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2.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notesSlides/notesSlide3.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notesSlides/notesSlide4.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94.xml" ContentType="application/vnd.openxmlformats-officedocument.drawingml.chart+xml"/>
  <Override PartName="/ppt/charts/style94.xml" ContentType="application/vnd.ms-office.chartstyle+xml"/>
  <Override PartName="/ppt/charts/colors94.xml" ContentType="application/vnd.ms-office.chartcolorstyle+xml"/>
  <Override PartName="/ppt/notesSlides/notesSlide5.xml" ContentType="application/vnd.openxmlformats-officedocument.presentationml.notesSlide+xml"/>
  <Override PartName="/ppt/charts/chart95.xml" ContentType="application/vnd.openxmlformats-officedocument.drawingml.chart+xml"/>
  <Override PartName="/ppt/charts/style95.xml" ContentType="application/vnd.ms-office.chartstyle+xml"/>
  <Override PartName="/ppt/charts/colors95.xml" ContentType="application/vnd.ms-office.chartcolorstyle+xml"/>
  <Override PartName="/ppt/notesSlides/notesSlide6.xml" ContentType="application/vnd.openxmlformats-officedocument.presentationml.notesSlide+xml"/>
  <Override PartName="/ppt/charts/chart96.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97.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98.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99.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100.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101.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102.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103.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104.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105.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106.xml" ContentType="application/vnd.openxmlformats-officedocument.drawingml.chart+xml"/>
  <Override PartName="/ppt/charts/style106.xml" ContentType="application/vnd.ms-office.chartstyle+xml"/>
  <Override PartName="/ppt/charts/colors106.xml" ContentType="application/vnd.ms-office.chartcolorstyle+xml"/>
  <Override PartName="/ppt/notesSlides/notesSlide7.xml" ContentType="application/vnd.openxmlformats-officedocument.presentationml.notesSlide+xml"/>
  <Override PartName="/ppt/charts/chart10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108.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109.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110.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111.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112.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113.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114.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115.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116.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117.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118.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119.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120.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121.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122.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123.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124.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125.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126.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127.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128.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129.xml" ContentType="application/vnd.openxmlformats-officedocument.drawingml.chart+xml"/>
  <Override PartName="/ppt/charts/style129.xml" ContentType="application/vnd.ms-office.chartstyle+xml"/>
  <Override PartName="/ppt/charts/colors129.xml" ContentType="application/vnd.ms-office.chartcolorstyle+xml"/>
  <Override PartName="/ppt/charts/chart130.xml" ContentType="application/vnd.openxmlformats-officedocument.drawingml.chart+xml"/>
  <Override PartName="/ppt/charts/style130.xml" ContentType="application/vnd.ms-office.chartstyle+xml"/>
  <Override PartName="/ppt/charts/colors130.xml" ContentType="application/vnd.ms-office.chartcolorstyle+xml"/>
  <Override PartName="/ppt/charts/chart131.xml" ContentType="application/vnd.openxmlformats-officedocument.drawingml.chart+xml"/>
  <Override PartName="/ppt/charts/style131.xml" ContentType="application/vnd.ms-office.chartstyle+xml"/>
  <Override PartName="/ppt/charts/colors131.xml" ContentType="application/vnd.ms-office.chartcolorstyle+xml"/>
  <Override PartName="/ppt/charts/chart132.xml" ContentType="application/vnd.openxmlformats-officedocument.drawingml.chart+xml"/>
  <Override PartName="/ppt/charts/style132.xml" ContentType="application/vnd.ms-office.chartstyle+xml"/>
  <Override PartName="/ppt/charts/colors132.xml" ContentType="application/vnd.ms-office.chartcolorstyle+xml"/>
  <Override PartName="/ppt/charts/chart133.xml" ContentType="application/vnd.openxmlformats-officedocument.drawingml.chart+xml"/>
  <Override PartName="/ppt/charts/style133.xml" ContentType="application/vnd.ms-office.chartstyle+xml"/>
  <Override PartName="/ppt/charts/colors133.xml" ContentType="application/vnd.ms-office.chartcolorstyle+xml"/>
  <Override PartName="/ppt/charts/chart134.xml" ContentType="application/vnd.openxmlformats-officedocument.drawingml.chart+xml"/>
  <Override PartName="/ppt/charts/style134.xml" ContentType="application/vnd.ms-office.chartstyle+xml"/>
  <Override PartName="/ppt/charts/colors134.xml" ContentType="application/vnd.ms-office.chartcolorstyle+xml"/>
  <Override PartName="/ppt/charts/chart135.xml" ContentType="application/vnd.openxmlformats-officedocument.drawingml.chart+xml"/>
  <Override PartName="/ppt/charts/style135.xml" ContentType="application/vnd.ms-office.chartstyle+xml"/>
  <Override PartName="/ppt/charts/colors135.xml" ContentType="application/vnd.ms-office.chartcolorstyle+xml"/>
  <Override PartName="/ppt/charts/chart136.xml" ContentType="application/vnd.openxmlformats-officedocument.drawingml.chart+xml"/>
  <Override PartName="/ppt/charts/style136.xml" ContentType="application/vnd.ms-office.chartstyle+xml"/>
  <Override PartName="/ppt/charts/colors136.xml" ContentType="application/vnd.ms-office.chartcolorstyle+xml"/>
  <Override PartName="/ppt/charts/chart137.xml" ContentType="application/vnd.openxmlformats-officedocument.drawingml.chart+xml"/>
  <Override PartName="/ppt/charts/style137.xml" ContentType="application/vnd.ms-office.chartstyle+xml"/>
  <Override PartName="/ppt/charts/colors137.xml" ContentType="application/vnd.ms-office.chartcolorstyle+xml"/>
  <Override PartName="/ppt/charts/chart138.xml" ContentType="application/vnd.openxmlformats-officedocument.drawingml.chart+xml"/>
  <Override PartName="/ppt/charts/style138.xml" ContentType="application/vnd.ms-office.chartstyle+xml"/>
  <Override PartName="/ppt/charts/colors138.xml" ContentType="application/vnd.ms-office.chartcolorstyle+xml"/>
  <Override PartName="/ppt/charts/chart139.xml" ContentType="application/vnd.openxmlformats-officedocument.drawingml.chart+xml"/>
  <Override PartName="/ppt/charts/style139.xml" ContentType="application/vnd.ms-office.chartstyle+xml"/>
  <Override PartName="/ppt/charts/colors139.xml" ContentType="application/vnd.ms-office.chartcolorstyle+xml"/>
  <Override PartName="/ppt/charts/chart140.xml" ContentType="application/vnd.openxmlformats-officedocument.drawingml.chart+xml"/>
  <Override PartName="/ppt/charts/style140.xml" ContentType="application/vnd.ms-office.chartstyle+xml"/>
  <Override PartName="/ppt/charts/colors140.xml" ContentType="application/vnd.ms-office.chartcolorstyle+xml"/>
  <Override PartName="/ppt/charts/chart141.xml" ContentType="application/vnd.openxmlformats-officedocument.drawingml.chart+xml"/>
  <Override PartName="/ppt/charts/style141.xml" ContentType="application/vnd.ms-office.chartstyle+xml"/>
  <Override PartName="/ppt/charts/colors141.xml" ContentType="application/vnd.ms-office.chartcolorstyle+xml"/>
  <Override PartName="/ppt/charts/chart142.xml" ContentType="application/vnd.openxmlformats-officedocument.drawingml.chart+xml"/>
  <Override PartName="/ppt/charts/style142.xml" ContentType="application/vnd.ms-office.chartstyle+xml"/>
  <Override PartName="/ppt/charts/colors142.xml" ContentType="application/vnd.ms-office.chartcolorstyle+xml"/>
  <Override PartName="/ppt/charts/chart143.xml" ContentType="application/vnd.openxmlformats-officedocument.drawingml.chart+xml"/>
  <Override PartName="/ppt/charts/style143.xml" ContentType="application/vnd.ms-office.chartstyle+xml"/>
  <Override PartName="/ppt/charts/colors143.xml" ContentType="application/vnd.ms-office.chartcolorstyle+xml"/>
  <Override PartName="/ppt/charts/chart144.xml" ContentType="application/vnd.openxmlformats-officedocument.drawingml.chart+xml"/>
  <Override PartName="/ppt/charts/style144.xml" ContentType="application/vnd.ms-office.chartstyle+xml"/>
  <Override PartName="/ppt/charts/colors144.xml" ContentType="application/vnd.ms-office.chartcolorstyle+xml"/>
  <Override PartName="/ppt/charts/chart145.xml" ContentType="application/vnd.openxmlformats-officedocument.drawingml.chart+xml"/>
  <Override PartName="/ppt/charts/style145.xml" ContentType="application/vnd.ms-office.chartstyle+xml"/>
  <Override PartName="/ppt/charts/colors145.xml" ContentType="application/vnd.ms-office.chartcolorstyle+xml"/>
  <Override PartName="/ppt/charts/chart146.xml" ContentType="application/vnd.openxmlformats-officedocument.drawingml.chart+xml"/>
  <Override PartName="/ppt/charts/style146.xml" ContentType="application/vnd.ms-office.chartstyle+xml"/>
  <Override PartName="/ppt/charts/colors146.xml" ContentType="application/vnd.ms-office.chartcolorstyle+xml"/>
  <Override PartName="/ppt/charts/chart147.xml" ContentType="application/vnd.openxmlformats-officedocument.drawingml.chart+xml"/>
  <Override PartName="/ppt/charts/style147.xml" ContentType="application/vnd.ms-office.chartstyle+xml"/>
  <Override PartName="/ppt/charts/colors147.xml" ContentType="application/vnd.ms-office.chartcolorstyle+xml"/>
  <Override PartName="/ppt/charts/chart148.xml" ContentType="application/vnd.openxmlformats-officedocument.drawingml.chart+xml"/>
  <Override PartName="/ppt/charts/style148.xml" ContentType="application/vnd.ms-office.chartstyle+xml"/>
  <Override PartName="/ppt/charts/colors148.xml" ContentType="application/vnd.ms-office.chartcolorstyle+xml"/>
  <Override PartName="/ppt/charts/chart149.xml" ContentType="application/vnd.openxmlformats-officedocument.drawingml.chart+xml"/>
  <Override PartName="/ppt/charts/style149.xml" ContentType="application/vnd.ms-office.chartstyle+xml"/>
  <Override PartName="/ppt/charts/colors149.xml" ContentType="application/vnd.ms-office.chartcolorstyle+xml"/>
  <Override PartName="/ppt/charts/chart150.xml" ContentType="application/vnd.openxmlformats-officedocument.drawingml.chart+xml"/>
  <Override PartName="/ppt/charts/style150.xml" ContentType="application/vnd.ms-office.chartstyle+xml"/>
  <Override PartName="/ppt/charts/colors150.xml" ContentType="application/vnd.ms-office.chartcolorstyle+xml"/>
  <Override PartName="/ppt/charts/chart151.xml" ContentType="application/vnd.openxmlformats-officedocument.drawingml.chart+xml"/>
  <Override PartName="/ppt/charts/style151.xml" ContentType="application/vnd.ms-office.chartstyle+xml"/>
  <Override PartName="/ppt/charts/colors151.xml" ContentType="application/vnd.ms-office.chartcolorstyle+xml"/>
  <Override PartName="/ppt/charts/chart152.xml" ContentType="application/vnd.openxmlformats-officedocument.drawingml.chart+xml"/>
  <Override PartName="/ppt/charts/style152.xml" ContentType="application/vnd.ms-office.chartstyle+xml"/>
  <Override PartName="/ppt/charts/colors152.xml" ContentType="application/vnd.ms-office.chartcolorstyle+xml"/>
  <Override PartName="/ppt/charts/chart153.xml" ContentType="application/vnd.openxmlformats-officedocument.drawingml.chart+xml"/>
  <Override PartName="/ppt/charts/style153.xml" ContentType="application/vnd.ms-office.chartstyle+xml"/>
  <Override PartName="/ppt/charts/colors153.xml" ContentType="application/vnd.ms-office.chartcolorstyle+xml"/>
  <Override PartName="/ppt/charts/chart154.xml" ContentType="application/vnd.openxmlformats-officedocument.drawingml.chart+xml"/>
  <Override PartName="/ppt/charts/style154.xml" ContentType="application/vnd.ms-office.chartstyle+xml"/>
  <Override PartName="/ppt/charts/colors154.xml" ContentType="application/vnd.ms-office.chartcolorstyle+xml"/>
  <Override PartName="/ppt/charts/chart155.xml" ContentType="application/vnd.openxmlformats-officedocument.drawingml.chart+xml"/>
  <Override PartName="/ppt/charts/style155.xml" ContentType="application/vnd.ms-office.chartstyle+xml"/>
  <Override PartName="/ppt/charts/colors155.xml" ContentType="application/vnd.ms-office.chartcolorstyle+xml"/>
  <Override PartName="/ppt/charts/chart156.xml" ContentType="application/vnd.openxmlformats-officedocument.drawingml.chart+xml"/>
  <Override PartName="/ppt/charts/style156.xml" ContentType="application/vnd.ms-office.chartstyle+xml"/>
  <Override PartName="/ppt/charts/colors156.xml" ContentType="application/vnd.ms-office.chartcolorstyle+xml"/>
  <Override PartName="/ppt/charts/chart157.xml" ContentType="application/vnd.openxmlformats-officedocument.drawingml.chart+xml"/>
  <Override PartName="/ppt/charts/style157.xml" ContentType="application/vnd.ms-office.chartstyle+xml"/>
  <Override PartName="/ppt/charts/colors157.xml" ContentType="application/vnd.ms-office.chartcolorstyle+xml"/>
  <Override PartName="/ppt/charts/chart158.xml" ContentType="application/vnd.openxmlformats-officedocument.drawingml.chart+xml"/>
  <Override PartName="/ppt/charts/style158.xml" ContentType="application/vnd.ms-office.chartstyle+xml"/>
  <Override PartName="/ppt/charts/colors158.xml" ContentType="application/vnd.ms-office.chartcolorstyle+xml"/>
  <Override PartName="/ppt/notesSlides/notesSlide8.xml" ContentType="application/vnd.openxmlformats-officedocument.presentationml.notesSlide+xml"/>
  <Override PartName="/ppt/charts/chart159.xml" ContentType="application/vnd.openxmlformats-officedocument.drawingml.chart+xml"/>
  <Override PartName="/ppt/charts/style159.xml" ContentType="application/vnd.ms-office.chartstyle+xml"/>
  <Override PartName="/ppt/charts/colors159.xml" ContentType="application/vnd.ms-office.chartcolorstyle+xml"/>
  <Override PartName="/ppt/charts/chart160.xml" ContentType="application/vnd.openxmlformats-officedocument.drawingml.chart+xml"/>
  <Override PartName="/ppt/charts/style160.xml" ContentType="application/vnd.ms-office.chartstyle+xml"/>
  <Override PartName="/ppt/charts/colors160.xml" ContentType="application/vnd.ms-office.chartcolorstyle+xml"/>
  <Override PartName="/ppt/charts/chart161.xml" ContentType="application/vnd.openxmlformats-officedocument.drawingml.chart+xml"/>
  <Override PartName="/ppt/charts/style161.xml" ContentType="application/vnd.ms-office.chartstyle+xml"/>
  <Override PartName="/ppt/charts/colors161.xml" ContentType="application/vnd.ms-office.chartcolorstyle+xml"/>
  <Override PartName="/ppt/charts/chart162.xml" ContentType="application/vnd.openxmlformats-officedocument.drawingml.chart+xml"/>
  <Override PartName="/ppt/charts/style162.xml" ContentType="application/vnd.ms-office.chartstyle+xml"/>
  <Override PartName="/ppt/charts/colors162.xml" ContentType="application/vnd.ms-office.chartcolorstyle+xml"/>
  <Override PartName="/ppt/charts/chart163.xml" ContentType="application/vnd.openxmlformats-officedocument.drawingml.chart+xml"/>
  <Override PartName="/ppt/charts/style163.xml" ContentType="application/vnd.ms-office.chartstyle+xml"/>
  <Override PartName="/ppt/charts/colors163.xml" ContentType="application/vnd.ms-office.chartcolorstyle+xml"/>
  <Override PartName="/ppt/charts/chart164.xml" ContentType="application/vnd.openxmlformats-officedocument.drawingml.chart+xml"/>
  <Override PartName="/ppt/charts/style164.xml" ContentType="application/vnd.ms-office.chartstyle+xml"/>
  <Override PartName="/ppt/charts/colors164.xml" ContentType="application/vnd.ms-office.chartcolorstyle+xml"/>
  <Override PartName="/ppt/charts/chart165.xml" ContentType="application/vnd.openxmlformats-officedocument.drawingml.chart+xml"/>
  <Override PartName="/ppt/charts/style165.xml" ContentType="application/vnd.ms-office.chartstyle+xml"/>
  <Override PartName="/ppt/charts/colors165.xml" ContentType="application/vnd.ms-office.chartcolorstyle+xml"/>
  <Override PartName="/ppt/charts/chart166.xml" ContentType="application/vnd.openxmlformats-officedocument.drawingml.chart+xml"/>
  <Override PartName="/ppt/charts/style166.xml" ContentType="application/vnd.ms-office.chartstyle+xml"/>
  <Override PartName="/ppt/charts/colors166.xml" ContentType="application/vnd.ms-office.chartcolorstyle+xml"/>
  <Override PartName="/ppt/charts/chart167.xml" ContentType="application/vnd.openxmlformats-officedocument.drawingml.chart+xml"/>
  <Override PartName="/ppt/charts/style167.xml" ContentType="application/vnd.ms-office.chartstyle+xml"/>
  <Override PartName="/ppt/charts/colors167.xml" ContentType="application/vnd.ms-office.chartcolorstyle+xml"/>
  <Override PartName="/ppt/charts/chart168.xml" ContentType="application/vnd.openxmlformats-officedocument.drawingml.chart+xml"/>
  <Override PartName="/ppt/charts/style168.xml" ContentType="application/vnd.ms-office.chartstyle+xml"/>
  <Override PartName="/ppt/charts/colors168.xml" ContentType="application/vnd.ms-office.chartcolorstyle+xml"/>
  <Override PartName="/ppt/charts/chart169.xml" ContentType="application/vnd.openxmlformats-officedocument.drawingml.chart+xml"/>
  <Override PartName="/ppt/charts/style169.xml" ContentType="application/vnd.ms-office.chartstyle+xml"/>
  <Override PartName="/ppt/charts/colors169.xml" ContentType="application/vnd.ms-office.chartcolorstyle+xml"/>
  <Override PartName="/ppt/charts/chart170.xml" ContentType="application/vnd.openxmlformats-officedocument.drawingml.chart+xml"/>
  <Override PartName="/ppt/charts/style170.xml" ContentType="application/vnd.ms-office.chartstyle+xml"/>
  <Override PartName="/ppt/charts/colors170.xml" ContentType="application/vnd.ms-office.chartcolorstyle+xml"/>
  <Override PartName="/ppt/charts/chart171.xml" ContentType="application/vnd.openxmlformats-officedocument.drawingml.chart+xml"/>
  <Override PartName="/ppt/charts/style171.xml" ContentType="application/vnd.ms-office.chartstyle+xml"/>
  <Override PartName="/ppt/charts/colors171.xml" ContentType="application/vnd.ms-office.chartcolorstyle+xml"/>
  <Override PartName="/ppt/charts/chart172.xml" ContentType="application/vnd.openxmlformats-officedocument.drawingml.chart+xml"/>
  <Override PartName="/ppt/charts/style172.xml" ContentType="application/vnd.ms-office.chartstyle+xml"/>
  <Override PartName="/ppt/charts/colors172.xml" ContentType="application/vnd.ms-office.chartcolorstyle+xml"/>
  <Override PartName="/ppt/charts/chart173.xml" ContentType="application/vnd.openxmlformats-officedocument.drawingml.chart+xml"/>
  <Override PartName="/ppt/charts/style173.xml" ContentType="application/vnd.ms-office.chartstyle+xml"/>
  <Override PartName="/ppt/charts/colors173.xml" ContentType="application/vnd.ms-office.chartcolorstyle+xml"/>
  <Override PartName="/ppt/charts/chart174.xml" ContentType="application/vnd.openxmlformats-officedocument.drawingml.chart+xml"/>
  <Override PartName="/ppt/charts/style174.xml" ContentType="application/vnd.ms-office.chartstyle+xml"/>
  <Override PartName="/ppt/charts/colors174.xml" ContentType="application/vnd.ms-office.chartcolorstyle+xml"/>
  <Override PartName="/ppt/charts/chart175.xml" ContentType="application/vnd.openxmlformats-officedocument.drawingml.chart+xml"/>
  <Override PartName="/ppt/charts/style175.xml" ContentType="application/vnd.ms-office.chartstyle+xml"/>
  <Override PartName="/ppt/charts/colors175.xml" ContentType="application/vnd.ms-office.chartcolorstyle+xml"/>
  <Override PartName="/ppt/charts/chart176.xml" ContentType="application/vnd.openxmlformats-officedocument.drawingml.chart+xml"/>
  <Override PartName="/ppt/charts/style176.xml" ContentType="application/vnd.ms-office.chartstyle+xml"/>
  <Override PartName="/ppt/charts/colors176.xml" ContentType="application/vnd.ms-office.chartcolorstyle+xml"/>
  <Override PartName="/ppt/charts/chart177.xml" ContentType="application/vnd.openxmlformats-officedocument.drawingml.chart+xml"/>
  <Override PartName="/ppt/charts/style177.xml" ContentType="application/vnd.ms-office.chartstyle+xml"/>
  <Override PartName="/ppt/charts/colors177.xml" ContentType="application/vnd.ms-office.chartcolorstyle+xml"/>
  <Override PartName="/ppt/charts/chart178.xml" ContentType="application/vnd.openxmlformats-officedocument.drawingml.chart+xml"/>
  <Override PartName="/ppt/charts/style178.xml" ContentType="application/vnd.ms-office.chartstyle+xml"/>
  <Override PartName="/ppt/charts/colors178.xml" ContentType="application/vnd.ms-office.chartcolorstyle+xml"/>
  <Override PartName="/ppt/charts/chart179.xml" ContentType="application/vnd.openxmlformats-officedocument.drawingml.chart+xml"/>
  <Override PartName="/ppt/charts/style179.xml" ContentType="application/vnd.ms-office.chartstyle+xml"/>
  <Override PartName="/ppt/charts/colors179.xml" ContentType="application/vnd.ms-office.chartcolorstyle+xml"/>
  <Override PartName="/ppt/charts/chart180.xml" ContentType="application/vnd.openxmlformats-officedocument.drawingml.chart+xml"/>
  <Override PartName="/ppt/charts/style180.xml" ContentType="application/vnd.ms-office.chartstyle+xml"/>
  <Override PartName="/ppt/charts/colors180.xml" ContentType="application/vnd.ms-office.chartcolorstyle+xml"/>
  <Override PartName="/ppt/charts/chart181.xml" ContentType="application/vnd.openxmlformats-officedocument.drawingml.chart+xml"/>
  <Override PartName="/ppt/charts/style181.xml" ContentType="application/vnd.ms-office.chartstyle+xml"/>
  <Override PartName="/ppt/charts/colors181.xml" ContentType="application/vnd.ms-office.chartcolorstyle+xml"/>
  <Override PartName="/ppt/charts/chart182.xml" ContentType="application/vnd.openxmlformats-officedocument.drawingml.chart+xml"/>
  <Override PartName="/ppt/charts/style182.xml" ContentType="application/vnd.ms-office.chartstyle+xml"/>
  <Override PartName="/ppt/charts/colors182.xml" ContentType="application/vnd.ms-office.chartcolorstyle+xml"/>
  <Override PartName="/ppt/charts/chart183.xml" ContentType="application/vnd.openxmlformats-officedocument.drawingml.chart+xml"/>
  <Override PartName="/ppt/charts/style183.xml" ContentType="application/vnd.ms-office.chartstyle+xml"/>
  <Override PartName="/ppt/charts/colors183.xml" ContentType="application/vnd.ms-office.chartcolorstyle+xml"/>
  <Override PartName="/ppt/charts/chart184.xml" ContentType="application/vnd.openxmlformats-officedocument.drawingml.chart+xml"/>
  <Override PartName="/ppt/charts/style184.xml" ContentType="application/vnd.ms-office.chartstyle+xml"/>
  <Override PartName="/ppt/charts/colors184.xml" ContentType="application/vnd.ms-office.chartcolorstyle+xml"/>
  <Override PartName="/ppt/charts/chart185.xml" ContentType="application/vnd.openxmlformats-officedocument.drawingml.chart+xml"/>
  <Override PartName="/ppt/charts/style185.xml" ContentType="application/vnd.ms-office.chartstyle+xml"/>
  <Override PartName="/ppt/charts/colors185.xml" ContentType="application/vnd.ms-office.chartcolorstyle+xml"/>
  <Override PartName="/ppt/charts/chart186.xml" ContentType="application/vnd.openxmlformats-officedocument.drawingml.chart+xml"/>
  <Override PartName="/ppt/charts/style186.xml" ContentType="application/vnd.ms-office.chartstyle+xml"/>
  <Override PartName="/ppt/charts/colors186.xml" ContentType="application/vnd.ms-office.chartcolorstyle+xml"/>
  <Override PartName="/ppt/charts/chart187.xml" ContentType="application/vnd.openxmlformats-officedocument.drawingml.chart+xml"/>
  <Override PartName="/ppt/charts/style187.xml" ContentType="application/vnd.ms-office.chartstyle+xml"/>
  <Override PartName="/ppt/charts/colors187.xml" ContentType="application/vnd.ms-office.chartcolorstyle+xml"/>
  <Override PartName="/ppt/charts/chart188.xml" ContentType="application/vnd.openxmlformats-officedocument.drawingml.chart+xml"/>
  <Override PartName="/ppt/charts/style188.xml" ContentType="application/vnd.ms-office.chartstyle+xml"/>
  <Override PartName="/ppt/charts/colors188.xml" ContentType="application/vnd.ms-office.chartcolorstyle+xml"/>
  <Override PartName="/ppt/notesSlides/notesSlide9.xml" ContentType="application/vnd.openxmlformats-officedocument.presentationml.notesSlide+xml"/>
  <Override PartName="/ppt/charts/chart189.xml" ContentType="application/vnd.openxmlformats-officedocument.drawingml.chart+xml"/>
  <Override PartName="/ppt/charts/style189.xml" ContentType="application/vnd.ms-office.chartstyle+xml"/>
  <Override PartName="/ppt/charts/colors189.xml" ContentType="application/vnd.ms-office.chartcolorstyle+xml"/>
  <Override PartName="/ppt/charts/chart190.xml" ContentType="application/vnd.openxmlformats-officedocument.drawingml.chart+xml"/>
  <Override PartName="/ppt/charts/style190.xml" ContentType="application/vnd.ms-office.chartstyle+xml"/>
  <Override PartName="/ppt/charts/colors190.xml" ContentType="application/vnd.ms-office.chartcolorstyle+xml"/>
  <Override PartName="/ppt/charts/chart191.xml" ContentType="application/vnd.openxmlformats-officedocument.drawingml.chart+xml"/>
  <Override PartName="/ppt/charts/style191.xml" ContentType="application/vnd.ms-office.chartstyle+xml"/>
  <Override PartName="/ppt/charts/colors191.xml" ContentType="application/vnd.ms-office.chartcolorstyle+xml"/>
  <Override PartName="/ppt/charts/chart192.xml" ContentType="application/vnd.openxmlformats-officedocument.drawingml.chart+xml"/>
  <Override PartName="/ppt/charts/style192.xml" ContentType="application/vnd.ms-office.chartstyle+xml"/>
  <Override PartName="/ppt/charts/colors192.xml" ContentType="application/vnd.ms-office.chartcolorstyle+xml"/>
  <Override PartName="/ppt/charts/chart193.xml" ContentType="application/vnd.openxmlformats-officedocument.drawingml.chart+xml"/>
  <Override PartName="/ppt/charts/style193.xml" ContentType="application/vnd.ms-office.chartstyle+xml"/>
  <Override PartName="/ppt/charts/colors193.xml" ContentType="application/vnd.ms-office.chartcolorstyle+xml"/>
  <Override PartName="/ppt/charts/chart194.xml" ContentType="application/vnd.openxmlformats-officedocument.drawingml.chart+xml"/>
  <Override PartName="/ppt/charts/style194.xml" ContentType="application/vnd.ms-office.chartstyle+xml"/>
  <Override PartName="/ppt/charts/colors194.xml" ContentType="application/vnd.ms-office.chartcolorstyle+xml"/>
  <Override PartName="/ppt/charts/chart195.xml" ContentType="application/vnd.openxmlformats-officedocument.drawingml.chart+xml"/>
  <Override PartName="/ppt/charts/style195.xml" ContentType="application/vnd.ms-office.chartstyle+xml"/>
  <Override PartName="/ppt/charts/colors195.xml" ContentType="application/vnd.ms-office.chartcolorstyle+xml"/>
  <Override PartName="/ppt/charts/chart196.xml" ContentType="application/vnd.openxmlformats-officedocument.drawingml.chart+xml"/>
  <Override PartName="/ppt/charts/style196.xml" ContentType="application/vnd.ms-office.chartstyle+xml"/>
  <Override PartName="/ppt/charts/colors196.xml" ContentType="application/vnd.ms-office.chartcolorstyle+xml"/>
  <Override PartName="/ppt/charts/chart197.xml" ContentType="application/vnd.openxmlformats-officedocument.drawingml.chart+xml"/>
  <Override PartName="/ppt/charts/style197.xml" ContentType="application/vnd.ms-office.chartstyle+xml"/>
  <Override PartName="/ppt/charts/colors197.xml" ContentType="application/vnd.ms-office.chartcolorstyle+xml"/>
  <Override PartName="/ppt/charts/chart198.xml" ContentType="application/vnd.openxmlformats-officedocument.drawingml.chart+xml"/>
  <Override PartName="/ppt/charts/style198.xml" ContentType="application/vnd.ms-office.chartstyle+xml"/>
  <Override PartName="/ppt/charts/colors198.xml" ContentType="application/vnd.ms-office.chartcolorstyle+xml"/>
  <Override PartName="/ppt/charts/chart199.xml" ContentType="application/vnd.openxmlformats-officedocument.drawingml.chart+xml"/>
  <Override PartName="/ppt/charts/style199.xml" ContentType="application/vnd.ms-office.chartstyle+xml"/>
  <Override PartName="/ppt/charts/colors199.xml" ContentType="application/vnd.ms-office.chartcolorstyle+xml"/>
  <Override PartName="/ppt/charts/chart200.xml" ContentType="application/vnd.openxmlformats-officedocument.drawingml.chart+xml"/>
  <Override PartName="/ppt/charts/style200.xml" ContentType="application/vnd.ms-office.chartstyle+xml"/>
  <Override PartName="/ppt/charts/colors200.xml" ContentType="application/vnd.ms-office.chartcolorstyle+xml"/>
  <Override PartName="/ppt/charts/chart201.xml" ContentType="application/vnd.openxmlformats-officedocument.drawingml.chart+xml"/>
  <Override PartName="/ppt/charts/style201.xml" ContentType="application/vnd.ms-office.chartstyle+xml"/>
  <Override PartName="/ppt/charts/colors201.xml" ContentType="application/vnd.ms-office.chartcolorstyle+xml"/>
  <Override PartName="/ppt/charts/chart202.xml" ContentType="application/vnd.openxmlformats-officedocument.drawingml.chart+xml"/>
  <Override PartName="/ppt/charts/style202.xml" ContentType="application/vnd.ms-office.chartstyle+xml"/>
  <Override PartName="/ppt/charts/colors202.xml" ContentType="application/vnd.ms-office.chartcolorstyle+xml"/>
  <Override PartName="/ppt/charts/chart203.xml" ContentType="application/vnd.openxmlformats-officedocument.drawingml.chart+xml"/>
  <Override PartName="/ppt/charts/style203.xml" ContentType="application/vnd.ms-office.chartstyle+xml"/>
  <Override PartName="/ppt/charts/colors203.xml" ContentType="application/vnd.ms-office.chartcolorstyle+xml"/>
  <Override PartName="/ppt/charts/chart204.xml" ContentType="application/vnd.openxmlformats-officedocument.drawingml.chart+xml"/>
  <Override PartName="/ppt/charts/style204.xml" ContentType="application/vnd.ms-office.chartstyle+xml"/>
  <Override PartName="/ppt/charts/colors204.xml" ContentType="application/vnd.ms-office.chartcolorstyle+xml"/>
  <Override PartName="/ppt/notesSlides/notesSlide10.xml" ContentType="application/vnd.openxmlformats-officedocument.presentationml.notesSlide+xml"/>
  <Override PartName="/ppt/charts/chart205.xml" ContentType="application/vnd.openxmlformats-officedocument.drawingml.chart+xml"/>
  <Override PartName="/ppt/charts/style205.xml" ContentType="application/vnd.ms-office.chartstyle+xml"/>
  <Override PartName="/ppt/charts/colors205.xml" ContentType="application/vnd.ms-office.chartcolorstyle+xml"/>
  <Override PartName="/ppt/charts/chart206.xml" ContentType="application/vnd.openxmlformats-officedocument.drawingml.chart+xml"/>
  <Override PartName="/ppt/charts/style206.xml" ContentType="application/vnd.ms-office.chartstyle+xml"/>
  <Override PartName="/ppt/charts/colors206.xml" ContentType="application/vnd.ms-office.chartcolorstyle+xml"/>
  <Override PartName="/ppt/charts/chart207.xml" ContentType="application/vnd.openxmlformats-officedocument.drawingml.chart+xml"/>
  <Override PartName="/ppt/charts/style207.xml" ContentType="application/vnd.ms-office.chartstyle+xml"/>
  <Override PartName="/ppt/charts/colors207.xml" ContentType="application/vnd.ms-office.chartcolorstyle+xml"/>
  <Override PartName="/ppt/charts/chart208.xml" ContentType="application/vnd.openxmlformats-officedocument.drawingml.chart+xml"/>
  <Override PartName="/ppt/charts/style208.xml" ContentType="application/vnd.ms-office.chartstyle+xml"/>
  <Override PartName="/ppt/charts/colors208.xml" ContentType="application/vnd.ms-office.chartcolorstyle+xml"/>
  <Override PartName="/ppt/charts/chart209.xml" ContentType="application/vnd.openxmlformats-officedocument.drawingml.chart+xml"/>
  <Override PartName="/ppt/charts/style209.xml" ContentType="application/vnd.ms-office.chartstyle+xml"/>
  <Override PartName="/ppt/charts/colors209.xml" ContentType="application/vnd.ms-office.chartcolorstyle+xml"/>
  <Override PartName="/ppt/charts/chart210.xml" ContentType="application/vnd.openxmlformats-officedocument.drawingml.chart+xml"/>
  <Override PartName="/ppt/charts/style210.xml" ContentType="application/vnd.ms-office.chartstyle+xml"/>
  <Override PartName="/ppt/charts/colors210.xml" ContentType="application/vnd.ms-office.chartcolorstyle+xml"/>
  <Override PartName="/ppt/charts/chart211.xml" ContentType="application/vnd.openxmlformats-officedocument.drawingml.chart+xml"/>
  <Override PartName="/ppt/charts/style211.xml" ContentType="application/vnd.ms-office.chartstyle+xml"/>
  <Override PartName="/ppt/charts/colors211.xml" ContentType="application/vnd.ms-office.chartcolorstyle+xml"/>
  <Override PartName="/ppt/charts/chart212.xml" ContentType="application/vnd.openxmlformats-officedocument.drawingml.chart+xml"/>
  <Override PartName="/ppt/charts/style212.xml" ContentType="application/vnd.ms-office.chartstyle+xml"/>
  <Override PartName="/ppt/charts/colors212.xml" ContentType="application/vnd.ms-office.chartcolorstyle+xml"/>
  <Override PartName="/ppt/charts/chart213.xml" ContentType="application/vnd.openxmlformats-officedocument.drawingml.chart+xml"/>
  <Override PartName="/ppt/charts/style213.xml" ContentType="application/vnd.ms-office.chartstyle+xml"/>
  <Override PartName="/ppt/charts/colors213.xml" ContentType="application/vnd.ms-office.chartcolorstyle+xml"/>
  <Override PartName="/ppt/charts/chart214.xml" ContentType="application/vnd.openxmlformats-officedocument.drawingml.chart+xml"/>
  <Override PartName="/ppt/charts/style214.xml" ContentType="application/vnd.ms-office.chartstyle+xml"/>
  <Override PartName="/ppt/charts/colors214.xml" ContentType="application/vnd.ms-office.chartcolorstyle+xml"/>
  <Override PartName="/ppt/charts/chart215.xml" ContentType="application/vnd.openxmlformats-officedocument.drawingml.chart+xml"/>
  <Override PartName="/ppt/charts/style215.xml" ContentType="application/vnd.ms-office.chartstyle+xml"/>
  <Override PartName="/ppt/charts/colors215.xml" ContentType="application/vnd.ms-office.chartcolorstyle+xml"/>
  <Override PartName="/ppt/charts/chart216.xml" ContentType="application/vnd.openxmlformats-officedocument.drawingml.chart+xml"/>
  <Override PartName="/ppt/charts/style216.xml" ContentType="application/vnd.ms-office.chartstyle+xml"/>
  <Override PartName="/ppt/charts/colors216.xml" ContentType="application/vnd.ms-office.chartcolorstyle+xml"/>
  <Override PartName="/ppt/charts/chart217.xml" ContentType="application/vnd.openxmlformats-officedocument.drawingml.chart+xml"/>
  <Override PartName="/ppt/charts/style217.xml" ContentType="application/vnd.ms-office.chartstyle+xml"/>
  <Override PartName="/ppt/charts/colors217.xml" ContentType="application/vnd.ms-office.chartcolorstyle+xml"/>
  <Override PartName="/ppt/charts/chart218.xml" ContentType="application/vnd.openxmlformats-officedocument.drawingml.chart+xml"/>
  <Override PartName="/ppt/charts/style218.xml" ContentType="application/vnd.ms-office.chartstyle+xml"/>
  <Override PartName="/ppt/charts/colors218.xml" ContentType="application/vnd.ms-office.chartcolorstyle+xml"/>
  <Override PartName="/ppt/charts/chart219.xml" ContentType="application/vnd.openxmlformats-officedocument.drawingml.chart+xml"/>
  <Override PartName="/ppt/charts/style219.xml" ContentType="application/vnd.ms-office.chartstyle+xml"/>
  <Override PartName="/ppt/charts/colors219.xml" ContentType="application/vnd.ms-office.chartcolorstyle+xml"/>
  <Override PartName="/ppt/charts/chart220.xml" ContentType="application/vnd.openxmlformats-officedocument.drawingml.chart+xml"/>
  <Override PartName="/ppt/charts/style220.xml" ContentType="application/vnd.ms-office.chartstyle+xml"/>
  <Override PartName="/ppt/charts/colors220.xml" ContentType="application/vnd.ms-office.chartcolorstyle+xml"/>
  <Override PartName="/ppt/charts/chart221.xml" ContentType="application/vnd.openxmlformats-officedocument.drawingml.chart+xml"/>
  <Override PartName="/ppt/charts/style221.xml" ContentType="application/vnd.ms-office.chartstyle+xml"/>
  <Override PartName="/ppt/charts/colors221.xml" ContentType="application/vnd.ms-office.chartcolorstyle+xml"/>
  <Override PartName="/ppt/charts/chart222.xml" ContentType="application/vnd.openxmlformats-officedocument.drawingml.chart+xml"/>
  <Override PartName="/ppt/charts/style222.xml" ContentType="application/vnd.ms-office.chartstyle+xml"/>
  <Override PartName="/ppt/charts/colors222.xml" ContentType="application/vnd.ms-office.chartcolorstyle+xml"/>
  <Override PartName="/ppt/charts/chart223.xml" ContentType="application/vnd.openxmlformats-officedocument.drawingml.chart+xml"/>
  <Override PartName="/ppt/charts/style223.xml" ContentType="application/vnd.ms-office.chartstyle+xml"/>
  <Override PartName="/ppt/charts/colors223.xml" ContentType="application/vnd.ms-office.chartcolorstyle+xml"/>
  <Override PartName="/ppt/notesSlides/notesSlide11.xml" ContentType="application/vnd.openxmlformats-officedocument.presentationml.notesSlide+xml"/>
  <Override PartName="/ppt/charts/chart224.xml" ContentType="application/vnd.openxmlformats-officedocument.drawingml.chart+xml"/>
  <Override PartName="/ppt/charts/style224.xml" ContentType="application/vnd.ms-office.chartstyle+xml"/>
  <Override PartName="/ppt/charts/colors224.xml" ContentType="application/vnd.ms-office.chartcolorstyle+xml"/>
  <Override PartName="/ppt/charts/chart225.xml" ContentType="application/vnd.openxmlformats-officedocument.drawingml.chart+xml"/>
  <Override PartName="/ppt/charts/style225.xml" ContentType="application/vnd.ms-office.chartstyle+xml"/>
  <Override PartName="/ppt/charts/colors225.xml" ContentType="application/vnd.ms-office.chartcolorstyle+xml"/>
  <Override PartName="/ppt/charts/chart226.xml" ContentType="application/vnd.openxmlformats-officedocument.drawingml.chart+xml"/>
  <Override PartName="/ppt/charts/style226.xml" ContentType="application/vnd.ms-office.chartstyle+xml"/>
  <Override PartName="/ppt/charts/colors226.xml" ContentType="application/vnd.ms-office.chartcolorstyle+xml"/>
  <Override PartName="/ppt/charts/chart227.xml" ContentType="application/vnd.openxmlformats-officedocument.drawingml.chart+xml"/>
  <Override PartName="/ppt/charts/style227.xml" ContentType="application/vnd.ms-office.chartstyle+xml"/>
  <Override PartName="/ppt/charts/colors227.xml" ContentType="application/vnd.ms-office.chartcolorstyle+xml"/>
  <Override PartName="/ppt/charts/chart228.xml" ContentType="application/vnd.openxmlformats-officedocument.drawingml.chart+xml"/>
  <Override PartName="/ppt/charts/style228.xml" ContentType="application/vnd.ms-office.chartstyle+xml"/>
  <Override PartName="/ppt/charts/colors228.xml" ContentType="application/vnd.ms-office.chartcolorstyle+xml"/>
  <Override PartName="/ppt/charts/chart229.xml" ContentType="application/vnd.openxmlformats-officedocument.drawingml.chart+xml"/>
  <Override PartName="/ppt/charts/style229.xml" ContentType="application/vnd.ms-office.chartstyle+xml"/>
  <Override PartName="/ppt/charts/colors229.xml" ContentType="application/vnd.ms-office.chartcolorstyle+xml"/>
  <Override PartName="/ppt/charts/chart230.xml" ContentType="application/vnd.openxmlformats-officedocument.drawingml.chart+xml"/>
  <Override PartName="/ppt/charts/style230.xml" ContentType="application/vnd.ms-office.chartstyle+xml"/>
  <Override PartName="/ppt/charts/colors230.xml" ContentType="application/vnd.ms-office.chartcolorstyle+xml"/>
  <Override PartName="/ppt/charts/chart231.xml" ContentType="application/vnd.openxmlformats-officedocument.drawingml.chart+xml"/>
  <Override PartName="/ppt/charts/style231.xml" ContentType="application/vnd.ms-office.chartstyle+xml"/>
  <Override PartName="/ppt/charts/colors231.xml" ContentType="application/vnd.ms-office.chartcolorstyle+xml"/>
  <Override PartName="/ppt/charts/chart232.xml" ContentType="application/vnd.openxmlformats-officedocument.drawingml.chart+xml"/>
  <Override PartName="/ppt/charts/style232.xml" ContentType="application/vnd.ms-office.chartstyle+xml"/>
  <Override PartName="/ppt/charts/colors232.xml" ContentType="application/vnd.ms-office.chartcolorstyle+xml"/>
  <Override PartName="/ppt/charts/chart233.xml" ContentType="application/vnd.openxmlformats-officedocument.drawingml.chart+xml"/>
  <Override PartName="/ppt/charts/style233.xml" ContentType="application/vnd.ms-office.chartstyle+xml"/>
  <Override PartName="/ppt/charts/colors233.xml" ContentType="application/vnd.ms-office.chartcolorstyle+xml"/>
  <Override PartName="/ppt/charts/chart234.xml" ContentType="application/vnd.openxmlformats-officedocument.drawingml.chart+xml"/>
  <Override PartName="/ppt/charts/style234.xml" ContentType="application/vnd.ms-office.chartstyle+xml"/>
  <Override PartName="/ppt/charts/colors234.xml" ContentType="application/vnd.ms-office.chartcolorstyle+xml"/>
  <Override PartName="/ppt/charts/chart235.xml" ContentType="application/vnd.openxmlformats-officedocument.drawingml.chart+xml"/>
  <Override PartName="/ppt/charts/style235.xml" ContentType="application/vnd.ms-office.chartstyle+xml"/>
  <Override PartName="/ppt/charts/colors235.xml" ContentType="application/vnd.ms-office.chartcolorstyle+xml"/>
  <Override PartName="/ppt/charts/chart236.xml" ContentType="application/vnd.openxmlformats-officedocument.drawingml.chart+xml"/>
  <Override PartName="/ppt/charts/style236.xml" ContentType="application/vnd.ms-office.chartstyle+xml"/>
  <Override PartName="/ppt/charts/colors236.xml" ContentType="application/vnd.ms-office.chartcolorstyle+xml"/>
  <Override PartName="/ppt/charts/chart237.xml" ContentType="application/vnd.openxmlformats-officedocument.drawingml.chart+xml"/>
  <Override PartName="/ppt/charts/style237.xml" ContentType="application/vnd.ms-office.chartstyle+xml"/>
  <Override PartName="/ppt/charts/colors237.xml" ContentType="application/vnd.ms-office.chartcolorstyle+xml"/>
  <Override PartName="/ppt/charts/chart238.xml" ContentType="application/vnd.openxmlformats-officedocument.drawingml.chart+xml"/>
  <Override PartName="/ppt/charts/style238.xml" ContentType="application/vnd.ms-office.chartstyle+xml"/>
  <Override PartName="/ppt/charts/colors238.xml" ContentType="application/vnd.ms-office.chartcolorstyle+xml"/>
  <Override PartName="/ppt/charts/chart239.xml" ContentType="application/vnd.openxmlformats-officedocument.drawingml.chart+xml"/>
  <Override PartName="/ppt/charts/style239.xml" ContentType="application/vnd.ms-office.chartstyle+xml"/>
  <Override PartName="/ppt/charts/colors239.xml" ContentType="application/vnd.ms-office.chartcolorstyle+xml"/>
  <Override PartName="/ppt/charts/chart240.xml" ContentType="application/vnd.openxmlformats-officedocument.drawingml.chart+xml"/>
  <Override PartName="/ppt/charts/style240.xml" ContentType="application/vnd.ms-office.chartstyle+xml"/>
  <Override PartName="/ppt/charts/colors240.xml" ContentType="application/vnd.ms-office.chartcolorstyle+xml"/>
  <Override PartName="/ppt/charts/chart241.xml" ContentType="application/vnd.openxmlformats-officedocument.drawingml.chart+xml"/>
  <Override PartName="/ppt/charts/style241.xml" ContentType="application/vnd.ms-office.chartstyle+xml"/>
  <Override PartName="/ppt/charts/colors241.xml" ContentType="application/vnd.ms-office.chartcolorstyle+xml"/>
  <Override PartName="/ppt/charts/chart242.xml" ContentType="application/vnd.openxmlformats-officedocument.drawingml.chart+xml"/>
  <Override PartName="/ppt/charts/style242.xml" ContentType="application/vnd.ms-office.chartstyle+xml"/>
  <Override PartName="/ppt/charts/colors242.xml" ContentType="application/vnd.ms-office.chartcolorstyle+xml"/>
  <Override PartName="/ppt/charts/chart243.xml" ContentType="application/vnd.openxmlformats-officedocument.drawingml.chart+xml"/>
  <Override PartName="/ppt/charts/style243.xml" ContentType="application/vnd.ms-office.chartstyle+xml"/>
  <Override PartName="/ppt/charts/colors243.xml" ContentType="application/vnd.ms-office.chartcolorstyle+xml"/>
  <Override PartName="/ppt/charts/chart244.xml" ContentType="application/vnd.openxmlformats-officedocument.drawingml.chart+xml"/>
  <Override PartName="/ppt/charts/style244.xml" ContentType="application/vnd.ms-office.chartstyle+xml"/>
  <Override PartName="/ppt/charts/colors244.xml" ContentType="application/vnd.ms-office.chartcolorstyle+xml"/>
  <Override PartName="/ppt/charts/chart245.xml" ContentType="application/vnd.openxmlformats-officedocument.drawingml.chart+xml"/>
  <Override PartName="/ppt/charts/style245.xml" ContentType="application/vnd.ms-office.chartstyle+xml"/>
  <Override PartName="/ppt/charts/colors245.xml" ContentType="application/vnd.ms-office.chartcolorstyle+xml"/>
  <Override PartName="/ppt/charts/chart246.xml" ContentType="application/vnd.openxmlformats-officedocument.drawingml.chart+xml"/>
  <Override PartName="/ppt/charts/style246.xml" ContentType="application/vnd.ms-office.chartstyle+xml"/>
  <Override PartName="/ppt/charts/colors246.xml" ContentType="application/vnd.ms-office.chartcolorstyle+xml"/>
  <Override PartName="/ppt/charts/chart247.xml" ContentType="application/vnd.openxmlformats-officedocument.drawingml.chart+xml"/>
  <Override PartName="/ppt/charts/style247.xml" ContentType="application/vnd.ms-office.chartstyle+xml"/>
  <Override PartName="/ppt/charts/colors247.xml" ContentType="application/vnd.ms-office.chartcolorstyle+xml"/>
  <Override PartName="/ppt/charts/chart248.xml" ContentType="application/vnd.openxmlformats-officedocument.drawingml.chart+xml"/>
  <Override PartName="/ppt/charts/style248.xml" ContentType="application/vnd.ms-office.chartstyle+xml"/>
  <Override PartName="/ppt/charts/colors248.xml" ContentType="application/vnd.ms-office.chartcolorstyle+xml"/>
  <Override PartName="/ppt/charts/chart249.xml" ContentType="application/vnd.openxmlformats-officedocument.drawingml.chart+xml"/>
  <Override PartName="/ppt/charts/style249.xml" ContentType="application/vnd.ms-office.chartstyle+xml"/>
  <Override PartName="/ppt/charts/colors249.xml" ContentType="application/vnd.ms-office.chartcolorstyle+xml"/>
  <Override PartName="/ppt/charts/chart250.xml" ContentType="application/vnd.openxmlformats-officedocument.drawingml.chart+xml"/>
  <Override PartName="/ppt/charts/style250.xml" ContentType="application/vnd.ms-office.chartstyle+xml"/>
  <Override PartName="/ppt/charts/colors250.xml" ContentType="application/vnd.ms-office.chartcolorstyle+xml"/>
  <Override PartName="/ppt/charts/chart251.xml" ContentType="application/vnd.openxmlformats-officedocument.drawingml.chart+xml"/>
  <Override PartName="/ppt/charts/style251.xml" ContentType="application/vnd.ms-office.chartstyle+xml"/>
  <Override PartName="/ppt/charts/colors251.xml" ContentType="application/vnd.ms-office.chartcolorstyl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5" r:id="rId3"/>
  </p:sldMasterIdLst>
  <p:notesMasterIdLst>
    <p:notesMasterId r:id="rId205"/>
  </p:notesMasterIdLst>
  <p:handoutMasterIdLst>
    <p:handoutMasterId r:id="rId206"/>
  </p:handoutMasterIdLst>
  <p:sldIdLst>
    <p:sldId id="257" r:id="rId4"/>
    <p:sldId id="258" r:id="rId5"/>
    <p:sldId id="288" r:id="rId6"/>
    <p:sldId id="561" r:id="rId7"/>
    <p:sldId id="289" r:id="rId8"/>
    <p:sldId id="338" r:id="rId9"/>
    <p:sldId id="291" r:id="rId10"/>
    <p:sldId id="294" r:id="rId11"/>
    <p:sldId id="293" r:id="rId12"/>
    <p:sldId id="295" r:id="rId13"/>
    <p:sldId id="296" r:id="rId14"/>
    <p:sldId id="297" r:id="rId15"/>
    <p:sldId id="298" r:id="rId16"/>
    <p:sldId id="299" r:id="rId17"/>
    <p:sldId id="300" r:id="rId18"/>
    <p:sldId id="301" r:id="rId19"/>
    <p:sldId id="302" r:id="rId20"/>
    <p:sldId id="303" r:id="rId21"/>
    <p:sldId id="304" r:id="rId22"/>
    <p:sldId id="336" r:id="rId23"/>
    <p:sldId id="337" r:id="rId24"/>
    <p:sldId id="311" r:id="rId25"/>
    <p:sldId id="312" r:id="rId26"/>
    <p:sldId id="313" r:id="rId27"/>
    <p:sldId id="318" r:id="rId28"/>
    <p:sldId id="314" r:id="rId29"/>
    <p:sldId id="315" r:id="rId30"/>
    <p:sldId id="316" r:id="rId31"/>
    <p:sldId id="320" r:id="rId32"/>
    <p:sldId id="562" r:id="rId33"/>
    <p:sldId id="310" r:id="rId34"/>
    <p:sldId id="321" r:id="rId35"/>
    <p:sldId id="322" r:id="rId36"/>
    <p:sldId id="323" r:id="rId37"/>
    <p:sldId id="324" r:id="rId38"/>
    <p:sldId id="325" r:id="rId39"/>
    <p:sldId id="326" r:id="rId40"/>
    <p:sldId id="327" r:id="rId41"/>
    <p:sldId id="328" r:id="rId42"/>
    <p:sldId id="329" r:id="rId43"/>
    <p:sldId id="521" r:id="rId44"/>
    <p:sldId id="429" r:id="rId45"/>
    <p:sldId id="430" r:id="rId46"/>
    <p:sldId id="431" r:id="rId47"/>
    <p:sldId id="432" r:id="rId48"/>
    <p:sldId id="433" r:id="rId49"/>
    <p:sldId id="434" r:id="rId50"/>
    <p:sldId id="435" r:id="rId51"/>
    <p:sldId id="436" r:id="rId52"/>
    <p:sldId id="437" r:id="rId53"/>
    <p:sldId id="563" r:id="rId54"/>
    <p:sldId id="330" r:id="rId55"/>
    <p:sldId id="331" r:id="rId56"/>
    <p:sldId id="332" r:id="rId57"/>
    <p:sldId id="522" r:id="rId58"/>
    <p:sldId id="496" r:id="rId59"/>
    <p:sldId id="334" r:id="rId60"/>
    <p:sldId id="497" r:id="rId61"/>
    <p:sldId id="498" r:id="rId62"/>
    <p:sldId id="499" r:id="rId63"/>
    <p:sldId id="500" r:id="rId64"/>
    <p:sldId id="501" r:id="rId65"/>
    <p:sldId id="502" r:id="rId66"/>
    <p:sldId id="441" r:id="rId67"/>
    <p:sldId id="442" r:id="rId68"/>
    <p:sldId id="339" r:id="rId69"/>
    <p:sldId id="341" r:id="rId70"/>
    <p:sldId id="340" r:id="rId71"/>
    <p:sldId id="564" r:id="rId72"/>
    <p:sldId id="308" r:id="rId73"/>
    <p:sldId id="345" r:id="rId74"/>
    <p:sldId id="342" r:id="rId75"/>
    <p:sldId id="344" r:id="rId76"/>
    <p:sldId id="343" r:id="rId77"/>
    <p:sldId id="523" r:id="rId78"/>
    <p:sldId id="524" r:id="rId79"/>
    <p:sldId id="348" r:id="rId80"/>
    <p:sldId id="349" r:id="rId81"/>
    <p:sldId id="350" r:id="rId82"/>
    <p:sldId id="351" r:id="rId83"/>
    <p:sldId id="352" r:id="rId84"/>
    <p:sldId id="353" r:id="rId85"/>
    <p:sldId id="354" r:id="rId86"/>
    <p:sldId id="418" r:id="rId87"/>
    <p:sldId id="419" r:id="rId88"/>
    <p:sldId id="420" r:id="rId89"/>
    <p:sldId id="359" r:id="rId90"/>
    <p:sldId id="422" r:id="rId91"/>
    <p:sldId id="423" r:id="rId92"/>
    <p:sldId id="424" r:id="rId93"/>
    <p:sldId id="425" r:id="rId94"/>
    <p:sldId id="426" r:id="rId95"/>
    <p:sldId id="427" r:id="rId96"/>
    <p:sldId id="428" r:id="rId97"/>
    <p:sldId id="347" r:id="rId98"/>
    <p:sldId id="356" r:id="rId99"/>
    <p:sldId id="357" r:id="rId100"/>
    <p:sldId id="355" r:id="rId101"/>
    <p:sldId id="358" r:id="rId102"/>
    <p:sldId id="361" r:id="rId103"/>
    <p:sldId id="362" r:id="rId104"/>
    <p:sldId id="360" r:id="rId105"/>
    <p:sldId id="519" r:id="rId106"/>
    <p:sldId id="307" r:id="rId107"/>
    <p:sldId id="364" r:id="rId108"/>
    <p:sldId id="365" r:id="rId109"/>
    <p:sldId id="363" r:id="rId110"/>
    <p:sldId id="438" r:id="rId111"/>
    <p:sldId id="439" r:id="rId112"/>
    <p:sldId id="440" r:id="rId113"/>
    <p:sldId id="366" r:id="rId114"/>
    <p:sldId id="368" r:id="rId115"/>
    <p:sldId id="369" r:id="rId116"/>
    <p:sldId id="367" r:id="rId117"/>
    <p:sldId id="409" r:id="rId118"/>
    <p:sldId id="410" r:id="rId119"/>
    <p:sldId id="411" r:id="rId120"/>
    <p:sldId id="412" r:id="rId121"/>
    <p:sldId id="413" r:id="rId122"/>
    <p:sldId id="414" r:id="rId123"/>
    <p:sldId id="453" r:id="rId124"/>
    <p:sldId id="454" r:id="rId125"/>
    <p:sldId id="455" r:id="rId126"/>
    <p:sldId id="446" r:id="rId127"/>
    <p:sldId id="447" r:id="rId128"/>
    <p:sldId id="448" r:id="rId129"/>
    <p:sldId id="449" r:id="rId130"/>
    <p:sldId id="450" r:id="rId131"/>
    <p:sldId id="451" r:id="rId132"/>
    <p:sldId id="452" r:id="rId133"/>
    <p:sldId id="415" r:id="rId134"/>
    <p:sldId id="416" r:id="rId135"/>
    <p:sldId id="417" r:id="rId136"/>
    <p:sldId id="565" r:id="rId137"/>
    <p:sldId id="306" r:id="rId138"/>
    <p:sldId id="375" r:id="rId139"/>
    <p:sldId id="376" r:id="rId140"/>
    <p:sldId id="374" r:id="rId141"/>
    <p:sldId id="443" r:id="rId142"/>
    <p:sldId id="456" r:id="rId143"/>
    <p:sldId id="444" r:id="rId144"/>
    <p:sldId id="377" r:id="rId145"/>
    <p:sldId id="379" r:id="rId146"/>
    <p:sldId id="380" r:id="rId147"/>
    <p:sldId id="378" r:id="rId148"/>
    <p:sldId id="381" r:id="rId149"/>
    <p:sldId id="384" r:id="rId150"/>
    <p:sldId id="385" r:id="rId151"/>
    <p:sldId id="386" r:id="rId152"/>
    <p:sldId id="388" r:id="rId153"/>
    <p:sldId id="566" r:id="rId154"/>
    <p:sldId id="268" r:id="rId155"/>
    <p:sldId id="395" r:id="rId156"/>
    <p:sldId id="396" r:id="rId157"/>
    <p:sldId id="394" r:id="rId158"/>
    <p:sldId id="397" r:id="rId159"/>
    <p:sldId id="399" r:id="rId160"/>
    <p:sldId id="400" r:id="rId161"/>
    <p:sldId id="398" r:id="rId162"/>
    <p:sldId id="401" r:id="rId163"/>
    <p:sldId id="403" r:id="rId164"/>
    <p:sldId id="404" r:id="rId165"/>
    <p:sldId id="402" r:id="rId166"/>
    <p:sldId id="405" r:id="rId167"/>
    <p:sldId id="406" r:id="rId168"/>
    <p:sldId id="407" r:id="rId169"/>
    <p:sldId id="408" r:id="rId170"/>
    <p:sldId id="457" r:id="rId171"/>
    <p:sldId id="525" r:id="rId172"/>
    <p:sldId id="526" r:id="rId173"/>
    <p:sldId id="527" r:id="rId174"/>
    <p:sldId id="550" r:id="rId175"/>
    <p:sldId id="528" r:id="rId176"/>
    <p:sldId id="529" r:id="rId177"/>
    <p:sldId id="530" r:id="rId178"/>
    <p:sldId id="551" r:id="rId179"/>
    <p:sldId id="531" r:id="rId180"/>
    <p:sldId id="532" r:id="rId181"/>
    <p:sldId id="533" r:id="rId182"/>
    <p:sldId id="552" r:id="rId183"/>
    <p:sldId id="534" r:id="rId184"/>
    <p:sldId id="535" r:id="rId185"/>
    <p:sldId id="536" r:id="rId186"/>
    <p:sldId id="553" r:id="rId187"/>
    <p:sldId id="537" r:id="rId188"/>
    <p:sldId id="538" r:id="rId189"/>
    <p:sldId id="539" r:id="rId190"/>
    <p:sldId id="554" r:id="rId191"/>
    <p:sldId id="540" r:id="rId192"/>
    <p:sldId id="541" r:id="rId193"/>
    <p:sldId id="542" r:id="rId194"/>
    <p:sldId id="555" r:id="rId195"/>
    <p:sldId id="556" r:id="rId196"/>
    <p:sldId id="557" r:id="rId197"/>
    <p:sldId id="545" r:id="rId198"/>
    <p:sldId id="546" r:id="rId199"/>
    <p:sldId id="559" r:id="rId200"/>
    <p:sldId id="558" r:id="rId201"/>
    <p:sldId id="560" r:id="rId202"/>
    <p:sldId id="567" r:id="rId203"/>
    <p:sldId id="2996" r:id="rId2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001C75-65FF-DAA3-8351-E6B58E47252E}" name="Tom Lorenzen" initials="TL" userId="S::tom@itcstrategy.com::5a7f504e-8f4d-4858-a830-d95e23ee8f15" providerId="AD"/>
  <p188:author id="{7C8C09CF-AF50-F1D8-71E3-156C8095866B}" name="Guest User" initials="GU" userId="S::urn:spo:anon#c9409ced62927f2cbd492ebbb686c00fdf7c38db137584e959de56fe399ff79f::" providerId="AD"/>
  <p188:author id="{B28CA1DF-90C3-F3BC-E84D-6FD43E10576F}" name="Len Monheit" initials="LM" userId="S::len@itcstrategy.com::6b87418b-9c2e-4d8b-aeeb-8e78a34e23a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276E"/>
    <a:srgbClr val="46B6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A17467-C679-8104-E73C-C2BAA979F0BB}" v="108" dt="2024-06-12T17:57:36.467"/>
    <p1510:client id="{3DD5FE43-51D5-E648-A9D7-23E5EC44F8C8}" v="19" dt="2024-06-12T15:12:30.363"/>
    <p1510:client id="{57DFCD89-6963-BD76-F847-43E9A58334B6}" v="515" dt="2024-06-12T16:43:20.294"/>
    <p1510:client id="{99540889-AC16-6C28-F101-17006C560980}" v="35" dt="2024-06-12T19:21:06.242"/>
    <p1510:client id="{D8005E14-FB5D-59BC-3BB2-2B488CD1461A}" v="36" dt="2024-06-12T19:24:24.2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notesMaster" Target="notesMasters/notesMaster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handoutMaster" Target="handoutMasters/handoutMaster1.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7" Type="http://schemas.openxmlformats.org/officeDocument/2006/relationships/presProps" Target="presProps.xml"/><Relationship Id="rId13" Type="http://schemas.openxmlformats.org/officeDocument/2006/relationships/slide" Target="slides/slide10.xml"/><Relationship Id="rId109" Type="http://schemas.openxmlformats.org/officeDocument/2006/relationships/slide" Target="slides/slide106.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4" Type="http://schemas.openxmlformats.org/officeDocument/2006/relationships/slide" Target="slides/slide21.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31" Type="http://schemas.openxmlformats.org/officeDocument/2006/relationships/slide" Target="slides/slide128.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theme" Target="theme/theme1.xml"/><Relationship Id="rId190" Type="http://schemas.openxmlformats.org/officeDocument/2006/relationships/slide" Target="slides/slide187.xml"/><Relationship Id="rId204" Type="http://schemas.openxmlformats.org/officeDocument/2006/relationships/slide" Target="slides/slide20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tableStyles" Target="tableStyles.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microsoft.com/office/2015/10/relationships/revisionInfo" Target="revisionInfo.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12" Type="http://schemas.microsoft.com/office/2018/10/relationships/authors" Target="authors.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202" Type="http://schemas.openxmlformats.org/officeDocument/2006/relationships/slide" Target="slides/slide199.xml"/><Relationship Id="rId18" Type="http://schemas.openxmlformats.org/officeDocument/2006/relationships/slide" Target="slides/slide15.xml"/><Relationship Id="rId39" Type="http://schemas.openxmlformats.org/officeDocument/2006/relationships/slide" Target="slides/slide36.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100.xml"/><Relationship Id="rId1" Type="http://schemas.microsoft.com/office/2011/relationships/chartStyle" Target="style100.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101.xml"/><Relationship Id="rId1" Type="http://schemas.microsoft.com/office/2011/relationships/chartStyle" Target="style101.xml"/></Relationships>
</file>

<file path=ppt/charts/_rels/chart102.xml.rels><?xml version="1.0" encoding="UTF-8" standalone="yes"?>
<Relationships xmlns="http://schemas.openxmlformats.org/package/2006/relationships"><Relationship Id="rId3" Type="http://schemas.openxmlformats.org/officeDocument/2006/relationships/package" Target="../embeddings/Microsoft_Excel_Worksheet101.xlsx"/><Relationship Id="rId2" Type="http://schemas.microsoft.com/office/2011/relationships/chartColorStyle" Target="colors102.xml"/><Relationship Id="rId1" Type="http://schemas.microsoft.com/office/2011/relationships/chartStyle" Target="style102.xml"/></Relationships>
</file>

<file path=ppt/charts/_rels/chart103.xml.rels><?xml version="1.0" encoding="UTF-8" standalone="yes"?>
<Relationships xmlns="http://schemas.openxmlformats.org/package/2006/relationships"><Relationship Id="rId3" Type="http://schemas.openxmlformats.org/officeDocument/2006/relationships/package" Target="../embeddings/Microsoft_Excel_Worksheet102.xlsx"/><Relationship Id="rId2" Type="http://schemas.microsoft.com/office/2011/relationships/chartColorStyle" Target="colors103.xml"/><Relationship Id="rId1" Type="http://schemas.microsoft.com/office/2011/relationships/chartStyle" Target="style103.xml"/></Relationships>
</file>

<file path=ppt/charts/_rels/chart104.xml.rels><?xml version="1.0" encoding="UTF-8" standalone="yes"?>
<Relationships xmlns="http://schemas.openxmlformats.org/package/2006/relationships"><Relationship Id="rId3" Type="http://schemas.openxmlformats.org/officeDocument/2006/relationships/package" Target="../embeddings/Microsoft_Excel_Worksheet103.xlsx"/><Relationship Id="rId2" Type="http://schemas.microsoft.com/office/2011/relationships/chartColorStyle" Target="colors104.xml"/><Relationship Id="rId1" Type="http://schemas.microsoft.com/office/2011/relationships/chartStyle" Target="style104.xml"/></Relationships>
</file>

<file path=ppt/charts/_rels/chart105.xml.rels><?xml version="1.0" encoding="UTF-8" standalone="yes"?>
<Relationships xmlns="http://schemas.openxmlformats.org/package/2006/relationships"><Relationship Id="rId3" Type="http://schemas.openxmlformats.org/officeDocument/2006/relationships/package" Target="../embeddings/Microsoft_Excel_Worksheet104.xlsx"/><Relationship Id="rId2" Type="http://schemas.microsoft.com/office/2011/relationships/chartColorStyle" Target="colors105.xml"/><Relationship Id="rId1" Type="http://schemas.microsoft.com/office/2011/relationships/chartStyle" Target="style105.xml"/></Relationships>
</file>

<file path=ppt/charts/_rels/chart106.xml.rels><?xml version="1.0" encoding="UTF-8" standalone="yes"?>
<Relationships xmlns="http://schemas.openxmlformats.org/package/2006/relationships"><Relationship Id="rId3" Type="http://schemas.openxmlformats.org/officeDocument/2006/relationships/package" Target="../embeddings/Microsoft_Excel_Worksheet105.xlsx"/><Relationship Id="rId2" Type="http://schemas.microsoft.com/office/2011/relationships/chartColorStyle" Target="colors106.xml"/><Relationship Id="rId1" Type="http://schemas.microsoft.com/office/2011/relationships/chartStyle" Target="style106.xml"/></Relationships>
</file>

<file path=ppt/charts/_rels/chart107.xml.rels><?xml version="1.0" encoding="UTF-8" standalone="yes"?>
<Relationships xmlns="http://schemas.openxmlformats.org/package/2006/relationships"><Relationship Id="rId3" Type="http://schemas.openxmlformats.org/officeDocument/2006/relationships/package" Target="../embeddings/Microsoft_Excel_Worksheet106.xlsx"/><Relationship Id="rId2" Type="http://schemas.microsoft.com/office/2011/relationships/chartColorStyle" Target="colors107.xml"/><Relationship Id="rId1" Type="http://schemas.microsoft.com/office/2011/relationships/chartStyle" Target="style107.xml"/></Relationships>
</file>

<file path=ppt/charts/_rels/chart108.xml.rels><?xml version="1.0" encoding="UTF-8" standalone="yes"?>
<Relationships xmlns="http://schemas.openxmlformats.org/package/2006/relationships"><Relationship Id="rId3" Type="http://schemas.openxmlformats.org/officeDocument/2006/relationships/package" Target="../embeddings/Microsoft_Excel_Worksheet107.xlsx"/><Relationship Id="rId2" Type="http://schemas.microsoft.com/office/2011/relationships/chartColorStyle" Target="colors108.xml"/><Relationship Id="rId1" Type="http://schemas.microsoft.com/office/2011/relationships/chartStyle" Target="style108.xml"/></Relationships>
</file>

<file path=ppt/charts/_rels/chart109.xml.rels><?xml version="1.0" encoding="UTF-8" standalone="yes"?>
<Relationships xmlns="http://schemas.openxmlformats.org/package/2006/relationships"><Relationship Id="rId3" Type="http://schemas.openxmlformats.org/officeDocument/2006/relationships/package" Target="../embeddings/Microsoft_Excel_Worksheet108.xlsx"/><Relationship Id="rId2" Type="http://schemas.microsoft.com/office/2011/relationships/chartColorStyle" Target="colors109.xml"/><Relationship Id="rId1" Type="http://schemas.microsoft.com/office/2011/relationships/chartStyle" Target="style10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10.xml.rels><?xml version="1.0" encoding="UTF-8" standalone="yes"?>
<Relationships xmlns="http://schemas.openxmlformats.org/package/2006/relationships"><Relationship Id="rId3" Type="http://schemas.openxmlformats.org/officeDocument/2006/relationships/package" Target="../embeddings/Microsoft_Excel_Worksheet109.xlsx"/><Relationship Id="rId2" Type="http://schemas.microsoft.com/office/2011/relationships/chartColorStyle" Target="colors110.xml"/><Relationship Id="rId1" Type="http://schemas.microsoft.com/office/2011/relationships/chartStyle" Target="style110.xml"/></Relationships>
</file>

<file path=ppt/charts/_rels/chart111.xml.rels><?xml version="1.0" encoding="UTF-8" standalone="yes"?>
<Relationships xmlns="http://schemas.openxmlformats.org/package/2006/relationships"><Relationship Id="rId3" Type="http://schemas.openxmlformats.org/officeDocument/2006/relationships/package" Target="../embeddings/Microsoft_Excel_Worksheet110.xlsx"/><Relationship Id="rId2" Type="http://schemas.microsoft.com/office/2011/relationships/chartColorStyle" Target="colors111.xml"/><Relationship Id="rId1" Type="http://schemas.microsoft.com/office/2011/relationships/chartStyle" Target="style111.xml"/></Relationships>
</file>

<file path=ppt/charts/_rels/chart112.xml.rels><?xml version="1.0" encoding="UTF-8" standalone="yes"?>
<Relationships xmlns="http://schemas.openxmlformats.org/package/2006/relationships"><Relationship Id="rId3" Type="http://schemas.openxmlformats.org/officeDocument/2006/relationships/package" Target="../embeddings/Microsoft_Excel_Worksheet111.xlsx"/><Relationship Id="rId2" Type="http://schemas.microsoft.com/office/2011/relationships/chartColorStyle" Target="colors112.xml"/><Relationship Id="rId1" Type="http://schemas.microsoft.com/office/2011/relationships/chartStyle" Target="style112.xml"/></Relationships>
</file>

<file path=ppt/charts/_rels/chart113.xml.rels><?xml version="1.0" encoding="UTF-8" standalone="yes"?>
<Relationships xmlns="http://schemas.openxmlformats.org/package/2006/relationships"><Relationship Id="rId3" Type="http://schemas.openxmlformats.org/officeDocument/2006/relationships/package" Target="../embeddings/Microsoft_Excel_Worksheet112.xlsx"/><Relationship Id="rId2" Type="http://schemas.microsoft.com/office/2011/relationships/chartColorStyle" Target="colors113.xml"/><Relationship Id="rId1" Type="http://schemas.microsoft.com/office/2011/relationships/chartStyle" Target="style113.xml"/></Relationships>
</file>

<file path=ppt/charts/_rels/chart114.xml.rels><?xml version="1.0" encoding="UTF-8" standalone="yes"?>
<Relationships xmlns="http://schemas.openxmlformats.org/package/2006/relationships"><Relationship Id="rId3" Type="http://schemas.openxmlformats.org/officeDocument/2006/relationships/package" Target="../embeddings/Microsoft_Excel_Worksheet113.xlsx"/><Relationship Id="rId2" Type="http://schemas.microsoft.com/office/2011/relationships/chartColorStyle" Target="colors114.xml"/><Relationship Id="rId1" Type="http://schemas.microsoft.com/office/2011/relationships/chartStyle" Target="style114.xml"/></Relationships>
</file>

<file path=ppt/charts/_rels/chart115.xml.rels><?xml version="1.0" encoding="UTF-8" standalone="yes"?>
<Relationships xmlns="http://schemas.openxmlformats.org/package/2006/relationships"><Relationship Id="rId3" Type="http://schemas.openxmlformats.org/officeDocument/2006/relationships/package" Target="../embeddings/Microsoft_Excel_Worksheet114.xlsx"/><Relationship Id="rId2" Type="http://schemas.microsoft.com/office/2011/relationships/chartColorStyle" Target="colors115.xml"/><Relationship Id="rId1" Type="http://schemas.microsoft.com/office/2011/relationships/chartStyle" Target="style115.xml"/></Relationships>
</file>

<file path=ppt/charts/_rels/chart116.xml.rels><?xml version="1.0" encoding="UTF-8" standalone="yes"?>
<Relationships xmlns="http://schemas.openxmlformats.org/package/2006/relationships"><Relationship Id="rId3" Type="http://schemas.openxmlformats.org/officeDocument/2006/relationships/package" Target="../embeddings/Microsoft_Excel_Worksheet115.xlsx"/><Relationship Id="rId2" Type="http://schemas.microsoft.com/office/2011/relationships/chartColorStyle" Target="colors116.xml"/><Relationship Id="rId1" Type="http://schemas.microsoft.com/office/2011/relationships/chartStyle" Target="style116.xml"/></Relationships>
</file>

<file path=ppt/charts/_rels/chart117.xml.rels><?xml version="1.0" encoding="UTF-8" standalone="yes"?>
<Relationships xmlns="http://schemas.openxmlformats.org/package/2006/relationships"><Relationship Id="rId3" Type="http://schemas.openxmlformats.org/officeDocument/2006/relationships/package" Target="../embeddings/Microsoft_Excel_Worksheet116.xlsx"/><Relationship Id="rId2" Type="http://schemas.microsoft.com/office/2011/relationships/chartColorStyle" Target="colors117.xml"/><Relationship Id="rId1" Type="http://schemas.microsoft.com/office/2011/relationships/chartStyle" Target="style117.xml"/></Relationships>
</file>

<file path=ppt/charts/_rels/chart118.xml.rels><?xml version="1.0" encoding="UTF-8" standalone="yes"?>
<Relationships xmlns="http://schemas.openxmlformats.org/package/2006/relationships"><Relationship Id="rId3" Type="http://schemas.openxmlformats.org/officeDocument/2006/relationships/package" Target="../embeddings/Microsoft_Excel_Worksheet117.xlsx"/><Relationship Id="rId2" Type="http://schemas.microsoft.com/office/2011/relationships/chartColorStyle" Target="colors118.xml"/><Relationship Id="rId1" Type="http://schemas.microsoft.com/office/2011/relationships/chartStyle" Target="style118.xml"/></Relationships>
</file>

<file path=ppt/charts/_rels/chart119.xml.rels><?xml version="1.0" encoding="UTF-8" standalone="yes"?>
<Relationships xmlns="http://schemas.openxmlformats.org/package/2006/relationships"><Relationship Id="rId3" Type="http://schemas.openxmlformats.org/officeDocument/2006/relationships/package" Target="../embeddings/Microsoft_Excel_Worksheet118.xlsx"/><Relationship Id="rId2" Type="http://schemas.microsoft.com/office/2011/relationships/chartColorStyle" Target="colors119.xml"/><Relationship Id="rId1" Type="http://schemas.microsoft.com/office/2011/relationships/chartStyle" Target="style11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20.xml.rels><?xml version="1.0" encoding="UTF-8" standalone="yes"?>
<Relationships xmlns="http://schemas.openxmlformats.org/package/2006/relationships"><Relationship Id="rId3" Type="http://schemas.openxmlformats.org/officeDocument/2006/relationships/package" Target="../embeddings/Microsoft_Excel_Worksheet119.xlsx"/><Relationship Id="rId2" Type="http://schemas.microsoft.com/office/2011/relationships/chartColorStyle" Target="colors120.xml"/><Relationship Id="rId1" Type="http://schemas.microsoft.com/office/2011/relationships/chartStyle" Target="style120.xml"/></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121.xml"/><Relationship Id="rId1" Type="http://schemas.microsoft.com/office/2011/relationships/chartStyle" Target="style121.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122.xml"/><Relationship Id="rId1" Type="http://schemas.microsoft.com/office/2011/relationships/chartStyle" Target="style122.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123.xml"/><Relationship Id="rId1" Type="http://schemas.microsoft.com/office/2011/relationships/chartStyle" Target="style123.xml"/></Relationships>
</file>

<file path=ppt/charts/_rels/chart124.xml.rels><?xml version="1.0" encoding="UTF-8" standalone="yes"?>
<Relationships xmlns="http://schemas.openxmlformats.org/package/2006/relationships"><Relationship Id="rId3" Type="http://schemas.openxmlformats.org/officeDocument/2006/relationships/package" Target="../embeddings/Microsoft_Excel_Worksheet123.xlsx"/><Relationship Id="rId2" Type="http://schemas.microsoft.com/office/2011/relationships/chartColorStyle" Target="colors124.xml"/><Relationship Id="rId1" Type="http://schemas.microsoft.com/office/2011/relationships/chartStyle" Target="style124.xml"/></Relationships>
</file>

<file path=ppt/charts/_rels/chart125.xml.rels><?xml version="1.0" encoding="UTF-8" standalone="yes"?>
<Relationships xmlns="http://schemas.openxmlformats.org/package/2006/relationships"><Relationship Id="rId3" Type="http://schemas.openxmlformats.org/officeDocument/2006/relationships/package" Target="../embeddings/Microsoft_Excel_Worksheet124.xlsx"/><Relationship Id="rId2" Type="http://schemas.microsoft.com/office/2011/relationships/chartColorStyle" Target="colors125.xml"/><Relationship Id="rId1" Type="http://schemas.microsoft.com/office/2011/relationships/chartStyle" Target="style125.xml"/></Relationships>
</file>

<file path=ppt/charts/_rels/chart126.xml.rels><?xml version="1.0" encoding="UTF-8" standalone="yes"?>
<Relationships xmlns="http://schemas.openxmlformats.org/package/2006/relationships"><Relationship Id="rId3" Type="http://schemas.openxmlformats.org/officeDocument/2006/relationships/package" Target="../embeddings/Microsoft_Excel_Worksheet125.xlsx"/><Relationship Id="rId2" Type="http://schemas.microsoft.com/office/2011/relationships/chartColorStyle" Target="colors126.xml"/><Relationship Id="rId1" Type="http://schemas.microsoft.com/office/2011/relationships/chartStyle" Target="style126.xml"/></Relationships>
</file>

<file path=ppt/charts/_rels/chart127.xml.rels><?xml version="1.0" encoding="UTF-8" standalone="yes"?>
<Relationships xmlns="http://schemas.openxmlformats.org/package/2006/relationships"><Relationship Id="rId3" Type="http://schemas.openxmlformats.org/officeDocument/2006/relationships/package" Target="../embeddings/Microsoft_Excel_Worksheet126.xlsx"/><Relationship Id="rId2" Type="http://schemas.microsoft.com/office/2011/relationships/chartColorStyle" Target="colors127.xml"/><Relationship Id="rId1" Type="http://schemas.microsoft.com/office/2011/relationships/chartStyle" Target="style127.xml"/></Relationships>
</file>

<file path=ppt/charts/_rels/chart128.xml.rels><?xml version="1.0" encoding="UTF-8" standalone="yes"?>
<Relationships xmlns="http://schemas.openxmlformats.org/package/2006/relationships"><Relationship Id="rId3" Type="http://schemas.openxmlformats.org/officeDocument/2006/relationships/package" Target="../embeddings/Microsoft_Excel_Worksheet127.xlsx"/><Relationship Id="rId2" Type="http://schemas.microsoft.com/office/2011/relationships/chartColorStyle" Target="colors128.xml"/><Relationship Id="rId1" Type="http://schemas.microsoft.com/office/2011/relationships/chartStyle" Target="style128.xml"/></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129.xml"/><Relationship Id="rId1" Type="http://schemas.microsoft.com/office/2011/relationships/chartStyle" Target="style129.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130.xml"/><Relationship Id="rId1" Type="http://schemas.microsoft.com/office/2011/relationships/chartStyle" Target="style130.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131.xml"/><Relationship Id="rId1" Type="http://schemas.microsoft.com/office/2011/relationships/chartStyle" Target="style131.xml"/></Relationships>
</file>

<file path=ppt/charts/_rels/chart132.xml.rels><?xml version="1.0" encoding="UTF-8" standalone="yes"?>
<Relationships xmlns="http://schemas.openxmlformats.org/package/2006/relationships"><Relationship Id="rId3" Type="http://schemas.openxmlformats.org/officeDocument/2006/relationships/package" Target="../embeddings/Microsoft_Excel_Worksheet131.xlsx"/><Relationship Id="rId2" Type="http://schemas.microsoft.com/office/2011/relationships/chartColorStyle" Target="colors132.xml"/><Relationship Id="rId1" Type="http://schemas.microsoft.com/office/2011/relationships/chartStyle" Target="style132.xml"/></Relationships>
</file>

<file path=ppt/charts/_rels/chart133.xml.rels><?xml version="1.0" encoding="UTF-8" standalone="yes"?>
<Relationships xmlns="http://schemas.openxmlformats.org/package/2006/relationships"><Relationship Id="rId3" Type="http://schemas.openxmlformats.org/officeDocument/2006/relationships/package" Target="../embeddings/Microsoft_Excel_Worksheet132.xlsx"/><Relationship Id="rId2" Type="http://schemas.microsoft.com/office/2011/relationships/chartColorStyle" Target="colors133.xml"/><Relationship Id="rId1" Type="http://schemas.microsoft.com/office/2011/relationships/chartStyle" Target="style133.xml"/></Relationships>
</file>

<file path=ppt/charts/_rels/chart134.xml.rels><?xml version="1.0" encoding="UTF-8" standalone="yes"?>
<Relationships xmlns="http://schemas.openxmlformats.org/package/2006/relationships"><Relationship Id="rId3" Type="http://schemas.openxmlformats.org/officeDocument/2006/relationships/package" Target="../embeddings/Microsoft_Excel_Worksheet133.xlsx"/><Relationship Id="rId2" Type="http://schemas.microsoft.com/office/2011/relationships/chartColorStyle" Target="colors134.xml"/><Relationship Id="rId1" Type="http://schemas.microsoft.com/office/2011/relationships/chartStyle" Target="style134.xml"/></Relationships>
</file>

<file path=ppt/charts/_rels/chart135.xml.rels><?xml version="1.0" encoding="UTF-8" standalone="yes"?>
<Relationships xmlns="http://schemas.openxmlformats.org/package/2006/relationships"><Relationship Id="rId3" Type="http://schemas.openxmlformats.org/officeDocument/2006/relationships/package" Target="../embeddings/Microsoft_Excel_Worksheet134.xlsx"/><Relationship Id="rId2" Type="http://schemas.microsoft.com/office/2011/relationships/chartColorStyle" Target="colors135.xml"/><Relationship Id="rId1" Type="http://schemas.microsoft.com/office/2011/relationships/chartStyle" Target="style135.xml"/></Relationships>
</file>

<file path=ppt/charts/_rels/chart136.xml.rels><?xml version="1.0" encoding="UTF-8" standalone="yes"?>
<Relationships xmlns="http://schemas.openxmlformats.org/package/2006/relationships"><Relationship Id="rId3" Type="http://schemas.openxmlformats.org/officeDocument/2006/relationships/package" Target="../embeddings/Microsoft_Excel_Worksheet135.xlsx"/><Relationship Id="rId2" Type="http://schemas.microsoft.com/office/2011/relationships/chartColorStyle" Target="colors136.xml"/><Relationship Id="rId1" Type="http://schemas.microsoft.com/office/2011/relationships/chartStyle" Target="style136.xml"/></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137.xml"/><Relationship Id="rId1" Type="http://schemas.microsoft.com/office/2011/relationships/chartStyle" Target="style137.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138.xml"/><Relationship Id="rId1" Type="http://schemas.microsoft.com/office/2011/relationships/chartStyle" Target="style138.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139.xml"/><Relationship Id="rId1" Type="http://schemas.microsoft.com/office/2011/relationships/chartStyle" Target="style139.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40.xml.rels><?xml version="1.0" encoding="UTF-8" standalone="yes"?>
<Relationships xmlns="http://schemas.openxmlformats.org/package/2006/relationships"><Relationship Id="rId3" Type="http://schemas.openxmlformats.org/officeDocument/2006/relationships/package" Target="../embeddings/Microsoft_Excel_Worksheet139.xlsx"/><Relationship Id="rId2" Type="http://schemas.microsoft.com/office/2011/relationships/chartColorStyle" Target="colors140.xml"/><Relationship Id="rId1" Type="http://schemas.microsoft.com/office/2011/relationships/chartStyle" Target="style140.xml"/></Relationships>
</file>

<file path=ppt/charts/_rels/chart141.xml.rels><?xml version="1.0" encoding="UTF-8" standalone="yes"?>
<Relationships xmlns="http://schemas.openxmlformats.org/package/2006/relationships"><Relationship Id="rId3" Type="http://schemas.openxmlformats.org/officeDocument/2006/relationships/package" Target="../embeddings/Microsoft_Excel_Worksheet140.xlsx"/><Relationship Id="rId2" Type="http://schemas.microsoft.com/office/2011/relationships/chartColorStyle" Target="colors141.xml"/><Relationship Id="rId1" Type="http://schemas.microsoft.com/office/2011/relationships/chartStyle" Target="style141.xml"/></Relationships>
</file>

<file path=ppt/charts/_rels/chart142.xml.rels><?xml version="1.0" encoding="UTF-8" standalone="yes"?>
<Relationships xmlns="http://schemas.openxmlformats.org/package/2006/relationships"><Relationship Id="rId3" Type="http://schemas.openxmlformats.org/officeDocument/2006/relationships/package" Target="../embeddings/Microsoft_Excel_Worksheet141.xlsx"/><Relationship Id="rId2" Type="http://schemas.microsoft.com/office/2011/relationships/chartColorStyle" Target="colors142.xml"/><Relationship Id="rId1" Type="http://schemas.microsoft.com/office/2011/relationships/chartStyle" Target="style142.xml"/></Relationships>
</file>

<file path=ppt/charts/_rels/chart143.xml.rels><?xml version="1.0" encoding="UTF-8" standalone="yes"?>
<Relationships xmlns="http://schemas.openxmlformats.org/package/2006/relationships"><Relationship Id="rId3" Type="http://schemas.openxmlformats.org/officeDocument/2006/relationships/package" Target="../embeddings/Microsoft_Excel_Worksheet142.xlsx"/><Relationship Id="rId2" Type="http://schemas.microsoft.com/office/2011/relationships/chartColorStyle" Target="colors143.xml"/><Relationship Id="rId1" Type="http://schemas.microsoft.com/office/2011/relationships/chartStyle" Target="style143.xml"/></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144.xml"/><Relationship Id="rId1" Type="http://schemas.microsoft.com/office/2011/relationships/chartStyle" Target="style144.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145.xml"/><Relationship Id="rId1" Type="http://schemas.microsoft.com/office/2011/relationships/chartStyle" Target="style145.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146.xml"/><Relationship Id="rId1" Type="http://schemas.microsoft.com/office/2011/relationships/chartStyle" Target="style146.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147.xml"/><Relationship Id="rId1" Type="http://schemas.microsoft.com/office/2011/relationships/chartStyle" Target="style147.xml"/></Relationships>
</file>

<file path=ppt/charts/_rels/chart148.xml.rels><?xml version="1.0" encoding="UTF-8" standalone="yes"?>
<Relationships xmlns="http://schemas.openxmlformats.org/package/2006/relationships"><Relationship Id="rId3" Type="http://schemas.openxmlformats.org/officeDocument/2006/relationships/package" Target="../embeddings/Microsoft_Excel_Worksheet147.xlsx"/><Relationship Id="rId2" Type="http://schemas.microsoft.com/office/2011/relationships/chartColorStyle" Target="colors148.xml"/><Relationship Id="rId1" Type="http://schemas.microsoft.com/office/2011/relationships/chartStyle" Target="style148.xml"/></Relationships>
</file>

<file path=ppt/charts/_rels/chart149.xml.rels><?xml version="1.0" encoding="UTF-8" standalone="yes"?>
<Relationships xmlns="http://schemas.openxmlformats.org/package/2006/relationships"><Relationship Id="rId3" Type="http://schemas.openxmlformats.org/officeDocument/2006/relationships/package" Target="../embeddings/Microsoft_Excel_Worksheet148.xlsx"/><Relationship Id="rId2" Type="http://schemas.microsoft.com/office/2011/relationships/chartColorStyle" Target="colors149.xml"/><Relationship Id="rId1" Type="http://schemas.microsoft.com/office/2011/relationships/chartStyle" Target="style149.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50.xml.rels><?xml version="1.0" encoding="UTF-8" standalone="yes"?>
<Relationships xmlns="http://schemas.openxmlformats.org/package/2006/relationships"><Relationship Id="rId3" Type="http://schemas.openxmlformats.org/officeDocument/2006/relationships/package" Target="../embeddings/Microsoft_Excel_Worksheet149.xlsx"/><Relationship Id="rId2" Type="http://schemas.microsoft.com/office/2011/relationships/chartColorStyle" Target="colors150.xml"/><Relationship Id="rId1" Type="http://schemas.microsoft.com/office/2011/relationships/chartStyle" Target="style150.xml"/></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151.xml"/><Relationship Id="rId1" Type="http://schemas.microsoft.com/office/2011/relationships/chartStyle" Target="style151.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152.xml"/><Relationship Id="rId1" Type="http://schemas.microsoft.com/office/2011/relationships/chartStyle" Target="style152.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153.xml"/><Relationship Id="rId1" Type="http://schemas.microsoft.com/office/2011/relationships/chartStyle" Target="style153.xml"/></Relationships>
</file>

<file path=ppt/charts/_rels/chart154.xml.rels><?xml version="1.0" encoding="UTF-8" standalone="yes"?>
<Relationships xmlns="http://schemas.openxmlformats.org/package/2006/relationships"><Relationship Id="rId3" Type="http://schemas.openxmlformats.org/officeDocument/2006/relationships/package" Target="../embeddings/Microsoft_Excel_Worksheet153.xlsx"/><Relationship Id="rId2" Type="http://schemas.microsoft.com/office/2011/relationships/chartColorStyle" Target="colors154.xml"/><Relationship Id="rId1" Type="http://schemas.microsoft.com/office/2011/relationships/chartStyle" Target="style154.xml"/></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155.xml"/><Relationship Id="rId1" Type="http://schemas.microsoft.com/office/2011/relationships/chartStyle" Target="style155.xml"/></Relationships>
</file>

<file path=ppt/charts/_rels/chart156.xml.rels><?xml version="1.0" encoding="UTF-8" standalone="yes"?>
<Relationships xmlns="http://schemas.openxmlformats.org/package/2006/relationships"><Relationship Id="rId3" Type="http://schemas.openxmlformats.org/officeDocument/2006/relationships/package" Target="../embeddings/Microsoft_Excel_Worksheet155.xlsx"/><Relationship Id="rId2" Type="http://schemas.microsoft.com/office/2011/relationships/chartColorStyle" Target="colors156.xml"/><Relationship Id="rId1" Type="http://schemas.microsoft.com/office/2011/relationships/chartStyle" Target="style156.xml"/></Relationships>
</file>

<file path=ppt/charts/_rels/chart157.xml.rels><?xml version="1.0" encoding="UTF-8" standalone="yes"?>
<Relationships xmlns="http://schemas.openxmlformats.org/package/2006/relationships"><Relationship Id="rId3" Type="http://schemas.openxmlformats.org/officeDocument/2006/relationships/package" Target="../embeddings/Microsoft_Excel_Worksheet156.xlsx"/><Relationship Id="rId2" Type="http://schemas.microsoft.com/office/2011/relationships/chartColorStyle" Target="colors157.xml"/><Relationship Id="rId1" Type="http://schemas.microsoft.com/office/2011/relationships/chartStyle" Target="style157.xml"/></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158.xml"/><Relationship Id="rId1" Type="http://schemas.microsoft.com/office/2011/relationships/chartStyle" Target="style158.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159.xml"/><Relationship Id="rId1" Type="http://schemas.microsoft.com/office/2011/relationships/chartStyle" Target="style159.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160.xml"/><Relationship Id="rId1" Type="http://schemas.microsoft.com/office/2011/relationships/chartStyle" Target="style160.xml"/></Relationships>
</file>

<file path=ppt/charts/_rels/chart161.xml.rels><?xml version="1.0" encoding="UTF-8" standalone="yes"?>
<Relationships xmlns="http://schemas.openxmlformats.org/package/2006/relationships"><Relationship Id="rId3" Type="http://schemas.openxmlformats.org/officeDocument/2006/relationships/package" Target="../embeddings/Microsoft_Excel_Worksheet160.xlsx"/><Relationship Id="rId2" Type="http://schemas.microsoft.com/office/2011/relationships/chartColorStyle" Target="colors161.xml"/><Relationship Id="rId1" Type="http://schemas.microsoft.com/office/2011/relationships/chartStyle" Target="style161.xml"/></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162.xml"/><Relationship Id="rId1" Type="http://schemas.microsoft.com/office/2011/relationships/chartStyle" Target="style162.xml"/></Relationships>
</file>

<file path=ppt/charts/_rels/chart163.xml.rels><?xml version="1.0" encoding="UTF-8" standalone="yes"?>
<Relationships xmlns="http://schemas.openxmlformats.org/package/2006/relationships"><Relationship Id="rId3" Type="http://schemas.openxmlformats.org/officeDocument/2006/relationships/package" Target="../embeddings/Microsoft_Excel_Worksheet162.xlsx"/><Relationship Id="rId2" Type="http://schemas.microsoft.com/office/2011/relationships/chartColorStyle" Target="colors163.xml"/><Relationship Id="rId1" Type="http://schemas.microsoft.com/office/2011/relationships/chartStyle" Target="style163.xml"/></Relationships>
</file>

<file path=ppt/charts/_rels/chart164.xml.rels><?xml version="1.0" encoding="UTF-8" standalone="yes"?>
<Relationships xmlns="http://schemas.openxmlformats.org/package/2006/relationships"><Relationship Id="rId3" Type="http://schemas.openxmlformats.org/officeDocument/2006/relationships/package" Target="../embeddings/Microsoft_Excel_Worksheet163.xlsx"/><Relationship Id="rId2" Type="http://schemas.microsoft.com/office/2011/relationships/chartColorStyle" Target="colors164.xml"/><Relationship Id="rId1" Type="http://schemas.microsoft.com/office/2011/relationships/chartStyle" Target="style164.xml"/></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165.xml"/><Relationship Id="rId1" Type="http://schemas.microsoft.com/office/2011/relationships/chartStyle" Target="style165.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166.xml"/><Relationship Id="rId1" Type="http://schemas.microsoft.com/office/2011/relationships/chartStyle" Target="style166.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167.xml"/><Relationship Id="rId1" Type="http://schemas.microsoft.com/office/2011/relationships/chartStyle" Target="style167.xml"/></Relationships>
</file>

<file path=ppt/charts/_rels/chart168.xml.rels><?xml version="1.0" encoding="UTF-8" standalone="yes"?>
<Relationships xmlns="http://schemas.openxmlformats.org/package/2006/relationships"><Relationship Id="rId3" Type="http://schemas.openxmlformats.org/officeDocument/2006/relationships/package" Target="../embeddings/Microsoft_Excel_Worksheet167.xlsx"/><Relationship Id="rId2" Type="http://schemas.microsoft.com/office/2011/relationships/chartColorStyle" Target="colors168.xml"/><Relationship Id="rId1" Type="http://schemas.microsoft.com/office/2011/relationships/chartStyle" Target="style168.xml"/></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169.xml"/><Relationship Id="rId1" Type="http://schemas.microsoft.com/office/2011/relationships/chartStyle" Target="style169.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70.xml.rels><?xml version="1.0" encoding="UTF-8" standalone="yes"?>
<Relationships xmlns="http://schemas.openxmlformats.org/package/2006/relationships"><Relationship Id="rId3" Type="http://schemas.openxmlformats.org/officeDocument/2006/relationships/package" Target="../embeddings/Microsoft_Excel_Worksheet169.xlsx"/><Relationship Id="rId2" Type="http://schemas.microsoft.com/office/2011/relationships/chartColorStyle" Target="colors170.xml"/><Relationship Id="rId1" Type="http://schemas.microsoft.com/office/2011/relationships/chartStyle" Target="style170.xml"/></Relationships>
</file>

<file path=ppt/charts/_rels/chart171.xml.rels><?xml version="1.0" encoding="UTF-8" standalone="yes"?>
<Relationships xmlns="http://schemas.openxmlformats.org/package/2006/relationships"><Relationship Id="rId3" Type="http://schemas.openxmlformats.org/officeDocument/2006/relationships/package" Target="../embeddings/Microsoft_Excel_Worksheet170.xlsx"/><Relationship Id="rId2" Type="http://schemas.microsoft.com/office/2011/relationships/chartColorStyle" Target="colors171.xml"/><Relationship Id="rId1" Type="http://schemas.microsoft.com/office/2011/relationships/chartStyle" Target="style171.xml"/></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172.xml"/><Relationship Id="rId1" Type="http://schemas.microsoft.com/office/2011/relationships/chartStyle" Target="style17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173.xml"/><Relationship Id="rId1" Type="http://schemas.microsoft.com/office/2011/relationships/chartStyle" Target="style17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174.xml"/><Relationship Id="rId1" Type="http://schemas.microsoft.com/office/2011/relationships/chartStyle" Target="style174.xml"/></Relationships>
</file>

<file path=ppt/charts/_rels/chart175.xml.rels><?xml version="1.0" encoding="UTF-8" standalone="yes"?>
<Relationships xmlns="http://schemas.openxmlformats.org/package/2006/relationships"><Relationship Id="rId3" Type="http://schemas.openxmlformats.org/officeDocument/2006/relationships/package" Target="../embeddings/Microsoft_Excel_Worksheet174.xlsx"/><Relationship Id="rId2" Type="http://schemas.microsoft.com/office/2011/relationships/chartColorStyle" Target="colors175.xml"/><Relationship Id="rId1" Type="http://schemas.microsoft.com/office/2011/relationships/chartStyle" Target="style175.xml"/></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176.xml"/><Relationship Id="rId1" Type="http://schemas.microsoft.com/office/2011/relationships/chartStyle" Target="style176.xml"/></Relationships>
</file>

<file path=ppt/charts/_rels/chart177.xml.rels><?xml version="1.0" encoding="UTF-8" standalone="yes"?>
<Relationships xmlns="http://schemas.openxmlformats.org/package/2006/relationships"><Relationship Id="rId3" Type="http://schemas.openxmlformats.org/officeDocument/2006/relationships/package" Target="../embeddings/Microsoft_Excel_Worksheet176.xlsx"/><Relationship Id="rId2" Type="http://schemas.microsoft.com/office/2011/relationships/chartColorStyle" Target="colors177.xml"/><Relationship Id="rId1" Type="http://schemas.microsoft.com/office/2011/relationships/chartStyle" Target="style177.xml"/></Relationships>
</file>

<file path=ppt/charts/_rels/chart178.xml.rels><?xml version="1.0" encoding="UTF-8" standalone="yes"?>
<Relationships xmlns="http://schemas.openxmlformats.org/package/2006/relationships"><Relationship Id="rId3" Type="http://schemas.openxmlformats.org/officeDocument/2006/relationships/package" Target="../embeddings/Microsoft_Excel_Worksheet177.xlsx"/><Relationship Id="rId2" Type="http://schemas.microsoft.com/office/2011/relationships/chartColorStyle" Target="colors178.xml"/><Relationship Id="rId1" Type="http://schemas.microsoft.com/office/2011/relationships/chartStyle" Target="style178.xml"/></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179.xml"/><Relationship Id="rId1" Type="http://schemas.microsoft.com/office/2011/relationships/chartStyle" Target="style179.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180.xml"/><Relationship Id="rId1" Type="http://schemas.microsoft.com/office/2011/relationships/chartStyle" Target="style180.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181.xml"/><Relationship Id="rId1" Type="http://schemas.microsoft.com/office/2011/relationships/chartStyle" Target="style181.xml"/></Relationships>
</file>

<file path=ppt/charts/_rels/chart182.xml.rels><?xml version="1.0" encoding="UTF-8" standalone="yes"?>
<Relationships xmlns="http://schemas.openxmlformats.org/package/2006/relationships"><Relationship Id="rId3" Type="http://schemas.openxmlformats.org/officeDocument/2006/relationships/package" Target="../embeddings/Microsoft_Excel_Worksheet181.xlsx"/><Relationship Id="rId2" Type="http://schemas.microsoft.com/office/2011/relationships/chartColorStyle" Target="colors182.xml"/><Relationship Id="rId1" Type="http://schemas.microsoft.com/office/2011/relationships/chartStyle" Target="style182.xml"/></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183.xml"/><Relationship Id="rId1" Type="http://schemas.microsoft.com/office/2011/relationships/chartStyle" Target="style183.xml"/></Relationships>
</file>

<file path=ppt/charts/_rels/chart184.xml.rels><?xml version="1.0" encoding="UTF-8" standalone="yes"?>
<Relationships xmlns="http://schemas.openxmlformats.org/package/2006/relationships"><Relationship Id="rId3" Type="http://schemas.openxmlformats.org/officeDocument/2006/relationships/package" Target="../embeddings/Microsoft_Excel_Worksheet183.xlsx"/><Relationship Id="rId2" Type="http://schemas.microsoft.com/office/2011/relationships/chartColorStyle" Target="colors184.xml"/><Relationship Id="rId1" Type="http://schemas.microsoft.com/office/2011/relationships/chartStyle" Target="style184.xml"/></Relationships>
</file>

<file path=ppt/charts/_rels/chart185.xml.rels><?xml version="1.0" encoding="UTF-8" standalone="yes"?>
<Relationships xmlns="http://schemas.openxmlformats.org/package/2006/relationships"><Relationship Id="rId3" Type="http://schemas.openxmlformats.org/officeDocument/2006/relationships/package" Target="../embeddings/Microsoft_Excel_Worksheet184.xlsx"/><Relationship Id="rId2" Type="http://schemas.microsoft.com/office/2011/relationships/chartColorStyle" Target="colors185.xml"/><Relationship Id="rId1" Type="http://schemas.microsoft.com/office/2011/relationships/chartStyle" Target="style185.xml"/></Relationships>
</file>

<file path=ppt/charts/_rels/chart186.xml.rels><?xml version="1.0" encoding="UTF-8" standalone="yes"?>
<Relationships xmlns="http://schemas.openxmlformats.org/package/2006/relationships"><Relationship Id="rId3" Type="http://schemas.openxmlformats.org/officeDocument/2006/relationships/package" Target="../embeddings/Microsoft_Excel_Worksheet185.xlsx"/><Relationship Id="rId2" Type="http://schemas.microsoft.com/office/2011/relationships/chartColorStyle" Target="colors186.xml"/><Relationship Id="rId1" Type="http://schemas.microsoft.com/office/2011/relationships/chartStyle" Target="style186.xml"/></Relationships>
</file>

<file path=ppt/charts/_rels/chart187.xml.rels><?xml version="1.0" encoding="UTF-8" standalone="yes"?>
<Relationships xmlns="http://schemas.openxmlformats.org/package/2006/relationships"><Relationship Id="rId3" Type="http://schemas.openxmlformats.org/officeDocument/2006/relationships/package" Target="../embeddings/Microsoft_Excel_Worksheet186.xlsx"/><Relationship Id="rId2" Type="http://schemas.microsoft.com/office/2011/relationships/chartColorStyle" Target="colors187.xml"/><Relationship Id="rId1" Type="http://schemas.microsoft.com/office/2011/relationships/chartStyle" Target="style187.xml"/></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188.xml"/><Relationship Id="rId1" Type="http://schemas.microsoft.com/office/2011/relationships/chartStyle" Target="style188.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189.xml"/><Relationship Id="rId1" Type="http://schemas.microsoft.com/office/2011/relationships/chartStyle" Target="style189.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190.xml"/><Relationship Id="rId1" Type="http://schemas.microsoft.com/office/2011/relationships/chartStyle" Target="style190.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191.xml"/><Relationship Id="rId1" Type="http://schemas.microsoft.com/office/2011/relationships/chartStyle" Target="style191.xml"/></Relationships>
</file>

<file path=ppt/charts/_rels/chart192.xml.rels><?xml version="1.0" encoding="UTF-8" standalone="yes"?>
<Relationships xmlns="http://schemas.openxmlformats.org/package/2006/relationships"><Relationship Id="rId3" Type="http://schemas.openxmlformats.org/officeDocument/2006/relationships/package" Target="../embeddings/Microsoft_Excel_Worksheet191.xlsx"/><Relationship Id="rId2" Type="http://schemas.microsoft.com/office/2011/relationships/chartColorStyle" Target="colors192.xml"/><Relationship Id="rId1" Type="http://schemas.microsoft.com/office/2011/relationships/chartStyle" Target="style192.xml"/></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193.xml"/><Relationship Id="rId1" Type="http://schemas.microsoft.com/office/2011/relationships/chartStyle" Target="style193.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194.xml"/><Relationship Id="rId1" Type="http://schemas.microsoft.com/office/2011/relationships/chartStyle" Target="style194.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195.xml"/><Relationship Id="rId1" Type="http://schemas.microsoft.com/office/2011/relationships/chartStyle" Target="style195.xml"/></Relationships>
</file>

<file path=ppt/charts/_rels/chart196.xml.rels><?xml version="1.0" encoding="UTF-8" standalone="yes"?>
<Relationships xmlns="http://schemas.openxmlformats.org/package/2006/relationships"><Relationship Id="rId3" Type="http://schemas.openxmlformats.org/officeDocument/2006/relationships/package" Target="../embeddings/Microsoft_Excel_Worksheet195.xlsx"/><Relationship Id="rId2" Type="http://schemas.microsoft.com/office/2011/relationships/chartColorStyle" Target="colors196.xml"/><Relationship Id="rId1" Type="http://schemas.microsoft.com/office/2011/relationships/chartStyle" Target="style196.xml"/></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197.xml"/><Relationship Id="rId1" Type="http://schemas.microsoft.com/office/2011/relationships/chartStyle" Target="style197.xml"/></Relationships>
</file>

<file path=ppt/charts/_rels/chart198.xml.rels><?xml version="1.0" encoding="UTF-8" standalone="yes"?>
<Relationships xmlns="http://schemas.openxmlformats.org/package/2006/relationships"><Relationship Id="rId3" Type="http://schemas.openxmlformats.org/officeDocument/2006/relationships/package" Target="../embeddings/Microsoft_Excel_Worksheet197.xlsx"/><Relationship Id="rId2" Type="http://schemas.microsoft.com/office/2011/relationships/chartColorStyle" Target="colors198.xml"/><Relationship Id="rId1" Type="http://schemas.microsoft.com/office/2011/relationships/chartStyle" Target="style198.xml"/></Relationships>
</file>

<file path=ppt/charts/_rels/chart199.xml.rels><?xml version="1.0" encoding="UTF-8" standalone="yes"?>
<Relationships xmlns="http://schemas.openxmlformats.org/package/2006/relationships"><Relationship Id="rId3" Type="http://schemas.openxmlformats.org/officeDocument/2006/relationships/package" Target="../embeddings/Microsoft_Excel_Worksheet198.xlsx"/><Relationship Id="rId2" Type="http://schemas.microsoft.com/office/2011/relationships/chartColorStyle" Target="colors199.xml"/><Relationship Id="rId1" Type="http://schemas.microsoft.com/office/2011/relationships/chartStyle" Target="style19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200.xml"/><Relationship Id="rId1" Type="http://schemas.microsoft.com/office/2011/relationships/chartStyle" Target="style200.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201.xml"/><Relationship Id="rId1" Type="http://schemas.microsoft.com/office/2011/relationships/chartStyle" Target="style201.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202.xml"/><Relationship Id="rId1" Type="http://schemas.microsoft.com/office/2011/relationships/chartStyle" Target="style202.xml"/></Relationships>
</file>

<file path=ppt/charts/_rels/chart203.xml.rels><?xml version="1.0" encoding="UTF-8" standalone="yes"?>
<Relationships xmlns="http://schemas.openxmlformats.org/package/2006/relationships"><Relationship Id="rId3" Type="http://schemas.openxmlformats.org/officeDocument/2006/relationships/package" Target="../embeddings/Microsoft_Excel_Worksheet202.xlsx"/><Relationship Id="rId2" Type="http://schemas.microsoft.com/office/2011/relationships/chartColorStyle" Target="colors203.xml"/><Relationship Id="rId1" Type="http://schemas.microsoft.com/office/2011/relationships/chartStyle" Target="style203.xml"/></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204.xml"/><Relationship Id="rId1" Type="http://schemas.microsoft.com/office/2011/relationships/chartStyle" Target="style204.xml"/></Relationships>
</file>

<file path=ppt/charts/_rels/chart205.xml.rels><?xml version="1.0" encoding="UTF-8" standalone="yes"?>
<Relationships xmlns="http://schemas.openxmlformats.org/package/2006/relationships"><Relationship Id="rId3" Type="http://schemas.openxmlformats.org/officeDocument/2006/relationships/package" Target="../embeddings/Microsoft_Excel_Worksheet204.xlsx"/><Relationship Id="rId2" Type="http://schemas.microsoft.com/office/2011/relationships/chartColorStyle" Target="colors205.xml"/><Relationship Id="rId1" Type="http://schemas.microsoft.com/office/2011/relationships/chartStyle" Target="style205.xml"/></Relationships>
</file>

<file path=ppt/charts/_rels/chart206.xml.rels><?xml version="1.0" encoding="UTF-8" standalone="yes"?>
<Relationships xmlns="http://schemas.openxmlformats.org/package/2006/relationships"><Relationship Id="rId3" Type="http://schemas.openxmlformats.org/officeDocument/2006/relationships/package" Target="../embeddings/Microsoft_Excel_Worksheet205.xlsx"/><Relationship Id="rId2" Type="http://schemas.microsoft.com/office/2011/relationships/chartColorStyle" Target="colors206.xml"/><Relationship Id="rId1" Type="http://schemas.microsoft.com/office/2011/relationships/chartStyle" Target="style206.xml"/></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207.xml"/><Relationship Id="rId1" Type="http://schemas.microsoft.com/office/2011/relationships/chartStyle" Target="style207.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208.xml"/><Relationship Id="rId1" Type="http://schemas.microsoft.com/office/2011/relationships/chartStyle" Target="style208.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209.xml"/><Relationship Id="rId1" Type="http://schemas.microsoft.com/office/2011/relationships/chartStyle" Target="style209.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10.xml.rels><?xml version="1.0" encoding="UTF-8" standalone="yes"?>
<Relationships xmlns="http://schemas.openxmlformats.org/package/2006/relationships"><Relationship Id="rId3" Type="http://schemas.openxmlformats.org/officeDocument/2006/relationships/package" Target="../embeddings/Microsoft_Excel_Worksheet209.xlsx"/><Relationship Id="rId2" Type="http://schemas.microsoft.com/office/2011/relationships/chartColorStyle" Target="colors210.xml"/><Relationship Id="rId1" Type="http://schemas.microsoft.com/office/2011/relationships/chartStyle" Target="style210.xml"/></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211.xml"/><Relationship Id="rId1" Type="http://schemas.microsoft.com/office/2011/relationships/chartStyle" Target="style211.xml"/></Relationships>
</file>

<file path=ppt/charts/_rels/chart212.xml.rels><?xml version="1.0" encoding="UTF-8" standalone="yes"?>
<Relationships xmlns="http://schemas.openxmlformats.org/package/2006/relationships"><Relationship Id="rId3" Type="http://schemas.openxmlformats.org/officeDocument/2006/relationships/package" Target="../embeddings/Microsoft_Excel_Worksheet211.xlsx"/><Relationship Id="rId2" Type="http://schemas.microsoft.com/office/2011/relationships/chartColorStyle" Target="colors212.xml"/><Relationship Id="rId1" Type="http://schemas.microsoft.com/office/2011/relationships/chartStyle" Target="style212.xml"/></Relationships>
</file>

<file path=ppt/charts/_rels/chart213.xml.rels><?xml version="1.0" encoding="UTF-8" standalone="yes"?>
<Relationships xmlns="http://schemas.openxmlformats.org/package/2006/relationships"><Relationship Id="rId3" Type="http://schemas.openxmlformats.org/officeDocument/2006/relationships/package" Target="../embeddings/Microsoft_Excel_Worksheet212.xlsx"/><Relationship Id="rId2" Type="http://schemas.microsoft.com/office/2011/relationships/chartColorStyle" Target="colors213.xml"/><Relationship Id="rId1" Type="http://schemas.microsoft.com/office/2011/relationships/chartStyle" Target="style213.xml"/></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214.xml"/><Relationship Id="rId1" Type="http://schemas.microsoft.com/office/2011/relationships/chartStyle" Target="style214.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215.xml"/><Relationship Id="rId1" Type="http://schemas.microsoft.com/office/2011/relationships/chartStyle" Target="style215.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216.xml"/><Relationship Id="rId1" Type="http://schemas.microsoft.com/office/2011/relationships/chartStyle" Target="style216.xml"/></Relationships>
</file>

<file path=ppt/charts/_rels/chart217.xml.rels><?xml version="1.0" encoding="UTF-8" standalone="yes"?>
<Relationships xmlns="http://schemas.openxmlformats.org/package/2006/relationships"><Relationship Id="rId3" Type="http://schemas.openxmlformats.org/officeDocument/2006/relationships/package" Target="../embeddings/Microsoft_Excel_Worksheet216.xlsx"/><Relationship Id="rId2" Type="http://schemas.microsoft.com/office/2011/relationships/chartColorStyle" Target="colors217.xml"/><Relationship Id="rId1" Type="http://schemas.microsoft.com/office/2011/relationships/chartStyle" Target="style217.xml"/></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218.xml"/><Relationship Id="rId1" Type="http://schemas.microsoft.com/office/2011/relationships/chartStyle" Target="style218.xml"/></Relationships>
</file>

<file path=ppt/charts/_rels/chart219.xml.rels><?xml version="1.0" encoding="UTF-8" standalone="yes"?>
<Relationships xmlns="http://schemas.openxmlformats.org/package/2006/relationships"><Relationship Id="rId3" Type="http://schemas.openxmlformats.org/officeDocument/2006/relationships/package" Target="../embeddings/Microsoft_Excel_Worksheet218.xlsx"/><Relationship Id="rId2" Type="http://schemas.microsoft.com/office/2011/relationships/chartColorStyle" Target="colors219.xml"/><Relationship Id="rId1" Type="http://schemas.microsoft.com/office/2011/relationships/chartStyle" Target="style219.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20.xml.rels><?xml version="1.0" encoding="UTF-8" standalone="yes"?>
<Relationships xmlns="http://schemas.openxmlformats.org/package/2006/relationships"><Relationship Id="rId3" Type="http://schemas.openxmlformats.org/officeDocument/2006/relationships/package" Target="../embeddings/Microsoft_Excel_Worksheet219.xlsx"/><Relationship Id="rId2" Type="http://schemas.microsoft.com/office/2011/relationships/chartColorStyle" Target="colors220.xml"/><Relationship Id="rId1" Type="http://schemas.microsoft.com/office/2011/relationships/chartStyle" Target="style220.xml"/></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221.xml"/><Relationship Id="rId1" Type="http://schemas.microsoft.com/office/2011/relationships/chartStyle" Target="style221.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222.xml"/><Relationship Id="rId1" Type="http://schemas.microsoft.com/office/2011/relationships/chartStyle" Target="style222.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223.xml"/><Relationship Id="rId1" Type="http://schemas.microsoft.com/office/2011/relationships/chartStyle" Target="style223.xml"/></Relationships>
</file>

<file path=ppt/charts/_rels/chart224.xml.rels><?xml version="1.0" encoding="UTF-8" standalone="yes"?>
<Relationships xmlns="http://schemas.openxmlformats.org/package/2006/relationships"><Relationship Id="rId3" Type="http://schemas.openxmlformats.org/officeDocument/2006/relationships/package" Target="../embeddings/Microsoft_Excel_Worksheet223.xlsx"/><Relationship Id="rId2" Type="http://schemas.microsoft.com/office/2011/relationships/chartColorStyle" Target="colors224.xml"/><Relationship Id="rId1" Type="http://schemas.microsoft.com/office/2011/relationships/chartStyle" Target="style224.xml"/></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225.xml"/><Relationship Id="rId1" Type="http://schemas.microsoft.com/office/2011/relationships/chartStyle" Target="style225.xml"/></Relationships>
</file>

<file path=ppt/charts/_rels/chart226.xml.rels><?xml version="1.0" encoding="UTF-8" standalone="yes"?>
<Relationships xmlns="http://schemas.openxmlformats.org/package/2006/relationships"><Relationship Id="rId3" Type="http://schemas.openxmlformats.org/officeDocument/2006/relationships/package" Target="../embeddings/Microsoft_Excel_Worksheet225.xlsx"/><Relationship Id="rId2" Type="http://schemas.microsoft.com/office/2011/relationships/chartColorStyle" Target="colors226.xml"/><Relationship Id="rId1" Type="http://schemas.microsoft.com/office/2011/relationships/chartStyle" Target="style226.xml"/></Relationships>
</file>

<file path=ppt/charts/_rels/chart227.xml.rels><?xml version="1.0" encoding="UTF-8" standalone="yes"?>
<Relationships xmlns="http://schemas.openxmlformats.org/package/2006/relationships"><Relationship Id="rId3" Type="http://schemas.openxmlformats.org/officeDocument/2006/relationships/package" Target="../embeddings/Microsoft_Excel_Worksheet226.xlsx"/><Relationship Id="rId2" Type="http://schemas.microsoft.com/office/2011/relationships/chartColorStyle" Target="colors227.xml"/><Relationship Id="rId1" Type="http://schemas.microsoft.com/office/2011/relationships/chartStyle" Target="style227.xml"/></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228.xml"/><Relationship Id="rId1" Type="http://schemas.microsoft.com/office/2011/relationships/chartStyle" Target="style228.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229.xml"/><Relationship Id="rId1" Type="http://schemas.microsoft.com/office/2011/relationships/chartStyle" Target="style229.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230.xml"/><Relationship Id="rId1" Type="http://schemas.microsoft.com/office/2011/relationships/chartStyle" Target="style230.xml"/></Relationships>
</file>

<file path=ppt/charts/_rels/chart231.xml.rels><?xml version="1.0" encoding="UTF-8" standalone="yes"?>
<Relationships xmlns="http://schemas.openxmlformats.org/package/2006/relationships"><Relationship Id="rId3" Type="http://schemas.openxmlformats.org/officeDocument/2006/relationships/package" Target="../embeddings/Microsoft_Excel_Worksheet230.xlsx"/><Relationship Id="rId2" Type="http://schemas.microsoft.com/office/2011/relationships/chartColorStyle" Target="colors231.xml"/><Relationship Id="rId1" Type="http://schemas.microsoft.com/office/2011/relationships/chartStyle" Target="style231.xml"/></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232.xml"/><Relationship Id="rId1" Type="http://schemas.microsoft.com/office/2011/relationships/chartStyle" Target="style232.xml"/></Relationships>
</file>

<file path=ppt/charts/_rels/chart233.xml.rels><?xml version="1.0" encoding="UTF-8" standalone="yes"?>
<Relationships xmlns="http://schemas.openxmlformats.org/package/2006/relationships"><Relationship Id="rId3" Type="http://schemas.openxmlformats.org/officeDocument/2006/relationships/package" Target="../embeddings/Microsoft_Excel_Worksheet232.xlsx"/><Relationship Id="rId2" Type="http://schemas.microsoft.com/office/2011/relationships/chartColorStyle" Target="colors233.xml"/><Relationship Id="rId1" Type="http://schemas.microsoft.com/office/2011/relationships/chartStyle" Target="style233.xml"/></Relationships>
</file>

<file path=ppt/charts/_rels/chart234.xml.rels><?xml version="1.0" encoding="UTF-8" standalone="yes"?>
<Relationships xmlns="http://schemas.openxmlformats.org/package/2006/relationships"><Relationship Id="rId3" Type="http://schemas.openxmlformats.org/officeDocument/2006/relationships/package" Target="../embeddings/Microsoft_Excel_Worksheet233.xlsx"/><Relationship Id="rId2" Type="http://schemas.microsoft.com/office/2011/relationships/chartColorStyle" Target="colors234.xml"/><Relationship Id="rId1" Type="http://schemas.microsoft.com/office/2011/relationships/chartStyle" Target="style234.xml"/></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235.xml"/><Relationship Id="rId1" Type="http://schemas.microsoft.com/office/2011/relationships/chartStyle" Target="style235.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236.xml"/><Relationship Id="rId1" Type="http://schemas.microsoft.com/office/2011/relationships/chartStyle" Target="style236.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237.xml"/><Relationship Id="rId1" Type="http://schemas.microsoft.com/office/2011/relationships/chartStyle" Target="style237.xml"/></Relationships>
</file>

<file path=ppt/charts/_rels/chart238.xml.rels><?xml version="1.0" encoding="UTF-8" standalone="yes"?>
<Relationships xmlns="http://schemas.openxmlformats.org/package/2006/relationships"><Relationship Id="rId3" Type="http://schemas.openxmlformats.org/officeDocument/2006/relationships/package" Target="../embeddings/Microsoft_Excel_Worksheet237.xlsx"/><Relationship Id="rId2" Type="http://schemas.microsoft.com/office/2011/relationships/chartColorStyle" Target="colors238.xml"/><Relationship Id="rId1" Type="http://schemas.microsoft.com/office/2011/relationships/chartStyle" Target="style238.xml"/></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239.xml"/><Relationship Id="rId1" Type="http://schemas.microsoft.com/office/2011/relationships/chartStyle" Target="style239.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40.xml.rels><?xml version="1.0" encoding="UTF-8" standalone="yes"?>
<Relationships xmlns="http://schemas.openxmlformats.org/package/2006/relationships"><Relationship Id="rId3" Type="http://schemas.openxmlformats.org/officeDocument/2006/relationships/package" Target="../embeddings/Microsoft_Excel_Worksheet239.xlsx"/><Relationship Id="rId2" Type="http://schemas.microsoft.com/office/2011/relationships/chartColorStyle" Target="colors240.xml"/><Relationship Id="rId1" Type="http://schemas.microsoft.com/office/2011/relationships/chartStyle" Target="style240.xml"/></Relationships>
</file>

<file path=ppt/charts/_rels/chart241.xml.rels><?xml version="1.0" encoding="UTF-8" standalone="yes"?>
<Relationships xmlns="http://schemas.openxmlformats.org/package/2006/relationships"><Relationship Id="rId3" Type="http://schemas.openxmlformats.org/officeDocument/2006/relationships/package" Target="../embeddings/Microsoft_Excel_Worksheet240.xlsx"/><Relationship Id="rId2" Type="http://schemas.microsoft.com/office/2011/relationships/chartColorStyle" Target="colors241.xml"/><Relationship Id="rId1" Type="http://schemas.microsoft.com/office/2011/relationships/chartStyle" Target="style241.xml"/></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242.xml"/><Relationship Id="rId1" Type="http://schemas.microsoft.com/office/2011/relationships/chartStyle" Target="style24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243.xml"/><Relationship Id="rId1" Type="http://schemas.microsoft.com/office/2011/relationships/chartStyle" Target="style24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244.xml"/><Relationship Id="rId1" Type="http://schemas.microsoft.com/office/2011/relationships/chartStyle" Target="style244.xml"/></Relationships>
</file>

<file path=ppt/charts/_rels/chart245.xml.rels><?xml version="1.0" encoding="UTF-8" standalone="yes"?>
<Relationships xmlns="http://schemas.openxmlformats.org/package/2006/relationships"><Relationship Id="rId3" Type="http://schemas.openxmlformats.org/officeDocument/2006/relationships/package" Target="../embeddings/Microsoft_Excel_Worksheet244.xlsx"/><Relationship Id="rId2" Type="http://schemas.microsoft.com/office/2011/relationships/chartColorStyle" Target="colors245.xml"/><Relationship Id="rId1" Type="http://schemas.microsoft.com/office/2011/relationships/chartStyle" Target="style245.xml"/></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246.xml"/><Relationship Id="rId1" Type="http://schemas.microsoft.com/office/2011/relationships/chartStyle" Target="style246.xml"/></Relationships>
</file>

<file path=ppt/charts/_rels/chart247.xml.rels><?xml version="1.0" encoding="UTF-8" standalone="yes"?>
<Relationships xmlns="http://schemas.openxmlformats.org/package/2006/relationships"><Relationship Id="rId3" Type="http://schemas.openxmlformats.org/officeDocument/2006/relationships/package" Target="../embeddings/Microsoft_Excel_Worksheet246.xlsx"/><Relationship Id="rId2" Type="http://schemas.microsoft.com/office/2011/relationships/chartColorStyle" Target="colors247.xml"/><Relationship Id="rId1" Type="http://schemas.microsoft.com/office/2011/relationships/chartStyle" Target="style247.xml"/></Relationships>
</file>

<file path=ppt/charts/_rels/chart248.xml.rels><?xml version="1.0" encoding="UTF-8" standalone="yes"?>
<Relationships xmlns="http://schemas.openxmlformats.org/package/2006/relationships"><Relationship Id="rId3" Type="http://schemas.openxmlformats.org/officeDocument/2006/relationships/package" Target="../embeddings/Microsoft_Excel_Worksheet247.xlsx"/><Relationship Id="rId2" Type="http://schemas.microsoft.com/office/2011/relationships/chartColorStyle" Target="colors248.xml"/><Relationship Id="rId1" Type="http://schemas.microsoft.com/office/2011/relationships/chartStyle" Target="style248.xml"/></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249.xml"/><Relationship Id="rId1" Type="http://schemas.microsoft.com/office/2011/relationships/chartStyle" Target="style249.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250.xml"/><Relationship Id="rId1" Type="http://schemas.microsoft.com/office/2011/relationships/chartStyle" Target="style250.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251.xml"/><Relationship Id="rId1" Type="http://schemas.microsoft.com/office/2011/relationships/chartStyle" Target="style251.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91.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2.xlsx"/><Relationship Id="rId2" Type="http://schemas.microsoft.com/office/2011/relationships/chartColorStyle" Target="colors93.xml"/><Relationship Id="rId1" Type="http://schemas.microsoft.com/office/2011/relationships/chartStyle" Target="style93.xml"/></Relationships>
</file>

<file path=ppt/charts/_rels/chart94.xml.rels><?xml version="1.0" encoding="UTF-8" standalone="yes"?>
<Relationships xmlns="http://schemas.openxmlformats.org/package/2006/relationships"><Relationship Id="rId3" Type="http://schemas.openxmlformats.org/officeDocument/2006/relationships/package" Target="../embeddings/Microsoft_Excel_Worksheet93.xlsx"/><Relationship Id="rId2" Type="http://schemas.microsoft.com/office/2011/relationships/chartColorStyle" Target="colors94.xml"/><Relationship Id="rId1" Type="http://schemas.microsoft.com/office/2011/relationships/chartStyle" Target="style94.xml"/></Relationships>
</file>

<file path=ppt/charts/_rels/chart95.xml.rels><?xml version="1.0" encoding="UTF-8" standalone="yes"?>
<Relationships xmlns="http://schemas.openxmlformats.org/package/2006/relationships"><Relationship Id="rId3" Type="http://schemas.openxmlformats.org/officeDocument/2006/relationships/package" Target="../embeddings/Microsoft_Excel_Worksheet94.xlsx"/><Relationship Id="rId2" Type="http://schemas.microsoft.com/office/2011/relationships/chartColorStyle" Target="colors95.xml"/><Relationship Id="rId1" Type="http://schemas.microsoft.com/office/2011/relationships/chartStyle" Target="style95.xml"/></Relationships>
</file>

<file path=ppt/charts/_rels/chart96.xml.rels><?xml version="1.0" encoding="UTF-8" standalone="yes"?>
<Relationships xmlns="http://schemas.openxmlformats.org/package/2006/relationships"><Relationship Id="rId3" Type="http://schemas.openxmlformats.org/officeDocument/2006/relationships/package" Target="../embeddings/Microsoft_Excel_Worksheet95.xlsx"/><Relationship Id="rId2" Type="http://schemas.microsoft.com/office/2011/relationships/chartColorStyle" Target="colors96.xml"/><Relationship Id="rId1" Type="http://schemas.microsoft.com/office/2011/relationships/chartStyle" Target="style96.xml"/></Relationships>
</file>

<file path=ppt/charts/_rels/chart97.xml.rels><?xml version="1.0" encoding="UTF-8" standalone="yes"?>
<Relationships xmlns="http://schemas.openxmlformats.org/package/2006/relationships"><Relationship Id="rId3" Type="http://schemas.openxmlformats.org/officeDocument/2006/relationships/package" Target="../embeddings/Microsoft_Excel_Worksheet96.xlsx"/><Relationship Id="rId2" Type="http://schemas.microsoft.com/office/2011/relationships/chartColorStyle" Target="colors97.xml"/><Relationship Id="rId1" Type="http://schemas.microsoft.com/office/2011/relationships/chartStyle" Target="style97.xml"/></Relationships>
</file>

<file path=ppt/charts/_rels/chart98.xml.rels><?xml version="1.0" encoding="UTF-8" standalone="yes"?>
<Relationships xmlns="http://schemas.openxmlformats.org/package/2006/relationships"><Relationship Id="rId3" Type="http://schemas.openxmlformats.org/officeDocument/2006/relationships/package" Target="../embeddings/Microsoft_Excel_Worksheet97.xlsx"/><Relationship Id="rId2" Type="http://schemas.microsoft.com/office/2011/relationships/chartColorStyle" Target="colors98.xml"/><Relationship Id="rId1" Type="http://schemas.microsoft.com/office/2011/relationships/chartStyle" Target="style98.xml"/></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99.xml"/><Relationship Id="rId1" Type="http://schemas.microsoft.com/office/2011/relationships/chartStyle" Target="style9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4024258433762"/>
          <c:y val="0.14540740250580042"/>
          <c:w val="0.736200357817276"/>
          <c:h val="0.79209269022359208"/>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36BF-4CF4-8733-C72A935163C7}"/>
              </c:ext>
            </c:extLst>
          </c:dPt>
          <c:dPt>
            <c:idx val="1"/>
            <c:bubble3D val="0"/>
            <c:spPr>
              <a:solidFill>
                <a:schemeClr val="accent2"/>
              </a:solidFill>
              <a:ln>
                <a:noFill/>
              </a:ln>
              <a:effectLst/>
            </c:spPr>
            <c:extLst>
              <c:ext xmlns:c16="http://schemas.microsoft.com/office/drawing/2014/chart" uri="{C3380CC4-5D6E-409C-BE32-E72D297353CC}">
                <c16:uniqueId val="{00000003-36BF-4CF4-8733-C72A935163C7}"/>
              </c:ext>
            </c:extLst>
          </c:dPt>
          <c:dPt>
            <c:idx val="2"/>
            <c:bubble3D val="0"/>
            <c:spPr>
              <a:solidFill>
                <a:schemeClr val="accent3"/>
              </a:solidFill>
              <a:ln>
                <a:noFill/>
              </a:ln>
              <a:effectLst/>
            </c:spPr>
            <c:extLst>
              <c:ext xmlns:c16="http://schemas.microsoft.com/office/drawing/2014/chart" uri="{C3380CC4-5D6E-409C-BE32-E72D297353CC}">
                <c16:uniqueId val="{00000005-36BF-4CF4-8733-C72A935163C7}"/>
              </c:ext>
            </c:extLst>
          </c:dPt>
          <c:dPt>
            <c:idx val="3"/>
            <c:bubble3D val="0"/>
            <c:spPr>
              <a:solidFill>
                <a:schemeClr val="accent4"/>
              </a:solidFill>
              <a:ln>
                <a:noFill/>
              </a:ln>
              <a:effectLst/>
            </c:spPr>
            <c:extLst>
              <c:ext xmlns:c16="http://schemas.microsoft.com/office/drawing/2014/chart" uri="{C3380CC4-5D6E-409C-BE32-E72D297353CC}">
                <c16:uniqueId val="{00000007-36BF-4CF4-8733-C72A935163C7}"/>
              </c:ext>
            </c:extLst>
          </c:dPt>
          <c:dPt>
            <c:idx val="4"/>
            <c:bubble3D val="0"/>
            <c:spPr>
              <a:solidFill>
                <a:schemeClr val="accent5"/>
              </a:solidFill>
              <a:ln>
                <a:noFill/>
              </a:ln>
              <a:effectLst/>
            </c:spPr>
            <c:extLst>
              <c:ext xmlns:c16="http://schemas.microsoft.com/office/drawing/2014/chart" uri="{C3380CC4-5D6E-409C-BE32-E72D297353CC}">
                <c16:uniqueId val="{00000009-36BF-4CF4-8733-C72A935163C7}"/>
              </c:ext>
            </c:extLst>
          </c:dPt>
          <c:dLbls>
            <c:dLbl>
              <c:idx val="0"/>
              <c:layout>
                <c:manualLayout>
                  <c:x val="8.2226737371386398E-3"/>
                  <c:y val="5.831153207386576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6BF-4CF4-8733-C72A935163C7}"/>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9.330629E-2</c:v>
                </c:pt>
                <c:pt idx="1">
                  <c:v>0.26217038999999998</c:v>
                </c:pt>
                <c:pt idx="2">
                  <c:v>0.44979715999999997</c:v>
                </c:pt>
                <c:pt idx="3">
                  <c:v>0.13083164</c:v>
                </c:pt>
                <c:pt idx="4">
                  <c:v>6.389452000000001E-2</c:v>
                </c:pt>
              </c:numCache>
            </c:numRef>
          </c:val>
          <c:extLst>
            <c:ext xmlns:c16="http://schemas.microsoft.com/office/drawing/2014/chart" uri="{C3380CC4-5D6E-409C-BE32-E72D297353CC}">
              <c16:uniqueId val="{0000000A-36BF-4CF4-8733-C72A935163C7}"/>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491324001166519E-2"/>
          <c:y val="6.841426071741033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281A-4459-9CAE-16785BAC394E}"/>
              </c:ext>
            </c:extLst>
          </c:dPt>
          <c:dPt>
            <c:idx val="1"/>
            <c:bubble3D val="0"/>
            <c:spPr>
              <a:solidFill>
                <a:schemeClr val="accent2"/>
              </a:solidFill>
              <a:ln>
                <a:noFill/>
              </a:ln>
              <a:effectLst/>
            </c:spPr>
            <c:extLst>
              <c:ext xmlns:c16="http://schemas.microsoft.com/office/drawing/2014/chart" uri="{C3380CC4-5D6E-409C-BE32-E72D297353CC}">
                <c16:uniqueId val="{00000003-281A-4459-9CAE-16785BAC394E}"/>
              </c:ext>
            </c:extLst>
          </c:dPt>
          <c:dPt>
            <c:idx val="2"/>
            <c:bubble3D val="0"/>
            <c:spPr>
              <a:solidFill>
                <a:schemeClr val="accent3"/>
              </a:solidFill>
              <a:ln>
                <a:noFill/>
              </a:ln>
              <a:effectLst/>
            </c:spPr>
            <c:extLst>
              <c:ext xmlns:c16="http://schemas.microsoft.com/office/drawing/2014/chart" uri="{C3380CC4-5D6E-409C-BE32-E72D297353CC}">
                <c16:uniqueId val="{00000005-281A-4459-9CAE-16785BAC394E}"/>
              </c:ext>
            </c:extLst>
          </c:dPt>
          <c:dPt>
            <c:idx val="3"/>
            <c:bubble3D val="0"/>
            <c:spPr>
              <a:solidFill>
                <a:schemeClr val="accent4"/>
              </a:solidFill>
              <a:ln>
                <a:noFill/>
              </a:ln>
              <a:effectLst/>
            </c:spPr>
            <c:extLst>
              <c:ext xmlns:c16="http://schemas.microsoft.com/office/drawing/2014/chart" uri="{C3380CC4-5D6E-409C-BE32-E72D297353CC}">
                <c16:uniqueId val="{00000007-281A-4459-9CAE-16785BAC394E}"/>
              </c:ext>
            </c:extLst>
          </c:dPt>
          <c:dPt>
            <c:idx val="4"/>
            <c:bubble3D val="0"/>
            <c:spPr>
              <a:solidFill>
                <a:schemeClr val="accent5"/>
              </a:solidFill>
              <a:ln>
                <a:noFill/>
              </a:ln>
              <a:effectLst/>
            </c:spPr>
            <c:extLst>
              <c:ext xmlns:c16="http://schemas.microsoft.com/office/drawing/2014/chart" uri="{C3380CC4-5D6E-409C-BE32-E72D297353CC}">
                <c16:uniqueId val="{00000009-281A-4459-9CAE-16785BAC394E}"/>
              </c:ext>
            </c:extLst>
          </c:dPt>
          <c:dPt>
            <c:idx val="5"/>
            <c:bubble3D val="0"/>
            <c:spPr>
              <a:solidFill>
                <a:schemeClr val="accent6"/>
              </a:solidFill>
              <a:ln>
                <a:noFill/>
              </a:ln>
              <a:effectLst/>
            </c:spPr>
            <c:extLst>
              <c:ext xmlns:c16="http://schemas.microsoft.com/office/drawing/2014/chart" uri="{C3380CC4-5D6E-409C-BE32-E72D297353CC}">
                <c16:uniqueId val="{0000000B-281A-4459-9CAE-16785BAC394E}"/>
              </c:ext>
            </c:extLst>
          </c:dPt>
          <c:dLbls>
            <c:dLbl>
              <c:idx val="0"/>
              <c:layout>
                <c:manualLayout>
                  <c:x val="2.9992068464233957E-2"/>
                  <c:y val="2.9922179210967677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281A-4459-9CAE-16785BAC394E}"/>
                </c:ext>
              </c:extLst>
            </c:dLbl>
            <c:dLbl>
              <c:idx val="1"/>
              <c:layout>
                <c:manualLayout>
                  <c:x val="8.9857013562861729E-3"/>
                  <c:y val="-5.6540080694537156E-3"/>
                </c:manualLayout>
              </c:layout>
              <c:showLegendKey val="0"/>
              <c:showVal val="0"/>
              <c:showCatName val="1"/>
              <c:showSerName val="0"/>
              <c:showPercent val="1"/>
              <c:showBubbleSize val="0"/>
              <c:extLst>
                <c:ext xmlns:c15="http://schemas.microsoft.com/office/drawing/2012/chart" uri="{CE6537A1-D6FC-4f65-9D91-7224C49458BB}">
                  <c15:layout>
                    <c:manualLayout>
                      <c:w val="0.27534849810440359"/>
                      <c:h val="0.1908183872849227"/>
                    </c:manualLayout>
                  </c15:layout>
                </c:ext>
                <c:ext xmlns:c16="http://schemas.microsoft.com/office/drawing/2014/chart" uri="{C3380CC4-5D6E-409C-BE32-E72D297353CC}">
                  <c16:uniqueId val="{00000003-281A-4459-9CAE-16785BAC394E}"/>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839176873724118"/>
                      <c:h val="0.20007764654418198"/>
                    </c:manualLayout>
                  </c15:layout>
                </c:ext>
                <c:ext xmlns:c16="http://schemas.microsoft.com/office/drawing/2014/chart" uri="{C3380CC4-5D6E-409C-BE32-E72D297353CC}">
                  <c16:uniqueId val="{00000005-281A-4459-9CAE-16785BAC394E}"/>
                </c:ext>
              </c:extLst>
            </c:dLbl>
            <c:dLbl>
              <c:idx val="3"/>
              <c:layout>
                <c:manualLayout>
                  <c:x val="-2.7777867429205197E-2"/>
                  <c:y val="-1.8518258098713318E-2"/>
                </c:manualLayout>
              </c:layout>
              <c:tx>
                <c:rich>
                  <a:bodyPr/>
                  <a:lstStyle/>
                  <a:p>
                    <a:fld id="{47B91328-8CEE-45F1-BE6F-B45ABA75B3D1}"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layout>
                    <c:manualLayout>
                      <c:w val="0.32091498979294253"/>
                      <c:h val="0.23733595800524934"/>
                    </c:manualLayout>
                  </c15:layout>
                  <c15:dlblFieldTable/>
                  <c15:showDataLabelsRange val="0"/>
                </c:ext>
                <c:ext xmlns:c16="http://schemas.microsoft.com/office/drawing/2014/chart" uri="{C3380CC4-5D6E-409C-BE32-E72D297353CC}">
                  <c16:uniqueId val="{00000007-281A-4459-9CAE-16785BAC394E}"/>
                </c:ext>
              </c:extLst>
            </c:dLbl>
            <c:dLbl>
              <c:idx val="4"/>
              <c:layout>
                <c:manualLayout>
                  <c:x val="1.3889071157771946E-2"/>
                  <c:y val="4.6296296296296294E-3"/>
                </c:manualLayout>
              </c:layout>
              <c:showLegendKey val="0"/>
              <c:showVal val="0"/>
              <c:showCatName val="1"/>
              <c:showSerName val="0"/>
              <c:showPercent val="1"/>
              <c:showBubbleSize val="0"/>
              <c:extLst>
                <c:ext xmlns:c15="http://schemas.microsoft.com/office/drawing/2012/chart" uri="{CE6537A1-D6FC-4f65-9D91-7224C49458BB}">
                  <c15:layout>
                    <c:manualLayout>
                      <c:w val="0.28486111111111106"/>
                      <c:h val="0.25335666375036453"/>
                    </c:manualLayout>
                  </c15:layout>
                </c:ext>
                <c:ext xmlns:c16="http://schemas.microsoft.com/office/drawing/2014/chart" uri="{C3380CC4-5D6E-409C-BE32-E72D297353CC}">
                  <c16:uniqueId val="{00000009-281A-4459-9CAE-16785BAC394E}"/>
                </c:ext>
              </c:extLst>
            </c:dLbl>
            <c:dLbl>
              <c:idx val="5"/>
              <c:layout>
                <c:manualLayout>
                  <c:x val="3.0092592592592591E-2"/>
                  <c:y val="9.2594415281423148E-3"/>
                </c:manualLayout>
              </c:layout>
              <c:showLegendKey val="0"/>
              <c:showVal val="0"/>
              <c:showCatName val="1"/>
              <c:showSerName val="0"/>
              <c:showPercent val="1"/>
              <c:showBubbleSize val="0"/>
              <c:extLst>
                <c:ext xmlns:c15="http://schemas.microsoft.com/office/drawing/2012/chart" uri="{CE6537A1-D6FC-4f65-9D91-7224C49458BB}">
                  <c15:layout>
                    <c:manualLayout>
                      <c:w val="0.31263888888888891"/>
                      <c:h val="0.15756962671332747"/>
                    </c:manualLayout>
                  </c15:layout>
                </c:ext>
                <c:ext xmlns:c16="http://schemas.microsoft.com/office/drawing/2014/chart" uri="{C3380CC4-5D6E-409C-BE32-E72D297353CC}">
                  <c16:uniqueId val="{0000000B-281A-4459-9CAE-16785BAC394E}"/>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0.25316455999999998</c:v>
                </c:pt>
                <c:pt idx="1">
                  <c:v>0.17721518999999999</c:v>
                </c:pt>
                <c:pt idx="2">
                  <c:v>0.2278481</c:v>
                </c:pt>
                <c:pt idx="3">
                  <c:v>0.11392405</c:v>
                </c:pt>
                <c:pt idx="4">
                  <c:v>0.13924051000000001</c:v>
                </c:pt>
                <c:pt idx="5">
                  <c:v>8.860759E-2</c:v>
                </c:pt>
              </c:numCache>
            </c:numRef>
          </c:val>
          <c:extLst>
            <c:ext xmlns:c16="http://schemas.microsoft.com/office/drawing/2014/chart" uri="{C3380CC4-5D6E-409C-BE32-E72D297353CC}">
              <c16:uniqueId val="{0000000C-281A-4459-9CAE-16785BAC394E}"/>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Extremely familiar and I take and/or recommend it</c:v>
                </c:pt>
              </c:strCache>
            </c:strRef>
          </c:tx>
          <c:spPr>
            <a:solidFill>
              <a:schemeClr val="accent1"/>
            </a:solidFill>
            <a:ln>
              <a:noFill/>
            </a:ln>
            <a:effectLst/>
          </c:spPr>
          <c:invertIfNegative val="0"/>
          <c:cat>
            <c:strRef>
              <c:f>Sheet1!$A$2:$A$32</c:f>
              <c:strCache>
                <c:ptCount val="31"/>
                <c:pt idx="0">
                  <c:v>Alpha-GPC</c:v>
                </c:pt>
                <c:pt idx="1">
                  <c:v>Ashwagandha</c:v>
                </c:pt>
                <c:pt idx="2">
                  <c:v>CBD</c:v>
                </c:pt>
                <c:pt idx="3">
                  <c:v>Citicoline</c:v>
                </c:pt>
                <c:pt idx="4">
                  <c:v>Nootropics</c:v>
                </c:pt>
                <c:pt idx="5">
                  <c:v>Choline</c:v>
                </c:pt>
                <c:pt idx="6">
                  <c:v>MSM</c:v>
                </c:pt>
                <c:pt idx="7">
                  <c:v>Synbiotics</c:v>
                </c:pt>
                <c:pt idx="8">
                  <c:v>CoQ10</c:v>
                </c:pt>
                <c:pt idx="9">
                  <c:v>Astaxanthin</c:v>
                </c:pt>
                <c:pt idx="10">
                  <c:v>Mushrooms</c:v>
                </c:pt>
                <c:pt idx="11">
                  <c:v>Glutathione</c:v>
                </c:pt>
                <c:pt idx="12">
                  <c:v>Lutein</c:v>
                </c:pt>
                <c:pt idx="13">
                  <c:v>Postbiotics</c:v>
                </c:pt>
                <c:pt idx="14">
                  <c:v>Glucosamine</c:v>
                </c:pt>
                <c:pt idx="15">
                  <c:v>Biotin</c:v>
                </c:pt>
                <c:pt idx="16">
                  <c:v>Vitamin K2</c:v>
                </c:pt>
                <c:pt idx="17">
                  <c:v>Protein Powder</c:v>
                </c:pt>
                <c:pt idx="18">
                  <c:v>Antioxidants</c:v>
                </c:pt>
                <c:pt idx="19">
                  <c:v>Collagen</c:v>
                </c:pt>
                <c:pt idx="20">
                  <c:v>Curcumin/ Turmeric</c:v>
                </c:pt>
                <c:pt idx="21">
                  <c:v>Prebiotics</c:v>
                </c:pt>
                <c:pt idx="22">
                  <c:v>Omega-3s</c:v>
                </c:pt>
                <c:pt idx="23">
                  <c:v>Probiotics</c:v>
                </c:pt>
                <c:pt idx="24">
                  <c:v>Calcium</c:v>
                </c:pt>
                <c:pt idx="25">
                  <c:v>Iron</c:v>
                </c:pt>
                <c:pt idx="26">
                  <c:v>Melatonin</c:v>
                </c:pt>
                <c:pt idx="27">
                  <c:v>Magnesium</c:v>
                </c:pt>
                <c:pt idx="28">
                  <c:v>Multivitamin</c:v>
                </c:pt>
                <c:pt idx="29">
                  <c:v>Vitamin D</c:v>
                </c:pt>
                <c:pt idx="30">
                  <c:v>Vitamin C</c:v>
                </c:pt>
              </c:strCache>
            </c:strRef>
          </c:cat>
          <c:val>
            <c:numRef>
              <c:f>Sheet1!$B$2:$B$32</c:f>
              <c:numCache>
                <c:formatCode>0%</c:formatCode>
                <c:ptCount val="31"/>
                <c:pt idx="0">
                  <c:v>8.0971700000000008E-3</c:v>
                </c:pt>
                <c:pt idx="1">
                  <c:v>1.619433E-2</c:v>
                </c:pt>
                <c:pt idx="2">
                  <c:v>1.619433E-2</c:v>
                </c:pt>
                <c:pt idx="3">
                  <c:v>2.0242909999999999E-2</c:v>
                </c:pt>
                <c:pt idx="4">
                  <c:v>2.4291500000000001E-2</c:v>
                </c:pt>
                <c:pt idx="5">
                  <c:v>3.238866E-2</c:v>
                </c:pt>
                <c:pt idx="6">
                  <c:v>3.238866E-2</c:v>
                </c:pt>
                <c:pt idx="7">
                  <c:v>3.238866E-2</c:v>
                </c:pt>
                <c:pt idx="8">
                  <c:v>3.6437249999999997E-2</c:v>
                </c:pt>
                <c:pt idx="9">
                  <c:v>4.048583E-2</c:v>
                </c:pt>
                <c:pt idx="10">
                  <c:v>5.2631579999999997E-2</c:v>
                </c:pt>
                <c:pt idx="11">
                  <c:v>5.2631579999999997E-2</c:v>
                </c:pt>
                <c:pt idx="12">
                  <c:v>6.4777329999999994E-2</c:v>
                </c:pt>
                <c:pt idx="13">
                  <c:v>8.0971660000000001E-2</c:v>
                </c:pt>
                <c:pt idx="14">
                  <c:v>8.0971660000000001E-2</c:v>
                </c:pt>
                <c:pt idx="15">
                  <c:v>8.5020240000000011E-2</c:v>
                </c:pt>
                <c:pt idx="16">
                  <c:v>0.14574898999999999</c:v>
                </c:pt>
                <c:pt idx="17">
                  <c:v>0.15789474000000001</c:v>
                </c:pt>
                <c:pt idx="18">
                  <c:v>0.17813765000000001</c:v>
                </c:pt>
                <c:pt idx="19">
                  <c:v>0.21457490000000001</c:v>
                </c:pt>
                <c:pt idx="20">
                  <c:v>0.22267206</c:v>
                </c:pt>
                <c:pt idx="21">
                  <c:v>0.25910930999999998</c:v>
                </c:pt>
                <c:pt idx="22">
                  <c:v>0.29149797999999999</c:v>
                </c:pt>
                <c:pt idx="23">
                  <c:v>0.31578947000000002</c:v>
                </c:pt>
                <c:pt idx="24">
                  <c:v>0.33198380999999999</c:v>
                </c:pt>
                <c:pt idx="25">
                  <c:v>0.34412955000000001</c:v>
                </c:pt>
                <c:pt idx="26">
                  <c:v>0.37651822000000001</c:v>
                </c:pt>
                <c:pt idx="27">
                  <c:v>0.38461538000000001</c:v>
                </c:pt>
                <c:pt idx="28">
                  <c:v>0.44129554999999998</c:v>
                </c:pt>
                <c:pt idx="29">
                  <c:v>0.45748988000000002</c:v>
                </c:pt>
                <c:pt idx="30">
                  <c:v>0.49797571000000002</c:v>
                </c:pt>
              </c:numCache>
            </c:numRef>
          </c:val>
          <c:extLst>
            <c:ext xmlns:c16="http://schemas.microsoft.com/office/drawing/2014/chart" uri="{C3380CC4-5D6E-409C-BE32-E72D297353CC}">
              <c16:uniqueId val="{00000000-A6D7-4E05-97F6-9B71D02578CD}"/>
            </c:ext>
          </c:extLst>
        </c:ser>
        <c:ser>
          <c:idx val="1"/>
          <c:order val="1"/>
          <c:tx>
            <c:strRef>
              <c:f>Sheet1!$C$1</c:f>
              <c:strCache>
                <c:ptCount val="1"/>
                <c:pt idx="0">
                  <c:v>Very familiar</c:v>
                </c:pt>
              </c:strCache>
            </c:strRef>
          </c:tx>
          <c:spPr>
            <a:solidFill>
              <a:schemeClr val="accent3"/>
            </a:solidFill>
            <a:ln>
              <a:noFill/>
            </a:ln>
            <a:effectLst/>
          </c:spPr>
          <c:invertIfNegative val="0"/>
          <c:cat>
            <c:strRef>
              <c:f>Sheet1!$A$2:$A$32</c:f>
              <c:strCache>
                <c:ptCount val="31"/>
                <c:pt idx="0">
                  <c:v>Alpha-GPC</c:v>
                </c:pt>
                <c:pt idx="1">
                  <c:v>Ashwagandha</c:v>
                </c:pt>
                <c:pt idx="2">
                  <c:v>CBD</c:v>
                </c:pt>
                <c:pt idx="3">
                  <c:v>Citicoline</c:v>
                </c:pt>
                <c:pt idx="4">
                  <c:v>Nootropics</c:v>
                </c:pt>
                <c:pt idx="5">
                  <c:v>Choline</c:v>
                </c:pt>
                <c:pt idx="6">
                  <c:v>MSM</c:v>
                </c:pt>
                <c:pt idx="7">
                  <c:v>Synbiotics</c:v>
                </c:pt>
                <c:pt idx="8">
                  <c:v>CoQ10</c:v>
                </c:pt>
                <c:pt idx="9">
                  <c:v>Astaxanthin</c:v>
                </c:pt>
                <c:pt idx="10">
                  <c:v>Mushrooms</c:v>
                </c:pt>
                <c:pt idx="11">
                  <c:v>Glutathione</c:v>
                </c:pt>
                <c:pt idx="12">
                  <c:v>Lutein</c:v>
                </c:pt>
                <c:pt idx="13">
                  <c:v>Postbiotics</c:v>
                </c:pt>
                <c:pt idx="14">
                  <c:v>Glucosamine</c:v>
                </c:pt>
                <c:pt idx="15">
                  <c:v>Biotin</c:v>
                </c:pt>
                <c:pt idx="16">
                  <c:v>Vitamin K2</c:v>
                </c:pt>
                <c:pt idx="17">
                  <c:v>Protein Powder</c:v>
                </c:pt>
                <c:pt idx="18">
                  <c:v>Antioxidants</c:v>
                </c:pt>
                <c:pt idx="19">
                  <c:v>Collagen</c:v>
                </c:pt>
                <c:pt idx="20">
                  <c:v>Curcumin/ Turmeric</c:v>
                </c:pt>
                <c:pt idx="21">
                  <c:v>Prebiotics</c:v>
                </c:pt>
                <c:pt idx="22">
                  <c:v>Omega-3s</c:v>
                </c:pt>
                <c:pt idx="23">
                  <c:v>Probiotics</c:v>
                </c:pt>
                <c:pt idx="24">
                  <c:v>Calcium</c:v>
                </c:pt>
                <c:pt idx="25">
                  <c:v>Iron</c:v>
                </c:pt>
                <c:pt idx="26">
                  <c:v>Melatonin</c:v>
                </c:pt>
                <c:pt idx="27">
                  <c:v>Magnesium</c:v>
                </c:pt>
                <c:pt idx="28">
                  <c:v>Multivitamin</c:v>
                </c:pt>
                <c:pt idx="29">
                  <c:v>Vitamin D</c:v>
                </c:pt>
                <c:pt idx="30">
                  <c:v>Vitamin C</c:v>
                </c:pt>
              </c:strCache>
            </c:strRef>
          </c:cat>
          <c:val>
            <c:numRef>
              <c:f>Sheet1!$C$2:$C$32</c:f>
              <c:numCache>
                <c:formatCode>0%</c:formatCode>
                <c:ptCount val="31"/>
                <c:pt idx="0">
                  <c:v>9.7165990000000008E-2</c:v>
                </c:pt>
                <c:pt idx="1">
                  <c:v>7.6923079999999991E-2</c:v>
                </c:pt>
                <c:pt idx="2">
                  <c:v>0.18218623</c:v>
                </c:pt>
                <c:pt idx="3">
                  <c:v>9.7165990000000008E-2</c:v>
                </c:pt>
                <c:pt idx="4">
                  <c:v>7.287449E-2</c:v>
                </c:pt>
                <c:pt idx="5">
                  <c:v>0.12145749</c:v>
                </c:pt>
                <c:pt idx="6">
                  <c:v>0.13360324000000001</c:v>
                </c:pt>
                <c:pt idx="7">
                  <c:v>0.1417004</c:v>
                </c:pt>
                <c:pt idx="8">
                  <c:v>0.1417004</c:v>
                </c:pt>
                <c:pt idx="9">
                  <c:v>8.9068830000000002E-2</c:v>
                </c:pt>
                <c:pt idx="10">
                  <c:v>0.15789474000000001</c:v>
                </c:pt>
                <c:pt idx="11">
                  <c:v>0.14979756999999999</c:v>
                </c:pt>
                <c:pt idx="12">
                  <c:v>0.10931174</c:v>
                </c:pt>
                <c:pt idx="13">
                  <c:v>0.11740891000000001</c:v>
                </c:pt>
                <c:pt idx="14">
                  <c:v>0.18623482</c:v>
                </c:pt>
                <c:pt idx="15">
                  <c:v>0.19838057000000001</c:v>
                </c:pt>
                <c:pt idx="16">
                  <c:v>0.23076922999999999</c:v>
                </c:pt>
                <c:pt idx="17">
                  <c:v>0.27530364000000002</c:v>
                </c:pt>
                <c:pt idx="18">
                  <c:v>0.35627530000000002</c:v>
                </c:pt>
                <c:pt idx="19">
                  <c:v>0.32388664</c:v>
                </c:pt>
                <c:pt idx="20">
                  <c:v>0.29959513999999998</c:v>
                </c:pt>
                <c:pt idx="21">
                  <c:v>0.29554656000000001</c:v>
                </c:pt>
                <c:pt idx="22">
                  <c:v>0.33198380999999999</c:v>
                </c:pt>
                <c:pt idx="23">
                  <c:v>0.35222671999999999</c:v>
                </c:pt>
                <c:pt idx="24">
                  <c:v>0.41700405000000001</c:v>
                </c:pt>
                <c:pt idx="25">
                  <c:v>0.36032388999999998</c:v>
                </c:pt>
                <c:pt idx="26">
                  <c:v>0.30364372000000001</c:v>
                </c:pt>
                <c:pt idx="27">
                  <c:v>0.29959513999999998</c:v>
                </c:pt>
                <c:pt idx="28">
                  <c:v>0.30769231000000002</c:v>
                </c:pt>
                <c:pt idx="29">
                  <c:v>0.27935222999999998</c:v>
                </c:pt>
                <c:pt idx="30">
                  <c:v>0.31983805999999998</c:v>
                </c:pt>
              </c:numCache>
            </c:numRef>
          </c:val>
          <c:extLst>
            <c:ext xmlns:c16="http://schemas.microsoft.com/office/drawing/2014/chart" uri="{C3380CC4-5D6E-409C-BE32-E72D297353CC}">
              <c16:uniqueId val="{00000001-A6D7-4E05-97F6-9B71D02578CD}"/>
            </c:ext>
          </c:extLst>
        </c:ser>
        <c:ser>
          <c:idx val="2"/>
          <c:order val="2"/>
          <c:tx>
            <c:strRef>
              <c:f>Sheet1!$D$1</c:f>
              <c:strCache>
                <c:ptCount val="1"/>
                <c:pt idx="0">
                  <c:v>Moderately familiar</c:v>
                </c:pt>
              </c:strCache>
            </c:strRef>
          </c:tx>
          <c:spPr>
            <a:solidFill>
              <a:schemeClr val="accent6">
                <a:lumMod val="60000"/>
                <a:lumOff val="40000"/>
              </a:schemeClr>
            </a:solidFill>
            <a:ln>
              <a:noFill/>
            </a:ln>
            <a:effectLst/>
          </c:spPr>
          <c:invertIfNegative val="0"/>
          <c:cat>
            <c:strRef>
              <c:f>Sheet1!$A$2:$A$32</c:f>
              <c:strCache>
                <c:ptCount val="31"/>
                <c:pt idx="0">
                  <c:v>Alpha-GPC</c:v>
                </c:pt>
                <c:pt idx="1">
                  <c:v>Ashwagandha</c:v>
                </c:pt>
                <c:pt idx="2">
                  <c:v>CBD</c:v>
                </c:pt>
                <c:pt idx="3">
                  <c:v>Citicoline</c:v>
                </c:pt>
                <c:pt idx="4">
                  <c:v>Nootropics</c:v>
                </c:pt>
                <c:pt idx="5">
                  <c:v>Choline</c:v>
                </c:pt>
                <c:pt idx="6">
                  <c:v>MSM</c:v>
                </c:pt>
                <c:pt idx="7">
                  <c:v>Synbiotics</c:v>
                </c:pt>
                <c:pt idx="8">
                  <c:v>CoQ10</c:v>
                </c:pt>
                <c:pt idx="9">
                  <c:v>Astaxanthin</c:v>
                </c:pt>
                <c:pt idx="10">
                  <c:v>Mushrooms</c:v>
                </c:pt>
                <c:pt idx="11">
                  <c:v>Glutathione</c:v>
                </c:pt>
                <c:pt idx="12">
                  <c:v>Lutein</c:v>
                </c:pt>
                <c:pt idx="13">
                  <c:v>Postbiotics</c:v>
                </c:pt>
                <c:pt idx="14">
                  <c:v>Glucosamine</c:v>
                </c:pt>
                <c:pt idx="15">
                  <c:v>Biotin</c:v>
                </c:pt>
                <c:pt idx="16">
                  <c:v>Vitamin K2</c:v>
                </c:pt>
                <c:pt idx="17">
                  <c:v>Protein Powder</c:v>
                </c:pt>
                <c:pt idx="18">
                  <c:v>Antioxidants</c:v>
                </c:pt>
                <c:pt idx="19">
                  <c:v>Collagen</c:v>
                </c:pt>
                <c:pt idx="20">
                  <c:v>Curcumin/ Turmeric</c:v>
                </c:pt>
                <c:pt idx="21">
                  <c:v>Prebiotics</c:v>
                </c:pt>
                <c:pt idx="22">
                  <c:v>Omega-3s</c:v>
                </c:pt>
                <c:pt idx="23">
                  <c:v>Probiotics</c:v>
                </c:pt>
                <c:pt idx="24">
                  <c:v>Calcium</c:v>
                </c:pt>
                <c:pt idx="25">
                  <c:v>Iron</c:v>
                </c:pt>
                <c:pt idx="26">
                  <c:v>Melatonin</c:v>
                </c:pt>
                <c:pt idx="27">
                  <c:v>Magnesium</c:v>
                </c:pt>
                <c:pt idx="28">
                  <c:v>Multivitamin</c:v>
                </c:pt>
                <c:pt idx="29">
                  <c:v>Vitamin D</c:v>
                </c:pt>
                <c:pt idx="30">
                  <c:v>Vitamin C</c:v>
                </c:pt>
              </c:strCache>
            </c:strRef>
          </c:cat>
          <c:val>
            <c:numRef>
              <c:f>Sheet1!$D$2:$D$32</c:f>
              <c:numCache>
                <c:formatCode>0%</c:formatCode>
                <c:ptCount val="31"/>
                <c:pt idx="0">
                  <c:v>0.16194332</c:v>
                </c:pt>
                <c:pt idx="1">
                  <c:v>0.15384614999999999</c:v>
                </c:pt>
                <c:pt idx="2">
                  <c:v>0.24696356</c:v>
                </c:pt>
                <c:pt idx="3">
                  <c:v>0.17408907000000001</c:v>
                </c:pt>
                <c:pt idx="4">
                  <c:v>0.1659919</c:v>
                </c:pt>
                <c:pt idx="5">
                  <c:v>0.17004048999999999</c:v>
                </c:pt>
                <c:pt idx="6">
                  <c:v>0.15789474000000001</c:v>
                </c:pt>
                <c:pt idx="7">
                  <c:v>0.20242915</c:v>
                </c:pt>
                <c:pt idx="8">
                  <c:v>0.21052631999999999</c:v>
                </c:pt>
                <c:pt idx="9">
                  <c:v>0.19433197999999999</c:v>
                </c:pt>
                <c:pt idx="10">
                  <c:v>0.19433197999999999</c:v>
                </c:pt>
                <c:pt idx="11">
                  <c:v>0.21457490000000001</c:v>
                </c:pt>
                <c:pt idx="12">
                  <c:v>0.23076922999999999</c:v>
                </c:pt>
                <c:pt idx="13">
                  <c:v>0.26315789000000001</c:v>
                </c:pt>
                <c:pt idx="14">
                  <c:v>0.23886640000000001</c:v>
                </c:pt>
                <c:pt idx="15">
                  <c:v>0.21862348000000001</c:v>
                </c:pt>
                <c:pt idx="16">
                  <c:v>0.29554656000000001</c:v>
                </c:pt>
                <c:pt idx="17">
                  <c:v>0.36032388999999998</c:v>
                </c:pt>
                <c:pt idx="18">
                  <c:v>0.38866397000000003</c:v>
                </c:pt>
                <c:pt idx="19">
                  <c:v>0.28340081</c:v>
                </c:pt>
                <c:pt idx="20">
                  <c:v>0.29554656000000001</c:v>
                </c:pt>
                <c:pt idx="21">
                  <c:v>0.31578947000000002</c:v>
                </c:pt>
                <c:pt idx="22">
                  <c:v>0.30769231000000002</c:v>
                </c:pt>
                <c:pt idx="23">
                  <c:v>0.24696356</c:v>
                </c:pt>
                <c:pt idx="24">
                  <c:v>0.19838057000000001</c:v>
                </c:pt>
                <c:pt idx="25">
                  <c:v>0.25101214999999999</c:v>
                </c:pt>
                <c:pt idx="26">
                  <c:v>0.26720648000000002</c:v>
                </c:pt>
                <c:pt idx="27">
                  <c:v>0.24696356</c:v>
                </c:pt>
                <c:pt idx="28">
                  <c:v>0.21052631999999999</c:v>
                </c:pt>
                <c:pt idx="29">
                  <c:v>0.23481780999999999</c:v>
                </c:pt>
                <c:pt idx="30">
                  <c:v>0.15789474000000001</c:v>
                </c:pt>
              </c:numCache>
            </c:numRef>
          </c:val>
          <c:extLst>
            <c:ext xmlns:c16="http://schemas.microsoft.com/office/drawing/2014/chart" uri="{C3380CC4-5D6E-409C-BE32-E72D297353CC}">
              <c16:uniqueId val="{00000002-A6D7-4E05-97F6-9B71D02578CD}"/>
            </c:ext>
          </c:extLst>
        </c:ser>
        <c:ser>
          <c:idx val="3"/>
          <c:order val="3"/>
          <c:tx>
            <c:strRef>
              <c:f>Sheet1!$E$1</c:f>
              <c:strCache>
                <c:ptCount val="1"/>
                <c:pt idx="0">
                  <c:v>Minimally familiar</c:v>
                </c:pt>
              </c:strCache>
            </c:strRef>
          </c:tx>
          <c:spPr>
            <a:solidFill>
              <a:schemeClr val="bg2"/>
            </a:solidFill>
            <a:ln>
              <a:noFill/>
            </a:ln>
            <a:effectLst/>
          </c:spPr>
          <c:invertIfNegative val="0"/>
          <c:cat>
            <c:strRef>
              <c:f>Sheet1!$A$2:$A$32</c:f>
              <c:strCache>
                <c:ptCount val="31"/>
                <c:pt idx="0">
                  <c:v>Alpha-GPC</c:v>
                </c:pt>
                <c:pt idx="1">
                  <c:v>Ashwagandha</c:v>
                </c:pt>
                <c:pt idx="2">
                  <c:v>CBD</c:v>
                </c:pt>
                <c:pt idx="3">
                  <c:v>Citicoline</c:v>
                </c:pt>
                <c:pt idx="4">
                  <c:v>Nootropics</c:v>
                </c:pt>
                <c:pt idx="5">
                  <c:v>Choline</c:v>
                </c:pt>
                <c:pt idx="6">
                  <c:v>MSM</c:v>
                </c:pt>
                <c:pt idx="7">
                  <c:v>Synbiotics</c:v>
                </c:pt>
                <c:pt idx="8">
                  <c:v>CoQ10</c:v>
                </c:pt>
                <c:pt idx="9">
                  <c:v>Astaxanthin</c:v>
                </c:pt>
                <c:pt idx="10">
                  <c:v>Mushrooms</c:v>
                </c:pt>
                <c:pt idx="11">
                  <c:v>Glutathione</c:v>
                </c:pt>
                <c:pt idx="12">
                  <c:v>Lutein</c:v>
                </c:pt>
                <c:pt idx="13">
                  <c:v>Postbiotics</c:v>
                </c:pt>
                <c:pt idx="14">
                  <c:v>Glucosamine</c:v>
                </c:pt>
                <c:pt idx="15">
                  <c:v>Biotin</c:v>
                </c:pt>
                <c:pt idx="16">
                  <c:v>Vitamin K2</c:v>
                </c:pt>
                <c:pt idx="17">
                  <c:v>Protein Powder</c:v>
                </c:pt>
                <c:pt idx="18">
                  <c:v>Antioxidants</c:v>
                </c:pt>
                <c:pt idx="19">
                  <c:v>Collagen</c:v>
                </c:pt>
                <c:pt idx="20">
                  <c:v>Curcumin/ Turmeric</c:v>
                </c:pt>
                <c:pt idx="21">
                  <c:v>Prebiotics</c:v>
                </c:pt>
                <c:pt idx="22">
                  <c:v>Omega-3s</c:v>
                </c:pt>
                <c:pt idx="23">
                  <c:v>Probiotics</c:v>
                </c:pt>
                <c:pt idx="24">
                  <c:v>Calcium</c:v>
                </c:pt>
                <c:pt idx="25">
                  <c:v>Iron</c:v>
                </c:pt>
                <c:pt idx="26">
                  <c:v>Melatonin</c:v>
                </c:pt>
                <c:pt idx="27">
                  <c:v>Magnesium</c:v>
                </c:pt>
                <c:pt idx="28">
                  <c:v>Multivitamin</c:v>
                </c:pt>
                <c:pt idx="29">
                  <c:v>Vitamin D</c:v>
                </c:pt>
                <c:pt idx="30">
                  <c:v>Vitamin C</c:v>
                </c:pt>
              </c:strCache>
            </c:strRef>
          </c:cat>
          <c:val>
            <c:numRef>
              <c:f>Sheet1!$E$2:$E$32</c:f>
              <c:numCache>
                <c:formatCode>0%</c:formatCode>
                <c:ptCount val="31"/>
                <c:pt idx="0">
                  <c:v>0.28340081</c:v>
                </c:pt>
                <c:pt idx="1">
                  <c:v>0.17408907000000001</c:v>
                </c:pt>
                <c:pt idx="2">
                  <c:v>0.28744939000000003</c:v>
                </c:pt>
                <c:pt idx="3">
                  <c:v>0.27935222999999998</c:v>
                </c:pt>
                <c:pt idx="4">
                  <c:v>0.21457490000000001</c:v>
                </c:pt>
                <c:pt idx="5">
                  <c:v>0.27935222999999998</c:v>
                </c:pt>
                <c:pt idx="6">
                  <c:v>0.23481780999999999</c:v>
                </c:pt>
                <c:pt idx="7">
                  <c:v>0.21862348000000001</c:v>
                </c:pt>
                <c:pt idx="8">
                  <c:v>0.23886640000000001</c:v>
                </c:pt>
                <c:pt idx="9">
                  <c:v>0.21457490000000001</c:v>
                </c:pt>
                <c:pt idx="10">
                  <c:v>0.32793522000000003</c:v>
                </c:pt>
                <c:pt idx="11">
                  <c:v>0.30769231000000002</c:v>
                </c:pt>
                <c:pt idx="12">
                  <c:v>0.33603239000000001</c:v>
                </c:pt>
                <c:pt idx="13">
                  <c:v>0.22672065</c:v>
                </c:pt>
                <c:pt idx="14">
                  <c:v>0.31983805999999998</c:v>
                </c:pt>
                <c:pt idx="15">
                  <c:v>0.30364372000000001</c:v>
                </c:pt>
                <c:pt idx="16">
                  <c:v>0.21457490000000001</c:v>
                </c:pt>
                <c:pt idx="17">
                  <c:v>0.12955465999999999</c:v>
                </c:pt>
                <c:pt idx="18">
                  <c:v>6.4777329999999994E-2</c:v>
                </c:pt>
                <c:pt idx="19">
                  <c:v>0.14979756999999999</c:v>
                </c:pt>
                <c:pt idx="20">
                  <c:v>0.15384614999999999</c:v>
                </c:pt>
                <c:pt idx="21">
                  <c:v>0.12955465999999999</c:v>
                </c:pt>
                <c:pt idx="22">
                  <c:v>6.0728740000000003E-2</c:v>
                </c:pt>
                <c:pt idx="23">
                  <c:v>7.6923079999999991E-2</c:v>
                </c:pt>
                <c:pt idx="24">
                  <c:v>4.8583000000000001E-2</c:v>
                </c:pt>
                <c:pt idx="25">
                  <c:v>4.4534410000000003E-2</c:v>
                </c:pt>
                <c:pt idx="26">
                  <c:v>4.048583E-2</c:v>
                </c:pt>
                <c:pt idx="27">
                  <c:v>5.668016E-2</c:v>
                </c:pt>
                <c:pt idx="28">
                  <c:v>3.6437249999999997E-2</c:v>
                </c:pt>
                <c:pt idx="29">
                  <c:v>1.619433E-2</c:v>
                </c:pt>
                <c:pt idx="30">
                  <c:v>2.0242909999999999E-2</c:v>
                </c:pt>
              </c:numCache>
            </c:numRef>
          </c:val>
          <c:extLst>
            <c:ext xmlns:c16="http://schemas.microsoft.com/office/drawing/2014/chart" uri="{C3380CC4-5D6E-409C-BE32-E72D297353CC}">
              <c16:uniqueId val="{00000003-A6D7-4E05-97F6-9B71D02578CD}"/>
            </c:ext>
          </c:extLst>
        </c:ser>
        <c:ser>
          <c:idx val="4"/>
          <c:order val="4"/>
          <c:tx>
            <c:strRef>
              <c:f>Sheet1!$F$1</c:f>
              <c:strCache>
                <c:ptCount val="1"/>
                <c:pt idx="0">
                  <c:v>Never heard of it</c:v>
                </c:pt>
              </c:strCache>
            </c:strRef>
          </c:tx>
          <c:spPr>
            <a:solidFill>
              <a:schemeClr val="accent5"/>
            </a:solidFill>
            <a:ln>
              <a:noFill/>
            </a:ln>
            <a:effectLst/>
          </c:spPr>
          <c:invertIfNegative val="0"/>
          <c:cat>
            <c:strRef>
              <c:f>Sheet1!$A$2:$A$32</c:f>
              <c:strCache>
                <c:ptCount val="31"/>
                <c:pt idx="0">
                  <c:v>Alpha-GPC</c:v>
                </c:pt>
                <c:pt idx="1">
                  <c:v>Ashwagandha</c:v>
                </c:pt>
                <c:pt idx="2">
                  <c:v>CBD</c:v>
                </c:pt>
                <c:pt idx="3">
                  <c:v>Citicoline</c:v>
                </c:pt>
                <c:pt idx="4">
                  <c:v>Nootropics</c:v>
                </c:pt>
                <c:pt idx="5">
                  <c:v>Choline</c:v>
                </c:pt>
                <c:pt idx="6">
                  <c:v>MSM</c:v>
                </c:pt>
                <c:pt idx="7">
                  <c:v>Synbiotics</c:v>
                </c:pt>
                <c:pt idx="8">
                  <c:v>CoQ10</c:v>
                </c:pt>
                <c:pt idx="9">
                  <c:v>Astaxanthin</c:v>
                </c:pt>
                <c:pt idx="10">
                  <c:v>Mushrooms</c:v>
                </c:pt>
                <c:pt idx="11">
                  <c:v>Glutathione</c:v>
                </c:pt>
                <c:pt idx="12">
                  <c:v>Lutein</c:v>
                </c:pt>
                <c:pt idx="13">
                  <c:v>Postbiotics</c:v>
                </c:pt>
                <c:pt idx="14">
                  <c:v>Glucosamine</c:v>
                </c:pt>
                <c:pt idx="15">
                  <c:v>Biotin</c:v>
                </c:pt>
                <c:pt idx="16">
                  <c:v>Vitamin K2</c:v>
                </c:pt>
                <c:pt idx="17">
                  <c:v>Protein Powder</c:v>
                </c:pt>
                <c:pt idx="18">
                  <c:v>Antioxidants</c:v>
                </c:pt>
                <c:pt idx="19">
                  <c:v>Collagen</c:v>
                </c:pt>
                <c:pt idx="20">
                  <c:v>Curcumin/ Turmeric</c:v>
                </c:pt>
                <c:pt idx="21">
                  <c:v>Prebiotics</c:v>
                </c:pt>
                <c:pt idx="22">
                  <c:v>Omega-3s</c:v>
                </c:pt>
                <c:pt idx="23">
                  <c:v>Probiotics</c:v>
                </c:pt>
                <c:pt idx="24">
                  <c:v>Calcium</c:v>
                </c:pt>
                <c:pt idx="25">
                  <c:v>Iron</c:v>
                </c:pt>
                <c:pt idx="26">
                  <c:v>Melatonin</c:v>
                </c:pt>
                <c:pt idx="27">
                  <c:v>Magnesium</c:v>
                </c:pt>
                <c:pt idx="28">
                  <c:v>Multivitamin</c:v>
                </c:pt>
                <c:pt idx="29">
                  <c:v>Vitamin D</c:v>
                </c:pt>
                <c:pt idx="30">
                  <c:v>Vitamin C</c:v>
                </c:pt>
              </c:strCache>
            </c:strRef>
          </c:cat>
          <c:val>
            <c:numRef>
              <c:f>Sheet1!$F$2:$F$32</c:f>
              <c:numCache>
                <c:formatCode>0%</c:formatCode>
                <c:ptCount val="31"/>
                <c:pt idx="0">
                  <c:v>0.44939270999999997</c:v>
                </c:pt>
                <c:pt idx="1">
                  <c:v>0.57894736999999996</c:v>
                </c:pt>
                <c:pt idx="2">
                  <c:v>0.26720648000000002</c:v>
                </c:pt>
                <c:pt idx="3">
                  <c:v>0.42914980000000003</c:v>
                </c:pt>
                <c:pt idx="4">
                  <c:v>0.52226720999999998</c:v>
                </c:pt>
                <c:pt idx="5">
                  <c:v>0.39676113000000002</c:v>
                </c:pt>
                <c:pt idx="6">
                  <c:v>0.44129554999999998</c:v>
                </c:pt>
                <c:pt idx="7">
                  <c:v>0.4048583</c:v>
                </c:pt>
                <c:pt idx="8">
                  <c:v>0.37246963999999999</c:v>
                </c:pt>
                <c:pt idx="9">
                  <c:v>0.46153845999999998</c:v>
                </c:pt>
                <c:pt idx="10">
                  <c:v>0.26720648000000002</c:v>
                </c:pt>
                <c:pt idx="11">
                  <c:v>0.27530364000000002</c:v>
                </c:pt>
                <c:pt idx="12">
                  <c:v>0.25910930999999998</c:v>
                </c:pt>
                <c:pt idx="13">
                  <c:v>0.31174088999999999</c:v>
                </c:pt>
                <c:pt idx="14">
                  <c:v>0.17408907000000001</c:v>
                </c:pt>
                <c:pt idx="15">
                  <c:v>0.19433197999999999</c:v>
                </c:pt>
                <c:pt idx="16">
                  <c:v>0.11336032</c:v>
                </c:pt>
                <c:pt idx="17">
                  <c:v>7.6923079999999991E-2</c:v>
                </c:pt>
                <c:pt idx="18">
                  <c:v>1.214575E-2</c:v>
                </c:pt>
                <c:pt idx="19">
                  <c:v>2.834008E-2</c:v>
                </c:pt>
                <c:pt idx="20">
                  <c:v>2.834008E-2</c:v>
                </c:pt>
                <c:pt idx="21">
                  <c:v>0</c:v>
                </c:pt>
                <c:pt idx="22">
                  <c:v>8.0971700000000008E-3</c:v>
                </c:pt>
                <c:pt idx="23">
                  <c:v>8.0971700000000008E-3</c:v>
                </c:pt>
                <c:pt idx="24">
                  <c:v>4.0485800000000004E-3</c:v>
                </c:pt>
                <c:pt idx="25">
                  <c:v>0</c:v>
                </c:pt>
                <c:pt idx="26">
                  <c:v>1.214575E-2</c:v>
                </c:pt>
                <c:pt idx="27">
                  <c:v>1.214575E-2</c:v>
                </c:pt>
                <c:pt idx="28">
                  <c:v>4.0485800000000004E-3</c:v>
                </c:pt>
                <c:pt idx="29">
                  <c:v>1.214575E-2</c:v>
                </c:pt>
                <c:pt idx="30">
                  <c:v>4.0485800000000004E-3</c:v>
                </c:pt>
              </c:numCache>
            </c:numRef>
          </c:val>
          <c:extLst>
            <c:ext xmlns:c16="http://schemas.microsoft.com/office/drawing/2014/chart" uri="{C3380CC4-5D6E-409C-BE32-E72D297353CC}">
              <c16:uniqueId val="{00000004-A6D7-4E05-97F6-9B71D02578CD}"/>
            </c:ext>
          </c:extLst>
        </c:ser>
        <c:dLbls>
          <c:showLegendKey val="0"/>
          <c:showVal val="0"/>
          <c:showCatName val="0"/>
          <c:showSerName val="0"/>
          <c:showPercent val="0"/>
          <c:showBubbleSize val="0"/>
        </c:dLbls>
        <c:gapWidth val="150"/>
        <c:overlap val="100"/>
        <c:axId val="758272648"/>
        <c:axId val="758275888"/>
      </c:barChart>
      <c:catAx>
        <c:axId val="758272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8275888"/>
        <c:crosses val="autoZero"/>
        <c:auto val="1"/>
        <c:lblAlgn val="ctr"/>
        <c:lblOffset val="100"/>
        <c:noMultiLvlLbl val="0"/>
      </c:catAx>
      <c:valAx>
        <c:axId val="7582758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72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Extremely familiar and I take and/or recommend it</c:v>
                </c:pt>
              </c:strCache>
            </c:strRef>
          </c:tx>
          <c:spPr>
            <a:solidFill>
              <a:schemeClr val="accent1"/>
            </a:solidFill>
            <a:ln>
              <a:noFill/>
            </a:ln>
            <a:effectLst/>
          </c:spPr>
          <c:invertIfNegative val="0"/>
          <c:cat>
            <c:strRef>
              <c:f>Sheet1!$A$2:$A$32</c:f>
              <c:strCache>
                <c:ptCount val="31"/>
                <c:pt idx="0">
                  <c:v>Ashwagandha</c:v>
                </c:pt>
                <c:pt idx="1">
                  <c:v>Nootropics</c:v>
                </c:pt>
                <c:pt idx="2">
                  <c:v>CBD</c:v>
                </c:pt>
                <c:pt idx="3">
                  <c:v>Choline</c:v>
                </c:pt>
                <c:pt idx="4">
                  <c:v>Alpha-GPC</c:v>
                </c:pt>
                <c:pt idx="5">
                  <c:v>Citicoline</c:v>
                </c:pt>
                <c:pt idx="6">
                  <c:v>Mushrooms</c:v>
                </c:pt>
                <c:pt idx="7">
                  <c:v>Synbiotics</c:v>
                </c:pt>
                <c:pt idx="8">
                  <c:v>Vitamin K2</c:v>
                </c:pt>
                <c:pt idx="9">
                  <c:v>CoQ10</c:v>
                </c:pt>
                <c:pt idx="10">
                  <c:v>Curcumin/ Turmeric</c:v>
                </c:pt>
                <c:pt idx="11">
                  <c:v>Astaxanthin</c:v>
                </c:pt>
                <c:pt idx="12">
                  <c:v>Melatonin</c:v>
                </c:pt>
                <c:pt idx="13">
                  <c:v>MSM</c:v>
                </c:pt>
                <c:pt idx="14">
                  <c:v>Postbiotics</c:v>
                </c:pt>
                <c:pt idx="15">
                  <c:v>Glutathione</c:v>
                </c:pt>
                <c:pt idx="16">
                  <c:v>Glucosamine</c:v>
                </c:pt>
                <c:pt idx="17">
                  <c:v>Biotin</c:v>
                </c:pt>
                <c:pt idx="18">
                  <c:v>Protein Powder</c:v>
                </c:pt>
                <c:pt idx="19">
                  <c:v>Antioxidants</c:v>
                </c:pt>
                <c:pt idx="20">
                  <c:v>Iron</c:v>
                </c:pt>
                <c:pt idx="21">
                  <c:v>Magnesium</c:v>
                </c:pt>
                <c:pt idx="22">
                  <c:v>Prebiotics</c:v>
                </c:pt>
                <c:pt idx="23">
                  <c:v>Collagen</c:v>
                </c:pt>
                <c:pt idx="24">
                  <c:v>Calcium</c:v>
                </c:pt>
                <c:pt idx="25">
                  <c:v>Lutein</c:v>
                </c:pt>
                <c:pt idx="26">
                  <c:v>Vitamin D</c:v>
                </c:pt>
                <c:pt idx="27">
                  <c:v>Omega-3s</c:v>
                </c:pt>
                <c:pt idx="28">
                  <c:v>Probiotics</c:v>
                </c:pt>
                <c:pt idx="29">
                  <c:v>Multivitamin</c:v>
                </c:pt>
                <c:pt idx="30">
                  <c:v>Vitamin C</c:v>
                </c:pt>
              </c:strCache>
            </c:strRef>
          </c:cat>
          <c:val>
            <c:numRef>
              <c:f>Sheet1!$B$2:$B$32</c:f>
              <c:numCache>
                <c:formatCode>0%</c:formatCode>
                <c:ptCount val="31"/>
                <c:pt idx="0">
                  <c:v>3.4810130000000002E-2</c:v>
                </c:pt>
                <c:pt idx="1">
                  <c:v>4.4303799999999997E-2</c:v>
                </c:pt>
                <c:pt idx="2">
                  <c:v>4.7468349999999999E-2</c:v>
                </c:pt>
                <c:pt idx="3">
                  <c:v>4.7468349999999999E-2</c:v>
                </c:pt>
                <c:pt idx="4">
                  <c:v>5.0632910000000003E-2</c:v>
                </c:pt>
                <c:pt idx="5">
                  <c:v>5.0632910000000003E-2</c:v>
                </c:pt>
                <c:pt idx="6">
                  <c:v>6.3291139999999996E-2</c:v>
                </c:pt>
                <c:pt idx="7">
                  <c:v>7.2784810000000005E-2</c:v>
                </c:pt>
                <c:pt idx="8">
                  <c:v>7.9113920000000004E-2</c:v>
                </c:pt>
                <c:pt idx="9">
                  <c:v>9.1772149999999997E-2</c:v>
                </c:pt>
                <c:pt idx="10">
                  <c:v>9.4936710000000007E-2</c:v>
                </c:pt>
                <c:pt idx="11">
                  <c:v>0.10759494</c:v>
                </c:pt>
                <c:pt idx="12">
                  <c:v>0.12341771999999999</c:v>
                </c:pt>
                <c:pt idx="13">
                  <c:v>0.13291138999999999</c:v>
                </c:pt>
                <c:pt idx="14">
                  <c:v>0.13607595</c:v>
                </c:pt>
                <c:pt idx="15">
                  <c:v>0.13607595</c:v>
                </c:pt>
                <c:pt idx="16">
                  <c:v>0.14240506</c:v>
                </c:pt>
                <c:pt idx="17">
                  <c:v>0.15189873000000001</c:v>
                </c:pt>
                <c:pt idx="18">
                  <c:v>0.15506328999999999</c:v>
                </c:pt>
                <c:pt idx="19">
                  <c:v>0.16139240999999999</c:v>
                </c:pt>
                <c:pt idx="20">
                  <c:v>0.18354429999999999</c:v>
                </c:pt>
                <c:pt idx="21">
                  <c:v>0.19936709</c:v>
                </c:pt>
                <c:pt idx="22">
                  <c:v>0.2278481</c:v>
                </c:pt>
                <c:pt idx="23">
                  <c:v>0.23417721999999999</c:v>
                </c:pt>
                <c:pt idx="24">
                  <c:v>0.25</c:v>
                </c:pt>
                <c:pt idx="25">
                  <c:v>0.25</c:v>
                </c:pt>
                <c:pt idx="26">
                  <c:v>0.25632911000000003</c:v>
                </c:pt>
                <c:pt idx="27">
                  <c:v>0.27531645999999999</c:v>
                </c:pt>
                <c:pt idx="28">
                  <c:v>0.30379747000000001</c:v>
                </c:pt>
                <c:pt idx="29">
                  <c:v>0.31012657999999999</c:v>
                </c:pt>
                <c:pt idx="30">
                  <c:v>0.36075949000000002</c:v>
                </c:pt>
              </c:numCache>
            </c:numRef>
          </c:val>
          <c:extLst>
            <c:ext xmlns:c16="http://schemas.microsoft.com/office/drawing/2014/chart" uri="{C3380CC4-5D6E-409C-BE32-E72D297353CC}">
              <c16:uniqueId val="{00000000-A6D7-4E05-97F6-9B71D02578CD}"/>
            </c:ext>
          </c:extLst>
        </c:ser>
        <c:ser>
          <c:idx val="1"/>
          <c:order val="1"/>
          <c:tx>
            <c:strRef>
              <c:f>Sheet1!$C$1</c:f>
              <c:strCache>
                <c:ptCount val="1"/>
                <c:pt idx="0">
                  <c:v>Very familiar</c:v>
                </c:pt>
              </c:strCache>
            </c:strRef>
          </c:tx>
          <c:spPr>
            <a:solidFill>
              <a:schemeClr val="accent3"/>
            </a:solidFill>
            <a:ln>
              <a:noFill/>
            </a:ln>
            <a:effectLst/>
          </c:spPr>
          <c:invertIfNegative val="0"/>
          <c:cat>
            <c:strRef>
              <c:f>Sheet1!$A$2:$A$32</c:f>
              <c:strCache>
                <c:ptCount val="31"/>
                <c:pt idx="0">
                  <c:v>Ashwagandha</c:v>
                </c:pt>
                <c:pt idx="1">
                  <c:v>Nootropics</c:v>
                </c:pt>
                <c:pt idx="2">
                  <c:v>CBD</c:v>
                </c:pt>
                <c:pt idx="3">
                  <c:v>Choline</c:v>
                </c:pt>
                <c:pt idx="4">
                  <c:v>Alpha-GPC</c:v>
                </c:pt>
                <c:pt idx="5">
                  <c:v>Citicoline</c:v>
                </c:pt>
                <c:pt idx="6">
                  <c:v>Mushrooms</c:v>
                </c:pt>
                <c:pt idx="7">
                  <c:v>Synbiotics</c:v>
                </c:pt>
                <c:pt idx="8">
                  <c:v>Vitamin K2</c:v>
                </c:pt>
                <c:pt idx="9">
                  <c:v>CoQ10</c:v>
                </c:pt>
                <c:pt idx="10">
                  <c:v>Curcumin/ Turmeric</c:v>
                </c:pt>
                <c:pt idx="11">
                  <c:v>Astaxanthin</c:v>
                </c:pt>
                <c:pt idx="12">
                  <c:v>Melatonin</c:v>
                </c:pt>
                <c:pt idx="13">
                  <c:v>MSM</c:v>
                </c:pt>
                <c:pt idx="14">
                  <c:v>Postbiotics</c:v>
                </c:pt>
                <c:pt idx="15">
                  <c:v>Glutathione</c:v>
                </c:pt>
                <c:pt idx="16">
                  <c:v>Glucosamine</c:v>
                </c:pt>
                <c:pt idx="17">
                  <c:v>Biotin</c:v>
                </c:pt>
                <c:pt idx="18">
                  <c:v>Protein Powder</c:v>
                </c:pt>
                <c:pt idx="19">
                  <c:v>Antioxidants</c:v>
                </c:pt>
                <c:pt idx="20">
                  <c:v>Iron</c:v>
                </c:pt>
                <c:pt idx="21">
                  <c:v>Magnesium</c:v>
                </c:pt>
                <c:pt idx="22">
                  <c:v>Prebiotics</c:v>
                </c:pt>
                <c:pt idx="23">
                  <c:v>Collagen</c:v>
                </c:pt>
                <c:pt idx="24">
                  <c:v>Calcium</c:v>
                </c:pt>
                <c:pt idx="25">
                  <c:v>Lutein</c:v>
                </c:pt>
                <c:pt idx="26">
                  <c:v>Vitamin D</c:v>
                </c:pt>
                <c:pt idx="27">
                  <c:v>Omega-3s</c:v>
                </c:pt>
                <c:pt idx="28">
                  <c:v>Probiotics</c:v>
                </c:pt>
                <c:pt idx="29">
                  <c:v>Multivitamin</c:v>
                </c:pt>
                <c:pt idx="30">
                  <c:v>Vitamin C</c:v>
                </c:pt>
              </c:strCache>
            </c:strRef>
          </c:cat>
          <c:val>
            <c:numRef>
              <c:f>Sheet1!$C$2:$C$32</c:f>
              <c:numCache>
                <c:formatCode>0%</c:formatCode>
                <c:ptCount val="31"/>
                <c:pt idx="0">
                  <c:v>0.14873417999999999</c:v>
                </c:pt>
                <c:pt idx="1">
                  <c:v>0.13291138999999999</c:v>
                </c:pt>
                <c:pt idx="2">
                  <c:v>0.13607595</c:v>
                </c:pt>
                <c:pt idx="3">
                  <c:v>0.12974684</c:v>
                </c:pt>
                <c:pt idx="4">
                  <c:v>0.17721518999999999</c:v>
                </c:pt>
                <c:pt idx="5">
                  <c:v>0.12341771999999999</c:v>
                </c:pt>
                <c:pt idx="6">
                  <c:v>0.20253165000000001</c:v>
                </c:pt>
                <c:pt idx="7">
                  <c:v>0.24367089</c:v>
                </c:pt>
                <c:pt idx="8">
                  <c:v>0.24050632999999999</c:v>
                </c:pt>
                <c:pt idx="9">
                  <c:v>0.23417721999999999</c:v>
                </c:pt>
                <c:pt idx="10">
                  <c:v>0.24683543999999999</c:v>
                </c:pt>
                <c:pt idx="11">
                  <c:v>0.22468353999999999</c:v>
                </c:pt>
                <c:pt idx="12">
                  <c:v>0.25632911000000003</c:v>
                </c:pt>
                <c:pt idx="13">
                  <c:v>0.16139240999999999</c:v>
                </c:pt>
                <c:pt idx="14">
                  <c:v>0.28481012999999999</c:v>
                </c:pt>
                <c:pt idx="15">
                  <c:v>0.26898734000000002</c:v>
                </c:pt>
                <c:pt idx="16">
                  <c:v>0.34810127000000002</c:v>
                </c:pt>
                <c:pt idx="17">
                  <c:v>0.27531645999999999</c:v>
                </c:pt>
                <c:pt idx="18">
                  <c:v>0.32594937000000002</c:v>
                </c:pt>
                <c:pt idx="19">
                  <c:v>0.28481012999999999</c:v>
                </c:pt>
                <c:pt idx="20">
                  <c:v>0.38291139000000002</c:v>
                </c:pt>
                <c:pt idx="21">
                  <c:v>0.30379747000000001</c:v>
                </c:pt>
                <c:pt idx="22">
                  <c:v>0.34493670999999998</c:v>
                </c:pt>
                <c:pt idx="23">
                  <c:v>0.36075949000000002</c:v>
                </c:pt>
                <c:pt idx="24">
                  <c:v>0.37658227999999999</c:v>
                </c:pt>
                <c:pt idx="25">
                  <c:v>0.33227847999999999</c:v>
                </c:pt>
                <c:pt idx="26">
                  <c:v>0.38607595000000011</c:v>
                </c:pt>
                <c:pt idx="27">
                  <c:v>0.33227847999999999</c:v>
                </c:pt>
                <c:pt idx="28">
                  <c:v>0.30063290999999998</c:v>
                </c:pt>
                <c:pt idx="29">
                  <c:v>0.37974683999999997</c:v>
                </c:pt>
                <c:pt idx="30">
                  <c:v>0.34810127000000002</c:v>
                </c:pt>
              </c:numCache>
            </c:numRef>
          </c:val>
          <c:extLst>
            <c:ext xmlns:c16="http://schemas.microsoft.com/office/drawing/2014/chart" uri="{C3380CC4-5D6E-409C-BE32-E72D297353CC}">
              <c16:uniqueId val="{00000001-A6D7-4E05-97F6-9B71D02578CD}"/>
            </c:ext>
          </c:extLst>
        </c:ser>
        <c:ser>
          <c:idx val="2"/>
          <c:order val="2"/>
          <c:tx>
            <c:strRef>
              <c:f>Sheet1!$D$1</c:f>
              <c:strCache>
                <c:ptCount val="1"/>
                <c:pt idx="0">
                  <c:v>Moderately familiar</c:v>
                </c:pt>
              </c:strCache>
            </c:strRef>
          </c:tx>
          <c:spPr>
            <a:solidFill>
              <a:schemeClr val="accent6">
                <a:lumMod val="60000"/>
                <a:lumOff val="40000"/>
              </a:schemeClr>
            </a:solidFill>
            <a:ln>
              <a:noFill/>
            </a:ln>
            <a:effectLst/>
          </c:spPr>
          <c:invertIfNegative val="0"/>
          <c:cat>
            <c:strRef>
              <c:f>Sheet1!$A$2:$A$32</c:f>
              <c:strCache>
                <c:ptCount val="31"/>
                <c:pt idx="0">
                  <c:v>Ashwagandha</c:v>
                </c:pt>
                <c:pt idx="1">
                  <c:v>Nootropics</c:v>
                </c:pt>
                <c:pt idx="2">
                  <c:v>CBD</c:v>
                </c:pt>
                <c:pt idx="3">
                  <c:v>Choline</c:v>
                </c:pt>
                <c:pt idx="4">
                  <c:v>Alpha-GPC</c:v>
                </c:pt>
                <c:pt idx="5">
                  <c:v>Citicoline</c:v>
                </c:pt>
                <c:pt idx="6">
                  <c:v>Mushrooms</c:v>
                </c:pt>
                <c:pt idx="7">
                  <c:v>Synbiotics</c:v>
                </c:pt>
                <c:pt idx="8">
                  <c:v>Vitamin K2</c:v>
                </c:pt>
                <c:pt idx="9">
                  <c:v>CoQ10</c:v>
                </c:pt>
                <c:pt idx="10">
                  <c:v>Curcumin/ Turmeric</c:v>
                </c:pt>
                <c:pt idx="11">
                  <c:v>Astaxanthin</c:v>
                </c:pt>
                <c:pt idx="12">
                  <c:v>Melatonin</c:v>
                </c:pt>
                <c:pt idx="13">
                  <c:v>MSM</c:v>
                </c:pt>
                <c:pt idx="14">
                  <c:v>Postbiotics</c:v>
                </c:pt>
                <c:pt idx="15">
                  <c:v>Glutathione</c:v>
                </c:pt>
                <c:pt idx="16">
                  <c:v>Glucosamine</c:v>
                </c:pt>
                <c:pt idx="17">
                  <c:v>Biotin</c:v>
                </c:pt>
                <c:pt idx="18">
                  <c:v>Protein Powder</c:v>
                </c:pt>
                <c:pt idx="19">
                  <c:v>Antioxidants</c:v>
                </c:pt>
                <c:pt idx="20">
                  <c:v>Iron</c:v>
                </c:pt>
                <c:pt idx="21">
                  <c:v>Magnesium</c:v>
                </c:pt>
                <c:pt idx="22">
                  <c:v>Prebiotics</c:v>
                </c:pt>
                <c:pt idx="23">
                  <c:v>Collagen</c:v>
                </c:pt>
                <c:pt idx="24">
                  <c:v>Calcium</c:v>
                </c:pt>
                <c:pt idx="25">
                  <c:v>Lutein</c:v>
                </c:pt>
                <c:pt idx="26">
                  <c:v>Vitamin D</c:v>
                </c:pt>
                <c:pt idx="27">
                  <c:v>Omega-3s</c:v>
                </c:pt>
                <c:pt idx="28">
                  <c:v>Probiotics</c:v>
                </c:pt>
                <c:pt idx="29">
                  <c:v>Multivitamin</c:v>
                </c:pt>
                <c:pt idx="30">
                  <c:v>Vitamin C</c:v>
                </c:pt>
              </c:strCache>
            </c:strRef>
          </c:cat>
          <c:val>
            <c:numRef>
              <c:f>Sheet1!$D$2:$D$32</c:f>
              <c:numCache>
                <c:formatCode>0%</c:formatCode>
                <c:ptCount val="31"/>
                <c:pt idx="0">
                  <c:v>0.17088608</c:v>
                </c:pt>
                <c:pt idx="1">
                  <c:v>0.24367089</c:v>
                </c:pt>
                <c:pt idx="2">
                  <c:v>0.18670886</c:v>
                </c:pt>
                <c:pt idx="3">
                  <c:v>0.23417721999999999</c:v>
                </c:pt>
                <c:pt idx="4">
                  <c:v>0.23734177000000001</c:v>
                </c:pt>
                <c:pt idx="5">
                  <c:v>0.19620253000000001</c:v>
                </c:pt>
                <c:pt idx="6">
                  <c:v>0.31329114000000002</c:v>
                </c:pt>
                <c:pt idx="7">
                  <c:v>0.31645570000000001</c:v>
                </c:pt>
                <c:pt idx="8">
                  <c:v>0.26265822999999999</c:v>
                </c:pt>
                <c:pt idx="9">
                  <c:v>0.2056962</c:v>
                </c:pt>
                <c:pt idx="10">
                  <c:v>0.33227847999999999</c:v>
                </c:pt>
                <c:pt idx="11">
                  <c:v>0.31962024999999999</c:v>
                </c:pt>
                <c:pt idx="12">
                  <c:v>0.35126582000000001</c:v>
                </c:pt>
                <c:pt idx="13">
                  <c:v>0.25949367000000001</c:v>
                </c:pt>
                <c:pt idx="14">
                  <c:v>0.30379747000000001</c:v>
                </c:pt>
                <c:pt idx="15">
                  <c:v>0.30696203</c:v>
                </c:pt>
                <c:pt idx="16">
                  <c:v>0.31012657999999999</c:v>
                </c:pt>
                <c:pt idx="17">
                  <c:v>0.30063290999999998</c:v>
                </c:pt>
                <c:pt idx="18">
                  <c:v>0.34177214999999989</c:v>
                </c:pt>
                <c:pt idx="19">
                  <c:v>0.34810127000000002</c:v>
                </c:pt>
                <c:pt idx="20">
                  <c:v>0.31329114000000002</c:v>
                </c:pt>
                <c:pt idx="21">
                  <c:v>0.37658227999999999</c:v>
                </c:pt>
                <c:pt idx="22">
                  <c:v>0.32911392</c:v>
                </c:pt>
                <c:pt idx="23">
                  <c:v>0.31645570000000001</c:v>
                </c:pt>
                <c:pt idx="24">
                  <c:v>0.29746834999999999</c:v>
                </c:pt>
                <c:pt idx="25">
                  <c:v>0.28164557000000001</c:v>
                </c:pt>
                <c:pt idx="26">
                  <c:v>0.25316455999999998</c:v>
                </c:pt>
                <c:pt idx="27">
                  <c:v>0.31012657999999999</c:v>
                </c:pt>
                <c:pt idx="28">
                  <c:v>0.30379747000000001</c:v>
                </c:pt>
                <c:pt idx="29">
                  <c:v>0.24367089</c:v>
                </c:pt>
                <c:pt idx="30">
                  <c:v>0.23734177000000001</c:v>
                </c:pt>
              </c:numCache>
            </c:numRef>
          </c:val>
          <c:extLst>
            <c:ext xmlns:c16="http://schemas.microsoft.com/office/drawing/2014/chart" uri="{C3380CC4-5D6E-409C-BE32-E72D297353CC}">
              <c16:uniqueId val="{00000002-A6D7-4E05-97F6-9B71D02578CD}"/>
            </c:ext>
          </c:extLst>
        </c:ser>
        <c:ser>
          <c:idx val="3"/>
          <c:order val="3"/>
          <c:tx>
            <c:strRef>
              <c:f>Sheet1!$E$1</c:f>
              <c:strCache>
                <c:ptCount val="1"/>
                <c:pt idx="0">
                  <c:v>Minimally familiar</c:v>
                </c:pt>
              </c:strCache>
            </c:strRef>
          </c:tx>
          <c:spPr>
            <a:solidFill>
              <a:schemeClr val="bg2"/>
            </a:solidFill>
            <a:ln>
              <a:noFill/>
            </a:ln>
            <a:effectLst/>
          </c:spPr>
          <c:invertIfNegative val="0"/>
          <c:cat>
            <c:strRef>
              <c:f>Sheet1!$A$2:$A$32</c:f>
              <c:strCache>
                <c:ptCount val="31"/>
                <c:pt idx="0">
                  <c:v>Ashwagandha</c:v>
                </c:pt>
                <c:pt idx="1">
                  <c:v>Nootropics</c:v>
                </c:pt>
                <c:pt idx="2">
                  <c:v>CBD</c:v>
                </c:pt>
                <c:pt idx="3">
                  <c:v>Choline</c:v>
                </c:pt>
                <c:pt idx="4">
                  <c:v>Alpha-GPC</c:v>
                </c:pt>
                <c:pt idx="5">
                  <c:v>Citicoline</c:v>
                </c:pt>
                <c:pt idx="6">
                  <c:v>Mushrooms</c:v>
                </c:pt>
                <c:pt idx="7">
                  <c:v>Synbiotics</c:v>
                </c:pt>
                <c:pt idx="8">
                  <c:v>Vitamin K2</c:v>
                </c:pt>
                <c:pt idx="9">
                  <c:v>CoQ10</c:v>
                </c:pt>
                <c:pt idx="10">
                  <c:v>Curcumin/ Turmeric</c:v>
                </c:pt>
                <c:pt idx="11">
                  <c:v>Astaxanthin</c:v>
                </c:pt>
                <c:pt idx="12">
                  <c:v>Melatonin</c:v>
                </c:pt>
                <c:pt idx="13">
                  <c:v>MSM</c:v>
                </c:pt>
                <c:pt idx="14">
                  <c:v>Postbiotics</c:v>
                </c:pt>
                <c:pt idx="15">
                  <c:v>Glutathione</c:v>
                </c:pt>
                <c:pt idx="16">
                  <c:v>Glucosamine</c:v>
                </c:pt>
                <c:pt idx="17">
                  <c:v>Biotin</c:v>
                </c:pt>
                <c:pt idx="18">
                  <c:v>Protein Powder</c:v>
                </c:pt>
                <c:pt idx="19">
                  <c:v>Antioxidants</c:v>
                </c:pt>
                <c:pt idx="20">
                  <c:v>Iron</c:v>
                </c:pt>
                <c:pt idx="21">
                  <c:v>Magnesium</c:v>
                </c:pt>
                <c:pt idx="22">
                  <c:v>Prebiotics</c:v>
                </c:pt>
                <c:pt idx="23">
                  <c:v>Collagen</c:v>
                </c:pt>
                <c:pt idx="24">
                  <c:v>Calcium</c:v>
                </c:pt>
                <c:pt idx="25">
                  <c:v>Lutein</c:v>
                </c:pt>
                <c:pt idx="26">
                  <c:v>Vitamin D</c:v>
                </c:pt>
                <c:pt idx="27">
                  <c:v>Omega-3s</c:v>
                </c:pt>
                <c:pt idx="28">
                  <c:v>Probiotics</c:v>
                </c:pt>
                <c:pt idx="29">
                  <c:v>Multivitamin</c:v>
                </c:pt>
                <c:pt idx="30">
                  <c:v>Vitamin C</c:v>
                </c:pt>
              </c:strCache>
            </c:strRef>
          </c:cat>
          <c:val>
            <c:numRef>
              <c:f>Sheet1!$E$2:$E$32</c:f>
              <c:numCache>
                <c:formatCode>0%</c:formatCode>
                <c:ptCount val="31"/>
                <c:pt idx="0">
                  <c:v>0.17088608</c:v>
                </c:pt>
                <c:pt idx="1">
                  <c:v>0.18037975000000001</c:v>
                </c:pt>
                <c:pt idx="2">
                  <c:v>0.18354429999999999</c:v>
                </c:pt>
                <c:pt idx="3">
                  <c:v>0.24683543999999999</c:v>
                </c:pt>
                <c:pt idx="4">
                  <c:v>0.17088608</c:v>
                </c:pt>
                <c:pt idx="5">
                  <c:v>0.19303797</c:v>
                </c:pt>
                <c:pt idx="6">
                  <c:v>0.19620253000000001</c:v>
                </c:pt>
                <c:pt idx="7">
                  <c:v>0.19620253000000001</c:v>
                </c:pt>
                <c:pt idx="8">
                  <c:v>0.23417721999999999</c:v>
                </c:pt>
                <c:pt idx="9">
                  <c:v>0.17405063000000001</c:v>
                </c:pt>
                <c:pt idx="10">
                  <c:v>0.26898734000000002</c:v>
                </c:pt>
                <c:pt idx="11">
                  <c:v>0.22468353999999999</c:v>
                </c:pt>
                <c:pt idx="12">
                  <c:v>0.2056962</c:v>
                </c:pt>
                <c:pt idx="13">
                  <c:v>0.2056962</c:v>
                </c:pt>
                <c:pt idx="14">
                  <c:v>0.15822785</c:v>
                </c:pt>
                <c:pt idx="15">
                  <c:v>0.17088608</c:v>
                </c:pt>
                <c:pt idx="16">
                  <c:v>0.17721518999999999</c:v>
                </c:pt>
                <c:pt idx="17">
                  <c:v>0.2056962</c:v>
                </c:pt>
                <c:pt idx="18">
                  <c:v>0.14556962000000001</c:v>
                </c:pt>
                <c:pt idx="19">
                  <c:v>0.18037975000000001</c:v>
                </c:pt>
                <c:pt idx="20">
                  <c:v>0.10443038</c:v>
                </c:pt>
                <c:pt idx="21">
                  <c:v>0.11392405</c:v>
                </c:pt>
                <c:pt idx="22">
                  <c:v>9.810126999999999E-2</c:v>
                </c:pt>
                <c:pt idx="23">
                  <c:v>8.5443039999999998E-2</c:v>
                </c:pt>
                <c:pt idx="24">
                  <c:v>6.9620249999999995E-2</c:v>
                </c:pt>
                <c:pt idx="25">
                  <c:v>0.11392405</c:v>
                </c:pt>
                <c:pt idx="26">
                  <c:v>9.810126999999999E-2</c:v>
                </c:pt>
                <c:pt idx="27">
                  <c:v>7.5949370000000002E-2</c:v>
                </c:pt>
                <c:pt idx="28">
                  <c:v>8.2278480000000001E-2</c:v>
                </c:pt>
                <c:pt idx="29">
                  <c:v>6.3291139999999996E-2</c:v>
                </c:pt>
                <c:pt idx="30">
                  <c:v>5.379747E-2</c:v>
                </c:pt>
              </c:numCache>
            </c:numRef>
          </c:val>
          <c:extLst>
            <c:ext xmlns:c16="http://schemas.microsoft.com/office/drawing/2014/chart" uri="{C3380CC4-5D6E-409C-BE32-E72D297353CC}">
              <c16:uniqueId val="{00000003-A6D7-4E05-97F6-9B71D02578CD}"/>
            </c:ext>
          </c:extLst>
        </c:ser>
        <c:ser>
          <c:idx val="4"/>
          <c:order val="4"/>
          <c:tx>
            <c:strRef>
              <c:f>Sheet1!$F$1</c:f>
              <c:strCache>
                <c:ptCount val="1"/>
                <c:pt idx="0">
                  <c:v>Never heard of it</c:v>
                </c:pt>
              </c:strCache>
            </c:strRef>
          </c:tx>
          <c:spPr>
            <a:solidFill>
              <a:schemeClr val="accent5"/>
            </a:solidFill>
            <a:ln>
              <a:noFill/>
            </a:ln>
            <a:effectLst/>
          </c:spPr>
          <c:invertIfNegative val="0"/>
          <c:cat>
            <c:strRef>
              <c:f>Sheet1!$A$2:$A$32</c:f>
              <c:strCache>
                <c:ptCount val="31"/>
                <c:pt idx="0">
                  <c:v>Ashwagandha</c:v>
                </c:pt>
                <c:pt idx="1">
                  <c:v>Nootropics</c:v>
                </c:pt>
                <c:pt idx="2">
                  <c:v>CBD</c:v>
                </c:pt>
                <c:pt idx="3">
                  <c:v>Choline</c:v>
                </c:pt>
                <c:pt idx="4">
                  <c:v>Alpha-GPC</c:v>
                </c:pt>
                <c:pt idx="5">
                  <c:v>Citicoline</c:v>
                </c:pt>
                <c:pt idx="6">
                  <c:v>Mushrooms</c:v>
                </c:pt>
                <c:pt idx="7">
                  <c:v>Synbiotics</c:v>
                </c:pt>
                <c:pt idx="8">
                  <c:v>Vitamin K2</c:v>
                </c:pt>
                <c:pt idx="9">
                  <c:v>CoQ10</c:v>
                </c:pt>
                <c:pt idx="10">
                  <c:v>Curcumin/ Turmeric</c:v>
                </c:pt>
                <c:pt idx="11">
                  <c:v>Astaxanthin</c:v>
                </c:pt>
                <c:pt idx="12">
                  <c:v>Melatonin</c:v>
                </c:pt>
                <c:pt idx="13">
                  <c:v>MSM</c:v>
                </c:pt>
                <c:pt idx="14">
                  <c:v>Postbiotics</c:v>
                </c:pt>
                <c:pt idx="15">
                  <c:v>Glutathione</c:v>
                </c:pt>
                <c:pt idx="16">
                  <c:v>Glucosamine</c:v>
                </c:pt>
                <c:pt idx="17">
                  <c:v>Biotin</c:v>
                </c:pt>
                <c:pt idx="18">
                  <c:v>Protein Powder</c:v>
                </c:pt>
                <c:pt idx="19">
                  <c:v>Antioxidants</c:v>
                </c:pt>
                <c:pt idx="20">
                  <c:v>Iron</c:v>
                </c:pt>
                <c:pt idx="21">
                  <c:v>Magnesium</c:v>
                </c:pt>
                <c:pt idx="22">
                  <c:v>Prebiotics</c:v>
                </c:pt>
                <c:pt idx="23">
                  <c:v>Collagen</c:v>
                </c:pt>
                <c:pt idx="24">
                  <c:v>Calcium</c:v>
                </c:pt>
                <c:pt idx="25">
                  <c:v>Lutein</c:v>
                </c:pt>
                <c:pt idx="26">
                  <c:v>Vitamin D</c:v>
                </c:pt>
                <c:pt idx="27">
                  <c:v>Omega-3s</c:v>
                </c:pt>
                <c:pt idx="28">
                  <c:v>Probiotics</c:v>
                </c:pt>
                <c:pt idx="29">
                  <c:v>Multivitamin</c:v>
                </c:pt>
                <c:pt idx="30">
                  <c:v>Vitamin C</c:v>
                </c:pt>
              </c:strCache>
            </c:strRef>
          </c:cat>
          <c:val>
            <c:numRef>
              <c:f>Sheet1!$F$2:$F$32</c:f>
              <c:numCache>
                <c:formatCode>0%</c:formatCode>
                <c:ptCount val="31"/>
                <c:pt idx="0">
                  <c:v>0.47468354000000001</c:v>
                </c:pt>
                <c:pt idx="1">
                  <c:v>0.39873417999999999</c:v>
                </c:pt>
                <c:pt idx="2">
                  <c:v>0.44620252999999999</c:v>
                </c:pt>
                <c:pt idx="3">
                  <c:v>0.34177214999999989</c:v>
                </c:pt>
                <c:pt idx="4">
                  <c:v>0.36392404999999989</c:v>
                </c:pt>
                <c:pt idx="5">
                  <c:v>0.43670885999999998</c:v>
                </c:pt>
                <c:pt idx="6">
                  <c:v>0.22468353999999999</c:v>
                </c:pt>
                <c:pt idx="7">
                  <c:v>0.17088608</c:v>
                </c:pt>
                <c:pt idx="8">
                  <c:v>0.18354429999999999</c:v>
                </c:pt>
                <c:pt idx="9">
                  <c:v>0.2943038</c:v>
                </c:pt>
                <c:pt idx="10">
                  <c:v>5.6962029999999997E-2</c:v>
                </c:pt>
                <c:pt idx="11">
                  <c:v>0.12341771999999999</c:v>
                </c:pt>
                <c:pt idx="12">
                  <c:v>6.3291139999999996E-2</c:v>
                </c:pt>
                <c:pt idx="13">
                  <c:v>0.24050632999999999</c:v>
                </c:pt>
                <c:pt idx="14">
                  <c:v>0.11708861</c:v>
                </c:pt>
                <c:pt idx="15">
                  <c:v>0.11708861</c:v>
                </c:pt>
                <c:pt idx="16">
                  <c:v>2.2151899999999999E-2</c:v>
                </c:pt>
                <c:pt idx="17">
                  <c:v>6.6455700000000006E-2</c:v>
                </c:pt>
                <c:pt idx="18">
                  <c:v>3.1645569999999998E-2</c:v>
                </c:pt>
                <c:pt idx="19">
                  <c:v>2.5316459999999999E-2</c:v>
                </c:pt>
                <c:pt idx="20">
                  <c:v>1.5822780000000002E-2</c:v>
                </c:pt>
                <c:pt idx="21">
                  <c:v>6.3291099999999998E-3</c:v>
                </c:pt>
                <c:pt idx="22">
                  <c:v>0</c:v>
                </c:pt>
                <c:pt idx="23">
                  <c:v>3.1645599999999999E-3</c:v>
                </c:pt>
                <c:pt idx="24">
                  <c:v>6.3291099999999998E-3</c:v>
                </c:pt>
                <c:pt idx="25">
                  <c:v>2.2151899999999999E-2</c:v>
                </c:pt>
                <c:pt idx="26">
                  <c:v>6.3291099999999998E-3</c:v>
                </c:pt>
                <c:pt idx="27">
                  <c:v>6.3291099999999998E-3</c:v>
                </c:pt>
                <c:pt idx="28">
                  <c:v>9.4936699999999992E-3</c:v>
                </c:pt>
                <c:pt idx="29">
                  <c:v>3.1645599999999999E-3</c:v>
                </c:pt>
                <c:pt idx="30">
                  <c:v>0</c:v>
                </c:pt>
              </c:numCache>
            </c:numRef>
          </c:val>
          <c:extLst>
            <c:ext xmlns:c16="http://schemas.microsoft.com/office/drawing/2014/chart" uri="{C3380CC4-5D6E-409C-BE32-E72D297353CC}">
              <c16:uniqueId val="{00000004-A6D7-4E05-97F6-9B71D02578CD}"/>
            </c:ext>
          </c:extLst>
        </c:ser>
        <c:dLbls>
          <c:showLegendKey val="0"/>
          <c:showVal val="0"/>
          <c:showCatName val="0"/>
          <c:showSerName val="0"/>
          <c:showPercent val="0"/>
          <c:showBubbleSize val="0"/>
        </c:dLbls>
        <c:gapWidth val="150"/>
        <c:overlap val="100"/>
        <c:axId val="758272648"/>
        <c:axId val="758275888"/>
      </c:barChart>
      <c:catAx>
        <c:axId val="758272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58275888"/>
        <c:crosses val="autoZero"/>
        <c:auto val="1"/>
        <c:lblAlgn val="ctr"/>
        <c:lblOffset val="100"/>
        <c:noMultiLvlLbl val="0"/>
      </c:catAx>
      <c:valAx>
        <c:axId val="7582758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72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Extremely familiar and I take and/or recommend it</c:v>
                </c:pt>
              </c:strCache>
            </c:strRef>
          </c:tx>
          <c:spPr>
            <a:solidFill>
              <a:schemeClr val="accent1"/>
            </a:solidFill>
            <a:ln>
              <a:noFill/>
            </a:ln>
            <a:effectLst/>
          </c:spPr>
          <c:invertIfNegative val="0"/>
          <c:cat>
            <c:strRef>
              <c:f>Sheet1!$A$2:$A$32</c:f>
              <c:strCache>
                <c:ptCount val="31"/>
                <c:pt idx="0">
                  <c:v>Alpha-GPC</c:v>
                </c:pt>
                <c:pt idx="1">
                  <c:v>Citicoline</c:v>
                </c:pt>
                <c:pt idx="2">
                  <c:v>MSM</c:v>
                </c:pt>
                <c:pt idx="3">
                  <c:v>Nootropics</c:v>
                </c:pt>
                <c:pt idx="4">
                  <c:v>Synbiotics</c:v>
                </c:pt>
                <c:pt idx="5">
                  <c:v>Ashwagandha</c:v>
                </c:pt>
                <c:pt idx="6">
                  <c:v>Astaxanthin</c:v>
                </c:pt>
                <c:pt idx="7">
                  <c:v>Choline</c:v>
                </c:pt>
                <c:pt idx="8">
                  <c:v>Glutathione</c:v>
                </c:pt>
                <c:pt idx="9">
                  <c:v>CoQ10</c:v>
                </c:pt>
                <c:pt idx="10">
                  <c:v>Lutein</c:v>
                </c:pt>
                <c:pt idx="11">
                  <c:v>CBD</c:v>
                </c:pt>
                <c:pt idx="12">
                  <c:v>Biotin</c:v>
                </c:pt>
                <c:pt idx="13">
                  <c:v>Vitamin K2</c:v>
                </c:pt>
                <c:pt idx="14">
                  <c:v>Mushrooms</c:v>
                </c:pt>
                <c:pt idx="15">
                  <c:v>Postbiotics</c:v>
                </c:pt>
                <c:pt idx="16">
                  <c:v>Glucosamine</c:v>
                </c:pt>
                <c:pt idx="17">
                  <c:v>Melatonin</c:v>
                </c:pt>
                <c:pt idx="18">
                  <c:v>Curcumin/ Turmeric</c:v>
                </c:pt>
                <c:pt idx="19">
                  <c:v>Antioxidants</c:v>
                </c:pt>
                <c:pt idx="20">
                  <c:v>Collagen</c:v>
                </c:pt>
                <c:pt idx="21">
                  <c:v>Protein Powder</c:v>
                </c:pt>
                <c:pt idx="22">
                  <c:v>Prebiotics</c:v>
                </c:pt>
                <c:pt idx="23">
                  <c:v>Omega-3s</c:v>
                </c:pt>
                <c:pt idx="24">
                  <c:v>Magnesium</c:v>
                </c:pt>
                <c:pt idx="25">
                  <c:v>Calcium</c:v>
                </c:pt>
                <c:pt idx="26">
                  <c:v>Probiotics</c:v>
                </c:pt>
                <c:pt idx="27">
                  <c:v>Iron</c:v>
                </c:pt>
                <c:pt idx="28">
                  <c:v>Vitamin D</c:v>
                </c:pt>
                <c:pt idx="29">
                  <c:v>Multivitamin</c:v>
                </c:pt>
                <c:pt idx="30">
                  <c:v>Vitamin C</c:v>
                </c:pt>
              </c:strCache>
            </c:strRef>
          </c:cat>
          <c:val>
            <c:numRef>
              <c:f>Sheet1!$B$2:$B$32</c:f>
              <c:numCache>
                <c:formatCode>0%</c:formatCode>
                <c:ptCount val="31"/>
                <c:pt idx="0">
                  <c:v>2.5380710000000001E-2</c:v>
                </c:pt>
                <c:pt idx="1">
                  <c:v>2.5380710000000001E-2</c:v>
                </c:pt>
                <c:pt idx="2">
                  <c:v>2.5380710000000001E-2</c:v>
                </c:pt>
                <c:pt idx="3">
                  <c:v>3.553299E-2</c:v>
                </c:pt>
                <c:pt idx="4">
                  <c:v>3.553299E-2</c:v>
                </c:pt>
                <c:pt idx="5">
                  <c:v>4.5685279999999988E-2</c:v>
                </c:pt>
                <c:pt idx="6">
                  <c:v>4.5685279999999988E-2</c:v>
                </c:pt>
                <c:pt idx="7">
                  <c:v>5.0761420000000002E-2</c:v>
                </c:pt>
                <c:pt idx="8">
                  <c:v>5.5837560000000001E-2</c:v>
                </c:pt>
                <c:pt idx="9">
                  <c:v>6.0913710000000003E-2</c:v>
                </c:pt>
                <c:pt idx="10">
                  <c:v>6.0913710000000003E-2</c:v>
                </c:pt>
                <c:pt idx="11">
                  <c:v>6.5989850000000003E-2</c:v>
                </c:pt>
                <c:pt idx="12">
                  <c:v>7.1065989999999996E-2</c:v>
                </c:pt>
                <c:pt idx="13">
                  <c:v>7.1065989999999996E-2</c:v>
                </c:pt>
                <c:pt idx="14">
                  <c:v>7.6142130000000002E-2</c:v>
                </c:pt>
                <c:pt idx="15">
                  <c:v>9.6446699999999996E-2</c:v>
                </c:pt>
                <c:pt idx="16">
                  <c:v>0.10152284</c:v>
                </c:pt>
                <c:pt idx="17">
                  <c:v>0.12690355</c:v>
                </c:pt>
                <c:pt idx="18">
                  <c:v>0.13705584000000001</c:v>
                </c:pt>
                <c:pt idx="19">
                  <c:v>0.15228426</c:v>
                </c:pt>
                <c:pt idx="20">
                  <c:v>0.18274112000000001</c:v>
                </c:pt>
                <c:pt idx="21">
                  <c:v>0.19796954</c:v>
                </c:pt>
                <c:pt idx="22">
                  <c:v>0.21827410999999999</c:v>
                </c:pt>
                <c:pt idx="23">
                  <c:v>0.22335025</c:v>
                </c:pt>
                <c:pt idx="24">
                  <c:v>0.23350254000000001</c:v>
                </c:pt>
                <c:pt idx="25">
                  <c:v>0.25888325000000001</c:v>
                </c:pt>
                <c:pt idx="26">
                  <c:v>0.26395939000000002</c:v>
                </c:pt>
                <c:pt idx="27">
                  <c:v>0.28426395999999998</c:v>
                </c:pt>
                <c:pt idx="28">
                  <c:v>0.31979695000000002</c:v>
                </c:pt>
                <c:pt idx="29">
                  <c:v>0.35025381000000011</c:v>
                </c:pt>
                <c:pt idx="30">
                  <c:v>0.41624365000000002</c:v>
                </c:pt>
              </c:numCache>
            </c:numRef>
          </c:val>
          <c:extLst>
            <c:ext xmlns:c16="http://schemas.microsoft.com/office/drawing/2014/chart" uri="{C3380CC4-5D6E-409C-BE32-E72D297353CC}">
              <c16:uniqueId val="{00000000-A6D7-4E05-97F6-9B71D02578CD}"/>
            </c:ext>
          </c:extLst>
        </c:ser>
        <c:ser>
          <c:idx val="1"/>
          <c:order val="1"/>
          <c:tx>
            <c:strRef>
              <c:f>Sheet1!$C$1</c:f>
              <c:strCache>
                <c:ptCount val="1"/>
                <c:pt idx="0">
                  <c:v>Very familiar</c:v>
                </c:pt>
              </c:strCache>
            </c:strRef>
          </c:tx>
          <c:spPr>
            <a:solidFill>
              <a:schemeClr val="accent3"/>
            </a:solidFill>
            <a:ln>
              <a:noFill/>
            </a:ln>
            <a:effectLst/>
          </c:spPr>
          <c:invertIfNegative val="0"/>
          <c:cat>
            <c:strRef>
              <c:f>Sheet1!$A$2:$A$32</c:f>
              <c:strCache>
                <c:ptCount val="31"/>
                <c:pt idx="0">
                  <c:v>Alpha-GPC</c:v>
                </c:pt>
                <c:pt idx="1">
                  <c:v>Citicoline</c:v>
                </c:pt>
                <c:pt idx="2">
                  <c:v>MSM</c:v>
                </c:pt>
                <c:pt idx="3">
                  <c:v>Nootropics</c:v>
                </c:pt>
                <c:pt idx="4">
                  <c:v>Synbiotics</c:v>
                </c:pt>
                <c:pt idx="5">
                  <c:v>Ashwagandha</c:v>
                </c:pt>
                <c:pt idx="6">
                  <c:v>Astaxanthin</c:v>
                </c:pt>
                <c:pt idx="7">
                  <c:v>Choline</c:v>
                </c:pt>
                <c:pt idx="8">
                  <c:v>Glutathione</c:v>
                </c:pt>
                <c:pt idx="9">
                  <c:v>CoQ10</c:v>
                </c:pt>
                <c:pt idx="10">
                  <c:v>Lutein</c:v>
                </c:pt>
                <c:pt idx="11">
                  <c:v>CBD</c:v>
                </c:pt>
                <c:pt idx="12">
                  <c:v>Biotin</c:v>
                </c:pt>
                <c:pt idx="13">
                  <c:v>Vitamin K2</c:v>
                </c:pt>
                <c:pt idx="14">
                  <c:v>Mushrooms</c:v>
                </c:pt>
                <c:pt idx="15">
                  <c:v>Postbiotics</c:v>
                </c:pt>
                <c:pt idx="16">
                  <c:v>Glucosamine</c:v>
                </c:pt>
                <c:pt idx="17">
                  <c:v>Melatonin</c:v>
                </c:pt>
                <c:pt idx="18">
                  <c:v>Curcumin/ Turmeric</c:v>
                </c:pt>
                <c:pt idx="19">
                  <c:v>Antioxidants</c:v>
                </c:pt>
                <c:pt idx="20">
                  <c:v>Collagen</c:v>
                </c:pt>
                <c:pt idx="21">
                  <c:v>Protein Powder</c:v>
                </c:pt>
                <c:pt idx="22">
                  <c:v>Prebiotics</c:v>
                </c:pt>
                <c:pt idx="23">
                  <c:v>Omega-3s</c:v>
                </c:pt>
                <c:pt idx="24">
                  <c:v>Magnesium</c:v>
                </c:pt>
                <c:pt idx="25">
                  <c:v>Calcium</c:v>
                </c:pt>
                <c:pt idx="26">
                  <c:v>Probiotics</c:v>
                </c:pt>
                <c:pt idx="27">
                  <c:v>Iron</c:v>
                </c:pt>
                <c:pt idx="28">
                  <c:v>Vitamin D</c:v>
                </c:pt>
                <c:pt idx="29">
                  <c:v>Multivitamin</c:v>
                </c:pt>
                <c:pt idx="30">
                  <c:v>Vitamin C</c:v>
                </c:pt>
              </c:strCache>
            </c:strRef>
          </c:cat>
          <c:val>
            <c:numRef>
              <c:f>Sheet1!$C$2:$C$32</c:f>
              <c:numCache>
                <c:formatCode>0%</c:formatCode>
                <c:ptCount val="31"/>
                <c:pt idx="0">
                  <c:v>7.6142130000000002E-2</c:v>
                </c:pt>
                <c:pt idx="1">
                  <c:v>6.0913710000000003E-2</c:v>
                </c:pt>
                <c:pt idx="2">
                  <c:v>0.12182741</c:v>
                </c:pt>
                <c:pt idx="3">
                  <c:v>7.6142130000000002E-2</c:v>
                </c:pt>
                <c:pt idx="4">
                  <c:v>0.10659898</c:v>
                </c:pt>
                <c:pt idx="5">
                  <c:v>0.11167513</c:v>
                </c:pt>
                <c:pt idx="6">
                  <c:v>6.5989850000000003E-2</c:v>
                </c:pt>
                <c:pt idx="7">
                  <c:v>8.1218269999999995E-2</c:v>
                </c:pt>
                <c:pt idx="8">
                  <c:v>0.10152284</c:v>
                </c:pt>
                <c:pt idx="9">
                  <c:v>0.12182741</c:v>
                </c:pt>
                <c:pt idx="10">
                  <c:v>0.10152284</c:v>
                </c:pt>
                <c:pt idx="11">
                  <c:v>0.12690355</c:v>
                </c:pt>
                <c:pt idx="12">
                  <c:v>0.15736041000000001</c:v>
                </c:pt>
                <c:pt idx="13">
                  <c:v>0.19289339999999999</c:v>
                </c:pt>
                <c:pt idx="14">
                  <c:v>0.19796954</c:v>
                </c:pt>
                <c:pt idx="15">
                  <c:v>0.14720812</c:v>
                </c:pt>
                <c:pt idx="16">
                  <c:v>0.25380711</c:v>
                </c:pt>
                <c:pt idx="17">
                  <c:v>0.28426395999999998</c:v>
                </c:pt>
                <c:pt idx="18">
                  <c:v>0.27411168000000002</c:v>
                </c:pt>
                <c:pt idx="19">
                  <c:v>0.31979695000000002</c:v>
                </c:pt>
                <c:pt idx="20">
                  <c:v>0.27411168000000002</c:v>
                </c:pt>
                <c:pt idx="21">
                  <c:v>0.30964467000000001</c:v>
                </c:pt>
                <c:pt idx="22">
                  <c:v>0.30964467000000001</c:v>
                </c:pt>
                <c:pt idx="23">
                  <c:v>0.38578679999999999</c:v>
                </c:pt>
                <c:pt idx="24">
                  <c:v>0.34517766</c:v>
                </c:pt>
                <c:pt idx="25">
                  <c:v>0.37563452000000003</c:v>
                </c:pt>
                <c:pt idx="26">
                  <c:v>0.39593908999999988</c:v>
                </c:pt>
                <c:pt idx="27">
                  <c:v>0.40101523</c:v>
                </c:pt>
                <c:pt idx="28">
                  <c:v>0.34010151999999999</c:v>
                </c:pt>
                <c:pt idx="29">
                  <c:v>0.38071065999999998</c:v>
                </c:pt>
                <c:pt idx="30">
                  <c:v>0.40609137000000001</c:v>
                </c:pt>
              </c:numCache>
            </c:numRef>
          </c:val>
          <c:extLst>
            <c:ext xmlns:c16="http://schemas.microsoft.com/office/drawing/2014/chart" uri="{C3380CC4-5D6E-409C-BE32-E72D297353CC}">
              <c16:uniqueId val="{00000001-A6D7-4E05-97F6-9B71D02578CD}"/>
            </c:ext>
          </c:extLst>
        </c:ser>
        <c:ser>
          <c:idx val="2"/>
          <c:order val="2"/>
          <c:tx>
            <c:strRef>
              <c:f>Sheet1!$D$1</c:f>
              <c:strCache>
                <c:ptCount val="1"/>
                <c:pt idx="0">
                  <c:v>Moderately familiar</c:v>
                </c:pt>
              </c:strCache>
            </c:strRef>
          </c:tx>
          <c:spPr>
            <a:solidFill>
              <a:schemeClr val="accent6">
                <a:lumMod val="60000"/>
                <a:lumOff val="40000"/>
              </a:schemeClr>
            </a:solidFill>
            <a:ln>
              <a:noFill/>
            </a:ln>
            <a:effectLst/>
          </c:spPr>
          <c:invertIfNegative val="0"/>
          <c:cat>
            <c:strRef>
              <c:f>Sheet1!$A$2:$A$32</c:f>
              <c:strCache>
                <c:ptCount val="31"/>
                <c:pt idx="0">
                  <c:v>Alpha-GPC</c:v>
                </c:pt>
                <c:pt idx="1">
                  <c:v>Citicoline</c:v>
                </c:pt>
                <c:pt idx="2">
                  <c:v>MSM</c:v>
                </c:pt>
                <c:pt idx="3">
                  <c:v>Nootropics</c:v>
                </c:pt>
                <c:pt idx="4">
                  <c:v>Synbiotics</c:v>
                </c:pt>
                <c:pt idx="5">
                  <c:v>Ashwagandha</c:v>
                </c:pt>
                <c:pt idx="6">
                  <c:v>Astaxanthin</c:v>
                </c:pt>
                <c:pt idx="7">
                  <c:v>Choline</c:v>
                </c:pt>
                <c:pt idx="8">
                  <c:v>Glutathione</c:v>
                </c:pt>
                <c:pt idx="9">
                  <c:v>CoQ10</c:v>
                </c:pt>
                <c:pt idx="10">
                  <c:v>Lutein</c:v>
                </c:pt>
                <c:pt idx="11">
                  <c:v>CBD</c:v>
                </c:pt>
                <c:pt idx="12">
                  <c:v>Biotin</c:v>
                </c:pt>
                <c:pt idx="13">
                  <c:v>Vitamin K2</c:v>
                </c:pt>
                <c:pt idx="14">
                  <c:v>Mushrooms</c:v>
                </c:pt>
                <c:pt idx="15">
                  <c:v>Postbiotics</c:v>
                </c:pt>
                <c:pt idx="16">
                  <c:v>Glucosamine</c:v>
                </c:pt>
                <c:pt idx="17">
                  <c:v>Melatonin</c:v>
                </c:pt>
                <c:pt idx="18">
                  <c:v>Curcumin/ Turmeric</c:v>
                </c:pt>
                <c:pt idx="19">
                  <c:v>Antioxidants</c:v>
                </c:pt>
                <c:pt idx="20">
                  <c:v>Collagen</c:v>
                </c:pt>
                <c:pt idx="21">
                  <c:v>Protein Powder</c:v>
                </c:pt>
                <c:pt idx="22">
                  <c:v>Prebiotics</c:v>
                </c:pt>
                <c:pt idx="23">
                  <c:v>Omega-3s</c:v>
                </c:pt>
                <c:pt idx="24">
                  <c:v>Magnesium</c:v>
                </c:pt>
                <c:pt idx="25">
                  <c:v>Calcium</c:v>
                </c:pt>
                <c:pt idx="26">
                  <c:v>Probiotics</c:v>
                </c:pt>
                <c:pt idx="27">
                  <c:v>Iron</c:v>
                </c:pt>
                <c:pt idx="28">
                  <c:v>Vitamin D</c:v>
                </c:pt>
                <c:pt idx="29">
                  <c:v>Multivitamin</c:v>
                </c:pt>
                <c:pt idx="30">
                  <c:v>Vitamin C</c:v>
                </c:pt>
              </c:strCache>
            </c:strRef>
          </c:cat>
          <c:val>
            <c:numRef>
              <c:f>Sheet1!$D$2:$D$32</c:f>
              <c:numCache>
                <c:formatCode>0%</c:formatCode>
                <c:ptCount val="31"/>
                <c:pt idx="0">
                  <c:v>0.13705584000000001</c:v>
                </c:pt>
                <c:pt idx="1">
                  <c:v>0.15736041000000001</c:v>
                </c:pt>
                <c:pt idx="2">
                  <c:v>0.17258883</c:v>
                </c:pt>
                <c:pt idx="3">
                  <c:v>0.13197970000000001</c:v>
                </c:pt>
                <c:pt idx="4">
                  <c:v>0.17766497000000001</c:v>
                </c:pt>
                <c:pt idx="5">
                  <c:v>0.19289339999999999</c:v>
                </c:pt>
                <c:pt idx="6">
                  <c:v>0.11675127</c:v>
                </c:pt>
                <c:pt idx="7">
                  <c:v>0.14720812</c:v>
                </c:pt>
                <c:pt idx="8">
                  <c:v>0.16243655000000001</c:v>
                </c:pt>
                <c:pt idx="9">
                  <c:v>0.16751268999999999</c:v>
                </c:pt>
                <c:pt idx="10">
                  <c:v>0.17258883</c:v>
                </c:pt>
                <c:pt idx="11">
                  <c:v>0.27411168000000002</c:v>
                </c:pt>
                <c:pt idx="12">
                  <c:v>0.24873096</c:v>
                </c:pt>
                <c:pt idx="13">
                  <c:v>0.25380711</c:v>
                </c:pt>
                <c:pt idx="14">
                  <c:v>0.28426395999999998</c:v>
                </c:pt>
                <c:pt idx="15">
                  <c:v>0.22335025</c:v>
                </c:pt>
                <c:pt idx="16">
                  <c:v>0.28426395999999998</c:v>
                </c:pt>
                <c:pt idx="17">
                  <c:v>0.26903553000000002</c:v>
                </c:pt>
                <c:pt idx="18">
                  <c:v>0.27918781999999998</c:v>
                </c:pt>
                <c:pt idx="19">
                  <c:v>0.30456853</c:v>
                </c:pt>
                <c:pt idx="20">
                  <c:v>0.28426395999999998</c:v>
                </c:pt>
                <c:pt idx="21">
                  <c:v>0.25888325000000001</c:v>
                </c:pt>
                <c:pt idx="22">
                  <c:v>0.32487310000000003</c:v>
                </c:pt>
                <c:pt idx="23">
                  <c:v>0.26903553000000002</c:v>
                </c:pt>
                <c:pt idx="24">
                  <c:v>0.30456853</c:v>
                </c:pt>
                <c:pt idx="25">
                  <c:v>0.25888325000000001</c:v>
                </c:pt>
                <c:pt idx="26">
                  <c:v>0.26395939000000002</c:v>
                </c:pt>
                <c:pt idx="27">
                  <c:v>0.24365481999999999</c:v>
                </c:pt>
                <c:pt idx="28">
                  <c:v>0.25888325000000001</c:v>
                </c:pt>
                <c:pt idx="29">
                  <c:v>0.18781726000000001</c:v>
                </c:pt>
                <c:pt idx="30">
                  <c:v>0.14720812</c:v>
                </c:pt>
              </c:numCache>
            </c:numRef>
          </c:val>
          <c:extLst>
            <c:ext xmlns:c16="http://schemas.microsoft.com/office/drawing/2014/chart" uri="{C3380CC4-5D6E-409C-BE32-E72D297353CC}">
              <c16:uniqueId val="{00000002-A6D7-4E05-97F6-9B71D02578CD}"/>
            </c:ext>
          </c:extLst>
        </c:ser>
        <c:ser>
          <c:idx val="3"/>
          <c:order val="3"/>
          <c:tx>
            <c:strRef>
              <c:f>Sheet1!$E$1</c:f>
              <c:strCache>
                <c:ptCount val="1"/>
                <c:pt idx="0">
                  <c:v>Minimally familiar</c:v>
                </c:pt>
              </c:strCache>
            </c:strRef>
          </c:tx>
          <c:spPr>
            <a:solidFill>
              <a:schemeClr val="bg2"/>
            </a:solidFill>
            <a:ln>
              <a:noFill/>
            </a:ln>
            <a:effectLst/>
          </c:spPr>
          <c:invertIfNegative val="0"/>
          <c:cat>
            <c:strRef>
              <c:f>Sheet1!$A$2:$A$32</c:f>
              <c:strCache>
                <c:ptCount val="31"/>
                <c:pt idx="0">
                  <c:v>Alpha-GPC</c:v>
                </c:pt>
                <c:pt idx="1">
                  <c:v>Citicoline</c:v>
                </c:pt>
                <c:pt idx="2">
                  <c:v>MSM</c:v>
                </c:pt>
                <c:pt idx="3">
                  <c:v>Nootropics</c:v>
                </c:pt>
                <c:pt idx="4">
                  <c:v>Synbiotics</c:v>
                </c:pt>
                <c:pt idx="5">
                  <c:v>Ashwagandha</c:v>
                </c:pt>
                <c:pt idx="6">
                  <c:v>Astaxanthin</c:v>
                </c:pt>
                <c:pt idx="7">
                  <c:v>Choline</c:v>
                </c:pt>
                <c:pt idx="8">
                  <c:v>Glutathione</c:v>
                </c:pt>
                <c:pt idx="9">
                  <c:v>CoQ10</c:v>
                </c:pt>
                <c:pt idx="10">
                  <c:v>Lutein</c:v>
                </c:pt>
                <c:pt idx="11">
                  <c:v>CBD</c:v>
                </c:pt>
                <c:pt idx="12">
                  <c:v>Biotin</c:v>
                </c:pt>
                <c:pt idx="13">
                  <c:v>Vitamin K2</c:v>
                </c:pt>
                <c:pt idx="14">
                  <c:v>Mushrooms</c:v>
                </c:pt>
                <c:pt idx="15">
                  <c:v>Postbiotics</c:v>
                </c:pt>
                <c:pt idx="16">
                  <c:v>Glucosamine</c:v>
                </c:pt>
                <c:pt idx="17">
                  <c:v>Melatonin</c:v>
                </c:pt>
                <c:pt idx="18">
                  <c:v>Curcumin/ Turmeric</c:v>
                </c:pt>
                <c:pt idx="19">
                  <c:v>Antioxidants</c:v>
                </c:pt>
                <c:pt idx="20">
                  <c:v>Collagen</c:v>
                </c:pt>
                <c:pt idx="21">
                  <c:v>Protein Powder</c:v>
                </c:pt>
                <c:pt idx="22">
                  <c:v>Prebiotics</c:v>
                </c:pt>
                <c:pt idx="23">
                  <c:v>Omega-3s</c:v>
                </c:pt>
                <c:pt idx="24">
                  <c:v>Magnesium</c:v>
                </c:pt>
                <c:pt idx="25">
                  <c:v>Calcium</c:v>
                </c:pt>
                <c:pt idx="26">
                  <c:v>Probiotics</c:v>
                </c:pt>
                <c:pt idx="27">
                  <c:v>Iron</c:v>
                </c:pt>
                <c:pt idx="28">
                  <c:v>Vitamin D</c:v>
                </c:pt>
                <c:pt idx="29">
                  <c:v>Multivitamin</c:v>
                </c:pt>
                <c:pt idx="30">
                  <c:v>Vitamin C</c:v>
                </c:pt>
              </c:strCache>
            </c:strRef>
          </c:cat>
          <c:val>
            <c:numRef>
              <c:f>Sheet1!$E$2:$E$32</c:f>
              <c:numCache>
                <c:formatCode>0%</c:formatCode>
                <c:ptCount val="31"/>
                <c:pt idx="0">
                  <c:v>0.20304569</c:v>
                </c:pt>
                <c:pt idx="1">
                  <c:v>0.17258883</c:v>
                </c:pt>
                <c:pt idx="2">
                  <c:v>0.20812183000000001</c:v>
                </c:pt>
                <c:pt idx="3">
                  <c:v>0.25380711</c:v>
                </c:pt>
                <c:pt idx="4">
                  <c:v>0.22335025</c:v>
                </c:pt>
                <c:pt idx="5">
                  <c:v>0.20304569</c:v>
                </c:pt>
                <c:pt idx="6">
                  <c:v>0.19289339999999999</c:v>
                </c:pt>
                <c:pt idx="7">
                  <c:v>0.25888325000000001</c:v>
                </c:pt>
                <c:pt idx="8">
                  <c:v>0.2284264</c:v>
                </c:pt>
                <c:pt idx="9">
                  <c:v>0.23857867999999999</c:v>
                </c:pt>
                <c:pt idx="10">
                  <c:v>0.21319796999999999</c:v>
                </c:pt>
                <c:pt idx="11">
                  <c:v>0.18781726000000001</c:v>
                </c:pt>
                <c:pt idx="12">
                  <c:v>0.24873096</c:v>
                </c:pt>
                <c:pt idx="13">
                  <c:v>0.29949239</c:v>
                </c:pt>
                <c:pt idx="14">
                  <c:v>0.27918781999999998</c:v>
                </c:pt>
                <c:pt idx="15">
                  <c:v>0.28426395999999998</c:v>
                </c:pt>
                <c:pt idx="16">
                  <c:v>0.26903553000000002</c:v>
                </c:pt>
                <c:pt idx="17">
                  <c:v>0.2284264</c:v>
                </c:pt>
                <c:pt idx="18">
                  <c:v>0.25380711</c:v>
                </c:pt>
                <c:pt idx="19">
                  <c:v>0.20812183000000001</c:v>
                </c:pt>
                <c:pt idx="20">
                  <c:v>0.24365481999999999</c:v>
                </c:pt>
                <c:pt idx="21">
                  <c:v>0.20304569</c:v>
                </c:pt>
                <c:pt idx="22">
                  <c:v>0.14720812</c:v>
                </c:pt>
                <c:pt idx="23">
                  <c:v>0.11167513</c:v>
                </c:pt>
                <c:pt idx="24">
                  <c:v>0.10152284</c:v>
                </c:pt>
                <c:pt idx="25">
                  <c:v>0.10659898</c:v>
                </c:pt>
                <c:pt idx="26">
                  <c:v>7.1065989999999996E-2</c:v>
                </c:pt>
                <c:pt idx="27">
                  <c:v>7.1065989999999996E-2</c:v>
                </c:pt>
                <c:pt idx="28">
                  <c:v>6.0913710000000003E-2</c:v>
                </c:pt>
                <c:pt idx="29">
                  <c:v>7.6142130000000002E-2</c:v>
                </c:pt>
                <c:pt idx="30">
                  <c:v>3.0456850000000001E-2</c:v>
                </c:pt>
              </c:numCache>
            </c:numRef>
          </c:val>
          <c:extLst>
            <c:ext xmlns:c16="http://schemas.microsoft.com/office/drawing/2014/chart" uri="{C3380CC4-5D6E-409C-BE32-E72D297353CC}">
              <c16:uniqueId val="{00000003-A6D7-4E05-97F6-9B71D02578CD}"/>
            </c:ext>
          </c:extLst>
        </c:ser>
        <c:ser>
          <c:idx val="4"/>
          <c:order val="4"/>
          <c:tx>
            <c:strRef>
              <c:f>Sheet1!$F$1</c:f>
              <c:strCache>
                <c:ptCount val="1"/>
                <c:pt idx="0">
                  <c:v>Never heard of it</c:v>
                </c:pt>
              </c:strCache>
            </c:strRef>
          </c:tx>
          <c:spPr>
            <a:solidFill>
              <a:schemeClr val="accent5"/>
            </a:solidFill>
            <a:ln>
              <a:noFill/>
            </a:ln>
            <a:effectLst/>
          </c:spPr>
          <c:invertIfNegative val="0"/>
          <c:cat>
            <c:strRef>
              <c:f>Sheet1!$A$2:$A$32</c:f>
              <c:strCache>
                <c:ptCount val="31"/>
                <c:pt idx="0">
                  <c:v>Alpha-GPC</c:v>
                </c:pt>
                <c:pt idx="1">
                  <c:v>Citicoline</c:v>
                </c:pt>
                <c:pt idx="2">
                  <c:v>MSM</c:v>
                </c:pt>
                <c:pt idx="3">
                  <c:v>Nootropics</c:v>
                </c:pt>
                <c:pt idx="4">
                  <c:v>Synbiotics</c:v>
                </c:pt>
                <c:pt idx="5">
                  <c:v>Ashwagandha</c:v>
                </c:pt>
                <c:pt idx="6">
                  <c:v>Astaxanthin</c:v>
                </c:pt>
                <c:pt idx="7">
                  <c:v>Choline</c:v>
                </c:pt>
                <c:pt idx="8">
                  <c:v>Glutathione</c:v>
                </c:pt>
                <c:pt idx="9">
                  <c:v>CoQ10</c:v>
                </c:pt>
                <c:pt idx="10">
                  <c:v>Lutein</c:v>
                </c:pt>
                <c:pt idx="11">
                  <c:v>CBD</c:v>
                </c:pt>
                <c:pt idx="12">
                  <c:v>Biotin</c:v>
                </c:pt>
                <c:pt idx="13">
                  <c:v>Vitamin K2</c:v>
                </c:pt>
                <c:pt idx="14">
                  <c:v>Mushrooms</c:v>
                </c:pt>
                <c:pt idx="15">
                  <c:v>Postbiotics</c:v>
                </c:pt>
                <c:pt idx="16">
                  <c:v>Glucosamine</c:v>
                </c:pt>
                <c:pt idx="17">
                  <c:v>Melatonin</c:v>
                </c:pt>
                <c:pt idx="18">
                  <c:v>Curcumin/ Turmeric</c:v>
                </c:pt>
                <c:pt idx="19">
                  <c:v>Antioxidants</c:v>
                </c:pt>
                <c:pt idx="20">
                  <c:v>Collagen</c:v>
                </c:pt>
                <c:pt idx="21">
                  <c:v>Protein Powder</c:v>
                </c:pt>
                <c:pt idx="22">
                  <c:v>Prebiotics</c:v>
                </c:pt>
                <c:pt idx="23">
                  <c:v>Omega-3s</c:v>
                </c:pt>
                <c:pt idx="24">
                  <c:v>Magnesium</c:v>
                </c:pt>
                <c:pt idx="25">
                  <c:v>Calcium</c:v>
                </c:pt>
                <c:pt idx="26">
                  <c:v>Probiotics</c:v>
                </c:pt>
                <c:pt idx="27">
                  <c:v>Iron</c:v>
                </c:pt>
                <c:pt idx="28">
                  <c:v>Vitamin D</c:v>
                </c:pt>
                <c:pt idx="29">
                  <c:v>Multivitamin</c:v>
                </c:pt>
                <c:pt idx="30">
                  <c:v>Vitamin C</c:v>
                </c:pt>
              </c:strCache>
            </c:strRef>
          </c:cat>
          <c:val>
            <c:numRef>
              <c:f>Sheet1!$F$2:$F$32</c:f>
              <c:numCache>
                <c:formatCode>0%</c:formatCode>
                <c:ptCount val="31"/>
                <c:pt idx="0">
                  <c:v>0.55837563000000001</c:v>
                </c:pt>
                <c:pt idx="1">
                  <c:v>0.58375635000000003</c:v>
                </c:pt>
                <c:pt idx="2">
                  <c:v>0.47208122000000002</c:v>
                </c:pt>
                <c:pt idx="3">
                  <c:v>0.50253807000000006</c:v>
                </c:pt>
                <c:pt idx="4">
                  <c:v>0.45685279000000001</c:v>
                </c:pt>
                <c:pt idx="5">
                  <c:v>0.44670051</c:v>
                </c:pt>
                <c:pt idx="6">
                  <c:v>0.57868019999999998</c:v>
                </c:pt>
                <c:pt idx="7">
                  <c:v>0.46192893000000002</c:v>
                </c:pt>
                <c:pt idx="8">
                  <c:v>0.45177665</c:v>
                </c:pt>
                <c:pt idx="9">
                  <c:v>0.41116751000000001</c:v>
                </c:pt>
                <c:pt idx="10">
                  <c:v>0.45177665</c:v>
                </c:pt>
                <c:pt idx="11">
                  <c:v>0.34517766</c:v>
                </c:pt>
                <c:pt idx="12">
                  <c:v>0.27411168000000002</c:v>
                </c:pt>
                <c:pt idx="13">
                  <c:v>0.18274112000000001</c:v>
                </c:pt>
                <c:pt idx="14">
                  <c:v>0.16243655000000001</c:v>
                </c:pt>
                <c:pt idx="15">
                  <c:v>0.24873096</c:v>
                </c:pt>
                <c:pt idx="16">
                  <c:v>9.137055999999999E-2</c:v>
                </c:pt>
                <c:pt idx="17">
                  <c:v>9.137055999999999E-2</c:v>
                </c:pt>
                <c:pt idx="18">
                  <c:v>5.5837560000000001E-2</c:v>
                </c:pt>
                <c:pt idx="19">
                  <c:v>1.5228429999999999E-2</c:v>
                </c:pt>
                <c:pt idx="20">
                  <c:v>1.5228429999999999E-2</c:v>
                </c:pt>
                <c:pt idx="21">
                  <c:v>3.0456850000000001E-2</c:v>
                </c:pt>
                <c:pt idx="22">
                  <c:v>0</c:v>
                </c:pt>
                <c:pt idx="23">
                  <c:v>1.015228E-2</c:v>
                </c:pt>
                <c:pt idx="24">
                  <c:v>1.5228429999999999E-2</c:v>
                </c:pt>
                <c:pt idx="25">
                  <c:v>0</c:v>
                </c:pt>
                <c:pt idx="26">
                  <c:v>5.0761399999999998E-3</c:v>
                </c:pt>
                <c:pt idx="27">
                  <c:v>0</c:v>
                </c:pt>
                <c:pt idx="28">
                  <c:v>2.0304570000000001E-2</c:v>
                </c:pt>
                <c:pt idx="29">
                  <c:v>5.0761399999999998E-3</c:v>
                </c:pt>
                <c:pt idx="30">
                  <c:v>0</c:v>
                </c:pt>
              </c:numCache>
            </c:numRef>
          </c:val>
          <c:extLst>
            <c:ext xmlns:c16="http://schemas.microsoft.com/office/drawing/2014/chart" uri="{C3380CC4-5D6E-409C-BE32-E72D297353CC}">
              <c16:uniqueId val="{00000004-A6D7-4E05-97F6-9B71D02578CD}"/>
            </c:ext>
          </c:extLst>
        </c:ser>
        <c:dLbls>
          <c:showLegendKey val="0"/>
          <c:showVal val="0"/>
          <c:showCatName val="0"/>
          <c:showSerName val="0"/>
          <c:showPercent val="0"/>
          <c:showBubbleSize val="0"/>
        </c:dLbls>
        <c:gapWidth val="150"/>
        <c:overlap val="100"/>
        <c:axId val="758272648"/>
        <c:axId val="758275888"/>
      </c:barChart>
      <c:catAx>
        <c:axId val="758272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8275888"/>
        <c:crosses val="autoZero"/>
        <c:auto val="1"/>
        <c:lblAlgn val="ctr"/>
        <c:lblOffset val="100"/>
        <c:noMultiLvlLbl val="0"/>
      </c:catAx>
      <c:valAx>
        <c:axId val="7582758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72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Extremely familiar and I take and/or recommend it</c:v>
                </c:pt>
              </c:strCache>
            </c:strRef>
          </c:tx>
          <c:spPr>
            <a:solidFill>
              <a:schemeClr val="accent1"/>
            </a:solidFill>
            <a:ln>
              <a:noFill/>
            </a:ln>
            <a:effectLst/>
          </c:spPr>
          <c:invertIfNegative val="0"/>
          <c:cat>
            <c:strRef>
              <c:f>Sheet1!$A$2:$A$32</c:f>
              <c:strCache>
                <c:ptCount val="31"/>
                <c:pt idx="0">
                  <c:v>CBD</c:v>
                </c:pt>
                <c:pt idx="1">
                  <c:v>Citicoline</c:v>
                </c:pt>
                <c:pt idx="2">
                  <c:v>Astaxanthin</c:v>
                </c:pt>
                <c:pt idx="3">
                  <c:v>CoQ10</c:v>
                </c:pt>
                <c:pt idx="4">
                  <c:v>Alpha-GPC</c:v>
                </c:pt>
                <c:pt idx="5">
                  <c:v>MSM</c:v>
                </c:pt>
                <c:pt idx="6">
                  <c:v>Nootropics</c:v>
                </c:pt>
                <c:pt idx="7">
                  <c:v>Lutein</c:v>
                </c:pt>
                <c:pt idx="8">
                  <c:v>Choline</c:v>
                </c:pt>
                <c:pt idx="9">
                  <c:v>Synbiotics</c:v>
                </c:pt>
                <c:pt idx="10">
                  <c:v>Postbiotics</c:v>
                </c:pt>
                <c:pt idx="11">
                  <c:v>Glucosamine</c:v>
                </c:pt>
                <c:pt idx="12">
                  <c:v>Melatonin</c:v>
                </c:pt>
                <c:pt idx="13">
                  <c:v>Glutathione</c:v>
                </c:pt>
                <c:pt idx="14">
                  <c:v>Vitamin K2</c:v>
                </c:pt>
                <c:pt idx="15">
                  <c:v>Collagen</c:v>
                </c:pt>
                <c:pt idx="16">
                  <c:v>Magnesium</c:v>
                </c:pt>
                <c:pt idx="17">
                  <c:v>Prebiotics</c:v>
                </c:pt>
                <c:pt idx="18">
                  <c:v>Biotin</c:v>
                </c:pt>
                <c:pt idx="19">
                  <c:v>Mushrooms</c:v>
                </c:pt>
                <c:pt idx="20">
                  <c:v>Probiotics</c:v>
                </c:pt>
                <c:pt idx="21">
                  <c:v>Antioxidants</c:v>
                </c:pt>
                <c:pt idx="22">
                  <c:v>Ashwagandha</c:v>
                </c:pt>
                <c:pt idx="23">
                  <c:v>Omega-3s</c:v>
                </c:pt>
                <c:pt idx="24">
                  <c:v>Curcumin/ Turmeric</c:v>
                </c:pt>
                <c:pt idx="25">
                  <c:v>Iron</c:v>
                </c:pt>
                <c:pt idx="26">
                  <c:v>Protein Powder</c:v>
                </c:pt>
                <c:pt idx="27">
                  <c:v>Calcium</c:v>
                </c:pt>
                <c:pt idx="28">
                  <c:v>Multivitamin</c:v>
                </c:pt>
                <c:pt idx="29">
                  <c:v>Vitamin D</c:v>
                </c:pt>
                <c:pt idx="30">
                  <c:v>Vitamin C</c:v>
                </c:pt>
              </c:strCache>
            </c:strRef>
          </c:cat>
          <c:val>
            <c:numRef>
              <c:f>Sheet1!$B$2:$B$32</c:f>
              <c:numCache>
                <c:formatCode>0%</c:formatCode>
                <c:ptCount val="31"/>
                <c:pt idx="0">
                  <c:v>6.5395099999999998E-2</c:v>
                </c:pt>
                <c:pt idx="1">
                  <c:v>8.719346E-2</c:v>
                </c:pt>
                <c:pt idx="2">
                  <c:v>8.991826E-2</c:v>
                </c:pt>
                <c:pt idx="3">
                  <c:v>9.5367850000000004E-2</c:v>
                </c:pt>
                <c:pt idx="4">
                  <c:v>9.8092640000000009E-2</c:v>
                </c:pt>
                <c:pt idx="5">
                  <c:v>0.10899183</c:v>
                </c:pt>
                <c:pt idx="6">
                  <c:v>0.11716621000000001</c:v>
                </c:pt>
                <c:pt idx="7">
                  <c:v>0.11716621000000001</c:v>
                </c:pt>
                <c:pt idx="8">
                  <c:v>0.11989101000000001</c:v>
                </c:pt>
                <c:pt idx="9">
                  <c:v>0.13623978</c:v>
                </c:pt>
                <c:pt idx="10">
                  <c:v>0.14986376000000001</c:v>
                </c:pt>
                <c:pt idx="11">
                  <c:v>0.15531334999999999</c:v>
                </c:pt>
                <c:pt idx="12">
                  <c:v>0.16621253</c:v>
                </c:pt>
                <c:pt idx="13">
                  <c:v>0.17711172</c:v>
                </c:pt>
                <c:pt idx="14">
                  <c:v>0.20708446999999999</c:v>
                </c:pt>
                <c:pt idx="15">
                  <c:v>0.22888283000000001</c:v>
                </c:pt>
                <c:pt idx="16">
                  <c:v>0.23705722000000001</c:v>
                </c:pt>
                <c:pt idx="17">
                  <c:v>0.25340599000000003</c:v>
                </c:pt>
                <c:pt idx="18">
                  <c:v>0.25613079</c:v>
                </c:pt>
                <c:pt idx="19">
                  <c:v>0.26158038</c:v>
                </c:pt>
                <c:pt idx="20">
                  <c:v>0.27792916000000001</c:v>
                </c:pt>
                <c:pt idx="21">
                  <c:v>0.31335150000000001</c:v>
                </c:pt>
                <c:pt idx="22">
                  <c:v>0.35149863999999997</c:v>
                </c:pt>
                <c:pt idx="23">
                  <c:v>0.35422343000000001</c:v>
                </c:pt>
                <c:pt idx="24">
                  <c:v>0.36512262000000001</c:v>
                </c:pt>
                <c:pt idx="25">
                  <c:v>0.43324251000000003</c:v>
                </c:pt>
                <c:pt idx="26">
                  <c:v>0.45504086999999999</c:v>
                </c:pt>
                <c:pt idx="27">
                  <c:v>0.49591280999999998</c:v>
                </c:pt>
                <c:pt idx="28">
                  <c:v>0.50136239999999999</c:v>
                </c:pt>
                <c:pt idx="29">
                  <c:v>0.50136239999999999</c:v>
                </c:pt>
                <c:pt idx="30">
                  <c:v>0.56675749000000009</c:v>
                </c:pt>
              </c:numCache>
            </c:numRef>
          </c:val>
          <c:extLst>
            <c:ext xmlns:c16="http://schemas.microsoft.com/office/drawing/2014/chart" uri="{C3380CC4-5D6E-409C-BE32-E72D297353CC}">
              <c16:uniqueId val="{00000000-A6D7-4E05-97F6-9B71D02578CD}"/>
            </c:ext>
          </c:extLst>
        </c:ser>
        <c:ser>
          <c:idx val="1"/>
          <c:order val="1"/>
          <c:tx>
            <c:strRef>
              <c:f>Sheet1!$C$1</c:f>
              <c:strCache>
                <c:ptCount val="1"/>
                <c:pt idx="0">
                  <c:v>Very familiar</c:v>
                </c:pt>
              </c:strCache>
            </c:strRef>
          </c:tx>
          <c:spPr>
            <a:solidFill>
              <a:schemeClr val="accent3"/>
            </a:solidFill>
            <a:ln>
              <a:noFill/>
            </a:ln>
            <a:effectLst/>
          </c:spPr>
          <c:invertIfNegative val="0"/>
          <c:cat>
            <c:strRef>
              <c:f>Sheet1!$A$2:$A$32</c:f>
              <c:strCache>
                <c:ptCount val="31"/>
                <c:pt idx="0">
                  <c:v>CBD</c:v>
                </c:pt>
                <c:pt idx="1">
                  <c:v>Citicoline</c:v>
                </c:pt>
                <c:pt idx="2">
                  <c:v>Astaxanthin</c:v>
                </c:pt>
                <c:pt idx="3">
                  <c:v>CoQ10</c:v>
                </c:pt>
                <c:pt idx="4">
                  <c:v>Alpha-GPC</c:v>
                </c:pt>
                <c:pt idx="5">
                  <c:v>MSM</c:v>
                </c:pt>
                <c:pt idx="6">
                  <c:v>Nootropics</c:v>
                </c:pt>
                <c:pt idx="7">
                  <c:v>Lutein</c:v>
                </c:pt>
                <c:pt idx="8">
                  <c:v>Choline</c:v>
                </c:pt>
                <c:pt idx="9">
                  <c:v>Synbiotics</c:v>
                </c:pt>
                <c:pt idx="10">
                  <c:v>Postbiotics</c:v>
                </c:pt>
                <c:pt idx="11">
                  <c:v>Glucosamine</c:v>
                </c:pt>
                <c:pt idx="12">
                  <c:v>Melatonin</c:v>
                </c:pt>
                <c:pt idx="13">
                  <c:v>Glutathione</c:v>
                </c:pt>
                <c:pt idx="14">
                  <c:v>Vitamin K2</c:v>
                </c:pt>
                <c:pt idx="15">
                  <c:v>Collagen</c:v>
                </c:pt>
                <c:pt idx="16">
                  <c:v>Magnesium</c:v>
                </c:pt>
                <c:pt idx="17">
                  <c:v>Prebiotics</c:v>
                </c:pt>
                <c:pt idx="18">
                  <c:v>Biotin</c:v>
                </c:pt>
                <c:pt idx="19">
                  <c:v>Mushrooms</c:v>
                </c:pt>
                <c:pt idx="20">
                  <c:v>Probiotics</c:v>
                </c:pt>
                <c:pt idx="21">
                  <c:v>Antioxidants</c:v>
                </c:pt>
                <c:pt idx="22">
                  <c:v>Ashwagandha</c:v>
                </c:pt>
                <c:pt idx="23">
                  <c:v>Omega-3s</c:v>
                </c:pt>
                <c:pt idx="24">
                  <c:v>Curcumin/ Turmeric</c:v>
                </c:pt>
                <c:pt idx="25">
                  <c:v>Iron</c:v>
                </c:pt>
                <c:pt idx="26">
                  <c:v>Protein Powder</c:v>
                </c:pt>
                <c:pt idx="27">
                  <c:v>Calcium</c:v>
                </c:pt>
                <c:pt idx="28">
                  <c:v>Multivitamin</c:v>
                </c:pt>
                <c:pt idx="29">
                  <c:v>Vitamin D</c:v>
                </c:pt>
                <c:pt idx="30">
                  <c:v>Vitamin C</c:v>
                </c:pt>
              </c:strCache>
            </c:strRef>
          </c:cat>
          <c:val>
            <c:numRef>
              <c:f>Sheet1!$C$2:$C$32</c:f>
              <c:numCache>
                <c:formatCode>0%</c:formatCode>
                <c:ptCount val="31"/>
                <c:pt idx="0">
                  <c:v>0.21798365</c:v>
                </c:pt>
                <c:pt idx="1">
                  <c:v>0.25340599000000003</c:v>
                </c:pt>
                <c:pt idx="2">
                  <c:v>0.24250680999999999</c:v>
                </c:pt>
                <c:pt idx="3">
                  <c:v>0.20980926</c:v>
                </c:pt>
                <c:pt idx="4">
                  <c:v>0.25613079</c:v>
                </c:pt>
                <c:pt idx="5">
                  <c:v>0.20435966999999999</c:v>
                </c:pt>
                <c:pt idx="6">
                  <c:v>0.21525886</c:v>
                </c:pt>
                <c:pt idx="7">
                  <c:v>0.28065394999999999</c:v>
                </c:pt>
                <c:pt idx="8">
                  <c:v>0.26430517999999997</c:v>
                </c:pt>
                <c:pt idx="9">
                  <c:v>0.30517710999999997</c:v>
                </c:pt>
                <c:pt idx="10">
                  <c:v>0.29972752000000003</c:v>
                </c:pt>
                <c:pt idx="11">
                  <c:v>0.33787465999999999</c:v>
                </c:pt>
                <c:pt idx="12">
                  <c:v>0.34059946000000002</c:v>
                </c:pt>
                <c:pt idx="13">
                  <c:v>0.27792916000000001</c:v>
                </c:pt>
                <c:pt idx="14">
                  <c:v>0.37057221000000001</c:v>
                </c:pt>
                <c:pt idx="15">
                  <c:v>0.33514986000000002</c:v>
                </c:pt>
                <c:pt idx="16">
                  <c:v>0.39237056999999997</c:v>
                </c:pt>
                <c:pt idx="17">
                  <c:v>0.37874658999999999</c:v>
                </c:pt>
                <c:pt idx="18">
                  <c:v>0.30517710999999997</c:v>
                </c:pt>
                <c:pt idx="19">
                  <c:v>0.40599455000000001</c:v>
                </c:pt>
                <c:pt idx="20">
                  <c:v>0.36512262000000001</c:v>
                </c:pt>
                <c:pt idx="21">
                  <c:v>0.40871934999999998</c:v>
                </c:pt>
                <c:pt idx="22">
                  <c:v>0.40326974999999998</c:v>
                </c:pt>
                <c:pt idx="23">
                  <c:v>0.33514986000000002</c:v>
                </c:pt>
                <c:pt idx="24">
                  <c:v>0.36512262000000001</c:v>
                </c:pt>
                <c:pt idx="25">
                  <c:v>0.37874658999999999</c:v>
                </c:pt>
                <c:pt idx="26">
                  <c:v>0.32152588999999998</c:v>
                </c:pt>
                <c:pt idx="27">
                  <c:v>0.36512262000000001</c:v>
                </c:pt>
                <c:pt idx="28">
                  <c:v>0.34877384</c:v>
                </c:pt>
                <c:pt idx="29">
                  <c:v>0.37874658999999999</c:v>
                </c:pt>
                <c:pt idx="30">
                  <c:v>0.32425068000000001</c:v>
                </c:pt>
              </c:numCache>
            </c:numRef>
          </c:val>
          <c:extLst>
            <c:ext xmlns:c16="http://schemas.microsoft.com/office/drawing/2014/chart" uri="{C3380CC4-5D6E-409C-BE32-E72D297353CC}">
              <c16:uniqueId val="{00000001-A6D7-4E05-97F6-9B71D02578CD}"/>
            </c:ext>
          </c:extLst>
        </c:ser>
        <c:ser>
          <c:idx val="2"/>
          <c:order val="2"/>
          <c:tx>
            <c:strRef>
              <c:f>Sheet1!$D$1</c:f>
              <c:strCache>
                <c:ptCount val="1"/>
                <c:pt idx="0">
                  <c:v>Moderately familiar</c:v>
                </c:pt>
              </c:strCache>
            </c:strRef>
          </c:tx>
          <c:spPr>
            <a:solidFill>
              <a:schemeClr val="accent6">
                <a:lumMod val="60000"/>
                <a:lumOff val="40000"/>
              </a:schemeClr>
            </a:solidFill>
            <a:ln>
              <a:noFill/>
            </a:ln>
            <a:effectLst/>
          </c:spPr>
          <c:invertIfNegative val="0"/>
          <c:cat>
            <c:strRef>
              <c:f>Sheet1!$A$2:$A$32</c:f>
              <c:strCache>
                <c:ptCount val="31"/>
                <c:pt idx="0">
                  <c:v>CBD</c:v>
                </c:pt>
                <c:pt idx="1">
                  <c:v>Citicoline</c:v>
                </c:pt>
                <c:pt idx="2">
                  <c:v>Astaxanthin</c:v>
                </c:pt>
                <c:pt idx="3">
                  <c:v>CoQ10</c:v>
                </c:pt>
                <c:pt idx="4">
                  <c:v>Alpha-GPC</c:v>
                </c:pt>
                <c:pt idx="5">
                  <c:v>MSM</c:v>
                </c:pt>
                <c:pt idx="6">
                  <c:v>Nootropics</c:v>
                </c:pt>
                <c:pt idx="7">
                  <c:v>Lutein</c:v>
                </c:pt>
                <c:pt idx="8">
                  <c:v>Choline</c:v>
                </c:pt>
                <c:pt idx="9">
                  <c:v>Synbiotics</c:v>
                </c:pt>
                <c:pt idx="10">
                  <c:v>Postbiotics</c:v>
                </c:pt>
                <c:pt idx="11">
                  <c:v>Glucosamine</c:v>
                </c:pt>
                <c:pt idx="12">
                  <c:v>Melatonin</c:v>
                </c:pt>
                <c:pt idx="13">
                  <c:v>Glutathione</c:v>
                </c:pt>
                <c:pt idx="14">
                  <c:v>Vitamin K2</c:v>
                </c:pt>
                <c:pt idx="15">
                  <c:v>Collagen</c:v>
                </c:pt>
                <c:pt idx="16">
                  <c:v>Magnesium</c:v>
                </c:pt>
                <c:pt idx="17">
                  <c:v>Prebiotics</c:v>
                </c:pt>
                <c:pt idx="18">
                  <c:v>Biotin</c:v>
                </c:pt>
                <c:pt idx="19">
                  <c:v>Mushrooms</c:v>
                </c:pt>
                <c:pt idx="20">
                  <c:v>Probiotics</c:v>
                </c:pt>
                <c:pt idx="21">
                  <c:v>Antioxidants</c:v>
                </c:pt>
                <c:pt idx="22">
                  <c:v>Ashwagandha</c:v>
                </c:pt>
                <c:pt idx="23">
                  <c:v>Omega-3s</c:v>
                </c:pt>
                <c:pt idx="24">
                  <c:v>Curcumin/ Turmeric</c:v>
                </c:pt>
                <c:pt idx="25">
                  <c:v>Iron</c:v>
                </c:pt>
                <c:pt idx="26">
                  <c:v>Protein Powder</c:v>
                </c:pt>
                <c:pt idx="27">
                  <c:v>Calcium</c:v>
                </c:pt>
                <c:pt idx="28">
                  <c:v>Multivitamin</c:v>
                </c:pt>
                <c:pt idx="29">
                  <c:v>Vitamin D</c:v>
                </c:pt>
                <c:pt idx="30">
                  <c:v>Vitamin C</c:v>
                </c:pt>
              </c:strCache>
            </c:strRef>
          </c:cat>
          <c:val>
            <c:numRef>
              <c:f>Sheet1!$D$2:$D$32</c:f>
              <c:numCache>
                <c:formatCode>0%</c:formatCode>
                <c:ptCount val="31"/>
                <c:pt idx="0">
                  <c:v>0.33514986000000002</c:v>
                </c:pt>
                <c:pt idx="1">
                  <c:v>0.29155312999999999</c:v>
                </c:pt>
                <c:pt idx="2">
                  <c:v>0.28882834000000002</c:v>
                </c:pt>
                <c:pt idx="3">
                  <c:v>0.25613079</c:v>
                </c:pt>
                <c:pt idx="4">
                  <c:v>0.31335150000000001</c:v>
                </c:pt>
                <c:pt idx="5">
                  <c:v>0.28882834000000002</c:v>
                </c:pt>
                <c:pt idx="6">
                  <c:v>0.25068119999999999</c:v>
                </c:pt>
                <c:pt idx="7">
                  <c:v>0.28065394999999999</c:v>
                </c:pt>
                <c:pt idx="8">
                  <c:v>0.28610353999999999</c:v>
                </c:pt>
                <c:pt idx="9">
                  <c:v>0.30790191</c:v>
                </c:pt>
                <c:pt idx="10">
                  <c:v>0.29972752000000003</c:v>
                </c:pt>
                <c:pt idx="11">
                  <c:v>0.29155312999999999</c:v>
                </c:pt>
                <c:pt idx="12">
                  <c:v>0.26158038</c:v>
                </c:pt>
                <c:pt idx="13">
                  <c:v>0.26158038</c:v>
                </c:pt>
                <c:pt idx="14">
                  <c:v>0.25885559000000002</c:v>
                </c:pt>
                <c:pt idx="15">
                  <c:v>0.23978202000000001</c:v>
                </c:pt>
                <c:pt idx="16">
                  <c:v>0.27520435999999998</c:v>
                </c:pt>
                <c:pt idx="17">
                  <c:v>0.27247956000000001</c:v>
                </c:pt>
                <c:pt idx="18">
                  <c:v>0.26702997000000001</c:v>
                </c:pt>
                <c:pt idx="19">
                  <c:v>0.18528610000000001</c:v>
                </c:pt>
                <c:pt idx="20">
                  <c:v>0.23160763000000001</c:v>
                </c:pt>
                <c:pt idx="21">
                  <c:v>0.20435966999999999</c:v>
                </c:pt>
                <c:pt idx="22">
                  <c:v>0.17983651</c:v>
                </c:pt>
                <c:pt idx="23">
                  <c:v>0.23705722000000001</c:v>
                </c:pt>
                <c:pt idx="24">
                  <c:v>0.16893733</c:v>
                </c:pt>
                <c:pt idx="25">
                  <c:v>0.14713896000000001</c:v>
                </c:pt>
                <c:pt idx="26">
                  <c:v>0.15803814999999999</c:v>
                </c:pt>
                <c:pt idx="27">
                  <c:v>0.10899183</c:v>
                </c:pt>
                <c:pt idx="28">
                  <c:v>0.11989101000000001</c:v>
                </c:pt>
                <c:pt idx="29">
                  <c:v>9.5367850000000004E-2</c:v>
                </c:pt>
                <c:pt idx="30">
                  <c:v>7.3569480000000007E-2</c:v>
                </c:pt>
              </c:numCache>
            </c:numRef>
          </c:val>
          <c:extLst>
            <c:ext xmlns:c16="http://schemas.microsoft.com/office/drawing/2014/chart" uri="{C3380CC4-5D6E-409C-BE32-E72D297353CC}">
              <c16:uniqueId val="{00000002-A6D7-4E05-97F6-9B71D02578CD}"/>
            </c:ext>
          </c:extLst>
        </c:ser>
        <c:ser>
          <c:idx val="3"/>
          <c:order val="3"/>
          <c:tx>
            <c:strRef>
              <c:f>Sheet1!$E$1</c:f>
              <c:strCache>
                <c:ptCount val="1"/>
                <c:pt idx="0">
                  <c:v>Minimally familiar</c:v>
                </c:pt>
              </c:strCache>
            </c:strRef>
          </c:tx>
          <c:spPr>
            <a:solidFill>
              <a:schemeClr val="bg2"/>
            </a:solidFill>
            <a:ln>
              <a:noFill/>
            </a:ln>
            <a:effectLst/>
          </c:spPr>
          <c:invertIfNegative val="0"/>
          <c:cat>
            <c:strRef>
              <c:f>Sheet1!$A$2:$A$32</c:f>
              <c:strCache>
                <c:ptCount val="31"/>
                <c:pt idx="0">
                  <c:v>CBD</c:v>
                </c:pt>
                <c:pt idx="1">
                  <c:v>Citicoline</c:v>
                </c:pt>
                <c:pt idx="2">
                  <c:v>Astaxanthin</c:v>
                </c:pt>
                <c:pt idx="3">
                  <c:v>CoQ10</c:v>
                </c:pt>
                <c:pt idx="4">
                  <c:v>Alpha-GPC</c:v>
                </c:pt>
                <c:pt idx="5">
                  <c:v>MSM</c:v>
                </c:pt>
                <c:pt idx="6">
                  <c:v>Nootropics</c:v>
                </c:pt>
                <c:pt idx="7">
                  <c:v>Lutein</c:v>
                </c:pt>
                <c:pt idx="8">
                  <c:v>Choline</c:v>
                </c:pt>
                <c:pt idx="9">
                  <c:v>Synbiotics</c:v>
                </c:pt>
                <c:pt idx="10">
                  <c:v>Postbiotics</c:v>
                </c:pt>
                <c:pt idx="11">
                  <c:v>Glucosamine</c:v>
                </c:pt>
                <c:pt idx="12">
                  <c:v>Melatonin</c:v>
                </c:pt>
                <c:pt idx="13">
                  <c:v>Glutathione</c:v>
                </c:pt>
                <c:pt idx="14">
                  <c:v>Vitamin K2</c:v>
                </c:pt>
                <c:pt idx="15">
                  <c:v>Collagen</c:v>
                </c:pt>
                <c:pt idx="16">
                  <c:v>Magnesium</c:v>
                </c:pt>
                <c:pt idx="17">
                  <c:v>Prebiotics</c:v>
                </c:pt>
                <c:pt idx="18">
                  <c:v>Biotin</c:v>
                </c:pt>
                <c:pt idx="19">
                  <c:v>Mushrooms</c:v>
                </c:pt>
                <c:pt idx="20">
                  <c:v>Probiotics</c:v>
                </c:pt>
                <c:pt idx="21">
                  <c:v>Antioxidants</c:v>
                </c:pt>
                <c:pt idx="22">
                  <c:v>Ashwagandha</c:v>
                </c:pt>
                <c:pt idx="23">
                  <c:v>Omega-3s</c:v>
                </c:pt>
                <c:pt idx="24">
                  <c:v>Curcumin/ Turmeric</c:v>
                </c:pt>
                <c:pt idx="25">
                  <c:v>Iron</c:v>
                </c:pt>
                <c:pt idx="26">
                  <c:v>Protein Powder</c:v>
                </c:pt>
                <c:pt idx="27">
                  <c:v>Calcium</c:v>
                </c:pt>
                <c:pt idx="28">
                  <c:v>Multivitamin</c:v>
                </c:pt>
                <c:pt idx="29">
                  <c:v>Vitamin D</c:v>
                </c:pt>
                <c:pt idx="30">
                  <c:v>Vitamin C</c:v>
                </c:pt>
              </c:strCache>
            </c:strRef>
          </c:cat>
          <c:val>
            <c:numRef>
              <c:f>Sheet1!$E$2:$E$32</c:f>
              <c:numCache>
                <c:formatCode>0%</c:formatCode>
                <c:ptCount val="31"/>
                <c:pt idx="0">
                  <c:v>0.20980926</c:v>
                </c:pt>
                <c:pt idx="1">
                  <c:v>0.22070845</c:v>
                </c:pt>
                <c:pt idx="2">
                  <c:v>0.21798365</c:v>
                </c:pt>
                <c:pt idx="3">
                  <c:v>0.21525886</c:v>
                </c:pt>
                <c:pt idx="4">
                  <c:v>0.21253406</c:v>
                </c:pt>
                <c:pt idx="5">
                  <c:v>0.25885559000000002</c:v>
                </c:pt>
                <c:pt idx="6">
                  <c:v>0.22070845</c:v>
                </c:pt>
                <c:pt idx="7">
                  <c:v>0.22343324000000001</c:v>
                </c:pt>
                <c:pt idx="8">
                  <c:v>0.19618529000000001</c:v>
                </c:pt>
                <c:pt idx="9">
                  <c:v>0.16348773999999999</c:v>
                </c:pt>
                <c:pt idx="10">
                  <c:v>0.18528610000000001</c:v>
                </c:pt>
                <c:pt idx="11">
                  <c:v>0.16076293999999999</c:v>
                </c:pt>
                <c:pt idx="12">
                  <c:v>0.16893733</c:v>
                </c:pt>
                <c:pt idx="13">
                  <c:v>0.17711172</c:v>
                </c:pt>
                <c:pt idx="14">
                  <c:v>0.1253406</c:v>
                </c:pt>
                <c:pt idx="15">
                  <c:v>0.14168937000000001</c:v>
                </c:pt>
                <c:pt idx="16">
                  <c:v>8.719346E-2</c:v>
                </c:pt>
                <c:pt idx="17">
                  <c:v>9.5367850000000004E-2</c:v>
                </c:pt>
                <c:pt idx="18">
                  <c:v>0.13079019</c:v>
                </c:pt>
                <c:pt idx="19">
                  <c:v>0.11716621000000001</c:v>
                </c:pt>
                <c:pt idx="20">
                  <c:v>0.11171662</c:v>
                </c:pt>
                <c:pt idx="21">
                  <c:v>5.7220709999999987E-2</c:v>
                </c:pt>
                <c:pt idx="22">
                  <c:v>5.7220709999999987E-2</c:v>
                </c:pt>
                <c:pt idx="23">
                  <c:v>7.3569480000000007E-2</c:v>
                </c:pt>
                <c:pt idx="24">
                  <c:v>9.5367850000000004E-2</c:v>
                </c:pt>
                <c:pt idx="25">
                  <c:v>3.8147140000000003E-2</c:v>
                </c:pt>
                <c:pt idx="26">
                  <c:v>5.9945500000000013E-2</c:v>
                </c:pt>
                <c:pt idx="27">
                  <c:v>2.7247960000000002E-2</c:v>
                </c:pt>
                <c:pt idx="28">
                  <c:v>1.9073570000000001E-2</c:v>
                </c:pt>
                <c:pt idx="29">
                  <c:v>2.4523159999999999E-2</c:v>
                </c:pt>
                <c:pt idx="30">
                  <c:v>3.2697549999999999E-2</c:v>
                </c:pt>
              </c:numCache>
            </c:numRef>
          </c:val>
          <c:extLst>
            <c:ext xmlns:c16="http://schemas.microsoft.com/office/drawing/2014/chart" uri="{C3380CC4-5D6E-409C-BE32-E72D297353CC}">
              <c16:uniqueId val="{00000003-A6D7-4E05-97F6-9B71D02578CD}"/>
            </c:ext>
          </c:extLst>
        </c:ser>
        <c:ser>
          <c:idx val="4"/>
          <c:order val="4"/>
          <c:tx>
            <c:strRef>
              <c:f>Sheet1!$F$1</c:f>
              <c:strCache>
                <c:ptCount val="1"/>
                <c:pt idx="0">
                  <c:v>Never heard of it</c:v>
                </c:pt>
              </c:strCache>
            </c:strRef>
          </c:tx>
          <c:spPr>
            <a:solidFill>
              <a:schemeClr val="accent5"/>
            </a:solidFill>
            <a:ln>
              <a:noFill/>
            </a:ln>
            <a:effectLst/>
          </c:spPr>
          <c:invertIfNegative val="0"/>
          <c:cat>
            <c:strRef>
              <c:f>Sheet1!$A$2:$A$32</c:f>
              <c:strCache>
                <c:ptCount val="31"/>
                <c:pt idx="0">
                  <c:v>CBD</c:v>
                </c:pt>
                <c:pt idx="1">
                  <c:v>Citicoline</c:v>
                </c:pt>
                <c:pt idx="2">
                  <c:v>Astaxanthin</c:v>
                </c:pt>
                <c:pt idx="3">
                  <c:v>CoQ10</c:v>
                </c:pt>
                <c:pt idx="4">
                  <c:v>Alpha-GPC</c:v>
                </c:pt>
                <c:pt idx="5">
                  <c:v>MSM</c:v>
                </c:pt>
                <c:pt idx="6">
                  <c:v>Nootropics</c:v>
                </c:pt>
                <c:pt idx="7">
                  <c:v>Lutein</c:v>
                </c:pt>
                <c:pt idx="8">
                  <c:v>Choline</c:v>
                </c:pt>
                <c:pt idx="9">
                  <c:v>Synbiotics</c:v>
                </c:pt>
                <c:pt idx="10">
                  <c:v>Postbiotics</c:v>
                </c:pt>
                <c:pt idx="11">
                  <c:v>Glucosamine</c:v>
                </c:pt>
                <c:pt idx="12">
                  <c:v>Melatonin</c:v>
                </c:pt>
                <c:pt idx="13">
                  <c:v>Glutathione</c:v>
                </c:pt>
                <c:pt idx="14">
                  <c:v>Vitamin K2</c:v>
                </c:pt>
                <c:pt idx="15">
                  <c:v>Collagen</c:v>
                </c:pt>
                <c:pt idx="16">
                  <c:v>Magnesium</c:v>
                </c:pt>
                <c:pt idx="17">
                  <c:v>Prebiotics</c:v>
                </c:pt>
                <c:pt idx="18">
                  <c:v>Biotin</c:v>
                </c:pt>
                <c:pt idx="19">
                  <c:v>Mushrooms</c:v>
                </c:pt>
                <c:pt idx="20">
                  <c:v>Probiotics</c:v>
                </c:pt>
                <c:pt idx="21">
                  <c:v>Antioxidants</c:v>
                </c:pt>
                <c:pt idx="22">
                  <c:v>Ashwagandha</c:v>
                </c:pt>
                <c:pt idx="23">
                  <c:v>Omega-3s</c:v>
                </c:pt>
                <c:pt idx="24">
                  <c:v>Curcumin/ Turmeric</c:v>
                </c:pt>
                <c:pt idx="25">
                  <c:v>Iron</c:v>
                </c:pt>
                <c:pt idx="26">
                  <c:v>Protein Powder</c:v>
                </c:pt>
                <c:pt idx="27">
                  <c:v>Calcium</c:v>
                </c:pt>
                <c:pt idx="28">
                  <c:v>Multivitamin</c:v>
                </c:pt>
                <c:pt idx="29">
                  <c:v>Vitamin D</c:v>
                </c:pt>
                <c:pt idx="30">
                  <c:v>Vitamin C</c:v>
                </c:pt>
              </c:strCache>
            </c:strRef>
          </c:cat>
          <c:val>
            <c:numRef>
              <c:f>Sheet1!$F$2:$F$32</c:f>
              <c:numCache>
                <c:formatCode>0%</c:formatCode>
                <c:ptCount val="31"/>
                <c:pt idx="0">
                  <c:v>0.17166213</c:v>
                </c:pt>
                <c:pt idx="1">
                  <c:v>0.14713896000000001</c:v>
                </c:pt>
                <c:pt idx="2">
                  <c:v>0.16076293999999999</c:v>
                </c:pt>
                <c:pt idx="3">
                  <c:v>0.22343324000000001</c:v>
                </c:pt>
                <c:pt idx="4">
                  <c:v>0.11989101000000001</c:v>
                </c:pt>
                <c:pt idx="5">
                  <c:v>0.13896458</c:v>
                </c:pt>
                <c:pt idx="6">
                  <c:v>0.19618529000000001</c:v>
                </c:pt>
                <c:pt idx="7">
                  <c:v>9.8092640000000009E-2</c:v>
                </c:pt>
                <c:pt idx="8">
                  <c:v>0.13351499</c:v>
                </c:pt>
                <c:pt idx="9">
                  <c:v>8.719346E-2</c:v>
                </c:pt>
                <c:pt idx="10">
                  <c:v>6.5395099999999998E-2</c:v>
                </c:pt>
                <c:pt idx="11">
                  <c:v>5.4495910000000002E-2</c:v>
                </c:pt>
                <c:pt idx="12">
                  <c:v>6.2670299999999998E-2</c:v>
                </c:pt>
                <c:pt idx="13">
                  <c:v>0.10626703</c:v>
                </c:pt>
                <c:pt idx="14">
                  <c:v>3.8147140000000003E-2</c:v>
                </c:pt>
                <c:pt idx="15">
                  <c:v>5.4495910000000002E-2</c:v>
                </c:pt>
                <c:pt idx="16">
                  <c:v>8.1743900000000001E-3</c:v>
                </c:pt>
                <c:pt idx="17">
                  <c:v>0</c:v>
                </c:pt>
                <c:pt idx="18">
                  <c:v>4.0871930000000001E-2</c:v>
                </c:pt>
                <c:pt idx="19">
                  <c:v>2.9972749999999999E-2</c:v>
                </c:pt>
                <c:pt idx="20">
                  <c:v>1.3623980000000001E-2</c:v>
                </c:pt>
                <c:pt idx="21">
                  <c:v>1.6348769999999999E-2</c:v>
                </c:pt>
                <c:pt idx="22">
                  <c:v>8.1743900000000001E-3</c:v>
                </c:pt>
                <c:pt idx="23">
                  <c:v>0</c:v>
                </c:pt>
                <c:pt idx="24">
                  <c:v>5.4495899999999998E-3</c:v>
                </c:pt>
                <c:pt idx="25">
                  <c:v>2.7247999999999999E-3</c:v>
                </c:pt>
                <c:pt idx="26">
                  <c:v>5.4495899999999998E-3</c:v>
                </c:pt>
                <c:pt idx="27">
                  <c:v>2.7247999999999999E-3</c:v>
                </c:pt>
                <c:pt idx="28">
                  <c:v>1.089918E-2</c:v>
                </c:pt>
                <c:pt idx="29">
                  <c:v>0</c:v>
                </c:pt>
                <c:pt idx="30">
                  <c:v>2.7247999999999999E-3</c:v>
                </c:pt>
              </c:numCache>
            </c:numRef>
          </c:val>
          <c:extLst>
            <c:ext xmlns:c16="http://schemas.microsoft.com/office/drawing/2014/chart" uri="{C3380CC4-5D6E-409C-BE32-E72D297353CC}">
              <c16:uniqueId val="{00000004-A6D7-4E05-97F6-9B71D02578CD}"/>
            </c:ext>
          </c:extLst>
        </c:ser>
        <c:dLbls>
          <c:showLegendKey val="0"/>
          <c:showVal val="0"/>
          <c:showCatName val="0"/>
          <c:showSerName val="0"/>
          <c:showPercent val="0"/>
          <c:showBubbleSize val="0"/>
        </c:dLbls>
        <c:gapWidth val="150"/>
        <c:overlap val="100"/>
        <c:axId val="758272648"/>
        <c:axId val="758275888"/>
      </c:barChart>
      <c:catAx>
        <c:axId val="758272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8275888"/>
        <c:crosses val="autoZero"/>
        <c:auto val="1"/>
        <c:lblAlgn val="ctr"/>
        <c:lblOffset val="100"/>
        <c:noMultiLvlLbl val="0"/>
      </c:catAx>
      <c:valAx>
        <c:axId val="7582758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72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Sheet1!$A$2:$A$32</c:f>
              <c:strCache>
                <c:ptCount val="31"/>
                <c:pt idx="0">
                  <c:v>Vitamin C</c:v>
                </c:pt>
                <c:pt idx="1">
                  <c:v>Vitamin D</c:v>
                </c:pt>
                <c:pt idx="2">
                  <c:v>Multivitamin</c:v>
                </c:pt>
                <c:pt idx="3">
                  <c:v>Calcium</c:v>
                </c:pt>
                <c:pt idx="4">
                  <c:v>Iron</c:v>
                </c:pt>
                <c:pt idx="5">
                  <c:v>Omega-3s </c:v>
                </c:pt>
                <c:pt idx="6">
                  <c:v>Probiotics</c:v>
                </c:pt>
                <c:pt idx="7">
                  <c:v>Magnesium</c:v>
                </c:pt>
                <c:pt idx="8">
                  <c:v>Prebiotics</c:v>
                </c:pt>
                <c:pt idx="9">
                  <c:v>Antioxidants</c:v>
                </c:pt>
                <c:pt idx="10">
                  <c:v>Curcumin/ Turmeric</c:v>
                </c:pt>
                <c:pt idx="11">
                  <c:v>Collagen</c:v>
                </c:pt>
                <c:pt idx="12">
                  <c:v>Protein Powder</c:v>
                </c:pt>
                <c:pt idx="13">
                  <c:v>Melatonin</c:v>
                </c:pt>
                <c:pt idx="14">
                  <c:v>Vitamin K2</c:v>
                </c:pt>
                <c:pt idx="15">
                  <c:v>Biotin</c:v>
                </c:pt>
                <c:pt idx="16">
                  <c:v>Postbiotics</c:v>
                </c:pt>
                <c:pt idx="17">
                  <c:v>Glucosamine</c:v>
                </c:pt>
                <c:pt idx="18">
                  <c:v>Ashwagandha</c:v>
                </c:pt>
                <c:pt idx="19">
                  <c:v>CoQ10</c:v>
                </c:pt>
                <c:pt idx="20">
                  <c:v>Lutein</c:v>
                </c:pt>
                <c:pt idx="21">
                  <c:v>Glutathione</c:v>
                </c:pt>
                <c:pt idx="22">
                  <c:v>Synbiotics</c:v>
                </c:pt>
                <c:pt idx="23">
                  <c:v>CBD</c:v>
                </c:pt>
                <c:pt idx="24">
                  <c:v>Alpha-GPC</c:v>
                </c:pt>
                <c:pt idx="25">
                  <c:v>Mushrooms </c:v>
                </c:pt>
                <c:pt idx="26">
                  <c:v>Astaxanthin</c:v>
                </c:pt>
                <c:pt idx="27">
                  <c:v>Citicoline</c:v>
                </c:pt>
                <c:pt idx="28">
                  <c:v>MSM</c:v>
                </c:pt>
                <c:pt idx="29">
                  <c:v>Choline</c:v>
                </c:pt>
                <c:pt idx="30">
                  <c:v>Nootropics</c:v>
                </c:pt>
              </c:strCache>
            </c:strRef>
          </c:cat>
          <c:val>
            <c:numRef>
              <c:f>Sheet1!$B$2:$B$32</c:f>
              <c:numCache>
                <c:formatCode>0%</c:formatCode>
                <c:ptCount val="31"/>
                <c:pt idx="0">
                  <c:v>0.87711864999999989</c:v>
                </c:pt>
                <c:pt idx="1">
                  <c:v>0.87685774999999988</c:v>
                </c:pt>
                <c:pt idx="2">
                  <c:v>0.85774947000000001</c:v>
                </c:pt>
                <c:pt idx="3">
                  <c:v>0.85927506000000009</c:v>
                </c:pt>
                <c:pt idx="4">
                  <c:v>0.8294243</c:v>
                </c:pt>
                <c:pt idx="5">
                  <c:v>0.83655913999999998</c:v>
                </c:pt>
                <c:pt idx="6">
                  <c:v>0.83760683999999985</c:v>
                </c:pt>
                <c:pt idx="7">
                  <c:v>0.73390558000000006</c:v>
                </c:pt>
                <c:pt idx="8">
                  <c:v>0.81012658000000004</c:v>
                </c:pt>
                <c:pt idx="9">
                  <c:v>0.79784946000000001</c:v>
                </c:pt>
                <c:pt idx="10">
                  <c:v>0.76148795999999996</c:v>
                </c:pt>
                <c:pt idx="11">
                  <c:v>0.73348016999999988</c:v>
                </c:pt>
                <c:pt idx="12">
                  <c:v>0.71179039</c:v>
                </c:pt>
                <c:pt idx="13">
                  <c:v>0.75593953000000003</c:v>
                </c:pt>
                <c:pt idx="14">
                  <c:v>0.68235293999999991</c:v>
                </c:pt>
                <c:pt idx="15">
                  <c:v>0.72321427999999999</c:v>
                </c:pt>
                <c:pt idx="16">
                  <c:v>0.69949495000000006</c:v>
                </c:pt>
                <c:pt idx="17">
                  <c:v>0.66210046</c:v>
                </c:pt>
                <c:pt idx="18">
                  <c:v>0.62464184</c:v>
                </c:pt>
                <c:pt idx="19">
                  <c:v>0.67282321</c:v>
                </c:pt>
                <c:pt idx="20">
                  <c:v>0.61788617999999995</c:v>
                </c:pt>
                <c:pt idx="21">
                  <c:v>0.61651917000000001</c:v>
                </c:pt>
                <c:pt idx="22">
                  <c:v>0.66666667000000002</c:v>
                </c:pt>
                <c:pt idx="23">
                  <c:v>0.65256124999999998</c:v>
                </c:pt>
                <c:pt idx="24">
                  <c:v>0.63578274999999995</c:v>
                </c:pt>
                <c:pt idx="25">
                  <c:v>0.55608592000000001</c:v>
                </c:pt>
                <c:pt idx="26">
                  <c:v>0.56949152000000003</c:v>
                </c:pt>
                <c:pt idx="27">
                  <c:v>0.59271523999999998</c:v>
                </c:pt>
                <c:pt idx="28">
                  <c:v>0.60670731</c:v>
                </c:pt>
                <c:pt idx="29">
                  <c:v>0.56779661000000003</c:v>
                </c:pt>
                <c:pt idx="30">
                  <c:v>0.57807308999999996</c:v>
                </c:pt>
              </c:numCache>
            </c:numRef>
          </c:val>
          <c:extLst>
            <c:ext xmlns:c16="http://schemas.microsoft.com/office/drawing/2014/chart" uri="{C3380CC4-5D6E-409C-BE32-E72D297353CC}">
              <c16:uniqueId val="{00000000-9236-4740-9C08-78C1F3876129}"/>
            </c:ext>
          </c:extLst>
        </c:ser>
        <c:ser>
          <c:idx val="1"/>
          <c:order val="1"/>
          <c:tx>
            <c:strRef>
              <c:f>Sheet1!$C$1</c:f>
              <c:strCache>
                <c:ptCount val="1"/>
                <c:pt idx="0">
                  <c:v>UK</c:v>
                </c:pt>
              </c:strCache>
            </c:strRef>
          </c:tx>
          <c:spPr>
            <a:solidFill>
              <a:schemeClr val="accent2"/>
            </a:solidFill>
            <a:ln>
              <a:noFill/>
            </a:ln>
            <a:effectLst/>
          </c:spPr>
          <c:invertIfNegative val="0"/>
          <c:cat>
            <c:strRef>
              <c:f>Sheet1!$A$2:$A$32</c:f>
              <c:strCache>
                <c:ptCount val="31"/>
                <c:pt idx="0">
                  <c:v>Vitamin C</c:v>
                </c:pt>
                <c:pt idx="1">
                  <c:v>Vitamin D</c:v>
                </c:pt>
                <c:pt idx="2">
                  <c:v>Multivitamin</c:v>
                </c:pt>
                <c:pt idx="3">
                  <c:v>Calcium</c:v>
                </c:pt>
                <c:pt idx="4">
                  <c:v>Iron</c:v>
                </c:pt>
                <c:pt idx="5">
                  <c:v>Omega-3s </c:v>
                </c:pt>
                <c:pt idx="6">
                  <c:v>Probiotics</c:v>
                </c:pt>
                <c:pt idx="7">
                  <c:v>Magnesium</c:v>
                </c:pt>
                <c:pt idx="8">
                  <c:v>Prebiotics</c:v>
                </c:pt>
                <c:pt idx="9">
                  <c:v>Antioxidants</c:v>
                </c:pt>
                <c:pt idx="10">
                  <c:v>Curcumin/ Turmeric</c:v>
                </c:pt>
                <c:pt idx="11">
                  <c:v>Collagen</c:v>
                </c:pt>
                <c:pt idx="12">
                  <c:v>Protein Powder</c:v>
                </c:pt>
                <c:pt idx="13">
                  <c:v>Melatonin</c:v>
                </c:pt>
                <c:pt idx="14">
                  <c:v>Vitamin K2</c:v>
                </c:pt>
                <c:pt idx="15">
                  <c:v>Biotin</c:v>
                </c:pt>
                <c:pt idx="16">
                  <c:v>Postbiotics</c:v>
                </c:pt>
                <c:pt idx="17">
                  <c:v>Glucosamine</c:v>
                </c:pt>
                <c:pt idx="18">
                  <c:v>Ashwagandha</c:v>
                </c:pt>
                <c:pt idx="19">
                  <c:v>CoQ10</c:v>
                </c:pt>
                <c:pt idx="20">
                  <c:v>Lutein</c:v>
                </c:pt>
                <c:pt idx="21">
                  <c:v>Glutathione</c:v>
                </c:pt>
                <c:pt idx="22">
                  <c:v>Synbiotics</c:v>
                </c:pt>
                <c:pt idx="23">
                  <c:v>CBD</c:v>
                </c:pt>
                <c:pt idx="24">
                  <c:v>Alpha-GPC</c:v>
                </c:pt>
                <c:pt idx="25">
                  <c:v>Mushrooms </c:v>
                </c:pt>
                <c:pt idx="26">
                  <c:v>Astaxanthin</c:v>
                </c:pt>
                <c:pt idx="27">
                  <c:v>Citicoline</c:v>
                </c:pt>
                <c:pt idx="28">
                  <c:v>MSM</c:v>
                </c:pt>
                <c:pt idx="29">
                  <c:v>Choline</c:v>
                </c:pt>
                <c:pt idx="30">
                  <c:v>Nootropics</c:v>
                </c:pt>
              </c:strCache>
            </c:strRef>
          </c:cat>
          <c:val>
            <c:numRef>
              <c:f>Sheet1!$C$2:$C$32</c:f>
              <c:numCache>
                <c:formatCode>0%</c:formatCode>
                <c:ptCount val="31"/>
                <c:pt idx="0">
                  <c:v>0.91666665999999997</c:v>
                </c:pt>
                <c:pt idx="1">
                  <c:v>0.91616765999999994</c:v>
                </c:pt>
                <c:pt idx="2">
                  <c:v>0.88095237999999998</c:v>
                </c:pt>
                <c:pt idx="3">
                  <c:v>0.83832334999999991</c:v>
                </c:pt>
                <c:pt idx="4">
                  <c:v>0.84523809000000005</c:v>
                </c:pt>
                <c:pt idx="5">
                  <c:v>0.89156626000000005</c:v>
                </c:pt>
                <c:pt idx="6">
                  <c:v>0.79518073</c:v>
                </c:pt>
                <c:pt idx="7">
                  <c:v>0.78915661999999998</c:v>
                </c:pt>
                <c:pt idx="8">
                  <c:v>0.78571427999999999</c:v>
                </c:pt>
                <c:pt idx="9">
                  <c:v>0.70658682000000006</c:v>
                </c:pt>
                <c:pt idx="10">
                  <c:v>0.7204969</c:v>
                </c:pt>
                <c:pt idx="11">
                  <c:v>0.66257667999999992</c:v>
                </c:pt>
                <c:pt idx="12">
                  <c:v>0.7030303</c:v>
                </c:pt>
                <c:pt idx="13">
                  <c:v>0.55194805999999996</c:v>
                </c:pt>
                <c:pt idx="14">
                  <c:v>0.70748299000000003</c:v>
                </c:pt>
                <c:pt idx="15">
                  <c:v>0.59285714</c:v>
                </c:pt>
                <c:pt idx="16">
                  <c:v>0.66666667000000002</c:v>
                </c:pt>
                <c:pt idx="17">
                  <c:v>0.55128204999999997</c:v>
                </c:pt>
                <c:pt idx="18">
                  <c:v>0.59183673999999997</c:v>
                </c:pt>
                <c:pt idx="19">
                  <c:v>0.52991452999999999</c:v>
                </c:pt>
                <c:pt idx="20">
                  <c:v>0.55752212999999995</c:v>
                </c:pt>
                <c:pt idx="21">
                  <c:v>0.57264957000000005</c:v>
                </c:pt>
                <c:pt idx="22">
                  <c:v>0.53968254000000004</c:v>
                </c:pt>
                <c:pt idx="23">
                  <c:v>0.53378378000000004</c:v>
                </c:pt>
                <c:pt idx="24">
                  <c:v>0.47008547000000001</c:v>
                </c:pt>
                <c:pt idx="25">
                  <c:v>0.47517730000000002</c:v>
                </c:pt>
                <c:pt idx="26">
                  <c:v>0.47572815000000002</c:v>
                </c:pt>
                <c:pt idx="27">
                  <c:v>0.49056604000000004</c:v>
                </c:pt>
                <c:pt idx="28">
                  <c:v>0.48333333999999994</c:v>
                </c:pt>
                <c:pt idx="29">
                  <c:v>0.46153845999999998</c:v>
                </c:pt>
                <c:pt idx="30">
                  <c:v>0.43689319999999998</c:v>
                </c:pt>
              </c:numCache>
            </c:numRef>
          </c:val>
          <c:extLst>
            <c:ext xmlns:c16="http://schemas.microsoft.com/office/drawing/2014/chart" uri="{C3380CC4-5D6E-409C-BE32-E72D297353CC}">
              <c16:uniqueId val="{00000001-9236-4740-9C08-78C1F3876129}"/>
            </c:ext>
          </c:extLst>
        </c:ser>
        <c:ser>
          <c:idx val="2"/>
          <c:order val="2"/>
          <c:tx>
            <c:strRef>
              <c:f>Sheet1!$D$1</c:f>
              <c:strCache>
                <c:ptCount val="1"/>
                <c:pt idx="0">
                  <c:v>DE</c:v>
                </c:pt>
              </c:strCache>
            </c:strRef>
          </c:tx>
          <c:spPr>
            <a:solidFill>
              <a:schemeClr val="accent3"/>
            </a:solidFill>
            <a:ln>
              <a:noFill/>
            </a:ln>
            <a:effectLst/>
          </c:spPr>
          <c:invertIfNegative val="0"/>
          <c:cat>
            <c:strRef>
              <c:f>Sheet1!$A$2:$A$32</c:f>
              <c:strCache>
                <c:ptCount val="31"/>
                <c:pt idx="0">
                  <c:v>Vitamin C</c:v>
                </c:pt>
                <c:pt idx="1">
                  <c:v>Vitamin D</c:v>
                </c:pt>
                <c:pt idx="2">
                  <c:v>Multivitamin</c:v>
                </c:pt>
                <c:pt idx="3">
                  <c:v>Calcium</c:v>
                </c:pt>
                <c:pt idx="4">
                  <c:v>Iron</c:v>
                </c:pt>
                <c:pt idx="5">
                  <c:v>Omega-3s </c:v>
                </c:pt>
                <c:pt idx="6">
                  <c:v>Probiotics</c:v>
                </c:pt>
                <c:pt idx="7">
                  <c:v>Magnesium</c:v>
                </c:pt>
                <c:pt idx="8">
                  <c:v>Prebiotics</c:v>
                </c:pt>
                <c:pt idx="9">
                  <c:v>Antioxidants</c:v>
                </c:pt>
                <c:pt idx="10">
                  <c:v>Curcumin/ Turmeric</c:v>
                </c:pt>
                <c:pt idx="11">
                  <c:v>Collagen</c:v>
                </c:pt>
                <c:pt idx="12">
                  <c:v>Protein Powder</c:v>
                </c:pt>
                <c:pt idx="13">
                  <c:v>Melatonin</c:v>
                </c:pt>
                <c:pt idx="14">
                  <c:v>Vitamin K2</c:v>
                </c:pt>
                <c:pt idx="15">
                  <c:v>Biotin</c:v>
                </c:pt>
                <c:pt idx="16">
                  <c:v>Postbiotics</c:v>
                </c:pt>
                <c:pt idx="17">
                  <c:v>Glucosamine</c:v>
                </c:pt>
                <c:pt idx="18">
                  <c:v>Ashwagandha</c:v>
                </c:pt>
                <c:pt idx="19">
                  <c:v>CoQ10</c:v>
                </c:pt>
                <c:pt idx="20">
                  <c:v>Lutein</c:v>
                </c:pt>
                <c:pt idx="21">
                  <c:v>Glutathione</c:v>
                </c:pt>
                <c:pt idx="22">
                  <c:v>Synbiotics</c:v>
                </c:pt>
                <c:pt idx="23">
                  <c:v>CBD</c:v>
                </c:pt>
                <c:pt idx="24">
                  <c:v>Alpha-GPC</c:v>
                </c:pt>
                <c:pt idx="25">
                  <c:v>Mushrooms </c:v>
                </c:pt>
                <c:pt idx="26">
                  <c:v>Astaxanthin</c:v>
                </c:pt>
                <c:pt idx="27">
                  <c:v>Citicoline</c:v>
                </c:pt>
                <c:pt idx="28">
                  <c:v>MSM</c:v>
                </c:pt>
                <c:pt idx="29">
                  <c:v>Choline</c:v>
                </c:pt>
                <c:pt idx="30">
                  <c:v>Nootropics</c:v>
                </c:pt>
              </c:strCache>
            </c:strRef>
          </c:cat>
          <c:val>
            <c:numRef>
              <c:f>Sheet1!$D$2:$D$32</c:f>
              <c:numCache>
                <c:formatCode>0%</c:formatCode>
                <c:ptCount val="31"/>
                <c:pt idx="0">
                  <c:v>0.83663365999999995</c:v>
                </c:pt>
                <c:pt idx="1">
                  <c:v>0.86206896</c:v>
                </c:pt>
                <c:pt idx="2">
                  <c:v>0.80693068999999995</c:v>
                </c:pt>
                <c:pt idx="3">
                  <c:v>0.78</c:v>
                </c:pt>
                <c:pt idx="4">
                  <c:v>0.8</c:v>
                </c:pt>
                <c:pt idx="5">
                  <c:v>0.77227721999999999</c:v>
                </c:pt>
                <c:pt idx="6">
                  <c:v>0.70202019999999998</c:v>
                </c:pt>
                <c:pt idx="7">
                  <c:v>0.78217822000000004</c:v>
                </c:pt>
                <c:pt idx="8">
                  <c:v>0.69458127999999997</c:v>
                </c:pt>
                <c:pt idx="9">
                  <c:v>0.65284973999999996</c:v>
                </c:pt>
                <c:pt idx="10">
                  <c:v>0.66494845000000002</c:v>
                </c:pt>
                <c:pt idx="11">
                  <c:v>0.63350784999999998</c:v>
                </c:pt>
                <c:pt idx="12">
                  <c:v>0.64646464999999997</c:v>
                </c:pt>
                <c:pt idx="13">
                  <c:v>0.69587628000000001</c:v>
                </c:pt>
                <c:pt idx="14">
                  <c:v>0.65405405999999999</c:v>
                </c:pt>
                <c:pt idx="15">
                  <c:v>0.66137566999999997</c:v>
                </c:pt>
                <c:pt idx="16">
                  <c:v>0.56050955000000002</c:v>
                </c:pt>
                <c:pt idx="17">
                  <c:v>0.56213018000000003</c:v>
                </c:pt>
                <c:pt idx="18">
                  <c:v>0.51369863000000004</c:v>
                </c:pt>
                <c:pt idx="19">
                  <c:v>0.58024692</c:v>
                </c:pt>
                <c:pt idx="20">
                  <c:v>0.51282052</c:v>
                </c:pt>
                <c:pt idx="21">
                  <c:v>0.57553957</c:v>
                </c:pt>
                <c:pt idx="22">
                  <c:v>0.49655173000000002</c:v>
                </c:pt>
                <c:pt idx="23">
                  <c:v>0.49717515000000001</c:v>
                </c:pt>
                <c:pt idx="24">
                  <c:v>0.5</c:v>
                </c:pt>
                <c:pt idx="25">
                  <c:v>0.49295774999999997</c:v>
                </c:pt>
                <c:pt idx="26">
                  <c:v>0.53383457999999995</c:v>
                </c:pt>
                <c:pt idx="27">
                  <c:v>0.40650407</c:v>
                </c:pt>
                <c:pt idx="28">
                  <c:v>0.4964028800000001</c:v>
                </c:pt>
                <c:pt idx="29">
                  <c:v>0.46323528999999997</c:v>
                </c:pt>
                <c:pt idx="30">
                  <c:v>0.49137931000000001</c:v>
                </c:pt>
              </c:numCache>
            </c:numRef>
          </c:val>
          <c:extLst>
            <c:ext xmlns:c16="http://schemas.microsoft.com/office/drawing/2014/chart" uri="{C3380CC4-5D6E-409C-BE32-E72D297353CC}">
              <c16:uniqueId val="{00000002-9236-4740-9C08-78C1F3876129}"/>
            </c:ext>
          </c:extLst>
        </c:ser>
        <c:ser>
          <c:idx val="3"/>
          <c:order val="3"/>
          <c:tx>
            <c:strRef>
              <c:f>Sheet1!$E$1</c:f>
              <c:strCache>
                <c:ptCount val="1"/>
                <c:pt idx="0">
                  <c:v>IT</c:v>
                </c:pt>
              </c:strCache>
            </c:strRef>
          </c:tx>
          <c:spPr>
            <a:solidFill>
              <a:schemeClr val="accent4"/>
            </a:solidFill>
            <a:ln>
              <a:noFill/>
            </a:ln>
            <a:effectLst/>
          </c:spPr>
          <c:invertIfNegative val="0"/>
          <c:cat>
            <c:strRef>
              <c:f>Sheet1!$A$2:$A$32</c:f>
              <c:strCache>
                <c:ptCount val="31"/>
                <c:pt idx="0">
                  <c:v>Vitamin C</c:v>
                </c:pt>
                <c:pt idx="1">
                  <c:v>Vitamin D</c:v>
                </c:pt>
                <c:pt idx="2">
                  <c:v>Multivitamin</c:v>
                </c:pt>
                <c:pt idx="3">
                  <c:v>Calcium</c:v>
                </c:pt>
                <c:pt idx="4">
                  <c:v>Iron</c:v>
                </c:pt>
                <c:pt idx="5">
                  <c:v>Omega-3s </c:v>
                </c:pt>
                <c:pt idx="6">
                  <c:v>Probiotics</c:v>
                </c:pt>
                <c:pt idx="7">
                  <c:v>Magnesium</c:v>
                </c:pt>
                <c:pt idx="8">
                  <c:v>Prebiotics</c:v>
                </c:pt>
                <c:pt idx="9">
                  <c:v>Antioxidants</c:v>
                </c:pt>
                <c:pt idx="10">
                  <c:v>Curcumin/ Turmeric</c:v>
                </c:pt>
                <c:pt idx="11">
                  <c:v>Collagen</c:v>
                </c:pt>
                <c:pt idx="12">
                  <c:v>Protein Powder</c:v>
                </c:pt>
                <c:pt idx="13">
                  <c:v>Melatonin</c:v>
                </c:pt>
                <c:pt idx="14">
                  <c:v>Vitamin K2</c:v>
                </c:pt>
                <c:pt idx="15">
                  <c:v>Biotin</c:v>
                </c:pt>
                <c:pt idx="16">
                  <c:v>Postbiotics</c:v>
                </c:pt>
                <c:pt idx="17">
                  <c:v>Glucosamine</c:v>
                </c:pt>
                <c:pt idx="18">
                  <c:v>Ashwagandha</c:v>
                </c:pt>
                <c:pt idx="19">
                  <c:v>CoQ10</c:v>
                </c:pt>
                <c:pt idx="20">
                  <c:v>Lutein</c:v>
                </c:pt>
                <c:pt idx="21">
                  <c:v>Glutathione</c:v>
                </c:pt>
                <c:pt idx="22">
                  <c:v>Synbiotics</c:v>
                </c:pt>
                <c:pt idx="23">
                  <c:v>CBD</c:v>
                </c:pt>
                <c:pt idx="24">
                  <c:v>Alpha-GPC</c:v>
                </c:pt>
                <c:pt idx="25">
                  <c:v>Mushrooms </c:v>
                </c:pt>
                <c:pt idx="26">
                  <c:v>Astaxanthin</c:v>
                </c:pt>
                <c:pt idx="27">
                  <c:v>Citicoline</c:v>
                </c:pt>
                <c:pt idx="28">
                  <c:v>MSM</c:v>
                </c:pt>
                <c:pt idx="29">
                  <c:v>Choline</c:v>
                </c:pt>
                <c:pt idx="30">
                  <c:v>Nootropics</c:v>
                </c:pt>
              </c:strCache>
            </c:strRef>
          </c:cat>
          <c:val>
            <c:numRef>
              <c:f>Sheet1!$E$2:$E$32</c:f>
              <c:numCache>
                <c:formatCode>0%</c:formatCode>
                <c:ptCount val="31"/>
                <c:pt idx="0">
                  <c:v>0.85772357999999993</c:v>
                </c:pt>
                <c:pt idx="1">
                  <c:v>0.85655738000000003</c:v>
                </c:pt>
                <c:pt idx="2">
                  <c:v>0.85365853000000003</c:v>
                </c:pt>
                <c:pt idx="3">
                  <c:v>0.82926830000000007</c:v>
                </c:pt>
                <c:pt idx="4">
                  <c:v>0.83400809999999992</c:v>
                </c:pt>
                <c:pt idx="5">
                  <c:v>0.80408162999999999</c:v>
                </c:pt>
                <c:pt idx="6">
                  <c:v>0.82857143</c:v>
                </c:pt>
                <c:pt idx="7">
                  <c:v>0.8114754099999999</c:v>
                </c:pt>
                <c:pt idx="8">
                  <c:v>0.76113359999999997</c:v>
                </c:pt>
                <c:pt idx="9">
                  <c:v>0.75819671999999994</c:v>
                </c:pt>
                <c:pt idx="10">
                  <c:v>0.65</c:v>
                </c:pt>
                <c:pt idx="11">
                  <c:v>0.72500000000000009</c:v>
                </c:pt>
                <c:pt idx="12">
                  <c:v>0.62280701000000005</c:v>
                </c:pt>
                <c:pt idx="13">
                  <c:v>0.80327868999999996</c:v>
                </c:pt>
                <c:pt idx="14">
                  <c:v>0.62557077000000005</c:v>
                </c:pt>
                <c:pt idx="15">
                  <c:v>0.57286431999999998</c:v>
                </c:pt>
                <c:pt idx="16">
                  <c:v>0.55882352999999996</c:v>
                </c:pt>
                <c:pt idx="17">
                  <c:v>0.55392156999999997</c:v>
                </c:pt>
                <c:pt idx="18">
                  <c:v>0.31730769000000003</c:v>
                </c:pt>
                <c:pt idx="19">
                  <c:v>0.52258063999999993</c:v>
                </c:pt>
                <c:pt idx="20">
                  <c:v>0.49726776</c:v>
                </c:pt>
                <c:pt idx="21">
                  <c:v>0.50279328999999995</c:v>
                </c:pt>
                <c:pt idx="22">
                  <c:v>0.48979592</c:v>
                </c:pt>
                <c:pt idx="23">
                  <c:v>0.46961325999999998</c:v>
                </c:pt>
                <c:pt idx="24">
                  <c:v>0.44117647000000004</c:v>
                </c:pt>
                <c:pt idx="25">
                  <c:v>0.40883977999999999</c:v>
                </c:pt>
                <c:pt idx="26">
                  <c:v>0.48872180999999998</c:v>
                </c:pt>
                <c:pt idx="27">
                  <c:v>0.51773049000000004</c:v>
                </c:pt>
                <c:pt idx="28">
                  <c:v>0.47826087000000006</c:v>
                </c:pt>
                <c:pt idx="29">
                  <c:v>0.40939597</c:v>
                </c:pt>
                <c:pt idx="30">
                  <c:v>0.35593220000000003</c:v>
                </c:pt>
              </c:numCache>
            </c:numRef>
          </c:val>
          <c:extLst>
            <c:ext xmlns:c16="http://schemas.microsoft.com/office/drawing/2014/chart" uri="{C3380CC4-5D6E-409C-BE32-E72D297353CC}">
              <c16:uniqueId val="{00000003-9236-4740-9C08-78C1F3876129}"/>
            </c:ext>
          </c:extLst>
        </c:ser>
        <c:ser>
          <c:idx val="4"/>
          <c:order val="4"/>
          <c:tx>
            <c:strRef>
              <c:f>Sheet1!$F$1</c:f>
              <c:strCache>
                <c:ptCount val="1"/>
                <c:pt idx="0">
                  <c:v>KR</c:v>
                </c:pt>
              </c:strCache>
            </c:strRef>
          </c:tx>
          <c:spPr>
            <a:solidFill>
              <a:schemeClr val="accent5"/>
            </a:solidFill>
            <a:ln>
              <a:noFill/>
            </a:ln>
            <a:effectLst/>
          </c:spPr>
          <c:invertIfNegative val="0"/>
          <c:cat>
            <c:strRef>
              <c:f>Sheet1!$A$2:$A$32</c:f>
              <c:strCache>
                <c:ptCount val="31"/>
                <c:pt idx="0">
                  <c:v>Vitamin C</c:v>
                </c:pt>
                <c:pt idx="1">
                  <c:v>Vitamin D</c:v>
                </c:pt>
                <c:pt idx="2">
                  <c:v>Multivitamin</c:v>
                </c:pt>
                <c:pt idx="3">
                  <c:v>Calcium</c:v>
                </c:pt>
                <c:pt idx="4">
                  <c:v>Iron</c:v>
                </c:pt>
                <c:pt idx="5">
                  <c:v>Omega-3s </c:v>
                </c:pt>
                <c:pt idx="6">
                  <c:v>Probiotics</c:v>
                </c:pt>
                <c:pt idx="7">
                  <c:v>Magnesium</c:v>
                </c:pt>
                <c:pt idx="8">
                  <c:v>Prebiotics</c:v>
                </c:pt>
                <c:pt idx="9">
                  <c:v>Antioxidants</c:v>
                </c:pt>
                <c:pt idx="10">
                  <c:v>Curcumin/ Turmeric</c:v>
                </c:pt>
                <c:pt idx="11">
                  <c:v>Collagen</c:v>
                </c:pt>
                <c:pt idx="12">
                  <c:v>Protein Powder</c:v>
                </c:pt>
                <c:pt idx="13">
                  <c:v>Melatonin</c:v>
                </c:pt>
                <c:pt idx="14">
                  <c:v>Vitamin K2</c:v>
                </c:pt>
                <c:pt idx="15">
                  <c:v>Biotin</c:v>
                </c:pt>
                <c:pt idx="16">
                  <c:v>Postbiotics</c:v>
                </c:pt>
                <c:pt idx="17">
                  <c:v>Glucosamine</c:v>
                </c:pt>
                <c:pt idx="18">
                  <c:v>Ashwagandha</c:v>
                </c:pt>
                <c:pt idx="19">
                  <c:v>CoQ10</c:v>
                </c:pt>
                <c:pt idx="20">
                  <c:v>Lutein</c:v>
                </c:pt>
                <c:pt idx="21">
                  <c:v>Glutathione</c:v>
                </c:pt>
                <c:pt idx="22">
                  <c:v>Synbiotics</c:v>
                </c:pt>
                <c:pt idx="23">
                  <c:v>CBD</c:v>
                </c:pt>
                <c:pt idx="24">
                  <c:v>Alpha-GPC</c:v>
                </c:pt>
                <c:pt idx="25">
                  <c:v>Mushrooms </c:v>
                </c:pt>
                <c:pt idx="26">
                  <c:v>Astaxanthin</c:v>
                </c:pt>
                <c:pt idx="27">
                  <c:v>Citicoline</c:v>
                </c:pt>
                <c:pt idx="28">
                  <c:v>MSM</c:v>
                </c:pt>
                <c:pt idx="29">
                  <c:v>Choline</c:v>
                </c:pt>
                <c:pt idx="30">
                  <c:v>Nootropics</c:v>
                </c:pt>
              </c:strCache>
            </c:strRef>
          </c:cat>
          <c:val>
            <c:numRef>
              <c:f>Sheet1!$F$2:$F$32</c:f>
              <c:numCache>
                <c:formatCode>0%</c:formatCode>
                <c:ptCount val="31"/>
                <c:pt idx="0">
                  <c:v>0.69303797</c:v>
                </c:pt>
                <c:pt idx="1">
                  <c:v>0.6496815199999999</c:v>
                </c:pt>
                <c:pt idx="2">
                  <c:v>0.6730158799999999</c:v>
                </c:pt>
                <c:pt idx="3">
                  <c:v>0.62738852999999994</c:v>
                </c:pt>
                <c:pt idx="4">
                  <c:v>0.59807074000000005</c:v>
                </c:pt>
                <c:pt idx="5">
                  <c:v>0.56687898000000003</c:v>
                </c:pt>
                <c:pt idx="6">
                  <c:v>0.62300319999999998</c:v>
                </c:pt>
                <c:pt idx="7">
                  <c:v>0.56369427000000005</c:v>
                </c:pt>
                <c:pt idx="8">
                  <c:v>0.57278480999999992</c:v>
                </c:pt>
                <c:pt idx="9">
                  <c:v>0.52597402000000004</c:v>
                </c:pt>
                <c:pt idx="10">
                  <c:v>0.42617450000000001</c:v>
                </c:pt>
                <c:pt idx="11">
                  <c:v>0.58730157999999999</c:v>
                </c:pt>
                <c:pt idx="12">
                  <c:v>0.45098039000000001</c:v>
                </c:pt>
                <c:pt idx="13">
                  <c:v>0.43243242999999998</c:v>
                </c:pt>
                <c:pt idx="14">
                  <c:v>0.41860466000000002</c:v>
                </c:pt>
                <c:pt idx="15">
                  <c:v>0.45762712</c:v>
                </c:pt>
                <c:pt idx="16">
                  <c:v>0.50179211999999995</c:v>
                </c:pt>
                <c:pt idx="17">
                  <c:v>0.51132686000000005</c:v>
                </c:pt>
                <c:pt idx="18">
                  <c:v>0.34337349</c:v>
                </c:pt>
                <c:pt idx="19">
                  <c:v>0.44843049000000001</c:v>
                </c:pt>
                <c:pt idx="20">
                  <c:v>0.62783172000000009</c:v>
                </c:pt>
                <c:pt idx="21">
                  <c:v>0.44086020999999997</c:v>
                </c:pt>
                <c:pt idx="22">
                  <c:v>0.41221374</c:v>
                </c:pt>
                <c:pt idx="23">
                  <c:v>0.36</c:v>
                </c:pt>
                <c:pt idx="24">
                  <c:v>0.35323383000000003</c:v>
                </c:pt>
                <c:pt idx="25">
                  <c:v>0.36734694000000001</c:v>
                </c:pt>
                <c:pt idx="26">
                  <c:v>0.37545127</c:v>
                </c:pt>
                <c:pt idx="27">
                  <c:v>0.38202247</c:v>
                </c:pt>
                <c:pt idx="28">
                  <c:v>0.39583332999999998</c:v>
                </c:pt>
                <c:pt idx="29">
                  <c:v>0.39423077000000001</c:v>
                </c:pt>
                <c:pt idx="30">
                  <c:v>0.36842105000000003</c:v>
                </c:pt>
              </c:numCache>
            </c:numRef>
          </c:val>
          <c:extLst>
            <c:ext xmlns:c16="http://schemas.microsoft.com/office/drawing/2014/chart" uri="{C3380CC4-5D6E-409C-BE32-E72D297353CC}">
              <c16:uniqueId val="{00000004-9236-4740-9C08-78C1F3876129}"/>
            </c:ext>
          </c:extLst>
        </c:ser>
        <c:ser>
          <c:idx val="5"/>
          <c:order val="5"/>
          <c:tx>
            <c:strRef>
              <c:f>Sheet1!$G$1</c:f>
              <c:strCache>
                <c:ptCount val="1"/>
                <c:pt idx="0">
                  <c:v>AU</c:v>
                </c:pt>
              </c:strCache>
            </c:strRef>
          </c:tx>
          <c:spPr>
            <a:solidFill>
              <a:schemeClr val="accent6"/>
            </a:solidFill>
            <a:ln>
              <a:noFill/>
            </a:ln>
            <a:effectLst/>
          </c:spPr>
          <c:invertIfNegative val="0"/>
          <c:cat>
            <c:strRef>
              <c:f>Sheet1!$A$2:$A$32</c:f>
              <c:strCache>
                <c:ptCount val="31"/>
                <c:pt idx="0">
                  <c:v>Vitamin C</c:v>
                </c:pt>
                <c:pt idx="1">
                  <c:v>Vitamin D</c:v>
                </c:pt>
                <c:pt idx="2">
                  <c:v>Multivitamin</c:v>
                </c:pt>
                <c:pt idx="3">
                  <c:v>Calcium</c:v>
                </c:pt>
                <c:pt idx="4">
                  <c:v>Iron</c:v>
                </c:pt>
                <c:pt idx="5">
                  <c:v>Omega-3s </c:v>
                </c:pt>
                <c:pt idx="6">
                  <c:v>Probiotics</c:v>
                </c:pt>
                <c:pt idx="7">
                  <c:v>Magnesium</c:v>
                </c:pt>
                <c:pt idx="8">
                  <c:v>Prebiotics</c:v>
                </c:pt>
                <c:pt idx="9">
                  <c:v>Antioxidants</c:v>
                </c:pt>
                <c:pt idx="10">
                  <c:v>Curcumin/ Turmeric</c:v>
                </c:pt>
                <c:pt idx="11">
                  <c:v>Collagen</c:v>
                </c:pt>
                <c:pt idx="12">
                  <c:v>Protein Powder</c:v>
                </c:pt>
                <c:pt idx="13">
                  <c:v>Melatonin</c:v>
                </c:pt>
                <c:pt idx="14">
                  <c:v>Vitamin K2</c:v>
                </c:pt>
                <c:pt idx="15">
                  <c:v>Biotin</c:v>
                </c:pt>
                <c:pt idx="16">
                  <c:v>Postbiotics</c:v>
                </c:pt>
                <c:pt idx="17">
                  <c:v>Glucosamine</c:v>
                </c:pt>
                <c:pt idx="18">
                  <c:v>Ashwagandha</c:v>
                </c:pt>
                <c:pt idx="19">
                  <c:v>CoQ10</c:v>
                </c:pt>
                <c:pt idx="20">
                  <c:v>Lutein</c:v>
                </c:pt>
                <c:pt idx="21">
                  <c:v>Glutathione</c:v>
                </c:pt>
                <c:pt idx="22">
                  <c:v>Synbiotics</c:v>
                </c:pt>
                <c:pt idx="23">
                  <c:v>CBD</c:v>
                </c:pt>
                <c:pt idx="24">
                  <c:v>Alpha-GPC</c:v>
                </c:pt>
                <c:pt idx="25">
                  <c:v>Mushrooms </c:v>
                </c:pt>
                <c:pt idx="26">
                  <c:v>Astaxanthin</c:v>
                </c:pt>
                <c:pt idx="27">
                  <c:v>Citicoline</c:v>
                </c:pt>
                <c:pt idx="28">
                  <c:v>MSM</c:v>
                </c:pt>
                <c:pt idx="29">
                  <c:v>Choline</c:v>
                </c:pt>
                <c:pt idx="30">
                  <c:v>Nootropics</c:v>
                </c:pt>
              </c:strCache>
            </c:strRef>
          </c:cat>
          <c:val>
            <c:numRef>
              <c:f>Sheet1!$G$2:$G$32</c:f>
              <c:numCache>
                <c:formatCode>0%</c:formatCode>
                <c:ptCount val="31"/>
                <c:pt idx="0">
                  <c:v>0.85279188000000006</c:v>
                </c:pt>
                <c:pt idx="1">
                  <c:v>0.86528497000000004</c:v>
                </c:pt>
                <c:pt idx="2">
                  <c:v>0.81632652999999999</c:v>
                </c:pt>
                <c:pt idx="3">
                  <c:v>0.81218274000000001</c:v>
                </c:pt>
                <c:pt idx="4">
                  <c:v>0.82741116999999997</c:v>
                </c:pt>
                <c:pt idx="5">
                  <c:v>0.75897436000000007</c:v>
                </c:pt>
                <c:pt idx="6">
                  <c:v>0.83673469</c:v>
                </c:pt>
                <c:pt idx="7">
                  <c:v>0.76804124000000007</c:v>
                </c:pt>
                <c:pt idx="8">
                  <c:v>0.71573603999999991</c:v>
                </c:pt>
                <c:pt idx="9">
                  <c:v>0.73711340000000003</c:v>
                </c:pt>
                <c:pt idx="10">
                  <c:v>0.67204301</c:v>
                </c:pt>
                <c:pt idx="11">
                  <c:v>0.63917526000000002</c:v>
                </c:pt>
                <c:pt idx="12">
                  <c:v>0.6910994800000001</c:v>
                </c:pt>
                <c:pt idx="13">
                  <c:v>0.63128492000000003</c:v>
                </c:pt>
                <c:pt idx="14">
                  <c:v>0.59006211000000008</c:v>
                </c:pt>
                <c:pt idx="15">
                  <c:v>0.46853147000000006</c:v>
                </c:pt>
                <c:pt idx="16">
                  <c:v>0.59459459999999986</c:v>
                </c:pt>
                <c:pt idx="17">
                  <c:v>0.62011172999999997</c:v>
                </c:pt>
                <c:pt idx="18">
                  <c:v>0.47706422000000004</c:v>
                </c:pt>
                <c:pt idx="19">
                  <c:v>0.55172413999999992</c:v>
                </c:pt>
                <c:pt idx="20">
                  <c:v>0.44444444000000005</c:v>
                </c:pt>
                <c:pt idx="21">
                  <c:v>0.48148148000000002</c:v>
                </c:pt>
                <c:pt idx="22">
                  <c:v>0.40186915000000001</c:v>
                </c:pt>
                <c:pt idx="23">
                  <c:v>0.45736435000000003</c:v>
                </c:pt>
                <c:pt idx="24">
                  <c:v>0.35632183000000001</c:v>
                </c:pt>
                <c:pt idx="25">
                  <c:v>0.44848484999999999</c:v>
                </c:pt>
                <c:pt idx="26">
                  <c:v>0.42168674</c:v>
                </c:pt>
                <c:pt idx="27">
                  <c:v>0.48780488</c:v>
                </c:pt>
                <c:pt idx="28">
                  <c:v>0.39423077000000001</c:v>
                </c:pt>
                <c:pt idx="29">
                  <c:v>0.43396226999999998</c:v>
                </c:pt>
                <c:pt idx="30">
                  <c:v>0.38775510000000002</c:v>
                </c:pt>
              </c:numCache>
            </c:numRef>
          </c:val>
          <c:extLst>
            <c:ext xmlns:c16="http://schemas.microsoft.com/office/drawing/2014/chart" uri="{C3380CC4-5D6E-409C-BE32-E72D297353CC}">
              <c16:uniqueId val="{00000005-9236-4740-9C08-78C1F3876129}"/>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Sheet1!$A$2:$A$32</c:f>
              <c:strCache>
                <c:ptCount val="31"/>
                <c:pt idx="0">
                  <c:v>Vitamin C</c:v>
                </c:pt>
                <c:pt idx="1">
                  <c:v>Vitamin D</c:v>
                </c:pt>
                <c:pt idx="2">
                  <c:v>Multivitamin</c:v>
                </c:pt>
                <c:pt idx="3">
                  <c:v>Calcium</c:v>
                </c:pt>
                <c:pt idx="4">
                  <c:v>Iron</c:v>
                </c:pt>
                <c:pt idx="5">
                  <c:v>Omega-3s </c:v>
                </c:pt>
                <c:pt idx="6">
                  <c:v>Probiotics</c:v>
                </c:pt>
                <c:pt idx="7">
                  <c:v>Magnesium</c:v>
                </c:pt>
                <c:pt idx="8">
                  <c:v>Prebiotics</c:v>
                </c:pt>
                <c:pt idx="9">
                  <c:v>Antioxidants</c:v>
                </c:pt>
                <c:pt idx="10">
                  <c:v>Curcumin/ Turmeric</c:v>
                </c:pt>
                <c:pt idx="11">
                  <c:v>Collagen</c:v>
                </c:pt>
                <c:pt idx="12">
                  <c:v>Protein Powder</c:v>
                </c:pt>
                <c:pt idx="13">
                  <c:v>Melatonin</c:v>
                </c:pt>
                <c:pt idx="14">
                  <c:v>Vitamin K2</c:v>
                </c:pt>
                <c:pt idx="15">
                  <c:v>Biotin</c:v>
                </c:pt>
                <c:pt idx="16">
                  <c:v>Postbiotics</c:v>
                </c:pt>
                <c:pt idx="17">
                  <c:v>Glucosamine</c:v>
                </c:pt>
                <c:pt idx="18">
                  <c:v>Ashwagandha</c:v>
                </c:pt>
                <c:pt idx="19">
                  <c:v>CoQ10</c:v>
                </c:pt>
                <c:pt idx="20">
                  <c:v>Lutein</c:v>
                </c:pt>
                <c:pt idx="21">
                  <c:v>Glutathione</c:v>
                </c:pt>
                <c:pt idx="22">
                  <c:v>Synbiotics</c:v>
                </c:pt>
                <c:pt idx="23">
                  <c:v>CBD</c:v>
                </c:pt>
                <c:pt idx="24">
                  <c:v>Alpha-GPC</c:v>
                </c:pt>
                <c:pt idx="25">
                  <c:v>Mushrooms </c:v>
                </c:pt>
                <c:pt idx="26">
                  <c:v>Astaxanthin</c:v>
                </c:pt>
                <c:pt idx="27">
                  <c:v>Citicoline</c:v>
                </c:pt>
                <c:pt idx="28">
                  <c:v>MSM</c:v>
                </c:pt>
                <c:pt idx="29">
                  <c:v>Choline</c:v>
                </c:pt>
                <c:pt idx="30">
                  <c:v>Nootropics</c:v>
                </c:pt>
              </c:strCache>
            </c:strRef>
          </c:cat>
          <c:val>
            <c:numRef>
              <c:f>Sheet1!$H$2:$H$32</c:f>
              <c:numCache>
                <c:formatCode>0%</c:formatCode>
                <c:ptCount val="31"/>
                <c:pt idx="0">
                  <c:v>0.9234972600000001</c:v>
                </c:pt>
                <c:pt idx="1">
                  <c:v>0.91825613000000006</c:v>
                </c:pt>
                <c:pt idx="2">
                  <c:v>0.89256198999999992</c:v>
                </c:pt>
                <c:pt idx="3">
                  <c:v>0.90710383000000006</c:v>
                </c:pt>
                <c:pt idx="4">
                  <c:v>0.89890710000000007</c:v>
                </c:pt>
                <c:pt idx="5">
                  <c:v>0.8501362400000001</c:v>
                </c:pt>
                <c:pt idx="6">
                  <c:v>0.82320441999999994</c:v>
                </c:pt>
                <c:pt idx="7">
                  <c:v>0.83241757999999999</c:v>
                </c:pt>
                <c:pt idx="8">
                  <c:v>0.80926429999999994</c:v>
                </c:pt>
                <c:pt idx="9">
                  <c:v>0.88088641999999995</c:v>
                </c:pt>
                <c:pt idx="10">
                  <c:v>0.8767123200000001</c:v>
                </c:pt>
                <c:pt idx="11">
                  <c:v>0.75792506999999998</c:v>
                </c:pt>
                <c:pt idx="12">
                  <c:v>0.8438356199999999</c:v>
                </c:pt>
                <c:pt idx="13">
                  <c:v>0.74418604999999993</c:v>
                </c:pt>
                <c:pt idx="14">
                  <c:v>0.83002832999999998</c:v>
                </c:pt>
                <c:pt idx="15">
                  <c:v>0.76704546000000007</c:v>
                </c:pt>
                <c:pt idx="16">
                  <c:v>0.72886298000000005</c:v>
                </c:pt>
                <c:pt idx="17">
                  <c:v>0.77233430000000003</c:v>
                </c:pt>
                <c:pt idx="18">
                  <c:v>0.87912086999999994</c:v>
                </c:pt>
                <c:pt idx="19">
                  <c:v>0.69473684000000002</c:v>
                </c:pt>
                <c:pt idx="20">
                  <c:v>0.68882175000000001</c:v>
                </c:pt>
                <c:pt idx="21">
                  <c:v>0.75609755999999995</c:v>
                </c:pt>
                <c:pt idx="22">
                  <c:v>0.68059700999999995</c:v>
                </c:pt>
                <c:pt idx="23">
                  <c:v>0.66447369000000001</c:v>
                </c:pt>
                <c:pt idx="24">
                  <c:v>0.69969040999999998</c:v>
                </c:pt>
                <c:pt idx="25">
                  <c:v>0.78370786000000003</c:v>
                </c:pt>
                <c:pt idx="26">
                  <c:v>0.72077922999999999</c:v>
                </c:pt>
                <c:pt idx="27">
                  <c:v>0.63258786</c:v>
                </c:pt>
                <c:pt idx="28">
                  <c:v>0.65189874000000003</c:v>
                </c:pt>
                <c:pt idx="29">
                  <c:v>0.69811321000000004</c:v>
                </c:pt>
                <c:pt idx="30">
                  <c:v>0.66440677999999997</c:v>
                </c:pt>
              </c:numCache>
            </c:numRef>
          </c:val>
          <c:extLst>
            <c:ext xmlns:c16="http://schemas.microsoft.com/office/drawing/2014/chart" uri="{C3380CC4-5D6E-409C-BE32-E72D297353CC}">
              <c16:uniqueId val="{00000006-9236-4740-9C08-78C1F3876129}"/>
            </c:ext>
          </c:extLst>
        </c:ser>
        <c:dLbls>
          <c:showLegendKey val="0"/>
          <c:showVal val="0"/>
          <c:showCatName val="0"/>
          <c:showSerName val="0"/>
          <c:showPercent val="0"/>
          <c:showBubbleSize val="0"/>
        </c:dLbls>
        <c:gapWidth val="219"/>
        <c:overlap val="-27"/>
        <c:axId val="2121288448"/>
        <c:axId val="2121286288"/>
      </c:barChart>
      <c:lineChart>
        <c:grouping val="standard"/>
        <c:varyColors val="0"/>
        <c:ser>
          <c:idx val="7"/>
          <c:order val="7"/>
          <c:tx>
            <c:strRef>
              <c:f>Sheet1!$I$1</c:f>
              <c:strCache>
                <c:ptCount val="1"/>
                <c:pt idx="0">
                  <c:v>All Prebiotic Users</c:v>
                </c:pt>
              </c:strCache>
            </c:strRef>
          </c:tx>
          <c:spPr>
            <a:ln w="28575" cap="rnd">
              <a:solidFill>
                <a:schemeClr val="accent2">
                  <a:lumMod val="60000"/>
                </a:schemeClr>
              </a:solidFill>
              <a:prstDash val="dash"/>
              <a:round/>
            </a:ln>
            <a:effectLst/>
          </c:spPr>
          <c:marker>
            <c:symbol val="none"/>
          </c:marker>
          <c:cat>
            <c:strRef>
              <c:f>Sheet1!$A$2:$A$32</c:f>
              <c:strCache>
                <c:ptCount val="31"/>
                <c:pt idx="0">
                  <c:v>Vitamin C</c:v>
                </c:pt>
                <c:pt idx="1">
                  <c:v>Vitamin D</c:v>
                </c:pt>
                <c:pt idx="2">
                  <c:v>Multivitamin</c:v>
                </c:pt>
                <c:pt idx="3">
                  <c:v>Calcium</c:v>
                </c:pt>
                <c:pt idx="4">
                  <c:v>Iron</c:v>
                </c:pt>
                <c:pt idx="5">
                  <c:v>Omega-3s </c:v>
                </c:pt>
                <c:pt idx="6">
                  <c:v>Probiotics</c:v>
                </c:pt>
                <c:pt idx="7">
                  <c:v>Magnesium</c:v>
                </c:pt>
                <c:pt idx="8">
                  <c:v>Prebiotics</c:v>
                </c:pt>
                <c:pt idx="9">
                  <c:v>Antioxidants</c:v>
                </c:pt>
                <c:pt idx="10">
                  <c:v>Curcumin/ Turmeric</c:v>
                </c:pt>
                <c:pt idx="11">
                  <c:v>Collagen</c:v>
                </c:pt>
                <c:pt idx="12">
                  <c:v>Protein Powder</c:v>
                </c:pt>
                <c:pt idx="13">
                  <c:v>Melatonin</c:v>
                </c:pt>
                <c:pt idx="14">
                  <c:v>Vitamin K2</c:v>
                </c:pt>
                <c:pt idx="15">
                  <c:v>Biotin</c:v>
                </c:pt>
                <c:pt idx="16">
                  <c:v>Postbiotics</c:v>
                </c:pt>
                <c:pt idx="17">
                  <c:v>Glucosamine</c:v>
                </c:pt>
                <c:pt idx="18">
                  <c:v>Ashwagandha</c:v>
                </c:pt>
                <c:pt idx="19">
                  <c:v>CoQ10</c:v>
                </c:pt>
                <c:pt idx="20">
                  <c:v>Lutein</c:v>
                </c:pt>
                <c:pt idx="21">
                  <c:v>Glutathione</c:v>
                </c:pt>
                <c:pt idx="22">
                  <c:v>Synbiotics</c:v>
                </c:pt>
                <c:pt idx="23">
                  <c:v>CBD</c:v>
                </c:pt>
                <c:pt idx="24">
                  <c:v>Alpha-GPC</c:v>
                </c:pt>
                <c:pt idx="25">
                  <c:v>Mushrooms </c:v>
                </c:pt>
                <c:pt idx="26">
                  <c:v>Astaxanthin</c:v>
                </c:pt>
                <c:pt idx="27">
                  <c:v>Citicoline</c:v>
                </c:pt>
                <c:pt idx="28">
                  <c:v>MSM</c:v>
                </c:pt>
                <c:pt idx="29">
                  <c:v>Choline</c:v>
                </c:pt>
                <c:pt idx="30">
                  <c:v>Nootropics</c:v>
                </c:pt>
              </c:strCache>
            </c:strRef>
          </c:cat>
          <c:val>
            <c:numRef>
              <c:f>Sheet1!$I$2:$I$32</c:f>
              <c:numCache>
                <c:formatCode>0%</c:formatCode>
                <c:ptCount val="31"/>
                <c:pt idx="0">
                  <c:v>0.85053381000000006</c:v>
                </c:pt>
                <c:pt idx="1">
                  <c:v>0.84635018000000006</c:v>
                </c:pt>
                <c:pt idx="2">
                  <c:v>0.82661907999999995</c:v>
                </c:pt>
                <c:pt idx="3">
                  <c:v>0.81265951999999997</c:v>
                </c:pt>
                <c:pt idx="4">
                  <c:v>0.80439223999999998</c:v>
                </c:pt>
                <c:pt idx="5">
                  <c:v>0.78198567000000008</c:v>
                </c:pt>
                <c:pt idx="6">
                  <c:v>0.78182752</c:v>
                </c:pt>
                <c:pt idx="7">
                  <c:v>0.74769231000000003</c:v>
                </c:pt>
                <c:pt idx="8">
                  <c:v>0.74239351000000009</c:v>
                </c:pt>
                <c:pt idx="9">
                  <c:v>0.73654244000000002</c:v>
                </c:pt>
                <c:pt idx="10">
                  <c:v>0.69489741999999999</c:v>
                </c:pt>
                <c:pt idx="11">
                  <c:v>0.68697479000000006</c:v>
                </c:pt>
                <c:pt idx="12">
                  <c:v>0.67503924999999998</c:v>
                </c:pt>
                <c:pt idx="13">
                  <c:v>0.67395945000000002</c:v>
                </c:pt>
                <c:pt idx="14">
                  <c:v>0.65675057000000003</c:v>
                </c:pt>
                <c:pt idx="15">
                  <c:v>0.63306908000000006</c:v>
                </c:pt>
                <c:pt idx="16">
                  <c:v>0.63151440999999997</c:v>
                </c:pt>
                <c:pt idx="17">
                  <c:v>0.62208657000000001</c:v>
                </c:pt>
                <c:pt idx="18">
                  <c:v>0.60853292999999997</c:v>
                </c:pt>
                <c:pt idx="19">
                  <c:v>0.59429367</c:v>
                </c:pt>
                <c:pt idx="20">
                  <c:v>0.59400892000000005</c:v>
                </c:pt>
                <c:pt idx="21">
                  <c:v>0.58361315999999996</c:v>
                </c:pt>
                <c:pt idx="22">
                  <c:v>0.55898491999999989</c:v>
                </c:pt>
                <c:pt idx="23">
                  <c:v>0.55598207999999993</c:v>
                </c:pt>
                <c:pt idx="24">
                  <c:v>0.54118553000000003</c:v>
                </c:pt>
                <c:pt idx="25">
                  <c:v>0.53790176000000001</c:v>
                </c:pt>
                <c:pt idx="26">
                  <c:v>0.53603603999999994</c:v>
                </c:pt>
                <c:pt idx="27">
                  <c:v>0.53012048000000001</c:v>
                </c:pt>
                <c:pt idx="28">
                  <c:v>0.52996390000000004</c:v>
                </c:pt>
                <c:pt idx="29">
                  <c:v>0.52521613999999994</c:v>
                </c:pt>
                <c:pt idx="30">
                  <c:v>0.50941851000000005</c:v>
                </c:pt>
              </c:numCache>
            </c:numRef>
          </c:val>
          <c:smooth val="0"/>
          <c:extLst>
            <c:ext xmlns:c16="http://schemas.microsoft.com/office/drawing/2014/chart" uri="{C3380CC4-5D6E-409C-BE32-E72D297353CC}">
              <c16:uniqueId val="{00000007-9236-4740-9C08-78C1F3876129}"/>
            </c:ext>
          </c:extLst>
        </c:ser>
        <c:dLbls>
          <c:showLegendKey val="0"/>
          <c:showVal val="0"/>
          <c:showCatName val="0"/>
          <c:showSerName val="0"/>
          <c:showPercent val="0"/>
          <c:showBubbleSize val="0"/>
        </c:dLbls>
        <c:marker val="1"/>
        <c:smooth val="0"/>
        <c:axId val="2121288448"/>
        <c:axId val="2121286288"/>
      </c:lineChart>
      <c:catAx>
        <c:axId val="2121288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21286288"/>
        <c:crosses val="autoZero"/>
        <c:auto val="1"/>
        <c:lblAlgn val="ctr"/>
        <c:lblOffset val="100"/>
        <c:noMultiLvlLbl val="0"/>
      </c:catAx>
      <c:valAx>
        <c:axId val="21212862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21288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Sheet1!$A$2:$A$32</c:f>
              <c:strCache>
                <c:ptCount val="31"/>
                <c:pt idx="0">
                  <c:v>Vitamin C</c:v>
                </c:pt>
                <c:pt idx="1">
                  <c:v>Vitamin D</c:v>
                </c:pt>
                <c:pt idx="2">
                  <c:v>Multivitamin</c:v>
                </c:pt>
                <c:pt idx="3">
                  <c:v>Iron</c:v>
                </c:pt>
                <c:pt idx="4">
                  <c:v>Calcium</c:v>
                </c:pt>
                <c:pt idx="5">
                  <c:v>Omega-3s </c:v>
                </c:pt>
                <c:pt idx="6">
                  <c:v>Probiotics</c:v>
                </c:pt>
                <c:pt idx="7">
                  <c:v>Prebiotics</c:v>
                </c:pt>
                <c:pt idx="8">
                  <c:v>Collagen</c:v>
                </c:pt>
                <c:pt idx="9">
                  <c:v>Magnesium</c:v>
                </c:pt>
                <c:pt idx="10">
                  <c:v>Protein Powder</c:v>
                </c:pt>
                <c:pt idx="11">
                  <c:v>Antioxidants</c:v>
                </c:pt>
                <c:pt idx="12">
                  <c:v>Vitamin K2</c:v>
                </c:pt>
                <c:pt idx="13">
                  <c:v>Melatonin</c:v>
                </c:pt>
                <c:pt idx="14">
                  <c:v>Biotin</c:v>
                </c:pt>
                <c:pt idx="15">
                  <c:v>Curcumin/ Turmeric</c:v>
                </c:pt>
                <c:pt idx="16">
                  <c:v>Lutein</c:v>
                </c:pt>
                <c:pt idx="17">
                  <c:v>Postbiotics</c:v>
                </c:pt>
                <c:pt idx="18">
                  <c:v>CoQ10</c:v>
                </c:pt>
                <c:pt idx="19">
                  <c:v>Ashwagandha</c:v>
                </c:pt>
                <c:pt idx="20">
                  <c:v>Alpha-GPC</c:v>
                </c:pt>
                <c:pt idx="21">
                  <c:v>Synbiotics</c:v>
                </c:pt>
                <c:pt idx="22">
                  <c:v>Glutathione</c:v>
                </c:pt>
                <c:pt idx="23">
                  <c:v>Glucosamine</c:v>
                </c:pt>
                <c:pt idx="24">
                  <c:v>Choline</c:v>
                </c:pt>
                <c:pt idx="25">
                  <c:v>Citicoline</c:v>
                </c:pt>
                <c:pt idx="26">
                  <c:v>CBD</c:v>
                </c:pt>
                <c:pt idx="27">
                  <c:v>Mushrooms </c:v>
                </c:pt>
                <c:pt idx="28">
                  <c:v>MSM</c:v>
                </c:pt>
                <c:pt idx="29">
                  <c:v>Nootropics</c:v>
                </c:pt>
                <c:pt idx="30">
                  <c:v>Astaxanthin</c:v>
                </c:pt>
              </c:strCache>
            </c:strRef>
          </c:cat>
          <c:val>
            <c:numRef>
              <c:f>Sheet1!$B$2:$B$32</c:f>
              <c:numCache>
                <c:formatCode>0%</c:formatCode>
                <c:ptCount val="31"/>
                <c:pt idx="0">
                  <c:v>0.81632652999999999</c:v>
                </c:pt>
                <c:pt idx="1">
                  <c:v>0.79824560999999994</c:v>
                </c:pt>
                <c:pt idx="2">
                  <c:v>0.76744185999999992</c:v>
                </c:pt>
                <c:pt idx="3">
                  <c:v>0.76453488999999997</c:v>
                </c:pt>
                <c:pt idx="4">
                  <c:v>0.75659823999999998</c:v>
                </c:pt>
                <c:pt idx="5">
                  <c:v>0.75443787000000007</c:v>
                </c:pt>
                <c:pt idx="6">
                  <c:v>0.75</c:v>
                </c:pt>
                <c:pt idx="7">
                  <c:v>0.71387284000000006</c:v>
                </c:pt>
                <c:pt idx="8">
                  <c:v>0.71005918000000001</c:v>
                </c:pt>
                <c:pt idx="9">
                  <c:v>0.70845480999999999</c:v>
                </c:pt>
                <c:pt idx="10">
                  <c:v>0.70535714999999999</c:v>
                </c:pt>
                <c:pt idx="11">
                  <c:v>0.67455621999999993</c:v>
                </c:pt>
                <c:pt idx="12">
                  <c:v>0.64401295000000003</c:v>
                </c:pt>
                <c:pt idx="13">
                  <c:v>0.64371257999999998</c:v>
                </c:pt>
                <c:pt idx="14">
                  <c:v>0.63525836000000002</c:v>
                </c:pt>
                <c:pt idx="15">
                  <c:v>0.62650602</c:v>
                </c:pt>
                <c:pt idx="16">
                  <c:v>0.58273381000000002</c:v>
                </c:pt>
                <c:pt idx="17">
                  <c:v>0.58219178000000005</c:v>
                </c:pt>
                <c:pt idx="18">
                  <c:v>0.57587549000000005</c:v>
                </c:pt>
                <c:pt idx="19">
                  <c:v>0.56153845999999996</c:v>
                </c:pt>
                <c:pt idx="20">
                  <c:v>0.56000000000000005</c:v>
                </c:pt>
                <c:pt idx="21">
                  <c:v>0.55839415999999997</c:v>
                </c:pt>
                <c:pt idx="22">
                  <c:v>0.55357142000000004</c:v>
                </c:pt>
                <c:pt idx="23">
                  <c:v>0.55228758</c:v>
                </c:pt>
                <c:pt idx="24">
                  <c:v>0.54230769000000001</c:v>
                </c:pt>
                <c:pt idx="25">
                  <c:v>0.53526971000000001</c:v>
                </c:pt>
                <c:pt idx="26">
                  <c:v>0.53496504</c:v>
                </c:pt>
                <c:pt idx="27">
                  <c:v>0.53448276000000006</c:v>
                </c:pt>
                <c:pt idx="28">
                  <c:v>0.5234375</c:v>
                </c:pt>
                <c:pt idx="29">
                  <c:v>0.50632911999999997</c:v>
                </c:pt>
                <c:pt idx="30">
                  <c:v>0.48399999999999999</c:v>
                </c:pt>
              </c:numCache>
            </c:numRef>
          </c:val>
          <c:extLst>
            <c:ext xmlns:c16="http://schemas.microsoft.com/office/drawing/2014/chart" uri="{C3380CC4-5D6E-409C-BE32-E72D297353CC}">
              <c16:uniqueId val="{00000000-05CD-4B73-AFC0-C01B31B8AA70}"/>
            </c:ext>
          </c:extLst>
        </c:ser>
        <c:ser>
          <c:idx val="1"/>
          <c:order val="1"/>
          <c:tx>
            <c:strRef>
              <c:f>Sheet1!$C$1</c:f>
              <c:strCache>
                <c:ptCount val="1"/>
                <c:pt idx="0">
                  <c:v>Male 18-34</c:v>
                </c:pt>
              </c:strCache>
            </c:strRef>
          </c:tx>
          <c:spPr>
            <a:solidFill>
              <a:schemeClr val="accent2"/>
            </a:solidFill>
            <a:ln>
              <a:noFill/>
            </a:ln>
            <a:effectLst/>
          </c:spPr>
          <c:invertIfNegative val="0"/>
          <c:cat>
            <c:strRef>
              <c:f>Sheet1!$A$2:$A$32</c:f>
              <c:strCache>
                <c:ptCount val="31"/>
                <c:pt idx="0">
                  <c:v>Vitamin C</c:v>
                </c:pt>
                <c:pt idx="1">
                  <c:v>Vitamin D</c:v>
                </c:pt>
                <c:pt idx="2">
                  <c:v>Multivitamin</c:v>
                </c:pt>
                <c:pt idx="3">
                  <c:v>Iron</c:v>
                </c:pt>
                <c:pt idx="4">
                  <c:v>Calcium</c:v>
                </c:pt>
                <c:pt idx="5">
                  <c:v>Omega-3s </c:v>
                </c:pt>
                <c:pt idx="6">
                  <c:v>Probiotics</c:v>
                </c:pt>
                <c:pt idx="7">
                  <c:v>Prebiotics</c:v>
                </c:pt>
                <c:pt idx="8">
                  <c:v>Collagen</c:v>
                </c:pt>
                <c:pt idx="9">
                  <c:v>Magnesium</c:v>
                </c:pt>
                <c:pt idx="10">
                  <c:v>Protein Powder</c:v>
                </c:pt>
                <c:pt idx="11">
                  <c:v>Antioxidants</c:v>
                </c:pt>
                <c:pt idx="12">
                  <c:v>Vitamin K2</c:v>
                </c:pt>
                <c:pt idx="13">
                  <c:v>Melatonin</c:v>
                </c:pt>
                <c:pt idx="14">
                  <c:v>Biotin</c:v>
                </c:pt>
                <c:pt idx="15">
                  <c:v>Curcumin/ Turmeric</c:v>
                </c:pt>
                <c:pt idx="16">
                  <c:v>Lutein</c:v>
                </c:pt>
                <c:pt idx="17">
                  <c:v>Postbiotics</c:v>
                </c:pt>
                <c:pt idx="18">
                  <c:v>CoQ10</c:v>
                </c:pt>
                <c:pt idx="19">
                  <c:v>Ashwagandha</c:v>
                </c:pt>
                <c:pt idx="20">
                  <c:v>Alpha-GPC</c:v>
                </c:pt>
                <c:pt idx="21">
                  <c:v>Synbiotics</c:v>
                </c:pt>
                <c:pt idx="22">
                  <c:v>Glutathione</c:v>
                </c:pt>
                <c:pt idx="23">
                  <c:v>Glucosamine</c:v>
                </c:pt>
                <c:pt idx="24">
                  <c:v>Choline</c:v>
                </c:pt>
                <c:pt idx="25">
                  <c:v>Citicoline</c:v>
                </c:pt>
                <c:pt idx="26">
                  <c:v>CBD</c:v>
                </c:pt>
                <c:pt idx="27">
                  <c:v>Mushrooms </c:v>
                </c:pt>
                <c:pt idx="28">
                  <c:v>MSM</c:v>
                </c:pt>
                <c:pt idx="29">
                  <c:v>Nootropics</c:v>
                </c:pt>
                <c:pt idx="30">
                  <c:v>Astaxanthin</c:v>
                </c:pt>
              </c:strCache>
            </c:strRef>
          </c:cat>
          <c:val>
            <c:numRef>
              <c:f>Sheet1!$C$2:$C$32</c:f>
              <c:numCache>
                <c:formatCode>0%</c:formatCode>
                <c:ptCount val="31"/>
                <c:pt idx="0">
                  <c:v>0.81818181999999995</c:v>
                </c:pt>
                <c:pt idx="1">
                  <c:v>0.81375357999999998</c:v>
                </c:pt>
                <c:pt idx="2">
                  <c:v>0.78571427999999999</c:v>
                </c:pt>
                <c:pt idx="3">
                  <c:v>0.80911681000000002</c:v>
                </c:pt>
                <c:pt idx="4">
                  <c:v>0.78796560999999998</c:v>
                </c:pt>
                <c:pt idx="5">
                  <c:v>0.73142857999999999</c:v>
                </c:pt>
                <c:pt idx="6">
                  <c:v>0.73410405000000001</c:v>
                </c:pt>
                <c:pt idx="7">
                  <c:v>0.67329545000000002</c:v>
                </c:pt>
                <c:pt idx="8">
                  <c:v>0.67964072000000009</c:v>
                </c:pt>
                <c:pt idx="9">
                  <c:v>0.72910662000000004</c:v>
                </c:pt>
                <c:pt idx="10">
                  <c:v>0.74928775000000003</c:v>
                </c:pt>
                <c:pt idx="11">
                  <c:v>0.70231213999999997</c:v>
                </c:pt>
                <c:pt idx="12">
                  <c:v>0.68</c:v>
                </c:pt>
                <c:pt idx="13">
                  <c:v>0.73451326999999988</c:v>
                </c:pt>
                <c:pt idx="14">
                  <c:v>0.61467890000000003</c:v>
                </c:pt>
                <c:pt idx="15">
                  <c:v>0.67751479000000003</c:v>
                </c:pt>
                <c:pt idx="16">
                  <c:v>0.62</c:v>
                </c:pt>
                <c:pt idx="17">
                  <c:v>0.66031746000000002</c:v>
                </c:pt>
                <c:pt idx="18">
                  <c:v>0.61313868999999999</c:v>
                </c:pt>
                <c:pt idx="19">
                  <c:v>0.60573476999999998</c:v>
                </c:pt>
                <c:pt idx="20">
                  <c:v>0.58703072000000001</c:v>
                </c:pt>
                <c:pt idx="21">
                  <c:v>0.61237785</c:v>
                </c:pt>
                <c:pt idx="22">
                  <c:v>0.64983164999999998</c:v>
                </c:pt>
                <c:pt idx="23">
                  <c:v>0.63190184000000005</c:v>
                </c:pt>
                <c:pt idx="24">
                  <c:v>0.54276316000000002</c:v>
                </c:pt>
                <c:pt idx="25">
                  <c:v>0.56206897</c:v>
                </c:pt>
                <c:pt idx="26">
                  <c:v>0.62037036999999995</c:v>
                </c:pt>
                <c:pt idx="27">
                  <c:v>0.61261261</c:v>
                </c:pt>
                <c:pt idx="28">
                  <c:v>0.56842105999999992</c:v>
                </c:pt>
                <c:pt idx="29">
                  <c:v>0.54026846000000006</c:v>
                </c:pt>
                <c:pt idx="30">
                  <c:v>0.61188810999999999</c:v>
                </c:pt>
              </c:numCache>
            </c:numRef>
          </c:val>
          <c:extLst>
            <c:ext xmlns:c16="http://schemas.microsoft.com/office/drawing/2014/chart" uri="{C3380CC4-5D6E-409C-BE32-E72D297353CC}">
              <c16:uniqueId val="{00000001-05CD-4B73-AFC0-C01B31B8AA70}"/>
            </c:ext>
          </c:extLst>
        </c:ser>
        <c:ser>
          <c:idx val="2"/>
          <c:order val="2"/>
          <c:tx>
            <c:strRef>
              <c:f>Sheet1!$D$1</c:f>
              <c:strCache>
                <c:ptCount val="1"/>
                <c:pt idx="0">
                  <c:v>Female 35-54</c:v>
                </c:pt>
              </c:strCache>
            </c:strRef>
          </c:tx>
          <c:spPr>
            <a:solidFill>
              <a:schemeClr val="accent3"/>
            </a:solidFill>
            <a:ln>
              <a:noFill/>
            </a:ln>
            <a:effectLst/>
          </c:spPr>
          <c:invertIfNegative val="0"/>
          <c:cat>
            <c:strRef>
              <c:f>Sheet1!$A$2:$A$32</c:f>
              <c:strCache>
                <c:ptCount val="31"/>
                <c:pt idx="0">
                  <c:v>Vitamin C</c:v>
                </c:pt>
                <c:pt idx="1">
                  <c:v>Vitamin D</c:v>
                </c:pt>
                <c:pt idx="2">
                  <c:v>Multivitamin</c:v>
                </c:pt>
                <c:pt idx="3">
                  <c:v>Iron</c:v>
                </c:pt>
                <c:pt idx="4">
                  <c:v>Calcium</c:v>
                </c:pt>
                <c:pt idx="5">
                  <c:v>Omega-3s </c:v>
                </c:pt>
                <c:pt idx="6">
                  <c:v>Probiotics</c:v>
                </c:pt>
                <c:pt idx="7">
                  <c:v>Prebiotics</c:v>
                </c:pt>
                <c:pt idx="8">
                  <c:v>Collagen</c:v>
                </c:pt>
                <c:pt idx="9">
                  <c:v>Magnesium</c:v>
                </c:pt>
                <c:pt idx="10">
                  <c:v>Protein Powder</c:v>
                </c:pt>
                <c:pt idx="11">
                  <c:v>Antioxidants</c:v>
                </c:pt>
                <c:pt idx="12">
                  <c:v>Vitamin K2</c:v>
                </c:pt>
                <c:pt idx="13">
                  <c:v>Melatonin</c:v>
                </c:pt>
                <c:pt idx="14">
                  <c:v>Biotin</c:v>
                </c:pt>
                <c:pt idx="15">
                  <c:v>Curcumin/ Turmeric</c:v>
                </c:pt>
                <c:pt idx="16">
                  <c:v>Lutein</c:v>
                </c:pt>
                <c:pt idx="17">
                  <c:v>Postbiotics</c:v>
                </c:pt>
                <c:pt idx="18">
                  <c:v>CoQ10</c:v>
                </c:pt>
                <c:pt idx="19">
                  <c:v>Ashwagandha</c:v>
                </c:pt>
                <c:pt idx="20">
                  <c:v>Alpha-GPC</c:v>
                </c:pt>
                <c:pt idx="21">
                  <c:v>Synbiotics</c:v>
                </c:pt>
                <c:pt idx="22">
                  <c:v>Glutathione</c:v>
                </c:pt>
                <c:pt idx="23">
                  <c:v>Glucosamine</c:v>
                </c:pt>
                <c:pt idx="24">
                  <c:v>Choline</c:v>
                </c:pt>
                <c:pt idx="25">
                  <c:v>Citicoline</c:v>
                </c:pt>
                <c:pt idx="26">
                  <c:v>CBD</c:v>
                </c:pt>
                <c:pt idx="27">
                  <c:v>Mushrooms </c:v>
                </c:pt>
                <c:pt idx="28">
                  <c:v>MSM</c:v>
                </c:pt>
                <c:pt idx="29">
                  <c:v>Nootropics</c:v>
                </c:pt>
                <c:pt idx="30">
                  <c:v>Astaxanthin</c:v>
                </c:pt>
              </c:strCache>
            </c:strRef>
          </c:cat>
          <c:val>
            <c:numRef>
              <c:f>Sheet1!$D$2:$D$32</c:f>
              <c:numCache>
                <c:formatCode>0%</c:formatCode>
                <c:ptCount val="31"/>
                <c:pt idx="0">
                  <c:v>0.88558351999999996</c:v>
                </c:pt>
                <c:pt idx="1">
                  <c:v>0.86574074000000001</c:v>
                </c:pt>
                <c:pt idx="2">
                  <c:v>0.86238532000000001</c:v>
                </c:pt>
                <c:pt idx="3">
                  <c:v>0.84101382000000013</c:v>
                </c:pt>
                <c:pt idx="4">
                  <c:v>0.83908044999999998</c:v>
                </c:pt>
                <c:pt idx="5">
                  <c:v>0.79493088000000001</c:v>
                </c:pt>
                <c:pt idx="6">
                  <c:v>0.8279816499999999</c:v>
                </c:pt>
                <c:pt idx="7">
                  <c:v>0.77803204000000004</c:v>
                </c:pt>
                <c:pt idx="8">
                  <c:v>0.73130841000000002</c:v>
                </c:pt>
                <c:pt idx="9">
                  <c:v>0.75806452000000002</c:v>
                </c:pt>
                <c:pt idx="10">
                  <c:v>0.64402811000000004</c:v>
                </c:pt>
                <c:pt idx="11">
                  <c:v>0.74941996</c:v>
                </c:pt>
                <c:pt idx="12">
                  <c:v>0.60994765000000006</c:v>
                </c:pt>
                <c:pt idx="13">
                  <c:v>0.66586538000000006</c:v>
                </c:pt>
                <c:pt idx="14">
                  <c:v>0.67910448000000001</c:v>
                </c:pt>
                <c:pt idx="15">
                  <c:v>0.68129329999999999</c:v>
                </c:pt>
                <c:pt idx="16">
                  <c:v>0.53372434000000002</c:v>
                </c:pt>
                <c:pt idx="17">
                  <c:v>0.66666666999999991</c:v>
                </c:pt>
                <c:pt idx="18">
                  <c:v>0.61320754</c:v>
                </c:pt>
                <c:pt idx="19">
                  <c:v>0.63214285999999997</c:v>
                </c:pt>
                <c:pt idx="20">
                  <c:v>0.51417003999999999</c:v>
                </c:pt>
                <c:pt idx="21">
                  <c:v>0.55087719000000002</c:v>
                </c:pt>
                <c:pt idx="22">
                  <c:v>0.58466452999999996</c:v>
                </c:pt>
                <c:pt idx="23">
                  <c:v>0.61042183999999999</c:v>
                </c:pt>
                <c:pt idx="24">
                  <c:v>0.50943395999999996</c:v>
                </c:pt>
                <c:pt idx="25">
                  <c:v>0.49792531000000001</c:v>
                </c:pt>
                <c:pt idx="26">
                  <c:v>0.54294478000000002</c:v>
                </c:pt>
                <c:pt idx="27">
                  <c:v>0.46627565999999998</c:v>
                </c:pt>
                <c:pt idx="28">
                  <c:v>0.50719424999999996</c:v>
                </c:pt>
                <c:pt idx="29">
                  <c:v>0.46052631999999999</c:v>
                </c:pt>
                <c:pt idx="30">
                  <c:v>0.54752851999999996</c:v>
                </c:pt>
              </c:numCache>
            </c:numRef>
          </c:val>
          <c:extLst>
            <c:ext xmlns:c16="http://schemas.microsoft.com/office/drawing/2014/chart" uri="{C3380CC4-5D6E-409C-BE32-E72D297353CC}">
              <c16:uniqueId val="{00000002-05CD-4B73-AFC0-C01B31B8AA70}"/>
            </c:ext>
          </c:extLst>
        </c:ser>
        <c:ser>
          <c:idx val="3"/>
          <c:order val="3"/>
          <c:tx>
            <c:strRef>
              <c:f>Sheet1!$E$1</c:f>
              <c:strCache>
                <c:ptCount val="1"/>
                <c:pt idx="0">
                  <c:v>Male 35-54</c:v>
                </c:pt>
              </c:strCache>
            </c:strRef>
          </c:tx>
          <c:spPr>
            <a:solidFill>
              <a:schemeClr val="accent4"/>
            </a:solidFill>
            <a:ln>
              <a:noFill/>
            </a:ln>
            <a:effectLst/>
          </c:spPr>
          <c:invertIfNegative val="0"/>
          <c:cat>
            <c:strRef>
              <c:f>Sheet1!$A$2:$A$32</c:f>
              <c:strCache>
                <c:ptCount val="31"/>
                <c:pt idx="0">
                  <c:v>Vitamin C</c:v>
                </c:pt>
                <c:pt idx="1">
                  <c:v>Vitamin D</c:v>
                </c:pt>
                <c:pt idx="2">
                  <c:v>Multivitamin</c:v>
                </c:pt>
                <c:pt idx="3">
                  <c:v>Iron</c:v>
                </c:pt>
                <c:pt idx="4">
                  <c:v>Calcium</c:v>
                </c:pt>
                <c:pt idx="5">
                  <c:v>Omega-3s </c:v>
                </c:pt>
                <c:pt idx="6">
                  <c:v>Probiotics</c:v>
                </c:pt>
                <c:pt idx="7">
                  <c:v>Prebiotics</c:v>
                </c:pt>
                <c:pt idx="8">
                  <c:v>Collagen</c:v>
                </c:pt>
                <c:pt idx="9">
                  <c:v>Magnesium</c:v>
                </c:pt>
                <c:pt idx="10">
                  <c:v>Protein Powder</c:v>
                </c:pt>
                <c:pt idx="11">
                  <c:v>Antioxidants</c:v>
                </c:pt>
                <c:pt idx="12">
                  <c:v>Vitamin K2</c:v>
                </c:pt>
                <c:pt idx="13">
                  <c:v>Melatonin</c:v>
                </c:pt>
                <c:pt idx="14">
                  <c:v>Biotin</c:v>
                </c:pt>
                <c:pt idx="15">
                  <c:v>Curcumin/ Turmeric</c:v>
                </c:pt>
                <c:pt idx="16">
                  <c:v>Lutein</c:v>
                </c:pt>
                <c:pt idx="17">
                  <c:v>Postbiotics</c:v>
                </c:pt>
                <c:pt idx="18">
                  <c:v>CoQ10</c:v>
                </c:pt>
                <c:pt idx="19">
                  <c:v>Ashwagandha</c:v>
                </c:pt>
                <c:pt idx="20">
                  <c:v>Alpha-GPC</c:v>
                </c:pt>
                <c:pt idx="21">
                  <c:v>Synbiotics</c:v>
                </c:pt>
                <c:pt idx="22">
                  <c:v>Glutathione</c:v>
                </c:pt>
                <c:pt idx="23">
                  <c:v>Glucosamine</c:v>
                </c:pt>
                <c:pt idx="24">
                  <c:v>Choline</c:v>
                </c:pt>
                <c:pt idx="25">
                  <c:v>Citicoline</c:v>
                </c:pt>
                <c:pt idx="26">
                  <c:v>CBD</c:v>
                </c:pt>
                <c:pt idx="27">
                  <c:v>Mushrooms </c:v>
                </c:pt>
                <c:pt idx="28">
                  <c:v>MSM</c:v>
                </c:pt>
                <c:pt idx="29">
                  <c:v>Nootropics</c:v>
                </c:pt>
                <c:pt idx="30">
                  <c:v>Astaxanthin</c:v>
                </c:pt>
              </c:strCache>
            </c:strRef>
          </c:cat>
          <c:val>
            <c:numRef>
              <c:f>Sheet1!$E$2:$E$32</c:f>
              <c:numCache>
                <c:formatCode>0%</c:formatCode>
                <c:ptCount val="31"/>
                <c:pt idx="0">
                  <c:v>0.82550336000000002</c:v>
                </c:pt>
                <c:pt idx="1">
                  <c:v>0.82326622000000005</c:v>
                </c:pt>
                <c:pt idx="2">
                  <c:v>0.83108107999999992</c:v>
                </c:pt>
                <c:pt idx="3">
                  <c:v>0.77652370000000004</c:v>
                </c:pt>
                <c:pt idx="4">
                  <c:v>0.8</c:v>
                </c:pt>
                <c:pt idx="5">
                  <c:v>0.78876404999999994</c:v>
                </c:pt>
                <c:pt idx="6">
                  <c:v>0.75339367000000002</c:v>
                </c:pt>
                <c:pt idx="7">
                  <c:v>0.72544642999999998</c:v>
                </c:pt>
                <c:pt idx="8">
                  <c:v>0.64501160000000002</c:v>
                </c:pt>
                <c:pt idx="9">
                  <c:v>0.73529412000000005</c:v>
                </c:pt>
                <c:pt idx="10">
                  <c:v>0.67734553999999991</c:v>
                </c:pt>
                <c:pt idx="11">
                  <c:v>0.74770641999999998</c:v>
                </c:pt>
                <c:pt idx="12">
                  <c:v>0.65671641000000003</c:v>
                </c:pt>
                <c:pt idx="13">
                  <c:v>0.68333332999999996</c:v>
                </c:pt>
                <c:pt idx="14">
                  <c:v>0.61460957999999999</c:v>
                </c:pt>
                <c:pt idx="15">
                  <c:v>0.70491802999999997</c:v>
                </c:pt>
                <c:pt idx="16">
                  <c:v>0.59349593999999994</c:v>
                </c:pt>
                <c:pt idx="17">
                  <c:v>0.62182741000000008</c:v>
                </c:pt>
                <c:pt idx="18">
                  <c:v>0.58610271999999997</c:v>
                </c:pt>
                <c:pt idx="19">
                  <c:v>0.61589403999999992</c:v>
                </c:pt>
                <c:pt idx="20">
                  <c:v>0.54179567000000006</c:v>
                </c:pt>
                <c:pt idx="21">
                  <c:v>0.57065217999999995</c:v>
                </c:pt>
                <c:pt idx="22">
                  <c:v>0.59090909000000003</c:v>
                </c:pt>
                <c:pt idx="23">
                  <c:v>0.62619047999999999</c:v>
                </c:pt>
                <c:pt idx="24">
                  <c:v>0.56470588999999993</c:v>
                </c:pt>
                <c:pt idx="25">
                  <c:v>0.56105610000000006</c:v>
                </c:pt>
                <c:pt idx="26">
                  <c:v>0.59217876999999997</c:v>
                </c:pt>
                <c:pt idx="27">
                  <c:v>0.56555270000000002</c:v>
                </c:pt>
                <c:pt idx="28">
                  <c:v>0.56521738999999993</c:v>
                </c:pt>
                <c:pt idx="29">
                  <c:v>0.56375838</c:v>
                </c:pt>
                <c:pt idx="30">
                  <c:v>0.53636362999999998</c:v>
                </c:pt>
              </c:numCache>
            </c:numRef>
          </c:val>
          <c:extLst>
            <c:ext xmlns:c16="http://schemas.microsoft.com/office/drawing/2014/chart" uri="{C3380CC4-5D6E-409C-BE32-E72D297353CC}">
              <c16:uniqueId val="{00000003-05CD-4B73-AFC0-C01B31B8AA70}"/>
            </c:ext>
          </c:extLst>
        </c:ser>
        <c:ser>
          <c:idx val="4"/>
          <c:order val="4"/>
          <c:tx>
            <c:strRef>
              <c:f>Sheet1!$F$1</c:f>
              <c:strCache>
                <c:ptCount val="1"/>
                <c:pt idx="0">
                  <c:v>Female 55+</c:v>
                </c:pt>
              </c:strCache>
            </c:strRef>
          </c:tx>
          <c:spPr>
            <a:solidFill>
              <a:schemeClr val="accent5"/>
            </a:solidFill>
            <a:ln>
              <a:noFill/>
            </a:ln>
            <a:effectLst/>
          </c:spPr>
          <c:invertIfNegative val="0"/>
          <c:cat>
            <c:strRef>
              <c:f>Sheet1!$A$2:$A$32</c:f>
              <c:strCache>
                <c:ptCount val="31"/>
                <c:pt idx="0">
                  <c:v>Vitamin C</c:v>
                </c:pt>
                <c:pt idx="1">
                  <c:v>Vitamin D</c:v>
                </c:pt>
                <c:pt idx="2">
                  <c:v>Multivitamin</c:v>
                </c:pt>
                <c:pt idx="3">
                  <c:v>Iron</c:v>
                </c:pt>
                <c:pt idx="4">
                  <c:v>Calcium</c:v>
                </c:pt>
                <c:pt idx="5">
                  <c:v>Omega-3s </c:v>
                </c:pt>
                <c:pt idx="6">
                  <c:v>Probiotics</c:v>
                </c:pt>
                <c:pt idx="7">
                  <c:v>Prebiotics</c:v>
                </c:pt>
                <c:pt idx="8">
                  <c:v>Collagen</c:v>
                </c:pt>
                <c:pt idx="9">
                  <c:v>Magnesium</c:v>
                </c:pt>
                <c:pt idx="10">
                  <c:v>Protein Powder</c:v>
                </c:pt>
                <c:pt idx="11">
                  <c:v>Antioxidants</c:v>
                </c:pt>
                <c:pt idx="12">
                  <c:v>Vitamin K2</c:v>
                </c:pt>
                <c:pt idx="13">
                  <c:v>Melatonin</c:v>
                </c:pt>
                <c:pt idx="14">
                  <c:v>Biotin</c:v>
                </c:pt>
                <c:pt idx="15">
                  <c:v>Curcumin/ Turmeric</c:v>
                </c:pt>
                <c:pt idx="16">
                  <c:v>Lutein</c:v>
                </c:pt>
                <c:pt idx="17">
                  <c:v>Postbiotics</c:v>
                </c:pt>
                <c:pt idx="18">
                  <c:v>CoQ10</c:v>
                </c:pt>
                <c:pt idx="19">
                  <c:v>Ashwagandha</c:v>
                </c:pt>
                <c:pt idx="20">
                  <c:v>Alpha-GPC</c:v>
                </c:pt>
                <c:pt idx="21">
                  <c:v>Synbiotics</c:v>
                </c:pt>
                <c:pt idx="22">
                  <c:v>Glutathione</c:v>
                </c:pt>
                <c:pt idx="23">
                  <c:v>Glucosamine</c:v>
                </c:pt>
                <c:pt idx="24">
                  <c:v>Choline</c:v>
                </c:pt>
                <c:pt idx="25">
                  <c:v>Citicoline</c:v>
                </c:pt>
                <c:pt idx="26">
                  <c:v>CBD</c:v>
                </c:pt>
                <c:pt idx="27">
                  <c:v>Mushrooms </c:v>
                </c:pt>
                <c:pt idx="28">
                  <c:v>MSM</c:v>
                </c:pt>
                <c:pt idx="29">
                  <c:v>Nootropics</c:v>
                </c:pt>
                <c:pt idx="30">
                  <c:v>Astaxanthin</c:v>
                </c:pt>
              </c:strCache>
            </c:strRef>
          </c:cat>
          <c:val>
            <c:numRef>
              <c:f>Sheet1!$F$2:$F$32</c:f>
              <c:numCache>
                <c:formatCode>0%</c:formatCode>
                <c:ptCount val="31"/>
                <c:pt idx="0">
                  <c:v>0.89655171999999994</c:v>
                </c:pt>
                <c:pt idx="1">
                  <c:v>0.93142857000000001</c:v>
                </c:pt>
                <c:pt idx="2">
                  <c:v>0.83428571000000007</c:v>
                </c:pt>
                <c:pt idx="3">
                  <c:v>0.81609195999999995</c:v>
                </c:pt>
                <c:pt idx="4">
                  <c:v>0.88000000000000012</c:v>
                </c:pt>
                <c:pt idx="5">
                  <c:v>0.84393063999999995</c:v>
                </c:pt>
                <c:pt idx="6">
                  <c:v>0.85549132999999999</c:v>
                </c:pt>
                <c:pt idx="7">
                  <c:v>0.82857143</c:v>
                </c:pt>
                <c:pt idx="8">
                  <c:v>0.72781066000000005</c:v>
                </c:pt>
                <c:pt idx="9">
                  <c:v>0.84971098</c:v>
                </c:pt>
                <c:pt idx="10">
                  <c:v>0.57407406999999999</c:v>
                </c:pt>
                <c:pt idx="11">
                  <c:v>0.81176471000000006</c:v>
                </c:pt>
                <c:pt idx="12">
                  <c:v>0.69798658000000002</c:v>
                </c:pt>
                <c:pt idx="13">
                  <c:v>0.67664670999999998</c:v>
                </c:pt>
                <c:pt idx="14">
                  <c:v>0.67567567999999978</c:v>
                </c:pt>
                <c:pt idx="15">
                  <c:v>0.78443114000000003</c:v>
                </c:pt>
                <c:pt idx="16">
                  <c:v>0.63358778000000004</c:v>
                </c:pt>
                <c:pt idx="17">
                  <c:v>0.65546218999999994</c:v>
                </c:pt>
                <c:pt idx="18">
                  <c:v>0.58333332999999998</c:v>
                </c:pt>
                <c:pt idx="19">
                  <c:v>0.65048543000000003</c:v>
                </c:pt>
                <c:pt idx="20">
                  <c:v>0.45679012000000002</c:v>
                </c:pt>
                <c:pt idx="21">
                  <c:v>0.44318181000000001</c:v>
                </c:pt>
                <c:pt idx="22">
                  <c:v>0.49056604000000004</c:v>
                </c:pt>
                <c:pt idx="23">
                  <c:v>0.69230769000000003</c:v>
                </c:pt>
                <c:pt idx="24">
                  <c:v>0.48453608000000004</c:v>
                </c:pt>
                <c:pt idx="25">
                  <c:v>0.51470589</c:v>
                </c:pt>
                <c:pt idx="26">
                  <c:v>0.43902438999999999</c:v>
                </c:pt>
                <c:pt idx="27">
                  <c:v>0.48360654999999997</c:v>
                </c:pt>
                <c:pt idx="28">
                  <c:v>0.54347825999999999</c:v>
                </c:pt>
                <c:pt idx="29">
                  <c:v>0.40298507</c:v>
                </c:pt>
                <c:pt idx="30">
                  <c:v>0.50602409999999998</c:v>
                </c:pt>
              </c:numCache>
            </c:numRef>
          </c:val>
          <c:extLst>
            <c:ext xmlns:c16="http://schemas.microsoft.com/office/drawing/2014/chart" uri="{C3380CC4-5D6E-409C-BE32-E72D297353CC}">
              <c16:uniqueId val="{00000004-05CD-4B73-AFC0-C01B31B8AA70}"/>
            </c:ext>
          </c:extLst>
        </c:ser>
        <c:ser>
          <c:idx val="5"/>
          <c:order val="5"/>
          <c:tx>
            <c:strRef>
              <c:f>Sheet1!$G$1</c:f>
              <c:strCache>
                <c:ptCount val="1"/>
                <c:pt idx="0">
                  <c:v>Male 55+</c:v>
                </c:pt>
              </c:strCache>
            </c:strRef>
          </c:tx>
          <c:spPr>
            <a:solidFill>
              <a:schemeClr val="accent6"/>
            </a:solidFill>
            <a:ln>
              <a:noFill/>
            </a:ln>
            <a:effectLst/>
          </c:spPr>
          <c:invertIfNegative val="0"/>
          <c:cat>
            <c:strRef>
              <c:f>Sheet1!$A$2:$A$32</c:f>
              <c:strCache>
                <c:ptCount val="31"/>
                <c:pt idx="0">
                  <c:v>Vitamin C</c:v>
                </c:pt>
                <c:pt idx="1">
                  <c:v>Vitamin D</c:v>
                </c:pt>
                <c:pt idx="2">
                  <c:v>Multivitamin</c:v>
                </c:pt>
                <c:pt idx="3">
                  <c:v>Iron</c:v>
                </c:pt>
                <c:pt idx="4">
                  <c:v>Calcium</c:v>
                </c:pt>
                <c:pt idx="5">
                  <c:v>Omega-3s </c:v>
                </c:pt>
                <c:pt idx="6">
                  <c:v>Probiotics</c:v>
                </c:pt>
                <c:pt idx="7">
                  <c:v>Prebiotics</c:v>
                </c:pt>
                <c:pt idx="8">
                  <c:v>Collagen</c:v>
                </c:pt>
                <c:pt idx="9">
                  <c:v>Magnesium</c:v>
                </c:pt>
                <c:pt idx="10">
                  <c:v>Protein Powder</c:v>
                </c:pt>
                <c:pt idx="11">
                  <c:v>Antioxidants</c:v>
                </c:pt>
                <c:pt idx="12">
                  <c:v>Vitamin K2</c:v>
                </c:pt>
                <c:pt idx="13">
                  <c:v>Melatonin</c:v>
                </c:pt>
                <c:pt idx="14">
                  <c:v>Biotin</c:v>
                </c:pt>
                <c:pt idx="15">
                  <c:v>Curcumin/ Turmeric</c:v>
                </c:pt>
                <c:pt idx="16">
                  <c:v>Lutein</c:v>
                </c:pt>
                <c:pt idx="17">
                  <c:v>Postbiotics</c:v>
                </c:pt>
                <c:pt idx="18">
                  <c:v>CoQ10</c:v>
                </c:pt>
                <c:pt idx="19">
                  <c:v>Ashwagandha</c:v>
                </c:pt>
                <c:pt idx="20">
                  <c:v>Alpha-GPC</c:v>
                </c:pt>
                <c:pt idx="21">
                  <c:v>Synbiotics</c:v>
                </c:pt>
                <c:pt idx="22">
                  <c:v>Glutathione</c:v>
                </c:pt>
                <c:pt idx="23">
                  <c:v>Glucosamine</c:v>
                </c:pt>
                <c:pt idx="24">
                  <c:v>Choline</c:v>
                </c:pt>
                <c:pt idx="25">
                  <c:v>Citicoline</c:v>
                </c:pt>
                <c:pt idx="26">
                  <c:v>CBD</c:v>
                </c:pt>
                <c:pt idx="27">
                  <c:v>Mushrooms </c:v>
                </c:pt>
                <c:pt idx="28">
                  <c:v>MSM</c:v>
                </c:pt>
                <c:pt idx="29">
                  <c:v>Nootropics</c:v>
                </c:pt>
                <c:pt idx="30">
                  <c:v>Astaxanthin</c:v>
                </c:pt>
              </c:strCache>
            </c:strRef>
          </c:cat>
          <c:val>
            <c:numRef>
              <c:f>Sheet1!$G$2:$G$32</c:f>
              <c:numCache>
                <c:formatCode>0%</c:formatCode>
                <c:ptCount val="31"/>
                <c:pt idx="0">
                  <c:v>0.89952153000000001</c:v>
                </c:pt>
                <c:pt idx="1">
                  <c:v>0.91866028000000011</c:v>
                </c:pt>
                <c:pt idx="2">
                  <c:v>0.89855072000000002</c:v>
                </c:pt>
                <c:pt idx="3">
                  <c:v>0.83091786999999995</c:v>
                </c:pt>
                <c:pt idx="4">
                  <c:v>0.86124402</c:v>
                </c:pt>
                <c:pt idx="5">
                  <c:v>0.81818182000000006</c:v>
                </c:pt>
                <c:pt idx="6">
                  <c:v>0.81067960999999999</c:v>
                </c:pt>
                <c:pt idx="7">
                  <c:v>0.78947367999999996</c:v>
                </c:pt>
                <c:pt idx="8">
                  <c:v>0.62311558</c:v>
                </c:pt>
                <c:pt idx="9">
                  <c:v>0.75728155000000008</c:v>
                </c:pt>
                <c:pt idx="10">
                  <c:v>0.63917526000000002</c:v>
                </c:pt>
                <c:pt idx="11">
                  <c:v>0.78155339000000001</c:v>
                </c:pt>
                <c:pt idx="12">
                  <c:v>0.70949720999999999</c:v>
                </c:pt>
                <c:pt idx="13">
                  <c:v>0.60621762000000001</c:v>
                </c:pt>
                <c:pt idx="14">
                  <c:v>0.55625000000000002</c:v>
                </c:pt>
                <c:pt idx="15">
                  <c:v>0.76381908999999992</c:v>
                </c:pt>
                <c:pt idx="16">
                  <c:v>0.66891891999999997</c:v>
                </c:pt>
                <c:pt idx="17">
                  <c:v>0.60588235000000001</c:v>
                </c:pt>
                <c:pt idx="18">
                  <c:v>0.58064515999999999</c:v>
                </c:pt>
                <c:pt idx="19">
                  <c:v>0.61682243000000003</c:v>
                </c:pt>
                <c:pt idx="20">
                  <c:v>0.49523808999999996</c:v>
                </c:pt>
                <c:pt idx="21">
                  <c:v>0.5</c:v>
                </c:pt>
                <c:pt idx="22">
                  <c:v>0.55714284999999997</c:v>
                </c:pt>
                <c:pt idx="23">
                  <c:v>0.68253967999999998</c:v>
                </c:pt>
                <c:pt idx="24">
                  <c:v>0.40495867000000002</c:v>
                </c:pt>
                <c:pt idx="25">
                  <c:v>0.42156863</c:v>
                </c:pt>
                <c:pt idx="26">
                  <c:v>0.47887323000000004</c:v>
                </c:pt>
                <c:pt idx="27">
                  <c:v>0.51176471000000001</c:v>
                </c:pt>
                <c:pt idx="28">
                  <c:v>0.40310077</c:v>
                </c:pt>
                <c:pt idx="29">
                  <c:v>0.44086022000000002</c:v>
                </c:pt>
                <c:pt idx="30">
                  <c:v>0.45378151</c:v>
                </c:pt>
              </c:numCache>
            </c:numRef>
          </c:val>
          <c:extLst>
            <c:ext xmlns:c16="http://schemas.microsoft.com/office/drawing/2014/chart" uri="{C3380CC4-5D6E-409C-BE32-E72D297353CC}">
              <c16:uniqueId val="{00000005-05CD-4B73-AFC0-C01B31B8AA70}"/>
            </c:ext>
          </c:extLst>
        </c:ser>
        <c:dLbls>
          <c:showLegendKey val="0"/>
          <c:showVal val="0"/>
          <c:showCatName val="0"/>
          <c:showSerName val="0"/>
          <c:showPercent val="0"/>
          <c:showBubbleSize val="0"/>
        </c:dLbls>
        <c:gapWidth val="219"/>
        <c:overlap val="-27"/>
        <c:axId val="2121288448"/>
        <c:axId val="2121286288"/>
      </c:barChart>
      <c:catAx>
        <c:axId val="2121288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21286288"/>
        <c:crosses val="autoZero"/>
        <c:auto val="1"/>
        <c:lblAlgn val="ctr"/>
        <c:lblOffset val="100"/>
        <c:noMultiLvlLbl val="0"/>
      </c:catAx>
      <c:valAx>
        <c:axId val="21212862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21288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Sheet1!$A$2:$A$32</c:f>
              <c:strCache>
                <c:ptCount val="31"/>
                <c:pt idx="0">
                  <c:v>Iron</c:v>
                </c:pt>
                <c:pt idx="1">
                  <c:v>Probiotics</c:v>
                </c:pt>
                <c:pt idx="2">
                  <c:v>Vitamin C</c:v>
                </c:pt>
                <c:pt idx="3">
                  <c:v>Calcium</c:v>
                </c:pt>
                <c:pt idx="4">
                  <c:v>Vitamin D</c:v>
                </c:pt>
                <c:pt idx="5">
                  <c:v>Omega-3s </c:v>
                </c:pt>
                <c:pt idx="6">
                  <c:v>Multivitamin</c:v>
                </c:pt>
                <c:pt idx="7">
                  <c:v>Prebiotics</c:v>
                </c:pt>
                <c:pt idx="8">
                  <c:v>Collagen</c:v>
                </c:pt>
                <c:pt idx="9">
                  <c:v>Protein Powder</c:v>
                </c:pt>
                <c:pt idx="10">
                  <c:v>Biotin</c:v>
                </c:pt>
                <c:pt idx="11">
                  <c:v>Antioxidants</c:v>
                </c:pt>
                <c:pt idx="12">
                  <c:v>Melatonin</c:v>
                </c:pt>
                <c:pt idx="13">
                  <c:v>CBD</c:v>
                </c:pt>
                <c:pt idx="14">
                  <c:v>Vitamin K2</c:v>
                </c:pt>
                <c:pt idx="15">
                  <c:v>Magnesium</c:v>
                </c:pt>
                <c:pt idx="16">
                  <c:v>Curcumin/ Turmeric</c:v>
                </c:pt>
                <c:pt idx="17">
                  <c:v>Synbiotics</c:v>
                </c:pt>
                <c:pt idx="18">
                  <c:v>Postbiotics</c:v>
                </c:pt>
                <c:pt idx="19">
                  <c:v>CoQ10</c:v>
                </c:pt>
                <c:pt idx="20">
                  <c:v>Glucosamine</c:v>
                </c:pt>
                <c:pt idx="21">
                  <c:v>Alpha-GPC</c:v>
                </c:pt>
                <c:pt idx="22">
                  <c:v>MSM</c:v>
                </c:pt>
                <c:pt idx="23">
                  <c:v>Citicoline</c:v>
                </c:pt>
                <c:pt idx="24">
                  <c:v>Mushrooms </c:v>
                </c:pt>
                <c:pt idx="25">
                  <c:v>Glutathione</c:v>
                </c:pt>
                <c:pt idx="26">
                  <c:v>Lutein</c:v>
                </c:pt>
                <c:pt idx="27">
                  <c:v>Astaxanthin</c:v>
                </c:pt>
                <c:pt idx="28">
                  <c:v>Ashwagandha</c:v>
                </c:pt>
                <c:pt idx="29">
                  <c:v>Nootropics</c:v>
                </c:pt>
                <c:pt idx="30">
                  <c:v>Choline</c:v>
                </c:pt>
              </c:strCache>
            </c:strRef>
          </c:cat>
          <c:val>
            <c:numRef>
              <c:f>Sheet1!$B$2:$B$32</c:f>
              <c:numCache>
                <c:formatCode>0%</c:formatCode>
                <c:ptCount val="31"/>
                <c:pt idx="0">
                  <c:v>0.86206896000000011</c:v>
                </c:pt>
                <c:pt idx="1">
                  <c:v>0.85964912000000004</c:v>
                </c:pt>
                <c:pt idx="2">
                  <c:v>0.84482758999999996</c:v>
                </c:pt>
                <c:pt idx="3">
                  <c:v>0.84210525999999997</c:v>
                </c:pt>
                <c:pt idx="4">
                  <c:v>0.82758620000000005</c:v>
                </c:pt>
                <c:pt idx="5">
                  <c:v>0.82142857000000002</c:v>
                </c:pt>
                <c:pt idx="6">
                  <c:v>0.81355932000000009</c:v>
                </c:pt>
                <c:pt idx="7">
                  <c:v>0.7966101699999999</c:v>
                </c:pt>
                <c:pt idx="8">
                  <c:v>0.76785714999999999</c:v>
                </c:pt>
                <c:pt idx="9">
                  <c:v>0.71929824000000009</c:v>
                </c:pt>
                <c:pt idx="10">
                  <c:v>0.71929824000000009</c:v>
                </c:pt>
                <c:pt idx="11">
                  <c:v>0.70370369999999993</c:v>
                </c:pt>
                <c:pt idx="12">
                  <c:v>0.69642857999999996</c:v>
                </c:pt>
                <c:pt idx="13">
                  <c:v>0.67272726999999999</c:v>
                </c:pt>
                <c:pt idx="14">
                  <c:v>0.66666667000000002</c:v>
                </c:pt>
                <c:pt idx="15">
                  <c:v>0.6491228</c:v>
                </c:pt>
                <c:pt idx="16">
                  <c:v>0.62962962</c:v>
                </c:pt>
                <c:pt idx="17">
                  <c:v>0.625</c:v>
                </c:pt>
                <c:pt idx="18">
                  <c:v>0.59183673999999997</c:v>
                </c:pt>
                <c:pt idx="19">
                  <c:v>0.57894736999999996</c:v>
                </c:pt>
                <c:pt idx="20">
                  <c:v>0.57142857999999996</c:v>
                </c:pt>
                <c:pt idx="21">
                  <c:v>0.56097561000000007</c:v>
                </c:pt>
                <c:pt idx="22">
                  <c:v>0.55555555000000001</c:v>
                </c:pt>
                <c:pt idx="23">
                  <c:v>0.54054053999999996</c:v>
                </c:pt>
                <c:pt idx="24">
                  <c:v>0.53333333000000005</c:v>
                </c:pt>
                <c:pt idx="25">
                  <c:v>0.51282051000000006</c:v>
                </c:pt>
                <c:pt idx="26">
                  <c:v>0.51282050999999995</c:v>
                </c:pt>
                <c:pt idx="27">
                  <c:v>0.45454545000000002</c:v>
                </c:pt>
                <c:pt idx="28">
                  <c:v>0.43478260999999996</c:v>
                </c:pt>
                <c:pt idx="29">
                  <c:v>0.42424242000000001</c:v>
                </c:pt>
                <c:pt idx="30">
                  <c:v>0.40476191</c:v>
                </c:pt>
              </c:numCache>
            </c:numRef>
          </c:val>
          <c:extLst>
            <c:ext xmlns:c16="http://schemas.microsoft.com/office/drawing/2014/chart" uri="{C3380CC4-5D6E-409C-BE32-E72D297353CC}">
              <c16:uniqueId val="{00000000-7B89-4867-80E1-3D11EACE052E}"/>
            </c:ext>
          </c:extLst>
        </c:ser>
        <c:ser>
          <c:idx val="1"/>
          <c:order val="1"/>
          <c:tx>
            <c:strRef>
              <c:f>Sheet1!$C$1</c:f>
              <c:strCache>
                <c:ptCount val="1"/>
                <c:pt idx="0">
                  <c:v>US Male 18-34</c:v>
                </c:pt>
              </c:strCache>
            </c:strRef>
          </c:tx>
          <c:spPr>
            <a:solidFill>
              <a:schemeClr val="accent2"/>
            </a:solidFill>
            <a:ln>
              <a:noFill/>
            </a:ln>
            <a:effectLst/>
          </c:spPr>
          <c:invertIfNegative val="0"/>
          <c:cat>
            <c:strRef>
              <c:f>Sheet1!$A$2:$A$32</c:f>
              <c:strCache>
                <c:ptCount val="31"/>
                <c:pt idx="0">
                  <c:v>Iron</c:v>
                </c:pt>
                <c:pt idx="1">
                  <c:v>Probiotics</c:v>
                </c:pt>
                <c:pt idx="2">
                  <c:v>Vitamin C</c:v>
                </c:pt>
                <c:pt idx="3">
                  <c:v>Calcium</c:v>
                </c:pt>
                <c:pt idx="4">
                  <c:v>Vitamin D</c:v>
                </c:pt>
                <c:pt idx="5">
                  <c:v>Omega-3s </c:v>
                </c:pt>
                <c:pt idx="6">
                  <c:v>Multivitamin</c:v>
                </c:pt>
                <c:pt idx="7">
                  <c:v>Prebiotics</c:v>
                </c:pt>
                <c:pt idx="8">
                  <c:v>Collagen</c:v>
                </c:pt>
                <c:pt idx="9">
                  <c:v>Protein Powder</c:v>
                </c:pt>
                <c:pt idx="10">
                  <c:v>Biotin</c:v>
                </c:pt>
                <c:pt idx="11">
                  <c:v>Antioxidants</c:v>
                </c:pt>
                <c:pt idx="12">
                  <c:v>Melatonin</c:v>
                </c:pt>
                <c:pt idx="13">
                  <c:v>CBD</c:v>
                </c:pt>
                <c:pt idx="14">
                  <c:v>Vitamin K2</c:v>
                </c:pt>
                <c:pt idx="15">
                  <c:v>Magnesium</c:v>
                </c:pt>
                <c:pt idx="16">
                  <c:v>Curcumin/ Turmeric</c:v>
                </c:pt>
                <c:pt idx="17">
                  <c:v>Synbiotics</c:v>
                </c:pt>
                <c:pt idx="18">
                  <c:v>Postbiotics</c:v>
                </c:pt>
                <c:pt idx="19">
                  <c:v>CoQ10</c:v>
                </c:pt>
                <c:pt idx="20">
                  <c:v>Glucosamine</c:v>
                </c:pt>
                <c:pt idx="21">
                  <c:v>Alpha-GPC</c:v>
                </c:pt>
                <c:pt idx="22">
                  <c:v>MSM</c:v>
                </c:pt>
                <c:pt idx="23">
                  <c:v>Citicoline</c:v>
                </c:pt>
                <c:pt idx="24">
                  <c:v>Mushrooms </c:v>
                </c:pt>
                <c:pt idx="25">
                  <c:v>Glutathione</c:v>
                </c:pt>
                <c:pt idx="26">
                  <c:v>Lutein</c:v>
                </c:pt>
                <c:pt idx="27">
                  <c:v>Astaxanthin</c:v>
                </c:pt>
                <c:pt idx="28">
                  <c:v>Ashwagandha</c:v>
                </c:pt>
                <c:pt idx="29">
                  <c:v>Nootropics</c:v>
                </c:pt>
                <c:pt idx="30">
                  <c:v>Choline</c:v>
                </c:pt>
              </c:strCache>
            </c:strRef>
          </c:cat>
          <c:val>
            <c:numRef>
              <c:f>Sheet1!$C$2:$C$32</c:f>
              <c:numCache>
                <c:formatCode>0%</c:formatCode>
                <c:ptCount val="31"/>
                <c:pt idx="0">
                  <c:v>0.8461538500000001</c:v>
                </c:pt>
                <c:pt idx="1">
                  <c:v>0.78260869999999993</c:v>
                </c:pt>
                <c:pt idx="2">
                  <c:v>0.84615384000000005</c:v>
                </c:pt>
                <c:pt idx="3">
                  <c:v>0.84615383999999993</c:v>
                </c:pt>
                <c:pt idx="4">
                  <c:v>0.83760684000000007</c:v>
                </c:pt>
                <c:pt idx="5">
                  <c:v>0.81034483000000002</c:v>
                </c:pt>
                <c:pt idx="6">
                  <c:v>0.81896552</c:v>
                </c:pt>
                <c:pt idx="7">
                  <c:v>0.74358974999999994</c:v>
                </c:pt>
                <c:pt idx="8">
                  <c:v>0.69724771000000008</c:v>
                </c:pt>
                <c:pt idx="9">
                  <c:v>0.80341879999999999</c:v>
                </c:pt>
                <c:pt idx="10">
                  <c:v>0.66055045999999995</c:v>
                </c:pt>
                <c:pt idx="11">
                  <c:v>0.77777776999999992</c:v>
                </c:pt>
                <c:pt idx="12">
                  <c:v>0.82608696000000004</c:v>
                </c:pt>
                <c:pt idx="13">
                  <c:v>0.76724137000000003</c:v>
                </c:pt>
                <c:pt idx="14">
                  <c:v>0.67592592000000007</c:v>
                </c:pt>
                <c:pt idx="15">
                  <c:v>0.75</c:v>
                </c:pt>
                <c:pt idx="16">
                  <c:v>0.71681415999999998</c:v>
                </c:pt>
                <c:pt idx="17">
                  <c:v>0.66990291000000002</c:v>
                </c:pt>
                <c:pt idx="18">
                  <c:v>0.72641508999999993</c:v>
                </c:pt>
                <c:pt idx="19">
                  <c:v>0.65934066000000002</c:v>
                </c:pt>
                <c:pt idx="20">
                  <c:v>0.62264151000000001</c:v>
                </c:pt>
                <c:pt idx="21">
                  <c:v>0.68421052999999998</c:v>
                </c:pt>
                <c:pt idx="22">
                  <c:v>0.61111110999999996</c:v>
                </c:pt>
                <c:pt idx="23">
                  <c:v>0.56842104999999998</c:v>
                </c:pt>
                <c:pt idx="24">
                  <c:v>0.63478261000000002</c:v>
                </c:pt>
                <c:pt idx="25">
                  <c:v>0.67708332999999998</c:v>
                </c:pt>
                <c:pt idx="26">
                  <c:v>0.67415729999999996</c:v>
                </c:pt>
                <c:pt idx="27">
                  <c:v>0.59139785</c:v>
                </c:pt>
                <c:pt idx="28">
                  <c:v>0.67368421000000001</c:v>
                </c:pt>
                <c:pt idx="29">
                  <c:v>0.61224489999999998</c:v>
                </c:pt>
                <c:pt idx="30">
                  <c:v>0.59</c:v>
                </c:pt>
              </c:numCache>
            </c:numRef>
          </c:val>
          <c:extLst>
            <c:ext xmlns:c16="http://schemas.microsoft.com/office/drawing/2014/chart" uri="{C3380CC4-5D6E-409C-BE32-E72D297353CC}">
              <c16:uniqueId val="{00000001-7B89-4867-80E1-3D11EACE052E}"/>
            </c:ext>
          </c:extLst>
        </c:ser>
        <c:ser>
          <c:idx val="2"/>
          <c:order val="2"/>
          <c:tx>
            <c:strRef>
              <c:f>Sheet1!$D$1</c:f>
              <c:strCache>
                <c:ptCount val="1"/>
                <c:pt idx="0">
                  <c:v>US Female 35-54</c:v>
                </c:pt>
              </c:strCache>
            </c:strRef>
          </c:tx>
          <c:spPr>
            <a:solidFill>
              <a:schemeClr val="accent3"/>
            </a:solidFill>
            <a:ln>
              <a:noFill/>
            </a:ln>
            <a:effectLst/>
          </c:spPr>
          <c:invertIfNegative val="0"/>
          <c:cat>
            <c:strRef>
              <c:f>Sheet1!$A$2:$A$32</c:f>
              <c:strCache>
                <c:ptCount val="31"/>
                <c:pt idx="0">
                  <c:v>Iron</c:v>
                </c:pt>
                <c:pt idx="1">
                  <c:v>Probiotics</c:v>
                </c:pt>
                <c:pt idx="2">
                  <c:v>Vitamin C</c:v>
                </c:pt>
                <c:pt idx="3">
                  <c:v>Calcium</c:v>
                </c:pt>
                <c:pt idx="4">
                  <c:v>Vitamin D</c:v>
                </c:pt>
                <c:pt idx="5">
                  <c:v>Omega-3s </c:v>
                </c:pt>
                <c:pt idx="6">
                  <c:v>Multivitamin</c:v>
                </c:pt>
                <c:pt idx="7">
                  <c:v>Prebiotics</c:v>
                </c:pt>
                <c:pt idx="8">
                  <c:v>Collagen</c:v>
                </c:pt>
                <c:pt idx="9">
                  <c:v>Protein Powder</c:v>
                </c:pt>
                <c:pt idx="10">
                  <c:v>Biotin</c:v>
                </c:pt>
                <c:pt idx="11">
                  <c:v>Antioxidants</c:v>
                </c:pt>
                <c:pt idx="12">
                  <c:v>Melatonin</c:v>
                </c:pt>
                <c:pt idx="13">
                  <c:v>CBD</c:v>
                </c:pt>
                <c:pt idx="14">
                  <c:v>Vitamin K2</c:v>
                </c:pt>
                <c:pt idx="15">
                  <c:v>Magnesium</c:v>
                </c:pt>
                <c:pt idx="16">
                  <c:v>Curcumin/ Turmeric</c:v>
                </c:pt>
                <c:pt idx="17">
                  <c:v>Synbiotics</c:v>
                </c:pt>
                <c:pt idx="18">
                  <c:v>Postbiotics</c:v>
                </c:pt>
                <c:pt idx="19">
                  <c:v>CoQ10</c:v>
                </c:pt>
                <c:pt idx="20">
                  <c:v>Glucosamine</c:v>
                </c:pt>
                <c:pt idx="21">
                  <c:v>Alpha-GPC</c:v>
                </c:pt>
                <c:pt idx="22">
                  <c:v>MSM</c:v>
                </c:pt>
                <c:pt idx="23">
                  <c:v>Citicoline</c:v>
                </c:pt>
                <c:pt idx="24">
                  <c:v>Mushrooms </c:v>
                </c:pt>
                <c:pt idx="25">
                  <c:v>Glutathione</c:v>
                </c:pt>
                <c:pt idx="26">
                  <c:v>Lutein</c:v>
                </c:pt>
                <c:pt idx="27">
                  <c:v>Astaxanthin</c:v>
                </c:pt>
                <c:pt idx="28">
                  <c:v>Ashwagandha</c:v>
                </c:pt>
                <c:pt idx="29">
                  <c:v>Nootropics</c:v>
                </c:pt>
                <c:pt idx="30">
                  <c:v>Choline</c:v>
                </c:pt>
              </c:strCache>
            </c:strRef>
          </c:cat>
          <c:val>
            <c:numRef>
              <c:f>Sheet1!$D$2:$D$32</c:f>
              <c:numCache>
                <c:formatCode>0%</c:formatCode>
                <c:ptCount val="31"/>
                <c:pt idx="0">
                  <c:v>0.87378641000000012</c:v>
                </c:pt>
                <c:pt idx="1">
                  <c:v>0.82857143</c:v>
                </c:pt>
                <c:pt idx="2">
                  <c:v>0.93333332999999996</c:v>
                </c:pt>
                <c:pt idx="3">
                  <c:v>0.87378639999999996</c:v>
                </c:pt>
                <c:pt idx="4">
                  <c:v>0.89423076999999995</c:v>
                </c:pt>
                <c:pt idx="5">
                  <c:v>0.79807691999999997</c:v>
                </c:pt>
                <c:pt idx="6">
                  <c:v>0.91428570999999992</c:v>
                </c:pt>
                <c:pt idx="7">
                  <c:v>0.8</c:v>
                </c:pt>
                <c:pt idx="8">
                  <c:v>0.77669902999999996</c:v>
                </c:pt>
                <c:pt idx="9">
                  <c:v>0.66336633</c:v>
                </c:pt>
                <c:pt idx="10">
                  <c:v>0.7959183700000001</c:v>
                </c:pt>
                <c:pt idx="11">
                  <c:v>0.81730769000000003</c:v>
                </c:pt>
                <c:pt idx="12">
                  <c:v>0.73786408000000003</c:v>
                </c:pt>
                <c:pt idx="13">
                  <c:v>0.57731957999999994</c:v>
                </c:pt>
                <c:pt idx="14">
                  <c:v>0.63541667000000002</c:v>
                </c:pt>
                <c:pt idx="15">
                  <c:v>0.71844660000000005</c:v>
                </c:pt>
                <c:pt idx="16">
                  <c:v>0.76699029000000007</c:v>
                </c:pt>
                <c:pt idx="17">
                  <c:v>0.70175438000000001</c:v>
                </c:pt>
                <c:pt idx="18">
                  <c:v>0.75609755999999995</c:v>
                </c:pt>
                <c:pt idx="19">
                  <c:v>0.64197531000000008</c:v>
                </c:pt>
                <c:pt idx="20">
                  <c:v>0.64583332999999998</c:v>
                </c:pt>
                <c:pt idx="21">
                  <c:v>0.57627118999999993</c:v>
                </c:pt>
                <c:pt idx="22">
                  <c:v>0.59090909000000003</c:v>
                </c:pt>
                <c:pt idx="23">
                  <c:v>0.55357142999999998</c:v>
                </c:pt>
                <c:pt idx="24">
                  <c:v>0.48351648000000003</c:v>
                </c:pt>
                <c:pt idx="25">
                  <c:v>0.6</c:v>
                </c:pt>
                <c:pt idx="26">
                  <c:v>0.48101264999999999</c:v>
                </c:pt>
                <c:pt idx="27">
                  <c:v>0.48148148000000002</c:v>
                </c:pt>
                <c:pt idx="28">
                  <c:v>0.64788731999999993</c:v>
                </c:pt>
                <c:pt idx="29">
                  <c:v>0.45454546000000001</c:v>
                </c:pt>
                <c:pt idx="30">
                  <c:v>0.49230768999999996</c:v>
                </c:pt>
              </c:numCache>
            </c:numRef>
          </c:val>
          <c:extLst>
            <c:ext xmlns:c16="http://schemas.microsoft.com/office/drawing/2014/chart" uri="{C3380CC4-5D6E-409C-BE32-E72D297353CC}">
              <c16:uniqueId val="{00000002-7B89-4867-80E1-3D11EACE052E}"/>
            </c:ext>
          </c:extLst>
        </c:ser>
        <c:ser>
          <c:idx val="3"/>
          <c:order val="3"/>
          <c:tx>
            <c:strRef>
              <c:f>Sheet1!$E$1</c:f>
              <c:strCache>
                <c:ptCount val="1"/>
                <c:pt idx="0">
                  <c:v>US Male 35-54</c:v>
                </c:pt>
              </c:strCache>
            </c:strRef>
          </c:tx>
          <c:spPr>
            <a:solidFill>
              <a:schemeClr val="accent4"/>
            </a:solidFill>
            <a:ln>
              <a:noFill/>
            </a:ln>
            <a:effectLst/>
          </c:spPr>
          <c:invertIfNegative val="0"/>
          <c:cat>
            <c:strRef>
              <c:f>Sheet1!$A$2:$A$32</c:f>
              <c:strCache>
                <c:ptCount val="31"/>
                <c:pt idx="0">
                  <c:v>Iron</c:v>
                </c:pt>
                <c:pt idx="1">
                  <c:v>Probiotics</c:v>
                </c:pt>
                <c:pt idx="2">
                  <c:v>Vitamin C</c:v>
                </c:pt>
                <c:pt idx="3">
                  <c:v>Calcium</c:v>
                </c:pt>
                <c:pt idx="4">
                  <c:v>Vitamin D</c:v>
                </c:pt>
                <c:pt idx="5">
                  <c:v>Omega-3s </c:v>
                </c:pt>
                <c:pt idx="6">
                  <c:v>Multivitamin</c:v>
                </c:pt>
                <c:pt idx="7">
                  <c:v>Prebiotics</c:v>
                </c:pt>
                <c:pt idx="8">
                  <c:v>Collagen</c:v>
                </c:pt>
                <c:pt idx="9">
                  <c:v>Protein Powder</c:v>
                </c:pt>
                <c:pt idx="10">
                  <c:v>Biotin</c:v>
                </c:pt>
                <c:pt idx="11">
                  <c:v>Antioxidants</c:v>
                </c:pt>
                <c:pt idx="12">
                  <c:v>Melatonin</c:v>
                </c:pt>
                <c:pt idx="13">
                  <c:v>CBD</c:v>
                </c:pt>
                <c:pt idx="14">
                  <c:v>Vitamin K2</c:v>
                </c:pt>
                <c:pt idx="15">
                  <c:v>Magnesium</c:v>
                </c:pt>
                <c:pt idx="16">
                  <c:v>Curcumin/ Turmeric</c:v>
                </c:pt>
                <c:pt idx="17">
                  <c:v>Synbiotics</c:v>
                </c:pt>
                <c:pt idx="18">
                  <c:v>Postbiotics</c:v>
                </c:pt>
                <c:pt idx="19">
                  <c:v>CoQ10</c:v>
                </c:pt>
                <c:pt idx="20">
                  <c:v>Glucosamine</c:v>
                </c:pt>
                <c:pt idx="21">
                  <c:v>Alpha-GPC</c:v>
                </c:pt>
                <c:pt idx="22">
                  <c:v>MSM</c:v>
                </c:pt>
                <c:pt idx="23">
                  <c:v>Citicoline</c:v>
                </c:pt>
                <c:pt idx="24">
                  <c:v>Mushrooms </c:v>
                </c:pt>
                <c:pt idx="25">
                  <c:v>Glutathione</c:v>
                </c:pt>
                <c:pt idx="26">
                  <c:v>Lutein</c:v>
                </c:pt>
                <c:pt idx="27">
                  <c:v>Astaxanthin</c:v>
                </c:pt>
                <c:pt idx="28">
                  <c:v>Ashwagandha</c:v>
                </c:pt>
                <c:pt idx="29">
                  <c:v>Nootropics</c:v>
                </c:pt>
                <c:pt idx="30">
                  <c:v>Choline</c:v>
                </c:pt>
              </c:strCache>
            </c:strRef>
          </c:cat>
          <c:val>
            <c:numRef>
              <c:f>Sheet1!$E$2:$E$32</c:f>
              <c:numCache>
                <c:formatCode>0%</c:formatCode>
                <c:ptCount val="31"/>
                <c:pt idx="0">
                  <c:v>0.79279279999999996</c:v>
                </c:pt>
                <c:pt idx="1">
                  <c:v>0.81081080999999999</c:v>
                </c:pt>
                <c:pt idx="2">
                  <c:v>0.84070795999999992</c:v>
                </c:pt>
                <c:pt idx="3">
                  <c:v>0.8392857199999999</c:v>
                </c:pt>
                <c:pt idx="4">
                  <c:v>0.875</c:v>
                </c:pt>
                <c:pt idx="5">
                  <c:v>0.89189190000000007</c:v>
                </c:pt>
                <c:pt idx="6">
                  <c:v>0.82142856999999991</c:v>
                </c:pt>
                <c:pt idx="7">
                  <c:v>0.84070796000000003</c:v>
                </c:pt>
                <c:pt idx="8">
                  <c:v>0.70909091000000002</c:v>
                </c:pt>
                <c:pt idx="9">
                  <c:v>0.70270270000000001</c:v>
                </c:pt>
                <c:pt idx="10">
                  <c:v>0.72727273000000003</c:v>
                </c:pt>
                <c:pt idx="11">
                  <c:v>0.80357142999999998</c:v>
                </c:pt>
                <c:pt idx="12">
                  <c:v>0.77981652000000001</c:v>
                </c:pt>
                <c:pt idx="13">
                  <c:v>0.72897195999999997</c:v>
                </c:pt>
                <c:pt idx="14">
                  <c:v>0.76363636000000001</c:v>
                </c:pt>
                <c:pt idx="15">
                  <c:v>0.75675675000000009</c:v>
                </c:pt>
                <c:pt idx="16">
                  <c:v>0.79279279000000002</c:v>
                </c:pt>
                <c:pt idx="17">
                  <c:v>0.74509804000000002</c:v>
                </c:pt>
                <c:pt idx="18">
                  <c:v>0.72815534000000004</c:v>
                </c:pt>
                <c:pt idx="19">
                  <c:v>0.73737372999999995</c:v>
                </c:pt>
                <c:pt idx="20">
                  <c:v>0.6875</c:v>
                </c:pt>
                <c:pt idx="21">
                  <c:v>0.7032967</c:v>
                </c:pt>
                <c:pt idx="22">
                  <c:v>0.65</c:v>
                </c:pt>
                <c:pt idx="23">
                  <c:v>0.71264368</c:v>
                </c:pt>
                <c:pt idx="24">
                  <c:v>0.66666667000000002</c:v>
                </c:pt>
                <c:pt idx="25">
                  <c:v>0.68817203999999998</c:v>
                </c:pt>
                <c:pt idx="26">
                  <c:v>0.69</c:v>
                </c:pt>
                <c:pt idx="27">
                  <c:v>0.68131867999999995</c:v>
                </c:pt>
                <c:pt idx="28">
                  <c:v>0.68965516999999998</c:v>
                </c:pt>
                <c:pt idx="29">
                  <c:v>0.69565217000000001</c:v>
                </c:pt>
                <c:pt idx="30">
                  <c:v>0.73</c:v>
                </c:pt>
              </c:numCache>
            </c:numRef>
          </c:val>
          <c:extLst>
            <c:ext xmlns:c16="http://schemas.microsoft.com/office/drawing/2014/chart" uri="{C3380CC4-5D6E-409C-BE32-E72D297353CC}">
              <c16:uniqueId val="{00000003-7B89-4867-80E1-3D11EACE052E}"/>
            </c:ext>
          </c:extLst>
        </c:ser>
        <c:ser>
          <c:idx val="4"/>
          <c:order val="4"/>
          <c:tx>
            <c:strRef>
              <c:f>Sheet1!$F$1</c:f>
              <c:strCache>
                <c:ptCount val="1"/>
                <c:pt idx="0">
                  <c:v>US Female 55+</c:v>
                </c:pt>
              </c:strCache>
            </c:strRef>
          </c:tx>
          <c:spPr>
            <a:solidFill>
              <a:schemeClr val="accent5"/>
            </a:solidFill>
            <a:ln>
              <a:noFill/>
            </a:ln>
            <a:effectLst/>
          </c:spPr>
          <c:invertIfNegative val="0"/>
          <c:cat>
            <c:strRef>
              <c:f>Sheet1!$A$2:$A$32</c:f>
              <c:strCache>
                <c:ptCount val="31"/>
                <c:pt idx="0">
                  <c:v>Iron</c:v>
                </c:pt>
                <c:pt idx="1">
                  <c:v>Probiotics</c:v>
                </c:pt>
                <c:pt idx="2">
                  <c:v>Vitamin C</c:v>
                </c:pt>
                <c:pt idx="3">
                  <c:v>Calcium</c:v>
                </c:pt>
                <c:pt idx="4">
                  <c:v>Vitamin D</c:v>
                </c:pt>
                <c:pt idx="5">
                  <c:v>Omega-3s </c:v>
                </c:pt>
                <c:pt idx="6">
                  <c:v>Multivitamin</c:v>
                </c:pt>
                <c:pt idx="7">
                  <c:v>Prebiotics</c:v>
                </c:pt>
                <c:pt idx="8">
                  <c:v>Collagen</c:v>
                </c:pt>
                <c:pt idx="9">
                  <c:v>Protein Powder</c:v>
                </c:pt>
                <c:pt idx="10">
                  <c:v>Biotin</c:v>
                </c:pt>
                <c:pt idx="11">
                  <c:v>Antioxidants</c:v>
                </c:pt>
                <c:pt idx="12">
                  <c:v>Melatonin</c:v>
                </c:pt>
                <c:pt idx="13">
                  <c:v>CBD</c:v>
                </c:pt>
                <c:pt idx="14">
                  <c:v>Vitamin K2</c:v>
                </c:pt>
                <c:pt idx="15">
                  <c:v>Magnesium</c:v>
                </c:pt>
                <c:pt idx="16">
                  <c:v>Curcumin/ Turmeric</c:v>
                </c:pt>
                <c:pt idx="17">
                  <c:v>Synbiotics</c:v>
                </c:pt>
                <c:pt idx="18">
                  <c:v>Postbiotics</c:v>
                </c:pt>
                <c:pt idx="19">
                  <c:v>CoQ10</c:v>
                </c:pt>
                <c:pt idx="20">
                  <c:v>Glucosamine</c:v>
                </c:pt>
                <c:pt idx="21">
                  <c:v>Alpha-GPC</c:v>
                </c:pt>
                <c:pt idx="22">
                  <c:v>MSM</c:v>
                </c:pt>
                <c:pt idx="23">
                  <c:v>Citicoline</c:v>
                </c:pt>
                <c:pt idx="24">
                  <c:v>Mushrooms </c:v>
                </c:pt>
                <c:pt idx="25">
                  <c:v>Glutathione</c:v>
                </c:pt>
                <c:pt idx="26">
                  <c:v>Lutein</c:v>
                </c:pt>
                <c:pt idx="27">
                  <c:v>Astaxanthin</c:v>
                </c:pt>
                <c:pt idx="28">
                  <c:v>Ashwagandha</c:v>
                </c:pt>
                <c:pt idx="29">
                  <c:v>Nootropics</c:v>
                </c:pt>
                <c:pt idx="30">
                  <c:v>Choline</c:v>
                </c:pt>
              </c:strCache>
            </c:strRef>
          </c:cat>
          <c:val>
            <c:numRef>
              <c:f>Sheet1!$F$2:$F$32</c:f>
              <c:numCache>
                <c:formatCode>0%</c:formatCode>
                <c:ptCount val="31"/>
                <c:pt idx="0">
                  <c:v>0.78260869999999993</c:v>
                </c:pt>
                <c:pt idx="1">
                  <c:v>0.97826086999999995</c:v>
                </c:pt>
                <c:pt idx="2">
                  <c:v>0.93333333000000007</c:v>
                </c:pt>
                <c:pt idx="3">
                  <c:v>0.95652174000000012</c:v>
                </c:pt>
                <c:pt idx="4">
                  <c:v>0.97826086999999995</c:v>
                </c:pt>
                <c:pt idx="5">
                  <c:v>0.8636363600000001</c:v>
                </c:pt>
                <c:pt idx="6">
                  <c:v>0.89130434000000003</c:v>
                </c:pt>
                <c:pt idx="7">
                  <c:v>0.93478261000000007</c:v>
                </c:pt>
                <c:pt idx="8">
                  <c:v>0.73333333000000001</c:v>
                </c:pt>
                <c:pt idx="9">
                  <c:v>0.61904760999999997</c:v>
                </c:pt>
                <c:pt idx="10">
                  <c:v>0.72727272999999992</c:v>
                </c:pt>
                <c:pt idx="11">
                  <c:v>0.82222222999999994</c:v>
                </c:pt>
                <c:pt idx="12">
                  <c:v>0.71739131</c:v>
                </c:pt>
                <c:pt idx="13">
                  <c:v>0.43181818</c:v>
                </c:pt>
                <c:pt idx="14">
                  <c:v>0.57894737000000007</c:v>
                </c:pt>
                <c:pt idx="15">
                  <c:v>0.80434782999999999</c:v>
                </c:pt>
                <c:pt idx="16">
                  <c:v>0.84090909000000003</c:v>
                </c:pt>
                <c:pt idx="17">
                  <c:v>0.36842105000000003</c:v>
                </c:pt>
                <c:pt idx="18">
                  <c:v>0.61290323000000002</c:v>
                </c:pt>
                <c:pt idx="19">
                  <c:v>0.66666665999999997</c:v>
                </c:pt>
                <c:pt idx="20">
                  <c:v>0.70454545000000002</c:v>
                </c:pt>
                <c:pt idx="21">
                  <c:v>0.5</c:v>
                </c:pt>
                <c:pt idx="22">
                  <c:v>0.70588234999999999</c:v>
                </c:pt>
                <c:pt idx="23">
                  <c:v>0.5</c:v>
                </c:pt>
                <c:pt idx="24">
                  <c:v>0.26470588</c:v>
                </c:pt>
                <c:pt idx="25">
                  <c:v>0.31818182</c:v>
                </c:pt>
                <c:pt idx="26">
                  <c:v>0.61111110999999996</c:v>
                </c:pt>
                <c:pt idx="27">
                  <c:v>0.36363635999999999</c:v>
                </c:pt>
                <c:pt idx="28">
                  <c:v>0.5625</c:v>
                </c:pt>
                <c:pt idx="29">
                  <c:v>0.46666667000000001</c:v>
                </c:pt>
                <c:pt idx="30">
                  <c:v>0.46153845999999998</c:v>
                </c:pt>
              </c:numCache>
            </c:numRef>
          </c:val>
          <c:extLst>
            <c:ext xmlns:c16="http://schemas.microsoft.com/office/drawing/2014/chart" uri="{C3380CC4-5D6E-409C-BE32-E72D297353CC}">
              <c16:uniqueId val="{00000004-7B89-4867-80E1-3D11EACE052E}"/>
            </c:ext>
          </c:extLst>
        </c:ser>
        <c:ser>
          <c:idx val="5"/>
          <c:order val="5"/>
          <c:tx>
            <c:strRef>
              <c:f>Sheet1!$G$1</c:f>
              <c:strCache>
                <c:ptCount val="1"/>
                <c:pt idx="0">
                  <c:v>US Male 55+</c:v>
                </c:pt>
              </c:strCache>
            </c:strRef>
          </c:tx>
          <c:spPr>
            <a:solidFill>
              <a:schemeClr val="accent6"/>
            </a:solidFill>
            <a:ln>
              <a:noFill/>
            </a:ln>
            <a:effectLst/>
          </c:spPr>
          <c:invertIfNegative val="0"/>
          <c:cat>
            <c:strRef>
              <c:f>Sheet1!$A$2:$A$32</c:f>
              <c:strCache>
                <c:ptCount val="31"/>
                <c:pt idx="0">
                  <c:v>Iron</c:v>
                </c:pt>
                <c:pt idx="1">
                  <c:v>Probiotics</c:v>
                </c:pt>
                <c:pt idx="2">
                  <c:v>Vitamin C</c:v>
                </c:pt>
                <c:pt idx="3">
                  <c:v>Calcium</c:v>
                </c:pt>
                <c:pt idx="4">
                  <c:v>Vitamin D</c:v>
                </c:pt>
                <c:pt idx="5">
                  <c:v>Omega-3s </c:v>
                </c:pt>
                <c:pt idx="6">
                  <c:v>Multivitamin</c:v>
                </c:pt>
                <c:pt idx="7">
                  <c:v>Prebiotics</c:v>
                </c:pt>
                <c:pt idx="8">
                  <c:v>Collagen</c:v>
                </c:pt>
                <c:pt idx="9">
                  <c:v>Protein Powder</c:v>
                </c:pt>
                <c:pt idx="10">
                  <c:v>Biotin</c:v>
                </c:pt>
                <c:pt idx="11">
                  <c:v>Antioxidants</c:v>
                </c:pt>
                <c:pt idx="12">
                  <c:v>Melatonin</c:v>
                </c:pt>
                <c:pt idx="13">
                  <c:v>CBD</c:v>
                </c:pt>
                <c:pt idx="14">
                  <c:v>Vitamin K2</c:v>
                </c:pt>
                <c:pt idx="15">
                  <c:v>Magnesium</c:v>
                </c:pt>
                <c:pt idx="16">
                  <c:v>Curcumin/ Turmeric</c:v>
                </c:pt>
                <c:pt idx="17">
                  <c:v>Synbiotics</c:v>
                </c:pt>
                <c:pt idx="18">
                  <c:v>Postbiotics</c:v>
                </c:pt>
                <c:pt idx="19">
                  <c:v>CoQ10</c:v>
                </c:pt>
                <c:pt idx="20">
                  <c:v>Glucosamine</c:v>
                </c:pt>
                <c:pt idx="21">
                  <c:v>Alpha-GPC</c:v>
                </c:pt>
                <c:pt idx="22">
                  <c:v>MSM</c:v>
                </c:pt>
                <c:pt idx="23">
                  <c:v>Citicoline</c:v>
                </c:pt>
                <c:pt idx="24">
                  <c:v>Mushrooms </c:v>
                </c:pt>
                <c:pt idx="25">
                  <c:v>Glutathione</c:v>
                </c:pt>
                <c:pt idx="26">
                  <c:v>Lutein</c:v>
                </c:pt>
                <c:pt idx="27">
                  <c:v>Astaxanthin</c:v>
                </c:pt>
                <c:pt idx="28">
                  <c:v>Ashwagandha</c:v>
                </c:pt>
                <c:pt idx="29">
                  <c:v>Nootropics</c:v>
                </c:pt>
                <c:pt idx="30">
                  <c:v>Choline</c:v>
                </c:pt>
              </c:strCache>
            </c:strRef>
          </c:cat>
          <c:val>
            <c:numRef>
              <c:f>Sheet1!$G$2:$G$32</c:f>
              <c:numCache>
                <c:formatCode>0%</c:formatCode>
                <c:ptCount val="31"/>
                <c:pt idx="0">
                  <c:v>0.75757575999999993</c:v>
                </c:pt>
                <c:pt idx="1">
                  <c:v>0.90909090999999997</c:v>
                </c:pt>
                <c:pt idx="2">
                  <c:v>0.90909090999999997</c:v>
                </c:pt>
                <c:pt idx="3">
                  <c:v>0.81818181999999995</c:v>
                </c:pt>
                <c:pt idx="4">
                  <c:v>0.90909090999999997</c:v>
                </c:pt>
                <c:pt idx="5">
                  <c:v>0.84848484999999996</c:v>
                </c:pt>
                <c:pt idx="6">
                  <c:v>0.96875</c:v>
                </c:pt>
                <c:pt idx="7">
                  <c:v>0.81818181000000012</c:v>
                </c:pt>
                <c:pt idx="8">
                  <c:v>0.73333333000000001</c:v>
                </c:pt>
                <c:pt idx="9">
                  <c:v>0.65517241000000004</c:v>
                </c:pt>
                <c:pt idx="10">
                  <c:v>0.68965516999999998</c:v>
                </c:pt>
                <c:pt idx="11">
                  <c:v>0.90625</c:v>
                </c:pt>
                <c:pt idx="12">
                  <c:v>0.63636363000000018</c:v>
                </c:pt>
                <c:pt idx="13">
                  <c:v>0.44827586000000003</c:v>
                </c:pt>
                <c:pt idx="14">
                  <c:v>0.72</c:v>
                </c:pt>
                <c:pt idx="15">
                  <c:v>0.6875</c:v>
                </c:pt>
                <c:pt idx="16">
                  <c:v>0.90322581000000002</c:v>
                </c:pt>
                <c:pt idx="17">
                  <c:v>0.46666666000000001</c:v>
                </c:pt>
                <c:pt idx="18">
                  <c:v>0.60000000000000009</c:v>
                </c:pt>
                <c:pt idx="19">
                  <c:v>0.71428570999999996</c:v>
                </c:pt>
                <c:pt idx="20">
                  <c:v>0.83870966999999996</c:v>
                </c:pt>
                <c:pt idx="21">
                  <c:v>0.46153845999999998</c:v>
                </c:pt>
                <c:pt idx="22">
                  <c:v>0.42105263000000004</c:v>
                </c:pt>
                <c:pt idx="23">
                  <c:v>0.4</c:v>
                </c:pt>
                <c:pt idx="24">
                  <c:v>0.4</c:v>
                </c:pt>
                <c:pt idx="25">
                  <c:v>0.57894736000000002</c:v>
                </c:pt>
                <c:pt idx="26">
                  <c:v>0.73076922999999994</c:v>
                </c:pt>
                <c:pt idx="27">
                  <c:v>0.46153845999999998</c:v>
                </c:pt>
                <c:pt idx="28">
                  <c:v>0.52941177000000006</c:v>
                </c:pt>
                <c:pt idx="29">
                  <c:v>0.5</c:v>
                </c:pt>
                <c:pt idx="30">
                  <c:v>0.38095238999999997</c:v>
                </c:pt>
              </c:numCache>
            </c:numRef>
          </c:val>
          <c:extLst>
            <c:ext xmlns:c16="http://schemas.microsoft.com/office/drawing/2014/chart" uri="{C3380CC4-5D6E-409C-BE32-E72D297353CC}">
              <c16:uniqueId val="{00000005-7B89-4867-80E1-3D11EACE052E}"/>
            </c:ext>
          </c:extLst>
        </c:ser>
        <c:dLbls>
          <c:showLegendKey val="0"/>
          <c:showVal val="0"/>
          <c:showCatName val="0"/>
          <c:showSerName val="0"/>
          <c:showPercent val="0"/>
          <c:showBubbleSize val="0"/>
        </c:dLbls>
        <c:gapWidth val="219"/>
        <c:overlap val="-27"/>
        <c:axId val="2121288448"/>
        <c:axId val="2121286288"/>
      </c:barChart>
      <c:catAx>
        <c:axId val="2121288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21286288"/>
        <c:crosses val="autoZero"/>
        <c:auto val="1"/>
        <c:lblAlgn val="ctr"/>
        <c:lblOffset val="100"/>
        <c:noMultiLvlLbl val="0"/>
      </c:catAx>
      <c:valAx>
        <c:axId val="212128628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21288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I trust that it is effective, and I have experienced its benefits</c:v>
                </c:pt>
              </c:strCache>
            </c:strRef>
          </c:tx>
          <c:spPr>
            <a:solidFill>
              <a:schemeClr val="accent1"/>
            </a:solidFill>
            <a:ln>
              <a:noFill/>
            </a:ln>
            <a:effectLst/>
          </c:spPr>
          <c:invertIfNegative val="0"/>
          <c:cat>
            <c:strRef>
              <c:f>Sheet1!$A$2:$A$32</c:f>
              <c:strCache>
                <c:ptCount val="31"/>
                <c:pt idx="0">
                  <c:v>Nootropics</c:v>
                </c:pt>
                <c:pt idx="1">
                  <c:v>Choline</c:v>
                </c:pt>
                <c:pt idx="2">
                  <c:v>Citicoline</c:v>
                </c:pt>
                <c:pt idx="3">
                  <c:v>MSM</c:v>
                </c:pt>
                <c:pt idx="4">
                  <c:v>Astaxanthin</c:v>
                </c:pt>
                <c:pt idx="5">
                  <c:v>Synbiotics</c:v>
                </c:pt>
                <c:pt idx="6">
                  <c:v>Glutathione</c:v>
                </c:pt>
                <c:pt idx="7">
                  <c:v>Alpha-GPC</c:v>
                </c:pt>
                <c:pt idx="8">
                  <c:v>Lutein</c:v>
                </c:pt>
                <c:pt idx="9">
                  <c:v>CoQ10</c:v>
                </c:pt>
                <c:pt idx="10">
                  <c:v>CBD</c:v>
                </c:pt>
                <c:pt idx="11">
                  <c:v>Mushrooms </c:v>
                </c:pt>
                <c:pt idx="12">
                  <c:v>Glucosamine</c:v>
                </c:pt>
                <c:pt idx="13">
                  <c:v>Postbiotics</c:v>
                </c:pt>
                <c:pt idx="14">
                  <c:v>Biotin</c:v>
                </c:pt>
                <c:pt idx="15">
                  <c:v>Ashwagandha</c:v>
                </c:pt>
                <c:pt idx="16">
                  <c:v>Vitamin K2</c:v>
                </c:pt>
                <c:pt idx="17">
                  <c:v>Collagen</c:v>
                </c:pt>
                <c:pt idx="18">
                  <c:v>Melatonin</c:v>
                </c:pt>
                <c:pt idx="19">
                  <c:v>Curcumin/ Turmeric</c:v>
                </c:pt>
                <c:pt idx="20">
                  <c:v>Protein Powder</c:v>
                </c:pt>
                <c:pt idx="21">
                  <c:v>Prebiotics</c:v>
                </c:pt>
                <c:pt idx="22">
                  <c:v>Antioxidants</c:v>
                </c:pt>
                <c:pt idx="23">
                  <c:v>Magnesium</c:v>
                </c:pt>
                <c:pt idx="24">
                  <c:v>Omega-3s </c:v>
                </c:pt>
                <c:pt idx="25">
                  <c:v>Probiotics</c:v>
                </c:pt>
                <c:pt idx="26">
                  <c:v>Iron</c:v>
                </c:pt>
                <c:pt idx="27">
                  <c:v>Calcium</c:v>
                </c:pt>
                <c:pt idx="28">
                  <c:v>Vitamin D</c:v>
                </c:pt>
                <c:pt idx="29">
                  <c:v>Multivitamin</c:v>
                </c:pt>
                <c:pt idx="30">
                  <c:v>Vitamin C</c:v>
                </c:pt>
              </c:strCache>
            </c:strRef>
          </c:cat>
          <c:val>
            <c:numRef>
              <c:f>Sheet1!$B$2:$B$32</c:f>
              <c:numCache>
                <c:formatCode>0%</c:formatCode>
                <c:ptCount val="31"/>
                <c:pt idx="0">
                  <c:v>0.17362817</c:v>
                </c:pt>
                <c:pt idx="1">
                  <c:v>0.19164265</c:v>
                </c:pt>
                <c:pt idx="2">
                  <c:v>0.19437751</c:v>
                </c:pt>
                <c:pt idx="3">
                  <c:v>0.19638989000000001</c:v>
                </c:pt>
                <c:pt idx="4">
                  <c:v>0.19894895000000001</c:v>
                </c:pt>
                <c:pt idx="5">
                  <c:v>0.20507544999999999</c:v>
                </c:pt>
                <c:pt idx="6">
                  <c:v>0.20886500999999999</c:v>
                </c:pt>
                <c:pt idx="7">
                  <c:v>0.21093149</c:v>
                </c:pt>
                <c:pt idx="8">
                  <c:v>0.21351179000000001</c:v>
                </c:pt>
                <c:pt idx="9">
                  <c:v>0.21503132</c:v>
                </c:pt>
                <c:pt idx="10">
                  <c:v>0.22392834</c:v>
                </c:pt>
                <c:pt idx="11">
                  <c:v>0.23893269</c:v>
                </c:pt>
                <c:pt idx="12">
                  <c:v>0.24861264999999999</c:v>
                </c:pt>
                <c:pt idx="13">
                  <c:v>0.27161250999999997</c:v>
                </c:pt>
                <c:pt idx="14">
                  <c:v>0.28539070999999999</c:v>
                </c:pt>
                <c:pt idx="15">
                  <c:v>0.30763473000000002</c:v>
                </c:pt>
                <c:pt idx="16">
                  <c:v>0.31350114000000001</c:v>
                </c:pt>
                <c:pt idx="17">
                  <c:v>0.31722688999999998</c:v>
                </c:pt>
                <c:pt idx="18">
                  <c:v>0.33831377000000001</c:v>
                </c:pt>
                <c:pt idx="19">
                  <c:v>0.36664912999999999</c:v>
                </c:pt>
                <c:pt idx="20">
                  <c:v>0.38723182</c:v>
                </c:pt>
                <c:pt idx="21">
                  <c:v>0.39756592000000002</c:v>
                </c:pt>
                <c:pt idx="22">
                  <c:v>0.40890269000000001</c:v>
                </c:pt>
                <c:pt idx="23">
                  <c:v>0.44974359000000003</c:v>
                </c:pt>
                <c:pt idx="24">
                  <c:v>0.47338792000000002</c:v>
                </c:pt>
                <c:pt idx="25">
                  <c:v>0.48151950999999998</c:v>
                </c:pt>
                <c:pt idx="26">
                  <c:v>0.53115424</c:v>
                </c:pt>
                <c:pt idx="27">
                  <c:v>0.54670750000000001</c:v>
                </c:pt>
                <c:pt idx="28">
                  <c:v>0.60694232000000004</c:v>
                </c:pt>
                <c:pt idx="29">
                  <c:v>0.60785314000000001</c:v>
                </c:pt>
                <c:pt idx="30">
                  <c:v>0.64616167000000002</c:v>
                </c:pt>
              </c:numCache>
            </c:numRef>
          </c:val>
          <c:extLst>
            <c:ext xmlns:c16="http://schemas.microsoft.com/office/drawing/2014/chart" uri="{C3380CC4-5D6E-409C-BE32-E72D297353CC}">
              <c16:uniqueId val="{00000000-E61F-4226-8FFE-57B61D02E8CB}"/>
            </c:ext>
          </c:extLst>
        </c:ser>
        <c:ser>
          <c:idx val="1"/>
          <c:order val="1"/>
          <c:tx>
            <c:strRef>
              <c:f>Sheet1!$C$1</c:f>
              <c:strCache>
                <c:ptCount val="1"/>
                <c:pt idx="0">
                  <c:v>I trust that it is effective, but I haven't experienced benefits</c:v>
                </c:pt>
              </c:strCache>
            </c:strRef>
          </c:tx>
          <c:spPr>
            <a:solidFill>
              <a:schemeClr val="accent3"/>
            </a:solidFill>
            <a:ln>
              <a:noFill/>
            </a:ln>
            <a:effectLst/>
          </c:spPr>
          <c:invertIfNegative val="0"/>
          <c:cat>
            <c:strRef>
              <c:f>Sheet1!$A$2:$A$32</c:f>
              <c:strCache>
                <c:ptCount val="31"/>
                <c:pt idx="0">
                  <c:v>Nootropics</c:v>
                </c:pt>
                <c:pt idx="1">
                  <c:v>Choline</c:v>
                </c:pt>
                <c:pt idx="2">
                  <c:v>Citicoline</c:v>
                </c:pt>
                <c:pt idx="3">
                  <c:v>MSM</c:v>
                </c:pt>
                <c:pt idx="4">
                  <c:v>Astaxanthin</c:v>
                </c:pt>
                <c:pt idx="5">
                  <c:v>Synbiotics</c:v>
                </c:pt>
                <c:pt idx="6">
                  <c:v>Glutathione</c:v>
                </c:pt>
                <c:pt idx="7">
                  <c:v>Alpha-GPC</c:v>
                </c:pt>
                <c:pt idx="8">
                  <c:v>Lutein</c:v>
                </c:pt>
                <c:pt idx="9">
                  <c:v>CoQ10</c:v>
                </c:pt>
                <c:pt idx="10">
                  <c:v>CBD</c:v>
                </c:pt>
                <c:pt idx="11">
                  <c:v>Mushrooms </c:v>
                </c:pt>
                <c:pt idx="12">
                  <c:v>Glucosamine</c:v>
                </c:pt>
                <c:pt idx="13">
                  <c:v>Postbiotics</c:v>
                </c:pt>
                <c:pt idx="14">
                  <c:v>Biotin</c:v>
                </c:pt>
                <c:pt idx="15">
                  <c:v>Ashwagandha</c:v>
                </c:pt>
                <c:pt idx="16">
                  <c:v>Vitamin K2</c:v>
                </c:pt>
                <c:pt idx="17">
                  <c:v>Collagen</c:v>
                </c:pt>
                <c:pt idx="18">
                  <c:v>Melatonin</c:v>
                </c:pt>
                <c:pt idx="19">
                  <c:v>Curcumin/ Turmeric</c:v>
                </c:pt>
                <c:pt idx="20">
                  <c:v>Protein Powder</c:v>
                </c:pt>
                <c:pt idx="21">
                  <c:v>Prebiotics</c:v>
                </c:pt>
                <c:pt idx="22">
                  <c:v>Antioxidants</c:v>
                </c:pt>
                <c:pt idx="23">
                  <c:v>Magnesium</c:v>
                </c:pt>
                <c:pt idx="24">
                  <c:v>Omega-3s </c:v>
                </c:pt>
                <c:pt idx="25">
                  <c:v>Probiotics</c:v>
                </c:pt>
                <c:pt idx="26">
                  <c:v>Iron</c:v>
                </c:pt>
                <c:pt idx="27">
                  <c:v>Calcium</c:v>
                </c:pt>
                <c:pt idx="28">
                  <c:v>Vitamin D</c:v>
                </c:pt>
                <c:pt idx="29">
                  <c:v>Multivitamin</c:v>
                </c:pt>
                <c:pt idx="30">
                  <c:v>Vitamin C</c:v>
                </c:pt>
              </c:strCache>
            </c:strRef>
          </c:cat>
          <c:val>
            <c:numRef>
              <c:f>Sheet1!$C$2:$C$32</c:f>
              <c:numCache>
                <c:formatCode>0%</c:formatCode>
                <c:ptCount val="31"/>
                <c:pt idx="0">
                  <c:v>0.33579034000000002</c:v>
                </c:pt>
                <c:pt idx="1">
                  <c:v>0.33357348999999997</c:v>
                </c:pt>
                <c:pt idx="2">
                  <c:v>0.33574296999999997</c:v>
                </c:pt>
                <c:pt idx="3">
                  <c:v>0.33357400999999998</c:v>
                </c:pt>
                <c:pt idx="4">
                  <c:v>0.33708708999999998</c:v>
                </c:pt>
                <c:pt idx="5">
                  <c:v>0.35390946999999989</c:v>
                </c:pt>
                <c:pt idx="6">
                  <c:v>0.37474815</c:v>
                </c:pt>
                <c:pt idx="7">
                  <c:v>0.33025404000000003</c:v>
                </c:pt>
                <c:pt idx="8">
                  <c:v>0.38049713000000002</c:v>
                </c:pt>
                <c:pt idx="9">
                  <c:v>0.37926235000000003</c:v>
                </c:pt>
                <c:pt idx="10">
                  <c:v>0.33205373999999999</c:v>
                </c:pt>
                <c:pt idx="11">
                  <c:v>0.29896907</c:v>
                </c:pt>
                <c:pt idx="12">
                  <c:v>0.37347392000000001</c:v>
                </c:pt>
                <c:pt idx="13">
                  <c:v>0.3599019</c:v>
                </c:pt>
                <c:pt idx="14">
                  <c:v>0.34767837000000001</c:v>
                </c:pt>
                <c:pt idx="15">
                  <c:v>0.3008982</c:v>
                </c:pt>
                <c:pt idx="16">
                  <c:v>0.34324943000000002</c:v>
                </c:pt>
                <c:pt idx="17">
                  <c:v>0.36974790000000002</c:v>
                </c:pt>
                <c:pt idx="18">
                  <c:v>0.33564568</c:v>
                </c:pt>
                <c:pt idx="19">
                  <c:v>0.32824829</c:v>
                </c:pt>
                <c:pt idx="20">
                  <c:v>0.28780742999999998</c:v>
                </c:pt>
                <c:pt idx="21">
                  <c:v>0.34482759000000002</c:v>
                </c:pt>
                <c:pt idx="22">
                  <c:v>0.32763975000000001</c:v>
                </c:pt>
                <c:pt idx="23">
                  <c:v>0.29794872</c:v>
                </c:pt>
                <c:pt idx="24">
                  <c:v>0.30859775</c:v>
                </c:pt>
                <c:pt idx="25">
                  <c:v>0.30030801000000001</c:v>
                </c:pt>
                <c:pt idx="26">
                  <c:v>0.27323799999999998</c:v>
                </c:pt>
                <c:pt idx="27">
                  <c:v>0.26595202000000001</c:v>
                </c:pt>
                <c:pt idx="28">
                  <c:v>0.23940786</c:v>
                </c:pt>
                <c:pt idx="29">
                  <c:v>0.21876593999999999</c:v>
                </c:pt>
                <c:pt idx="30">
                  <c:v>0.20437214000000001</c:v>
                </c:pt>
              </c:numCache>
            </c:numRef>
          </c:val>
          <c:extLst>
            <c:ext xmlns:c16="http://schemas.microsoft.com/office/drawing/2014/chart" uri="{C3380CC4-5D6E-409C-BE32-E72D297353CC}">
              <c16:uniqueId val="{00000001-E61F-4226-8FFE-57B61D02E8CB}"/>
            </c:ext>
          </c:extLst>
        </c:ser>
        <c:ser>
          <c:idx val="2"/>
          <c:order val="2"/>
          <c:tx>
            <c:strRef>
              <c:f>Sheet1!$D$1</c:f>
              <c:strCache>
                <c:ptCount val="1"/>
                <c:pt idx="0">
                  <c:v>I've heard good &amp; bad</c:v>
                </c:pt>
              </c:strCache>
            </c:strRef>
          </c:tx>
          <c:spPr>
            <a:solidFill>
              <a:schemeClr val="accent6"/>
            </a:solidFill>
            <a:ln>
              <a:noFill/>
            </a:ln>
            <a:effectLst/>
          </c:spPr>
          <c:invertIfNegative val="0"/>
          <c:cat>
            <c:strRef>
              <c:f>Sheet1!$A$2:$A$32</c:f>
              <c:strCache>
                <c:ptCount val="31"/>
                <c:pt idx="0">
                  <c:v>Nootropics</c:v>
                </c:pt>
                <c:pt idx="1">
                  <c:v>Choline</c:v>
                </c:pt>
                <c:pt idx="2">
                  <c:v>Citicoline</c:v>
                </c:pt>
                <c:pt idx="3">
                  <c:v>MSM</c:v>
                </c:pt>
                <c:pt idx="4">
                  <c:v>Astaxanthin</c:v>
                </c:pt>
                <c:pt idx="5">
                  <c:v>Synbiotics</c:v>
                </c:pt>
                <c:pt idx="6">
                  <c:v>Glutathione</c:v>
                </c:pt>
                <c:pt idx="7">
                  <c:v>Alpha-GPC</c:v>
                </c:pt>
                <c:pt idx="8">
                  <c:v>Lutein</c:v>
                </c:pt>
                <c:pt idx="9">
                  <c:v>CoQ10</c:v>
                </c:pt>
                <c:pt idx="10">
                  <c:v>CBD</c:v>
                </c:pt>
                <c:pt idx="11">
                  <c:v>Mushrooms </c:v>
                </c:pt>
                <c:pt idx="12">
                  <c:v>Glucosamine</c:v>
                </c:pt>
                <c:pt idx="13">
                  <c:v>Postbiotics</c:v>
                </c:pt>
                <c:pt idx="14">
                  <c:v>Biotin</c:v>
                </c:pt>
                <c:pt idx="15">
                  <c:v>Ashwagandha</c:v>
                </c:pt>
                <c:pt idx="16">
                  <c:v>Vitamin K2</c:v>
                </c:pt>
                <c:pt idx="17">
                  <c:v>Collagen</c:v>
                </c:pt>
                <c:pt idx="18">
                  <c:v>Melatonin</c:v>
                </c:pt>
                <c:pt idx="19">
                  <c:v>Curcumin/ Turmeric</c:v>
                </c:pt>
                <c:pt idx="20">
                  <c:v>Protein Powder</c:v>
                </c:pt>
                <c:pt idx="21">
                  <c:v>Prebiotics</c:v>
                </c:pt>
                <c:pt idx="22">
                  <c:v>Antioxidants</c:v>
                </c:pt>
                <c:pt idx="23">
                  <c:v>Magnesium</c:v>
                </c:pt>
                <c:pt idx="24">
                  <c:v>Omega-3s </c:v>
                </c:pt>
                <c:pt idx="25">
                  <c:v>Probiotics</c:v>
                </c:pt>
                <c:pt idx="26">
                  <c:v>Iron</c:v>
                </c:pt>
                <c:pt idx="27">
                  <c:v>Calcium</c:v>
                </c:pt>
                <c:pt idx="28">
                  <c:v>Vitamin D</c:v>
                </c:pt>
                <c:pt idx="29">
                  <c:v>Multivitamin</c:v>
                </c:pt>
                <c:pt idx="30">
                  <c:v>Vitamin C</c:v>
                </c:pt>
              </c:strCache>
            </c:strRef>
          </c:cat>
          <c:val>
            <c:numRef>
              <c:f>Sheet1!$D$2:$D$32</c:f>
              <c:numCache>
                <c:formatCode>0%</c:formatCode>
                <c:ptCount val="31"/>
                <c:pt idx="0">
                  <c:v>0.23587224000000001</c:v>
                </c:pt>
                <c:pt idx="1">
                  <c:v>0.20821326000000001</c:v>
                </c:pt>
                <c:pt idx="2">
                  <c:v>0.20883534000000001</c:v>
                </c:pt>
                <c:pt idx="3">
                  <c:v>0.22382671000000001</c:v>
                </c:pt>
                <c:pt idx="4">
                  <c:v>0.22747748000000001</c:v>
                </c:pt>
                <c:pt idx="5">
                  <c:v>0.20164609</c:v>
                </c:pt>
                <c:pt idx="6">
                  <c:v>0.18737408</c:v>
                </c:pt>
                <c:pt idx="7">
                  <c:v>0.21016166</c:v>
                </c:pt>
                <c:pt idx="8">
                  <c:v>0.17399618</c:v>
                </c:pt>
                <c:pt idx="9">
                  <c:v>0.18580376000000001</c:v>
                </c:pt>
                <c:pt idx="10">
                  <c:v>0.25335892999999998</c:v>
                </c:pt>
                <c:pt idx="11">
                  <c:v>0.19830200000000001</c:v>
                </c:pt>
                <c:pt idx="12">
                  <c:v>0.17813540999999999</c:v>
                </c:pt>
                <c:pt idx="13">
                  <c:v>0.18638872000000001</c:v>
                </c:pt>
                <c:pt idx="14">
                  <c:v>0.17553794</c:v>
                </c:pt>
                <c:pt idx="15">
                  <c:v>0.18338323000000001</c:v>
                </c:pt>
                <c:pt idx="16">
                  <c:v>0.16018307000000001</c:v>
                </c:pt>
                <c:pt idx="17">
                  <c:v>0.15861344999999999</c:v>
                </c:pt>
                <c:pt idx="18">
                  <c:v>0.18089648</c:v>
                </c:pt>
                <c:pt idx="19">
                  <c:v>0.14571277999999999</c:v>
                </c:pt>
                <c:pt idx="20">
                  <c:v>0.18419675999999999</c:v>
                </c:pt>
                <c:pt idx="21">
                  <c:v>0.14705882000000001</c:v>
                </c:pt>
                <c:pt idx="22">
                  <c:v>0.13975155</c:v>
                </c:pt>
                <c:pt idx="23">
                  <c:v>0.14102564000000001</c:v>
                </c:pt>
                <c:pt idx="24">
                  <c:v>0.12128965999999999</c:v>
                </c:pt>
                <c:pt idx="25">
                  <c:v>0.12679671000000001</c:v>
                </c:pt>
                <c:pt idx="26">
                  <c:v>0.11593463</c:v>
                </c:pt>
                <c:pt idx="27">
                  <c:v>0.1020929</c:v>
                </c:pt>
                <c:pt idx="28">
                  <c:v>8.7289429999999987E-2</c:v>
                </c:pt>
                <c:pt idx="29">
                  <c:v>9.688933999999999E-2</c:v>
                </c:pt>
                <c:pt idx="30">
                  <c:v>8.286731E-2</c:v>
                </c:pt>
              </c:numCache>
            </c:numRef>
          </c:val>
          <c:extLst>
            <c:ext xmlns:c16="http://schemas.microsoft.com/office/drawing/2014/chart" uri="{C3380CC4-5D6E-409C-BE32-E72D297353CC}">
              <c16:uniqueId val="{00000002-E61F-4226-8FFE-57B61D02E8CB}"/>
            </c:ext>
          </c:extLst>
        </c:ser>
        <c:ser>
          <c:idx val="3"/>
          <c:order val="3"/>
          <c:tx>
            <c:strRef>
              <c:f>Sheet1!$E$1</c:f>
              <c:strCache>
                <c:ptCount val="1"/>
                <c:pt idx="0">
                  <c:v>I think it might not be effective, I haven't experienced benefits</c:v>
                </c:pt>
              </c:strCache>
            </c:strRef>
          </c:tx>
          <c:spPr>
            <a:solidFill>
              <a:schemeClr val="bg2"/>
            </a:solidFill>
            <a:ln>
              <a:noFill/>
            </a:ln>
            <a:effectLst/>
          </c:spPr>
          <c:invertIfNegative val="0"/>
          <c:cat>
            <c:strRef>
              <c:f>Sheet1!$A$2:$A$32</c:f>
              <c:strCache>
                <c:ptCount val="31"/>
                <c:pt idx="0">
                  <c:v>Nootropics</c:v>
                </c:pt>
                <c:pt idx="1">
                  <c:v>Choline</c:v>
                </c:pt>
                <c:pt idx="2">
                  <c:v>Citicoline</c:v>
                </c:pt>
                <c:pt idx="3">
                  <c:v>MSM</c:v>
                </c:pt>
                <c:pt idx="4">
                  <c:v>Astaxanthin</c:v>
                </c:pt>
                <c:pt idx="5">
                  <c:v>Synbiotics</c:v>
                </c:pt>
                <c:pt idx="6">
                  <c:v>Glutathione</c:v>
                </c:pt>
                <c:pt idx="7">
                  <c:v>Alpha-GPC</c:v>
                </c:pt>
                <c:pt idx="8">
                  <c:v>Lutein</c:v>
                </c:pt>
                <c:pt idx="9">
                  <c:v>CoQ10</c:v>
                </c:pt>
                <c:pt idx="10">
                  <c:v>CBD</c:v>
                </c:pt>
                <c:pt idx="11">
                  <c:v>Mushrooms </c:v>
                </c:pt>
                <c:pt idx="12">
                  <c:v>Glucosamine</c:v>
                </c:pt>
                <c:pt idx="13">
                  <c:v>Postbiotics</c:v>
                </c:pt>
                <c:pt idx="14">
                  <c:v>Biotin</c:v>
                </c:pt>
                <c:pt idx="15">
                  <c:v>Ashwagandha</c:v>
                </c:pt>
                <c:pt idx="16">
                  <c:v>Vitamin K2</c:v>
                </c:pt>
                <c:pt idx="17">
                  <c:v>Collagen</c:v>
                </c:pt>
                <c:pt idx="18">
                  <c:v>Melatonin</c:v>
                </c:pt>
                <c:pt idx="19">
                  <c:v>Curcumin/ Turmeric</c:v>
                </c:pt>
                <c:pt idx="20">
                  <c:v>Protein Powder</c:v>
                </c:pt>
                <c:pt idx="21">
                  <c:v>Prebiotics</c:v>
                </c:pt>
                <c:pt idx="22">
                  <c:v>Antioxidants</c:v>
                </c:pt>
                <c:pt idx="23">
                  <c:v>Magnesium</c:v>
                </c:pt>
                <c:pt idx="24">
                  <c:v>Omega-3s </c:v>
                </c:pt>
                <c:pt idx="25">
                  <c:v>Probiotics</c:v>
                </c:pt>
                <c:pt idx="26">
                  <c:v>Iron</c:v>
                </c:pt>
                <c:pt idx="27">
                  <c:v>Calcium</c:v>
                </c:pt>
                <c:pt idx="28">
                  <c:v>Vitamin D</c:v>
                </c:pt>
                <c:pt idx="29">
                  <c:v>Multivitamin</c:v>
                </c:pt>
                <c:pt idx="30">
                  <c:v>Vitamin C</c:v>
                </c:pt>
              </c:strCache>
            </c:strRef>
          </c:cat>
          <c:val>
            <c:numRef>
              <c:f>Sheet1!$E$2:$E$32</c:f>
              <c:numCache>
                <c:formatCode>0%</c:formatCode>
                <c:ptCount val="31"/>
                <c:pt idx="0">
                  <c:v>0.12285011999999999</c:v>
                </c:pt>
                <c:pt idx="1">
                  <c:v>0.11599424</c:v>
                </c:pt>
                <c:pt idx="2">
                  <c:v>0.12369478</c:v>
                </c:pt>
                <c:pt idx="3">
                  <c:v>0.10541515999999999</c:v>
                </c:pt>
                <c:pt idx="4">
                  <c:v>0.10885886</c:v>
                </c:pt>
                <c:pt idx="5">
                  <c:v>0.10768176</c:v>
                </c:pt>
                <c:pt idx="6">
                  <c:v>9.4022830000000002E-2</c:v>
                </c:pt>
                <c:pt idx="7">
                  <c:v>0.11855273</c:v>
                </c:pt>
                <c:pt idx="8">
                  <c:v>7.9031229999999994E-2</c:v>
                </c:pt>
                <c:pt idx="9">
                  <c:v>9.3945719999999996E-2</c:v>
                </c:pt>
                <c:pt idx="10">
                  <c:v>8.5732569999999994E-2</c:v>
                </c:pt>
                <c:pt idx="11">
                  <c:v>0.10006064000000001</c:v>
                </c:pt>
                <c:pt idx="12">
                  <c:v>7.3806880000000005E-2</c:v>
                </c:pt>
                <c:pt idx="13">
                  <c:v>7.5413859999999999E-2</c:v>
                </c:pt>
                <c:pt idx="14">
                  <c:v>8.2672709999999996E-2</c:v>
                </c:pt>
                <c:pt idx="15">
                  <c:v>9.6556890000000006E-2</c:v>
                </c:pt>
                <c:pt idx="16">
                  <c:v>7.1510299999999999E-2</c:v>
                </c:pt>
                <c:pt idx="17">
                  <c:v>7.5105039999999998E-2</c:v>
                </c:pt>
                <c:pt idx="18">
                  <c:v>7.2038419999999992E-2</c:v>
                </c:pt>
                <c:pt idx="19">
                  <c:v>7.3645450000000001E-2</c:v>
                </c:pt>
                <c:pt idx="20">
                  <c:v>8.2679229999999992E-2</c:v>
                </c:pt>
                <c:pt idx="21">
                  <c:v>6.0344830000000002E-2</c:v>
                </c:pt>
                <c:pt idx="22">
                  <c:v>7.0910970000000004E-2</c:v>
                </c:pt>
                <c:pt idx="23">
                  <c:v>7.3333330000000002E-2</c:v>
                </c:pt>
                <c:pt idx="24">
                  <c:v>5.9877180000000002E-2</c:v>
                </c:pt>
                <c:pt idx="25">
                  <c:v>6.0574950000000002E-2</c:v>
                </c:pt>
                <c:pt idx="26">
                  <c:v>4.6476000000000003E-2</c:v>
                </c:pt>
                <c:pt idx="27">
                  <c:v>4.7983669999999999E-2</c:v>
                </c:pt>
                <c:pt idx="28">
                  <c:v>4.2368560000000013E-2</c:v>
                </c:pt>
                <c:pt idx="29">
                  <c:v>4.9974499999999998E-2</c:v>
                </c:pt>
                <c:pt idx="30">
                  <c:v>4.0162679999999999E-2</c:v>
                </c:pt>
              </c:numCache>
            </c:numRef>
          </c:val>
          <c:extLst>
            <c:ext xmlns:c16="http://schemas.microsoft.com/office/drawing/2014/chart" uri="{C3380CC4-5D6E-409C-BE32-E72D297353CC}">
              <c16:uniqueId val="{00000003-E61F-4226-8FFE-57B61D02E8CB}"/>
            </c:ext>
          </c:extLst>
        </c:ser>
        <c:ser>
          <c:idx val="4"/>
          <c:order val="4"/>
          <c:tx>
            <c:strRef>
              <c:f>Sheet1!$F$1</c:f>
              <c:strCache>
                <c:ptCount val="1"/>
                <c:pt idx="0">
                  <c:v>I know it's not effective</c:v>
                </c:pt>
              </c:strCache>
            </c:strRef>
          </c:tx>
          <c:spPr>
            <a:solidFill>
              <a:schemeClr val="accent5"/>
            </a:solidFill>
            <a:ln>
              <a:noFill/>
            </a:ln>
            <a:effectLst/>
          </c:spPr>
          <c:invertIfNegative val="0"/>
          <c:cat>
            <c:strRef>
              <c:f>Sheet1!$A$2:$A$32</c:f>
              <c:strCache>
                <c:ptCount val="31"/>
                <c:pt idx="0">
                  <c:v>Nootropics</c:v>
                </c:pt>
                <c:pt idx="1">
                  <c:v>Choline</c:v>
                </c:pt>
                <c:pt idx="2">
                  <c:v>Citicoline</c:v>
                </c:pt>
                <c:pt idx="3">
                  <c:v>MSM</c:v>
                </c:pt>
                <c:pt idx="4">
                  <c:v>Astaxanthin</c:v>
                </c:pt>
                <c:pt idx="5">
                  <c:v>Synbiotics</c:v>
                </c:pt>
                <c:pt idx="6">
                  <c:v>Glutathione</c:v>
                </c:pt>
                <c:pt idx="7">
                  <c:v>Alpha-GPC</c:v>
                </c:pt>
                <c:pt idx="8">
                  <c:v>Lutein</c:v>
                </c:pt>
                <c:pt idx="9">
                  <c:v>CoQ10</c:v>
                </c:pt>
                <c:pt idx="10">
                  <c:v>CBD</c:v>
                </c:pt>
                <c:pt idx="11">
                  <c:v>Mushrooms </c:v>
                </c:pt>
                <c:pt idx="12">
                  <c:v>Glucosamine</c:v>
                </c:pt>
                <c:pt idx="13">
                  <c:v>Postbiotics</c:v>
                </c:pt>
                <c:pt idx="14">
                  <c:v>Biotin</c:v>
                </c:pt>
                <c:pt idx="15">
                  <c:v>Ashwagandha</c:v>
                </c:pt>
                <c:pt idx="16">
                  <c:v>Vitamin K2</c:v>
                </c:pt>
                <c:pt idx="17">
                  <c:v>Collagen</c:v>
                </c:pt>
                <c:pt idx="18">
                  <c:v>Melatonin</c:v>
                </c:pt>
                <c:pt idx="19">
                  <c:v>Curcumin/ Turmeric</c:v>
                </c:pt>
                <c:pt idx="20">
                  <c:v>Protein Powder</c:v>
                </c:pt>
                <c:pt idx="21">
                  <c:v>Prebiotics</c:v>
                </c:pt>
                <c:pt idx="22">
                  <c:v>Antioxidants</c:v>
                </c:pt>
                <c:pt idx="23">
                  <c:v>Magnesium</c:v>
                </c:pt>
                <c:pt idx="24">
                  <c:v>Omega-3s </c:v>
                </c:pt>
                <c:pt idx="25">
                  <c:v>Probiotics</c:v>
                </c:pt>
                <c:pt idx="26">
                  <c:v>Iron</c:v>
                </c:pt>
                <c:pt idx="27">
                  <c:v>Calcium</c:v>
                </c:pt>
                <c:pt idx="28">
                  <c:v>Vitamin D</c:v>
                </c:pt>
                <c:pt idx="29">
                  <c:v>Multivitamin</c:v>
                </c:pt>
                <c:pt idx="30">
                  <c:v>Vitamin C</c:v>
                </c:pt>
              </c:strCache>
            </c:strRef>
          </c:cat>
          <c:val>
            <c:numRef>
              <c:f>Sheet1!$F$2:$F$32</c:f>
              <c:numCache>
                <c:formatCode>0%</c:formatCode>
                <c:ptCount val="31"/>
                <c:pt idx="0">
                  <c:v>3.2760030000000002E-2</c:v>
                </c:pt>
                <c:pt idx="1">
                  <c:v>3.9625359999999998E-2</c:v>
                </c:pt>
                <c:pt idx="2">
                  <c:v>3.9357429999999999E-2</c:v>
                </c:pt>
                <c:pt idx="3">
                  <c:v>3.3935020000000003E-2</c:v>
                </c:pt>
                <c:pt idx="4">
                  <c:v>2.9279280000000001E-2</c:v>
                </c:pt>
                <c:pt idx="5">
                  <c:v>3.155007E-2</c:v>
                </c:pt>
                <c:pt idx="6">
                  <c:v>2.2834119999999999E-2</c:v>
                </c:pt>
                <c:pt idx="7">
                  <c:v>2.848345E-2</c:v>
                </c:pt>
                <c:pt idx="8">
                  <c:v>2.931804E-2</c:v>
                </c:pt>
                <c:pt idx="9">
                  <c:v>2.296451E-2</c:v>
                </c:pt>
                <c:pt idx="10">
                  <c:v>2.879079E-2</c:v>
                </c:pt>
                <c:pt idx="11">
                  <c:v>3.6992120000000003E-2</c:v>
                </c:pt>
                <c:pt idx="12">
                  <c:v>2.2197560000000002E-2</c:v>
                </c:pt>
                <c:pt idx="13">
                  <c:v>2.5751070000000001E-2</c:v>
                </c:pt>
                <c:pt idx="14">
                  <c:v>1.755379E-2</c:v>
                </c:pt>
                <c:pt idx="15">
                  <c:v>3.8922159999999997E-2</c:v>
                </c:pt>
                <c:pt idx="16">
                  <c:v>1.8306639999999999E-2</c:v>
                </c:pt>
                <c:pt idx="17">
                  <c:v>2.5735290000000001E-2</c:v>
                </c:pt>
                <c:pt idx="18">
                  <c:v>2.0811099999999999E-2</c:v>
                </c:pt>
                <c:pt idx="19">
                  <c:v>2.5775909999999999E-2</c:v>
                </c:pt>
                <c:pt idx="20">
                  <c:v>2.3024590000000001E-2</c:v>
                </c:pt>
                <c:pt idx="21">
                  <c:v>2.5354970000000001E-2</c:v>
                </c:pt>
                <c:pt idx="22">
                  <c:v>2.4844720000000001E-2</c:v>
                </c:pt>
                <c:pt idx="23">
                  <c:v>2.5641029999999999E-2</c:v>
                </c:pt>
                <c:pt idx="24">
                  <c:v>2.200614E-2</c:v>
                </c:pt>
                <c:pt idx="25">
                  <c:v>1.4887060000000001E-2</c:v>
                </c:pt>
                <c:pt idx="26">
                  <c:v>2.0429010000000001E-2</c:v>
                </c:pt>
                <c:pt idx="27">
                  <c:v>1.9908120000000001E-2</c:v>
                </c:pt>
                <c:pt idx="28">
                  <c:v>1.429301E-2</c:v>
                </c:pt>
                <c:pt idx="29">
                  <c:v>1.8357979999999999E-2</c:v>
                </c:pt>
                <c:pt idx="30">
                  <c:v>1.8301979999999999E-2</c:v>
                </c:pt>
              </c:numCache>
            </c:numRef>
          </c:val>
          <c:extLst>
            <c:ext xmlns:c16="http://schemas.microsoft.com/office/drawing/2014/chart" uri="{C3380CC4-5D6E-409C-BE32-E72D297353CC}">
              <c16:uniqueId val="{00000004-E61F-4226-8FFE-57B61D02E8CB}"/>
            </c:ext>
          </c:extLst>
        </c:ser>
        <c:ser>
          <c:idx val="5"/>
          <c:order val="5"/>
          <c:tx>
            <c:strRef>
              <c:f>Sheet1!$G$1</c:f>
              <c:strCache>
                <c:ptCount val="1"/>
                <c:pt idx="0">
                  <c:v>I don't know</c:v>
                </c:pt>
              </c:strCache>
            </c:strRef>
          </c:tx>
          <c:spPr>
            <a:solidFill>
              <a:schemeClr val="accent2"/>
            </a:solidFill>
            <a:ln>
              <a:noFill/>
            </a:ln>
            <a:effectLst/>
          </c:spPr>
          <c:invertIfNegative val="0"/>
          <c:cat>
            <c:strRef>
              <c:f>Sheet1!$A$2:$A$32</c:f>
              <c:strCache>
                <c:ptCount val="31"/>
                <c:pt idx="0">
                  <c:v>Nootropics</c:v>
                </c:pt>
                <c:pt idx="1">
                  <c:v>Choline</c:v>
                </c:pt>
                <c:pt idx="2">
                  <c:v>Citicoline</c:v>
                </c:pt>
                <c:pt idx="3">
                  <c:v>MSM</c:v>
                </c:pt>
                <c:pt idx="4">
                  <c:v>Astaxanthin</c:v>
                </c:pt>
                <c:pt idx="5">
                  <c:v>Synbiotics</c:v>
                </c:pt>
                <c:pt idx="6">
                  <c:v>Glutathione</c:v>
                </c:pt>
                <c:pt idx="7">
                  <c:v>Alpha-GPC</c:v>
                </c:pt>
                <c:pt idx="8">
                  <c:v>Lutein</c:v>
                </c:pt>
                <c:pt idx="9">
                  <c:v>CoQ10</c:v>
                </c:pt>
                <c:pt idx="10">
                  <c:v>CBD</c:v>
                </c:pt>
                <c:pt idx="11">
                  <c:v>Mushrooms </c:v>
                </c:pt>
                <c:pt idx="12">
                  <c:v>Glucosamine</c:v>
                </c:pt>
                <c:pt idx="13">
                  <c:v>Postbiotics</c:v>
                </c:pt>
                <c:pt idx="14">
                  <c:v>Biotin</c:v>
                </c:pt>
                <c:pt idx="15">
                  <c:v>Ashwagandha</c:v>
                </c:pt>
                <c:pt idx="16">
                  <c:v>Vitamin K2</c:v>
                </c:pt>
                <c:pt idx="17">
                  <c:v>Collagen</c:v>
                </c:pt>
                <c:pt idx="18">
                  <c:v>Melatonin</c:v>
                </c:pt>
                <c:pt idx="19">
                  <c:v>Curcumin/ Turmeric</c:v>
                </c:pt>
                <c:pt idx="20">
                  <c:v>Protein Powder</c:v>
                </c:pt>
                <c:pt idx="21">
                  <c:v>Prebiotics</c:v>
                </c:pt>
                <c:pt idx="22">
                  <c:v>Antioxidants</c:v>
                </c:pt>
                <c:pt idx="23">
                  <c:v>Magnesium</c:v>
                </c:pt>
                <c:pt idx="24">
                  <c:v>Omega-3s </c:v>
                </c:pt>
                <c:pt idx="25">
                  <c:v>Probiotics</c:v>
                </c:pt>
                <c:pt idx="26">
                  <c:v>Iron</c:v>
                </c:pt>
                <c:pt idx="27">
                  <c:v>Calcium</c:v>
                </c:pt>
                <c:pt idx="28">
                  <c:v>Vitamin D</c:v>
                </c:pt>
                <c:pt idx="29">
                  <c:v>Multivitamin</c:v>
                </c:pt>
                <c:pt idx="30">
                  <c:v>Vitamin C</c:v>
                </c:pt>
              </c:strCache>
            </c:strRef>
          </c:cat>
          <c:val>
            <c:numRef>
              <c:f>Sheet1!$G$2:$G$32</c:f>
              <c:numCache>
                <c:formatCode>0%</c:formatCode>
                <c:ptCount val="31"/>
                <c:pt idx="0">
                  <c:v>9.9099099999999996E-2</c:v>
                </c:pt>
                <c:pt idx="1">
                  <c:v>0.11095101</c:v>
                </c:pt>
                <c:pt idx="2">
                  <c:v>9.7991969999999998E-2</c:v>
                </c:pt>
                <c:pt idx="3">
                  <c:v>0.10685921</c:v>
                </c:pt>
                <c:pt idx="4">
                  <c:v>9.8348350000000001E-2</c:v>
                </c:pt>
                <c:pt idx="5">
                  <c:v>0.10013717</c:v>
                </c:pt>
                <c:pt idx="6">
                  <c:v>0.11215580999999999</c:v>
                </c:pt>
                <c:pt idx="7">
                  <c:v>0.10161663</c:v>
                </c:pt>
                <c:pt idx="8">
                  <c:v>0.12364563000000001</c:v>
                </c:pt>
                <c:pt idx="9">
                  <c:v>0.10299235</c:v>
                </c:pt>
                <c:pt idx="10">
                  <c:v>7.6135640000000004E-2</c:v>
                </c:pt>
                <c:pt idx="11">
                  <c:v>0.12674347999999999</c:v>
                </c:pt>
                <c:pt idx="12">
                  <c:v>0.10377358</c:v>
                </c:pt>
                <c:pt idx="13">
                  <c:v>8.0931940000000008E-2</c:v>
                </c:pt>
                <c:pt idx="14">
                  <c:v>9.1166479999999994E-2</c:v>
                </c:pt>
                <c:pt idx="15">
                  <c:v>7.2604790000000002E-2</c:v>
                </c:pt>
                <c:pt idx="16">
                  <c:v>9.3249429999999994E-2</c:v>
                </c:pt>
                <c:pt idx="17">
                  <c:v>5.3571430000000003E-2</c:v>
                </c:pt>
                <c:pt idx="18">
                  <c:v>5.2294559999999997E-2</c:v>
                </c:pt>
                <c:pt idx="19">
                  <c:v>5.9968439999999998E-2</c:v>
                </c:pt>
                <c:pt idx="20">
                  <c:v>3.5060180000000003E-2</c:v>
                </c:pt>
                <c:pt idx="21">
                  <c:v>2.4847870000000001E-2</c:v>
                </c:pt>
                <c:pt idx="22">
                  <c:v>2.7950309999999999E-2</c:v>
                </c:pt>
                <c:pt idx="23">
                  <c:v>1.230769E-2</c:v>
                </c:pt>
                <c:pt idx="24">
                  <c:v>1.484135E-2</c:v>
                </c:pt>
                <c:pt idx="25">
                  <c:v>1.5913759999999999E-2</c:v>
                </c:pt>
                <c:pt idx="26">
                  <c:v>1.2768130000000001E-2</c:v>
                </c:pt>
                <c:pt idx="27">
                  <c:v>1.7355789999999999E-2</c:v>
                </c:pt>
                <c:pt idx="28">
                  <c:v>9.6988300000000003E-3</c:v>
                </c:pt>
                <c:pt idx="29">
                  <c:v>8.1591000000000007E-3</c:v>
                </c:pt>
                <c:pt idx="30">
                  <c:v>8.1342099999999994E-3</c:v>
                </c:pt>
              </c:numCache>
            </c:numRef>
          </c:val>
          <c:extLst>
            <c:ext xmlns:c16="http://schemas.microsoft.com/office/drawing/2014/chart" uri="{C3380CC4-5D6E-409C-BE32-E72D297353CC}">
              <c16:uniqueId val="{00000005-E61F-4226-8FFE-57B61D02E8CB}"/>
            </c:ext>
          </c:extLst>
        </c:ser>
        <c:dLbls>
          <c:showLegendKey val="0"/>
          <c:showVal val="0"/>
          <c:showCatName val="0"/>
          <c:showSerName val="0"/>
          <c:showPercent val="0"/>
          <c:showBubbleSize val="0"/>
        </c:dLbls>
        <c:gapWidth val="150"/>
        <c:overlap val="100"/>
        <c:axId val="2034147848"/>
        <c:axId val="2034142808"/>
      </c:barChart>
      <c:catAx>
        <c:axId val="2034147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034142808"/>
        <c:crosses val="autoZero"/>
        <c:auto val="1"/>
        <c:lblAlgn val="ctr"/>
        <c:lblOffset val="100"/>
        <c:noMultiLvlLbl val="0"/>
      </c:catAx>
      <c:valAx>
        <c:axId val="203414280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34147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I trust that it is effective, and I have experienced its benefits</c:v>
                </c:pt>
              </c:strCache>
            </c:strRef>
          </c:tx>
          <c:spPr>
            <a:solidFill>
              <a:schemeClr val="accent1"/>
            </a:solidFill>
            <a:ln>
              <a:noFill/>
            </a:ln>
            <a:effectLst/>
          </c:spPr>
          <c:invertIfNegative val="0"/>
          <c:cat>
            <c:strRef>
              <c:f>Sheet1!$A$2:$A$32</c:f>
              <c:strCache>
                <c:ptCount val="31"/>
                <c:pt idx="0">
                  <c:v>Nootropics</c:v>
                </c:pt>
                <c:pt idx="1">
                  <c:v>Astaxanthin</c:v>
                </c:pt>
                <c:pt idx="2">
                  <c:v>Choline</c:v>
                </c:pt>
                <c:pt idx="3">
                  <c:v>Ashwagandha</c:v>
                </c:pt>
                <c:pt idx="4">
                  <c:v>Lutein</c:v>
                </c:pt>
                <c:pt idx="5">
                  <c:v>Glutathione</c:v>
                </c:pt>
                <c:pt idx="6">
                  <c:v>Mushrooms </c:v>
                </c:pt>
                <c:pt idx="7">
                  <c:v>MSM</c:v>
                </c:pt>
                <c:pt idx="8">
                  <c:v>Citicoline</c:v>
                </c:pt>
                <c:pt idx="9">
                  <c:v>Alpha-GPC</c:v>
                </c:pt>
                <c:pt idx="10">
                  <c:v>CoQ10</c:v>
                </c:pt>
                <c:pt idx="11">
                  <c:v>Synbiotics</c:v>
                </c:pt>
                <c:pt idx="12">
                  <c:v>Glucosamine</c:v>
                </c:pt>
                <c:pt idx="13">
                  <c:v>Postbiotics</c:v>
                </c:pt>
                <c:pt idx="14">
                  <c:v>CBD</c:v>
                </c:pt>
                <c:pt idx="15">
                  <c:v>Vitamin K2</c:v>
                </c:pt>
                <c:pt idx="16">
                  <c:v>Collagen</c:v>
                </c:pt>
                <c:pt idx="17">
                  <c:v>Biotin</c:v>
                </c:pt>
                <c:pt idx="18">
                  <c:v>Curcumin/ Turmeric</c:v>
                </c:pt>
                <c:pt idx="19">
                  <c:v>Magnesium</c:v>
                </c:pt>
                <c:pt idx="20">
                  <c:v>Melatonin</c:v>
                </c:pt>
                <c:pt idx="21">
                  <c:v>Protein Powder</c:v>
                </c:pt>
                <c:pt idx="22">
                  <c:v>Prebiotics</c:v>
                </c:pt>
                <c:pt idx="23">
                  <c:v>Antioxidants</c:v>
                </c:pt>
                <c:pt idx="24">
                  <c:v>Omega-3s </c:v>
                </c:pt>
                <c:pt idx="25">
                  <c:v>Probiotics</c:v>
                </c:pt>
                <c:pt idx="26">
                  <c:v>Iron</c:v>
                </c:pt>
                <c:pt idx="27">
                  <c:v>Calcium</c:v>
                </c:pt>
                <c:pt idx="28">
                  <c:v>Vitamin D</c:v>
                </c:pt>
                <c:pt idx="29">
                  <c:v>Multivitamin</c:v>
                </c:pt>
                <c:pt idx="30">
                  <c:v>Vitamin C</c:v>
                </c:pt>
              </c:strCache>
            </c:strRef>
          </c:cat>
          <c:val>
            <c:numRef>
              <c:f>Sheet1!$B$2:$B$32</c:f>
              <c:numCache>
                <c:formatCode>0%</c:formatCode>
                <c:ptCount val="31"/>
                <c:pt idx="0">
                  <c:v>0.21926909999999999</c:v>
                </c:pt>
                <c:pt idx="1">
                  <c:v>0.22711864000000001</c:v>
                </c:pt>
                <c:pt idx="2">
                  <c:v>0.24293785000000001</c:v>
                </c:pt>
                <c:pt idx="3">
                  <c:v>0.24928367000000001</c:v>
                </c:pt>
                <c:pt idx="4">
                  <c:v>0.24932249000000001</c:v>
                </c:pt>
                <c:pt idx="5">
                  <c:v>0.25073746000000002</c:v>
                </c:pt>
                <c:pt idx="6">
                  <c:v>0.26968974000000001</c:v>
                </c:pt>
                <c:pt idx="7">
                  <c:v>0.27743901999999998</c:v>
                </c:pt>
                <c:pt idx="8">
                  <c:v>0.2781457</c:v>
                </c:pt>
                <c:pt idx="9">
                  <c:v>0.28434504999999999</c:v>
                </c:pt>
                <c:pt idx="10">
                  <c:v>0.28759894000000003</c:v>
                </c:pt>
                <c:pt idx="11">
                  <c:v>0.29464286000000001</c:v>
                </c:pt>
                <c:pt idx="12">
                  <c:v>0.32648401999999999</c:v>
                </c:pt>
                <c:pt idx="13">
                  <c:v>0.35101009999999999</c:v>
                </c:pt>
                <c:pt idx="14">
                  <c:v>0.35634744000000002</c:v>
                </c:pt>
                <c:pt idx="15">
                  <c:v>0.36</c:v>
                </c:pt>
                <c:pt idx="16">
                  <c:v>0.37665197999999989</c:v>
                </c:pt>
                <c:pt idx="17">
                  <c:v>0.37723213999999999</c:v>
                </c:pt>
                <c:pt idx="18">
                  <c:v>0.39824945</c:v>
                </c:pt>
                <c:pt idx="19">
                  <c:v>0.41416309000000001</c:v>
                </c:pt>
                <c:pt idx="20">
                  <c:v>0.43628509999999998</c:v>
                </c:pt>
                <c:pt idx="21">
                  <c:v>0.43886462999999998</c:v>
                </c:pt>
                <c:pt idx="22">
                  <c:v>0.47468354000000001</c:v>
                </c:pt>
                <c:pt idx="23">
                  <c:v>0.49247311999999999</c:v>
                </c:pt>
                <c:pt idx="24">
                  <c:v>0.53118279999999995</c:v>
                </c:pt>
                <c:pt idx="25">
                  <c:v>0.54700854999999993</c:v>
                </c:pt>
                <c:pt idx="26">
                  <c:v>0.54797441000000002</c:v>
                </c:pt>
                <c:pt idx="27">
                  <c:v>0.59061834000000002</c:v>
                </c:pt>
                <c:pt idx="28">
                  <c:v>0.64755838999999993</c:v>
                </c:pt>
                <c:pt idx="29">
                  <c:v>0.65392781</c:v>
                </c:pt>
                <c:pt idx="30">
                  <c:v>0.70127118999999993</c:v>
                </c:pt>
              </c:numCache>
            </c:numRef>
          </c:val>
          <c:extLst>
            <c:ext xmlns:c16="http://schemas.microsoft.com/office/drawing/2014/chart" uri="{C3380CC4-5D6E-409C-BE32-E72D297353CC}">
              <c16:uniqueId val="{00000000-E61F-4226-8FFE-57B61D02E8CB}"/>
            </c:ext>
          </c:extLst>
        </c:ser>
        <c:ser>
          <c:idx val="1"/>
          <c:order val="1"/>
          <c:tx>
            <c:strRef>
              <c:f>Sheet1!$C$1</c:f>
              <c:strCache>
                <c:ptCount val="1"/>
                <c:pt idx="0">
                  <c:v>I trust that it is effective, but I haven't experienced benefits</c:v>
                </c:pt>
              </c:strCache>
            </c:strRef>
          </c:tx>
          <c:spPr>
            <a:solidFill>
              <a:schemeClr val="accent3"/>
            </a:solidFill>
            <a:ln>
              <a:noFill/>
            </a:ln>
            <a:effectLst/>
          </c:spPr>
          <c:invertIfNegative val="0"/>
          <c:cat>
            <c:strRef>
              <c:f>Sheet1!$A$2:$A$32</c:f>
              <c:strCache>
                <c:ptCount val="31"/>
                <c:pt idx="0">
                  <c:v>Nootropics</c:v>
                </c:pt>
                <c:pt idx="1">
                  <c:v>Astaxanthin</c:v>
                </c:pt>
                <c:pt idx="2">
                  <c:v>Choline</c:v>
                </c:pt>
                <c:pt idx="3">
                  <c:v>Ashwagandha</c:v>
                </c:pt>
                <c:pt idx="4">
                  <c:v>Lutein</c:v>
                </c:pt>
                <c:pt idx="5">
                  <c:v>Glutathione</c:v>
                </c:pt>
                <c:pt idx="6">
                  <c:v>Mushrooms </c:v>
                </c:pt>
                <c:pt idx="7">
                  <c:v>MSM</c:v>
                </c:pt>
                <c:pt idx="8">
                  <c:v>Citicoline</c:v>
                </c:pt>
                <c:pt idx="9">
                  <c:v>Alpha-GPC</c:v>
                </c:pt>
                <c:pt idx="10">
                  <c:v>CoQ10</c:v>
                </c:pt>
                <c:pt idx="11">
                  <c:v>Synbiotics</c:v>
                </c:pt>
                <c:pt idx="12">
                  <c:v>Glucosamine</c:v>
                </c:pt>
                <c:pt idx="13">
                  <c:v>Postbiotics</c:v>
                </c:pt>
                <c:pt idx="14">
                  <c:v>CBD</c:v>
                </c:pt>
                <c:pt idx="15">
                  <c:v>Vitamin K2</c:v>
                </c:pt>
                <c:pt idx="16">
                  <c:v>Collagen</c:v>
                </c:pt>
                <c:pt idx="17">
                  <c:v>Biotin</c:v>
                </c:pt>
                <c:pt idx="18">
                  <c:v>Curcumin/ Turmeric</c:v>
                </c:pt>
                <c:pt idx="19">
                  <c:v>Magnesium</c:v>
                </c:pt>
                <c:pt idx="20">
                  <c:v>Melatonin</c:v>
                </c:pt>
                <c:pt idx="21">
                  <c:v>Protein Powder</c:v>
                </c:pt>
                <c:pt idx="22">
                  <c:v>Prebiotics</c:v>
                </c:pt>
                <c:pt idx="23">
                  <c:v>Antioxidants</c:v>
                </c:pt>
                <c:pt idx="24">
                  <c:v>Omega-3s </c:v>
                </c:pt>
                <c:pt idx="25">
                  <c:v>Probiotics</c:v>
                </c:pt>
                <c:pt idx="26">
                  <c:v>Iron</c:v>
                </c:pt>
                <c:pt idx="27">
                  <c:v>Calcium</c:v>
                </c:pt>
                <c:pt idx="28">
                  <c:v>Vitamin D</c:v>
                </c:pt>
                <c:pt idx="29">
                  <c:v>Multivitamin</c:v>
                </c:pt>
                <c:pt idx="30">
                  <c:v>Vitamin C</c:v>
                </c:pt>
              </c:strCache>
            </c:strRef>
          </c:cat>
          <c:val>
            <c:numRef>
              <c:f>Sheet1!$C$2:$C$32</c:f>
              <c:numCache>
                <c:formatCode>0%</c:formatCode>
                <c:ptCount val="31"/>
                <c:pt idx="0">
                  <c:v>0.35880399000000002</c:v>
                </c:pt>
                <c:pt idx="1">
                  <c:v>0.34237287999999999</c:v>
                </c:pt>
                <c:pt idx="2">
                  <c:v>0.32485876000000002</c:v>
                </c:pt>
                <c:pt idx="3">
                  <c:v>0.37535816999999999</c:v>
                </c:pt>
                <c:pt idx="4">
                  <c:v>0.36856369</c:v>
                </c:pt>
                <c:pt idx="5">
                  <c:v>0.36578170999999998</c:v>
                </c:pt>
                <c:pt idx="6">
                  <c:v>0.28639618</c:v>
                </c:pt>
                <c:pt idx="7">
                  <c:v>0.32926829000000002</c:v>
                </c:pt>
                <c:pt idx="8">
                  <c:v>0.31456953999999998</c:v>
                </c:pt>
                <c:pt idx="9">
                  <c:v>0.35143770000000002</c:v>
                </c:pt>
                <c:pt idx="10">
                  <c:v>0.38522426999999998</c:v>
                </c:pt>
                <c:pt idx="11">
                  <c:v>0.37202381000000001</c:v>
                </c:pt>
                <c:pt idx="12">
                  <c:v>0.33561644000000002</c:v>
                </c:pt>
                <c:pt idx="13">
                  <c:v>0.34848485000000001</c:v>
                </c:pt>
                <c:pt idx="14">
                  <c:v>0.29621381000000002</c:v>
                </c:pt>
                <c:pt idx="15">
                  <c:v>0.32235293999999998</c:v>
                </c:pt>
                <c:pt idx="16">
                  <c:v>0.35682818999999999</c:v>
                </c:pt>
                <c:pt idx="17">
                  <c:v>0.34598213999999999</c:v>
                </c:pt>
                <c:pt idx="18">
                  <c:v>0.36323851000000001</c:v>
                </c:pt>
                <c:pt idx="19">
                  <c:v>0.31974248999999999</c:v>
                </c:pt>
                <c:pt idx="20">
                  <c:v>0.31965442999999999</c:v>
                </c:pt>
                <c:pt idx="21">
                  <c:v>0.27292576000000002</c:v>
                </c:pt>
                <c:pt idx="22">
                  <c:v>0.33544304000000003</c:v>
                </c:pt>
                <c:pt idx="23">
                  <c:v>0.30537634000000002</c:v>
                </c:pt>
                <c:pt idx="24">
                  <c:v>0.30537634000000002</c:v>
                </c:pt>
                <c:pt idx="25">
                  <c:v>0.29059828999999998</c:v>
                </c:pt>
                <c:pt idx="26">
                  <c:v>0.28144988999999998</c:v>
                </c:pt>
                <c:pt idx="27">
                  <c:v>0.26865672000000002</c:v>
                </c:pt>
                <c:pt idx="28">
                  <c:v>0.22929936000000001</c:v>
                </c:pt>
                <c:pt idx="29">
                  <c:v>0.20382165999999999</c:v>
                </c:pt>
                <c:pt idx="30">
                  <c:v>0.17584746000000001</c:v>
                </c:pt>
              </c:numCache>
            </c:numRef>
          </c:val>
          <c:extLst>
            <c:ext xmlns:c16="http://schemas.microsoft.com/office/drawing/2014/chart" uri="{C3380CC4-5D6E-409C-BE32-E72D297353CC}">
              <c16:uniqueId val="{00000001-E61F-4226-8FFE-57B61D02E8CB}"/>
            </c:ext>
          </c:extLst>
        </c:ser>
        <c:ser>
          <c:idx val="2"/>
          <c:order val="2"/>
          <c:tx>
            <c:strRef>
              <c:f>Sheet1!$D$1</c:f>
              <c:strCache>
                <c:ptCount val="1"/>
                <c:pt idx="0">
                  <c:v>I've heard good &amp; bad</c:v>
                </c:pt>
              </c:strCache>
            </c:strRef>
          </c:tx>
          <c:spPr>
            <a:solidFill>
              <a:schemeClr val="accent6"/>
            </a:solidFill>
            <a:ln>
              <a:noFill/>
            </a:ln>
            <a:effectLst/>
          </c:spPr>
          <c:invertIfNegative val="0"/>
          <c:cat>
            <c:strRef>
              <c:f>Sheet1!$A$2:$A$32</c:f>
              <c:strCache>
                <c:ptCount val="31"/>
                <c:pt idx="0">
                  <c:v>Nootropics</c:v>
                </c:pt>
                <c:pt idx="1">
                  <c:v>Astaxanthin</c:v>
                </c:pt>
                <c:pt idx="2">
                  <c:v>Choline</c:v>
                </c:pt>
                <c:pt idx="3">
                  <c:v>Ashwagandha</c:v>
                </c:pt>
                <c:pt idx="4">
                  <c:v>Lutein</c:v>
                </c:pt>
                <c:pt idx="5">
                  <c:v>Glutathione</c:v>
                </c:pt>
                <c:pt idx="6">
                  <c:v>Mushrooms </c:v>
                </c:pt>
                <c:pt idx="7">
                  <c:v>MSM</c:v>
                </c:pt>
                <c:pt idx="8">
                  <c:v>Citicoline</c:v>
                </c:pt>
                <c:pt idx="9">
                  <c:v>Alpha-GPC</c:v>
                </c:pt>
                <c:pt idx="10">
                  <c:v>CoQ10</c:v>
                </c:pt>
                <c:pt idx="11">
                  <c:v>Synbiotics</c:v>
                </c:pt>
                <c:pt idx="12">
                  <c:v>Glucosamine</c:v>
                </c:pt>
                <c:pt idx="13">
                  <c:v>Postbiotics</c:v>
                </c:pt>
                <c:pt idx="14">
                  <c:v>CBD</c:v>
                </c:pt>
                <c:pt idx="15">
                  <c:v>Vitamin K2</c:v>
                </c:pt>
                <c:pt idx="16">
                  <c:v>Collagen</c:v>
                </c:pt>
                <c:pt idx="17">
                  <c:v>Biotin</c:v>
                </c:pt>
                <c:pt idx="18">
                  <c:v>Curcumin/ Turmeric</c:v>
                </c:pt>
                <c:pt idx="19">
                  <c:v>Magnesium</c:v>
                </c:pt>
                <c:pt idx="20">
                  <c:v>Melatonin</c:v>
                </c:pt>
                <c:pt idx="21">
                  <c:v>Protein Powder</c:v>
                </c:pt>
                <c:pt idx="22">
                  <c:v>Prebiotics</c:v>
                </c:pt>
                <c:pt idx="23">
                  <c:v>Antioxidants</c:v>
                </c:pt>
                <c:pt idx="24">
                  <c:v>Omega-3s </c:v>
                </c:pt>
                <c:pt idx="25">
                  <c:v>Probiotics</c:v>
                </c:pt>
                <c:pt idx="26">
                  <c:v>Iron</c:v>
                </c:pt>
                <c:pt idx="27">
                  <c:v>Calcium</c:v>
                </c:pt>
                <c:pt idx="28">
                  <c:v>Vitamin D</c:v>
                </c:pt>
                <c:pt idx="29">
                  <c:v>Multivitamin</c:v>
                </c:pt>
                <c:pt idx="30">
                  <c:v>Vitamin C</c:v>
                </c:pt>
              </c:strCache>
            </c:strRef>
          </c:cat>
          <c:val>
            <c:numRef>
              <c:f>Sheet1!$D$2:$D$32</c:f>
              <c:numCache>
                <c:formatCode>0%</c:formatCode>
                <c:ptCount val="31"/>
                <c:pt idx="0">
                  <c:v>0.19933555</c:v>
                </c:pt>
                <c:pt idx="1">
                  <c:v>0.22033897999999999</c:v>
                </c:pt>
                <c:pt idx="2">
                  <c:v>0.18644068</c:v>
                </c:pt>
                <c:pt idx="3">
                  <c:v>0.17765043</c:v>
                </c:pt>
                <c:pt idx="4">
                  <c:v>0.15718156999999999</c:v>
                </c:pt>
                <c:pt idx="5">
                  <c:v>0.18289085999999999</c:v>
                </c:pt>
                <c:pt idx="6">
                  <c:v>0.18377088</c:v>
                </c:pt>
                <c:pt idx="7">
                  <c:v>0.18292683000000001</c:v>
                </c:pt>
                <c:pt idx="8">
                  <c:v>0.17880794999999999</c:v>
                </c:pt>
                <c:pt idx="9">
                  <c:v>0.16293930000000001</c:v>
                </c:pt>
                <c:pt idx="10">
                  <c:v>0.13192612000000001</c:v>
                </c:pt>
                <c:pt idx="11">
                  <c:v>0.12797618999999999</c:v>
                </c:pt>
                <c:pt idx="12">
                  <c:v>0.15981735</c:v>
                </c:pt>
                <c:pt idx="13">
                  <c:v>0.14141413999999999</c:v>
                </c:pt>
                <c:pt idx="14">
                  <c:v>0.20712695</c:v>
                </c:pt>
                <c:pt idx="15">
                  <c:v>0.14352941</c:v>
                </c:pt>
                <c:pt idx="16">
                  <c:v>0.13436123</c:v>
                </c:pt>
                <c:pt idx="17">
                  <c:v>0.12946429000000001</c:v>
                </c:pt>
                <c:pt idx="18">
                  <c:v>0.11159737</c:v>
                </c:pt>
                <c:pt idx="19">
                  <c:v>0.16094421</c:v>
                </c:pt>
                <c:pt idx="20">
                  <c:v>0.13390928999999999</c:v>
                </c:pt>
                <c:pt idx="21">
                  <c:v>0.15283843</c:v>
                </c:pt>
                <c:pt idx="22">
                  <c:v>9.915612E-2</c:v>
                </c:pt>
                <c:pt idx="23">
                  <c:v>9.677419000000001E-2</c:v>
                </c:pt>
                <c:pt idx="24">
                  <c:v>8.1720430000000011E-2</c:v>
                </c:pt>
                <c:pt idx="25">
                  <c:v>8.9743589999999998E-2</c:v>
                </c:pt>
                <c:pt idx="26">
                  <c:v>0.10660981</c:v>
                </c:pt>
                <c:pt idx="27">
                  <c:v>7.6759060000000004E-2</c:v>
                </c:pt>
                <c:pt idx="28">
                  <c:v>5.9447979999999997E-2</c:v>
                </c:pt>
                <c:pt idx="29">
                  <c:v>7.2186840000000002E-2</c:v>
                </c:pt>
                <c:pt idx="30">
                  <c:v>6.5677970000000002E-2</c:v>
                </c:pt>
              </c:numCache>
            </c:numRef>
          </c:val>
          <c:extLst>
            <c:ext xmlns:c16="http://schemas.microsoft.com/office/drawing/2014/chart" uri="{C3380CC4-5D6E-409C-BE32-E72D297353CC}">
              <c16:uniqueId val="{00000002-E61F-4226-8FFE-57B61D02E8CB}"/>
            </c:ext>
          </c:extLst>
        </c:ser>
        <c:ser>
          <c:idx val="3"/>
          <c:order val="3"/>
          <c:tx>
            <c:strRef>
              <c:f>Sheet1!$E$1</c:f>
              <c:strCache>
                <c:ptCount val="1"/>
                <c:pt idx="0">
                  <c:v>I think it might not be effective, I haven't experienced benefits</c:v>
                </c:pt>
              </c:strCache>
            </c:strRef>
          </c:tx>
          <c:spPr>
            <a:solidFill>
              <a:schemeClr val="bg2"/>
            </a:solidFill>
            <a:ln>
              <a:noFill/>
            </a:ln>
            <a:effectLst/>
          </c:spPr>
          <c:invertIfNegative val="0"/>
          <c:cat>
            <c:strRef>
              <c:f>Sheet1!$A$2:$A$32</c:f>
              <c:strCache>
                <c:ptCount val="31"/>
                <c:pt idx="0">
                  <c:v>Nootropics</c:v>
                </c:pt>
                <c:pt idx="1">
                  <c:v>Astaxanthin</c:v>
                </c:pt>
                <c:pt idx="2">
                  <c:v>Choline</c:v>
                </c:pt>
                <c:pt idx="3">
                  <c:v>Ashwagandha</c:v>
                </c:pt>
                <c:pt idx="4">
                  <c:v>Lutein</c:v>
                </c:pt>
                <c:pt idx="5">
                  <c:v>Glutathione</c:v>
                </c:pt>
                <c:pt idx="6">
                  <c:v>Mushrooms </c:v>
                </c:pt>
                <c:pt idx="7">
                  <c:v>MSM</c:v>
                </c:pt>
                <c:pt idx="8">
                  <c:v>Citicoline</c:v>
                </c:pt>
                <c:pt idx="9">
                  <c:v>Alpha-GPC</c:v>
                </c:pt>
                <c:pt idx="10">
                  <c:v>CoQ10</c:v>
                </c:pt>
                <c:pt idx="11">
                  <c:v>Synbiotics</c:v>
                </c:pt>
                <c:pt idx="12">
                  <c:v>Glucosamine</c:v>
                </c:pt>
                <c:pt idx="13">
                  <c:v>Postbiotics</c:v>
                </c:pt>
                <c:pt idx="14">
                  <c:v>CBD</c:v>
                </c:pt>
                <c:pt idx="15">
                  <c:v>Vitamin K2</c:v>
                </c:pt>
                <c:pt idx="16">
                  <c:v>Collagen</c:v>
                </c:pt>
                <c:pt idx="17">
                  <c:v>Biotin</c:v>
                </c:pt>
                <c:pt idx="18">
                  <c:v>Curcumin/ Turmeric</c:v>
                </c:pt>
                <c:pt idx="19">
                  <c:v>Magnesium</c:v>
                </c:pt>
                <c:pt idx="20">
                  <c:v>Melatonin</c:v>
                </c:pt>
                <c:pt idx="21">
                  <c:v>Protein Powder</c:v>
                </c:pt>
                <c:pt idx="22">
                  <c:v>Prebiotics</c:v>
                </c:pt>
                <c:pt idx="23">
                  <c:v>Antioxidants</c:v>
                </c:pt>
                <c:pt idx="24">
                  <c:v>Omega-3s </c:v>
                </c:pt>
                <c:pt idx="25">
                  <c:v>Probiotics</c:v>
                </c:pt>
                <c:pt idx="26">
                  <c:v>Iron</c:v>
                </c:pt>
                <c:pt idx="27">
                  <c:v>Calcium</c:v>
                </c:pt>
                <c:pt idx="28">
                  <c:v>Vitamin D</c:v>
                </c:pt>
                <c:pt idx="29">
                  <c:v>Multivitamin</c:v>
                </c:pt>
                <c:pt idx="30">
                  <c:v>Vitamin C</c:v>
                </c:pt>
              </c:strCache>
            </c:strRef>
          </c:cat>
          <c:val>
            <c:numRef>
              <c:f>Sheet1!$E$2:$E$32</c:f>
              <c:numCache>
                <c:formatCode>0%</c:formatCode>
                <c:ptCount val="31"/>
                <c:pt idx="0">
                  <c:v>9.302326000000001E-2</c:v>
                </c:pt>
                <c:pt idx="1">
                  <c:v>0.10169491999999999</c:v>
                </c:pt>
                <c:pt idx="2">
                  <c:v>8.7570619999999988E-2</c:v>
                </c:pt>
                <c:pt idx="3">
                  <c:v>8.5959889999999997E-2</c:v>
                </c:pt>
                <c:pt idx="4">
                  <c:v>6.7750680000000008E-2</c:v>
                </c:pt>
                <c:pt idx="5">
                  <c:v>7.3746309999999995E-2</c:v>
                </c:pt>
                <c:pt idx="6">
                  <c:v>9.7852029999999993E-2</c:v>
                </c:pt>
                <c:pt idx="7">
                  <c:v>8.2317070000000006E-2</c:v>
                </c:pt>
                <c:pt idx="8">
                  <c:v>9.2715229999999996E-2</c:v>
                </c:pt>
                <c:pt idx="9">
                  <c:v>9.265176E-2</c:v>
                </c:pt>
                <c:pt idx="10">
                  <c:v>7.6517150000000006E-2</c:v>
                </c:pt>
                <c:pt idx="11">
                  <c:v>8.6309520000000001E-2</c:v>
                </c:pt>
                <c:pt idx="12">
                  <c:v>6.1643839999999998E-2</c:v>
                </c:pt>
                <c:pt idx="13">
                  <c:v>5.5555559999999997E-2</c:v>
                </c:pt>
                <c:pt idx="14">
                  <c:v>6.9042320000000004E-2</c:v>
                </c:pt>
                <c:pt idx="15">
                  <c:v>6.1176469999999997E-2</c:v>
                </c:pt>
                <c:pt idx="16">
                  <c:v>5.9471370000000003E-2</c:v>
                </c:pt>
                <c:pt idx="17">
                  <c:v>5.3571430000000003E-2</c:v>
                </c:pt>
                <c:pt idx="18">
                  <c:v>6.5645510000000004E-2</c:v>
                </c:pt>
                <c:pt idx="19">
                  <c:v>6.6523609999999997E-2</c:v>
                </c:pt>
                <c:pt idx="20">
                  <c:v>6.2634990000000001E-2</c:v>
                </c:pt>
                <c:pt idx="21">
                  <c:v>6.7685590000000004E-2</c:v>
                </c:pt>
                <c:pt idx="22">
                  <c:v>5.0632910000000003E-2</c:v>
                </c:pt>
                <c:pt idx="23">
                  <c:v>6.0215050000000013E-2</c:v>
                </c:pt>
                <c:pt idx="24">
                  <c:v>4.7311829999999999E-2</c:v>
                </c:pt>
                <c:pt idx="25">
                  <c:v>4.9145300000000003E-2</c:v>
                </c:pt>
                <c:pt idx="26">
                  <c:v>3.8379530000000002E-2</c:v>
                </c:pt>
                <c:pt idx="27">
                  <c:v>4.2643920000000002E-2</c:v>
                </c:pt>
                <c:pt idx="28">
                  <c:v>3.3970279999999999E-2</c:v>
                </c:pt>
                <c:pt idx="29">
                  <c:v>5.3078559999999997E-2</c:v>
                </c:pt>
                <c:pt idx="30">
                  <c:v>2.754237E-2</c:v>
                </c:pt>
              </c:numCache>
            </c:numRef>
          </c:val>
          <c:extLst>
            <c:ext xmlns:c16="http://schemas.microsoft.com/office/drawing/2014/chart" uri="{C3380CC4-5D6E-409C-BE32-E72D297353CC}">
              <c16:uniqueId val="{00000003-E61F-4226-8FFE-57B61D02E8CB}"/>
            </c:ext>
          </c:extLst>
        </c:ser>
        <c:ser>
          <c:idx val="4"/>
          <c:order val="4"/>
          <c:tx>
            <c:strRef>
              <c:f>Sheet1!$F$1</c:f>
              <c:strCache>
                <c:ptCount val="1"/>
                <c:pt idx="0">
                  <c:v>I know it's not effective</c:v>
                </c:pt>
              </c:strCache>
            </c:strRef>
          </c:tx>
          <c:spPr>
            <a:solidFill>
              <a:schemeClr val="accent5"/>
            </a:solidFill>
            <a:ln>
              <a:noFill/>
            </a:ln>
            <a:effectLst/>
          </c:spPr>
          <c:invertIfNegative val="0"/>
          <c:cat>
            <c:strRef>
              <c:f>Sheet1!$A$2:$A$32</c:f>
              <c:strCache>
                <c:ptCount val="31"/>
                <c:pt idx="0">
                  <c:v>Nootropics</c:v>
                </c:pt>
                <c:pt idx="1">
                  <c:v>Astaxanthin</c:v>
                </c:pt>
                <c:pt idx="2">
                  <c:v>Choline</c:v>
                </c:pt>
                <c:pt idx="3">
                  <c:v>Ashwagandha</c:v>
                </c:pt>
                <c:pt idx="4">
                  <c:v>Lutein</c:v>
                </c:pt>
                <c:pt idx="5">
                  <c:v>Glutathione</c:v>
                </c:pt>
                <c:pt idx="6">
                  <c:v>Mushrooms </c:v>
                </c:pt>
                <c:pt idx="7">
                  <c:v>MSM</c:v>
                </c:pt>
                <c:pt idx="8">
                  <c:v>Citicoline</c:v>
                </c:pt>
                <c:pt idx="9">
                  <c:v>Alpha-GPC</c:v>
                </c:pt>
                <c:pt idx="10">
                  <c:v>CoQ10</c:v>
                </c:pt>
                <c:pt idx="11">
                  <c:v>Synbiotics</c:v>
                </c:pt>
                <c:pt idx="12">
                  <c:v>Glucosamine</c:v>
                </c:pt>
                <c:pt idx="13">
                  <c:v>Postbiotics</c:v>
                </c:pt>
                <c:pt idx="14">
                  <c:v>CBD</c:v>
                </c:pt>
                <c:pt idx="15">
                  <c:v>Vitamin K2</c:v>
                </c:pt>
                <c:pt idx="16">
                  <c:v>Collagen</c:v>
                </c:pt>
                <c:pt idx="17">
                  <c:v>Biotin</c:v>
                </c:pt>
                <c:pt idx="18">
                  <c:v>Curcumin/ Turmeric</c:v>
                </c:pt>
                <c:pt idx="19">
                  <c:v>Magnesium</c:v>
                </c:pt>
                <c:pt idx="20">
                  <c:v>Melatonin</c:v>
                </c:pt>
                <c:pt idx="21">
                  <c:v>Protein Powder</c:v>
                </c:pt>
                <c:pt idx="22">
                  <c:v>Prebiotics</c:v>
                </c:pt>
                <c:pt idx="23">
                  <c:v>Antioxidants</c:v>
                </c:pt>
                <c:pt idx="24">
                  <c:v>Omega-3s </c:v>
                </c:pt>
                <c:pt idx="25">
                  <c:v>Probiotics</c:v>
                </c:pt>
                <c:pt idx="26">
                  <c:v>Iron</c:v>
                </c:pt>
                <c:pt idx="27">
                  <c:v>Calcium</c:v>
                </c:pt>
                <c:pt idx="28">
                  <c:v>Vitamin D</c:v>
                </c:pt>
                <c:pt idx="29">
                  <c:v>Multivitamin</c:v>
                </c:pt>
                <c:pt idx="30">
                  <c:v>Vitamin C</c:v>
                </c:pt>
              </c:strCache>
            </c:strRef>
          </c:cat>
          <c:val>
            <c:numRef>
              <c:f>Sheet1!$F$2:$F$32</c:f>
              <c:numCache>
                <c:formatCode>0%</c:formatCode>
                <c:ptCount val="31"/>
                <c:pt idx="0">
                  <c:v>2.9900329999999999E-2</c:v>
                </c:pt>
                <c:pt idx="1">
                  <c:v>2.3728809999999999E-2</c:v>
                </c:pt>
                <c:pt idx="2">
                  <c:v>2.8248590000000001E-2</c:v>
                </c:pt>
                <c:pt idx="3">
                  <c:v>3.4383950000000003E-2</c:v>
                </c:pt>
                <c:pt idx="4">
                  <c:v>2.168022E-2</c:v>
                </c:pt>
                <c:pt idx="5">
                  <c:v>1.7699119999999999E-2</c:v>
                </c:pt>
                <c:pt idx="6">
                  <c:v>4.0572789999999997E-2</c:v>
                </c:pt>
                <c:pt idx="7">
                  <c:v>3.3536589999999998E-2</c:v>
                </c:pt>
                <c:pt idx="8">
                  <c:v>4.9668869999999997E-2</c:v>
                </c:pt>
                <c:pt idx="9">
                  <c:v>2.5559109999999999E-2</c:v>
                </c:pt>
                <c:pt idx="10">
                  <c:v>1.319261E-2</c:v>
                </c:pt>
                <c:pt idx="11">
                  <c:v>2.9761900000000001E-2</c:v>
                </c:pt>
                <c:pt idx="12">
                  <c:v>1.5981740000000001E-2</c:v>
                </c:pt>
                <c:pt idx="13">
                  <c:v>1.262626E-2</c:v>
                </c:pt>
                <c:pt idx="14">
                  <c:v>2.227171E-2</c:v>
                </c:pt>
                <c:pt idx="15">
                  <c:v>1.647059E-2</c:v>
                </c:pt>
                <c:pt idx="16">
                  <c:v>1.54185E-2</c:v>
                </c:pt>
                <c:pt idx="17">
                  <c:v>1.3392859999999999E-2</c:v>
                </c:pt>
                <c:pt idx="18">
                  <c:v>1.3129099999999999E-2</c:v>
                </c:pt>
                <c:pt idx="19">
                  <c:v>2.5751070000000001E-2</c:v>
                </c:pt>
                <c:pt idx="20">
                  <c:v>1.511879E-2</c:v>
                </c:pt>
                <c:pt idx="21">
                  <c:v>2.1834059999999999E-2</c:v>
                </c:pt>
                <c:pt idx="22">
                  <c:v>2.1097049999999999E-2</c:v>
                </c:pt>
                <c:pt idx="23">
                  <c:v>1.9354840000000002E-2</c:v>
                </c:pt>
                <c:pt idx="24">
                  <c:v>1.9354840000000002E-2</c:v>
                </c:pt>
                <c:pt idx="25">
                  <c:v>1.068376E-2</c:v>
                </c:pt>
                <c:pt idx="26">
                  <c:v>1.2793179999999999E-2</c:v>
                </c:pt>
                <c:pt idx="27">
                  <c:v>1.066098E-2</c:v>
                </c:pt>
                <c:pt idx="28">
                  <c:v>1.6985139999999999E-2</c:v>
                </c:pt>
                <c:pt idx="29">
                  <c:v>1.061571E-2</c:v>
                </c:pt>
                <c:pt idx="30">
                  <c:v>1.694915E-2</c:v>
                </c:pt>
              </c:numCache>
            </c:numRef>
          </c:val>
          <c:extLst>
            <c:ext xmlns:c16="http://schemas.microsoft.com/office/drawing/2014/chart" uri="{C3380CC4-5D6E-409C-BE32-E72D297353CC}">
              <c16:uniqueId val="{00000004-E61F-4226-8FFE-57B61D02E8CB}"/>
            </c:ext>
          </c:extLst>
        </c:ser>
        <c:ser>
          <c:idx val="5"/>
          <c:order val="5"/>
          <c:tx>
            <c:strRef>
              <c:f>Sheet1!$G$1</c:f>
              <c:strCache>
                <c:ptCount val="1"/>
                <c:pt idx="0">
                  <c:v>I don't know</c:v>
                </c:pt>
              </c:strCache>
            </c:strRef>
          </c:tx>
          <c:spPr>
            <a:solidFill>
              <a:schemeClr val="accent2"/>
            </a:solidFill>
            <a:ln>
              <a:noFill/>
            </a:ln>
            <a:effectLst/>
          </c:spPr>
          <c:invertIfNegative val="0"/>
          <c:cat>
            <c:strRef>
              <c:f>Sheet1!$A$2:$A$32</c:f>
              <c:strCache>
                <c:ptCount val="31"/>
                <c:pt idx="0">
                  <c:v>Nootropics</c:v>
                </c:pt>
                <c:pt idx="1">
                  <c:v>Astaxanthin</c:v>
                </c:pt>
                <c:pt idx="2">
                  <c:v>Choline</c:v>
                </c:pt>
                <c:pt idx="3">
                  <c:v>Ashwagandha</c:v>
                </c:pt>
                <c:pt idx="4">
                  <c:v>Lutein</c:v>
                </c:pt>
                <c:pt idx="5">
                  <c:v>Glutathione</c:v>
                </c:pt>
                <c:pt idx="6">
                  <c:v>Mushrooms </c:v>
                </c:pt>
                <c:pt idx="7">
                  <c:v>MSM</c:v>
                </c:pt>
                <c:pt idx="8">
                  <c:v>Citicoline</c:v>
                </c:pt>
                <c:pt idx="9">
                  <c:v>Alpha-GPC</c:v>
                </c:pt>
                <c:pt idx="10">
                  <c:v>CoQ10</c:v>
                </c:pt>
                <c:pt idx="11">
                  <c:v>Synbiotics</c:v>
                </c:pt>
                <c:pt idx="12">
                  <c:v>Glucosamine</c:v>
                </c:pt>
                <c:pt idx="13">
                  <c:v>Postbiotics</c:v>
                </c:pt>
                <c:pt idx="14">
                  <c:v>CBD</c:v>
                </c:pt>
                <c:pt idx="15">
                  <c:v>Vitamin K2</c:v>
                </c:pt>
                <c:pt idx="16">
                  <c:v>Collagen</c:v>
                </c:pt>
                <c:pt idx="17">
                  <c:v>Biotin</c:v>
                </c:pt>
                <c:pt idx="18">
                  <c:v>Curcumin/ Turmeric</c:v>
                </c:pt>
                <c:pt idx="19">
                  <c:v>Magnesium</c:v>
                </c:pt>
                <c:pt idx="20">
                  <c:v>Melatonin</c:v>
                </c:pt>
                <c:pt idx="21">
                  <c:v>Protein Powder</c:v>
                </c:pt>
                <c:pt idx="22">
                  <c:v>Prebiotics</c:v>
                </c:pt>
                <c:pt idx="23">
                  <c:v>Antioxidants</c:v>
                </c:pt>
                <c:pt idx="24">
                  <c:v>Omega-3s </c:v>
                </c:pt>
                <c:pt idx="25">
                  <c:v>Probiotics</c:v>
                </c:pt>
                <c:pt idx="26">
                  <c:v>Iron</c:v>
                </c:pt>
                <c:pt idx="27">
                  <c:v>Calcium</c:v>
                </c:pt>
                <c:pt idx="28">
                  <c:v>Vitamin D</c:v>
                </c:pt>
                <c:pt idx="29">
                  <c:v>Multivitamin</c:v>
                </c:pt>
                <c:pt idx="30">
                  <c:v>Vitamin C</c:v>
                </c:pt>
              </c:strCache>
            </c:strRef>
          </c:cat>
          <c:val>
            <c:numRef>
              <c:f>Sheet1!$G$2:$G$32</c:f>
              <c:numCache>
                <c:formatCode>0%</c:formatCode>
                <c:ptCount val="31"/>
                <c:pt idx="0">
                  <c:v>9.9667770000000003E-2</c:v>
                </c:pt>
                <c:pt idx="1">
                  <c:v>8.4745760000000003E-2</c:v>
                </c:pt>
                <c:pt idx="2">
                  <c:v>0.12994349999999999</c:v>
                </c:pt>
                <c:pt idx="3">
                  <c:v>7.7363899999999999E-2</c:v>
                </c:pt>
                <c:pt idx="4">
                  <c:v>0.13550135999999999</c:v>
                </c:pt>
                <c:pt idx="5">
                  <c:v>0.10914454</c:v>
                </c:pt>
                <c:pt idx="6">
                  <c:v>0.12171838</c:v>
                </c:pt>
                <c:pt idx="7">
                  <c:v>9.4512199999999991E-2</c:v>
                </c:pt>
                <c:pt idx="8">
                  <c:v>8.6092720000000011E-2</c:v>
                </c:pt>
                <c:pt idx="9">
                  <c:v>8.3067089999999996E-2</c:v>
                </c:pt>
                <c:pt idx="10">
                  <c:v>0.10554090000000001</c:v>
                </c:pt>
                <c:pt idx="11">
                  <c:v>8.9285710000000004E-2</c:v>
                </c:pt>
                <c:pt idx="12">
                  <c:v>0.10045662</c:v>
                </c:pt>
                <c:pt idx="13">
                  <c:v>9.0909089999999998E-2</c:v>
                </c:pt>
                <c:pt idx="14">
                  <c:v>4.8997770000000003E-2</c:v>
                </c:pt>
                <c:pt idx="15">
                  <c:v>9.6470590000000009E-2</c:v>
                </c:pt>
                <c:pt idx="16">
                  <c:v>5.7268720000000002E-2</c:v>
                </c:pt>
                <c:pt idx="17">
                  <c:v>8.0357140000000007E-2</c:v>
                </c:pt>
                <c:pt idx="18">
                  <c:v>4.8140040000000002E-2</c:v>
                </c:pt>
                <c:pt idx="19">
                  <c:v>1.287554E-2</c:v>
                </c:pt>
                <c:pt idx="20">
                  <c:v>3.2397410000000001E-2</c:v>
                </c:pt>
                <c:pt idx="21">
                  <c:v>4.5851530000000001E-2</c:v>
                </c:pt>
                <c:pt idx="22">
                  <c:v>1.8987339999999998E-2</c:v>
                </c:pt>
                <c:pt idx="23">
                  <c:v>2.5806450000000002E-2</c:v>
                </c:pt>
                <c:pt idx="24">
                  <c:v>1.5053759999999999E-2</c:v>
                </c:pt>
                <c:pt idx="25">
                  <c:v>1.282051E-2</c:v>
                </c:pt>
                <c:pt idx="26">
                  <c:v>1.2793179999999999E-2</c:v>
                </c:pt>
                <c:pt idx="27">
                  <c:v>1.066098E-2</c:v>
                </c:pt>
                <c:pt idx="28">
                  <c:v>1.2738849999999999E-2</c:v>
                </c:pt>
                <c:pt idx="29">
                  <c:v>6.3694300000000006E-3</c:v>
                </c:pt>
                <c:pt idx="30">
                  <c:v>1.271186E-2</c:v>
                </c:pt>
              </c:numCache>
            </c:numRef>
          </c:val>
          <c:extLst>
            <c:ext xmlns:c16="http://schemas.microsoft.com/office/drawing/2014/chart" uri="{C3380CC4-5D6E-409C-BE32-E72D297353CC}">
              <c16:uniqueId val="{00000005-E61F-4226-8FFE-57B61D02E8CB}"/>
            </c:ext>
          </c:extLst>
        </c:ser>
        <c:dLbls>
          <c:showLegendKey val="0"/>
          <c:showVal val="0"/>
          <c:showCatName val="0"/>
          <c:showSerName val="0"/>
          <c:showPercent val="0"/>
          <c:showBubbleSize val="0"/>
        </c:dLbls>
        <c:gapWidth val="150"/>
        <c:overlap val="100"/>
        <c:axId val="2034147848"/>
        <c:axId val="2034142808"/>
      </c:barChart>
      <c:catAx>
        <c:axId val="2034147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034142808"/>
        <c:crosses val="autoZero"/>
        <c:auto val="1"/>
        <c:lblAlgn val="ctr"/>
        <c:lblOffset val="100"/>
        <c:noMultiLvlLbl val="0"/>
      </c:catAx>
      <c:valAx>
        <c:axId val="203414280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34147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I trust that it is effective, and I have experienced its benefits</c:v>
                </c:pt>
              </c:strCache>
            </c:strRef>
          </c:tx>
          <c:spPr>
            <a:solidFill>
              <a:schemeClr val="accent1"/>
            </a:solidFill>
            <a:ln>
              <a:noFill/>
            </a:ln>
            <a:effectLst/>
          </c:spPr>
          <c:invertIfNegative val="0"/>
          <c:cat>
            <c:strRef>
              <c:f>Sheet1!$A$2:$A$32</c:f>
              <c:strCache>
                <c:ptCount val="31"/>
                <c:pt idx="0">
                  <c:v>Nootropics</c:v>
                </c:pt>
                <c:pt idx="1">
                  <c:v>Citicoline</c:v>
                </c:pt>
                <c:pt idx="2">
                  <c:v>CBD</c:v>
                </c:pt>
                <c:pt idx="3">
                  <c:v>Choline</c:v>
                </c:pt>
                <c:pt idx="4">
                  <c:v>MSM</c:v>
                </c:pt>
                <c:pt idx="5">
                  <c:v>Astaxanthin</c:v>
                </c:pt>
                <c:pt idx="6">
                  <c:v>CoQ10</c:v>
                </c:pt>
                <c:pt idx="7">
                  <c:v>Ashwagandha</c:v>
                </c:pt>
                <c:pt idx="8">
                  <c:v>Mushrooms </c:v>
                </c:pt>
                <c:pt idx="9">
                  <c:v>Lutein</c:v>
                </c:pt>
                <c:pt idx="10">
                  <c:v>Synbiotics</c:v>
                </c:pt>
                <c:pt idx="11">
                  <c:v>Alpha-GPC</c:v>
                </c:pt>
                <c:pt idx="12">
                  <c:v>Glutathione</c:v>
                </c:pt>
                <c:pt idx="13">
                  <c:v>Glucosamine</c:v>
                </c:pt>
                <c:pt idx="14">
                  <c:v>Melatonin</c:v>
                </c:pt>
                <c:pt idx="15">
                  <c:v>Biotin</c:v>
                </c:pt>
                <c:pt idx="16">
                  <c:v>Postbiotics</c:v>
                </c:pt>
                <c:pt idx="17">
                  <c:v>Collagen</c:v>
                </c:pt>
                <c:pt idx="18">
                  <c:v>Protein Powder</c:v>
                </c:pt>
                <c:pt idx="19">
                  <c:v>Vitamin K2</c:v>
                </c:pt>
                <c:pt idx="20">
                  <c:v>Curcumin/ Turmeric</c:v>
                </c:pt>
                <c:pt idx="21">
                  <c:v>Antioxidants</c:v>
                </c:pt>
                <c:pt idx="22">
                  <c:v>Prebiotics</c:v>
                </c:pt>
                <c:pt idx="23">
                  <c:v>Magnesium</c:v>
                </c:pt>
                <c:pt idx="24">
                  <c:v>Probiotics</c:v>
                </c:pt>
                <c:pt idx="25">
                  <c:v>Iron</c:v>
                </c:pt>
                <c:pt idx="26">
                  <c:v>Calcium</c:v>
                </c:pt>
                <c:pt idx="27">
                  <c:v>Omega-3s </c:v>
                </c:pt>
                <c:pt idx="28">
                  <c:v>Multivitamin</c:v>
                </c:pt>
                <c:pt idx="29">
                  <c:v>Vitamin C</c:v>
                </c:pt>
                <c:pt idx="30">
                  <c:v>Vitamin D</c:v>
                </c:pt>
              </c:strCache>
            </c:strRef>
          </c:cat>
          <c:val>
            <c:numRef>
              <c:f>Sheet1!$B$2:$B$32</c:f>
              <c:numCache>
                <c:formatCode>0%</c:formatCode>
                <c:ptCount val="31"/>
                <c:pt idx="0">
                  <c:v>0.11650484999999999</c:v>
                </c:pt>
                <c:pt idx="1">
                  <c:v>0.13207547</c:v>
                </c:pt>
                <c:pt idx="2">
                  <c:v>0.16216216</c:v>
                </c:pt>
                <c:pt idx="3">
                  <c:v>0.16239316000000001</c:v>
                </c:pt>
                <c:pt idx="4">
                  <c:v>0.16666666999999999</c:v>
                </c:pt>
                <c:pt idx="5">
                  <c:v>0.17475727999999999</c:v>
                </c:pt>
                <c:pt idx="6">
                  <c:v>0.17948718</c:v>
                </c:pt>
                <c:pt idx="7">
                  <c:v>0.18367347000000001</c:v>
                </c:pt>
                <c:pt idx="8">
                  <c:v>0.18439716</c:v>
                </c:pt>
                <c:pt idx="9">
                  <c:v>0.18584070999999999</c:v>
                </c:pt>
                <c:pt idx="10">
                  <c:v>0.19047618999999999</c:v>
                </c:pt>
                <c:pt idx="11">
                  <c:v>0.19658120000000001</c:v>
                </c:pt>
                <c:pt idx="12">
                  <c:v>0.22222222</c:v>
                </c:pt>
                <c:pt idx="13">
                  <c:v>0.23717948999999999</c:v>
                </c:pt>
                <c:pt idx="14">
                  <c:v>0.24675325000000001</c:v>
                </c:pt>
                <c:pt idx="15">
                  <c:v>0.27142856999999998</c:v>
                </c:pt>
                <c:pt idx="16">
                  <c:v>0.27536231999999999</c:v>
                </c:pt>
                <c:pt idx="17">
                  <c:v>0.31901839999999998</c:v>
                </c:pt>
                <c:pt idx="18">
                  <c:v>0.33939394000000001</c:v>
                </c:pt>
                <c:pt idx="19">
                  <c:v>0.34013605000000002</c:v>
                </c:pt>
                <c:pt idx="20">
                  <c:v>0.37888199</c:v>
                </c:pt>
                <c:pt idx="21">
                  <c:v>0.38323352999999999</c:v>
                </c:pt>
                <c:pt idx="22">
                  <c:v>0.39880951999999997</c:v>
                </c:pt>
                <c:pt idx="23">
                  <c:v>0.46385542000000002</c:v>
                </c:pt>
                <c:pt idx="24">
                  <c:v>0.48795180999999999</c:v>
                </c:pt>
                <c:pt idx="25">
                  <c:v>0.58333332999999998</c:v>
                </c:pt>
                <c:pt idx="26">
                  <c:v>0.59281436999999992</c:v>
                </c:pt>
                <c:pt idx="27">
                  <c:v>0.63253011999999997</c:v>
                </c:pt>
                <c:pt idx="28">
                  <c:v>0.67261905</c:v>
                </c:pt>
                <c:pt idx="29">
                  <c:v>0.70238095</c:v>
                </c:pt>
                <c:pt idx="30">
                  <c:v>0.71856286999999996</c:v>
                </c:pt>
              </c:numCache>
            </c:numRef>
          </c:val>
          <c:extLst>
            <c:ext xmlns:c16="http://schemas.microsoft.com/office/drawing/2014/chart" uri="{C3380CC4-5D6E-409C-BE32-E72D297353CC}">
              <c16:uniqueId val="{00000000-E61F-4226-8FFE-57B61D02E8CB}"/>
            </c:ext>
          </c:extLst>
        </c:ser>
        <c:ser>
          <c:idx val="1"/>
          <c:order val="1"/>
          <c:tx>
            <c:strRef>
              <c:f>Sheet1!$C$1</c:f>
              <c:strCache>
                <c:ptCount val="1"/>
                <c:pt idx="0">
                  <c:v>I trust that it is effective, but I haven't experienced benefits</c:v>
                </c:pt>
              </c:strCache>
            </c:strRef>
          </c:tx>
          <c:spPr>
            <a:solidFill>
              <a:schemeClr val="accent3"/>
            </a:solidFill>
            <a:ln>
              <a:noFill/>
            </a:ln>
            <a:effectLst/>
          </c:spPr>
          <c:invertIfNegative val="0"/>
          <c:cat>
            <c:strRef>
              <c:f>Sheet1!$A$2:$A$32</c:f>
              <c:strCache>
                <c:ptCount val="31"/>
                <c:pt idx="0">
                  <c:v>Nootropics</c:v>
                </c:pt>
                <c:pt idx="1">
                  <c:v>Citicoline</c:v>
                </c:pt>
                <c:pt idx="2">
                  <c:v>CBD</c:v>
                </c:pt>
                <c:pt idx="3">
                  <c:v>Choline</c:v>
                </c:pt>
                <c:pt idx="4">
                  <c:v>MSM</c:v>
                </c:pt>
                <c:pt idx="5">
                  <c:v>Astaxanthin</c:v>
                </c:pt>
                <c:pt idx="6">
                  <c:v>CoQ10</c:v>
                </c:pt>
                <c:pt idx="7">
                  <c:v>Ashwagandha</c:v>
                </c:pt>
                <c:pt idx="8">
                  <c:v>Mushrooms </c:v>
                </c:pt>
                <c:pt idx="9">
                  <c:v>Lutein</c:v>
                </c:pt>
                <c:pt idx="10">
                  <c:v>Synbiotics</c:v>
                </c:pt>
                <c:pt idx="11">
                  <c:v>Alpha-GPC</c:v>
                </c:pt>
                <c:pt idx="12">
                  <c:v>Glutathione</c:v>
                </c:pt>
                <c:pt idx="13">
                  <c:v>Glucosamine</c:v>
                </c:pt>
                <c:pt idx="14">
                  <c:v>Melatonin</c:v>
                </c:pt>
                <c:pt idx="15">
                  <c:v>Biotin</c:v>
                </c:pt>
                <c:pt idx="16">
                  <c:v>Postbiotics</c:v>
                </c:pt>
                <c:pt idx="17">
                  <c:v>Collagen</c:v>
                </c:pt>
                <c:pt idx="18">
                  <c:v>Protein Powder</c:v>
                </c:pt>
                <c:pt idx="19">
                  <c:v>Vitamin K2</c:v>
                </c:pt>
                <c:pt idx="20">
                  <c:v>Curcumin/ Turmeric</c:v>
                </c:pt>
                <c:pt idx="21">
                  <c:v>Antioxidants</c:v>
                </c:pt>
                <c:pt idx="22">
                  <c:v>Prebiotics</c:v>
                </c:pt>
                <c:pt idx="23">
                  <c:v>Magnesium</c:v>
                </c:pt>
                <c:pt idx="24">
                  <c:v>Probiotics</c:v>
                </c:pt>
                <c:pt idx="25">
                  <c:v>Iron</c:v>
                </c:pt>
                <c:pt idx="26">
                  <c:v>Calcium</c:v>
                </c:pt>
                <c:pt idx="27">
                  <c:v>Omega-3s </c:v>
                </c:pt>
                <c:pt idx="28">
                  <c:v>Multivitamin</c:v>
                </c:pt>
                <c:pt idx="29">
                  <c:v>Vitamin C</c:v>
                </c:pt>
                <c:pt idx="30">
                  <c:v>Vitamin D</c:v>
                </c:pt>
              </c:strCache>
            </c:strRef>
          </c:cat>
          <c:val>
            <c:numRef>
              <c:f>Sheet1!$C$2:$C$32</c:f>
              <c:numCache>
                <c:formatCode>0%</c:formatCode>
                <c:ptCount val="31"/>
                <c:pt idx="0">
                  <c:v>0.32038834999999999</c:v>
                </c:pt>
                <c:pt idx="1">
                  <c:v>0.35849057000000001</c:v>
                </c:pt>
                <c:pt idx="2">
                  <c:v>0.37162161999999999</c:v>
                </c:pt>
                <c:pt idx="3">
                  <c:v>0.2991453</c:v>
                </c:pt>
                <c:pt idx="4">
                  <c:v>0.31666666999999998</c:v>
                </c:pt>
                <c:pt idx="5">
                  <c:v>0.30097087</c:v>
                </c:pt>
                <c:pt idx="6">
                  <c:v>0.35042735000000003</c:v>
                </c:pt>
                <c:pt idx="7">
                  <c:v>0.40816327000000002</c:v>
                </c:pt>
                <c:pt idx="8">
                  <c:v>0.29078014000000002</c:v>
                </c:pt>
                <c:pt idx="9">
                  <c:v>0.37168141999999998</c:v>
                </c:pt>
                <c:pt idx="10">
                  <c:v>0.34920635</c:v>
                </c:pt>
                <c:pt idx="11">
                  <c:v>0.27350426999999999</c:v>
                </c:pt>
                <c:pt idx="12">
                  <c:v>0.35042735000000003</c:v>
                </c:pt>
                <c:pt idx="13">
                  <c:v>0.31410255999999998</c:v>
                </c:pt>
                <c:pt idx="14">
                  <c:v>0.30519480999999998</c:v>
                </c:pt>
                <c:pt idx="15">
                  <c:v>0.32142857000000002</c:v>
                </c:pt>
                <c:pt idx="16">
                  <c:v>0.39130435000000002</c:v>
                </c:pt>
                <c:pt idx="17">
                  <c:v>0.34355827999999999</c:v>
                </c:pt>
                <c:pt idx="18">
                  <c:v>0.36363635999999999</c:v>
                </c:pt>
                <c:pt idx="19">
                  <c:v>0.36734694000000001</c:v>
                </c:pt>
                <c:pt idx="20">
                  <c:v>0.34161490999999999</c:v>
                </c:pt>
                <c:pt idx="21">
                  <c:v>0.32335329000000002</c:v>
                </c:pt>
                <c:pt idx="22">
                  <c:v>0.38690476000000001</c:v>
                </c:pt>
                <c:pt idx="23">
                  <c:v>0.32530120000000001</c:v>
                </c:pt>
                <c:pt idx="24">
                  <c:v>0.30722892000000002</c:v>
                </c:pt>
                <c:pt idx="25">
                  <c:v>0.26190476000000001</c:v>
                </c:pt>
                <c:pt idx="26">
                  <c:v>0.24550897999999999</c:v>
                </c:pt>
                <c:pt idx="27">
                  <c:v>0.25903614000000003</c:v>
                </c:pt>
                <c:pt idx="28">
                  <c:v>0.20833333000000001</c:v>
                </c:pt>
                <c:pt idx="29">
                  <c:v>0.21428570999999999</c:v>
                </c:pt>
                <c:pt idx="30">
                  <c:v>0.19760479</c:v>
                </c:pt>
              </c:numCache>
            </c:numRef>
          </c:val>
          <c:extLst>
            <c:ext xmlns:c16="http://schemas.microsoft.com/office/drawing/2014/chart" uri="{C3380CC4-5D6E-409C-BE32-E72D297353CC}">
              <c16:uniqueId val="{00000001-E61F-4226-8FFE-57B61D02E8CB}"/>
            </c:ext>
          </c:extLst>
        </c:ser>
        <c:ser>
          <c:idx val="2"/>
          <c:order val="2"/>
          <c:tx>
            <c:strRef>
              <c:f>Sheet1!$D$1</c:f>
              <c:strCache>
                <c:ptCount val="1"/>
                <c:pt idx="0">
                  <c:v>I've heard good &amp; bad</c:v>
                </c:pt>
              </c:strCache>
            </c:strRef>
          </c:tx>
          <c:spPr>
            <a:solidFill>
              <a:schemeClr val="accent6"/>
            </a:solidFill>
            <a:ln>
              <a:noFill/>
            </a:ln>
            <a:effectLst/>
          </c:spPr>
          <c:invertIfNegative val="0"/>
          <c:cat>
            <c:strRef>
              <c:f>Sheet1!$A$2:$A$32</c:f>
              <c:strCache>
                <c:ptCount val="31"/>
                <c:pt idx="0">
                  <c:v>Nootropics</c:v>
                </c:pt>
                <c:pt idx="1">
                  <c:v>Citicoline</c:v>
                </c:pt>
                <c:pt idx="2">
                  <c:v>CBD</c:v>
                </c:pt>
                <c:pt idx="3">
                  <c:v>Choline</c:v>
                </c:pt>
                <c:pt idx="4">
                  <c:v>MSM</c:v>
                </c:pt>
                <c:pt idx="5">
                  <c:v>Astaxanthin</c:v>
                </c:pt>
                <c:pt idx="6">
                  <c:v>CoQ10</c:v>
                </c:pt>
                <c:pt idx="7">
                  <c:v>Ashwagandha</c:v>
                </c:pt>
                <c:pt idx="8">
                  <c:v>Mushrooms </c:v>
                </c:pt>
                <c:pt idx="9">
                  <c:v>Lutein</c:v>
                </c:pt>
                <c:pt idx="10">
                  <c:v>Synbiotics</c:v>
                </c:pt>
                <c:pt idx="11">
                  <c:v>Alpha-GPC</c:v>
                </c:pt>
                <c:pt idx="12">
                  <c:v>Glutathione</c:v>
                </c:pt>
                <c:pt idx="13">
                  <c:v>Glucosamine</c:v>
                </c:pt>
                <c:pt idx="14">
                  <c:v>Melatonin</c:v>
                </c:pt>
                <c:pt idx="15">
                  <c:v>Biotin</c:v>
                </c:pt>
                <c:pt idx="16">
                  <c:v>Postbiotics</c:v>
                </c:pt>
                <c:pt idx="17">
                  <c:v>Collagen</c:v>
                </c:pt>
                <c:pt idx="18">
                  <c:v>Protein Powder</c:v>
                </c:pt>
                <c:pt idx="19">
                  <c:v>Vitamin K2</c:v>
                </c:pt>
                <c:pt idx="20">
                  <c:v>Curcumin/ Turmeric</c:v>
                </c:pt>
                <c:pt idx="21">
                  <c:v>Antioxidants</c:v>
                </c:pt>
                <c:pt idx="22">
                  <c:v>Prebiotics</c:v>
                </c:pt>
                <c:pt idx="23">
                  <c:v>Magnesium</c:v>
                </c:pt>
                <c:pt idx="24">
                  <c:v>Probiotics</c:v>
                </c:pt>
                <c:pt idx="25">
                  <c:v>Iron</c:v>
                </c:pt>
                <c:pt idx="26">
                  <c:v>Calcium</c:v>
                </c:pt>
                <c:pt idx="27">
                  <c:v>Omega-3s </c:v>
                </c:pt>
                <c:pt idx="28">
                  <c:v>Multivitamin</c:v>
                </c:pt>
                <c:pt idx="29">
                  <c:v>Vitamin C</c:v>
                </c:pt>
                <c:pt idx="30">
                  <c:v>Vitamin D</c:v>
                </c:pt>
              </c:strCache>
            </c:strRef>
          </c:cat>
          <c:val>
            <c:numRef>
              <c:f>Sheet1!$D$2:$D$32</c:f>
              <c:numCache>
                <c:formatCode>0%</c:formatCode>
                <c:ptCount val="31"/>
                <c:pt idx="0">
                  <c:v>0.23300971000000001</c:v>
                </c:pt>
                <c:pt idx="1">
                  <c:v>0.18867924999999999</c:v>
                </c:pt>
                <c:pt idx="2">
                  <c:v>0.25675675999999997</c:v>
                </c:pt>
                <c:pt idx="3">
                  <c:v>0.25641026</c:v>
                </c:pt>
                <c:pt idx="4">
                  <c:v>0.2</c:v>
                </c:pt>
                <c:pt idx="5">
                  <c:v>0.26213592000000002</c:v>
                </c:pt>
                <c:pt idx="6">
                  <c:v>0.21367521</c:v>
                </c:pt>
                <c:pt idx="7">
                  <c:v>0.17346939</c:v>
                </c:pt>
                <c:pt idx="8">
                  <c:v>0.22695035</c:v>
                </c:pt>
                <c:pt idx="9">
                  <c:v>0.12389380999999999</c:v>
                </c:pt>
                <c:pt idx="10">
                  <c:v>0.17460317</c:v>
                </c:pt>
                <c:pt idx="11">
                  <c:v>0.23931624000000001</c:v>
                </c:pt>
                <c:pt idx="12">
                  <c:v>0.16239316000000001</c:v>
                </c:pt>
                <c:pt idx="13">
                  <c:v>0.19230769</c:v>
                </c:pt>
                <c:pt idx="14">
                  <c:v>0.22077922</c:v>
                </c:pt>
                <c:pt idx="15">
                  <c:v>0.17142857</c:v>
                </c:pt>
                <c:pt idx="16">
                  <c:v>0.13043478</c:v>
                </c:pt>
                <c:pt idx="17">
                  <c:v>0.17177914</c:v>
                </c:pt>
                <c:pt idx="18">
                  <c:v>0.15757576000000001</c:v>
                </c:pt>
                <c:pt idx="19">
                  <c:v>0.13605442000000001</c:v>
                </c:pt>
                <c:pt idx="20">
                  <c:v>0.13043478</c:v>
                </c:pt>
                <c:pt idx="21">
                  <c:v>0.20958083999999999</c:v>
                </c:pt>
                <c:pt idx="22">
                  <c:v>0.11904762000000001</c:v>
                </c:pt>
                <c:pt idx="23">
                  <c:v>0.12048193</c:v>
                </c:pt>
                <c:pt idx="24">
                  <c:v>0.13855422000000001</c:v>
                </c:pt>
                <c:pt idx="25">
                  <c:v>8.9285710000000004E-2</c:v>
                </c:pt>
                <c:pt idx="26">
                  <c:v>7.1856289999999989E-2</c:v>
                </c:pt>
                <c:pt idx="27">
                  <c:v>6.0240960000000003E-2</c:v>
                </c:pt>
                <c:pt idx="28">
                  <c:v>4.7619050000000003E-2</c:v>
                </c:pt>
                <c:pt idx="29">
                  <c:v>2.9761900000000001E-2</c:v>
                </c:pt>
                <c:pt idx="30">
                  <c:v>4.1916170000000003E-2</c:v>
                </c:pt>
              </c:numCache>
            </c:numRef>
          </c:val>
          <c:extLst>
            <c:ext xmlns:c16="http://schemas.microsoft.com/office/drawing/2014/chart" uri="{C3380CC4-5D6E-409C-BE32-E72D297353CC}">
              <c16:uniqueId val="{00000002-E61F-4226-8FFE-57B61D02E8CB}"/>
            </c:ext>
          </c:extLst>
        </c:ser>
        <c:ser>
          <c:idx val="3"/>
          <c:order val="3"/>
          <c:tx>
            <c:strRef>
              <c:f>Sheet1!$E$1</c:f>
              <c:strCache>
                <c:ptCount val="1"/>
                <c:pt idx="0">
                  <c:v>I think it might not be effective, I haven't experienced benefits</c:v>
                </c:pt>
              </c:strCache>
            </c:strRef>
          </c:tx>
          <c:spPr>
            <a:solidFill>
              <a:schemeClr val="bg2"/>
            </a:solidFill>
            <a:ln>
              <a:noFill/>
            </a:ln>
            <a:effectLst/>
          </c:spPr>
          <c:invertIfNegative val="0"/>
          <c:cat>
            <c:strRef>
              <c:f>Sheet1!$A$2:$A$32</c:f>
              <c:strCache>
                <c:ptCount val="31"/>
                <c:pt idx="0">
                  <c:v>Nootropics</c:v>
                </c:pt>
                <c:pt idx="1">
                  <c:v>Citicoline</c:v>
                </c:pt>
                <c:pt idx="2">
                  <c:v>CBD</c:v>
                </c:pt>
                <c:pt idx="3">
                  <c:v>Choline</c:v>
                </c:pt>
                <c:pt idx="4">
                  <c:v>MSM</c:v>
                </c:pt>
                <c:pt idx="5">
                  <c:v>Astaxanthin</c:v>
                </c:pt>
                <c:pt idx="6">
                  <c:v>CoQ10</c:v>
                </c:pt>
                <c:pt idx="7">
                  <c:v>Ashwagandha</c:v>
                </c:pt>
                <c:pt idx="8">
                  <c:v>Mushrooms </c:v>
                </c:pt>
                <c:pt idx="9">
                  <c:v>Lutein</c:v>
                </c:pt>
                <c:pt idx="10">
                  <c:v>Synbiotics</c:v>
                </c:pt>
                <c:pt idx="11">
                  <c:v>Alpha-GPC</c:v>
                </c:pt>
                <c:pt idx="12">
                  <c:v>Glutathione</c:v>
                </c:pt>
                <c:pt idx="13">
                  <c:v>Glucosamine</c:v>
                </c:pt>
                <c:pt idx="14">
                  <c:v>Melatonin</c:v>
                </c:pt>
                <c:pt idx="15">
                  <c:v>Biotin</c:v>
                </c:pt>
                <c:pt idx="16">
                  <c:v>Postbiotics</c:v>
                </c:pt>
                <c:pt idx="17">
                  <c:v>Collagen</c:v>
                </c:pt>
                <c:pt idx="18">
                  <c:v>Protein Powder</c:v>
                </c:pt>
                <c:pt idx="19">
                  <c:v>Vitamin K2</c:v>
                </c:pt>
                <c:pt idx="20">
                  <c:v>Curcumin/ Turmeric</c:v>
                </c:pt>
                <c:pt idx="21">
                  <c:v>Antioxidants</c:v>
                </c:pt>
                <c:pt idx="22">
                  <c:v>Prebiotics</c:v>
                </c:pt>
                <c:pt idx="23">
                  <c:v>Magnesium</c:v>
                </c:pt>
                <c:pt idx="24">
                  <c:v>Probiotics</c:v>
                </c:pt>
                <c:pt idx="25">
                  <c:v>Iron</c:v>
                </c:pt>
                <c:pt idx="26">
                  <c:v>Calcium</c:v>
                </c:pt>
                <c:pt idx="27">
                  <c:v>Omega-3s </c:v>
                </c:pt>
                <c:pt idx="28">
                  <c:v>Multivitamin</c:v>
                </c:pt>
                <c:pt idx="29">
                  <c:v>Vitamin C</c:v>
                </c:pt>
                <c:pt idx="30">
                  <c:v>Vitamin D</c:v>
                </c:pt>
              </c:strCache>
            </c:strRef>
          </c:cat>
          <c:val>
            <c:numRef>
              <c:f>Sheet1!$E$2:$E$32</c:f>
              <c:numCache>
                <c:formatCode>0%</c:formatCode>
                <c:ptCount val="31"/>
                <c:pt idx="0">
                  <c:v>0.13592233000000001</c:v>
                </c:pt>
                <c:pt idx="1">
                  <c:v>0.15094340000000001</c:v>
                </c:pt>
                <c:pt idx="2">
                  <c:v>9.4594590000000006E-2</c:v>
                </c:pt>
                <c:pt idx="3">
                  <c:v>0.11111111</c:v>
                </c:pt>
                <c:pt idx="4">
                  <c:v>0.11666667</c:v>
                </c:pt>
                <c:pt idx="5">
                  <c:v>8.7378640000000007E-2</c:v>
                </c:pt>
                <c:pt idx="6">
                  <c:v>5.1282050000000003E-2</c:v>
                </c:pt>
                <c:pt idx="7">
                  <c:v>0.10204082</c:v>
                </c:pt>
                <c:pt idx="8">
                  <c:v>0.10638298</c:v>
                </c:pt>
                <c:pt idx="9">
                  <c:v>0.11504425</c:v>
                </c:pt>
                <c:pt idx="10">
                  <c:v>0.10317460000000001</c:v>
                </c:pt>
                <c:pt idx="11">
                  <c:v>0.11111111</c:v>
                </c:pt>
                <c:pt idx="12">
                  <c:v>8.5470089999999999E-2</c:v>
                </c:pt>
                <c:pt idx="13">
                  <c:v>8.9743589999999998E-2</c:v>
                </c:pt>
                <c:pt idx="14">
                  <c:v>7.7922079999999991E-2</c:v>
                </c:pt>
                <c:pt idx="15">
                  <c:v>0.10714286000000001</c:v>
                </c:pt>
                <c:pt idx="16">
                  <c:v>7.9710139999999999E-2</c:v>
                </c:pt>
                <c:pt idx="17">
                  <c:v>4.9079750000000012E-2</c:v>
                </c:pt>
                <c:pt idx="18">
                  <c:v>7.2727269999999997E-2</c:v>
                </c:pt>
                <c:pt idx="19">
                  <c:v>5.4421770000000001E-2</c:v>
                </c:pt>
                <c:pt idx="20">
                  <c:v>4.3478259999999998E-2</c:v>
                </c:pt>
                <c:pt idx="21">
                  <c:v>4.7904189999999999E-2</c:v>
                </c:pt>
                <c:pt idx="22">
                  <c:v>6.5476190000000004E-2</c:v>
                </c:pt>
                <c:pt idx="23">
                  <c:v>6.0240960000000003E-2</c:v>
                </c:pt>
                <c:pt idx="24">
                  <c:v>4.2168669999999998E-2</c:v>
                </c:pt>
                <c:pt idx="25">
                  <c:v>3.5714290000000003E-2</c:v>
                </c:pt>
                <c:pt idx="26">
                  <c:v>5.9880240000000001E-2</c:v>
                </c:pt>
                <c:pt idx="27">
                  <c:v>3.6144580000000003E-2</c:v>
                </c:pt>
                <c:pt idx="28">
                  <c:v>4.7619050000000003E-2</c:v>
                </c:pt>
                <c:pt idx="29">
                  <c:v>3.5714290000000003E-2</c:v>
                </c:pt>
                <c:pt idx="30">
                  <c:v>2.39521E-2</c:v>
                </c:pt>
              </c:numCache>
            </c:numRef>
          </c:val>
          <c:extLst>
            <c:ext xmlns:c16="http://schemas.microsoft.com/office/drawing/2014/chart" uri="{C3380CC4-5D6E-409C-BE32-E72D297353CC}">
              <c16:uniqueId val="{00000003-E61F-4226-8FFE-57B61D02E8CB}"/>
            </c:ext>
          </c:extLst>
        </c:ser>
        <c:ser>
          <c:idx val="4"/>
          <c:order val="4"/>
          <c:tx>
            <c:strRef>
              <c:f>Sheet1!$F$1</c:f>
              <c:strCache>
                <c:ptCount val="1"/>
                <c:pt idx="0">
                  <c:v>I know it's not effective</c:v>
                </c:pt>
              </c:strCache>
            </c:strRef>
          </c:tx>
          <c:spPr>
            <a:solidFill>
              <a:schemeClr val="accent5"/>
            </a:solidFill>
            <a:ln>
              <a:noFill/>
            </a:ln>
            <a:effectLst/>
          </c:spPr>
          <c:invertIfNegative val="0"/>
          <c:cat>
            <c:strRef>
              <c:f>Sheet1!$A$2:$A$32</c:f>
              <c:strCache>
                <c:ptCount val="31"/>
                <c:pt idx="0">
                  <c:v>Nootropics</c:v>
                </c:pt>
                <c:pt idx="1">
                  <c:v>Citicoline</c:v>
                </c:pt>
                <c:pt idx="2">
                  <c:v>CBD</c:v>
                </c:pt>
                <c:pt idx="3">
                  <c:v>Choline</c:v>
                </c:pt>
                <c:pt idx="4">
                  <c:v>MSM</c:v>
                </c:pt>
                <c:pt idx="5">
                  <c:v>Astaxanthin</c:v>
                </c:pt>
                <c:pt idx="6">
                  <c:v>CoQ10</c:v>
                </c:pt>
                <c:pt idx="7">
                  <c:v>Ashwagandha</c:v>
                </c:pt>
                <c:pt idx="8">
                  <c:v>Mushrooms </c:v>
                </c:pt>
                <c:pt idx="9">
                  <c:v>Lutein</c:v>
                </c:pt>
                <c:pt idx="10">
                  <c:v>Synbiotics</c:v>
                </c:pt>
                <c:pt idx="11">
                  <c:v>Alpha-GPC</c:v>
                </c:pt>
                <c:pt idx="12">
                  <c:v>Glutathione</c:v>
                </c:pt>
                <c:pt idx="13">
                  <c:v>Glucosamine</c:v>
                </c:pt>
                <c:pt idx="14">
                  <c:v>Melatonin</c:v>
                </c:pt>
                <c:pt idx="15">
                  <c:v>Biotin</c:v>
                </c:pt>
                <c:pt idx="16">
                  <c:v>Postbiotics</c:v>
                </c:pt>
                <c:pt idx="17">
                  <c:v>Collagen</c:v>
                </c:pt>
                <c:pt idx="18">
                  <c:v>Protein Powder</c:v>
                </c:pt>
                <c:pt idx="19">
                  <c:v>Vitamin K2</c:v>
                </c:pt>
                <c:pt idx="20">
                  <c:v>Curcumin/ Turmeric</c:v>
                </c:pt>
                <c:pt idx="21">
                  <c:v>Antioxidants</c:v>
                </c:pt>
                <c:pt idx="22">
                  <c:v>Prebiotics</c:v>
                </c:pt>
                <c:pt idx="23">
                  <c:v>Magnesium</c:v>
                </c:pt>
                <c:pt idx="24">
                  <c:v>Probiotics</c:v>
                </c:pt>
                <c:pt idx="25">
                  <c:v>Iron</c:v>
                </c:pt>
                <c:pt idx="26">
                  <c:v>Calcium</c:v>
                </c:pt>
                <c:pt idx="27">
                  <c:v>Omega-3s </c:v>
                </c:pt>
                <c:pt idx="28">
                  <c:v>Multivitamin</c:v>
                </c:pt>
                <c:pt idx="29">
                  <c:v>Vitamin C</c:v>
                </c:pt>
                <c:pt idx="30">
                  <c:v>Vitamin D</c:v>
                </c:pt>
              </c:strCache>
            </c:strRef>
          </c:cat>
          <c:val>
            <c:numRef>
              <c:f>Sheet1!$F$2:$F$32</c:f>
              <c:numCache>
                <c:formatCode>0%</c:formatCode>
                <c:ptCount val="31"/>
                <c:pt idx="0">
                  <c:v>1.9417480000000001E-2</c:v>
                </c:pt>
                <c:pt idx="1">
                  <c:v>2.830189E-2</c:v>
                </c:pt>
                <c:pt idx="2">
                  <c:v>3.3783779999999999E-2</c:v>
                </c:pt>
                <c:pt idx="3">
                  <c:v>8.5470100000000007E-3</c:v>
                </c:pt>
                <c:pt idx="4">
                  <c:v>1.6666670000000001E-2</c:v>
                </c:pt>
                <c:pt idx="5">
                  <c:v>3.883495E-2</c:v>
                </c:pt>
                <c:pt idx="6">
                  <c:v>2.5641029999999999E-2</c:v>
                </c:pt>
                <c:pt idx="7">
                  <c:v>4.0816329999999998E-2</c:v>
                </c:pt>
                <c:pt idx="8">
                  <c:v>3.5460989999999998E-2</c:v>
                </c:pt>
                <c:pt idx="9">
                  <c:v>2.654867E-2</c:v>
                </c:pt>
                <c:pt idx="10">
                  <c:v>1.5873020000000002E-2</c:v>
                </c:pt>
                <c:pt idx="11">
                  <c:v>3.4188030000000001E-2</c:v>
                </c:pt>
                <c:pt idx="12">
                  <c:v>8.5470100000000007E-3</c:v>
                </c:pt>
                <c:pt idx="13">
                  <c:v>1.9230770000000001E-2</c:v>
                </c:pt>
                <c:pt idx="14">
                  <c:v>1.298701E-2</c:v>
                </c:pt>
                <c:pt idx="15">
                  <c:v>7.14286E-3</c:v>
                </c:pt>
                <c:pt idx="16">
                  <c:v>1.449275E-2</c:v>
                </c:pt>
                <c:pt idx="17">
                  <c:v>1.840491E-2</c:v>
                </c:pt>
                <c:pt idx="18">
                  <c:v>1.8181820000000001E-2</c:v>
                </c:pt>
                <c:pt idx="19">
                  <c:v>6.8027199999999999E-3</c:v>
                </c:pt>
                <c:pt idx="20">
                  <c:v>1.8633540000000001E-2</c:v>
                </c:pt>
                <c:pt idx="21">
                  <c:v>1.197605E-2</c:v>
                </c:pt>
                <c:pt idx="22">
                  <c:v>1.190476E-2</c:v>
                </c:pt>
                <c:pt idx="23">
                  <c:v>6.0241000000000001E-3</c:v>
                </c:pt>
                <c:pt idx="24">
                  <c:v>6.0241000000000001E-3</c:v>
                </c:pt>
                <c:pt idx="25">
                  <c:v>1.190476E-2</c:v>
                </c:pt>
                <c:pt idx="26">
                  <c:v>1.7964069999999999E-2</c:v>
                </c:pt>
                <c:pt idx="27">
                  <c:v>6.0241000000000001E-3</c:v>
                </c:pt>
                <c:pt idx="28">
                  <c:v>1.7857140000000001E-2</c:v>
                </c:pt>
                <c:pt idx="29">
                  <c:v>5.9523800000000002E-3</c:v>
                </c:pt>
                <c:pt idx="30">
                  <c:v>1.197605E-2</c:v>
                </c:pt>
              </c:numCache>
            </c:numRef>
          </c:val>
          <c:extLst>
            <c:ext xmlns:c16="http://schemas.microsoft.com/office/drawing/2014/chart" uri="{C3380CC4-5D6E-409C-BE32-E72D297353CC}">
              <c16:uniqueId val="{00000004-E61F-4226-8FFE-57B61D02E8CB}"/>
            </c:ext>
          </c:extLst>
        </c:ser>
        <c:ser>
          <c:idx val="5"/>
          <c:order val="5"/>
          <c:tx>
            <c:strRef>
              <c:f>Sheet1!$G$1</c:f>
              <c:strCache>
                <c:ptCount val="1"/>
                <c:pt idx="0">
                  <c:v>I don't know</c:v>
                </c:pt>
              </c:strCache>
            </c:strRef>
          </c:tx>
          <c:spPr>
            <a:solidFill>
              <a:schemeClr val="accent2"/>
            </a:solidFill>
            <a:ln>
              <a:noFill/>
            </a:ln>
            <a:effectLst/>
          </c:spPr>
          <c:invertIfNegative val="0"/>
          <c:cat>
            <c:strRef>
              <c:f>Sheet1!$A$2:$A$32</c:f>
              <c:strCache>
                <c:ptCount val="31"/>
                <c:pt idx="0">
                  <c:v>Nootropics</c:v>
                </c:pt>
                <c:pt idx="1">
                  <c:v>Citicoline</c:v>
                </c:pt>
                <c:pt idx="2">
                  <c:v>CBD</c:v>
                </c:pt>
                <c:pt idx="3">
                  <c:v>Choline</c:v>
                </c:pt>
                <c:pt idx="4">
                  <c:v>MSM</c:v>
                </c:pt>
                <c:pt idx="5">
                  <c:v>Astaxanthin</c:v>
                </c:pt>
                <c:pt idx="6">
                  <c:v>CoQ10</c:v>
                </c:pt>
                <c:pt idx="7">
                  <c:v>Ashwagandha</c:v>
                </c:pt>
                <c:pt idx="8">
                  <c:v>Mushrooms </c:v>
                </c:pt>
                <c:pt idx="9">
                  <c:v>Lutein</c:v>
                </c:pt>
                <c:pt idx="10">
                  <c:v>Synbiotics</c:v>
                </c:pt>
                <c:pt idx="11">
                  <c:v>Alpha-GPC</c:v>
                </c:pt>
                <c:pt idx="12">
                  <c:v>Glutathione</c:v>
                </c:pt>
                <c:pt idx="13">
                  <c:v>Glucosamine</c:v>
                </c:pt>
                <c:pt idx="14">
                  <c:v>Melatonin</c:v>
                </c:pt>
                <c:pt idx="15">
                  <c:v>Biotin</c:v>
                </c:pt>
                <c:pt idx="16">
                  <c:v>Postbiotics</c:v>
                </c:pt>
                <c:pt idx="17">
                  <c:v>Collagen</c:v>
                </c:pt>
                <c:pt idx="18">
                  <c:v>Protein Powder</c:v>
                </c:pt>
                <c:pt idx="19">
                  <c:v>Vitamin K2</c:v>
                </c:pt>
                <c:pt idx="20">
                  <c:v>Curcumin/ Turmeric</c:v>
                </c:pt>
                <c:pt idx="21">
                  <c:v>Antioxidants</c:v>
                </c:pt>
                <c:pt idx="22">
                  <c:v>Prebiotics</c:v>
                </c:pt>
                <c:pt idx="23">
                  <c:v>Magnesium</c:v>
                </c:pt>
                <c:pt idx="24">
                  <c:v>Probiotics</c:v>
                </c:pt>
                <c:pt idx="25">
                  <c:v>Iron</c:v>
                </c:pt>
                <c:pt idx="26">
                  <c:v>Calcium</c:v>
                </c:pt>
                <c:pt idx="27">
                  <c:v>Omega-3s </c:v>
                </c:pt>
                <c:pt idx="28">
                  <c:v>Multivitamin</c:v>
                </c:pt>
                <c:pt idx="29">
                  <c:v>Vitamin C</c:v>
                </c:pt>
                <c:pt idx="30">
                  <c:v>Vitamin D</c:v>
                </c:pt>
              </c:strCache>
            </c:strRef>
          </c:cat>
          <c:val>
            <c:numRef>
              <c:f>Sheet1!$G$2:$G$32</c:f>
              <c:numCache>
                <c:formatCode>0%</c:formatCode>
                <c:ptCount val="31"/>
                <c:pt idx="0">
                  <c:v>0.17475727999999999</c:v>
                </c:pt>
                <c:pt idx="1">
                  <c:v>0.14150942999999999</c:v>
                </c:pt>
                <c:pt idx="2">
                  <c:v>8.108108E-2</c:v>
                </c:pt>
                <c:pt idx="3">
                  <c:v>0.16239316000000001</c:v>
                </c:pt>
                <c:pt idx="4">
                  <c:v>0.18333332999999999</c:v>
                </c:pt>
                <c:pt idx="5">
                  <c:v>0.13592233000000001</c:v>
                </c:pt>
                <c:pt idx="6">
                  <c:v>0.17948718</c:v>
                </c:pt>
                <c:pt idx="7">
                  <c:v>9.1836730000000005E-2</c:v>
                </c:pt>
                <c:pt idx="8">
                  <c:v>0.15602837</c:v>
                </c:pt>
                <c:pt idx="9">
                  <c:v>0.17699115000000001</c:v>
                </c:pt>
                <c:pt idx="10">
                  <c:v>0.16666666999999999</c:v>
                </c:pt>
                <c:pt idx="11">
                  <c:v>0.14529914999999999</c:v>
                </c:pt>
                <c:pt idx="12">
                  <c:v>0.17094017</c:v>
                </c:pt>
                <c:pt idx="13">
                  <c:v>0.14743590000000001</c:v>
                </c:pt>
                <c:pt idx="14">
                  <c:v>0.13636364000000001</c:v>
                </c:pt>
                <c:pt idx="15">
                  <c:v>0.12142857</c:v>
                </c:pt>
                <c:pt idx="16">
                  <c:v>0.10869565</c:v>
                </c:pt>
                <c:pt idx="17">
                  <c:v>9.8159510000000005E-2</c:v>
                </c:pt>
                <c:pt idx="18">
                  <c:v>4.8484850000000003E-2</c:v>
                </c:pt>
                <c:pt idx="19">
                  <c:v>9.5238099999999992E-2</c:v>
                </c:pt>
                <c:pt idx="20">
                  <c:v>8.6956520000000009E-2</c:v>
                </c:pt>
                <c:pt idx="21">
                  <c:v>2.39521E-2</c:v>
                </c:pt>
                <c:pt idx="22">
                  <c:v>1.7857140000000001E-2</c:v>
                </c:pt>
                <c:pt idx="23">
                  <c:v>2.4096389999999999E-2</c:v>
                </c:pt>
                <c:pt idx="24">
                  <c:v>1.8072290000000001E-2</c:v>
                </c:pt>
                <c:pt idx="25">
                  <c:v>1.7857140000000001E-2</c:v>
                </c:pt>
                <c:pt idx="26">
                  <c:v>1.197605E-2</c:v>
                </c:pt>
                <c:pt idx="27">
                  <c:v>6.0241000000000001E-3</c:v>
                </c:pt>
                <c:pt idx="28">
                  <c:v>5.9523800000000002E-3</c:v>
                </c:pt>
                <c:pt idx="29">
                  <c:v>1.190476E-2</c:v>
                </c:pt>
                <c:pt idx="30">
                  <c:v>5.9880199999999993E-3</c:v>
                </c:pt>
              </c:numCache>
            </c:numRef>
          </c:val>
          <c:extLst>
            <c:ext xmlns:c16="http://schemas.microsoft.com/office/drawing/2014/chart" uri="{C3380CC4-5D6E-409C-BE32-E72D297353CC}">
              <c16:uniqueId val="{00000005-E61F-4226-8FFE-57B61D02E8CB}"/>
            </c:ext>
          </c:extLst>
        </c:ser>
        <c:dLbls>
          <c:showLegendKey val="0"/>
          <c:showVal val="0"/>
          <c:showCatName val="0"/>
          <c:showSerName val="0"/>
          <c:showPercent val="0"/>
          <c:showBubbleSize val="0"/>
        </c:dLbls>
        <c:gapWidth val="150"/>
        <c:overlap val="100"/>
        <c:axId val="2034147848"/>
        <c:axId val="2034142808"/>
      </c:barChart>
      <c:catAx>
        <c:axId val="2034147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034142808"/>
        <c:crosses val="autoZero"/>
        <c:auto val="1"/>
        <c:lblAlgn val="ctr"/>
        <c:lblOffset val="100"/>
        <c:noMultiLvlLbl val="0"/>
      </c:catAx>
      <c:valAx>
        <c:axId val="203414280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34147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4024258433762"/>
          <c:y val="0.14540740250580042"/>
          <c:w val="0.736200357817276"/>
          <c:h val="0.79209269022359208"/>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36BF-4CF4-8733-C72A935163C7}"/>
              </c:ext>
            </c:extLst>
          </c:dPt>
          <c:dPt>
            <c:idx val="1"/>
            <c:bubble3D val="0"/>
            <c:spPr>
              <a:solidFill>
                <a:schemeClr val="accent2"/>
              </a:solidFill>
              <a:ln>
                <a:noFill/>
              </a:ln>
              <a:effectLst/>
            </c:spPr>
            <c:extLst>
              <c:ext xmlns:c16="http://schemas.microsoft.com/office/drawing/2014/chart" uri="{C3380CC4-5D6E-409C-BE32-E72D297353CC}">
                <c16:uniqueId val="{00000003-36BF-4CF4-8733-C72A935163C7}"/>
              </c:ext>
            </c:extLst>
          </c:dPt>
          <c:dPt>
            <c:idx val="2"/>
            <c:bubble3D val="0"/>
            <c:spPr>
              <a:solidFill>
                <a:schemeClr val="accent3"/>
              </a:solidFill>
              <a:ln>
                <a:noFill/>
              </a:ln>
              <a:effectLst/>
            </c:spPr>
            <c:extLst>
              <c:ext xmlns:c16="http://schemas.microsoft.com/office/drawing/2014/chart" uri="{C3380CC4-5D6E-409C-BE32-E72D297353CC}">
                <c16:uniqueId val="{00000005-36BF-4CF4-8733-C72A935163C7}"/>
              </c:ext>
            </c:extLst>
          </c:dPt>
          <c:dPt>
            <c:idx val="3"/>
            <c:bubble3D val="0"/>
            <c:spPr>
              <a:solidFill>
                <a:schemeClr val="accent4"/>
              </a:solidFill>
              <a:ln>
                <a:noFill/>
              </a:ln>
              <a:effectLst/>
            </c:spPr>
            <c:extLst>
              <c:ext xmlns:c16="http://schemas.microsoft.com/office/drawing/2014/chart" uri="{C3380CC4-5D6E-409C-BE32-E72D297353CC}">
                <c16:uniqueId val="{00000007-36BF-4CF4-8733-C72A935163C7}"/>
              </c:ext>
            </c:extLst>
          </c:dPt>
          <c:dPt>
            <c:idx val="4"/>
            <c:bubble3D val="0"/>
            <c:spPr>
              <a:solidFill>
                <a:schemeClr val="accent5"/>
              </a:solidFill>
              <a:ln>
                <a:noFill/>
              </a:ln>
              <a:effectLst/>
            </c:spPr>
            <c:extLst>
              <c:ext xmlns:c16="http://schemas.microsoft.com/office/drawing/2014/chart" uri="{C3380CC4-5D6E-409C-BE32-E72D297353CC}">
                <c16:uniqueId val="{00000009-36BF-4CF4-8733-C72A935163C7}"/>
              </c:ext>
            </c:extLst>
          </c:dPt>
          <c:dLbls>
            <c:dLbl>
              <c:idx val="0"/>
              <c:layout>
                <c:manualLayout>
                  <c:x val="8.2226737371386398E-3"/>
                  <c:y val="5.831153207386576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6BF-4CF4-8733-C72A935163C7}"/>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7.7380950000000004E-2</c:v>
                </c:pt>
                <c:pt idx="1">
                  <c:v>0.29761905</c:v>
                </c:pt>
                <c:pt idx="2">
                  <c:v>0.43452381000000001</c:v>
                </c:pt>
                <c:pt idx="3">
                  <c:v>0.15476190000000001</c:v>
                </c:pt>
                <c:pt idx="4">
                  <c:v>3.5714290000000003E-2</c:v>
                </c:pt>
              </c:numCache>
            </c:numRef>
          </c:val>
          <c:extLst>
            <c:ext xmlns:c16="http://schemas.microsoft.com/office/drawing/2014/chart" uri="{C3380CC4-5D6E-409C-BE32-E72D297353CC}">
              <c16:uniqueId val="{0000000A-36BF-4CF4-8733-C72A935163C7}"/>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I trust that it is effective, and I have experienced its benefits</c:v>
                </c:pt>
              </c:strCache>
            </c:strRef>
          </c:tx>
          <c:spPr>
            <a:solidFill>
              <a:schemeClr val="accent1"/>
            </a:solidFill>
            <a:ln>
              <a:noFill/>
            </a:ln>
            <a:effectLst/>
          </c:spPr>
          <c:invertIfNegative val="0"/>
          <c:cat>
            <c:strRef>
              <c:f>Sheet1!$A$2:$A$32</c:f>
              <c:strCache>
                <c:ptCount val="31"/>
                <c:pt idx="0">
                  <c:v>Nootropics</c:v>
                </c:pt>
                <c:pt idx="1">
                  <c:v>Glutathione</c:v>
                </c:pt>
                <c:pt idx="2">
                  <c:v>Citicoline</c:v>
                </c:pt>
                <c:pt idx="3">
                  <c:v>CoQ10</c:v>
                </c:pt>
                <c:pt idx="4">
                  <c:v>Ashwagandha</c:v>
                </c:pt>
                <c:pt idx="5">
                  <c:v>MSM</c:v>
                </c:pt>
                <c:pt idx="6">
                  <c:v>Mushrooms </c:v>
                </c:pt>
                <c:pt idx="7">
                  <c:v>Lutein</c:v>
                </c:pt>
                <c:pt idx="8">
                  <c:v>Astaxanthin</c:v>
                </c:pt>
                <c:pt idx="9">
                  <c:v>Choline</c:v>
                </c:pt>
                <c:pt idx="10">
                  <c:v>CBD</c:v>
                </c:pt>
                <c:pt idx="11">
                  <c:v>Synbiotics</c:v>
                </c:pt>
                <c:pt idx="12">
                  <c:v>Glucosamine</c:v>
                </c:pt>
                <c:pt idx="13">
                  <c:v>Postbiotics</c:v>
                </c:pt>
                <c:pt idx="14">
                  <c:v>Alpha-GPC</c:v>
                </c:pt>
                <c:pt idx="15">
                  <c:v>Collagen</c:v>
                </c:pt>
                <c:pt idx="16">
                  <c:v>Prebiotics</c:v>
                </c:pt>
                <c:pt idx="17">
                  <c:v>Melatonin</c:v>
                </c:pt>
                <c:pt idx="18">
                  <c:v>Antioxidants</c:v>
                </c:pt>
                <c:pt idx="19">
                  <c:v>Biotin</c:v>
                </c:pt>
                <c:pt idx="20">
                  <c:v>Protein Powder</c:v>
                </c:pt>
                <c:pt idx="21">
                  <c:v>Curcumin/ Turmeric</c:v>
                </c:pt>
                <c:pt idx="22">
                  <c:v>Vitamin K2</c:v>
                </c:pt>
                <c:pt idx="23">
                  <c:v>Probiotics</c:v>
                </c:pt>
                <c:pt idx="24">
                  <c:v>Omega-3s </c:v>
                </c:pt>
                <c:pt idx="25">
                  <c:v>Calcium</c:v>
                </c:pt>
                <c:pt idx="26">
                  <c:v>Iron</c:v>
                </c:pt>
                <c:pt idx="27">
                  <c:v>Magnesium</c:v>
                </c:pt>
                <c:pt idx="28">
                  <c:v>Multivitamin</c:v>
                </c:pt>
                <c:pt idx="29">
                  <c:v>Vitamin C</c:v>
                </c:pt>
                <c:pt idx="30">
                  <c:v>Vitamin D</c:v>
                </c:pt>
              </c:strCache>
            </c:strRef>
          </c:cat>
          <c:val>
            <c:numRef>
              <c:f>Sheet1!$B$2:$B$32</c:f>
              <c:numCache>
                <c:formatCode>0%</c:formatCode>
                <c:ptCount val="31"/>
                <c:pt idx="0">
                  <c:v>0.10344828</c:v>
                </c:pt>
                <c:pt idx="1">
                  <c:v>0.12949640000000001</c:v>
                </c:pt>
                <c:pt idx="2">
                  <c:v>0.16260163</c:v>
                </c:pt>
                <c:pt idx="3">
                  <c:v>0.16666666999999999</c:v>
                </c:pt>
                <c:pt idx="4">
                  <c:v>0.17123288</c:v>
                </c:pt>
                <c:pt idx="5">
                  <c:v>0.17266187</c:v>
                </c:pt>
                <c:pt idx="6">
                  <c:v>0.17605634000000001</c:v>
                </c:pt>
                <c:pt idx="7">
                  <c:v>0.18589744</c:v>
                </c:pt>
                <c:pt idx="8">
                  <c:v>0.18796992000000001</c:v>
                </c:pt>
                <c:pt idx="9">
                  <c:v>0.19117646999999999</c:v>
                </c:pt>
                <c:pt idx="10">
                  <c:v>0.19209039999999999</c:v>
                </c:pt>
                <c:pt idx="11">
                  <c:v>0.19310345000000001</c:v>
                </c:pt>
                <c:pt idx="12">
                  <c:v>0.20710059</c:v>
                </c:pt>
                <c:pt idx="13">
                  <c:v>0.21019108</c:v>
                </c:pt>
                <c:pt idx="14">
                  <c:v>0.22131148</c:v>
                </c:pt>
                <c:pt idx="15">
                  <c:v>0.26178010000000002</c:v>
                </c:pt>
                <c:pt idx="16">
                  <c:v>0.26600984999999999</c:v>
                </c:pt>
                <c:pt idx="17">
                  <c:v>0.28865979000000003</c:v>
                </c:pt>
                <c:pt idx="18">
                  <c:v>0.29533679000000002</c:v>
                </c:pt>
                <c:pt idx="19">
                  <c:v>0.29629630000000001</c:v>
                </c:pt>
                <c:pt idx="20">
                  <c:v>0.29797980000000002</c:v>
                </c:pt>
                <c:pt idx="21">
                  <c:v>0.29896907</c:v>
                </c:pt>
                <c:pt idx="22">
                  <c:v>0.30810810999999999</c:v>
                </c:pt>
                <c:pt idx="23">
                  <c:v>0.34343434</c:v>
                </c:pt>
                <c:pt idx="24">
                  <c:v>0.39603959999999999</c:v>
                </c:pt>
                <c:pt idx="25">
                  <c:v>0.44</c:v>
                </c:pt>
                <c:pt idx="26">
                  <c:v>0.46500000000000002</c:v>
                </c:pt>
                <c:pt idx="27">
                  <c:v>0.5</c:v>
                </c:pt>
                <c:pt idx="28">
                  <c:v>0.51980198</c:v>
                </c:pt>
                <c:pt idx="29">
                  <c:v>0.56930692999999999</c:v>
                </c:pt>
                <c:pt idx="30">
                  <c:v>0.59113300000000002</c:v>
                </c:pt>
              </c:numCache>
            </c:numRef>
          </c:val>
          <c:extLst>
            <c:ext xmlns:c16="http://schemas.microsoft.com/office/drawing/2014/chart" uri="{C3380CC4-5D6E-409C-BE32-E72D297353CC}">
              <c16:uniqueId val="{00000000-E61F-4226-8FFE-57B61D02E8CB}"/>
            </c:ext>
          </c:extLst>
        </c:ser>
        <c:ser>
          <c:idx val="1"/>
          <c:order val="1"/>
          <c:tx>
            <c:strRef>
              <c:f>Sheet1!$C$1</c:f>
              <c:strCache>
                <c:ptCount val="1"/>
                <c:pt idx="0">
                  <c:v>I trust that it is effective, but I haven't experienced benefits</c:v>
                </c:pt>
              </c:strCache>
            </c:strRef>
          </c:tx>
          <c:spPr>
            <a:solidFill>
              <a:schemeClr val="accent3"/>
            </a:solidFill>
            <a:ln>
              <a:noFill/>
            </a:ln>
            <a:effectLst/>
          </c:spPr>
          <c:invertIfNegative val="0"/>
          <c:cat>
            <c:strRef>
              <c:f>Sheet1!$A$2:$A$32</c:f>
              <c:strCache>
                <c:ptCount val="31"/>
                <c:pt idx="0">
                  <c:v>Nootropics</c:v>
                </c:pt>
                <c:pt idx="1">
                  <c:v>Glutathione</c:v>
                </c:pt>
                <c:pt idx="2">
                  <c:v>Citicoline</c:v>
                </c:pt>
                <c:pt idx="3">
                  <c:v>CoQ10</c:v>
                </c:pt>
                <c:pt idx="4">
                  <c:v>Ashwagandha</c:v>
                </c:pt>
                <c:pt idx="5">
                  <c:v>MSM</c:v>
                </c:pt>
                <c:pt idx="6">
                  <c:v>Mushrooms </c:v>
                </c:pt>
                <c:pt idx="7">
                  <c:v>Lutein</c:v>
                </c:pt>
                <c:pt idx="8">
                  <c:v>Astaxanthin</c:v>
                </c:pt>
                <c:pt idx="9">
                  <c:v>Choline</c:v>
                </c:pt>
                <c:pt idx="10">
                  <c:v>CBD</c:v>
                </c:pt>
                <c:pt idx="11">
                  <c:v>Synbiotics</c:v>
                </c:pt>
                <c:pt idx="12">
                  <c:v>Glucosamine</c:v>
                </c:pt>
                <c:pt idx="13">
                  <c:v>Postbiotics</c:v>
                </c:pt>
                <c:pt idx="14">
                  <c:v>Alpha-GPC</c:v>
                </c:pt>
                <c:pt idx="15">
                  <c:v>Collagen</c:v>
                </c:pt>
                <c:pt idx="16">
                  <c:v>Prebiotics</c:v>
                </c:pt>
                <c:pt idx="17">
                  <c:v>Melatonin</c:v>
                </c:pt>
                <c:pt idx="18">
                  <c:v>Antioxidants</c:v>
                </c:pt>
                <c:pt idx="19">
                  <c:v>Biotin</c:v>
                </c:pt>
                <c:pt idx="20">
                  <c:v>Protein Powder</c:v>
                </c:pt>
                <c:pt idx="21">
                  <c:v>Curcumin/ Turmeric</c:v>
                </c:pt>
                <c:pt idx="22">
                  <c:v>Vitamin K2</c:v>
                </c:pt>
                <c:pt idx="23">
                  <c:v>Probiotics</c:v>
                </c:pt>
                <c:pt idx="24">
                  <c:v>Omega-3s </c:v>
                </c:pt>
                <c:pt idx="25">
                  <c:v>Calcium</c:v>
                </c:pt>
                <c:pt idx="26">
                  <c:v>Iron</c:v>
                </c:pt>
                <c:pt idx="27">
                  <c:v>Magnesium</c:v>
                </c:pt>
                <c:pt idx="28">
                  <c:v>Multivitamin</c:v>
                </c:pt>
                <c:pt idx="29">
                  <c:v>Vitamin C</c:v>
                </c:pt>
                <c:pt idx="30">
                  <c:v>Vitamin D</c:v>
                </c:pt>
              </c:strCache>
            </c:strRef>
          </c:cat>
          <c:val>
            <c:numRef>
              <c:f>Sheet1!$C$2:$C$32</c:f>
              <c:numCache>
                <c:formatCode>0%</c:formatCode>
                <c:ptCount val="31"/>
                <c:pt idx="0">
                  <c:v>0.38793103000000001</c:v>
                </c:pt>
                <c:pt idx="1">
                  <c:v>0.44604316999999999</c:v>
                </c:pt>
                <c:pt idx="2">
                  <c:v>0.24390244</c:v>
                </c:pt>
                <c:pt idx="3">
                  <c:v>0.41358024999999998</c:v>
                </c:pt>
                <c:pt idx="4">
                  <c:v>0.34246575000000001</c:v>
                </c:pt>
                <c:pt idx="5">
                  <c:v>0.32374101000000011</c:v>
                </c:pt>
                <c:pt idx="6">
                  <c:v>0.31690140999999999</c:v>
                </c:pt>
                <c:pt idx="7">
                  <c:v>0.32692307999999998</c:v>
                </c:pt>
                <c:pt idx="8">
                  <c:v>0.34586465999999999</c:v>
                </c:pt>
                <c:pt idx="9">
                  <c:v>0.27205881999999998</c:v>
                </c:pt>
                <c:pt idx="10">
                  <c:v>0.30508475000000002</c:v>
                </c:pt>
                <c:pt idx="11">
                  <c:v>0.30344828000000001</c:v>
                </c:pt>
                <c:pt idx="12">
                  <c:v>0.35502959000000001</c:v>
                </c:pt>
                <c:pt idx="13">
                  <c:v>0.35031846999999999</c:v>
                </c:pt>
                <c:pt idx="14">
                  <c:v>0.27868852</c:v>
                </c:pt>
                <c:pt idx="15">
                  <c:v>0.37172775000000002</c:v>
                </c:pt>
                <c:pt idx="16">
                  <c:v>0.42857142999999998</c:v>
                </c:pt>
                <c:pt idx="17">
                  <c:v>0.40721648999999999</c:v>
                </c:pt>
                <c:pt idx="18">
                  <c:v>0.35751295</c:v>
                </c:pt>
                <c:pt idx="19">
                  <c:v>0.36507937000000001</c:v>
                </c:pt>
                <c:pt idx="20">
                  <c:v>0.34848485000000001</c:v>
                </c:pt>
                <c:pt idx="21">
                  <c:v>0.36597938000000002</c:v>
                </c:pt>
                <c:pt idx="22">
                  <c:v>0.34594595</c:v>
                </c:pt>
                <c:pt idx="23">
                  <c:v>0.35858585999999998</c:v>
                </c:pt>
                <c:pt idx="24">
                  <c:v>0.37623761999999999</c:v>
                </c:pt>
                <c:pt idx="25">
                  <c:v>0.34</c:v>
                </c:pt>
                <c:pt idx="26">
                  <c:v>0.33500000000000002</c:v>
                </c:pt>
                <c:pt idx="27">
                  <c:v>0.28217821999999998</c:v>
                </c:pt>
                <c:pt idx="28">
                  <c:v>0.28712871000000001</c:v>
                </c:pt>
                <c:pt idx="29">
                  <c:v>0.26732673000000001</c:v>
                </c:pt>
                <c:pt idx="30">
                  <c:v>0.27093595999999998</c:v>
                </c:pt>
              </c:numCache>
            </c:numRef>
          </c:val>
          <c:extLst>
            <c:ext xmlns:c16="http://schemas.microsoft.com/office/drawing/2014/chart" uri="{C3380CC4-5D6E-409C-BE32-E72D297353CC}">
              <c16:uniqueId val="{00000001-E61F-4226-8FFE-57B61D02E8CB}"/>
            </c:ext>
          </c:extLst>
        </c:ser>
        <c:ser>
          <c:idx val="2"/>
          <c:order val="2"/>
          <c:tx>
            <c:strRef>
              <c:f>Sheet1!$D$1</c:f>
              <c:strCache>
                <c:ptCount val="1"/>
                <c:pt idx="0">
                  <c:v>I've heard good &amp; bad</c:v>
                </c:pt>
              </c:strCache>
            </c:strRef>
          </c:tx>
          <c:spPr>
            <a:solidFill>
              <a:schemeClr val="accent6"/>
            </a:solidFill>
            <a:ln>
              <a:noFill/>
            </a:ln>
            <a:effectLst/>
          </c:spPr>
          <c:invertIfNegative val="0"/>
          <c:cat>
            <c:strRef>
              <c:f>Sheet1!$A$2:$A$32</c:f>
              <c:strCache>
                <c:ptCount val="31"/>
                <c:pt idx="0">
                  <c:v>Nootropics</c:v>
                </c:pt>
                <c:pt idx="1">
                  <c:v>Glutathione</c:v>
                </c:pt>
                <c:pt idx="2">
                  <c:v>Citicoline</c:v>
                </c:pt>
                <c:pt idx="3">
                  <c:v>CoQ10</c:v>
                </c:pt>
                <c:pt idx="4">
                  <c:v>Ashwagandha</c:v>
                </c:pt>
                <c:pt idx="5">
                  <c:v>MSM</c:v>
                </c:pt>
                <c:pt idx="6">
                  <c:v>Mushrooms </c:v>
                </c:pt>
                <c:pt idx="7">
                  <c:v>Lutein</c:v>
                </c:pt>
                <c:pt idx="8">
                  <c:v>Astaxanthin</c:v>
                </c:pt>
                <c:pt idx="9">
                  <c:v>Choline</c:v>
                </c:pt>
                <c:pt idx="10">
                  <c:v>CBD</c:v>
                </c:pt>
                <c:pt idx="11">
                  <c:v>Synbiotics</c:v>
                </c:pt>
                <c:pt idx="12">
                  <c:v>Glucosamine</c:v>
                </c:pt>
                <c:pt idx="13">
                  <c:v>Postbiotics</c:v>
                </c:pt>
                <c:pt idx="14">
                  <c:v>Alpha-GPC</c:v>
                </c:pt>
                <c:pt idx="15">
                  <c:v>Collagen</c:v>
                </c:pt>
                <c:pt idx="16">
                  <c:v>Prebiotics</c:v>
                </c:pt>
                <c:pt idx="17">
                  <c:v>Melatonin</c:v>
                </c:pt>
                <c:pt idx="18">
                  <c:v>Antioxidants</c:v>
                </c:pt>
                <c:pt idx="19">
                  <c:v>Biotin</c:v>
                </c:pt>
                <c:pt idx="20">
                  <c:v>Protein Powder</c:v>
                </c:pt>
                <c:pt idx="21">
                  <c:v>Curcumin/ Turmeric</c:v>
                </c:pt>
                <c:pt idx="22">
                  <c:v>Vitamin K2</c:v>
                </c:pt>
                <c:pt idx="23">
                  <c:v>Probiotics</c:v>
                </c:pt>
                <c:pt idx="24">
                  <c:v>Omega-3s </c:v>
                </c:pt>
                <c:pt idx="25">
                  <c:v>Calcium</c:v>
                </c:pt>
                <c:pt idx="26">
                  <c:v>Iron</c:v>
                </c:pt>
                <c:pt idx="27">
                  <c:v>Magnesium</c:v>
                </c:pt>
                <c:pt idx="28">
                  <c:v>Multivitamin</c:v>
                </c:pt>
                <c:pt idx="29">
                  <c:v>Vitamin C</c:v>
                </c:pt>
                <c:pt idx="30">
                  <c:v>Vitamin D</c:v>
                </c:pt>
              </c:strCache>
            </c:strRef>
          </c:cat>
          <c:val>
            <c:numRef>
              <c:f>Sheet1!$D$2:$D$32</c:f>
              <c:numCache>
                <c:formatCode>0%</c:formatCode>
                <c:ptCount val="31"/>
                <c:pt idx="0">
                  <c:v>0.24137931000000001</c:v>
                </c:pt>
                <c:pt idx="1">
                  <c:v>0.20863308999999999</c:v>
                </c:pt>
                <c:pt idx="2">
                  <c:v>0.26016260000000002</c:v>
                </c:pt>
                <c:pt idx="3">
                  <c:v>0.2345679</c:v>
                </c:pt>
                <c:pt idx="4">
                  <c:v>0.20547945000000001</c:v>
                </c:pt>
                <c:pt idx="5">
                  <c:v>0.22302158</c:v>
                </c:pt>
                <c:pt idx="6">
                  <c:v>0.21126760999999999</c:v>
                </c:pt>
                <c:pt idx="7">
                  <c:v>0.22435896999999999</c:v>
                </c:pt>
                <c:pt idx="8">
                  <c:v>0.21052631999999999</c:v>
                </c:pt>
                <c:pt idx="9">
                  <c:v>0.16176471000000001</c:v>
                </c:pt>
                <c:pt idx="10">
                  <c:v>0.28248588000000002</c:v>
                </c:pt>
                <c:pt idx="11">
                  <c:v>0.24137931000000001</c:v>
                </c:pt>
                <c:pt idx="12">
                  <c:v>0.15384614999999999</c:v>
                </c:pt>
                <c:pt idx="13">
                  <c:v>0.21656051000000001</c:v>
                </c:pt>
                <c:pt idx="14">
                  <c:v>0.24590164</c:v>
                </c:pt>
                <c:pt idx="15">
                  <c:v>0.16753926999999999</c:v>
                </c:pt>
                <c:pt idx="16">
                  <c:v>0.17241379000000001</c:v>
                </c:pt>
                <c:pt idx="17">
                  <c:v>0.17010309000000001</c:v>
                </c:pt>
                <c:pt idx="18">
                  <c:v>0.16580311</c:v>
                </c:pt>
                <c:pt idx="19">
                  <c:v>0.17460317</c:v>
                </c:pt>
                <c:pt idx="20">
                  <c:v>0.18686869</c:v>
                </c:pt>
                <c:pt idx="21">
                  <c:v>0.18041236999999999</c:v>
                </c:pt>
                <c:pt idx="22">
                  <c:v>0.17837838</c:v>
                </c:pt>
                <c:pt idx="23">
                  <c:v>0.18181818</c:v>
                </c:pt>
                <c:pt idx="24">
                  <c:v>0.15346535</c:v>
                </c:pt>
                <c:pt idx="25">
                  <c:v>0.11</c:v>
                </c:pt>
                <c:pt idx="26">
                  <c:v>0.13</c:v>
                </c:pt>
                <c:pt idx="27">
                  <c:v>0.12376238000000001</c:v>
                </c:pt>
                <c:pt idx="28">
                  <c:v>0.11881187999999999</c:v>
                </c:pt>
                <c:pt idx="29">
                  <c:v>9.405941000000001E-2</c:v>
                </c:pt>
                <c:pt idx="30">
                  <c:v>9.8522169999999992E-2</c:v>
                </c:pt>
              </c:numCache>
            </c:numRef>
          </c:val>
          <c:extLst>
            <c:ext xmlns:c16="http://schemas.microsoft.com/office/drawing/2014/chart" uri="{C3380CC4-5D6E-409C-BE32-E72D297353CC}">
              <c16:uniqueId val="{00000002-E61F-4226-8FFE-57B61D02E8CB}"/>
            </c:ext>
          </c:extLst>
        </c:ser>
        <c:ser>
          <c:idx val="3"/>
          <c:order val="3"/>
          <c:tx>
            <c:strRef>
              <c:f>Sheet1!$E$1</c:f>
              <c:strCache>
                <c:ptCount val="1"/>
                <c:pt idx="0">
                  <c:v>I think it might not be effective, I haven't experienced benefits</c:v>
                </c:pt>
              </c:strCache>
            </c:strRef>
          </c:tx>
          <c:spPr>
            <a:solidFill>
              <a:schemeClr val="bg2"/>
            </a:solidFill>
            <a:ln>
              <a:noFill/>
            </a:ln>
            <a:effectLst/>
          </c:spPr>
          <c:invertIfNegative val="0"/>
          <c:cat>
            <c:strRef>
              <c:f>Sheet1!$A$2:$A$32</c:f>
              <c:strCache>
                <c:ptCount val="31"/>
                <c:pt idx="0">
                  <c:v>Nootropics</c:v>
                </c:pt>
                <c:pt idx="1">
                  <c:v>Glutathione</c:v>
                </c:pt>
                <c:pt idx="2">
                  <c:v>Citicoline</c:v>
                </c:pt>
                <c:pt idx="3">
                  <c:v>CoQ10</c:v>
                </c:pt>
                <c:pt idx="4">
                  <c:v>Ashwagandha</c:v>
                </c:pt>
                <c:pt idx="5">
                  <c:v>MSM</c:v>
                </c:pt>
                <c:pt idx="6">
                  <c:v>Mushrooms </c:v>
                </c:pt>
                <c:pt idx="7">
                  <c:v>Lutein</c:v>
                </c:pt>
                <c:pt idx="8">
                  <c:v>Astaxanthin</c:v>
                </c:pt>
                <c:pt idx="9">
                  <c:v>Choline</c:v>
                </c:pt>
                <c:pt idx="10">
                  <c:v>CBD</c:v>
                </c:pt>
                <c:pt idx="11">
                  <c:v>Synbiotics</c:v>
                </c:pt>
                <c:pt idx="12">
                  <c:v>Glucosamine</c:v>
                </c:pt>
                <c:pt idx="13">
                  <c:v>Postbiotics</c:v>
                </c:pt>
                <c:pt idx="14">
                  <c:v>Alpha-GPC</c:v>
                </c:pt>
                <c:pt idx="15">
                  <c:v>Collagen</c:v>
                </c:pt>
                <c:pt idx="16">
                  <c:v>Prebiotics</c:v>
                </c:pt>
                <c:pt idx="17">
                  <c:v>Melatonin</c:v>
                </c:pt>
                <c:pt idx="18">
                  <c:v>Antioxidants</c:v>
                </c:pt>
                <c:pt idx="19">
                  <c:v>Biotin</c:v>
                </c:pt>
                <c:pt idx="20">
                  <c:v>Protein Powder</c:v>
                </c:pt>
                <c:pt idx="21">
                  <c:v>Curcumin/ Turmeric</c:v>
                </c:pt>
                <c:pt idx="22">
                  <c:v>Vitamin K2</c:v>
                </c:pt>
                <c:pt idx="23">
                  <c:v>Probiotics</c:v>
                </c:pt>
                <c:pt idx="24">
                  <c:v>Omega-3s </c:v>
                </c:pt>
                <c:pt idx="25">
                  <c:v>Calcium</c:v>
                </c:pt>
                <c:pt idx="26">
                  <c:v>Iron</c:v>
                </c:pt>
                <c:pt idx="27">
                  <c:v>Magnesium</c:v>
                </c:pt>
                <c:pt idx="28">
                  <c:v>Multivitamin</c:v>
                </c:pt>
                <c:pt idx="29">
                  <c:v>Vitamin C</c:v>
                </c:pt>
                <c:pt idx="30">
                  <c:v>Vitamin D</c:v>
                </c:pt>
              </c:strCache>
            </c:strRef>
          </c:cat>
          <c:val>
            <c:numRef>
              <c:f>Sheet1!$E$2:$E$32</c:f>
              <c:numCache>
                <c:formatCode>0%</c:formatCode>
                <c:ptCount val="31"/>
                <c:pt idx="0">
                  <c:v>0.12068966</c:v>
                </c:pt>
                <c:pt idx="1">
                  <c:v>7.1942449999999991E-2</c:v>
                </c:pt>
                <c:pt idx="2">
                  <c:v>0.13821137999999999</c:v>
                </c:pt>
                <c:pt idx="3">
                  <c:v>7.4074070000000006E-2</c:v>
                </c:pt>
                <c:pt idx="4">
                  <c:v>0.10958904</c:v>
                </c:pt>
                <c:pt idx="5">
                  <c:v>0.10071942</c:v>
                </c:pt>
                <c:pt idx="6">
                  <c:v>0.11267605999999999</c:v>
                </c:pt>
                <c:pt idx="7">
                  <c:v>5.1282050000000003E-2</c:v>
                </c:pt>
                <c:pt idx="8">
                  <c:v>0.10526315999999999</c:v>
                </c:pt>
                <c:pt idx="9">
                  <c:v>0.14705882000000001</c:v>
                </c:pt>
                <c:pt idx="10">
                  <c:v>0.10734463</c:v>
                </c:pt>
                <c:pt idx="11">
                  <c:v>0.10344828</c:v>
                </c:pt>
                <c:pt idx="12">
                  <c:v>8.2840240000000009E-2</c:v>
                </c:pt>
                <c:pt idx="13">
                  <c:v>7.6433119999999993E-2</c:v>
                </c:pt>
                <c:pt idx="14">
                  <c:v>0.12295082</c:v>
                </c:pt>
                <c:pt idx="15">
                  <c:v>7.8534030000000005E-2</c:v>
                </c:pt>
                <c:pt idx="16">
                  <c:v>6.4039409999999991E-2</c:v>
                </c:pt>
                <c:pt idx="17">
                  <c:v>4.6391750000000002E-2</c:v>
                </c:pt>
                <c:pt idx="18">
                  <c:v>0.11398964</c:v>
                </c:pt>
                <c:pt idx="19">
                  <c:v>6.3492060000000003E-2</c:v>
                </c:pt>
                <c:pt idx="20">
                  <c:v>0.10101010000000001</c:v>
                </c:pt>
                <c:pt idx="21">
                  <c:v>6.7010310000000003E-2</c:v>
                </c:pt>
                <c:pt idx="22">
                  <c:v>6.4864859999999996E-2</c:v>
                </c:pt>
                <c:pt idx="23">
                  <c:v>7.0707069999999997E-2</c:v>
                </c:pt>
                <c:pt idx="24">
                  <c:v>3.9603960000000001E-2</c:v>
                </c:pt>
                <c:pt idx="25">
                  <c:v>0.06</c:v>
                </c:pt>
                <c:pt idx="26">
                  <c:v>4.4999999999999998E-2</c:v>
                </c:pt>
                <c:pt idx="27">
                  <c:v>5.9405939999999997E-2</c:v>
                </c:pt>
                <c:pt idx="28">
                  <c:v>3.4653469999999999E-2</c:v>
                </c:pt>
                <c:pt idx="29">
                  <c:v>5.9405939999999997E-2</c:v>
                </c:pt>
                <c:pt idx="30">
                  <c:v>1.9704429999999998E-2</c:v>
                </c:pt>
              </c:numCache>
            </c:numRef>
          </c:val>
          <c:extLst>
            <c:ext xmlns:c16="http://schemas.microsoft.com/office/drawing/2014/chart" uri="{C3380CC4-5D6E-409C-BE32-E72D297353CC}">
              <c16:uniqueId val="{00000003-E61F-4226-8FFE-57B61D02E8CB}"/>
            </c:ext>
          </c:extLst>
        </c:ser>
        <c:ser>
          <c:idx val="4"/>
          <c:order val="4"/>
          <c:tx>
            <c:strRef>
              <c:f>Sheet1!$F$1</c:f>
              <c:strCache>
                <c:ptCount val="1"/>
                <c:pt idx="0">
                  <c:v>I know it's not effective</c:v>
                </c:pt>
              </c:strCache>
            </c:strRef>
          </c:tx>
          <c:spPr>
            <a:solidFill>
              <a:schemeClr val="accent5"/>
            </a:solidFill>
            <a:ln>
              <a:noFill/>
            </a:ln>
            <a:effectLst/>
          </c:spPr>
          <c:invertIfNegative val="0"/>
          <c:cat>
            <c:strRef>
              <c:f>Sheet1!$A$2:$A$32</c:f>
              <c:strCache>
                <c:ptCount val="31"/>
                <c:pt idx="0">
                  <c:v>Nootropics</c:v>
                </c:pt>
                <c:pt idx="1">
                  <c:v>Glutathione</c:v>
                </c:pt>
                <c:pt idx="2">
                  <c:v>Citicoline</c:v>
                </c:pt>
                <c:pt idx="3">
                  <c:v>CoQ10</c:v>
                </c:pt>
                <c:pt idx="4">
                  <c:v>Ashwagandha</c:v>
                </c:pt>
                <c:pt idx="5">
                  <c:v>MSM</c:v>
                </c:pt>
                <c:pt idx="6">
                  <c:v>Mushrooms </c:v>
                </c:pt>
                <c:pt idx="7">
                  <c:v>Lutein</c:v>
                </c:pt>
                <c:pt idx="8">
                  <c:v>Astaxanthin</c:v>
                </c:pt>
                <c:pt idx="9">
                  <c:v>Choline</c:v>
                </c:pt>
                <c:pt idx="10">
                  <c:v>CBD</c:v>
                </c:pt>
                <c:pt idx="11">
                  <c:v>Synbiotics</c:v>
                </c:pt>
                <c:pt idx="12">
                  <c:v>Glucosamine</c:v>
                </c:pt>
                <c:pt idx="13">
                  <c:v>Postbiotics</c:v>
                </c:pt>
                <c:pt idx="14">
                  <c:v>Alpha-GPC</c:v>
                </c:pt>
                <c:pt idx="15">
                  <c:v>Collagen</c:v>
                </c:pt>
                <c:pt idx="16">
                  <c:v>Prebiotics</c:v>
                </c:pt>
                <c:pt idx="17">
                  <c:v>Melatonin</c:v>
                </c:pt>
                <c:pt idx="18">
                  <c:v>Antioxidants</c:v>
                </c:pt>
                <c:pt idx="19">
                  <c:v>Biotin</c:v>
                </c:pt>
                <c:pt idx="20">
                  <c:v>Protein Powder</c:v>
                </c:pt>
                <c:pt idx="21">
                  <c:v>Curcumin/ Turmeric</c:v>
                </c:pt>
                <c:pt idx="22">
                  <c:v>Vitamin K2</c:v>
                </c:pt>
                <c:pt idx="23">
                  <c:v>Probiotics</c:v>
                </c:pt>
                <c:pt idx="24">
                  <c:v>Omega-3s </c:v>
                </c:pt>
                <c:pt idx="25">
                  <c:v>Calcium</c:v>
                </c:pt>
                <c:pt idx="26">
                  <c:v>Iron</c:v>
                </c:pt>
                <c:pt idx="27">
                  <c:v>Magnesium</c:v>
                </c:pt>
                <c:pt idx="28">
                  <c:v>Multivitamin</c:v>
                </c:pt>
                <c:pt idx="29">
                  <c:v>Vitamin C</c:v>
                </c:pt>
                <c:pt idx="30">
                  <c:v>Vitamin D</c:v>
                </c:pt>
              </c:strCache>
            </c:strRef>
          </c:cat>
          <c:val>
            <c:numRef>
              <c:f>Sheet1!$F$2:$F$32</c:f>
              <c:numCache>
                <c:formatCode>0%</c:formatCode>
                <c:ptCount val="31"/>
                <c:pt idx="0">
                  <c:v>6.0344830000000002E-2</c:v>
                </c:pt>
                <c:pt idx="1">
                  <c:v>4.3165469999999997E-2</c:v>
                </c:pt>
                <c:pt idx="2">
                  <c:v>8.9430889999999999E-2</c:v>
                </c:pt>
                <c:pt idx="3">
                  <c:v>3.0864200000000001E-2</c:v>
                </c:pt>
                <c:pt idx="4">
                  <c:v>6.1643839999999998E-2</c:v>
                </c:pt>
                <c:pt idx="5">
                  <c:v>7.1942449999999991E-2</c:v>
                </c:pt>
                <c:pt idx="6">
                  <c:v>5.6338029999999997E-2</c:v>
                </c:pt>
                <c:pt idx="7">
                  <c:v>3.8461540000000002E-2</c:v>
                </c:pt>
                <c:pt idx="8">
                  <c:v>7.5188E-3</c:v>
                </c:pt>
                <c:pt idx="9">
                  <c:v>0.11029412</c:v>
                </c:pt>
                <c:pt idx="10">
                  <c:v>5.0847459999999997E-2</c:v>
                </c:pt>
                <c:pt idx="11">
                  <c:v>6.8965520000000002E-2</c:v>
                </c:pt>
                <c:pt idx="12">
                  <c:v>4.1420119999999998E-2</c:v>
                </c:pt>
                <c:pt idx="13">
                  <c:v>6.3694269999999997E-2</c:v>
                </c:pt>
                <c:pt idx="14">
                  <c:v>5.7377049999999999E-2</c:v>
                </c:pt>
                <c:pt idx="15">
                  <c:v>4.1884820000000003E-2</c:v>
                </c:pt>
                <c:pt idx="16">
                  <c:v>3.4482760000000001E-2</c:v>
                </c:pt>
                <c:pt idx="17">
                  <c:v>1.5463920000000001E-2</c:v>
                </c:pt>
                <c:pt idx="18">
                  <c:v>3.6269429999999998E-2</c:v>
                </c:pt>
                <c:pt idx="19">
                  <c:v>2.6455030000000001E-2</c:v>
                </c:pt>
                <c:pt idx="20">
                  <c:v>3.5353540000000003E-2</c:v>
                </c:pt>
                <c:pt idx="21">
                  <c:v>2.57732E-2</c:v>
                </c:pt>
                <c:pt idx="22">
                  <c:v>1.0810810000000001E-2</c:v>
                </c:pt>
                <c:pt idx="23">
                  <c:v>2.0202020000000001E-2</c:v>
                </c:pt>
                <c:pt idx="24">
                  <c:v>2.475248E-2</c:v>
                </c:pt>
                <c:pt idx="25">
                  <c:v>2.5000000000000001E-2</c:v>
                </c:pt>
                <c:pt idx="26">
                  <c:v>1.4999999999999999E-2</c:v>
                </c:pt>
                <c:pt idx="27">
                  <c:v>2.9702969999999999E-2</c:v>
                </c:pt>
                <c:pt idx="28">
                  <c:v>2.9702969999999999E-2</c:v>
                </c:pt>
                <c:pt idx="29">
                  <c:v>4.9505E-3</c:v>
                </c:pt>
                <c:pt idx="30">
                  <c:v>4.92611E-3</c:v>
                </c:pt>
              </c:numCache>
            </c:numRef>
          </c:val>
          <c:extLst>
            <c:ext xmlns:c16="http://schemas.microsoft.com/office/drawing/2014/chart" uri="{C3380CC4-5D6E-409C-BE32-E72D297353CC}">
              <c16:uniqueId val="{00000004-E61F-4226-8FFE-57B61D02E8CB}"/>
            </c:ext>
          </c:extLst>
        </c:ser>
        <c:ser>
          <c:idx val="5"/>
          <c:order val="5"/>
          <c:tx>
            <c:strRef>
              <c:f>Sheet1!$G$1</c:f>
              <c:strCache>
                <c:ptCount val="1"/>
                <c:pt idx="0">
                  <c:v>I don't know</c:v>
                </c:pt>
              </c:strCache>
            </c:strRef>
          </c:tx>
          <c:spPr>
            <a:solidFill>
              <a:schemeClr val="accent2"/>
            </a:solidFill>
            <a:ln>
              <a:noFill/>
            </a:ln>
            <a:effectLst/>
          </c:spPr>
          <c:invertIfNegative val="0"/>
          <c:cat>
            <c:strRef>
              <c:f>Sheet1!$A$2:$A$32</c:f>
              <c:strCache>
                <c:ptCount val="31"/>
                <c:pt idx="0">
                  <c:v>Nootropics</c:v>
                </c:pt>
                <c:pt idx="1">
                  <c:v>Glutathione</c:v>
                </c:pt>
                <c:pt idx="2">
                  <c:v>Citicoline</c:v>
                </c:pt>
                <c:pt idx="3">
                  <c:v>CoQ10</c:v>
                </c:pt>
                <c:pt idx="4">
                  <c:v>Ashwagandha</c:v>
                </c:pt>
                <c:pt idx="5">
                  <c:v>MSM</c:v>
                </c:pt>
                <c:pt idx="6">
                  <c:v>Mushrooms </c:v>
                </c:pt>
                <c:pt idx="7">
                  <c:v>Lutein</c:v>
                </c:pt>
                <c:pt idx="8">
                  <c:v>Astaxanthin</c:v>
                </c:pt>
                <c:pt idx="9">
                  <c:v>Choline</c:v>
                </c:pt>
                <c:pt idx="10">
                  <c:v>CBD</c:v>
                </c:pt>
                <c:pt idx="11">
                  <c:v>Synbiotics</c:v>
                </c:pt>
                <c:pt idx="12">
                  <c:v>Glucosamine</c:v>
                </c:pt>
                <c:pt idx="13">
                  <c:v>Postbiotics</c:v>
                </c:pt>
                <c:pt idx="14">
                  <c:v>Alpha-GPC</c:v>
                </c:pt>
                <c:pt idx="15">
                  <c:v>Collagen</c:v>
                </c:pt>
                <c:pt idx="16">
                  <c:v>Prebiotics</c:v>
                </c:pt>
                <c:pt idx="17">
                  <c:v>Melatonin</c:v>
                </c:pt>
                <c:pt idx="18">
                  <c:v>Antioxidants</c:v>
                </c:pt>
                <c:pt idx="19">
                  <c:v>Biotin</c:v>
                </c:pt>
                <c:pt idx="20">
                  <c:v>Protein Powder</c:v>
                </c:pt>
                <c:pt idx="21">
                  <c:v>Curcumin/ Turmeric</c:v>
                </c:pt>
                <c:pt idx="22">
                  <c:v>Vitamin K2</c:v>
                </c:pt>
                <c:pt idx="23">
                  <c:v>Probiotics</c:v>
                </c:pt>
                <c:pt idx="24">
                  <c:v>Omega-3s </c:v>
                </c:pt>
                <c:pt idx="25">
                  <c:v>Calcium</c:v>
                </c:pt>
                <c:pt idx="26">
                  <c:v>Iron</c:v>
                </c:pt>
                <c:pt idx="27">
                  <c:v>Magnesium</c:v>
                </c:pt>
                <c:pt idx="28">
                  <c:v>Multivitamin</c:v>
                </c:pt>
                <c:pt idx="29">
                  <c:v>Vitamin C</c:v>
                </c:pt>
                <c:pt idx="30">
                  <c:v>Vitamin D</c:v>
                </c:pt>
              </c:strCache>
            </c:strRef>
          </c:cat>
          <c:val>
            <c:numRef>
              <c:f>Sheet1!$G$2:$G$32</c:f>
              <c:numCache>
                <c:formatCode>0%</c:formatCode>
                <c:ptCount val="31"/>
                <c:pt idx="0">
                  <c:v>8.6206900000000003E-2</c:v>
                </c:pt>
                <c:pt idx="1">
                  <c:v>0.10071942</c:v>
                </c:pt>
                <c:pt idx="2">
                  <c:v>0.10569106</c:v>
                </c:pt>
                <c:pt idx="3">
                  <c:v>8.0246910000000005E-2</c:v>
                </c:pt>
                <c:pt idx="4">
                  <c:v>0.10958904</c:v>
                </c:pt>
                <c:pt idx="5">
                  <c:v>0.10791367</c:v>
                </c:pt>
                <c:pt idx="6">
                  <c:v>0.12676055999999999</c:v>
                </c:pt>
                <c:pt idx="7">
                  <c:v>0.17307692</c:v>
                </c:pt>
                <c:pt idx="8">
                  <c:v>0.14285713999999999</c:v>
                </c:pt>
                <c:pt idx="9">
                  <c:v>0.11764706</c:v>
                </c:pt>
                <c:pt idx="10">
                  <c:v>6.2146890000000003E-2</c:v>
                </c:pt>
                <c:pt idx="11">
                  <c:v>8.9655170000000006E-2</c:v>
                </c:pt>
                <c:pt idx="12">
                  <c:v>0.15976330999999999</c:v>
                </c:pt>
                <c:pt idx="13">
                  <c:v>8.2802550000000003E-2</c:v>
                </c:pt>
                <c:pt idx="14">
                  <c:v>7.3770490000000008E-2</c:v>
                </c:pt>
                <c:pt idx="15">
                  <c:v>7.8534030000000005E-2</c:v>
                </c:pt>
                <c:pt idx="16">
                  <c:v>3.4482760000000001E-2</c:v>
                </c:pt>
                <c:pt idx="17">
                  <c:v>7.2164950000000005E-2</c:v>
                </c:pt>
                <c:pt idx="18">
                  <c:v>3.1088080000000001E-2</c:v>
                </c:pt>
                <c:pt idx="19">
                  <c:v>7.4074070000000006E-2</c:v>
                </c:pt>
                <c:pt idx="20">
                  <c:v>3.0303030000000002E-2</c:v>
                </c:pt>
                <c:pt idx="21">
                  <c:v>6.1855670000000001E-2</c:v>
                </c:pt>
                <c:pt idx="22">
                  <c:v>9.1891890000000004E-2</c:v>
                </c:pt>
                <c:pt idx="23">
                  <c:v>2.5252529999999999E-2</c:v>
                </c:pt>
                <c:pt idx="24">
                  <c:v>9.9009900000000001E-3</c:v>
                </c:pt>
                <c:pt idx="25">
                  <c:v>2.5000000000000001E-2</c:v>
                </c:pt>
                <c:pt idx="26">
                  <c:v>0.01</c:v>
                </c:pt>
                <c:pt idx="27">
                  <c:v>4.9505E-3</c:v>
                </c:pt>
                <c:pt idx="28">
                  <c:v>9.9009900000000001E-3</c:v>
                </c:pt>
                <c:pt idx="29">
                  <c:v>4.9505E-3</c:v>
                </c:pt>
                <c:pt idx="30">
                  <c:v>1.4778329999999999E-2</c:v>
                </c:pt>
              </c:numCache>
            </c:numRef>
          </c:val>
          <c:extLst>
            <c:ext xmlns:c16="http://schemas.microsoft.com/office/drawing/2014/chart" uri="{C3380CC4-5D6E-409C-BE32-E72D297353CC}">
              <c16:uniqueId val="{00000005-E61F-4226-8FFE-57B61D02E8CB}"/>
            </c:ext>
          </c:extLst>
        </c:ser>
        <c:dLbls>
          <c:showLegendKey val="0"/>
          <c:showVal val="0"/>
          <c:showCatName val="0"/>
          <c:showSerName val="0"/>
          <c:showPercent val="0"/>
          <c:showBubbleSize val="0"/>
        </c:dLbls>
        <c:gapWidth val="150"/>
        <c:overlap val="100"/>
        <c:axId val="2034147848"/>
        <c:axId val="2034142808"/>
      </c:barChart>
      <c:catAx>
        <c:axId val="2034147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034142808"/>
        <c:crosses val="autoZero"/>
        <c:auto val="1"/>
        <c:lblAlgn val="ctr"/>
        <c:lblOffset val="100"/>
        <c:noMultiLvlLbl val="0"/>
      </c:catAx>
      <c:valAx>
        <c:axId val="203414280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34147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I trust that it is effective, and I have experienced its benefits</c:v>
                </c:pt>
              </c:strCache>
            </c:strRef>
          </c:tx>
          <c:spPr>
            <a:solidFill>
              <a:schemeClr val="accent1"/>
            </a:solidFill>
            <a:ln>
              <a:noFill/>
            </a:ln>
            <a:effectLst/>
          </c:spPr>
          <c:invertIfNegative val="0"/>
          <c:cat>
            <c:strRef>
              <c:f>Sheet1!$A$2:$A$32</c:f>
              <c:strCache>
                <c:ptCount val="31"/>
                <c:pt idx="0">
                  <c:v>Nootropics</c:v>
                </c:pt>
                <c:pt idx="1">
                  <c:v>Alpha-GPC</c:v>
                </c:pt>
                <c:pt idx="2">
                  <c:v>Choline</c:v>
                </c:pt>
                <c:pt idx="3">
                  <c:v>Citicoline</c:v>
                </c:pt>
                <c:pt idx="4">
                  <c:v>Lutein</c:v>
                </c:pt>
                <c:pt idx="5">
                  <c:v>Mushrooms </c:v>
                </c:pt>
                <c:pt idx="6">
                  <c:v>Ashwagandha</c:v>
                </c:pt>
                <c:pt idx="7">
                  <c:v>MSM</c:v>
                </c:pt>
                <c:pt idx="8">
                  <c:v>Glutathione</c:v>
                </c:pt>
                <c:pt idx="9">
                  <c:v>Synbiotics</c:v>
                </c:pt>
                <c:pt idx="10">
                  <c:v>CBD</c:v>
                </c:pt>
                <c:pt idx="11">
                  <c:v>Astaxanthin</c:v>
                </c:pt>
                <c:pt idx="12">
                  <c:v>Glucosamine</c:v>
                </c:pt>
                <c:pt idx="13">
                  <c:v>CoQ10</c:v>
                </c:pt>
                <c:pt idx="14">
                  <c:v>Biotin</c:v>
                </c:pt>
                <c:pt idx="15">
                  <c:v>Postbiotics</c:v>
                </c:pt>
                <c:pt idx="16">
                  <c:v>Vitamin K2</c:v>
                </c:pt>
                <c:pt idx="17">
                  <c:v>Collagen</c:v>
                </c:pt>
                <c:pt idx="18">
                  <c:v>Curcumin/ Turmeric</c:v>
                </c:pt>
                <c:pt idx="19">
                  <c:v>Protein Powder</c:v>
                </c:pt>
                <c:pt idx="20">
                  <c:v>Prebiotics</c:v>
                </c:pt>
                <c:pt idx="21">
                  <c:v>Antioxidants</c:v>
                </c:pt>
                <c:pt idx="22">
                  <c:v>Omega-3s </c:v>
                </c:pt>
                <c:pt idx="23">
                  <c:v>Melatonin</c:v>
                </c:pt>
                <c:pt idx="24">
                  <c:v>Calcium</c:v>
                </c:pt>
                <c:pt idx="25">
                  <c:v>Vitamin D</c:v>
                </c:pt>
                <c:pt idx="26">
                  <c:v>Iron</c:v>
                </c:pt>
                <c:pt idx="27">
                  <c:v>Probiotics</c:v>
                </c:pt>
                <c:pt idx="28">
                  <c:v>Magnesium</c:v>
                </c:pt>
                <c:pt idx="29">
                  <c:v>Vitamin C</c:v>
                </c:pt>
                <c:pt idx="30">
                  <c:v>Multivitamin</c:v>
                </c:pt>
              </c:strCache>
            </c:strRef>
          </c:cat>
          <c:val>
            <c:numRef>
              <c:f>Sheet1!$B$2:$B$32</c:f>
              <c:numCache>
                <c:formatCode>0%</c:formatCode>
                <c:ptCount val="31"/>
                <c:pt idx="0">
                  <c:v>5.9322029999999998E-2</c:v>
                </c:pt>
                <c:pt idx="1">
                  <c:v>7.3529410000000003E-2</c:v>
                </c:pt>
                <c:pt idx="2">
                  <c:v>7.3825500000000002E-2</c:v>
                </c:pt>
                <c:pt idx="3">
                  <c:v>7.8014180000000002E-2</c:v>
                </c:pt>
                <c:pt idx="4">
                  <c:v>8.7431690000000006E-2</c:v>
                </c:pt>
                <c:pt idx="5">
                  <c:v>0.10497238</c:v>
                </c:pt>
                <c:pt idx="6">
                  <c:v>0.10576923000000001</c:v>
                </c:pt>
                <c:pt idx="7">
                  <c:v>0.10869565</c:v>
                </c:pt>
                <c:pt idx="8">
                  <c:v>0.11173184</c:v>
                </c:pt>
                <c:pt idx="9">
                  <c:v>0.11564626</c:v>
                </c:pt>
                <c:pt idx="10">
                  <c:v>0.12154696</c:v>
                </c:pt>
                <c:pt idx="11">
                  <c:v>0.12781955</c:v>
                </c:pt>
                <c:pt idx="12">
                  <c:v>0.13235294</c:v>
                </c:pt>
                <c:pt idx="13">
                  <c:v>0.13548387000000001</c:v>
                </c:pt>
                <c:pt idx="14">
                  <c:v>0.17085427</c:v>
                </c:pt>
                <c:pt idx="15">
                  <c:v>0.18235293999999999</c:v>
                </c:pt>
                <c:pt idx="16">
                  <c:v>0.24657534</c:v>
                </c:pt>
                <c:pt idx="17">
                  <c:v>0.27500000000000002</c:v>
                </c:pt>
                <c:pt idx="18">
                  <c:v>0.27500000000000002</c:v>
                </c:pt>
                <c:pt idx="19">
                  <c:v>0.31578947000000002</c:v>
                </c:pt>
                <c:pt idx="20">
                  <c:v>0.43319837999999999</c:v>
                </c:pt>
                <c:pt idx="21">
                  <c:v>0.46721310999999999</c:v>
                </c:pt>
                <c:pt idx="22">
                  <c:v>0.49795918</c:v>
                </c:pt>
                <c:pt idx="23">
                  <c:v>0.50819671999999994</c:v>
                </c:pt>
                <c:pt idx="24">
                  <c:v>0.53658537000000006</c:v>
                </c:pt>
                <c:pt idx="25">
                  <c:v>0.57377049000000002</c:v>
                </c:pt>
                <c:pt idx="26">
                  <c:v>0.58299594999999993</c:v>
                </c:pt>
                <c:pt idx="27">
                  <c:v>0.60408163000000004</c:v>
                </c:pt>
                <c:pt idx="28">
                  <c:v>0.63114753999999995</c:v>
                </c:pt>
                <c:pt idx="29">
                  <c:v>0.68699186999999995</c:v>
                </c:pt>
                <c:pt idx="30">
                  <c:v>0.69918699000000006</c:v>
                </c:pt>
              </c:numCache>
            </c:numRef>
          </c:val>
          <c:extLst>
            <c:ext xmlns:c16="http://schemas.microsoft.com/office/drawing/2014/chart" uri="{C3380CC4-5D6E-409C-BE32-E72D297353CC}">
              <c16:uniqueId val="{00000000-E61F-4226-8FFE-57B61D02E8CB}"/>
            </c:ext>
          </c:extLst>
        </c:ser>
        <c:ser>
          <c:idx val="1"/>
          <c:order val="1"/>
          <c:tx>
            <c:strRef>
              <c:f>Sheet1!$C$1</c:f>
              <c:strCache>
                <c:ptCount val="1"/>
                <c:pt idx="0">
                  <c:v>I trust that it is effective, but I haven't experienced benefits</c:v>
                </c:pt>
              </c:strCache>
            </c:strRef>
          </c:tx>
          <c:spPr>
            <a:solidFill>
              <a:schemeClr val="accent3"/>
            </a:solidFill>
            <a:ln>
              <a:noFill/>
            </a:ln>
            <a:effectLst/>
          </c:spPr>
          <c:invertIfNegative val="0"/>
          <c:cat>
            <c:strRef>
              <c:f>Sheet1!$A$2:$A$32</c:f>
              <c:strCache>
                <c:ptCount val="31"/>
                <c:pt idx="0">
                  <c:v>Nootropics</c:v>
                </c:pt>
                <c:pt idx="1">
                  <c:v>Alpha-GPC</c:v>
                </c:pt>
                <c:pt idx="2">
                  <c:v>Choline</c:v>
                </c:pt>
                <c:pt idx="3">
                  <c:v>Citicoline</c:v>
                </c:pt>
                <c:pt idx="4">
                  <c:v>Lutein</c:v>
                </c:pt>
                <c:pt idx="5">
                  <c:v>Mushrooms </c:v>
                </c:pt>
                <c:pt idx="6">
                  <c:v>Ashwagandha</c:v>
                </c:pt>
                <c:pt idx="7">
                  <c:v>MSM</c:v>
                </c:pt>
                <c:pt idx="8">
                  <c:v>Glutathione</c:v>
                </c:pt>
                <c:pt idx="9">
                  <c:v>Synbiotics</c:v>
                </c:pt>
                <c:pt idx="10">
                  <c:v>CBD</c:v>
                </c:pt>
                <c:pt idx="11">
                  <c:v>Astaxanthin</c:v>
                </c:pt>
                <c:pt idx="12">
                  <c:v>Glucosamine</c:v>
                </c:pt>
                <c:pt idx="13">
                  <c:v>CoQ10</c:v>
                </c:pt>
                <c:pt idx="14">
                  <c:v>Biotin</c:v>
                </c:pt>
                <c:pt idx="15">
                  <c:v>Postbiotics</c:v>
                </c:pt>
                <c:pt idx="16">
                  <c:v>Vitamin K2</c:v>
                </c:pt>
                <c:pt idx="17">
                  <c:v>Collagen</c:v>
                </c:pt>
                <c:pt idx="18">
                  <c:v>Curcumin/ Turmeric</c:v>
                </c:pt>
                <c:pt idx="19">
                  <c:v>Protein Powder</c:v>
                </c:pt>
                <c:pt idx="20">
                  <c:v>Prebiotics</c:v>
                </c:pt>
                <c:pt idx="21">
                  <c:v>Antioxidants</c:v>
                </c:pt>
                <c:pt idx="22">
                  <c:v>Omega-3s </c:v>
                </c:pt>
                <c:pt idx="23">
                  <c:v>Melatonin</c:v>
                </c:pt>
                <c:pt idx="24">
                  <c:v>Calcium</c:v>
                </c:pt>
                <c:pt idx="25">
                  <c:v>Vitamin D</c:v>
                </c:pt>
                <c:pt idx="26">
                  <c:v>Iron</c:v>
                </c:pt>
                <c:pt idx="27">
                  <c:v>Probiotics</c:v>
                </c:pt>
                <c:pt idx="28">
                  <c:v>Magnesium</c:v>
                </c:pt>
                <c:pt idx="29">
                  <c:v>Vitamin C</c:v>
                </c:pt>
                <c:pt idx="30">
                  <c:v>Multivitamin</c:v>
                </c:pt>
              </c:strCache>
            </c:strRef>
          </c:cat>
          <c:val>
            <c:numRef>
              <c:f>Sheet1!$C$2:$C$32</c:f>
              <c:numCache>
                <c:formatCode>0%</c:formatCode>
                <c:ptCount val="31"/>
                <c:pt idx="0">
                  <c:v>0.29661017000000001</c:v>
                </c:pt>
                <c:pt idx="1">
                  <c:v>0.36764706000000003</c:v>
                </c:pt>
                <c:pt idx="2">
                  <c:v>0.33557047000000001</c:v>
                </c:pt>
                <c:pt idx="3">
                  <c:v>0.43971631</c:v>
                </c:pt>
                <c:pt idx="4">
                  <c:v>0.40983607</c:v>
                </c:pt>
                <c:pt idx="5">
                  <c:v>0.30386740000000001</c:v>
                </c:pt>
                <c:pt idx="6">
                  <c:v>0.21153846000000001</c:v>
                </c:pt>
                <c:pt idx="7">
                  <c:v>0.36956522000000003</c:v>
                </c:pt>
                <c:pt idx="8">
                  <c:v>0.39106144999999998</c:v>
                </c:pt>
                <c:pt idx="9">
                  <c:v>0.37414966</c:v>
                </c:pt>
                <c:pt idx="10">
                  <c:v>0.3480663</c:v>
                </c:pt>
                <c:pt idx="11">
                  <c:v>0.36090225999999997</c:v>
                </c:pt>
                <c:pt idx="12">
                  <c:v>0.42156863</c:v>
                </c:pt>
                <c:pt idx="13">
                  <c:v>0.38709676999999998</c:v>
                </c:pt>
                <c:pt idx="14">
                  <c:v>0.40201005000000001</c:v>
                </c:pt>
                <c:pt idx="15">
                  <c:v>0.37647058999999999</c:v>
                </c:pt>
                <c:pt idx="16">
                  <c:v>0.37899543000000002</c:v>
                </c:pt>
                <c:pt idx="17">
                  <c:v>0.45</c:v>
                </c:pt>
                <c:pt idx="18">
                  <c:v>0.375</c:v>
                </c:pt>
                <c:pt idx="19">
                  <c:v>0.30701753999999998</c:v>
                </c:pt>
                <c:pt idx="20">
                  <c:v>0.32793522000000003</c:v>
                </c:pt>
                <c:pt idx="21">
                  <c:v>0.29098361</c:v>
                </c:pt>
                <c:pt idx="22">
                  <c:v>0.30612244999999999</c:v>
                </c:pt>
                <c:pt idx="23">
                  <c:v>0.29508197000000003</c:v>
                </c:pt>
                <c:pt idx="24">
                  <c:v>0.29268293000000001</c:v>
                </c:pt>
                <c:pt idx="25">
                  <c:v>0.28278689000000001</c:v>
                </c:pt>
                <c:pt idx="26">
                  <c:v>0.25101214999999999</c:v>
                </c:pt>
                <c:pt idx="27">
                  <c:v>0.22448979999999999</c:v>
                </c:pt>
                <c:pt idx="28">
                  <c:v>0.18032787</c:v>
                </c:pt>
                <c:pt idx="29">
                  <c:v>0.17073171000000001</c:v>
                </c:pt>
                <c:pt idx="30">
                  <c:v>0.15447153999999999</c:v>
                </c:pt>
              </c:numCache>
            </c:numRef>
          </c:val>
          <c:extLst>
            <c:ext xmlns:c16="http://schemas.microsoft.com/office/drawing/2014/chart" uri="{C3380CC4-5D6E-409C-BE32-E72D297353CC}">
              <c16:uniqueId val="{00000001-E61F-4226-8FFE-57B61D02E8CB}"/>
            </c:ext>
          </c:extLst>
        </c:ser>
        <c:ser>
          <c:idx val="2"/>
          <c:order val="2"/>
          <c:tx>
            <c:strRef>
              <c:f>Sheet1!$D$1</c:f>
              <c:strCache>
                <c:ptCount val="1"/>
                <c:pt idx="0">
                  <c:v>I've heard good &amp; bad</c:v>
                </c:pt>
              </c:strCache>
            </c:strRef>
          </c:tx>
          <c:spPr>
            <a:solidFill>
              <a:schemeClr val="accent6"/>
            </a:solidFill>
            <a:ln>
              <a:noFill/>
            </a:ln>
            <a:effectLst/>
          </c:spPr>
          <c:invertIfNegative val="0"/>
          <c:cat>
            <c:strRef>
              <c:f>Sheet1!$A$2:$A$32</c:f>
              <c:strCache>
                <c:ptCount val="31"/>
                <c:pt idx="0">
                  <c:v>Nootropics</c:v>
                </c:pt>
                <c:pt idx="1">
                  <c:v>Alpha-GPC</c:v>
                </c:pt>
                <c:pt idx="2">
                  <c:v>Choline</c:v>
                </c:pt>
                <c:pt idx="3">
                  <c:v>Citicoline</c:v>
                </c:pt>
                <c:pt idx="4">
                  <c:v>Lutein</c:v>
                </c:pt>
                <c:pt idx="5">
                  <c:v>Mushrooms </c:v>
                </c:pt>
                <c:pt idx="6">
                  <c:v>Ashwagandha</c:v>
                </c:pt>
                <c:pt idx="7">
                  <c:v>MSM</c:v>
                </c:pt>
                <c:pt idx="8">
                  <c:v>Glutathione</c:v>
                </c:pt>
                <c:pt idx="9">
                  <c:v>Synbiotics</c:v>
                </c:pt>
                <c:pt idx="10">
                  <c:v>CBD</c:v>
                </c:pt>
                <c:pt idx="11">
                  <c:v>Astaxanthin</c:v>
                </c:pt>
                <c:pt idx="12">
                  <c:v>Glucosamine</c:v>
                </c:pt>
                <c:pt idx="13">
                  <c:v>CoQ10</c:v>
                </c:pt>
                <c:pt idx="14">
                  <c:v>Biotin</c:v>
                </c:pt>
                <c:pt idx="15">
                  <c:v>Postbiotics</c:v>
                </c:pt>
                <c:pt idx="16">
                  <c:v>Vitamin K2</c:v>
                </c:pt>
                <c:pt idx="17">
                  <c:v>Collagen</c:v>
                </c:pt>
                <c:pt idx="18">
                  <c:v>Curcumin/ Turmeric</c:v>
                </c:pt>
                <c:pt idx="19">
                  <c:v>Protein Powder</c:v>
                </c:pt>
                <c:pt idx="20">
                  <c:v>Prebiotics</c:v>
                </c:pt>
                <c:pt idx="21">
                  <c:v>Antioxidants</c:v>
                </c:pt>
                <c:pt idx="22">
                  <c:v>Omega-3s </c:v>
                </c:pt>
                <c:pt idx="23">
                  <c:v>Melatonin</c:v>
                </c:pt>
                <c:pt idx="24">
                  <c:v>Calcium</c:v>
                </c:pt>
                <c:pt idx="25">
                  <c:v>Vitamin D</c:v>
                </c:pt>
                <c:pt idx="26">
                  <c:v>Iron</c:v>
                </c:pt>
                <c:pt idx="27">
                  <c:v>Probiotics</c:v>
                </c:pt>
                <c:pt idx="28">
                  <c:v>Magnesium</c:v>
                </c:pt>
                <c:pt idx="29">
                  <c:v>Vitamin C</c:v>
                </c:pt>
                <c:pt idx="30">
                  <c:v>Multivitamin</c:v>
                </c:pt>
              </c:strCache>
            </c:strRef>
          </c:cat>
          <c:val>
            <c:numRef>
              <c:f>Sheet1!$D$2:$D$32</c:f>
              <c:numCache>
                <c:formatCode>0%</c:formatCode>
                <c:ptCount val="31"/>
                <c:pt idx="0">
                  <c:v>0.31355931999999997</c:v>
                </c:pt>
                <c:pt idx="1">
                  <c:v>0.22794117999999999</c:v>
                </c:pt>
                <c:pt idx="2">
                  <c:v>0.28859059999999997</c:v>
                </c:pt>
                <c:pt idx="3">
                  <c:v>0.17730496000000001</c:v>
                </c:pt>
                <c:pt idx="4">
                  <c:v>0.19125682999999999</c:v>
                </c:pt>
                <c:pt idx="5">
                  <c:v>0.20441988999999999</c:v>
                </c:pt>
                <c:pt idx="6">
                  <c:v>0.24038461999999999</c:v>
                </c:pt>
                <c:pt idx="7">
                  <c:v>0.25362319</c:v>
                </c:pt>
                <c:pt idx="8">
                  <c:v>0.16201117000000001</c:v>
                </c:pt>
                <c:pt idx="9">
                  <c:v>0.23809524000000001</c:v>
                </c:pt>
                <c:pt idx="10">
                  <c:v>0.23204420000000001</c:v>
                </c:pt>
                <c:pt idx="11">
                  <c:v>0.21804510999999999</c:v>
                </c:pt>
                <c:pt idx="12">
                  <c:v>0.16176471000000001</c:v>
                </c:pt>
                <c:pt idx="13">
                  <c:v>0.16129031999999999</c:v>
                </c:pt>
                <c:pt idx="14">
                  <c:v>0.14070352</c:v>
                </c:pt>
                <c:pt idx="15">
                  <c:v>0.19411765</c:v>
                </c:pt>
                <c:pt idx="16">
                  <c:v>0.15068492999999999</c:v>
                </c:pt>
                <c:pt idx="17">
                  <c:v>0.11666667</c:v>
                </c:pt>
                <c:pt idx="18">
                  <c:v>0.13333333</c:v>
                </c:pt>
                <c:pt idx="19">
                  <c:v>0.21929825</c:v>
                </c:pt>
                <c:pt idx="20">
                  <c:v>0.11336032</c:v>
                </c:pt>
                <c:pt idx="21">
                  <c:v>0.12295082</c:v>
                </c:pt>
                <c:pt idx="22">
                  <c:v>9.7959180000000007E-2</c:v>
                </c:pt>
                <c:pt idx="23">
                  <c:v>0.1147541</c:v>
                </c:pt>
                <c:pt idx="24">
                  <c:v>8.9430889999999999E-2</c:v>
                </c:pt>
                <c:pt idx="25">
                  <c:v>9.0163930000000003E-2</c:v>
                </c:pt>
                <c:pt idx="26">
                  <c:v>8.5020240000000011E-2</c:v>
                </c:pt>
                <c:pt idx="27">
                  <c:v>8.5714289999999999E-2</c:v>
                </c:pt>
                <c:pt idx="28">
                  <c:v>0.10655737999999999</c:v>
                </c:pt>
                <c:pt idx="29">
                  <c:v>7.7235769999999995E-2</c:v>
                </c:pt>
                <c:pt idx="30">
                  <c:v>8.5365850000000007E-2</c:v>
                </c:pt>
              </c:numCache>
            </c:numRef>
          </c:val>
          <c:extLst>
            <c:ext xmlns:c16="http://schemas.microsoft.com/office/drawing/2014/chart" uri="{C3380CC4-5D6E-409C-BE32-E72D297353CC}">
              <c16:uniqueId val="{00000002-E61F-4226-8FFE-57B61D02E8CB}"/>
            </c:ext>
          </c:extLst>
        </c:ser>
        <c:ser>
          <c:idx val="3"/>
          <c:order val="3"/>
          <c:tx>
            <c:strRef>
              <c:f>Sheet1!$E$1</c:f>
              <c:strCache>
                <c:ptCount val="1"/>
                <c:pt idx="0">
                  <c:v>I think it might not be effective, I haven't experienced benefits</c:v>
                </c:pt>
              </c:strCache>
            </c:strRef>
          </c:tx>
          <c:spPr>
            <a:solidFill>
              <a:schemeClr val="bg2"/>
            </a:solidFill>
            <a:ln>
              <a:noFill/>
            </a:ln>
            <a:effectLst/>
          </c:spPr>
          <c:invertIfNegative val="0"/>
          <c:cat>
            <c:strRef>
              <c:f>Sheet1!$A$2:$A$32</c:f>
              <c:strCache>
                <c:ptCount val="31"/>
                <c:pt idx="0">
                  <c:v>Nootropics</c:v>
                </c:pt>
                <c:pt idx="1">
                  <c:v>Alpha-GPC</c:v>
                </c:pt>
                <c:pt idx="2">
                  <c:v>Choline</c:v>
                </c:pt>
                <c:pt idx="3">
                  <c:v>Citicoline</c:v>
                </c:pt>
                <c:pt idx="4">
                  <c:v>Lutein</c:v>
                </c:pt>
                <c:pt idx="5">
                  <c:v>Mushrooms </c:v>
                </c:pt>
                <c:pt idx="6">
                  <c:v>Ashwagandha</c:v>
                </c:pt>
                <c:pt idx="7">
                  <c:v>MSM</c:v>
                </c:pt>
                <c:pt idx="8">
                  <c:v>Glutathione</c:v>
                </c:pt>
                <c:pt idx="9">
                  <c:v>Synbiotics</c:v>
                </c:pt>
                <c:pt idx="10">
                  <c:v>CBD</c:v>
                </c:pt>
                <c:pt idx="11">
                  <c:v>Astaxanthin</c:v>
                </c:pt>
                <c:pt idx="12">
                  <c:v>Glucosamine</c:v>
                </c:pt>
                <c:pt idx="13">
                  <c:v>CoQ10</c:v>
                </c:pt>
                <c:pt idx="14">
                  <c:v>Biotin</c:v>
                </c:pt>
                <c:pt idx="15">
                  <c:v>Postbiotics</c:v>
                </c:pt>
                <c:pt idx="16">
                  <c:v>Vitamin K2</c:v>
                </c:pt>
                <c:pt idx="17">
                  <c:v>Collagen</c:v>
                </c:pt>
                <c:pt idx="18">
                  <c:v>Curcumin/ Turmeric</c:v>
                </c:pt>
                <c:pt idx="19">
                  <c:v>Protein Powder</c:v>
                </c:pt>
                <c:pt idx="20">
                  <c:v>Prebiotics</c:v>
                </c:pt>
                <c:pt idx="21">
                  <c:v>Antioxidants</c:v>
                </c:pt>
                <c:pt idx="22">
                  <c:v>Omega-3s </c:v>
                </c:pt>
                <c:pt idx="23">
                  <c:v>Melatonin</c:v>
                </c:pt>
                <c:pt idx="24">
                  <c:v>Calcium</c:v>
                </c:pt>
                <c:pt idx="25">
                  <c:v>Vitamin D</c:v>
                </c:pt>
                <c:pt idx="26">
                  <c:v>Iron</c:v>
                </c:pt>
                <c:pt idx="27">
                  <c:v>Probiotics</c:v>
                </c:pt>
                <c:pt idx="28">
                  <c:v>Magnesium</c:v>
                </c:pt>
                <c:pt idx="29">
                  <c:v>Vitamin C</c:v>
                </c:pt>
                <c:pt idx="30">
                  <c:v>Multivitamin</c:v>
                </c:pt>
              </c:strCache>
            </c:strRef>
          </c:cat>
          <c:val>
            <c:numRef>
              <c:f>Sheet1!$E$2:$E$32</c:f>
              <c:numCache>
                <c:formatCode>0%</c:formatCode>
                <c:ptCount val="31"/>
                <c:pt idx="0">
                  <c:v>0.11864407</c:v>
                </c:pt>
                <c:pt idx="1">
                  <c:v>0.10294117999999999</c:v>
                </c:pt>
                <c:pt idx="2">
                  <c:v>0.10067114000000001</c:v>
                </c:pt>
                <c:pt idx="3">
                  <c:v>7.8014180000000002E-2</c:v>
                </c:pt>
                <c:pt idx="4">
                  <c:v>5.4644810000000002E-2</c:v>
                </c:pt>
                <c:pt idx="5">
                  <c:v>8.8397790000000004E-2</c:v>
                </c:pt>
                <c:pt idx="6">
                  <c:v>0.18269231</c:v>
                </c:pt>
                <c:pt idx="7">
                  <c:v>8.6956520000000009E-2</c:v>
                </c:pt>
                <c:pt idx="8">
                  <c:v>7.2625700000000001E-2</c:v>
                </c:pt>
                <c:pt idx="9">
                  <c:v>8.1632650000000015E-2</c:v>
                </c:pt>
                <c:pt idx="10">
                  <c:v>8.2872929999999997E-2</c:v>
                </c:pt>
                <c:pt idx="11">
                  <c:v>7.5187970000000007E-2</c:v>
                </c:pt>
                <c:pt idx="12">
                  <c:v>5.3921570000000002E-2</c:v>
                </c:pt>
                <c:pt idx="13">
                  <c:v>9.032258E-2</c:v>
                </c:pt>
                <c:pt idx="14">
                  <c:v>6.5326629999999997E-2</c:v>
                </c:pt>
                <c:pt idx="15">
                  <c:v>9.4117650000000011E-2</c:v>
                </c:pt>
                <c:pt idx="16">
                  <c:v>4.5662099999999997E-2</c:v>
                </c:pt>
                <c:pt idx="17">
                  <c:v>8.3333329999999997E-2</c:v>
                </c:pt>
                <c:pt idx="18">
                  <c:v>6.6666669999999997E-2</c:v>
                </c:pt>
                <c:pt idx="19">
                  <c:v>8.77193E-2</c:v>
                </c:pt>
                <c:pt idx="20">
                  <c:v>4.8583000000000001E-2</c:v>
                </c:pt>
                <c:pt idx="21">
                  <c:v>6.9672129999999999E-2</c:v>
                </c:pt>
                <c:pt idx="22">
                  <c:v>5.7142859999999997E-2</c:v>
                </c:pt>
                <c:pt idx="23">
                  <c:v>4.0983609999999997E-2</c:v>
                </c:pt>
                <c:pt idx="24">
                  <c:v>1.219512E-2</c:v>
                </c:pt>
                <c:pt idx="25">
                  <c:v>3.2786889999999999E-2</c:v>
                </c:pt>
                <c:pt idx="26">
                  <c:v>3.238866E-2</c:v>
                </c:pt>
                <c:pt idx="27">
                  <c:v>4.0816329999999998E-2</c:v>
                </c:pt>
                <c:pt idx="28">
                  <c:v>4.9180330000000001E-2</c:v>
                </c:pt>
                <c:pt idx="29">
                  <c:v>2.8455279999999999E-2</c:v>
                </c:pt>
                <c:pt idx="30">
                  <c:v>2.8455279999999999E-2</c:v>
                </c:pt>
              </c:numCache>
            </c:numRef>
          </c:val>
          <c:extLst>
            <c:ext xmlns:c16="http://schemas.microsoft.com/office/drawing/2014/chart" uri="{C3380CC4-5D6E-409C-BE32-E72D297353CC}">
              <c16:uniqueId val="{00000003-E61F-4226-8FFE-57B61D02E8CB}"/>
            </c:ext>
          </c:extLst>
        </c:ser>
        <c:ser>
          <c:idx val="4"/>
          <c:order val="4"/>
          <c:tx>
            <c:strRef>
              <c:f>Sheet1!$F$1</c:f>
              <c:strCache>
                <c:ptCount val="1"/>
                <c:pt idx="0">
                  <c:v>I know it's not effective</c:v>
                </c:pt>
              </c:strCache>
            </c:strRef>
          </c:tx>
          <c:spPr>
            <a:solidFill>
              <a:schemeClr val="accent5"/>
            </a:solidFill>
            <a:ln>
              <a:noFill/>
            </a:ln>
            <a:effectLst/>
          </c:spPr>
          <c:invertIfNegative val="0"/>
          <c:cat>
            <c:strRef>
              <c:f>Sheet1!$A$2:$A$32</c:f>
              <c:strCache>
                <c:ptCount val="31"/>
                <c:pt idx="0">
                  <c:v>Nootropics</c:v>
                </c:pt>
                <c:pt idx="1">
                  <c:v>Alpha-GPC</c:v>
                </c:pt>
                <c:pt idx="2">
                  <c:v>Choline</c:v>
                </c:pt>
                <c:pt idx="3">
                  <c:v>Citicoline</c:v>
                </c:pt>
                <c:pt idx="4">
                  <c:v>Lutein</c:v>
                </c:pt>
                <c:pt idx="5">
                  <c:v>Mushrooms </c:v>
                </c:pt>
                <c:pt idx="6">
                  <c:v>Ashwagandha</c:v>
                </c:pt>
                <c:pt idx="7">
                  <c:v>MSM</c:v>
                </c:pt>
                <c:pt idx="8">
                  <c:v>Glutathione</c:v>
                </c:pt>
                <c:pt idx="9">
                  <c:v>Synbiotics</c:v>
                </c:pt>
                <c:pt idx="10">
                  <c:v>CBD</c:v>
                </c:pt>
                <c:pt idx="11">
                  <c:v>Astaxanthin</c:v>
                </c:pt>
                <c:pt idx="12">
                  <c:v>Glucosamine</c:v>
                </c:pt>
                <c:pt idx="13">
                  <c:v>CoQ10</c:v>
                </c:pt>
                <c:pt idx="14">
                  <c:v>Biotin</c:v>
                </c:pt>
                <c:pt idx="15">
                  <c:v>Postbiotics</c:v>
                </c:pt>
                <c:pt idx="16">
                  <c:v>Vitamin K2</c:v>
                </c:pt>
                <c:pt idx="17">
                  <c:v>Collagen</c:v>
                </c:pt>
                <c:pt idx="18">
                  <c:v>Curcumin/ Turmeric</c:v>
                </c:pt>
                <c:pt idx="19">
                  <c:v>Protein Powder</c:v>
                </c:pt>
                <c:pt idx="20">
                  <c:v>Prebiotics</c:v>
                </c:pt>
                <c:pt idx="21">
                  <c:v>Antioxidants</c:v>
                </c:pt>
                <c:pt idx="22">
                  <c:v>Omega-3s </c:v>
                </c:pt>
                <c:pt idx="23">
                  <c:v>Melatonin</c:v>
                </c:pt>
                <c:pt idx="24">
                  <c:v>Calcium</c:v>
                </c:pt>
                <c:pt idx="25">
                  <c:v>Vitamin D</c:v>
                </c:pt>
                <c:pt idx="26">
                  <c:v>Iron</c:v>
                </c:pt>
                <c:pt idx="27">
                  <c:v>Probiotics</c:v>
                </c:pt>
                <c:pt idx="28">
                  <c:v>Magnesium</c:v>
                </c:pt>
                <c:pt idx="29">
                  <c:v>Vitamin C</c:v>
                </c:pt>
                <c:pt idx="30">
                  <c:v>Multivitamin</c:v>
                </c:pt>
              </c:strCache>
            </c:strRef>
          </c:cat>
          <c:val>
            <c:numRef>
              <c:f>Sheet1!$F$2:$F$32</c:f>
              <c:numCache>
                <c:formatCode>0%</c:formatCode>
                <c:ptCount val="31"/>
                <c:pt idx="0">
                  <c:v>1.694915E-2</c:v>
                </c:pt>
                <c:pt idx="1">
                  <c:v>0</c:v>
                </c:pt>
                <c:pt idx="2">
                  <c:v>2.684564E-2</c:v>
                </c:pt>
                <c:pt idx="3">
                  <c:v>2.12766E-2</c:v>
                </c:pt>
                <c:pt idx="4">
                  <c:v>2.1857919999999999E-2</c:v>
                </c:pt>
                <c:pt idx="5">
                  <c:v>2.209945E-2</c:v>
                </c:pt>
                <c:pt idx="6">
                  <c:v>4.8076920000000002E-2</c:v>
                </c:pt>
                <c:pt idx="7">
                  <c:v>0</c:v>
                </c:pt>
                <c:pt idx="8">
                  <c:v>0</c:v>
                </c:pt>
                <c:pt idx="9">
                  <c:v>2.721088E-2</c:v>
                </c:pt>
                <c:pt idx="10">
                  <c:v>1.657459E-2</c:v>
                </c:pt>
                <c:pt idx="11">
                  <c:v>2.2556389999999999E-2</c:v>
                </c:pt>
                <c:pt idx="12">
                  <c:v>9.8039200000000007E-3</c:v>
                </c:pt>
                <c:pt idx="13">
                  <c:v>6.45161E-3</c:v>
                </c:pt>
                <c:pt idx="14">
                  <c:v>2.01005E-2</c:v>
                </c:pt>
                <c:pt idx="15">
                  <c:v>5.8823499999999997E-3</c:v>
                </c:pt>
                <c:pt idx="16">
                  <c:v>4.5662100000000002E-3</c:v>
                </c:pt>
                <c:pt idx="17">
                  <c:v>2.5000000000000001E-2</c:v>
                </c:pt>
                <c:pt idx="18">
                  <c:v>2.9166669999999999E-2</c:v>
                </c:pt>
                <c:pt idx="19">
                  <c:v>2.1929819999999999E-2</c:v>
                </c:pt>
                <c:pt idx="20">
                  <c:v>4.048583E-2</c:v>
                </c:pt>
                <c:pt idx="21">
                  <c:v>3.6885250000000001E-2</c:v>
                </c:pt>
                <c:pt idx="22">
                  <c:v>2.8571429999999998E-2</c:v>
                </c:pt>
                <c:pt idx="23">
                  <c:v>2.459016E-2</c:v>
                </c:pt>
                <c:pt idx="24">
                  <c:v>3.252033E-2</c:v>
                </c:pt>
                <c:pt idx="25">
                  <c:v>1.229508E-2</c:v>
                </c:pt>
                <c:pt idx="26">
                  <c:v>3.6437249999999997E-2</c:v>
                </c:pt>
                <c:pt idx="27">
                  <c:v>3.673469E-2</c:v>
                </c:pt>
                <c:pt idx="28">
                  <c:v>2.459016E-2</c:v>
                </c:pt>
                <c:pt idx="29">
                  <c:v>3.252033E-2</c:v>
                </c:pt>
                <c:pt idx="30">
                  <c:v>3.252033E-2</c:v>
                </c:pt>
              </c:numCache>
            </c:numRef>
          </c:val>
          <c:extLst>
            <c:ext xmlns:c16="http://schemas.microsoft.com/office/drawing/2014/chart" uri="{C3380CC4-5D6E-409C-BE32-E72D297353CC}">
              <c16:uniqueId val="{00000004-E61F-4226-8FFE-57B61D02E8CB}"/>
            </c:ext>
          </c:extLst>
        </c:ser>
        <c:ser>
          <c:idx val="5"/>
          <c:order val="5"/>
          <c:tx>
            <c:strRef>
              <c:f>Sheet1!$G$1</c:f>
              <c:strCache>
                <c:ptCount val="1"/>
                <c:pt idx="0">
                  <c:v>I don't know</c:v>
                </c:pt>
              </c:strCache>
            </c:strRef>
          </c:tx>
          <c:spPr>
            <a:solidFill>
              <a:schemeClr val="accent2"/>
            </a:solidFill>
            <a:ln>
              <a:noFill/>
            </a:ln>
            <a:effectLst/>
          </c:spPr>
          <c:invertIfNegative val="0"/>
          <c:cat>
            <c:strRef>
              <c:f>Sheet1!$A$2:$A$32</c:f>
              <c:strCache>
                <c:ptCount val="31"/>
                <c:pt idx="0">
                  <c:v>Nootropics</c:v>
                </c:pt>
                <c:pt idx="1">
                  <c:v>Alpha-GPC</c:v>
                </c:pt>
                <c:pt idx="2">
                  <c:v>Choline</c:v>
                </c:pt>
                <c:pt idx="3">
                  <c:v>Citicoline</c:v>
                </c:pt>
                <c:pt idx="4">
                  <c:v>Lutein</c:v>
                </c:pt>
                <c:pt idx="5">
                  <c:v>Mushrooms </c:v>
                </c:pt>
                <c:pt idx="6">
                  <c:v>Ashwagandha</c:v>
                </c:pt>
                <c:pt idx="7">
                  <c:v>MSM</c:v>
                </c:pt>
                <c:pt idx="8">
                  <c:v>Glutathione</c:v>
                </c:pt>
                <c:pt idx="9">
                  <c:v>Synbiotics</c:v>
                </c:pt>
                <c:pt idx="10">
                  <c:v>CBD</c:v>
                </c:pt>
                <c:pt idx="11">
                  <c:v>Astaxanthin</c:v>
                </c:pt>
                <c:pt idx="12">
                  <c:v>Glucosamine</c:v>
                </c:pt>
                <c:pt idx="13">
                  <c:v>CoQ10</c:v>
                </c:pt>
                <c:pt idx="14">
                  <c:v>Biotin</c:v>
                </c:pt>
                <c:pt idx="15">
                  <c:v>Postbiotics</c:v>
                </c:pt>
                <c:pt idx="16">
                  <c:v>Vitamin K2</c:v>
                </c:pt>
                <c:pt idx="17">
                  <c:v>Collagen</c:v>
                </c:pt>
                <c:pt idx="18">
                  <c:v>Curcumin/ Turmeric</c:v>
                </c:pt>
                <c:pt idx="19">
                  <c:v>Protein Powder</c:v>
                </c:pt>
                <c:pt idx="20">
                  <c:v>Prebiotics</c:v>
                </c:pt>
                <c:pt idx="21">
                  <c:v>Antioxidants</c:v>
                </c:pt>
                <c:pt idx="22">
                  <c:v>Omega-3s </c:v>
                </c:pt>
                <c:pt idx="23">
                  <c:v>Melatonin</c:v>
                </c:pt>
                <c:pt idx="24">
                  <c:v>Calcium</c:v>
                </c:pt>
                <c:pt idx="25">
                  <c:v>Vitamin D</c:v>
                </c:pt>
                <c:pt idx="26">
                  <c:v>Iron</c:v>
                </c:pt>
                <c:pt idx="27">
                  <c:v>Probiotics</c:v>
                </c:pt>
                <c:pt idx="28">
                  <c:v>Magnesium</c:v>
                </c:pt>
                <c:pt idx="29">
                  <c:v>Vitamin C</c:v>
                </c:pt>
                <c:pt idx="30">
                  <c:v>Multivitamin</c:v>
                </c:pt>
              </c:strCache>
            </c:strRef>
          </c:cat>
          <c:val>
            <c:numRef>
              <c:f>Sheet1!$G$2:$G$32</c:f>
              <c:numCache>
                <c:formatCode>0%</c:formatCode>
                <c:ptCount val="31"/>
                <c:pt idx="0">
                  <c:v>0.19491525000000001</c:v>
                </c:pt>
                <c:pt idx="1">
                  <c:v>0.22794117999999999</c:v>
                </c:pt>
                <c:pt idx="2">
                  <c:v>0.17449664000000001</c:v>
                </c:pt>
                <c:pt idx="3">
                  <c:v>0.20567376000000001</c:v>
                </c:pt>
                <c:pt idx="4">
                  <c:v>0.23497267999999999</c:v>
                </c:pt>
                <c:pt idx="5">
                  <c:v>0.27624309000000002</c:v>
                </c:pt>
                <c:pt idx="6">
                  <c:v>0.21153846000000001</c:v>
                </c:pt>
                <c:pt idx="7">
                  <c:v>0.18115941999999999</c:v>
                </c:pt>
                <c:pt idx="8">
                  <c:v>0.26256983</c:v>
                </c:pt>
                <c:pt idx="9">
                  <c:v>0.16326531</c:v>
                </c:pt>
                <c:pt idx="10">
                  <c:v>0.19889503</c:v>
                </c:pt>
                <c:pt idx="11">
                  <c:v>0.19548872</c:v>
                </c:pt>
                <c:pt idx="12">
                  <c:v>0.22058823999999999</c:v>
                </c:pt>
                <c:pt idx="13">
                  <c:v>0.21935484</c:v>
                </c:pt>
                <c:pt idx="14">
                  <c:v>0.20100503</c:v>
                </c:pt>
                <c:pt idx="15">
                  <c:v>0.14705882000000001</c:v>
                </c:pt>
                <c:pt idx="16">
                  <c:v>0.17351597999999999</c:v>
                </c:pt>
                <c:pt idx="17">
                  <c:v>0.05</c:v>
                </c:pt>
                <c:pt idx="18">
                  <c:v>0.12083333</c:v>
                </c:pt>
                <c:pt idx="19">
                  <c:v>4.8245610000000001E-2</c:v>
                </c:pt>
                <c:pt idx="20">
                  <c:v>3.6437249999999997E-2</c:v>
                </c:pt>
                <c:pt idx="21">
                  <c:v>1.229508E-2</c:v>
                </c:pt>
                <c:pt idx="22">
                  <c:v>1.22449E-2</c:v>
                </c:pt>
                <c:pt idx="23">
                  <c:v>1.6393439999999999E-2</c:v>
                </c:pt>
                <c:pt idx="24">
                  <c:v>3.6585369999999999E-2</c:v>
                </c:pt>
                <c:pt idx="25">
                  <c:v>8.1967199999999994E-3</c:v>
                </c:pt>
                <c:pt idx="26">
                  <c:v>1.214575E-2</c:v>
                </c:pt>
                <c:pt idx="27">
                  <c:v>8.1632700000000002E-3</c:v>
                </c:pt>
                <c:pt idx="28">
                  <c:v>8.1967199999999994E-3</c:v>
                </c:pt>
                <c:pt idx="29">
                  <c:v>4.0650399999999998E-3</c:v>
                </c:pt>
                <c:pt idx="30">
                  <c:v>0</c:v>
                </c:pt>
              </c:numCache>
            </c:numRef>
          </c:val>
          <c:extLst>
            <c:ext xmlns:c16="http://schemas.microsoft.com/office/drawing/2014/chart" uri="{C3380CC4-5D6E-409C-BE32-E72D297353CC}">
              <c16:uniqueId val="{00000005-E61F-4226-8FFE-57B61D02E8CB}"/>
            </c:ext>
          </c:extLst>
        </c:ser>
        <c:dLbls>
          <c:showLegendKey val="0"/>
          <c:showVal val="0"/>
          <c:showCatName val="0"/>
          <c:showSerName val="0"/>
          <c:showPercent val="0"/>
          <c:showBubbleSize val="0"/>
        </c:dLbls>
        <c:gapWidth val="150"/>
        <c:overlap val="100"/>
        <c:axId val="2034147848"/>
        <c:axId val="2034142808"/>
      </c:barChart>
      <c:catAx>
        <c:axId val="2034147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034142808"/>
        <c:crosses val="autoZero"/>
        <c:auto val="1"/>
        <c:lblAlgn val="ctr"/>
        <c:lblOffset val="100"/>
        <c:noMultiLvlLbl val="0"/>
      </c:catAx>
      <c:valAx>
        <c:axId val="203414280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34147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I trust that it is effective, and I have experienced its benefits</c:v>
                </c:pt>
              </c:strCache>
            </c:strRef>
          </c:tx>
          <c:spPr>
            <a:solidFill>
              <a:schemeClr val="accent1"/>
            </a:solidFill>
            <a:ln>
              <a:noFill/>
            </a:ln>
            <a:effectLst/>
          </c:spPr>
          <c:invertIfNegative val="0"/>
          <c:cat>
            <c:strRef>
              <c:f>Sheet1!$A$2:$A$32</c:f>
              <c:strCache>
                <c:ptCount val="31"/>
                <c:pt idx="0">
                  <c:v>Choline</c:v>
                </c:pt>
                <c:pt idx="1">
                  <c:v>Biotin</c:v>
                </c:pt>
                <c:pt idx="2">
                  <c:v>Alpha-GPC</c:v>
                </c:pt>
                <c:pt idx="3">
                  <c:v>Vitamin K2</c:v>
                </c:pt>
                <c:pt idx="4">
                  <c:v>Ashwagandha</c:v>
                </c:pt>
                <c:pt idx="5">
                  <c:v>Citicoline</c:v>
                </c:pt>
                <c:pt idx="6">
                  <c:v>Astaxanthin</c:v>
                </c:pt>
                <c:pt idx="7">
                  <c:v>Mushrooms </c:v>
                </c:pt>
                <c:pt idx="8">
                  <c:v>Synbiotics</c:v>
                </c:pt>
                <c:pt idx="9">
                  <c:v>Nootropics</c:v>
                </c:pt>
                <c:pt idx="10">
                  <c:v>Curcumin/ Turmeric</c:v>
                </c:pt>
                <c:pt idx="11">
                  <c:v>CBD</c:v>
                </c:pt>
                <c:pt idx="12">
                  <c:v>Glutathione</c:v>
                </c:pt>
                <c:pt idx="13">
                  <c:v>Melatonin</c:v>
                </c:pt>
                <c:pt idx="14">
                  <c:v>CoQ10</c:v>
                </c:pt>
                <c:pt idx="15">
                  <c:v>MSM</c:v>
                </c:pt>
                <c:pt idx="16">
                  <c:v>Glucosamine</c:v>
                </c:pt>
                <c:pt idx="17">
                  <c:v>Antioxidants</c:v>
                </c:pt>
                <c:pt idx="18">
                  <c:v>Postbiotics</c:v>
                </c:pt>
                <c:pt idx="19">
                  <c:v>Protein Powder</c:v>
                </c:pt>
                <c:pt idx="20">
                  <c:v>Omega-3s </c:v>
                </c:pt>
                <c:pt idx="21">
                  <c:v>Collagen</c:v>
                </c:pt>
                <c:pt idx="22">
                  <c:v>Lutein</c:v>
                </c:pt>
                <c:pt idx="23">
                  <c:v>Iron</c:v>
                </c:pt>
                <c:pt idx="24">
                  <c:v>Prebiotics</c:v>
                </c:pt>
                <c:pt idx="25">
                  <c:v>Magnesium</c:v>
                </c:pt>
                <c:pt idx="26">
                  <c:v>Probiotics</c:v>
                </c:pt>
                <c:pt idx="27">
                  <c:v>Calcium</c:v>
                </c:pt>
                <c:pt idx="28">
                  <c:v>Vitamin D</c:v>
                </c:pt>
                <c:pt idx="29">
                  <c:v>Multivitamin</c:v>
                </c:pt>
                <c:pt idx="30">
                  <c:v>Vitamin C</c:v>
                </c:pt>
              </c:strCache>
            </c:strRef>
          </c:cat>
          <c:val>
            <c:numRef>
              <c:f>Sheet1!$B$2:$B$32</c:f>
              <c:numCache>
                <c:formatCode>0%</c:formatCode>
                <c:ptCount val="31"/>
                <c:pt idx="0">
                  <c:v>9.6153849999999999E-2</c:v>
                </c:pt>
                <c:pt idx="1">
                  <c:v>0.12542373000000001</c:v>
                </c:pt>
                <c:pt idx="2">
                  <c:v>0.12935323000000001</c:v>
                </c:pt>
                <c:pt idx="3">
                  <c:v>0.13178295000000001</c:v>
                </c:pt>
                <c:pt idx="4">
                  <c:v>0.13253012</c:v>
                </c:pt>
                <c:pt idx="5">
                  <c:v>0.13483145999999999</c:v>
                </c:pt>
                <c:pt idx="6">
                  <c:v>0.13718411999999999</c:v>
                </c:pt>
                <c:pt idx="7">
                  <c:v>0.13877550999999999</c:v>
                </c:pt>
                <c:pt idx="8">
                  <c:v>0.14503816999999999</c:v>
                </c:pt>
                <c:pt idx="9">
                  <c:v>0.14736842</c:v>
                </c:pt>
                <c:pt idx="10">
                  <c:v>0.14765101</c:v>
                </c:pt>
                <c:pt idx="11">
                  <c:v>0.14857143</c:v>
                </c:pt>
                <c:pt idx="12">
                  <c:v>0.16129031999999999</c:v>
                </c:pt>
                <c:pt idx="13">
                  <c:v>0.16216216</c:v>
                </c:pt>
                <c:pt idx="14">
                  <c:v>0.17488788999999999</c:v>
                </c:pt>
                <c:pt idx="15">
                  <c:v>0.17499999999999999</c:v>
                </c:pt>
                <c:pt idx="16">
                  <c:v>0.18122977000000001</c:v>
                </c:pt>
                <c:pt idx="17">
                  <c:v>0.18181818</c:v>
                </c:pt>
                <c:pt idx="18">
                  <c:v>0.19354838999999999</c:v>
                </c:pt>
                <c:pt idx="19">
                  <c:v>0.22222222</c:v>
                </c:pt>
                <c:pt idx="20">
                  <c:v>0.24840764000000001</c:v>
                </c:pt>
                <c:pt idx="21">
                  <c:v>0.26349205999999997</c:v>
                </c:pt>
                <c:pt idx="22">
                  <c:v>0.26537217000000002</c:v>
                </c:pt>
                <c:pt idx="23">
                  <c:v>0.28617363000000001</c:v>
                </c:pt>
                <c:pt idx="24">
                  <c:v>0.29746834999999999</c:v>
                </c:pt>
                <c:pt idx="25">
                  <c:v>0.30254776999999999</c:v>
                </c:pt>
                <c:pt idx="26">
                  <c:v>0.33865814999999999</c:v>
                </c:pt>
                <c:pt idx="27">
                  <c:v>0.34394903999999998</c:v>
                </c:pt>
                <c:pt idx="28">
                  <c:v>0.35350317999999997</c:v>
                </c:pt>
                <c:pt idx="29">
                  <c:v>0.38730158999999997</c:v>
                </c:pt>
                <c:pt idx="30">
                  <c:v>0.42721519000000002</c:v>
                </c:pt>
              </c:numCache>
            </c:numRef>
          </c:val>
          <c:extLst>
            <c:ext xmlns:c16="http://schemas.microsoft.com/office/drawing/2014/chart" uri="{C3380CC4-5D6E-409C-BE32-E72D297353CC}">
              <c16:uniqueId val="{00000000-E61F-4226-8FFE-57B61D02E8CB}"/>
            </c:ext>
          </c:extLst>
        </c:ser>
        <c:ser>
          <c:idx val="1"/>
          <c:order val="1"/>
          <c:tx>
            <c:strRef>
              <c:f>Sheet1!$C$1</c:f>
              <c:strCache>
                <c:ptCount val="1"/>
                <c:pt idx="0">
                  <c:v>I trust that it is effective, but I haven't experienced benefits</c:v>
                </c:pt>
              </c:strCache>
            </c:strRef>
          </c:tx>
          <c:spPr>
            <a:solidFill>
              <a:schemeClr val="accent3"/>
            </a:solidFill>
            <a:ln>
              <a:noFill/>
            </a:ln>
            <a:effectLst/>
          </c:spPr>
          <c:invertIfNegative val="0"/>
          <c:cat>
            <c:strRef>
              <c:f>Sheet1!$A$2:$A$32</c:f>
              <c:strCache>
                <c:ptCount val="31"/>
                <c:pt idx="0">
                  <c:v>Choline</c:v>
                </c:pt>
                <c:pt idx="1">
                  <c:v>Biotin</c:v>
                </c:pt>
                <c:pt idx="2">
                  <c:v>Alpha-GPC</c:v>
                </c:pt>
                <c:pt idx="3">
                  <c:v>Vitamin K2</c:v>
                </c:pt>
                <c:pt idx="4">
                  <c:v>Ashwagandha</c:v>
                </c:pt>
                <c:pt idx="5">
                  <c:v>Citicoline</c:v>
                </c:pt>
                <c:pt idx="6">
                  <c:v>Astaxanthin</c:v>
                </c:pt>
                <c:pt idx="7">
                  <c:v>Mushrooms </c:v>
                </c:pt>
                <c:pt idx="8">
                  <c:v>Synbiotics</c:v>
                </c:pt>
                <c:pt idx="9">
                  <c:v>Nootropics</c:v>
                </c:pt>
                <c:pt idx="10">
                  <c:v>Curcumin/ Turmeric</c:v>
                </c:pt>
                <c:pt idx="11">
                  <c:v>CBD</c:v>
                </c:pt>
                <c:pt idx="12">
                  <c:v>Glutathione</c:v>
                </c:pt>
                <c:pt idx="13">
                  <c:v>Melatonin</c:v>
                </c:pt>
                <c:pt idx="14">
                  <c:v>CoQ10</c:v>
                </c:pt>
                <c:pt idx="15">
                  <c:v>MSM</c:v>
                </c:pt>
                <c:pt idx="16">
                  <c:v>Glucosamine</c:v>
                </c:pt>
                <c:pt idx="17">
                  <c:v>Antioxidants</c:v>
                </c:pt>
                <c:pt idx="18">
                  <c:v>Postbiotics</c:v>
                </c:pt>
                <c:pt idx="19">
                  <c:v>Protein Powder</c:v>
                </c:pt>
                <c:pt idx="20">
                  <c:v>Omega-3s </c:v>
                </c:pt>
                <c:pt idx="21">
                  <c:v>Collagen</c:v>
                </c:pt>
                <c:pt idx="22">
                  <c:v>Lutein</c:v>
                </c:pt>
                <c:pt idx="23">
                  <c:v>Iron</c:v>
                </c:pt>
                <c:pt idx="24">
                  <c:v>Prebiotics</c:v>
                </c:pt>
                <c:pt idx="25">
                  <c:v>Magnesium</c:v>
                </c:pt>
                <c:pt idx="26">
                  <c:v>Probiotics</c:v>
                </c:pt>
                <c:pt idx="27">
                  <c:v>Calcium</c:v>
                </c:pt>
                <c:pt idx="28">
                  <c:v>Vitamin D</c:v>
                </c:pt>
                <c:pt idx="29">
                  <c:v>Multivitamin</c:v>
                </c:pt>
                <c:pt idx="30">
                  <c:v>Vitamin C</c:v>
                </c:pt>
              </c:strCache>
            </c:strRef>
          </c:cat>
          <c:val>
            <c:numRef>
              <c:f>Sheet1!$C$2:$C$32</c:f>
              <c:numCache>
                <c:formatCode>0%</c:formatCode>
                <c:ptCount val="31"/>
                <c:pt idx="0">
                  <c:v>0.29807692000000002</c:v>
                </c:pt>
                <c:pt idx="1">
                  <c:v>0.33220338999999999</c:v>
                </c:pt>
                <c:pt idx="2">
                  <c:v>0.22388060000000001</c:v>
                </c:pt>
                <c:pt idx="3">
                  <c:v>0.28682171000000001</c:v>
                </c:pt>
                <c:pt idx="4">
                  <c:v>0.21084337</c:v>
                </c:pt>
                <c:pt idx="5">
                  <c:v>0.24719100999999999</c:v>
                </c:pt>
                <c:pt idx="6">
                  <c:v>0.23826715000000001</c:v>
                </c:pt>
                <c:pt idx="7">
                  <c:v>0.22857142999999999</c:v>
                </c:pt>
                <c:pt idx="8">
                  <c:v>0.26717556999999997</c:v>
                </c:pt>
                <c:pt idx="9">
                  <c:v>0.22105263</c:v>
                </c:pt>
                <c:pt idx="10">
                  <c:v>0.27852348999999998</c:v>
                </c:pt>
                <c:pt idx="11">
                  <c:v>0.21142857000000001</c:v>
                </c:pt>
                <c:pt idx="12">
                  <c:v>0.27956988999999999</c:v>
                </c:pt>
                <c:pt idx="13">
                  <c:v>0.27027026999999998</c:v>
                </c:pt>
                <c:pt idx="14">
                  <c:v>0.27354260000000002</c:v>
                </c:pt>
                <c:pt idx="15">
                  <c:v>0.22083332999999999</c:v>
                </c:pt>
                <c:pt idx="16">
                  <c:v>0.33009708999999998</c:v>
                </c:pt>
                <c:pt idx="17">
                  <c:v>0.34415583999999999</c:v>
                </c:pt>
                <c:pt idx="18">
                  <c:v>0.30824372999999999</c:v>
                </c:pt>
                <c:pt idx="19">
                  <c:v>0.22875817000000001</c:v>
                </c:pt>
                <c:pt idx="20">
                  <c:v>0.31847133999999999</c:v>
                </c:pt>
                <c:pt idx="21">
                  <c:v>0.32380952000000002</c:v>
                </c:pt>
                <c:pt idx="22">
                  <c:v>0.36245955000000002</c:v>
                </c:pt>
                <c:pt idx="23">
                  <c:v>0.31189710999999998</c:v>
                </c:pt>
                <c:pt idx="24">
                  <c:v>0.27531645999999999</c:v>
                </c:pt>
                <c:pt idx="25">
                  <c:v>0.2611465</c:v>
                </c:pt>
                <c:pt idx="26">
                  <c:v>0.28434504999999999</c:v>
                </c:pt>
                <c:pt idx="27">
                  <c:v>0.28343949000000002</c:v>
                </c:pt>
                <c:pt idx="28">
                  <c:v>0.29617833999999998</c:v>
                </c:pt>
                <c:pt idx="29">
                  <c:v>0.28571428999999998</c:v>
                </c:pt>
                <c:pt idx="30">
                  <c:v>0.26582277999999998</c:v>
                </c:pt>
              </c:numCache>
            </c:numRef>
          </c:val>
          <c:extLst>
            <c:ext xmlns:c16="http://schemas.microsoft.com/office/drawing/2014/chart" uri="{C3380CC4-5D6E-409C-BE32-E72D297353CC}">
              <c16:uniqueId val="{00000001-E61F-4226-8FFE-57B61D02E8CB}"/>
            </c:ext>
          </c:extLst>
        </c:ser>
        <c:ser>
          <c:idx val="2"/>
          <c:order val="2"/>
          <c:tx>
            <c:strRef>
              <c:f>Sheet1!$D$1</c:f>
              <c:strCache>
                <c:ptCount val="1"/>
                <c:pt idx="0">
                  <c:v>I've heard good &amp; bad</c:v>
                </c:pt>
              </c:strCache>
            </c:strRef>
          </c:tx>
          <c:spPr>
            <a:solidFill>
              <a:schemeClr val="accent6"/>
            </a:solidFill>
            <a:ln>
              <a:noFill/>
            </a:ln>
            <a:effectLst/>
          </c:spPr>
          <c:invertIfNegative val="0"/>
          <c:cat>
            <c:strRef>
              <c:f>Sheet1!$A$2:$A$32</c:f>
              <c:strCache>
                <c:ptCount val="31"/>
                <c:pt idx="0">
                  <c:v>Choline</c:v>
                </c:pt>
                <c:pt idx="1">
                  <c:v>Biotin</c:v>
                </c:pt>
                <c:pt idx="2">
                  <c:v>Alpha-GPC</c:v>
                </c:pt>
                <c:pt idx="3">
                  <c:v>Vitamin K2</c:v>
                </c:pt>
                <c:pt idx="4">
                  <c:v>Ashwagandha</c:v>
                </c:pt>
                <c:pt idx="5">
                  <c:v>Citicoline</c:v>
                </c:pt>
                <c:pt idx="6">
                  <c:v>Astaxanthin</c:v>
                </c:pt>
                <c:pt idx="7">
                  <c:v>Mushrooms </c:v>
                </c:pt>
                <c:pt idx="8">
                  <c:v>Synbiotics</c:v>
                </c:pt>
                <c:pt idx="9">
                  <c:v>Nootropics</c:v>
                </c:pt>
                <c:pt idx="10">
                  <c:v>Curcumin/ Turmeric</c:v>
                </c:pt>
                <c:pt idx="11">
                  <c:v>CBD</c:v>
                </c:pt>
                <c:pt idx="12">
                  <c:v>Glutathione</c:v>
                </c:pt>
                <c:pt idx="13">
                  <c:v>Melatonin</c:v>
                </c:pt>
                <c:pt idx="14">
                  <c:v>CoQ10</c:v>
                </c:pt>
                <c:pt idx="15">
                  <c:v>MSM</c:v>
                </c:pt>
                <c:pt idx="16">
                  <c:v>Glucosamine</c:v>
                </c:pt>
                <c:pt idx="17">
                  <c:v>Antioxidants</c:v>
                </c:pt>
                <c:pt idx="18">
                  <c:v>Postbiotics</c:v>
                </c:pt>
                <c:pt idx="19">
                  <c:v>Protein Powder</c:v>
                </c:pt>
                <c:pt idx="20">
                  <c:v>Omega-3s </c:v>
                </c:pt>
                <c:pt idx="21">
                  <c:v>Collagen</c:v>
                </c:pt>
                <c:pt idx="22">
                  <c:v>Lutein</c:v>
                </c:pt>
                <c:pt idx="23">
                  <c:v>Iron</c:v>
                </c:pt>
                <c:pt idx="24">
                  <c:v>Prebiotics</c:v>
                </c:pt>
                <c:pt idx="25">
                  <c:v>Magnesium</c:v>
                </c:pt>
                <c:pt idx="26">
                  <c:v>Probiotics</c:v>
                </c:pt>
                <c:pt idx="27">
                  <c:v>Calcium</c:v>
                </c:pt>
                <c:pt idx="28">
                  <c:v>Vitamin D</c:v>
                </c:pt>
                <c:pt idx="29">
                  <c:v>Multivitamin</c:v>
                </c:pt>
                <c:pt idx="30">
                  <c:v>Vitamin C</c:v>
                </c:pt>
              </c:strCache>
            </c:strRef>
          </c:cat>
          <c:val>
            <c:numRef>
              <c:f>Sheet1!$D$2:$D$32</c:f>
              <c:numCache>
                <c:formatCode>0%</c:formatCode>
                <c:ptCount val="31"/>
                <c:pt idx="0">
                  <c:v>0.22596153999999999</c:v>
                </c:pt>
                <c:pt idx="1">
                  <c:v>0.28813559</c:v>
                </c:pt>
                <c:pt idx="2">
                  <c:v>0.26865672000000002</c:v>
                </c:pt>
                <c:pt idx="3">
                  <c:v>0.29844960999999998</c:v>
                </c:pt>
                <c:pt idx="4">
                  <c:v>0.31325301</c:v>
                </c:pt>
                <c:pt idx="5">
                  <c:v>0.2752809</c:v>
                </c:pt>
                <c:pt idx="6">
                  <c:v>0.32851985999999989</c:v>
                </c:pt>
                <c:pt idx="7">
                  <c:v>0.29795917999999999</c:v>
                </c:pt>
                <c:pt idx="8">
                  <c:v>0.31679389000000002</c:v>
                </c:pt>
                <c:pt idx="9">
                  <c:v>0.28947368000000001</c:v>
                </c:pt>
                <c:pt idx="10">
                  <c:v>0.29530201</c:v>
                </c:pt>
                <c:pt idx="11">
                  <c:v>0.36</c:v>
                </c:pt>
                <c:pt idx="12">
                  <c:v>0.28315412000000001</c:v>
                </c:pt>
                <c:pt idx="13">
                  <c:v>0.32094594999999998</c:v>
                </c:pt>
                <c:pt idx="14">
                  <c:v>0.30493273999999998</c:v>
                </c:pt>
                <c:pt idx="15">
                  <c:v>0.30416666999999997</c:v>
                </c:pt>
                <c:pt idx="16">
                  <c:v>0.28478964000000001</c:v>
                </c:pt>
                <c:pt idx="17">
                  <c:v>0.24350648999999999</c:v>
                </c:pt>
                <c:pt idx="18">
                  <c:v>0.29032258</c:v>
                </c:pt>
                <c:pt idx="19">
                  <c:v>0.30065359000000003</c:v>
                </c:pt>
                <c:pt idx="20">
                  <c:v>0.22929936000000001</c:v>
                </c:pt>
                <c:pt idx="21">
                  <c:v>0.23492062999999999</c:v>
                </c:pt>
                <c:pt idx="22">
                  <c:v>0.18446602000000001</c:v>
                </c:pt>
                <c:pt idx="23">
                  <c:v>0.22508038999999999</c:v>
                </c:pt>
                <c:pt idx="24">
                  <c:v>0.27531645999999999</c:v>
                </c:pt>
                <c:pt idx="25">
                  <c:v>0.22611465</c:v>
                </c:pt>
                <c:pt idx="26">
                  <c:v>0.22044728</c:v>
                </c:pt>
                <c:pt idx="27">
                  <c:v>0.21656051000000001</c:v>
                </c:pt>
                <c:pt idx="28">
                  <c:v>0.20382165999999999</c:v>
                </c:pt>
                <c:pt idx="29">
                  <c:v>0.18095238</c:v>
                </c:pt>
                <c:pt idx="30">
                  <c:v>0.17405063000000001</c:v>
                </c:pt>
              </c:numCache>
            </c:numRef>
          </c:val>
          <c:extLst>
            <c:ext xmlns:c16="http://schemas.microsoft.com/office/drawing/2014/chart" uri="{C3380CC4-5D6E-409C-BE32-E72D297353CC}">
              <c16:uniqueId val="{00000002-E61F-4226-8FFE-57B61D02E8CB}"/>
            </c:ext>
          </c:extLst>
        </c:ser>
        <c:ser>
          <c:idx val="3"/>
          <c:order val="3"/>
          <c:tx>
            <c:strRef>
              <c:f>Sheet1!$E$1</c:f>
              <c:strCache>
                <c:ptCount val="1"/>
                <c:pt idx="0">
                  <c:v>I think it might not be effective, I haven't experienced benefits</c:v>
                </c:pt>
              </c:strCache>
            </c:strRef>
          </c:tx>
          <c:spPr>
            <a:solidFill>
              <a:schemeClr val="bg2"/>
            </a:solidFill>
            <a:ln>
              <a:noFill/>
            </a:ln>
            <a:effectLst/>
          </c:spPr>
          <c:invertIfNegative val="0"/>
          <c:cat>
            <c:strRef>
              <c:f>Sheet1!$A$2:$A$32</c:f>
              <c:strCache>
                <c:ptCount val="31"/>
                <c:pt idx="0">
                  <c:v>Choline</c:v>
                </c:pt>
                <c:pt idx="1">
                  <c:v>Biotin</c:v>
                </c:pt>
                <c:pt idx="2">
                  <c:v>Alpha-GPC</c:v>
                </c:pt>
                <c:pt idx="3">
                  <c:v>Vitamin K2</c:v>
                </c:pt>
                <c:pt idx="4">
                  <c:v>Ashwagandha</c:v>
                </c:pt>
                <c:pt idx="5">
                  <c:v>Citicoline</c:v>
                </c:pt>
                <c:pt idx="6">
                  <c:v>Astaxanthin</c:v>
                </c:pt>
                <c:pt idx="7">
                  <c:v>Mushrooms </c:v>
                </c:pt>
                <c:pt idx="8">
                  <c:v>Synbiotics</c:v>
                </c:pt>
                <c:pt idx="9">
                  <c:v>Nootropics</c:v>
                </c:pt>
                <c:pt idx="10">
                  <c:v>Curcumin/ Turmeric</c:v>
                </c:pt>
                <c:pt idx="11">
                  <c:v>CBD</c:v>
                </c:pt>
                <c:pt idx="12">
                  <c:v>Glutathione</c:v>
                </c:pt>
                <c:pt idx="13">
                  <c:v>Melatonin</c:v>
                </c:pt>
                <c:pt idx="14">
                  <c:v>CoQ10</c:v>
                </c:pt>
                <c:pt idx="15">
                  <c:v>MSM</c:v>
                </c:pt>
                <c:pt idx="16">
                  <c:v>Glucosamine</c:v>
                </c:pt>
                <c:pt idx="17">
                  <c:v>Antioxidants</c:v>
                </c:pt>
                <c:pt idx="18">
                  <c:v>Postbiotics</c:v>
                </c:pt>
                <c:pt idx="19">
                  <c:v>Protein Powder</c:v>
                </c:pt>
                <c:pt idx="20">
                  <c:v>Omega-3s </c:v>
                </c:pt>
                <c:pt idx="21">
                  <c:v>Collagen</c:v>
                </c:pt>
                <c:pt idx="22">
                  <c:v>Lutein</c:v>
                </c:pt>
                <c:pt idx="23">
                  <c:v>Iron</c:v>
                </c:pt>
                <c:pt idx="24">
                  <c:v>Prebiotics</c:v>
                </c:pt>
                <c:pt idx="25">
                  <c:v>Magnesium</c:v>
                </c:pt>
                <c:pt idx="26">
                  <c:v>Probiotics</c:v>
                </c:pt>
                <c:pt idx="27">
                  <c:v>Calcium</c:v>
                </c:pt>
                <c:pt idx="28">
                  <c:v>Vitamin D</c:v>
                </c:pt>
                <c:pt idx="29">
                  <c:v>Multivitamin</c:v>
                </c:pt>
                <c:pt idx="30">
                  <c:v>Vitamin C</c:v>
                </c:pt>
              </c:strCache>
            </c:strRef>
          </c:cat>
          <c:val>
            <c:numRef>
              <c:f>Sheet1!$E$2:$E$32</c:f>
              <c:numCache>
                <c:formatCode>0%</c:formatCode>
                <c:ptCount val="31"/>
                <c:pt idx="0">
                  <c:v>0.22115385000000001</c:v>
                </c:pt>
                <c:pt idx="1">
                  <c:v>0.16271186000000001</c:v>
                </c:pt>
                <c:pt idx="2">
                  <c:v>0.22885572000000001</c:v>
                </c:pt>
                <c:pt idx="3">
                  <c:v>0.16666666999999999</c:v>
                </c:pt>
                <c:pt idx="4">
                  <c:v>0.16265060000000001</c:v>
                </c:pt>
                <c:pt idx="5">
                  <c:v>0.20786516999999999</c:v>
                </c:pt>
                <c:pt idx="6">
                  <c:v>0.16967509</c:v>
                </c:pt>
                <c:pt idx="7">
                  <c:v>0.17959184</c:v>
                </c:pt>
                <c:pt idx="8">
                  <c:v>0.16412214</c:v>
                </c:pt>
                <c:pt idx="9">
                  <c:v>0.18421053000000001</c:v>
                </c:pt>
                <c:pt idx="10">
                  <c:v>0.15436242</c:v>
                </c:pt>
                <c:pt idx="11">
                  <c:v>0.16571428999999999</c:v>
                </c:pt>
                <c:pt idx="12">
                  <c:v>0.16129031999999999</c:v>
                </c:pt>
                <c:pt idx="13">
                  <c:v>0.13175676</c:v>
                </c:pt>
                <c:pt idx="14">
                  <c:v>0.16143498000000001</c:v>
                </c:pt>
                <c:pt idx="15">
                  <c:v>0.16666666999999999</c:v>
                </c:pt>
                <c:pt idx="16">
                  <c:v>0.12944984000000001</c:v>
                </c:pt>
                <c:pt idx="17">
                  <c:v>0.12987013</c:v>
                </c:pt>
                <c:pt idx="18">
                  <c:v>0.10752688000000001</c:v>
                </c:pt>
                <c:pt idx="19">
                  <c:v>0.15686275</c:v>
                </c:pt>
                <c:pt idx="20">
                  <c:v>0.12738853999999999</c:v>
                </c:pt>
                <c:pt idx="21">
                  <c:v>0.10476190000000001</c:v>
                </c:pt>
                <c:pt idx="22">
                  <c:v>0.10032362</c:v>
                </c:pt>
                <c:pt idx="23">
                  <c:v>9.9678459999999997E-2</c:v>
                </c:pt>
                <c:pt idx="24">
                  <c:v>9.1772149999999997E-2</c:v>
                </c:pt>
                <c:pt idx="25">
                  <c:v>0.1433121</c:v>
                </c:pt>
                <c:pt idx="26">
                  <c:v>0.12140575000000001</c:v>
                </c:pt>
                <c:pt idx="27">
                  <c:v>9.5541399999999999E-2</c:v>
                </c:pt>
                <c:pt idx="28">
                  <c:v>9.5541399999999999E-2</c:v>
                </c:pt>
                <c:pt idx="29">
                  <c:v>9.2063489999999998E-2</c:v>
                </c:pt>
                <c:pt idx="30">
                  <c:v>7.9113920000000004E-2</c:v>
                </c:pt>
              </c:numCache>
            </c:numRef>
          </c:val>
          <c:extLst>
            <c:ext xmlns:c16="http://schemas.microsoft.com/office/drawing/2014/chart" uri="{C3380CC4-5D6E-409C-BE32-E72D297353CC}">
              <c16:uniqueId val="{00000003-E61F-4226-8FFE-57B61D02E8CB}"/>
            </c:ext>
          </c:extLst>
        </c:ser>
        <c:ser>
          <c:idx val="4"/>
          <c:order val="4"/>
          <c:tx>
            <c:strRef>
              <c:f>Sheet1!$F$1</c:f>
              <c:strCache>
                <c:ptCount val="1"/>
                <c:pt idx="0">
                  <c:v>I know it's not effective</c:v>
                </c:pt>
              </c:strCache>
            </c:strRef>
          </c:tx>
          <c:spPr>
            <a:solidFill>
              <a:schemeClr val="accent5"/>
            </a:solidFill>
            <a:ln>
              <a:noFill/>
            </a:ln>
            <a:effectLst/>
          </c:spPr>
          <c:invertIfNegative val="0"/>
          <c:cat>
            <c:strRef>
              <c:f>Sheet1!$A$2:$A$32</c:f>
              <c:strCache>
                <c:ptCount val="31"/>
                <c:pt idx="0">
                  <c:v>Choline</c:v>
                </c:pt>
                <c:pt idx="1">
                  <c:v>Biotin</c:v>
                </c:pt>
                <c:pt idx="2">
                  <c:v>Alpha-GPC</c:v>
                </c:pt>
                <c:pt idx="3">
                  <c:v>Vitamin K2</c:v>
                </c:pt>
                <c:pt idx="4">
                  <c:v>Ashwagandha</c:v>
                </c:pt>
                <c:pt idx="5">
                  <c:v>Citicoline</c:v>
                </c:pt>
                <c:pt idx="6">
                  <c:v>Astaxanthin</c:v>
                </c:pt>
                <c:pt idx="7">
                  <c:v>Mushrooms </c:v>
                </c:pt>
                <c:pt idx="8">
                  <c:v>Synbiotics</c:v>
                </c:pt>
                <c:pt idx="9">
                  <c:v>Nootropics</c:v>
                </c:pt>
                <c:pt idx="10">
                  <c:v>Curcumin/ Turmeric</c:v>
                </c:pt>
                <c:pt idx="11">
                  <c:v>CBD</c:v>
                </c:pt>
                <c:pt idx="12">
                  <c:v>Glutathione</c:v>
                </c:pt>
                <c:pt idx="13">
                  <c:v>Melatonin</c:v>
                </c:pt>
                <c:pt idx="14">
                  <c:v>CoQ10</c:v>
                </c:pt>
                <c:pt idx="15">
                  <c:v>MSM</c:v>
                </c:pt>
                <c:pt idx="16">
                  <c:v>Glucosamine</c:v>
                </c:pt>
                <c:pt idx="17">
                  <c:v>Antioxidants</c:v>
                </c:pt>
                <c:pt idx="18">
                  <c:v>Postbiotics</c:v>
                </c:pt>
                <c:pt idx="19">
                  <c:v>Protein Powder</c:v>
                </c:pt>
                <c:pt idx="20">
                  <c:v>Omega-3s </c:v>
                </c:pt>
                <c:pt idx="21">
                  <c:v>Collagen</c:v>
                </c:pt>
                <c:pt idx="22">
                  <c:v>Lutein</c:v>
                </c:pt>
                <c:pt idx="23">
                  <c:v>Iron</c:v>
                </c:pt>
                <c:pt idx="24">
                  <c:v>Prebiotics</c:v>
                </c:pt>
                <c:pt idx="25">
                  <c:v>Magnesium</c:v>
                </c:pt>
                <c:pt idx="26">
                  <c:v>Probiotics</c:v>
                </c:pt>
                <c:pt idx="27">
                  <c:v>Calcium</c:v>
                </c:pt>
                <c:pt idx="28">
                  <c:v>Vitamin D</c:v>
                </c:pt>
                <c:pt idx="29">
                  <c:v>Multivitamin</c:v>
                </c:pt>
                <c:pt idx="30">
                  <c:v>Vitamin C</c:v>
                </c:pt>
              </c:strCache>
            </c:strRef>
          </c:cat>
          <c:val>
            <c:numRef>
              <c:f>Sheet1!$F$2:$F$32</c:f>
              <c:numCache>
                <c:formatCode>0%</c:formatCode>
                <c:ptCount val="31"/>
                <c:pt idx="0">
                  <c:v>7.6923079999999991E-2</c:v>
                </c:pt>
                <c:pt idx="1">
                  <c:v>4.0677969999999987E-2</c:v>
                </c:pt>
                <c:pt idx="2">
                  <c:v>5.9701490000000003E-2</c:v>
                </c:pt>
                <c:pt idx="3">
                  <c:v>5.4263569999999997E-2</c:v>
                </c:pt>
                <c:pt idx="4">
                  <c:v>0.10843373000000001</c:v>
                </c:pt>
                <c:pt idx="5">
                  <c:v>6.7415729999999993E-2</c:v>
                </c:pt>
                <c:pt idx="6">
                  <c:v>4.693141E-2</c:v>
                </c:pt>
                <c:pt idx="7">
                  <c:v>6.1224489999999993E-2</c:v>
                </c:pt>
                <c:pt idx="8">
                  <c:v>4.1984729999999998E-2</c:v>
                </c:pt>
                <c:pt idx="9">
                  <c:v>9.4736840000000003E-2</c:v>
                </c:pt>
                <c:pt idx="10">
                  <c:v>6.040268E-2</c:v>
                </c:pt>
                <c:pt idx="11">
                  <c:v>6.2857139999999992E-2</c:v>
                </c:pt>
                <c:pt idx="12">
                  <c:v>5.0179210000000002E-2</c:v>
                </c:pt>
                <c:pt idx="13">
                  <c:v>5.743243E-2</c:v>
                </c:pt>
                <c:pt idx="14">
                  <c:v>4.9327349999999999E-2</c:v>
                </c:pt>
                <c:pt idx="15">
                  <c:v>5.8333330000000003E-2</c:v>
                </c:pt>
                <c:pt idx="16">
                  <c:v>3.5598709999999999E-2</c:v>
                </c:pt>
                <c:pt idx="17">
                  <c:v>4.5454550000000003E-2</c:v>
                </c:pt>
                <c:pt idx="18">
                  <c:v>5.7347670000000003E-2</c:v>
                </c:pt>
                <c:pt idx="19">
                  <c:v>4.5751630000000001E-2</c:v>
                </c:pt>
                <c:pt idx="20">
                  <c:v>5.095541E-2</c:v>
                </c:pt>
                <c:pt idx="21">
                  <c:v>5.3968250000000002E-2</c:v>
                </c:pt>
                <c:pt idx="22">
                  <c:v>5.8252430000000001E-2</c:v>
                </c:pt>
                <c:pt idx="23">
                  <c:v>4.8231510000000012E-2</c:v>
                </c:pt>
                <c:pt idx="24">
                  <c:v>3.7974679999999997E-2</c:v>
                </c:pt>
                <c:pt idx="25">
                  <c:v>4.4585990000000013E-2</c:v>
                </c:pt>
                <c:pt idx="26">
                  <c:v>2.2364220000000001E-2</c:v>
                </c:pt>
                <c:pt idx="27">
                  <c:v>4.4585990000000013E-2</c:v>
                </c:pt>
                <c:pt idx="28">
                  <c:v>3.5031850000000003E-2</c:v>
                </c:pt>
                <c:pt idx="29">
                  <c:v>3.8095240000000002E-2</c:v>
                </c:pt>
                <c:pt idx="30">
                  <c:v>3.7974679999999997E-2</c:v>
                </c:pt>
              </c:numCache>
            </c:numRef>
          </c:val>
          <c:extLst>
            <c:ext xmlns:c16="http://schemas.microsoft.com/office/drawing/2014/chart" uri="{C3380CC4-5D6E-409C-BE32-E72D297353CC}">
              <c16:uniqueId val="{00000004-E61F-4226-8FFE-57B61D02E8CB}"/>
            </c:ext>
          </c:extLst>
        </c:ser>
        <c:ser>
          <c:idx val="5"/>
          <c:order val="5"/>
          <c:tx>
            <c:strRef>
              <c:f>Sheet1!$G$1</c:f>
              <c:strCache>
                <c:ptCount val="1"/>
                <c:pt idx="0">
                  <c:v>I don't know</c:v>
                </c:pt>
              </c:strCache>
            </c:strRef>
          </c:tx>
          <c:spPr>
            <a:solidFill>
              <a:schemeClr val="accent2"/>
            </a:solidFill>
            <a:ln>
              <a:noFill/>
            </a:ln>
            <a:effectLst/>
          </c:spPr>
          <c:invertIfNegative val="0"/>
          <c:cat>
            <c:strRef>
              <c:f>Sheet1!$A$2:$A$32</c:f>
              <c:strCache>
                <c:ptCount val="31"/>
                <c:pt idx="0">
                  <c:v>Choline</c:v>
                </c:pt>
                <c:pt idx="1">
                  <c:v>Biotin</c:v>
                </c:pt>
                <c:pt idx="2">
                  <c:v>Alpha-GPC</c:v>
                </c:pt>
                <c:pt idx="3">
                  <c:v>Vitamin K2</c:v>
                </c:pt>
                <c:pt idx="4">
                  <c:v>Ashwagandha</c:v>
                </c:pt>
                <c:pt idx="5">
                  <c:v>Citicoline</c:v>
                </c:pt>
                <c:pt idx="6">
                  <c:v>Astaxanthin</c:v>
                </c:pt>
                <c:pt idx="7">
                  <c:v>Mushrooms </c:v>
                </c:pt>
                <c:pt idx="8">
                  <c:v>Synbiotics</c:v>
                </c:pt>
                <c:pt idx="9">
                  <c:v>Nootropics</c:v>
                </c:pt>
                <c:pt idx="10">
                  <c:v>Curcumin/ Turmeric</c:v>
                </c:pt>
                <c:pt idx="11">
                  <c:v>CBD</c:v>
                </c:pt>
                <c:pt idx="12">
                  <c:v>Glutathione</c:v>
                </c:pt>
                <c:pt idx="13">
                  <c:v>Melatonin</c:v>
                </c:pt>
                <c:pt idx="14">
                  <c:v>CoQ10</c:v>
                </c:pt>
                <c:pt idx="15">
                  <c:v>MSM</c:v>
                </c:pt>
                <c:pt idx="16">
                  <c:v>Glucosamine</c:v>
                </c:pt>
                <c:pt idx="17">
                  <c:v>Antioxidants</c:v>
                </c:pt>
                <c:pt idx="18">
                  <c:v>Postbiotics</c:v>
                </c:pt>
                <c:pt idx="19">
                  <c:v>Protein Powder</c:v>
                </c:pt>
                <c:pt idx="20">
                  <c:v>Omega-3s </c:v>
                </c:pt>
                <c:pt idx="21">
                  <c:v>Collagen</c:v>
                </c:pt>
                <c:pt idx="22">
                  <c:v>Lutein</c:v>
                </c:pt>
                <c:pt idx="23">
                  <c:v>Iron</c:v>
                </c:pt>
                <c:pt idx="24">
                  <c:v>Prebiotics</c:v>
                </c:pt>
                <c:pt idx="25">
                  <c:v>Magnesium</c:v>
                </c:pt>
                <c:pt idx="26">
                  <c:v>Probiotics</c:v>
                </c:pt>
                <c:pt idx="27">
                  <c:v>Calcium</c:v>
                </c:pt>
                <c:pt idx="28">
                  <c:v>Vitamin D</c:v>
                </c:pt>
                <c:pt idx="29">
                  <c:v>Multivitamin</c:v>
                </c:pt>
                <c:pt idx="30">
                  <c:v>Vitamin C</c:v>
                </c:pt>
              </c:strCache>
            </c:strRef>
          </c:cat>
          <c:val>
            <c:numRef>
              <c:f>Sheet1!$G$2:$G$32</c:f>
              <c:numCache>
                <c:formatCode>0%</c:formatCode>
                <c:ptCount val="31"/>
                <c:pt idx="0">
                  <c:v>8.1730769999999994E-2</c:v>
                </c:pt>
                <c:pt idx="1">
                  <c:v>5.0847459999999997E-2</c:v>
                </c:pt>
                <c:pt idx="2">
                  <c:v>8.9552239999999991E-2</c:v>
                </c:pt>
                <c:pt idx="3">
                  <c:v>6.2015500000000001E-2</c:v>
                </c:pt>
                <c:pt idx="4">
                  <c:v>7.2289160000000005E-2</c:v>
                </c:pt>
                <c:pt idx="5">
                  <c:v>6.7415729999999993E-2</c:v>
                </c:pt>
                <c:pt idx="6">
                  <c:v>7.9422380000000001E-2</c:v>
                </c:pt>
                <c:pt idx="7">
                  <c:v>9.3877550000000004E-2</c:v>
                </c:pt>
                <c:pt idx="8">
                  <c:v>6.4885499999999999E-2</c:v>
                </c:pt>
                <c:pt idx="9">
                  <c:v>6.3157889999999994E-2</c:v>
                </c:pt>
                <c:pt idx="10">
                  <c:v>6.3758389999999998E-2</c:v>
                </c:pt>
                <c:pt idx="11">
                  <c:v>5.142857E-2</c:v>
                </c:pt>
                <c:pt idx="12">
                  <c:v>6.4516130000000005E-2</c:v>
                </c:pt>
                <c:pt idx="13">
                  <c:v>5.743243E-2</c:v>
                </c:pt>
                <c:pt idx="14">
                  <c:v>3.587444E-2</c:v>
                </c:pt>
                <c:pt idx="15">
                  <c:v>7.4999999999999997E-2</c:v>
                </c:pt>
                <c:pt idx="16">
                  <c:v>3.883495E-2</c:v>
                </c:pt>
                <c:pt idx="17">
                  <c:v>5.5194809999999997E-2</c:v>
                </c:pt>
                <c:pt idx="18">
                  <c:v>4.301075E-2</c:v>
                </c:pt>
                <c:pt idx="19">
                  <c:v>4.5751630000000001E-2</c:v>
                </c:pt>
                <c:pt idx="20">
                  <c:v>2.5477710000000001E-2</c:v>
                </c:pt>
                <c:pt idx="21">
                  <c:v>1.9047620000000001E-2</c:v>
                </c:pt>
                <c:pt idx="22">
                  <c:v>2.912621E-2</c:v>
                </c:pt>
                <c:pt idx="23">
                  <c:v>2.8938910000000002E-2</c:v>
                </c:pt>
                <c:pt idx="24">
                  <c:v>2.2151899999999999E-2</c:v>
                </c:pt>
                <c:pt idx="25">
                  <c:v>2.2292989999999999E-2</c:v>
                </c:pt>
                <c:pt idx="26">
                  <c:v>1.2779550000000001E-2</c:v>
                </c:pt>
                <c:pt idx="27">
                  <c:v>1.5923570000000001E-2</c:v>
                </c:pt>
                <c:pt idx="28">
                  <c:v>1.5923570000000001E-2</c:v>
                </c:pt>
                <c:pt idx="29">
                  <c:v>1.5873020000000002E-2</c:v>
                </c:pt>
                <c:pt idx="30">
                  <c:v>1.5822780000000002E-2</c:v>
                </c:pt>
              </c:numCache>
            </c:numRef>
          </c:val>
          <c:extLst>
            <c:ext xmlns:c16="http://schemas.microsoft.com/office/drawing/2014/chart" uri="{C3380CC4-5D6E-409C-BE32-E72D297353CC}">
              <c16:uniqueId val="{00000005-E61F-4226-8FFE-57B61D02E8CB}"/>
            </c:ext>
          </c:extLst>
        </c:ser>
        <c:dLbls>
          <c:showLegendKey val="0"/>
          <c:showVal val="0"/>
          <c:showCatName val="0"/>
          <c:showSerName val="0"/>
          <c:showPercent val="0"/>
          <c:showBubbleSize val="0"/>
        </c:dLbls>
        <c:gapWidth val="150"/>
        <c:overlap val="100"/>
        <c:axId val="2034147848"/>
        <c:axId val="2034142808"/>
      </c:barChart>
      <c:catAx>
        <c:axId val="2034147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2034142808"/>
        <c:crosses val="autoZero"/>
        <c:auto val="1"/>
        <c:lblAlgn val="ctr"/>
        <c:lblOffset val="100"/>
        <c:noMultiLvlLbl val="0"/>
      </c:catAx>
      <c:valAx>
        <c:axId val="203414280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34147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I trust that it is effective, and I have experienced its benefits</c:v>
                </c:pt>
              </c:strCache>
            </c:strRef>
          </c:tx>
          <c:spPr>
            <a:solidFill>
              <a:schemeClr val="accent1"/>
            </a:solidFill>
            <a:ln>
              <a:noFill/>
            </a:ln>
            <a:effectLst/>
          </c:spPr>
          <c:invertIfNegative val="0"/>
          <c:cat>
            <c:strRef>
              <c:f>Sheet1!$A$2:$A$32</c:f>
              <c:strCache>
                <c:ptCount val="31"/>
                <c:pt idx="0">
                  <c:v>Lutein</c:v>
                </c:pt>
                <c:pt idx="1">
                  <c:v>Synbiotics</c:v>
                </c:pt>
                <c:pt idx="2">
                  <c:v>MSM</c:v>
                </c:pt>
                <c:pt idx="3">
                  <c:v>Choline</c:v>
                </c:pt>
                <c:pt idx="4">
                  <c:v>Mushrooms </c:v>
                </c:pt>
                <c:pt idx="5">
                  <c:v>CBD</c:v>
                </c:pt>
                <c:pt idx="6">
                  <c:v>Alpha-GPC</c:v>
                </c:pt>
                <c:pt idx="7">
                  <c:v>Nootropics</c:v>
                </c:pt>
                <c:pt idx="8">
                  <c:v>Astaxanthin</c:v>
                </c:pt>
                <c:pt idx="9">
                  <c:v>Ashwagandha</c:v>
                </c:pt>
                <c:pt idx="10">
                  <c:v>Glutathione</c:v>
                </c:pt>
                <c:pt idx="11">
                  <c:v>Biotin</c:v>
                </c:pt>
                <c:pt idx="12">
                  <c:v>Vitamin K2</c:v>
                </c:pt>
                <c:pt idx="13">
                  <c:v>Citicoline</c:v>
                </c:pt>
                <c:pt idx="14">
                  <c:v>Glucosamine</c:v>
                </c:pt>
                <c:pt idx="15">
                  <c:v>Postbiotics</c:v>
                </c:pt>
                <c:pt idx="16">
                  <c:v>Melatonin</c:v>
                </c:pt>
                <c:pt idx="17">
                  <c:v>CoQ10</c:v>
                </c:pt>
                <c:pt idx="18">
                  <c:v>Curcumin/ Turmeric</c:v>
                </c:pt>
                <c:pt idx="19">
                  <c:v>Collagen</c:v>
                </c:pt>
                <c:pt idx="20">
                  <c:v>Protein Powder</c:v>
                </c:pt>
                <c:pt idx="21">
                  <c:v>Antioxidants</c:v>
                </c:pt>
                <c:pt idx="22">
                  <c:v>Prebiotics</c:v>
                </c:pt>
                <c:pt idx="23">
                  <c:v>Omega-3s </c:v>
                </c:pt>
                <c:pt idx="24">
                  <c:v>Magnesium</c:v>
                </c:pt>
                <c:pt idx="25">
                  <c:v>Calcium</c:v>
                </c:pt>
                <c:pt idx="26">
                  <c:v>Probiotics</c:v>
                </c:pt>
                <c:pt idx="27">
                  <c:v>Iron</c:v>
                </c:pt>
                <c:pt idx="28">
                  <c:v>Multivitamin</c:v>
                </c:pt>
                <c:pt idx="29">
                  <c:v>Vitamin D</c:v>
                </c:pt>
                <c:pt idx="30">
                  <c:v>Vitamin C</c:v>
                </c:pt>
              </c:strCache>
            </c:strRef>
          </c:cat>
          <c:val>
            <c:numRef>
              <c:f>Sheet1!$B$2:$B$32</c:f>
              <c:numCache>
                <c:formatCode>0%</c:formatCode>
                <c:ptCount val="31"/>
                <c:pt idx="0">
                  <c:v>9.2592590000000002E-2</c:v>
                </c:pt>
                <c:pt idx="1">
                  <c:v>9.3457940000000003E-2</c:v>
                </c:pt>
                <c:pt idx="2">
                  <c:v>9.6153849999999999E-2</c:v>
                </c:pt>
                <c:pt idx="3">
                  <c:v>0.11320755</c:v>
                </c:pt>
                <c:pt idx="4">
                  <c:v>0.11515151999999999</c:v>
                </c:pt>
                <c:pt idx="5">
                  <c:v>0.13178295000000001</c:v>
                </c:pt>
                <c:pt idx="6">
                  <c:v>0.13793103000000001</c:v>
                </c:pt>
                <c:pt idx="7">
                  <c:v>0.14285713999999999</c:v>
                </c:pt>
                <c:pt idx="8">
                  <c:v>0.14457830999999999</c:v>
                </c:pt>
                <c:pt idx="9">
                  <c:v>0.1559633</c:v>
                </c:pt>
                <c:pt idx="10">
                  <c:v>0.15740741</c:v>
                </c:pt>
                <c:pt idx="11">
                  <c:v>0.16083916000000001</c:v>
                </c:pt>
                <c:pt idx="12">
                  <c:v>0.18012422</c:v>
                </c:pt>
                <c:pt idx="13">
                  <c:v>0.19512194999999999</c:v>
                </c:pt>
                <c:pt idx="14">
                  <c:v>0.24022346</c:v>
                </c:pt>
                <c:pt idx="15">
                  <c:v>0.25675675999999997</c:v>
                </c:pt>
                <c:pt idx="16">
                  <c:v>0.25698324</c:v>
                </c:pt>
                <c:pt idx="17">
                  <c:v>0.26724137999999997</c:v>
                </c:pt>
                <c:pt idx="18">
                  <c:v>0.28494624000000002</c:v>
                </c:pt>
                <c:pt idx="19">
                  <c:v>0.30412370999999999</c:v>
                </c:pt>
                <c:pt idx="20">
                  <c:v>0.36649215000000002</c:v>
                </c:pt>
                <c:pt idx="21">
                  <c:v>0.37113402000000001</c:v>
                </c:pt>
                <c:pt idx="22">
                  <c:v>0.38071065999999998</c:v>
                </c:pt>
                <c:pt idx="23">
                  <c:v>0.41025641000000002</c:v>
                </c:pt>
                <c:pt idx="24">
                  <c:v>0.43814433000000003</c:v>
                </c:pt>
                <c:pt idx="25">
                  <c:v>0.48730963999999999</c:v>
                </c:pt>
                <c:pt idx="26">
                  <c:v>0.49489796000000003</c:v>
                </c:pt>
                <c:pt idx="27">
                  <c:v>0.51269036000000001</c:v>
                </c:pt>
                <c:pt idx="28">
                  <c:v>0.55102041000000002</c:v>
                </c:pt>
                <c:pt idx="29">
                  <c:v>0.55958549000000002</c:v>
                </c:pt>
                <c:pt idx="30">
                  <c:v>0.60913706000000001</c:v>
                </c:pt>
              </c:numCache>
            </c:numRef>
          </c:val>
          <c:extLst>
            <c:ext xmlns:c16="http://schemas.microsoft.com/office/drawing/2014/chart" uri="{C3380CC4-5D6E-409C-BE32-E72D297353CC}">
              <c16:uniqueId val="{00000000-E61F-4226-8FFE-57B61D02E8CB}"/>
            </c:ext>
          </c:extLst>
        </c:ser>
        <c:ser>
          <c:idx val="1"/>
          <c:order val="1"/>
          <c:tx>
            <c:strRef>
              <c:f>Sheet1!$C$1</c:f>
              <c:strCache>
                <c:ptCount val="1"/>
                <c:pt idx="0">
                  <c:v>I trust that it is effective, but I haven't experienced benefits</c:v>
                </c:pt>
              </c:strCache>
            </c:strRef>
          </c:tx>
          <c:spPr>
            <a:solidFill>
              <a:schemeClr val="accent3"/>
            </a:solidFill>
            <a:ln>
              <a:noFill/>
            </a:ln>
            <a:effectLst/>
          </c:spPr>
          <c:invertIfNegative val="0"/>
          <c:cat>
            <c:strRef>
              <c:f>Sheet1!$A$2:$A$32</c:f>
              <c:strCache>
                <c:ptCount val="31"/>
                <c:pt idx="0">
                  <c:v>Lutein</c:v>
                </c:pt>
                <c:pt idx="1">
                  <c:v>Synbiotics</c:v>
                </c:pt>
                <c:pt idx="2">
                  <c:v>MSM</c:v>
                </c:pt>
                <c:pt idx="3">
                  <c:v>Choline</c:v>
                </c:pt>
                <c:pt idx="4">
                  <c:v>Mushrooms </c:v>
                </c:pt>
                <c:pt idx="5">
                  <c:v>CBD</c:v>
                </c:pt>
                <c:pt idx="6">
                  <c:v>Alpha-GPC</c:v>
                </c:pt>
                <c:pt idx="7">
                  <c:v>Nootropics</c:v>
                </c:pt>
                <c:pt idx="8">
                  <c:v>Astaxanthin</c:v>
                </c:pt>
                <c:pt idx="9">
                  <c:v>Ashwagandha</c:v>
                </c:pt>
                <c:pt idx="10">
                  <c:v>Glutathione</c:v>
                </c:pt>
                <c:pt idx="11">
                  <c:v>Biotin</c:v>
                </c:pt>
                <c:pt idx="12">
                  <c:v>Vitamin K2</c:v>
                </c:pt>
                <c:pt idx="13">
                  <c:v>Citicoline</c:v>
                </c:pt>
                <c:pt idx="14">
                  <c:v>Glucosamine</c:v>
                </c:pt>
                <c:pt idx="15">
                  <c:v>Postbiotics</c:v>
                </c:pt>
                <c:pt idx="16">
                  <c:v>Melatonin</c:v>
                </c:pt>
                <c:pt idx="17">
                  <c:v>CoQ10</c:v>
                </c:pt>
                <c:pt idx="18">
                  <c:v>Curcumin/ Turmeric</c:v>
                </c:pt>
                <c:pt idx="19">
                  <c:v>Collagen</c:v>
                </c:pt>
                <c:pt idx="20">
                  <c:v>Protein Powder</c:v>
                </c:pt>
                <c:pt idx="21">
                  <c:v>Antioxidants</c:v>
                </c:pt>
                <c:pt idx="22">
                  <c:v>Prebiotics</c:v>
                </c:pt>
                <c:pt idx="23">
                  <c:v>Omega-3s </c:v>
                </c:pt>
                <c:pt idx="24">
                  <c:v>Magnesium</c:v>
                </c:pt>
                <c:pt idx="25">
                  <c:v>Calcium</c:v>
                </c:pt>
                <c:pt idx="26">
                  <c:v>Probiotics</c:v>
                </c:pt>
                <c:pt idx="27">
                  <c:v>Iron</c:v>
                </c:pt>
                <c:pt idx="28">
                  <c:v>Multivitamin</c:v>
                </c:pt>
                <c:pt idx="29">
                  <c:v>Vitamin D</c:v>
                </c:pt>
                <c:pt idx="30">
                  <c:v>Vitamin C</c:v>
                </c:pt>
              </c:strCache>
            </c:strRef>
          </c:cat>
          <c:val>
            <c:numRef>
              <c:f>Sheet1!$C$2:$C$32</c:f>
              <c:numCache>
                <c:formatCode>0%</c:formatCode>
                <c:ptCount val="31"/>
                <c:pt idx="0">
                  <c:v>0.35185185000000002</c:v>
                </c:pt>
                <c:pt idx="1">
                  <c:v>0.30841120999999999</c:v>
                </c:pt>
                <c:pt idx="2">
                  <c:v>0.29807692000000002</c:v>
                </c:pt>
                <c:pt idx="3">
                  <c:v>0.32075471999999999</c:v>
                </c:pt>
                <c:pt idx="4">
                  <c:v>0.33333332999999998</c:v>
                </c:pt>
                <c:pt idx="5">
                  <c:v>0.32558140000000002</c:v>
                </c:pt>
                <c:pt idx="6">
                  <c:v>0.2183908</c:v>
                </c:pt>
                <c:pt idx="7">
                  <c:v>0.24489796</c:v>
                </c:pt>
                <c:pt idx="8">
                  <c:v>0.27710843000000002</c:v>
                </c:pt>
                <c:pt idx="9">
                  <c:v>0.32110092000000001</c:v>
                </c:pt>
                <c:pt idx="10">
                  <c:v>0.32407406999999999</c:v>
                </c:pt>
                <c:pt idx="11">
                  <c:v>0.30769231000000002</c:v>
                </c:pt>
                <c:pt idx="12">
                  <c:v>0.40993789000000003</c:v>
                </c:pt>
                <c:pt idx="13">
                  <c:v>0.29268293000000001</c:v>
                </c:pt>
                <c:pt idx="14">
                  <c:v>0.37988826999999997</c:v>
                </c:pt>
                <c:pt idx="15">
                  <c:v>0.33783783999999989</c:v>
                </c:pt>
                <c:pt idx="16">
                  <c:v>0.37430168000000003</c:v>
                </c:pt>
                <c:pt idx="17">
                  <c:v>0.28448276</c:v>
                </c:pt>
                <c:pt idx="18">
                  <c:v>0.38709676999999998</c:v>
                </c:pt>
                <c:pt idx="19">
                  <c:v>0.33505154999999998</c:v>
                </c:pt>
                <c:pt idx="20">
                  <c:v>0.32460733000000003</c:v>
                </c:pt>
                <c:pt idx="21">
                  <c:v>0.36597938000000002</c:v>
                </c:pt>
                <c:pt idx="22">
                  <c:v>0.33502537999999998</c:v>
                </c:pt>
                <c:pt idx="23">
                  <c:v>0.34871795</c:v>
                </c:pt>
                <c:pt idx="24">
                  <c:v>0.32989690999999999</c:v>
                </c:pt>
                <c:pt idx="25">
                  <c:v>0.32487310000000003</c:v>
                </c:pt>
                <c:pt idx="26">
                  <c:v>0.34183672999999998</c:v>
                </c:pt>
                <c:pt idx="27">
                  <c:v>0.31472081000000002</c:v>
                </c:pt>
                <c:pt idx="28">
                  <c:v>0.26530611999999998</c:v>
                </c:pt>
                <c:pt idx="29">
                  <c:v>0.30569948000000002</c:v>
                </c:pt>
                <c:pt idx="30">
                  <c:v>0.24365481999999999</c:v>
                </c:pt>
              </c:numCache>
            </c:numRef>
          </c:val>
          <c:extLst>
            <c:ext xmlns:c16="http://schemas.microsoft.com/office/drawing/2014/chart" uri="{C3380CC4-5D6E-409C-BE32-E72D297353CC}">
              <c16:uniqueId val="{00000001-E61F-4226-8FFE-57B61D02E8CB}"/>
            </c:ext>
          </c:extLst>
        </c:ser>
        <c:ser>
          <c:idx val="2"/>
          <c:order val="2"/>
          <c:tx>
            <c:strRef>
              <c:f>Sheet1!$D$1</c:f>
              <c:strCache>
                <c:ptCount val="1"/>
                <c:pt idx="0">
                  <c:v>I've heard good &amp; bad</c:v>
                </c:pt>
              </c:strCache>
            </c:strRef>
          </c:tx>
          <c:spPr>
            <a:solidFill>
              <a:schemeClr val="accent6"/>
            </a:solidFill>
            <a:ln>
              <a:noFill/>
            </a:ln>
            <a:effectLst/>
          </c:spPr>
          <c:invertIfNegative val="0"/>
          <c:cat>
            <c:strRef>
              <c:f>Sheet1!$A$2:$A$32</c:f>
              <c:strCache>
                <c:ptCount val="31"/>
                <c:pt idx="0">
                  <c:v>Lutein</c:v>
                </c:pt>
                <c:pt idx="1">
                  <c:v>Synbiotics</c:v>
                </c:pt>
                <c:pt idx="2">
                  <c:v>MSM</c:v>
                </c:pt>
                <c:pt idx="3">
                  <c:v>Choline</c:v>
                </c:pt>
                <c:pt idx="4">
                  <c:v>Mushrooms </c:v>
                </c:pt>
                <c:pt idx="5">
                  <c:v>CBD</c:v>
                </c:pt>
                <c:pt idx="6">
                  <c:v>Alpha-GPC</c:v>
                </c:pt>
                <c:pt idx="7">
                  <c:v>Nootropics</c:v>
                </c:pt>
                <c:pt idx="8">
                  <c:v>Astaxanthin</c:v>
                </c:pt>
                <c:pt idx="9">
                  <c:v>Ashwagandha</c:v>
                </c:pt>
                <c:pt idx="10">
                  <c:v>Glutathione</c:v>
                </c:pt>
                <c:pt idx="11">
                  <c:v>Biotin</c:v>
                </c:pt>
                <c:pt idx="12">
                  <c:v>Vitamin K2</c:v>
                </c:pt>
                <c:pt idx="13">
                  <c:v>Citicoline</c:v>
                </c:pt>
                <c:pt idx="14">
                  <c:v>Glucosamine</c:v>
                </c:pt>
                <c:pt idx="15">
                  <c:v>Postbiotics</c:v>
                </c:pt>
                <c:pt idx="16">
                  <c:v>Melatonin</c:v>
                </c:pt>
                <c:pt idx="17">
                  <c:v>CoQ10</c:v>
                </c:pt>
                <c:pt idx="18">
                  <c:v>Curcumin/ Turmeric</c:v>
                </c:pt>
                <c:pt idx="19">
                  <c:v>Collagen</c:v>
                </c:pt>
                <c:pt idx="20">
                  <c:v>Protein Powder</c:v>
                </c:pt>
                <c:pt idx="21">
                  <c:v>Antioxidants</c:v>
                </c:pt>
                <c:pt idx="22">
                  <c:v>Prebiotics</c:v>
                </c:pt>
                <c:pt idx="23">
                  <c:v>Omega-3s </c:v>
                </c:pt>
                <c:pt idx="24">
                  <c:v>Magnesium</c:v>
                </c:pt>
                <c:pt idx="25">
                  <c:v>Calcium</c:v>
                </c:pt>
                <c:pt idx="26">
                  <c:v>Probiotics</c:v>
                </c:pt>
                <c:pt idx="27">
                  <c:v>Iron</c:v>
                </c:pt>
                <c:pt idx="28">
                  <c:v>Multivitamin</c:v>
                </c:pt>
                <c:pt idx="29">
                  <c:v>Vitamin D</c:v>
                </c:pt>
                <c:pt idx="30">
                  <c:v>Vitamin C</c:v>
                </c:pt>
              </c:strCache>
            </c:strRef>
          </c:cat>
          <c:val>
            <c:numRef>
              <c:f>Sheet1!$D$2:$D$32</c:f>
              <c:numCache>
                <c:formatCode>0%</c:formatCode>
                <c:ptCount val="31"/>
                <c:pt idx="0">
                  <c:v>0.17592593000000001</c:v>
                </c:pt>
                <c:pt idx="1">
                  <c:v>0.22429906999999999</c:v>
                </c:pt>
                <c:pt idx="2">
                  <c:v>0.22115385000000001</c:v>
                </c:pt>
                <c:pt idx="3">
                  <c:v>0.20754717</c:v>
                </c:pt>
                <c:pt idx="4">
                  <c:v>0.18787878999999999</c:v>
                </c:pt>
                <c:pt idx="5">
                  <c:v>0.34108527</c:v>
                </c:pt>
                <c:pt idx="6">
                  <c:v>0.28735632</c:v>
                </c:pt>
                <c:pt idx="7">
                  <c:v>0.28571428999999998</c:v>
                </c:pt>
                <c:pt idx="8">
                  <c:v>0.24096386</c:v>
                </c:pt>
                <c:pt idx="9">
                  <c:v>0.30275228999999998</c:v>
                </c:pt>
                <c:pt idx="10">
                  <c:v>0.19444444</c:v>
                </c:pt>
                <c:pt idx="11">
                  <c:v>0.23076922999999999</c:v>
                </c:pt>
                <c:pt idx="12">
                  <c:v>0.13043478</c:v>
                </c:pt>
                <c:pt idx="13">
                  <c:v>0.21951219999999999</c:v>
                </c:pt>
                <c:pt idx="14">
                  <c:v>0.13966480000000001</c:v>
                </c:pt>
                <c:pt idx="15">
                  <c:v>0.15540540999999999</c:v>
                </c:pt>
                <c:pt idx="16">
                  <c:v>0.18435753999999999</c:v>
                </c:pt>
                <c:pt idx="17">
                  <c:v>0.14655172</c:v>
                </c:pt>
                <c:pt idx="18">
                  <c:v>0.13978494999999999</c:v>
                </c:pt>
                <c:pt idx="19">
                  <c:v>0.16494845</c:v>
                </c:pt>
                <c:pt idx="20">
                  <c:v>0.18848168000000001</c:v>
                </c:pt>
                <c:pt idx="21">
                  <c:v>0.12371134</c:v>
                </c:pt>
                <c:pt idx="22">
                  <c:v>0.14720812</c:v>
                </c:pt>
                <c:pt idx="23">
                  <c:v>0.15384614999999999</c:v>
                </c:pt>
                <c:pt idx="24">
                  <c:v>0.10824742</c:v>
                </c:pt>
                <c:pt idx="25">
                  <c:v>9.137055999999999E-2</c:v>
                </c:pt>
                <c:pt idx="26">
                  <c:v>8.1632650000000015E-2</c:v>
                </c:pt>
                <c:pt idx="27">
                  <c:v>0.12182741</c:v>
                </c:pt>
                <c:pt idx="28">
                  <c:v>0.12244898</c:v>
                </c:pt>
                <c:pt idx="29">
                  <c:v>8.2901550000000004E-2</c:v>
                </c:pt>
                <c:pt idx="30">
                  <c:v>9.6446699999999996E-2</c:v>
                </c:pt>
              </c:numCache>
            </c:numRef>
          </c:val>
          <c:extLst>
            <c:ext xmlns:c16="http://schemas.microsoft.com/office/drawing/2014/chart" uri="{C3380CC4-5D6E-409C-BE32-E72D297353CC}">
              <c16:uniqueId val="{00000002-E61F-4226-8FFE-57B61D02E8CB}"/>
            </c:ext>
          </c:extLst>
        </c:ser>
        <c:ser>
          <c:idx val="3"/>
          <c:order val="3"/>
          <c:tx>
            <c:strRef>
              <c:f>Sheet1!$E$1</c:f>
              <c:strCache>
                <c:ptCount val="1"/>
                <c:pt idx="0">
                  <c:v>I think it might not be effective, I haven't experienced benefits</c:v>
                </c:pt>
              </c:strCache>
            </c:strRef>
          </c:tx>
          <c:spPr>
            <a:solidFill>
              <a:schemeClr val="bg2"/>
            </a:solidFill>
            <a:ln>
              <a:noFill/>
            </a:ln>
            <a:effectLst/>
          </c:spPr>
          <c:invertIfNegative val="0"/>
          <c:cat>
            <c:strRef>
              <c:f>Sheet1!$A$2:$A$32</c:f>
              <c:strCache>
                <c:ptCount val="31"/>
                <c:pt idx="0">
                  <c:v>Lutein</c:v>
                </c:pt>
                <c:pt idx="1">
                  <c:v>Synbiotics</c:v>
                </c:pt>
                <c:pt idx="2">
                  <c:v>MSM</c:v>
                </c:pt>
                <c:pt idx="3">
                  <c:v>Choline</c:v>
                </c:pt>
                <c:pt idx="4">
                  <c:v>Mushrooms </c:v>
                </c:pt>
                <c:pt idx="5">
                  <c:v>CBD</c:v>
                </c:pt>
                <c:pt idx="6">
                  <c:v>Alpha-GPC</c:v>
                </c:pt>
                <c:pt idx="7">
                  <c:v>Nootropics</c:v>
                </c:pt>
                <c:pt idx="8">
                  <c:v>Astaxanthin</c:v>
                </c:pt>
                <c:pt idx="9">
                  <c:v>Ashwagandha</c:v>
                </c:pt>
                <c:pt idx="10">
                  <c:v>Glutathione</c:v>
                </c:pt>
                <c:pt idx="11">
                  <c:v>Biotin</c:v>
                </c:pt>
                <c:pt idx="12">
                  <c:v>Vitamin K2</c:v>
                </c:pt>
                <c:pt idx="13">
                  <c:v>Citicoline</c:v>
                </c:pt>
                <c:pt idx="14">
                  <c:v>Glucosamine</c:v>
                </c:pt>
                <c:pt idx="15">
                  <c:v>Postbiotics</c:v>
                </c:pt>
                <c:pt idx="16">
                  <c:v>Melatonin</c:v>
                </c:pt>
                <c:pt idx="17">
                  <c:v>CoQ10</c:v>
                </c:pt>
                <c:pt idx="18">
                  <c:v>Curcumin/ Turmeric</c:v>
                </c:pt>
                <c:pt idx="19">
                  <c:v>Collagen</c:v>
                </c:pt>
                <c:pt idx="20">
                  <c:v>Protein Powder</c:v>
                </c:pt>
                <c:pt idx="21">
                  <c:v>Antioxidants</c:v>
                </c:pt>
                <c:pt idx="22">
                  <c:v>Prebiotics</c:v>
                </c:pt>
                <c:pt idx="23">
                  <c:v>Omega-3s </c:v>
                </c:pt>
                <c:pt idx="24">
                  <c:v>Magnesium</c:v>
                </c:pt>
                <c:pt idx="25">
                  <c:v>Calcium</c:v>
                </c:pt>
                <c:pt idx="26">
                  <c:v>Probiotics</c:v>
                </c:pt>
                <c:pt idx="27">
                  <c:v>Iron</c:v>
                </c:pt>
                <c:pt idx="28">
                  <c:v>Multivitamin</c:v>
                </c:pt>
                <c:pt idx="29">
                  <c:v>Vitamin D</c:v>
                </c:pt>
                <c:pt idx="30">
                  <c:v>Vitamin C</c:v>
                </c:pt>
              </c:strCache>
            </c:strRef>
          </c:cat>
          <c:val>
            <c:numRef>
              <c:f>Sheet1!$E$2:$E$32</c:f>
              <c:numCache>
                <c:formatCode>0%</c:formatCode>
                <c:ptCount val="31"/>
                <c:pt idx="0">
                  <c:v>0.14814815000000001</c:v>
                </c:pt>
                <c:pt idx="1">
                  <c:v>0.11214953</c:v>
                </c:pt>
                <c:pt idx="2">
                  <c:v>0.16346153999999999</c:v>
                </c:pt>
                <c:pt idx="3">
                  <c:v>0.11320755</c:v>
                </c:pt>
                <c:pt idx="4">
                  <c:v>0.10909091</c:v>
                </c:pt>
                <c:pt idx="5">
                  <c:v>7.7519379999999999E-2</c:v>
                </c:pt>
                <c:pt idx="6">
                  <c:v>0.14942528999999999</c:v>
                </c:pt>
                <c:pt idx="7">
                  <c:v>0.16326531</c:v>
                </c:pt>
                <c:pt idx="8">
                  <c:v>0.12048193</c:v>
                </c:pt>
                <c:pt idx="9">
                  <c:v>0.12844037</c:v>
                </c:pt>
                <c:pt idx="10">
                  <c:v>0.16666666999999999</c:v>
                </c:pt>
                <c:pt idx="11">
                  <c:v>0.11188811</c:v>
                </c:pt>
                <c:pt idx="12">
                  <c:v>7.4534160000000002E-2</c:v>
                </c:pt>
                <c:pt idx="13">
                  <c:v>0.14634146000000001</c:v>
                </c:pt>
                <c:pt idx="14">
                  <c:v>6.1452510000000002E-2</c:v>
                </c:pt>
                <c:pt idx="15">
                  <c:v>8.783784E-2</c:v>
                </c:pt>
                <c:pt idx="16">
                  <c:v>8.9385469999999995E-2</c:v>
                </c:pt>
                <c:pt idx="17">
                  <c:v>0.11206897</c:v>
                </c:pt>
                <c:pt idx="18">
                  <c:v>6.9892469999999998E-2</c:v>
                </c:pt>
                <c:pt idx="19">
                  <c:v>9.7938139999999993E-2</c:v>
                </c:pt>
                <c:pt idx="20">
                  <c:v>6.8062829999999991E-2</c:v>
                </c:pt>
                <c:pt idx="21">
                  <c:v>6.7010310000000003E-2</c:v>
                </c:pt>
                <c:pt idx="22">
                  <c:v>7.6142130000000002E-2</c:v>
                </c:pt>
                <c:pt idx="23">
                  <c:v>5.1282050000000003E-2</c:v>
                </c:pt>
                <c:pt idx="24">
                  <c:v>7.2164950000000005E-2</c:v>
                </c:pt>
                <c:pt idx="25">
                  <c:v>4.5685279999999988E-2</c:v>
                </c:pt>
                <c:pt idx="26">
                  <c:v>5.1020410000000002E-2</c:v>
                </c:pt>
                <c:pt idx="27">
                  <c:v>3.0456850000000001E-2</c:v>
                </c:pt>
                <c:pt idx="28">
                  <c:v>3.5714290000000003E-2</c:v>
                </c:pt>
                <c:pt idx="29">
                  <c:v>3.6269429999999998E-2</c:v>
                </c:pt>
                <c:pt idx="30">
                  <c:v>4.0609140000000002E-2</c:v>
                </c:pt>
              </c:numCache>
            </c:numRef>
          </c:val>
          <c:extLst>
            <c:ext xmlns:c16="http://schemas.microsoft.com/office/drawing/2014/chart" uri="{C3380CC4-5D6E-409C-BE32-E72D297353CC}">
              <c16:uniqueId val="{00000003-E61F-4226-8FFE-57B61D02E8CB}"/>
            </c:ext>
          </c:extLst>
        </c:ser>
        <c:ser>
          <c:idx val="4"/>
          <c:order val="4"/>
          <c:tx>
            <c:strRef>
              <c:f>Sheet1!$F$1</c:f>
              <c:strCache>
                <c:ptCount val="1"/>
                <c:pt idx="0">
                  <c:v>I know it's not effective</c:v>
                </c:pt>
              </c:strCache>
            </c:strRef>
          </c:tx>
          <c:spPr>
            <a:solidFill>
              <a:schemeClr val="accent5"/>
            </a:solidFill>
            <a:ln>
              <a:noFill/>
            </a:ln>
            <a:effectLst/>
          </c:spPr>
          <c:invertIfNegative val="0"/>
          <c:cat>
            <c:strRef>
              <c:f>Sheet1!$A$2:$A$32</c:f>
              <c:strCache>
                <c:ptCount val="31"/>
                <c:pt idx="0">
                  <c:v>Lutein</c:v>
                </c:pt>
                <c:pt idx="1">
                  <c:v>Synbiotics</c:v>
                </c:pt>
                <c:pt idx="2">
                  <c:v>MSM</c:v>
                </c:pt>
                <c:pt idx="3">
                  <c:v>Choline</c:v>
                </c:pt>
                <c:pt idx="4">
                  <c:v>Mushrooms </c:v>
                </c:pt>
                <c:pt idx="5">
                  <c:v>CBD</c:v>
                </c:pt>
                <c:pt idx="6">
                  <c:v>Alpha-GPC</c:v>
                </c:pt>
                <c:pt idx="7">
                  <c:v>Nootropics</c:v>
                </c:pt>
                <c:pt idx="8">
                  <c:v>Astaxanthin</c:v>
                </c:pt>
                <c:pt idx="9">
                  <c:v>Ashwagandha</c:v>
                </c:pt>
                <c:pt idx="10">
                  <c:v>Glutathione</c:v>
                </c:pt>
                <c:pt idx="11">
                  <c:v>Biotin</c:v>
                </c:pt>
                <c:pt idx="12">
                  <c:v>Vitamin K2</c:v>
                </c:pt>
                <c:pt idx="13">
                  <c:v>Citicoline</c:v>
                </c:pt>
                <c:pt idx="14">
                  <c:v>Glucosamine</c:v>
                </c:pt>
                <c:pt idx="15">
                  <c:v>Postbiotics</c:v>
                </c:pt>
                <c:pt idx="16">
                  <c:v>Melatonin</c:v>
                </c:pt>
                <c:pt idx="17">
                  <c:v>CoQ10</c:v>
                </c:pt>
                <c:pt idx="18">
                  <c:v>Curcumin/ Turmeric</c:v>
                </c:pt>
                <c:pt idx="19">
                  <c:v>Collagen</c:v>
                </c:pt>
                <c:pt idx="20">
                  <c:v>Protein Powder</c:v>
                </c:pt>
                <c:pt idx="21">
                  <c:v>Antioxidants</c:v>
                </c:pt>
                <c:pt idx="22">
                  <c:v>Prebiotics</c:v>
                </c:pt>
                <c:pt idx="23">
                  <c:v>Omega-3s </c:v>
                </c:pt>
                <c:pt idx="24">
                  <c:v>Magnesium</c:v>
                </c:pt>
                <c:pt idx="25">
                  <c:v>Calcium</c:v>
                </c:pt>
                <c:pt idx="26">
                  <c:v>Probiotics</c:v>
                </c:pt>
                <c:pt idx="27">
                  <c:v>Iron</c:v>
                </c:pt>
                <c:pt idx="28">
                  <c:v>Multivitamin</c:v>
                </c:pt>
                <c:pt idx="29">
                  <c:v>Vitamin D</c:v>
                </c:pt>
                <c:pt idx="30">
                  <c:v>Vitamin C</c:v>
                </c:pt>
              </c:strCache>
            </c:strRef>
          </c:cat>
          <c:val>
            <c:numRef>
              <c:f>Sheet1!$F$2:$F$32</c:f>
              <c:numCache>
                <c:formatCode>0%</c:formatCode>
                <c:ptCount val="31"/>
                <c:pt idx="0">
                  <c:v>2.7777779999999998E-2</c:v>
                </c:pt>
                <c:pt idx="1">
                  <c:v>4.6728970000000002E-2</c:v>
                </c:pt>
                <c:pt idx="2">
                  <c:v>4.8076920000000002E-2</c:v>
                </c:pt>
                <c:pt idx="3">
                  <c:v>4.716981E-2</c:v>
                </c:pt>
                <c:pt idx="4">
                  <c:v>3.0303030000000002E-2</c:v>
                </c:pt>
                <c:pt idx="5">
                  <c:v>2.3255809999999998E-2</c:v>
                </c:pt>
                <c:pt idx="6">
                  <c:v>3.4482760000000001E-2</c:v>
                </c:pt>
                <c:pt idx="7">
                  <c:v>1.0204080000000001E-2</c:v>
                </c:pt>
                <c:pt idx="8">
                  <c:v>4.8192770000000003E-2</c:v>
                </c:pt>
                <c:pt idx="9">
                  <c:v>9.1743099999999998E-3</c:v>
                </c:pt>
                <c:pt idx="10">
                  <c:v>2.7777779999999998E-2</c:v>
                </c:pt>
                <c:pt idx="11">
                  <c:v>1.398601E-2</c:v>
                </c:pt>
                <c:pt idx="12">
                  <c:v>3.1055900000000001E-2</c:v>
                </c:pt>
                <c:pt idx="13">
                  <c:v>1.219512E-2</c:v>
                </c:pt>
                <c:pt idx="14">
                  <c:v>3.9106149999999999E-2</c:v>
                </c:pt>
                <c:pt idx="15">
                  <c:v>2.027027E-2</c:v>
                </c:pt>
                <c:pt idx="16">
                  <c:v>1.117318E-2</c:v>
                </c:pt>
                <c:pt idx="17">
                  <c:v>1.7241380000000001E-2</c:v>
                </c:pt>
                <c:pt idx="18">
                  <c:v>3.763441E-2</c:v>
                </c:pt>
                <c:pt idx="19">
                  <c:v>2.0618560000000001E-2</c:v>
                </c:pt>
                <c:pt idx="20">
                  <c:v>1.5706810000000002E-2</c:v>
                </c:pt>
                <c:pt idx="21">
                  <c:v>3.0927840000000002E-2</c:v>
                </c:pt>
                <c:pt idx="22">
                  <c:v>2.0304570000000001E-2</c:v>
                </c:pt>
                <c:pt idx="23">
                  <c:v>2.0512820000000001E-2</c:v>
                </c:pt>
                <c:pt idx="24">
                  <c:v>4.123711E-2</c:v>
                </c:pt>
                <c:pt idx="25">
                  <c:v>1.015228E-2</c:v>
                </c:pt>
                <c:pt idx="26">
                  <c:v>5.1020400000000004E-3</c:v>
                </c:pt>
                <c:pt idx="27">
                  <c:v>1.015228E-2</c:v>
                </c:pt>
                <c:pt idx="28">
                  <c:v>5.1020400000000004E-3</c:v>
                </c:pt>
                <c:pt idx="29">
                  <c:v>5.1813500000000004E-3</c:v>
                </c:pt>
                <c:pt idx="30">
                  <c:v>5.0761399999999998E-3</c:v>
                </c:pt>
              </c:numCache>
            </c:numRef>
          </c:val>
          <c:extLst>
            <c:ext xmlns:c16="http://schemas.microsoft.com/office/drawing/2014/chart" uri="{C3380CC4-5D6E-409C-BE32-E72D297353CC}">
              <c16:uniqueId val="{00000004-E61F-4226-8FFE-57B61D02E8CB}"/>
            </c:ext>
          </c:extLst>
        </c:ser>
        <c:ser>
          <c:idx val="5"/>
          <c:order val="5"/>
          <c:tx>
            <c:strRef>
              <c:f>Sheet1!$G$1</c:f>
              <c:strCache>
                <c:ptCount val="1"/>
                <c:pt idx="0">
                  <c:v>I don't know</c:v>
                </c:pt>
              </c:strCache>
            </c:strRef>
          </c:tx>
          <c:spPr>
            <a:solidFill>
              <a:schemeClr val="accent2"/>
            </a:solidFill>
            <a:ln>
              <a:noFill/>
            </a:ln>
            <a:effectLst/>
          </c:spPr>
          <c:invertIfNegative val="0"/>
          <c:cat>
            <c:strRef>
              <c:f>Sheet1!$A$2:$A$32</c:f>
              <c:strCache>
                <c:ptCount val="31"/>
                <c:pt idx="0">
                  <c:v>Lutein</c:v>
                </c:pt>
                <c:pt idx="1">
                  <c:v>Synbiotics</c:v>
                </c:pt>
                <c:pt idx="2">
                  <c:v>MSM</c:v>
                </c:pt>
                <c:pt idx="3">
                  <c:v>Choline</c:v>
                </c:pt>
                <c:pt idx="4">
                  <c:v>Mushrooms </c:v>
                </c:pt>
                <c:pt idx="5">
                  <c:v>CBD</c:v>
                </c:pt>
                <c:pt idx="6">
                  <c:v>Alpha-GPC</c:v>
                </c:pt>
                <c:pt idx="7">
                  <c:v>Nootropics</c:v>
                </c:pt>
                <c:pt idx="8">
                  <c:v>Astaxanthin</c:v>
                </c:pt>
                <c:pt idx="9">
                  <c:v>Ashwagandha</c:v>
                </c:pt>
                <c:pt idx="10">
                  <c:v>Glutathione</c:v>
                </c:pt>
                <c:pt idx="11">
                  <c:v>Biotin</c:v>
                </c:pt>
                <c:pt idx="12">
                  <c:v>Vitamin K2</c:v>
                </c:pt>
                <c:pt idx="13">
                  <c:v>Citicoline</c:v>
                </c:pt>
                <c:pt idx="14">
                  <c:v>Glucosamine</c:v>
                </c:pt>
                <c:pt idx="15">
                  <c:v>Postbiotics</c:v>
                </c:pt>
                <c:pt idx="16">
                  <c:v>Melatonin</c:v>
                </c:pt>
                <c:pt idx="17">
                  <c:v>CoQ10</c:v>
                </c:pt>
                <c:pt idx="18">
                  <c:v>Curcumin/ Turmeric</c:v>
                </c:pt>
                <c:pt idx="19">
                  <c:v>Collagen</c:v>
                </c:pt>
                <c:pt idx="20">
                  <c:v>Protein Powder</c:v>
                </c:pt>
                <c:pt idx="21">
                  <c:v>Antioxidants</c:v>
                </c:pt>
                <c:pt idx="22">
                  <c:v>Prebiotics</c:v>
                </c:pt>
                <c:pt idx="23">
                  <c:v>Omega-3s </c:v>
                </c:pt>
                <c:pt idx="24">
                  <c:v>Magnesium</c:v>
                </c:pt>
                <c:pt idx="25">
                  <c:v>Calcium</c:v>
                </c:pt>
                <c:pt idx="26">
                  <c:v>Probiotics</c:v>
                </c:pt>
                <c:pt idx="27">
                  <c:v>Iron</c:v>
                </c:pt>
                <c:pt idx="28">
                  <c:v>Multivitamin</c:v>
                </c:pt>
                <c:pt idx="29">
                  <c:v>Vitamin D</c:v>
                </c:pt>
                <c:pt idx="30">
                  <c:v>Vitamin C</c:v>
                </c:pt>
              </c:strCache>
            </c:strRef>
          </c:cat>
          <c:val>
            <c:numRef>
              <c:f>Sheet1!$G$2:$G$32</c:f>
              <c:numCache>
                <c:formatCode>0%</c:formatCode>
                <c:ptCount val="31"/>
                <c:pt idx="0">
                  <c:v>0.20370369999999999</c:v>
                </c:pt>
                <c:pt idx="1">
                  <c:v>0.21495327</c:v>
                </c:pt>
                <c:pt idx="2">
                  <c:v>0.17307692</c:v>
                </c:pt>
                <c:pt idx="3">
                  <c:v>0.19811321000000001</c:v>
                </c:pt>
                <c:pt idx="4">
                  <c:v>0.22424242</c:v>
                </c:pt>
                <c:pt idx="5">
                  <c:v>0.10077519</c:v>
                </c:pt>
                <c:pt idx="6">
                  <c:v>0.17241379000000001</c:v>
                </c:pt>
                <c:pt idx="7">
                  <c:v>0.15306122</c:v>
                </c:pt>
                <c:pt idx="8">
                  <c:v>0.16867470000000001</c:v>
                </c:pt>
                <c:pt idx="9">
                  <c:v>8.2568809999999992E-2</c:v>
                </c:pt>
                <c:pt idx="10">
                  <c:v>0.12962963</c:v>
                </c:pt>
                <c:pt idx="11">
                  <c:v>0.17482517</c:v>
                </c:pt>
                <c:pt idx="12">
                  <c:v>0.17391303999999999</c:v>
                </c:pt>
                <c:pt idx="13">
                  <c:v>0.13414634</c:v>
                </c:pt>
                <c:pt idx="14">
                  <c:v>0.13966480000000001</c:v>
                </c:pt>
                <c:pt idx="15">
                  <c:v>0.14189188999999999</c:v>
                </c:pt>
                <c:pt idx="16">
                  <c:v>8.3798879999999992E-2</c:v>
                </c:pt>
                <c:pt idx="17">
                  <c:v>0.17241379000000001</c:v>
                </c:pt>
                <c:pt idx="18">
                  <c:v>8.0645159999999994E-2</c:v>
                </c:pt>
                <c:pt idx="19">
                  <c:v>7.7319589999999994E-2</c:v>
                </c:pt>
                <c:pt idx="20">
                  <c:v>3.6649210000000002E-2</c:v>
                </c:pt>
                <c:pt idx="21">
                  <c:v>4.123711E-2</c:v>
                </c:pt>
                <c:pt idx="22">
                  <c:v>4.0609140000000002E-2</c:v>
                </c:pt>
                <c:pt idx="23">
                  <c:v>1.538462E-2</c:v>
                </c:pt>
                <c:pt idx="24">
                  <c:v>1.0309280000000001E-2</c:v>
                </c:pt>
                <c:pt idx="25">
                  <c:v>4.0609140000000002E-2</c:v>
                </c:pt>
                <c:pt idx="26">
                  <c:v>2.55102E-2</c:v>
                </c:pt>
                <c:pt idx="27">
                  <c:v>1.015228E-2</c:v>
                </c:pt>
                <c:pt idx="28">
                  <c:v>2.0408160000000002E-2</c:v>
                </c:pt>
                <c:pt idx="29">
                  <c:v>1.0362690000000001E-2</c:v>
                </c:pt>
                <c:pt idx="30">
                  <c:v>5.0761399999999998E-3</c:v>
                </c:pt>
              </c:numCache>
            </c:numRef>
          </c:val>
          <c:extLst>
            <c:ext xmlns:c16="http://schemas.microsoft.com/office/drawing/2014/chart" uri="{C3380CC4-5D6E-409C-BE32-E72D297353CC}">
              <c16:uniqueId val="{00000005-E61F-4226-8FFE-57B61D02E8CB}"/>
            </c:ext>
          </c:extLst>
        </c:ser>
        <c:dLbls>
          <c:showLegendKey val="0"/>
          <c:showVal val="0"/>
          <c:showCatName val="0"/>
          <c:showSerName val="0"/>
          <c:showPercent val="0"/>
          <c:showBubbleSize val="0"/>
        </c:dLbls>
        <c:gapWidth val="150"/>
        <c:overlap val="100"/>
        <c:axId val="2034147848"/>
        <c:axId val="2034142808"/>
      </c:barChart>
      <c:catAx>
        <c:axId val="2034147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034142808"/>
        <c:crosses val="autoZero"/>
        <c:auto val="1"/>
        <c:lblAlgn val="ctr"/>
        <c:lblOffset val="100"/>
        <c:noMultiLvlLbl val="0"/>
      </c:catAx>
      <c:valAx>
        <c:axId val="203414280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34147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I trust that it is effective, and I have experienced its benefits</c:v>
                </c:pt>
              </c:strCache>
            </c:strRef>
          </c:tx>
          <c:spPr>
            <a:solidFill>
              <a:schemeClr val="accent1"/>
            </a:solidFill>
            <a:ln>
              <a:noFill/>
            </a:ln>
            <a:effectLst/>
          </c:spPr>
          <c:invertIfNegative val="0"/>
          <c:cat>
            <c:strRef>
              <c:f>Sheet1!$A$2:$A$32</c:f>
              <c:strCache>
                <c:ptCount val="31"/>
                <c:pt idx="0">
                  <c:v>CoQ10</c:v>
                </c:pt>
                <c:pt idx="1">
                  <c:v>CBD</c:v>
                </c:pt>
                <c:pt idx="2">
                  <c:v>MSM</c:v>
                </c:pt>
                <c:pt idx="3">
                  <c:v>Citicoline</c:v>
                </c:pt>
                <c:pt idx="4">
                  <c:v>Nootropics</c:v>
                </c:pt>
                <c:pt idx="5">
                  <c:v>Synbiotics</c:v>
                </c:pt>
                <c:pt idx="6">
                  <c:v>Lutein</c:v>
                </c:pt>
                <c:pt idx="7">
                  <c:v>Alpha-GPC</c:v>
                </c:pt>
                <c:pt idx="8">
                  <c:v>Astaxanthin</c:v>
                </c:pt>
                <c:pt idx="9">
                  <c:v>Choline</c:v>
                </c:pt>
                <c:pt idx="10">
                  <c:v>Glutathione</c:v>
                </c:pt>
                <c:pt idx="11">
                  <c:v>Glucosamine</c:v>
                </c:pt>
                <c:pt idx="12">
                  <c:v>Postbiotics</c:v>
                </c:pt>
                <c:pt idx="13">
                  <c:v>Melatonin</c:v>
                </c:pt>
                <c:pt idx="14">
                  <c:v>Collagen</c:v>
                </c:pt>
                <c:pt idx="15">
                  <c:v>Biotin</c:v>
                </c:pt>
                <c:pt idx="16">
                  <c:v>Prebiotics</c:v>
                </c:pt>
                <c:pt idx="17">
                  <c:v>Mushrooms </c:v>
                </c:pt>
                <c:pt idx="18">
                  <c:v>Magnesium</c:v>
                </c:pt>
                <c:pt idx="19">
                  <c:v>Vitamin K2</c:v>
                </c:pt>
                <c:pt idx="20">
                  <c:v>Probiotics</c:v>
                </c:pt>
                <c:pt idx="21">
                  <c:v>Antioxidants</c:v>
                </c:pt>
                <c:pt idx="22">
                  <c:v>Omega-3s </c:v>
                </c:pt>
                <c:pt idx="23">
                  <c:v>Protein Powder</c:v>
                </c:pt>
                <c:pt idx="24">
                  <c:v>Ashwagandha</c:v>
                </c:pt>
                <c:pt idx="25">
                  <c:v>Curcumin/ Turmeric</c:v>
                </c:pt>
                <c:pt idx="26">
                  <c:v>Iron</c:v>
                </c:pt>
                <c:pt idx="27">
                  <c:v>Multivitamin</c:v>
                </c:pt>
                <c:pt idx="28">
                  <c:v>Calcium</c:v>
                </c:pt>
                <c:pt idx="29">
                  <c:v>Vitamin C</c:v>
                </c:pt>
                <c:pt idx="30">
                  <c:v>Vitamin D</c:v>
                </c:pt>
              </c:strCache>
            </c:strRef>
          </c:cat>
          <c:val>
            <c:numRef>
              <c:f>Sheet1!$B$2:$B$32</c:f>
              <c:numCache>
                <c:formatCode>0%</c:formatCode>
                <c:ptCount val="31"/>
                <c:pt idx="0">
                  <c:v>0.21403509000000001</c:v>
                </c:pt>
                <c:pt idx="1">
                  <c:v>0.22039474000000001</c:v>
                </c:pt>
                <c:pt idx="2">
                  <c:v>0.22151899</c:v>
                </c:pt>
                <c:pt idx="3">
                  <c:v>0.23322683999999999</c:v>
                </c:pt>
                <c:pt idx="4">
                  <c:v>0.24745763000000001</c:v>
                </c:pt>
                <c:pt idx="5">
                  <c:v>0.24776118999999999</c:v>
                </c:pt>
                <c:pt idx="6">
                  <c:v>0.25679758000000003</c:v>
                </c:pt>
                <c:pt idx="7">
                  <c:v>0.26934985</c:v>
                </c:pt>
                <c:pt idx="8">
                  <c:v>0.28571428999999998</c:v>
                </c:pt>
                <c:pt idx="9">
                  <c:v>0.28930818000000003</c:v>
                </c:pt>
                <c:pt idx="10">
                  <c:v>0.30487805000000001</c:v>
                </c:pt>
                <c:pt idx="11">
                  <c:v>0.30835734999999997</c:v>
                </c:pt>
                <c:pt idx="12">
                  <c:v>0.32069971000000003</c:v>
                </c:pt>
                <c:pt idx="13">
                  <c:v>0.34883721000000001</c:v>
                </c:pt>
                <c:pt idx="14">
                  <c:v>0.35446685999999999</c:v>
                </c:pt>
                <c:pt idx="15">
                  <c:v>0.41761364000000001</c:v>
                </c:pt>
                <c:pt idx="16">
                  <c:v>0.44141689000000001</c:v>
                </c:pt>
                <c:pt idx="17">
                  <c:v>0.44382021999999999</c:v>
                </c:pt>
                <c:pt idx="18">
                  <c:v>0.47252747</c:v>
                </c:pt>
                <c:pt idx="19">
                  <c:v>0.48441926000000002</c:v>
                </c:pt>
                <c:pt idx="20">
                  <c:v>0.50276242999999998</c:v>
                </c:pt>
                <c:pt idx="21">
                  <c:v>0.54847645</c:v>
                </c:pt>
                <c:pt idx="22">
                  <c:v>0.58038147000000007</c:v>
                </c:pt>
                <c:pt idx="23">
                  <c:v>0.58630136999999993</c:v>
                </c:pt>
                <c:pt idx="24">
                  <c:v>0.63461537999999995</c:v>
                </c:pt>
                <c:pt idx="25">
                  <c:v>0.63835616000000006</c:v>
                </c:pt>
                <c:pt idx="26">
                  <c:v>0.70491803000000008</c:v>
                </c:pt>
                <c:pt idx="27">
                  <c:v>0.72727272999999992</c:v>
                </c:pt>
                <c:pt idx="28">
                  <c:v>0.74043716000000004</c:v>
                </c:pt>
                <c:pt idx="29">
                  <c:v>0.77322404000000011</c:v>
                </c:pt>
                <c:pt idx="30">
                  <c:v>0.77656676000000002</c:v>
                </c:pt>
              </c:numCache>
            </c:numRef>
          </c:val>
          <c:extLst>
            <c:ext xmlns:c16="http://schemas.microsoft.com/office/drawing/2014/chart" uri="{C3380CC4-5D6E-409C-BE32-E72D297353CC}">
              <c16:uniqueId val="{00000000-E61F-4226-8FFE-57B61D02E8CB}"/>
            </c:ext>
          </c:extLst>
        </c:ser>
        <c:ser>
          <c:idx val="1"/>
          <c:order val="1"/>
          <c:tx>
            <c:strRef>
              <c:f>Sheet1!$C$1</c:f>
              <c:strCache>
                <c:ptCount val="1"/>
                <c:pt idx="0">
                  <c:v>I trust that it is effective, but I haven't experienced benefits</c:v>
                </c:pt>
              </c:strCache>
            </c:strRef>
          </c:tx>
          <c:spPr>
            <a:solidFill>
              <a:schemeClr val="accent3"/>
            </a:solidFill>
            <a:ln>
              <a:noFill/>
            </a:ln>
            <a:effectLst/>
          </c:spPr>
          <c:invertIfNegative val="0"/>
          <c:cat>
            <c:strRef>
              <c:f>Sheet1!$A$2:$A$32</c:f>
              <c:strCache>
                <c:ptCount val="31"/>
                <c:pt idx="0">
                  <c:v>CoQ10</c:v>
                </c:pt>
                <c:pt idx="1">
                  <c:v>CBD</c:v>
                </c:pt>
                <c:pt idx="2">
                  <c:v>MSM</c:v>
                </c:pt>
                <c:pt idx="3">
                  <c:v>Citicoline</c:v>
                </c:pt>
                <c:pt idx="4">
                  <c:v>Nootropics</c:v>
                </c:pt>
                <c:pt idx="5">
                  <c:v>Synbiotics</c:v>
                </c:pt>
                <c:pt idx="6">
                  <c:v>Lutein</c:v>
                </c:pt>
                <c:pt idx="7">
                  <c:v>Alpha-GPC</c:v>
                </c:pt>
                <c:pt idx="8">
                  <c:v>Astaxanthin</c:v>
                </c:pt>
                <c:pt idx="9">
                  <c:v>Choline</c:v>
                </c:pt>
                <c:pt idx="10">
                  <c:v>Glutathione</c:v>
                </c:pt>
                <c:pt idx="11">
                  <c:v>Glucosamine</c:v>
                </c:pt>
                <c:pt idx="12">
                  <c:v>Postbiotics</c:v>
                </c:pt>
                <c:pt idx="13">
                  <c:v>Melatonin</c:v>
                </c:pt>
                <c:pt idx="14">
                  <c:v>Collagen</c:v>
                </c:pt>
                <c:pt idx="15">
                  <c:v>Biotin</c:v>
                </c:pt>
                <c:pt idx="16">
                  <c:v>Prebiotics</c:v>
                </c:pt>
                <c:pt idx="17">
                  <c:v>Mushrooms </c:v>
                </c:pt>
                <c:pt idx="18">
                  <c:v>Magnesium</c:v>
                </c:pt>
                <c:pt idx="19">
                  <c:v>Vitamin K2</c:v>
                </c:pt>
                <c:pt idx="20">
                  <c:v>Probiotics</c:v>
                </c:pt>
                <c:pt idx="21">
                  <c:v>Antioxidants</c:v>
                </c:pt>
                <c:pt idx="22">
                  <c:v>Omega-3s </c:v>
                </c:pt>
                <c:pt idx="23">
                  <c:v>Protein Powder</c:v>
                </c:pt>
                <c:pt idx="24">
                  <c:v>Ashwagandha</c:v>
                </c:pt>
                <c:pt idx="25">
                  <c:v>Curcumin/ Turmeric</c:v>
                </c:pt>
                <c:pt idx="26">
                  <c:v>Iron</c:v>
                </c:pt>
                <c:pt idx="27">
                  <c:v>Multivitamin</c:v>
                </c:pt>
                <c:pt idx="28">
                  <c:v>Calcium</c:v>
                </c:pt>
                <c:pt idx="29">
                  <c:v>Vitamin C</c:v>
                </c:pt>
                <c:pt idx="30">
                  <c:v>Vitamin D</c:v>
                </c:pt>
              </c:strCache>
            </c:strRef>
          </c:cat>
          <c:val>
            <c:numRef>
              <c:f>Sheet1!$C$2:$C$32</c:f>
              <c:numCache>
                <c:formatCode>0%</c:formatCode>
                <c:ptCount val="31"/>
                <c:pt idx="0">
                  <c:v>0.48070174999999998</c:v>
                </c:pt>
                <c:pt idx="1">
                  <c:v>0.44407894999999997</c:v>
                </c:pt>
                <c:pt idx="2">
                  <c:v>0.43037975000000001</c:v>
                </c:pt>
                <c:pt idx="3">
                  <c:v>0.39936102000000001</c:v>
                </c:pt>
                <c:pt idx="4">
                  <c:v>0.41694914999999999</c:v>
                </c:pt>
                <c:pt idx="5">
                  <c:v>0.43283581999999998</c:v>
                </c:pt>
                <c:pt idx="6">
                  <c:v>0.43202416999999999</c:v>
                </c:pt>
                <c:pt idx="7">
                  <c:v>0.43034055999999998</c:v>
                </c:pt>
                <c:pt idx="8">
                  <c:v>0.43506494000000001</c:v>
                </c:pt>
                <c:pt idx="9">
                  <c:v>0.40880503000000001</c:v>
                </c:pt>
                <c:pt idx="10">
                  <c:v>0.45121950999999999</c:v>
                </c:pt>
                <c:pt idx="11">
                  <c:v>0.46397695</c:v>
                </c:pt>
                <c:pt idx="12">
                  <c:v>0.40816327000000002</c:v>
                </c:pt>
                <c:pt idx="13">
                  <c:v>0.39534883999999998</c:v>
                </c:pt>
                <c:pt idx="14">
                  <c:v>0.40345820999999998</c:v>
                </c:pt>
                <c:pt idx="15">
                  <c:v>0.34943182</c:v>
                </c:pt>
                <c:pt idx="16">
                  <c:v>0.36784740999999999</c:v>
                </c:pt>
                <c:pt idx="17">
                  <c:v>0.33988763999999999</c:v>
                </c:pt>
                <c:pt idx="18">
                  <c:v>0.35989010999999999</c:v>
                </c:pt>
                <c:pt idx="19">
                  <c:v>0.34560907000000002</c:v>
                </c:pt>
                <c:pt idx="20">
                  <c:v>0.32044199000000001</c:v>
                </c:pt>
                <c:pt idx="21">
                  <c:v>0.33240997</c:v>
                </c:pt>
                <c:pt idx="22">
                  <c:v>0.26975476999999998</c:v>
                </c:pt>
                <c:pt idx="23">
                  <c:v>0.25753425000000002</c:v>
                </c:pt>
                <c:pt idx="24">
                  <c:v>0.24450548999999999</c:v>
                </c:pt>
                <c:pt idx="25">
                  <c:v>0.23835616000000001</c:v>
                </c:pt>
                <c:pt idx="26">
                  <c:v>0.19398907000000001</c:v>
                </c:pt>
                <c:pt idx="27">
                  <c:v>0.16528925999999999</c:v>
                </c:pt>
                <c:pt idx="28">
                  <c:v>0.16666666999999999</c:v>
                </c:pt>
                <c:pt idx="29">
                  <c:v>0.15027322000000001</c:v>
                </c:pt>
                <c:pt idx="30">
                  <c:v>0.14168937000000001</c:v>
                </c:pt>
              </c:numCache>
            </c:numRef>
          </c:val>
          <c:extLst>
            <c:ext xmlns:c16="http://schemas.microsoft.com/office/drawing/2014/chart" uri="{C3380CC4-5D6E-409C-BE32-E72D297353CC}">
              <c16:uniqueId val="{00000001-E61F-4226-8FFE-57B61D02E8CB}"/>
            </c:ext>
          </c:extLst>
        </c:ser>
        <c:ser>
          <c:idx val="2"/>
          <c:order val="2"/>
          <c:tx>
            <c:strRef>
              <c:f>Sheet1!$D$1</c:f>
              <c:strCache>
                <c:ptCount val="1"/>
                <c:pt idx="0">
                  <c:v>I've heard good &amp; bad</c:v>
                </c:pt>
              </c:strCache>
            </c:strRef>
          </c:tx>
          <c:spPr>
            <a:solidFill>
              <a:schemeClr val="accent6"/>
            </a:solidFill>
            <a:ln>
              <a:noFill/>
            </a:ln>
            <a:effectLst/>
          </c:spPr>
          <c:invertIfNegative val="0"/>
          <c:cat>
            <c:strRef>
              <c:f>Sheet1!$A$2:$A$32</c:f>
              <c:strCache>
                <c:ptCount val="31"/>
                <c:pt idx="0">
                  <c:v>CoQ10</c:v>
                </c:pt>
                <c:pt idx="1">
                  <c:v>CBD</c:v>
                </c:pt>
                <c:pt idx="2">
                  <c:v>MSM</c:v>
                </c:pt>
                <c:pt idx="3">
                  <c:v>Citicoline</c:v>
                </c:pt>
                <c:pt idx="4">
                  <c:v>Nootropics</c:v>
                </c:pt>
                <c:pt idx="5">
                  <c:v>Synbiotics</c:v>
                </c:pt>
                <c:pt idx="6">
                  <c:v>Lutein</c:v>
                </c:pt>
                <c:pt idx="7">
                  <c:v>Alpha-GPC</c:v>
                </c:pt>
                <c:pt idx="8">
                  <c:v>Astaxanthin</c:v>
                </c:pt>
                <c:pt idx="9">
                  <c:v>Choline</c:v>
                </c:pt>
                <c:pt idx="10">
                  <c:v>Glutathione</c:v>
                </c:pt>
                <c:pt idx="11">
                  <c:v>Glucosamine</c:v>
                </c:pt>
                <c:pt idx="12">
                  <c:v>Postbiotics</c:v>
                </c:pt>
                <c:pt idx="13">
                  <c:v>Melatonin</c:v>
                </c:pt>
                <c:pt idx="14">
                  <c:v>Collagen</c:v>
                </c:pt>
                <c:pt idx="15">
                  <c:v>Biotin</c:v>
                </c:pt>
                <c:pt idx="16">
                  <c:v>Prebiotics</c:v>
                </c:pt>
                <c:pt idx="17">
                  <c:v>Mushrooms </c:v>
                </c:pt>
                <c:pt idx="18">
                  <c:v>Magnesium</c:v>
                </c:pt>
                <c:pt idx="19">
                  <c:v>Vitamin K2</c:v>
                </c:pt>
                <c:pt idx="20">
                  <c:v>Probiotics</c:v>
                </c:pt>
                <c:pt idx="21">
                  <c:v>Antioxidants</c:v>
                </c:pt>
                <c:pt idx="22">
                  <c:v>Omega-3s </c:v>
                </c:pt>
                <c:pt idx="23">
                  <c:v>Protein Powder</c:v>
                </c:pt>
                <c:pt idx="24">
                  <c:v>Ashwagandha</c:v>
                </c:pt>
                <c:pt idx="25">
                  <c:v>Curcumin/ Turmeric</c:v>
                </c:pt>
                <c:pt idx="26">
                  <c:v>Iron</c:v>
                </c:pt>
                <c:pt idx="27">
                  <c:v>Multivitamin</c:v>
                </c:pt>
                <c:pt idx="28">
                  <c:v>Calcium</c:v>
                </c:pt>
                <c:pt idx="29">
                  <c:v>Vitamin C</c:v>
                </c:pt>
                <c:pt idx="30">
                  <c:v>Vitamin D</c:v>
                </c:pt>
              </c:strCache>
            </c:strRef>
          </c:cat>
          <c:val>
            <c:numRef>
              <c:f>Sheet1!$D$2:$D$32</c:f>
              <c:numCache>
                <c:formatCode>0%</c:formatCode>
                <c:ptCount val="31"/>
                <c:pt idx="0">
                  <c:v>0.15438595999999999</c:v>
                </c:pt>
                <c:pt idx="1">
                  <c:v>0.21710525999999999</c:v>
                </c:pt>
                <c:pt idx="2">
                  <c:v>0.20253165000000001</c:v>
                </c:pt>
                <c:pt idx="3">
                  <c:v>0.19808307</c:v>
                </c:pt>
                <c:pt idx="4">
                  <c:v>0.18983051000000001</c:v>
                </c:pt>
                <c:pt idx="5">
                  <c:v>0.15522388000000001</c:v>
                </c:pt>
                <c:pt idx="6">
                  <c:v>0.16616313999999999</c:v>
                </c:pt>
                <c:pt idx="7">
                  <c:v>0.16718266000000001</c:v>
                </c:pt>
                <c:pt idx="8">
                  <c:v>0.13961039</c:v>
                </c:pt>
                <c:pt idx="9">
                  <c:v>0.18553459</c:v>
                </c:pt>
                <c:pt idx="10">
                  <c:v>0.12195122</c:v>
                </c:pt>
                <c:pt idx="11">
                  <c:v>0.14121037</c:v>
                </c:pt>
                <c:pt idx="12">
                  <c:v>0.17201166000000001</c:v>
                </c:pt>
                <c:pt idx="13">
                  <c:v>0.15697674</c:v>
                </c:pt>
                <c:pt idx="14">
                  <c:v>0.13544669000000001</c:v>
                </c:pt>
                <c:pt idx="15">
                  <c:v>0.13920455000000001</c:v>
                </c:pt>
                <c:pt idx="16">
                  <c:v>0.11989101000000001</c:v>
                </c:pt>
                <c:pt idx="17">
                  <c:v>0.13202247</c:v>
                </c:pt>
                <c:pt idx="18">
                  <c:v>0.10164835</c:v>
                </c:pt>
                <c:pt idx="19">
                  <c:v>9.9150139999999998E-2</c:v>
                </c:pt>
                <c:pt idx="20">
                  <c:v>0.11049724</c:v>
                </c:pt>
                <c:pt idx="21">
                  <c:v>8.0332410000000007E-2</c:v>
                </c:pt>
                <c:pt idx="22">
                  <c:v>8.719346E-2</c:v>
                </c:pt>
                <c:pt idx="23">
                  <c:v>0.11232876999999999</c:v>
                </c:pt>
                <c:pt idx="24">
                  <c:v>7.1428569999999997E-2</c:v>
                </c:pt>
                <c:pt idx="25">
                  <c:v>6.5753420000000007E-2</c:v>
                </c:pt>
                <c:pt idx="26">
                  <c:v>5.7377049999999999E-2</c:v>
                </c:pt>
                <c:pt idx="27">
                  <c:v>6.0606060000000003E-2</c:v>
                </c:pt>
                <c:pt idx="28">
                  <c:v>6.0109290000000003E-2</c:v>
                </c:pt>
                <c:pt idx="29">
                  <c:v>4.0983609999999997E-2</c:v>
                </c:pt>
                <c:pt idx="30">
                  <c:v>3.8147140000000003E-2</c:v>
                </c:pt>
              </c:numCache>
            </c:numRef>
          </c:val>
          <c:extLst>
            <c:ext xmlns:c16="http://schemas.microsoft.com/office/drawing/2014/chart" uri="{C3380CC4-5D6E-409C-BE32-E72D297353CC}">
              <c16:uniqueId val="{00000002-E61F-4226-8FFE-57B61D02E8CB}"/>
            </c:ext>
          </c:extLst>
        </c:ser>
        <c:ser>
          <c:idx val="3"/>
          <c:order val="3"/>
          <c:tx>
            <c:strRef>
              <c:f>Sheet1!$E$1</c:f>
              <c:strCache>
                <c:ptCount val="1"/>
                <c:pt idx="0">
                  <c:v>I think it might not be effective, I haven't experienced benefits</c:v>
                </c:pt>
              </c:strCache>
            </c:strRef>
          </c:tx>
          <c:spPr>
            <a:solidFill>
              <a:schemeClr val="bg2"/>
            </a:solidFill>
            <a:ln>
              <a:noFill/>
            </a:ln>
            <a:effectLst/>
          </c:spPr>
          <c:invertIfNegative val="0"/>
          <c:cat>
            <c:strRef>
              <c:f>Sheet1!$A$2:$A$32</c:f>
              <c:strCache>
                <c:ptCount val="31"/>
                <c:pt idx="0">
                  <c:v>CoQ10</c:v>
                </c:pt>
                <c:pt idx="1">
                  <c:v>CBD</c:v>
                </c:pt>
                <c:pt idx="2">
                  <c:v>MSM</c:v>
                </c:pt>
                <c:pt idx="3">
                  <c:v>Citicoline</c:v>
                </c:pt>
                <c:pt idx="4">
                  <c:v>Nootropics</c:v>
                </c:pt>
                <c:pt idx="5">
                  <c:v>Synbiotics</c:v>
                </c:pt>
                <c:pt idx="6">
                  <c:v>Lutein</c:v>
                </c:pt>
                <c:pt idx="7">
                  <c:v>Alpha-GPC</c:v>
                </c:pt>
                <c:pt idx="8">
                  <c:v>Astaxanthin</c:v>
                </c:pt>
                <c:pt idx="9">
                  <c:v>Choline</c:v>
                </c:pt>
                <c:pt idx="10">
                  <c:v>Glutathione</c:v>
                </c:pt>
                <c:pt idx="11">
                  <c:v>Glucosamine</c:v>
                </c:pt>
                <c:pt idx="12">
                  <c:v>Postbiotics</c:v>
                </c:pt>
                <c:pt idx="13">
                  <c:v>Melatonin</c:v>
                </c:pt>
                <c:pt idx="14">
                  <c:v>Collagen</c:v>
                </c:pt>
                <c:pt idx="15">
                  <c:v>Biotin</c:v>
                </c:pt>
                <c:pt idx="16">
                  <c:v>Prebiotics</c:v>
                </c:pt>
                <c:pt idx="17">
                  <c:v>Mushrooms </c:v>
                </c:pt>
                <c:pt idx="18">
                  <c:v>Magnesium</c:v>
                </c:pt>
                <c:pt idx="19">
                  <c:v>Vitamin K2</c:v>
                </c:pt>
                <c:pt idx="20">
                  <c:v>Probiotics</c:v>
                </c:pt>
                <c:pt idx="21">
                  <c:v>Antioxidants</c:v>
                </c:pt>
                <c:pt idx="22">
                  <c:v>Omega-3s </c:v>
                </c:pt>
                <c:pt idx="23">
                  <c:v>Protein Powder</c:v>
                </c:pt>
                <c:pt idx="24">
                  <c:v>Ashwagandha</c:v>
                </c:pt>
                <c:pt idx="25">
                  <c:v>Curcumin/ Turmeric</c:v>
                </c:pt>
                <c:pt idx="26">
                  <c:v>Iron</c:v>
                </c:pt>
                <c:pt idx="27">
                  <c:v>Multivitamin</c:v>
                </c:pt>
                <c:pt idx="28">
                  <c:v>Calcium</c:v>
                </c:pt>
                <c:pt idx="29">
                  <c:v>Vitamin C</c:v>
                </c:pt>
                <c:pt idx="30">
                  <c:v>Vitamin D</c:v>
                </c:pt>
              </c:strCache>
            </c:strRef>
          </c:cat>
          <c:val>
            <c:numRef>
              <c:f>Sheet1!$E$2:$E$32</c:f>
              <c:numCache>
                <c:formatCode>0%</c:formatCode>
                <c:ptCount val="31"/>
                <c:pt idx="0">
                  <c:v>8.77193E-2</c:v>
                </c:pt>
                <c:pt idx="1">
                  <c:v>5.2631579999999997E-2</c:v>
                </c:pt>
                <c:pt idx="2">
                  <c:v>6.9620249999999995E-2</c:v>
                </c:pt>
                <c:pt idx="3">
                  <c:v>0.10543131</c:v>
                </c:pt>
                <c:pt idx="4">
                  <c:v>9.8305080000000003E-2</c:v>
                </c:pt>
                <c:pt idx="5">
                  <c:v>9.8507459999999991E-2</c:v>
                </c:pt>
                <c:pt idx="6">
                  <c:v>6.3444109999999998E-2</c:v>
                </c:pt>
                <c:pt idx="7">
                  <c:v>7.430341E-2</c:v>
                </c:pt>
                <c:pt idx="8">
                  <c:v>8.1168829999999997E-2</c:v>
                </c:pt>
                <c:pt idx="9">
                  <c:v>7.5471700000000003E-2</c:v>
                </c:pt>
                <c:pt idx="10">
                  <c:v>5.7926830000000012E-2</c:v>
                </c:pt>
                <c:pt idx="11">
                  <c:v>4.6109509999999999E-2</c:v>
                </c:pt>
                <c:pt idx="12">
                  <c:v>5.5393589999999999E-2</c:v>
                </c:pt>
                <c:pt idx="13">
                  <c:v>5.8139529999999988E-2</c:v>
                </c:pt>
                <c:pt idx="14">
                  <c:v>6.0518729999999993E-2</c:v>
                </c:pt>
                <c:pt idx="15">
                  <c:v>5.1136359999999999E-2</c:v>
                </c:pt>
                <c:pt idx="16">
                  <c:v>4.0871930000000001E-2</c:v>
                </c:pt>
                <c:pt idx="17">
                  <c:v>4.2134829999999998E-2</c:v>
                </c:pt>
                <c:pt idx="18">
                  <c:v>5.2197800000000003E-2</c:v>
                </c:pt>
                <c:pt idx="19">
                  <c:v>3.9660059999999997E-2</c:v>
                </c:pt>
                <c:pt idx="20">
                  <c:v>4.4198899999999999E-2</c:v>
                </c:pt>
                <c:pt idx="21">
                  <c:v>2.4930750000000002E-2</c:v>
                </c:pt>
                <c:pt idx="22">
                  <c:v>4.632153E-2</c:v>
                </c:pt>
                <c:pt idx="23">
                  <c:v>3.835616E-2</c:v>
                </c:pt>
                <c:pt idx="24">
                  <c:v>3.5714290000000003E-2</c:v>
                </c:pt>
                <c:pt idx="25">
                  <c:v>4.1095890000000003E-2</c:v>
                </c:pt>
                <c:pt idx="26">
                  <c:v>3.5519130000000003E-2</c:v>
                </c:pt>
                <c:pt idx="27">
                  <c:v>4.1322310000000001E-2</c:v>
                </c:pt>
                <c:pt idx="28">
                  <c:v>2.73224E-2</c:v>
                </c:pt>
                <c:pt idx="29">
                  <c:v>2.1857919999999999E-2</c:v>
                </c:pt>
                <c:pt idx="30">
                  <c:v>3.8147140000000003E-2</c:v>
                </c:pt>
              </c:numCache>
            </c:numRef>
          </c:val>
          <c:extLst>
            <c:ext xmlns:c16="http://schemas.microsoft.com/office/drawing/2014/chart" uri="{C3380CC4-5D6E-409C-BE32-E72D297353CC}">
              <c16:uniqueId val="{00000003-E61F-4226-8FFE-57B61D02E8CB}"/>
            </c:ext>
          </c:extLst>
        </c:ser>
        <c:ser>
          <c:idx val="4"/>
          <c:order val="4"/>
          <c:tx>
            <c:strRef>
              <c:f>Sheet1!$F$1</c:f>
              <c:strCache>
                <c:ptCount val="1"/>
                <c:pt idx="0">
                  <c:v>I know it's not effective</c:v>
                </c:pt>
              </c:strCache>
            </c:strRef>
          </c:tx>
          <c:spPr>
            <a:solidFill>
              <a:schemeClr val="accent5"/>
            </a:solidFill>
            <a:ln>
              <a:noFill/>
            </a:ln>
            <a:effectLst/>
          </c:spPr>
          <c:invertIfNegative val="0"/>
          <c:cat>
            <c:strRef>
              <c:f>Sheet1!$A$2:$A$32</c:f>
              <c:strCache>
                <c:ptCount val="31"/>
                <c:pt idx="0">
                  <c:v>CoQ10</c:v>
                </c:pt>
                <c:pt idx="1">
                  <c:v>CBD</c:v>
                </c:pt>
                <c:pt idx="2">
                  <c:v>MSM</c:v>
                </c:pt>
                <c:pt idx="3">
                  <c:v>Citicoline</c:v>
                </c:pt>
                <c:pt idx="4">
                  <c:v>Nootropics</c:v>
                </c:pt>
                <c:pt idx="5">
                  <c:v>Synbiotics</c:v>
                </c:pt>
                <c:pt idx="6">
                  <c:v>Lutein</c:v>
                </c:pt>
                <c:pt idx="7">
                  <c:v>Alpha-GPC</c:v>
                </c:pt>
                <c:pt idx="8">
                  <c:v>Astaxanthin</c:v>
                </c:pt>
                <c:pt idx="9">
                  <c:v>Choline</c:v>
                </c:pt>
                <c:pt idx="10">
                  <c:v>Glutathione</c:v>
                </c:pt>
                <c:pt idx="11">
                  <c:v>Glucosamine</c:v>
                </c:pt>
                <c:pt idx="12">
                  <c:v>Postbiotics</c:v>
                </c:pt>
                <c:pt idx="13">
                  <c:v>Melatonin</c:v>
                </c:pt>
                <c:pt idx="14">
                  <c:v>Collagen</c:v>
                </c:pt>
                <c:pt idx="15">
                  <c:v>Biotin</c:v>
                </c:pt>
                <c:pt idx="16">
                  <c:v>Prebiotics</c:v>
                </c:pt>
                <c:pt idx="17">
                  <c:v>Mushrooms </c:v>
                </c:pt>
                <c:pt idx="18">
                  <c:v>Magnesium</c:v>
                </c:pt>
                <c:pt idx="19">
                  <c:v>Vitamin K2</c:v>
                </c:pt>
                <c:pt idx="20">
                  <c:v>Probiotics</c:v>
                </c:pt>
                <c:pt idx="21">
                  <c:v>Antioxidants</c:v>
                </c:pt>
                <c:pt idx="22">
                  <c:v>Omega-3s </c:v>
                </c:pt>
                <c:pt idx="23">
                  <c:v>Protein Powder</c:v>
                </c:pt>
                <c:pt idx="24">
                  <c:v>Ashwagandha</c:v>
                </c:pt>
                <c:pt idx="25">
                  <c:v>Curcumin/ Turmeric</c:v>
                </c:pt>
                <c:pt idx="26">
                  <c:v>Iron</c:v>
                </c:pt>
                <c:pt idx="27">
                  <c:v>Multivitamin</c:v>
                </c:pt>
                <c:pt idx="28">
                  <c:v>Calcium</c:v>
                </c:pt>
                <c:pt idx="29">
                  <c:v>Vitamin C</c:v>
                </c:pt>
                <c:pt idx="30">
                  <c:v>Vitamin D</c:v>
                </c:pt>
              </c:strCache>
            </c:strRef>
          </c:cat>
          <c:val>
            <c:numRef>
              <c:f>Sheet1!$F$2:$F$32</c:f>
              <c:numCache>
                <c:formatCode>0%</c:formatCode>
                <c:ptCount val="31"/>
                <c:pt idx="0">
                  <c:v>2.1052629999999999E-2</c:v>
                </c:pt>
                <c:pt idx="1">
                  <c:v>1.315789E-2</c:v>
                </c:pt>
                <c:pt idx="2">
                  <c:v>1.5822780000000002E-2</c:v>
                </c:pt>
                <c:pt idx="3">
                  <c:v>1.2779550000000001E-2</c:v>
                </c:pt>
                <c:pt idx="4">
                  <c:v>3.3898299999999999E-3</c:v>
                </c:pt>
                <c:pt idx="5">
                  <c:v>1.1940299999999999E-2</c:v>
                </c:pt>
                <c:pt idx="6">
                  <c:v>1.2084589999999999E-2</c:v>
                </c:pt>
                <c:pt idx="7">
                  <c:v>9.2879299999999998E-3</c:v>
                </c:pt>
                <c:pt idx="8">
                  <c:v>2.2727270000000001E-2</c:v>
                </c:pt>
                <c:pt idx="9">
                  <c:v>1.257862E-2</c:v>
                </c:pt>
                <c:pt idx="10">
                  <c:v>1.219512E-2</c:v>
                </c:pt>
                <c:pt idx="11">
                  <c:v>8.6455300000000002E-3</c:v>
                </c:pt>
                <c:pt idx="12">
                  <c:v>1.457726E-2</c:v>
                </c:pt>
                <c:pt idx="13">
                  <c:v>5.81395E-3</c:v>
                </c:pt>
                <c:pt idx="14">
                  <c:v>1.152738E-2</c:v>
                </c:pt>
                <c:pt idx="15">
                  <c:v>2.8409099999999999E-3</c:v>
                </c:pt>
                <c:pt idx="16">
                  <c:v>1.3623980000000001E-2</c:v>
                </c:pt>
                <c:pt idx="17">
                  <c:v>1.966292E-2</c:v>
                </c:pt>
                <c:pt idx="18">
                  <c:v>8.2417600000000008E-3</c:v>
                </c:pt>
                <c:pt idx="19">
                  <c:v>5.66572E-3</c:v>
                </c:pt>
                <c:pt idx="20">
                  <c:v>5.5248600000000004E-3</c:v>
                </c:pt>
                <c:pt idx="21">
                  <c:v>2.7700799999999999E-3</c:v>
                </c:pt>
                <c:pt idx="22">
                  <c:v>2.7247999999999999E-3</c:v>
                </c:pt>
                <c:pt idx="23">
                  <c:v>5.4794500000000003E-3</c:v>
                </c:pt>
                <c:pt idx="24">
                  <c:v>8.2417600000000008E-3</c:v>
                </c:pt>
                <c:pt idx="25">
                  <c:v>8.2191799999999995E-3</c:v>
                </c:pt>
                <c:pt idx="26">
                  <c:v>8.1967199999999994E-3</c:v>
                </c:pt>
                <c:pt idx="27">
                  <c:v>2.7548199999999998E-3</c:v>
                </c:pt>
                <c:pt idx="28">
                  <c:v>5.4644800000000007E-3</c:v>
                </c:pt>
                <c:pt idx="29">
                  <c:v>1.36612E-2</c:v>
                </c:pt>
                <c:pt idx="30">
                  <c:v>5.4495899999999998E-3</c:v>
                </c:pt>
              </c:numCache>
            </c:numRef>
          </c:val>
          <c:extLst>
            <c:ext xmlns:c16="http://schemas.microsoft.com/office/drawing/2014/chart" uri="{C3380CC4-5D6E-409C-BE32-E72D297353CC}">
              <c16:uniqueId val="{00000004-E61F-4226-8FFE-57B61D02E8CB}"/>
            </c:ext>
          </c:extLst>
        </c:ser>
        <c:ser>
          <c:idx val="5"/>
          <c:order val="5"/>
          <c:tx>
            <c:strRef>
              <c:f>Sheet1!$G$1</c:f>
              <c:strCache>
                <c:ptCount val="1"/>
                <c:pt idx="0">
                  <c:v>I don't know</c:v>
                </c:pt>
              </c:strCache>
            </c:strRef>
          </c:tx>
          <c:spPr>
            <a:solidFill>
              <a:schemeClr val="accent2"/>
            </a:solidFill>
            <a:ln>
              <a:noFill/>
            </a:ln>
            <a:effectLst/>
          </c:spPr>
          <c:invertIfNegative val="0"/>
          <c:cat>
            <c:strRef>
              <c:f>Sheet1!$A$2:$A$32</c:f>
              <c:strCache>
                <c:ptCount val="31"/>
                <c:pt idx="0">
                  <c:v>CoQ10</c:v>
                </c:pt>
                <c:pt idx="1">
                  <c:v>CBD</c:v>
                </c:pt>
                <c:pt idx="2">
                  <c:v>MSM</c:v>
                </c:pt>
                <c:pt idx="3">
                  <c:v>Citicoline</c:v>
                </c:pt>
                <c:pt idx="4">
                  <c:v>Nootropics</c:v>
                </c:pt>
                <c:pt idx="5">
                  <c:v>Synbiotics</c:v>
                </c:pt>
                <c:pt idx="6">
                  <c:v>Lutein</c:v>
                </c:pt>
                <c:pt idx="7">
                  <c:v>Alpha-GPC</c:v>
                </c:pt>
                <c:pt idx="8">
                  <c:v>Astaxanthin</c:v>
                </c:pt>
                <c:pt idx="9">
                  <c:v>Choline</c:v>
                </c:pt>
                <c:pt idx="10">
                  <c:v>Glutathione</c:v>
                </c:pt>
                <c:pt idx="11">
                  <c:v>Glucosamine</c:v>
                </c:pt>
                <c:pt idx="12">
                  <c:v>Postbiotics</c:v>
                </c:pt>
                <c:pt idx="13">
                  <c:v>Melatonin</c:v>
                </c:pt>
                <c:pt idx="14">
                  <c:v>Collagen</c:v>
                </c:pt>
                <c:pt idx="15">
                  <c:v>Biotin</c:v>
                </c:pt>
                <c:pt idx="16">
                  <c:v>Prebiotics</c:v>
                </c:pt>
                <c:pt idx="17">
                  <c:v>Mushrooms </c:v>
                </c:pt>
                <c:pt idx="18">
                  <c:v>Magnesium</c:v>
                </c:pt>
                <c:pt idx="19">
                  <c:v>Vitamin K2</c:v>
                </c:pt>
                <c:pt idx="20">
                  <c:v>Probiotics</c:v>
                </c:pt>
                <c:pt idx="21">
                  <c:v>Antioxidants</c:v>
                </c:pt>
                <c:pt idx="22">
                  <c:v>Omega-3s </c:v>
                </c:pt>
                <c:pt idx="23">
                  <c:v>Protein Powder</c:v>
                </c:pt>
                <c:pt idx="24">
                  <c:v>Ashwagandha</c:v>
                </c:pt>
                <c:pt idx="25">
                  <c:v>Curcumin/ Turmeric</c:v>
                </c:pt>
                <c:pt idx="26">
                  <c:v>Iron</c:v>
                </c:pt>
                <c:pt idx="27">
                  <c:v>Multivitamin</c:v>
                </c:pt>
                <c:pt idx="28">
                  <c:v>Calcium</c:v>
                </c:pt>
                <c:pt idx="29">
                  <c:v>Vitamin C</c:v>
                </c:pt>
                <c:pt idx="30">
                  <c:v>Vitamin D</c:v>
                </c:pt>
              </c:strCache>
            </c:strRef>
          </c:cat>
          <c:val>
            <c:numRef>
              <c:f>Sheet1!$G$2:$G$32</c:f>
              <c:numCache>
                <c:formatCode>0%</c:formatCode>
                <c:ptCount val="31"/>
                <c:pt idx="0">
                  <c:v>4.2105259999999999E-2</c:v>
                </c:pt>
                <c:pt idx="1">
                  <c:v>5.2631579999999997E-2</c:v>
                </c:pt>
                <c:pt idx="2">
                  <c:v>6.0126579999999999E-2</c:v>
                </c:pt>
                <c:pt idx="3">
                  <c:v>5.1118209999999997E-2</c:v>
                </c:pt>
                <c:pt idx="4">
                  <c:v>4.4067799999999997E-2</c:v>
                </c:pt>
                <c:pt idx="5">
                  <c:v>5.3731340000000002E-2</c:v>
                </c:pt>
                <c:pt idx="6">
                  <c:v>6.9486400000000004E-2</c:v>
                </c:pt>
                <c:pt idx="7">
                  <c:v>4.9535600000000013E-2</c:v>
                </c:pt>
                <c:pt idx="8">
                  <c:v>3.5714290000000003E-2</c:v>
                </c:pt>
                <c:pt idx="9">
                  <c:v>2.830189E-2</c:v>
                </c:pt>
                <c:pt idx="10">
                  <c:v>5.1829269999999997E-2</c:v>
                </c:pt>
                <c:pt idx="11">
                  <c:v>3.1700289999999999E-2</c:v>
                </c:pt>
                <c:pt idx="12">
                  <c:v>2.915452E-2</c:v>
                </c:pt>
                <c:pt idx="13">
                  <c:v>3.488372E-2</c:v>
                </c:pt>
                <c:pt idx="14">
                  <c:v>3.4582130000000003E-2</c:v>
                </c:pt>
                <c:pt idx="15">
                  <c:v>3.9772729999999999E-2</c:v>
                </c:pt>
                <c:pt idx="16">
                  <c:v>1.6348769999999999E-2</c:v>
                </c:pt>
                <c:pt idx="17">
                  <c:v>2.2471910000000001E-2</c:v>
                </c:pt>
                <c:pt idx="18">
                  <c:v>5.4945100000000002E-3</c:v>
                </c:pt>
                <c:pt idx="19">
                  <c:v>2.5495750000000001E-2</c:v>
                </c:pt>
                <c:pt idx="20">
                  <c:v>1.657459E-2</c:v>
                </c:pt>
                <c:pt idx="21">
                  <c:v>1.1080329999999999E-2</c:v>
                </c:pt>
                <c:pt idx="22">
                  <c:v>1.3623980000000001E-2</c:v>
                </c:pt>
                <c:pt idx="23">
                  <c:v>0</c:v>
                </c:pt>
                <c:pt idx="24">
                  <c:v>5.4945100000000002E-3</c:v>
                </c:pt>
                <c:pt idx="25">
                  <c:v>8.2191799999999995E-3</c:v>
                </c:pt>
                <c:pt idx="26">
                  <c:v>0</c:v>
                </c:pt>
                <c:pt idx="27">
                  <c:v>2.7548199999999998E-3</c:v>
                </c:pt>
                <c:pt idx="28">
                  <c:v>0</c:v>
                </c:pt>
                <c:pt idx="29">
                  <c:v>0</c:v>
                </c:pt>
                <c:pt idx="30">
                  <c:v>0</c:v>
                </c:pt>
              </c:numCache>
            </c:numRef>
          </c:val>
          <c:extLst>
            <c:ext xmlns:c16="http://schemas.microsoft.com/office/drawing/2014/chart" uri="{C3380CC4-5D6E-409C-BE32-E72D297353CC}">
              <c16:uniqueId val="{00000005-E61F-4226-8FFE-57B61D02E8CB}"/>
            </c:ext>
          </c:extLst>
        </c:ser>
        <c:dLbls>
          <c:showLegendKey val="0"/>
          <c:showVal val="0"/>
          <c:showCatName val="0"/>
          <c:showSerName val="0"/>
          <c:showPercent val="0"/>
          <c:showBubbleSize val="0"/>
        </c:dLbls>
        <c:gapWidth val="150"/>
        <c:overlap val="100"/>
        <c:axId val="2034147848"/>
        <c:axId val="2034142808"/>
      </c:barChart>
      <c:catAx>
        <c:axId val="2034147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034142808"/>
        <c:crosses val="autoZero"/>
        <c:auto val="1"/>
        <c:lblAlgn val="ctr"/>
        <c:lblOffset val="100"/>
        <c:noMultiLvlLbl val="0"/>
      </c:catAx>
      <c:valAx>
        <c:axId val="203414280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34147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Sheet1!$A$2:$A$18</c:f>
              <c:strCache>
                <c:ptCount val="17"/>
                <c:pt idx="0">
                  <c:v>HCP recommendation</c:v>
                </c:pt>
                <c:pt idx="1">
                  <c:v>Addresses specific concerns</c:v>
                </c:pt>
                <c:pt idx="2">
                  <c:v>Natural source</c:v>
                </c:pt>
                <c:pt idx="3">
                  <c:v>Proof of safety</c:v>
                </c:pt>
                <c:pt idx="4">
                  <c:v>Detailed ingredient information</c:v>
                </c:pt>
                <c:pt idx="5">
                  <c:v>Past experience with the brand itself</c:v>
                </c:pt>
                <c:pt idx="6">
                  <c:v>Clinical research on the ingredient</c:v>
                </c:pt>
                <c:pt idx="7">
                  <c:v>Online ratings and/or reviews</c:v>
                </c:pt>
                <c:pt idx="8">
                  <c:v>Clinical research on the brand</c:v>
                </c:pt>
                <c:pt idx="9">
                  <c:v>Measurable outcome</c:v>
                </c:pt>
                <c:pt idx="10">
                  <c:v>Organic certification</c:v>
                </c:pt>
                <c:pt idx="11">
                  <c:v>Recommended by friend/family</c:v>
                </c:pt>
                <c:pt idx="12">
                  <c:v>Not genetically modified </c:v>
                </c:pt>
                <c:pt idx="13">
                  <c:v>Contains branded ingredients</c:v>
                </c:pt>
                <c:pt idx="14">
                  <c:v>3rd party certification/seal</c:v>
                </c:pt>
                <c:pt idx="15">
                  <c:v>None of the above</c:v>
                </c:pt>
                <c:pt idx="16">
                  <c:v>Influencer endorsement</c:v>
                </c:pt>
              </c:strCache>
            </c:strRef>
          </c:cat>
          <c:val>
            <c:numRef>
              <c:f>Sheet1!$B$2:$B$18</c:f>
              <c:numCache>
                <c:formatCode>0%</c:formatCode>
                <c:ptCount val="17"/>
                <c:pt idx="0">
                  <c:v>0.17721518999999999</c:v>
                </c:pt>
                <c:pt idx="1">
                  <c:v>0.17088608</c:v>
                </c:pt>
                <c:pt idx="2">
                  <c:v>0.22362868999999999</c:v>
                </c:pt>
                <c:pt idx="3">
                  <c:v>0.13924051000000001</c:v>
                </c:pt>
                <c:pt idx="4">
                  <c:v>0.16455696</c:v>
                </c:pt>
                <c:pt idx="5">
                  <c:v>0.16033755</c:v>
                </c:pt>
                <c:pt idx="6">
                  <c:v>9.915612E-2</c:v>
                </c:pt>
                <c:pt idx="7">
                  <c:v>0.12025316</c:v>
                </c:pt>
                <c:pt idx="8">
                  <c:v>0.11181435000000001</c:v>
                </c:pt>
                <c:pt idx="9">
                  <c:v>9.0717300000000001E-2</c:v>
                </c:pt>
                <c:pt idx="10">
                  <c:v>0.12236287</c:v>
                </c:pt>
                <c:pt idx="11">
                  <c:v>7.8059070000000008E-2</c:v>
                </c:pt>
                <c:pt idx="12">
                  <c:v>8.860759E-2</c:v>
                </c:pt>
                <c:pt idx="13">
                  <c:v>7.5949370000000002E-2</c:v>
                </c:pt>
                <c:pt idx="14">
                  <c:v>4.2194089999999997E-2</c:v>
                </c:pt>
                <c:pt idx="15">
                  <c:v>1.054852E-2</c:v>
                </c:pt>
                <c:pt idx="16">
                  <c:v>4.4303799999999997E-2</c:v>
                </c:pt>
              </c:numCache>
            </c:numRef>
          </c:val>
          <c:extLst>
            <c:ext xmlns:c16="http://schemas.microsoft.com/office/drawing/2014/chart" uri="{C3380CC4-5D6E-409C-BE32-E72D297353CC}">
              <c16:uniqueId val="{00000000-46A8-4519-9FFD-DE574308D639}"/>
            </c:ext>
          </c:extLst>
        </c:ser>
        <c:ser>
          <c:idx val="1"/>
          <c:order val="1"/>
          <c:tx>
            <c:strRef>
              <c:f>Sheet1!$C$1</c:f>
              <c:strCache>
                <c:ptCount val="1"/>
                <c:pt idx="0">
                  <c:v>UK</c:v>
                </c:pt>
              </c:strCache>
            </c:strRef>
          </c:tx>
          <c:spPr>
            <a:solidFill>
              <a:schemeClr val="accent2"/>
            </a:solidFill>
            <a:ln>
              <a:noFill/>
            </a:ln>
            <a:effectLst/>
          </c:spPr>
          <c:invertIfNegative val="0"/>
          <c:cat>
            <c:strRef>
              <c:f>Sheet1!$A$2:$A$18</c:f>
              <c:strCache>
                <c:ptCount val="17"/>
                <c:pt idx="0">
                  <c:v>HCP recommendation</c:v>
                </c:pt>
                <c:pt idx="1">
                  <c:v>Addresses specific concerns</c:v>
                </c:pt>
                <c:pt idx="2">
                  <c:v>Natural source</c:v>
                </c:pt>
                <c:pt idx="3">
                  <c:v>Proof of safety</c:v>
                </c:pt>
                <c:pt idx="4">
                  <c:v>Detailed ingredient information</c:v>
                </c:pt>
                <c:pt idx="5">
                  <c:v>Past experience with the brand itself</c:v>
                </c:pt>
                <c:pt idx="6">
                  <c:v>Clinical research on the ingredient</c:v>
                </c:pt>
                <c:pt idx="7">
                  <c:v>Online ratings and/or reviews</c:v>
                </c:pt>
                <c:pt idx="8">
                  <c:v>Clinical research on the brand</c:v>
                </c:pt>
                <c:pt idx="9">
                  <c:v>Measurable outcome</c:v>
                </c:pt>
                <c:pt idx="10">
                  <c:v>Organic certification</c:v>
                </c:pt>
                <c:pt idx="11">
                  <c:v>Recommended by friend/family</c:v>
                </c:pt>
                <c:pt idx="12">
                  <c:v>Not genetically modified </c:v>
                </c:pt>
                <c:pt idx="13">
                  <c:v>Contains branded ingredients</c:v>
                </c:pt>
                <c:pt idx="14">
                  <c:v>3rd party certification/seal</c:v>
                </c:pt>
                <c:pt idx="15">
                  <c:v>None of the above</c:v>
                </c:pt>
                <c:pt idx="16">
                  <c:v>Influencer endorsement</c:v>
                </c:pt>
              </c:strCache>
            </c:strRef>
          </c:cat>
          <c:val>
            <c:numRef>
              <c:f>Sheet1!$C$2:$C$18</c:f>
              <c:numCache>
                <c:formatCode>0%</c:formatCode>
                <c:ptCount val="17"/>
                <c:pt idx="0">
                  <c:v>0.19047618999999999</c:v>
                </c:pt>
                <c:pt idx="1">
                  <c:v>0.16071429000000001</c:v>
                </c:pt>
                <c:pt idx="2">
                  <c:v>0.24404761999999999</c:v>
                </c:pt>
                <c:pt idx="3">
                  <c:v>0.20238095</c:v>
                </c:pt>
                <c:pt idx="4">
                  <c:v>0.14285713999999999</c:v>
                </c:pt>
                <c:pt idx="5">
                  <c:v>9.5238099999999992E-2</c:v>
                </c:pt>
                <c:pt idx="6">
                  <c:v>0.19047618999999999</c:v>
                </c:pt>
                <c:pt idx="7">
                  <c:v>7.7380950000000004E-2</c:v>
                </c:pt>
                <c:pt idx="8">
                  <c:v>0.14880952</c:v>
                </c:pt>
                <c:pt idx="9">
                  <c:v>0.11904762000000001</c:v>
                </c:pt>
                <c:pt idx="10">
                  <c:v>0.10119048</c:v>
                </c:pt>
                <c:pt idx="11">
                  <c:v>0.10119048</c:v>
                </c:pt>
                <c:pt idx="12">
                  <c:v>7.1428569999999997E-2</c:v>
                </c:pt>
                <c:pt idx="13">
                  <c:v>8.3333329999999997E-2</c:v>
                </c:pt>
                <c:pt idx="14">
                  <c:v>5.9523800000000002E-3</c:v>
                </c:pt>
                <c:pt idx="15">
                  <c:v>0</c:v>
                </c:pt>
                <c:pt idx="16">
                  <c:v>2.3809520000000001E-2</c:v>
                </c:pt>
              </c:numCache>
            </c:numRef>
          </c:val>
          <c:extLst>
            <c:ext xmlns:c16="http://schemas.microsoft.com/office/drawing/2014/chart" uri="{C3380CC4-5D6E-409C-BE32-E72D297353CC}">
              <c16:uniqueId val="{00000001-46A8-4519-9FFD-DE574308D639}"/>
            </c:ext>
          </c:extLst>
        </c:ser>
        <c:ser>
          <c:idx val="2"/>
          <c:order val="2"/>
          <c:tx>
            <c:strRef>
              <c:f>Sheet1!$D$1</c:f>
              <c:strCache>
                <c:ptCount val="1"/>
                <c:pt idx="0">
                  <c:v>DE</c:v>
                </c:pt>
              </c:strCache>
            </c:strRef>
          </c:tx>
          <c:spPr>
            <a:solidFill>
              <a:schemeClr val="accent3"/>
            </a:solidFill>
            <a:ln>
              <a:noFill/>
            </a:ln>
            <a:effectLst/>
          </c:spPr>
          <c:invertIfNegative val="0"/>
          <c:cat>
            <c:strRef>
              <c:f>Sheet1!$A$2:$A$18</c:f>
              <c:strCache>
                <c:ptCount val="17"/>
                <c:pt idx="0">
                  <c:v>HCP recommendation</c:v>
                </c:pt>
                <c:pt idx="1">
                  <c:v>Addresses specific concerns</c:v>
                </c:pt>
                <c:pt idx="2">
                  <c:v>Natural source</c:v>
                </c:pt>
                <c:pt idx="3">
                  <c:v>Proof of safety</c:v>
                </c:pt>
                <c:pt idx="4">
                  <c:v>Detailed ingredient information</c:v>
                </c:pt>
                <c:pt idx="5">
                  <c:v>Past experience with the brand itself</c:v>
                </c:pt>
                <c:pt idx="6">
                  <c:v>Clinical research on the ingredient</c:v>
                </c:pt>
                <c:pt idx="7">
                  <c:v>Online ratings and/or reviews</c:v>
                </c:pt>
                <c:pt idx="8">
                  <c:v>Clinical research on the brand</c:v>
                </c:pt>
                <c:pt idx="9">
                  <c:v>Measurable outcome</c:v>
                </c:pt>
                <c:pt idx="10">
                  <c:v>Organic certification</c:v>
                </c:pt>
                <c:pt idx="11">
                  <c:v>Recommended by friend/family</c:v>
                </c:pt>
                <c:pt idx="12">
                  <c:v>Not genetically modified </c:v>
                </c:pt>
                <c:pt idx="13">
                  <c:v>Contains branded ingredients</c:v>
                </c:pt>
                <c:pt idx="14">
                  <c:v>3rd party certification/seal</c:v>
                </c:pt>
                <c:pt idx="15">
                  <c:v>None of the above</c:v>
                </c:pt>
                <c:pt idx="16">
                  <c:v>Influencer endorsement</c:v>
                </c:pt>
              </c:strCache>
            </c:strRef>
          </c:cat>
          <c:val>
            <c:numRef>
              <c:f>Sheet1!$D$2:$D$18</c:f>
              <c:numCache>
                <c:formatCode>0%</c:formatCode>
                <c:ptCount val="17"/>
                <c:pt idx="0">
                  <c:v>0.15763547</c:v>
                </c:pt>
                <c:pt idx="1">
                  <c:v>0.15270935999999999</c:v>
                </c:pt>
                <c:pt idx="2">
                  <c:v>0.24137931000000001</c:v>
                </c:pt>
                <c:pt idx="3">
                  <c:v>0.15270935999999999</c:v>
                </c:pt>
                <c:pt idx="4">
                  <c:v>0.15270935999999999</c:v>
                </c:pt>
                <c:pt idx="5">
                  <c:v>0.11330049</c:v>
                </c:pt>
                <c:pt idx="6">
                  <c:v>0.20197044</c:v>
                </c:pt>
                <c:pt idx="7">
                  <c:v>7.389163E-2</c:v>
                </c:pt>
                <c:pt idx="8">
                  <c:v>0.11330049</c:v>
                </c:pt>
                <c:pt idx="9">
                  <c:v>0.12807882000000001</c:v>
                </c:pt>
                <c:pt idx="10">
                  <c:v>0.11330049</c:v>
                </c:pt>
                <c:pt idx="11">
                  <c:v>8.8669949999999997E-2</c:v>
                </c:pt>
                <c:pt idx="12">
                  <c:v>7.389163E-2</c:v>
                </c:pt>
                <c:pt idx="13">
                  <c:v>8.8669949999999997E-2</c:v>
                </c:pt>
                <c:pt idx="14">
                  <c:v>5.9113300000000008E-2</c:v>
                </c:pt>
                <c:pt idx="15">
                  <c:v>0</c:v>
                </c:pt>
                <c:pt idx="16">
                  <c:v>3.4482760000000001E-2</c:v>
                </c:pt>
              </c:numCache>
            </c:numRef>
          </c:val>
          <c:extLst>
            <c:ext xmlns:c16="http://schemas.microsoft.com/office/drawing/2014/chart" uri="{C3380CC4-5D6E-409C-BE32-E72D297353CC}">
              <c16:uniqueId val="{00000002-46A8-4519-9FFD-DE574308D639}"/>
            </c:ext>
          </c:extLst>
        </c:ser>
        <c:ser>
          <c:idx val="3"/>
          <c:order val="3"/>
          <c:tx>
            <c:strRef>
              <c:f>Sheet1!$E$1</c:f>
              <c:strCache>
                <c:ptCount val="1"/>
                <c:pt idx="0">
                  <c:v>IT</c:v>
                </c:pt>
              </c:strCache>
            </c:strRef>
          </c:tx>
          <c:spPr>
            <a:solidFill>
              <a:schemeClr val="accent4"/>
            </a:solidFill>
            <a:ln>
              <a:noFill/>
            </a:ln>
            <a:effectLst/>
          </c:spPr>
          <c:invertIfNegative val="0"/>
          <c:cat>
            <c:strRef>
              <c:f>Sheet1!$A$2:$A$18</c:f>
              <c:strCache>
                <c:ptCount val="17"/>
                <c:pt idx="0">
                  <c:v>HCP recommendation</c:v>
                </c:pt>
                <c:pt idx="1">
                  <c:v>Addresses specific concerns</c:v>
                </c:pt>
                <c:pt idx="2">
                  <c:v>Natural source</c:v>
                </c:pt>
                <c:pt idx="3">
                  <c:v>Proof of safety</c:v>
                </c:pt>
                <c:pt idx="4">
                  <c:v>Detailed ingredient information</c:v>
                </c:pt>
                <c:pt idx="5">
                  <c:v>Past experience with the brand itself</c:v>
                </c:pt>
                <c:pt idx="6">
                  <c:v>Clinical research on the ingredient</c:v>
                </c:pt>
                <c:pt idx="7">
                  <c:v>Online ratings and/or reviews</c:v>
                </c:pt>
                <c:pt idx="8">
                  <c:v>Clinical research on the brand</c:v>
                </c:pt>
                <c:pt idx="9">
                  <c:v>Measurable outcome</c:v>
                </c:pt>
                <c:pt idx="10">
                  <c:v>Organic certification</c:v>
                </c:pt>
                <c:pt idx="11">
                  <c:v>Recommended by friend/family</c:v>
                </c:pt>
                <c:pt idx="12">
                  <c:v>Not genetically modified </c:v>
                </c:pt>
                <c:pt idx="13">
                  <c:v>Contains branded ingredients</c:v>
                </c:pt>
                <c:pt idx="14">
                  <c:v>3rd party certification/seal</c:v>
                </c:pt>
                <c:pt idx="15">
                  <c:v>None of the above</c:v>
                </c:pt>
                <c:pt idx="16">
                  <c:v>Influencer endorsement</c:v>
                </c:pt>
              </c:strCache>
            </c:strRef>
          </c:cat>
          <c:val>
            <c:numRef>
              <c:f>Sheet1!$E$2:$E$18</c:f>
              <c:numCache>
                <c:formatCode>0%</c:formatCode>
                <c:ptCount val="17"/>
                <c:pt idx="0">
                  <c:v>0.32793522000000003</c:v>
                </c:pt>
                <c:pt idx="1">
                  <c:v>0.15789474000000001</c:v>
                </c:pt>
                <c:pt idx="2">
                  <c:v>0.18218623</c:v>
                </c:pt>
                <c:pt idx="3">
                  <c:v>0.22267206</c:v>
                </c:pt>
                <c:pt idx="4">
                  <c:v>0.16194332</c:v>
                </c:pt>
                <c:pt idx="5">
                  <c:v>0.14574898999999999</c:v>
                </c:pt>
                <c:pt idx="6">
                  <c:v>0.10121457</c:v>
                </c:pt>
                <c:pt idx="7">
                  <c:v>0.10931174</c:v>
                </c:pt>
                <c:pt idx="8">
                  <c:v>6.882590999999999E-2</c:v>
                </c:pt>
                <c:pt idx="9">
                  <c:v>0.12955465999999999</c:v>
                </c:pt>
                <c:pt idx="10">
                  <c:v>8.5020240000000011E-2</c:v>
                </c:pt>
                <c:pt idx="11">
                  <c:v>6.4777329999999994E-2</c:v>
                </c:pt>
                <c:pt idx="12">
                  <c:v>8.0971660000000001E-2</c:v>
                </c:pt>
                <c:pt idx="13">
                  <c:v>5.668016E-2</c:v>
                </c:pt>
                <c:pt idx="14">
                  <c:v>4.8583000000000001E-2</c:v>
                </c:pt>
                <c:pt idx="15">
                  <c:v>0</c:v>
                </c:pt>
                <c:pt idx="16">
                  <c:v>1.214575E-2</c:v>
                </c:pt>
              </c:numCache>
            </c:numRef>
          </c:val>
          <c:extLst>
            <c:ext xmlns:c16="http://schemas.microsoft.com/office/drawing/2014/chart" uri="{C3380CC4-5D6E-409C-BE32-E72D297353CC}">
              <c16:uniqueId val="{00000003-46A8-4519-9FFD-DE574308D639}"/>
            </c:ext>
          </c:extLst>
        </c:ser>
        <c:ser>
          <c:idx val="4"/>
          <c:order val="4"/>
          <c:tx>
            <c:strRef>
              <c:f>Sheet1!$F$1</c:f>
              <c:strCache>
                <c:ptCount val="1"/>
                <c:pt idx="0">
                  <c:v>KR</c:v>
                </c:pt>
              </c:strCache>
            </c:strRef>
          </c:tx>
          <c:spPr>
            <a:solidFill>
              <a:schemeClr val="accent5"/>
            </a:solidFill>
            <a:ln>
              <a:noFill/>
            </a:ln>
            <a:effectLst/>
          </c:spPr>
          <c:invertIfNegative val="0"/>
          <c:cat>
            <c:strRef>
              <c:f>Sheet1!$A$2:$A$18</c:f>
              <c:strCache>
                <c:ptCount val="17"/>
                <c:pt idx="0">
                  <c:v>HCP recommendation</c:v>
                </c:pt>
                <c:pt idx="1">
                  <c:v>Addresses specific concerns</c:v>
                </c:pt>
                <c:pt idx="2">
                  <c:v>Natural source</c:v>
                </c:pt>
                <c:pt idx="3">
                  <c:v>Proof of safety</c:v>
                </c:pt>
                <c:pt idx="4">
                  <c:v>Detailed ingredient information</c:v>
                </c:pt>
                <c:pt idx="5">
                  <c:v>Past experience with the brand itself</c:v>
                </c:pt>
                <c:pt idx="6">
                  <c:v>Clinical research on the ingredient</c:v>
                </c:pt>
                <c:pt idx="7">
                  <c:v>Online ratings and/or reviews</c:v>
                </c:pt>
                <c:pt idx="8">
                  <c:v>Clinical research on the brand</c:v>
                </c:pt>
                <c:pt idx="9">
                  <c:v>Measurable outcome</c:v>
                </c:pt>
                <c:pt idx="10">
                  <c:v>Organic certification</c:v>
                </c:pt>
                <c:pt idx="11">
                  <c:v>Recommended by friend/family</c:v>
                </c:pt>
                <c:pt idx="12">
                  <c:v>Not genetically modified </c:v>
                </c:pt>
                <c:pt idx="13">
                  <c:v>Contains branded ingredients</c:v>
                </c:pt>
                <c:pt idx="14">
                  <c:v>3rd party certification/seal</c:v>
                </c:pt>
                <c:pt idx="15">
                  <c:v>None of the above</c:v>
                </c:pt>
                <c:pt idx="16">
                  <c:v>Influencer endorsement</c:v>
                </c:pt>
              </c:strCache>
            </c:strRef>
          </c:cat>
          <c:val>
            <c:numRef>
              <c:f>Sheet1!$F$2:$F$18</c:f>
              <c:numCache>
                <c:formatCode>0%</c:formatCode>
                <c:ptCount val="17"/>
                <c:pt idx="0">
                  <c:v>0.18354429999999999</c:v>
                </c:pt>
                <c:pt idx="1">
                  <c:v>0.19303797</c:v>
                </c:pt>
                <c:pt idx="2">
                  <c:v>7.2784810000000005E-2</c:v>
                </c:pt>
                <c:pt idx="3">
                  <c:v>0.29746834999999999</c:v>
                </c:pt>
                <c:pt idx="4">
                  <c:v>0.17721518999999999</c:v>
                </c:pt>
                <c:pt idx="5">
                  <c:v>6.9620249999999995E-2</c:v>
                </c:pt>
                <c:pt idx="6">
                  <c:v>0.13607595</c:v>
                </c:pt>
                <c:pt idx="7">
                  <c:v>0.16139240999999999</c:v>
                </c:pt>
                <c:pt idx="8">
                  <c:v>6.6455700000000006E-2</c:v>
                </c:pt>
                <c:pt idx="9">
                  <c:v>3.4810130000000002E-2</c:v>
                </c:pt>
                <c:pt idx="10">
                  <c:v>9.4936710000000007E-2</c:v>
                </c:pt>
                <c:pt idx="11">
                  <c:v>0.10126582000000001</c:v>
                </c:pt>
                <c:pt idx="12">
                  <c:v>7.9113920000000004E-2</c:v>
                </c:pt>
                <c:pt idx="13">
                  <c:v>0.13924051000000001</c:v>
                </c:pt>
                <c:pt idx="14">
                  <c:v>9.1772149999999997E-2</c:v>
                </c:pt>
                <c:pt idx="15">
                  <c:v>3.1645599999999999E-3</c:v>
                </c:pt>
                <c:pt idx="16">
                  <c:v>2.5316459999999999E-2</c:v>
                </c:pt>
              </c:numCache>
            </c:numRef>
          </c:val>
          <c:extLst>
            <c:ext xmlns:c16="http://schemas.microsoft.com/office/drawing/2014/chart" uri="{C3380CC4-5D6E-409C-BE32-E72D297353CC}">
              <c16:uniqueId val="{00000004-46A8-4519-9FFD-DE574308D639}"/>
            </c:ext>
          </c:extLst>
        </c:ser>
        <c:ser>
          <c:idx val="5"/>
          <c:order val="5"/>
          <c:tx>
            <c:strRef>
              <c:f>Sheet1!$G$1</c:f>
              <c:strCache>
                <c:ptCount val="1"/>
                <c:pt idx="0">
                  <c:v>AU</c:v>
                </c:pt>
              </c:strCache>
            </c:strRef>
          </c:tx>
          <c:spPr>
            <a:solidFill>
              <a:schemeClr val="accent6"/>
            </a:solidFill>
            <a:ln>
              <a:noFill/>
            </a:ln>
            <a:effectLst/>
          </c:spPr>
          <c:invertIfNegative val="0"/>
          <c:cat>
            <c:strRef>
              <c:f>Sheet1!$A$2:$A$18</c:f>
              <c:strCache>
                <c:ptCount val="17"/>
                <c:pt idx="0">
                  <c:v>HCP recommendation</c:v>
                </c:pt>
                <c:pt idx="1">
                  <c:v>Addresses specific concerns</c:v>
                </c:pt>
                <c:pt idx="2">
                  <c:v>Natural source</c:v>
                </c:pt>
                <c:pt idx="3">
                  <c:v>Proof of safety</c:v>
                </c:pt>
                <c:pt idx="4">
                  <c:v>Detailed ingredient information</c:v>
                </c:pt>
                <c:pt idx="5">
                  <c:v>Past experience with the brand itself</c:v>
                </c:pt>
                <c:pt idx="6">
                  <c:v>Clinical research on the ingredient</c:v>
                </c:pt>
                <c:pt idx="7">
                  <c:v>Online ratings and/or reviews</c:v>
                </c:pt>
                <c:pt idx="8">
                  <c:v>Clinical research on the brand</c:v>
                </c:pt>
                <c:pt idx="9">
                  <c:v>Measurable outcome</c:v>
                </c:pt>
                <c:pt idx="10">
                  <c:v>Organic certification</c:v>
                </c:pt>
                <c:pt idx="11">
                  <c:v>Recommended by friend/family</c:v>
                </c:pt>
                <c:pt idx="12">
                  <c:v>Not genetically modified </c:v>
                </c:pt>
                <c:pt idx="13">
                  <c:v>Contains branded ingredients</c:v>
                </c:pt>
                <c:pt idx="14">
                  <c:v>3rd party certification/seal</c:v>
                </c:pt>
                <c:pt idx="15">
                  <c:v>None of the above</c:v>
                </c:pt>
                <c:pt idx="16">
                  <c:v>Influencer endorsement</c:v>
                </c:pt>
              </c:strCache>
            </c:strRef>
          </c:cat>
          <c:val>
            <c:numRef>
              <c:f>Sheet1!$G$2:$G$18</c:f>
              <c:numCache>
                <c:formatCode>0%</c:formatCode>
                <c:ptCount val="17"/>
                <c:pt idx="0">
                  <c:v>0.19796954</c:v>
                </c:pt>
                <c:pt idx="1">
                  <c:v>0.23350254000000001</c:v>
                </c:pt>
                <c:pt idx="2">
                  <c:v>0.18781726000000001</c:v>
                </c:pt>
                <c:pt idx="3">
                  <c:v>0.12690355</c:v>
                </c:pt>
                <c:pt idx="4">
                  <c:v>0.17766497000000001</c:v>
                </c:pt>
                <c:pt idx="5">
                  <c:v>0.17766497000000001</c:v>
                </c:pt>
                <c:pt idx="6">
                  <c:v>0.15228426</c:v>
                </c:pt>
                <c:pt idx="7">
                  <c:v>9.137055999999999E-2</c:v>
                </c:pt>
                <c:pt idx="8">
                  <c:v>0.16751268999999999</c:v>
                </c:pt>
                <c:pt idx="9">
                  <c:v>9.6446699999999996E-2</c:v>
                </c:pt>
                <c:pt idx="10">
                  <c:v>7.1065989999999996E-2</c:v>
                </c:pt>
                <c:pt idx="11">
                  <c:v>7.1065989999999996E-2</c:v>
                </c:pt>
                <c:pt idx="12">
                  <c:v>0.10152284</c:v>
                </c:pt>
                <c:pt idx="13">
                  <c:v>4.0609140000000002E-2</c:v>
                </c:pt>
                <c:pt idx="14">
                  <c:v>2.5380710000000001E-2</c:v>
                </c:pt>
                <c:pt idx="15">
                  <c:v>1.015228E-2</c:v>
                </c:pt>
                <c:pt idx="16">
                  <c:v>1.5228429999999999E-2</c:v>
                </c:pt>
              </c:numCache>
            </c:numRef>
          </c:val>
          <c:extLst>
            <c:ext xmlns:c16="http://schemas.microsoft.com/office/drawing/2014/chart" uri="{C3380CC4-5D6E-409C-BE32-E72D297353CC}">
              <c16:uniqueId val="{00000005-46A8-4519-9FFD-DE574308D639}"/>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Sheet1!$A$2:$A$18</c:f>
              <c:strCache>
                <c:ptCount val="17"/>
                <c:pt idx="0">
                  <c:v>HCP recommendation</c:v>
                </c:pt>
                <c:pt idx="1">
                  <c:v>Addresses specific concerns</c:v>
                </c:pt>
                <c:pt idx="2">
                  <c:v>Natural source</c:v>
                </c:pt>
                <c:pt idx="3">
                  <c:v>Proof of safety</c:v>
                </c:pt>
                <c:pt idx="4">
                  <c:v>Detailed ingredient information</c:v>
                </c:pt>
                <c:pt idx="5">
                  <c:v>Past experience with the brand itself</c:v>
                </c:pt>
                <c:pt idx="6">
                  <c:v>Clinical research on the ingredient</c:v>
                </c:pt>
                <c:pt idx="7">
                  <c:v>Online ratings and/or reviews</c:v>
                </c:pt>
                <c:pt idx="8">
                  <c:v>Clinical research on the brand</c:v>
                </c:pt>
                <c:pt idx="9">
                  <c:v>Measurable outcome</c:v>
                </c:pt>
                <c:pt idx="10">
                  <c:v>Organic certification</c:v>
                </c:pt>
                <c:pt idx="11">
                  <c:v>Recommended by friend/family</c:v>
                </c:pt>
                <c:pt idx="12">
                  <c:v>Not genetically modified </c:v>
                </c:pt>
                <c:pt idx="13">
                  <c:v>Contains branded ingredients</c:v>
                </c:pt>
                <c:pt idx="14">
                  <c:v>3rd party certification/seal</c:v>
                </c:pt>
                <c:pt idx="15">
                  <c:v>None of the above</c:v>
                </c:pt>
                <c:pt idx="16">
                  <c:v>Influencer endorsement</c:v>
                </c:pt>
              </c:strCache>
            </c:strRef>
          </c:cat>
          <c:val>
            <c:numRef>
              <c:f>Sheet1!$H$2:$H$18</c:f>
              <c:numCache>
                <c:formatCode>0%</c:formatCode>
                <c:ptCount val="17"/>
                <c:pt idx="0">
                  <c:v>0.32970027000000002</c:v>
                </c:pt>
                <c:pt idx="1">
                  <c:v>8.719346E-2</c:v>
                </c:pt>
                <c:pt idx="2">
                  <c:v>0.22070845</c:v>
                </c:pt>
                <c:pt idx="3">
                  <c:v>0.23160763000000001</c:v>
                </c:pt>
                <c:pt idx="4">
                  <c:v>0.13623978</c:v>
                </c:pt>
                <c:pt idx="5">
                  <c:v>7.3569480000000007E-2</c:v>
                </c:pt>
                <c:pt idx="6">
                  <c:v>0.1280654</c:v>
                </c:pt>
                <c:pt idx="7">
                  <c:v>0.17166213</c:v>
                </c:pt>
                <c:pt idx="8">
                  <c:v>0.16076293999999999</c:v>
                </c:pt>
                <c:pt idx="9">
                  <c:v>4.632153E-2</c:v>
                </c:pt>
                <c:pt idx="10">
                  <c:v>0.14168937000000001</c:v>
                </c:pt>
                <c:pt idx="11">
                  <c:v>4.0871930000000001E-2</c:v>
                </c:pt>
                <c:pt idx="12">
                  <c:v>3.5422339999999997E-2</c:v>
                </c:pt>
                <c:pt idx="13">
                  <c:v>9.8092640000000009E-2</c:v>
                </c:pt>
                <c:pt idx="14">
                  <c:v>2.9972749999999999E-2</c:v>
                </c:pt>
                <c:pt idx="15">
                  <c:v>0</c:v>
                </c:pt>
                <c:pt idx="16">
                  <c:v>3.2697549999999999E-2</c:v>
                </c:pt>
              </c:numCache>
            </c:numRef>
          </c:val>
          <c:extLst>
            <c:ext xmlns:c16="http://schemas.microsoft.com/office/drawing/2014/chart" uri="{C3380CC4-5D6E-409C-BE32-E72D297353CC}">
              <c16:uniqueId val="{00000006-46A8-4519-9FFD-DE574308D639}"/>
            </c:ext>
          </c:extLst>
        </c:ser>
        <c:dLbls>
          <c:showLegendKey val="0"/>
          <c:showVal val="0"/>
          <c:showCatName val="0"/>
          <c:showSerName val="0"/>
          <c:showPercent val="0"/>
          <c:showBubbleSize val="0"/>
        </c:dLbls>
        <c:gapWidth val="219"/>
        <c:overlap val="-27"/>
        <c:axId val="758300008"/>
        <c:axId val="758299288"/>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Sheet1!$A$2:$A$18</c:f>
              <c:strCache>
                <c:ptCount val="17"/>
                <c:pt idx="0">
                  <c:v>HCP recommendation</c:v>
                </c:pt>
                <c:pt idx="1">
                  <c:v>Addresses specific concerns</c:v>
                </c:pt>
                <c:pt idx="2">
                  <c:v>Natural source</c:v>
                </c:pt>
                <c:pt idx="3">
                  <c:v>Proof of safety</c:v>
                </c:pt>
                <c:pt idx="4">
                  <c:v>Detailed ingredient information</c:v>
                </c:pt>
                <c:pt idx="5">
                  <c:v>Past experience with the brand itself</c:v>
                </c:pt>
                <c:pt idx="6">
                  <c:v>Clinical research on the ingredient</c:v>
                </c:pt>
                <c:pt idx="7">
                  <c:v>Online ratings and/or reviews</c:v>
                </c:pt>
                <c:pt idx="8">
                  <c:v>Clinical research on the brand</c:v>
                </c:pt>
                <c:pt idx="9">
                  <c:v>Measurable outcome</c:v>
                </c:pt>
                <c:pt idx="10">
                  <c:v>Organic certification</c:v>
                </c:pt>
                <c:pt idx="11">
                  <c:v>Recommended by friend/family</c:v>
                </c:pt>
                <c:pt idx="12">
                  <c:v>Not genetically modified </c:v>
                </c:pt>
                <c:pt idx="13">
                  <c:v>Contains branded ingredients</c:v>
                </c:pt>
                <c:pt idx="14">
                  <c:v>3rd party certification/seal</c:v>
                </c:pt>
                <c:pt idx="15">
                  <c:v>None of the above</c:v>
                </c:pt>
                <c:pt idx="16">
                  <c:v>Influencer endorsement</c:v>
                </c:pt>
              </c:strCache>
            </c:strRef>
          </c:cat>
          <c:val>
            <c:numRef>
              <c:f>Sheet1!$I$2:$I$18</c:f>
              <c:numCache>
                <c:formatCode>0%</c:formatCode>
                <c:ptCount val="17"/>
                <c:pt idx="0">
                  <c:v>0.24940448000000001</c:v>
                </c:pt>
                <c:pt idx="1">
                  <c:v>0.20152454</c:v>
                </c:pt>
                <c:pt idx="2">
                  <c:v>0.18032396000000001</c:v>
                </c:pt>
                <c:pt idx="3">
                  <c:v>0.17841829000000001</c:v>
                </c:pt>
                <c:pt idx="4">
                  <c:v>0.15507383999999999</c:v>
                </c:pt>
                <c:pt idx="5">
                  <c:v>0.15507383999999999</c:v>
                </c:pt>
                <c:pt idx="6">
                  <c:v>0.12101000000000001</c:v>
                </c:pt>
                <c:pt idx="7">
                  <c:v>0.11029061</c:v>
                </c:pt>
                <c:pt idx="8">
                  <c:v>9.409242000000001E-2</c:v>
                </c:pt>
                <c:pt idx="9">
                  <c:v>8.5278699999999999E-2</c:v>
                </c:pt>
                <c:pt idx="10">
                  <c:v>8.1705570000000005E-2</c:v>
                </c:pt>
                <c:pt idx="11">
                  <c:v>8.1229159999999995E-2</c:v>
                </c:pt>
                <c:pt idx="12">
                  <c:v>6.431634E-2</c:v>
                </c:pt>
                <c:pt idx="13">
                  <c:v>6.1934250000000003E-2</c:v>
                </c:pt>
                <c:pt idx="14">
                  <c:v>3.7160550000000001E-2</c:v>
                </c:pt>
                <c:pt idx="15">
                  <c:v>2.0009530000000001E-2</c:v>
                </c:pt>
                <c:pt idx="16">
                  <c:v>1.6674609999999999E-2</c:v>
                </c:pt>
              </c:numCache>
            </c:numRef>
          </c:val>
          <c:smooth val="0"/>
          <c:extLst>
            <c:ext xmlns:c16="http://schemas.microsoft.com/office/drawing/2014/chart" uri="{C3380CC4-5D6E-409C-BE32-E72D297353CC}">
              <c16:uniqueId val="{00000007-46A8-4519-9FFD-DE574308D639}"/>
            </c:ext>
          </c:extLst>
        </c:ser>
        <c:dLbls>
          <c:showLegendKey val="0"/>
          <c:showVal val="0"/>
          <c:showCatName val="0"/>
          <c:showSerName val="0"/>
          <c:showPercent val="0"/>
          <c:showBubbleSize val="0"/>
        </c:dLbls>
        <c:marker val="1"/>
        <c:smooth val="0"/>
        <c:axId val="758300008"/>
        <c:axId val="758299288"/>
      </c:lineChart>
      <c:catAx>
        <c:axId val="758300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99288"/>
        <c:crosses val="autoZero"/>
        <c:auto val="1"/>
        <c:lblAlgn val="ctr"/>
        <c:lblOffset val="100"/>
        <c:noMultiLvlLbl val="0"/>
      </c:catAx>
      <c:valAx>
        <c:axId val="7582992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300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Sheet1!$A$2:$A$18</c:f>
              <c:strCache>
                <c:ptCount val="17"/>
                <c:pt idx="0">
                  <c:v>Proof of safety</c:v>
                </c:pt>
                <c:pt idx="1">
                  <c:v>HCP recommendation</c:v>
                </c:pt>
                <c:pt idx="2">
                  <c:v>Addresses specific concerns</c:v>
                </c:pt>
                <c:pt idx="3">
                  <c:v>Natural source</c:v>
                </c:pt>
                <c:pt idx="4">
                  <c:v>Detailed ingredient information</c:v>
                </c:pt>
                <c:pt idx="5">
                  <c:v>Organic certification</c:v>
                </c:pt>
                <c:pt idx="6">
                  <c:v>Clinical research on the ingredient</c:v>
                </c:pt>
                <c:pt idx="7">
                  <c:v>Online ratings and/or reviews</c:v>
                </c:pt>
                <c:pt idx="8">
                  <c:v>Clinical research on the brand</c:v>
                </c:pt>
                <c:pt idx="9">
                  <c:v>Measurable outcome</c:v>
                </c:pt>
                <c:pt idx="10">
                  <c:v>Past experience with the brand itself</c:v>
                </c:pt>
                <c:pt idx="11">
                  <c:v>Contains branded ingredients</c:v>
                </c:pt>
                <c:pt idx="12">
                  <c:v>Not genetically modified </c:v>
                </c:pt>
                <c:pt idx="13">
                  <c:v>Recommended by friend/family</c:v>
                </c:pt>
                <c:pt idx="14">
                  <c:v>3rd party certification/seal</c:v>
                </c:pt>
                <c:pt idx="15">
                  <c:v>Influencer endorsement</c:v>
                </c:pt>
                <c:pt idx="16">
                  <c:v>None of the above</c:v>
                </c:pt>
              </c:strCache>
            </c:strRef>
          </c:cat>
          <c:val>
            <c:numRef>
              <c:f>Sheet1!$B$2:$B$18</c:f>
              <c:numCache>
                <c:formatCode>0%</c:formatCode>
                <c:ptCount val="17"/>
                <c:pt idx="0">
                  <c:v>0.21098265999999999</c:v>
                </c:pt>
                <c:pt idx="1">
                  <c:v>0.20520231</c:v>
                </c:pt>
                <c:pt idx="2">
                  <c:v>0.17052022999999999</c:v>
                </c:pt>
                <c:pt idx="3">
                  <c:v>0.16763006</c:v>
                </c:pt>
                <c:pt idx="4">
                  <c:v>0.15317918999999999</c:v>
                </c:pt>
                <c:pt idx="5">
                  <c:v>0.13583814999999999</c:v>
                </c:pt>
                <c:pt idx="6">
                  <c:v>0.11849711</c:v>
                </c:pt>
                <c:pt idx="7">
                  <c:v>0.10982659</c:v>
                </c:pt>
                <c:pt idx="8">
                  <c:v>0.10693642</c:v>
                </c:pt>
                <c:pt idx="9">
                  <c:v>0.10404624</c:v>
                </c:pt>
                <c:pt idx="10">
                  <c:v>0.10115607</c:v>
                </c:pt>
                <c:pt idx="11">
                  <c:v>9.248555E-2</c:v>
                </c:pt>
                <c:pt idx="12">
                  <c:v>8.9595380000000002E-2</c:v>
                </c:pt>
                <c:pt idx="13">
                  <c:v>8.3815029999999999E-2</c:v>
                </c:pt>
                <c:pt idx="14">
                  <c:v>5.7803470000000003E-2</c:v>
                </c:pt>
                <c:pt idx="15">
                  <c:v>3.7572250000000001E-2</c:v>
                </c:pt>
                <c:pt idx="16">
                  <c:v>5.7803500000000001E-3</c:v>
                </c:pt>
              </c:numCache>
            </c:numRef>
          </c:val>
          <c:extLst>
            <c:ext xmlns:c16="http://schemas.microsoft.com/office/drawing/2014/chart" uri="{C3380CC4-5D6E-409C-BE32-E72D297353CC}">
              <c16:uniqueId val="{00000000-46A8-4519-9FFD-DE574308D639}"/>
            </c:ext>
          </c:extLst>
        </c:ser>
        <c:ser>
          <c:idx val="1"/>
          <c:order val="1"/>
          <c:tx>
            <c:strRef>
              <c:f>Sheet1!$C$1</c:f>
              <c:strCache>
                <c:ptCount val="1"/>
                <c:pt idx="0">
                  <c:v>Male 18-34</c:v>
                </c:pt>
              </c:strCache>
            </c:strRef>
          </c:tx>
          <c:spPr>
            <a:solidFill>
              <a:schemeClr val="accent2"/>
            </a:solidFill>
            <a:ln>
              <a:noFill/>
            </a:ln>
            <a:effectLst/>
          </c:spPr>
          <c:invertIfNegative val="0"/>
          <c:cat>
            <c:strRef>
              <c:f>Sheet1!$A$2:$A$18</c:f>
              <c:strCache>
                <c:ptCount val="17"/>
                <c:pt idx="0">
                  <c:v>Proof of safety</c:v>
                </c:pt>
                <c:pt idx="1">
                  <c:v>HCP recommendation</c:v>
                </c:pt>
                <c:pt idx="2">
                  <c:v>Addresses specific concerns</c:v>
                </c:pt>
                <c:pt idx="3">
                  <c:v>Natural source</c:v>
                </c:pt>
                <c:pt idx="4">
                  <c:v>Detailed ingredient information</c:v>
                </c:pt>
                <c:pt idx="5">
                  <c:v>Organic certification</c:v>
                </c:pt>
                <c:pt idx="6">
                  <c:v>Clinical research on the ingredient</c:v>
                </c:pt>
                <c:pt idx="7">
                  <c:v>Online ratings and/or reviews</c:v>
                </c:pt>
                <c:pt idx="8">
                  <c:v>Clinical research on the brand</c:v>
                </c:pt>
                <c:pt idx="9">
                  <c:v>Measurable outcome</c:v>
                </c:pt>
                <c:pt idx="10">
                  <c:v>Past experience with the brand itself</c:v>
                </c:pt>
                <c:pt idx="11">
                  <c:v>Contains branded ingredients</c:v>
                </c:pt>
                <c:pt idx="12">
                  <c:v>Not genetically modified </c:v>
                </c:pt>
                <c:pt idx="13">
                  <c:v>Recommended by friend/family</c:v>
                </c:pt>
                <c:pt idx="14">
                  <c:v>3rd party certification/seal</c:v>
                </c:pt>
                <c:pt idx="15">
                  <c:v>Influencer endorsement</c:v>
                </c:pt>
                <c:pt idx="16">
                  <c:v>None of the above</c:v>
                </c:pt>
              </c:strCache>
            </c:strRef>
          </c:cat>
          <c:val>
            <c:numRef>
              <c:f>Sheet1!$C$2:$C$18</c:f>
              <c:numCache>
                <c:formatCode>0%</c:formatCode>
                <c:ptCount val="17"/>
                <c:pt idx="0">
                  <c:v>0.18465909</c:v>
                </c:pt>
                <c:pt idx="1">
                  <c:v>0.21306818</c:v>
                </c:pt>
                <c:pt idx="2">
                  <c:v>9.375E-2</c:v>
                </c:pt>
                <c:pt idx="3">
                  <c:v>0.20454544999999999</c:v>
                </c:pt>
                <c:pt idx="4">
                  <c:v>0.13920455000000001</c:v>
                </c:pt>
                <c:pt idx="5">
                  <c:v>0.12215909</c:v>
                </c:pt>
                <c:pt idx="6">
                  <c:v>0.16761364000000001</c:v>
                </c:pt>
                <c:pt idx="7">
                  <c:v>0.16761364000000001</c:v>
                </c:pt>
                <c:pt idx="8">
                  <c:v>0.10227273000000001</c:v>
                </c:pt>
                <c:pt idx="9">
                  <c:v>7.6704549999999996E-2</c:v>
                </c:pt>
                <c:pt idx="10">
                  <c:v>0.10227273000000001</c:v>
                </c:pt>
                <c:pt idx="11">
                  <c:v>8.8068179999999996E-2</c:v>
                </c:pt>
                <c:pt idx="12">
                  <c:v>6.25E-2</c:v>
                </c:pt>
                <c:pt idx="13">
                  <c:v>0.11079545</c:v>
                </c:pt>
                <c:pt idx="14">
                  <c:v>5.9659089999999998E-2</c:v>
                </c:pt>
                <c:pt idx="15">
                  <c:v>5.1136359999999999E-2</c:v>
                </c:pt>
                <c:pt idx="16">
                  <c:v>2.8409099999999999E-3</c:v>
                </c:pt>
              </c:numCache>
            </c:numRef>
          </c:val>
          <c:extLst>
            <c:ext xmlns:c16="http://schemas.microsoft.com/office/drawing/2014/chart" uri="{C3380CC4-5D6E-409C-BE32-E72D297353CC}">
              <c16:uniqueId val="{00000001-46A8-4519-9FFD-DE574308D639}"/>
            </c:ext>
          </c:extLst>
        </c:ser>
        <c:ser>
          <c:idx val="2"/>
          <c:order val="2"/>
          <c:tx>
            <c:strRef>
              <c:f>Sheet1!$D$1</c:f>
              <c:strCache>
                <c:ptCount val="1"/>
                <c:pt idx="0">
                  <c:v>Female 35-54</c:v>
                </c:pt>
              </c:strCache>
            </c:strRef>
          </c:tx>
          <c:spPr>
            <a:solidFill>
              <a:schemeClr val="accent3"/>
            </a:solidFill>
            <a:ln>
              <a:noFill/>
            </a:ln>
            <a:effectLst/>
          </c:spPr>
          <c:invertIfNegative val="0"/>
          <c:cat>
            <c:strRef>
              <c:f>Sheet1!$A$2:$A$18</c:f>
              <c:strCache>
                <c:ptCount val="17"/>
                <c:pt idx="0">
                  <c:v>Proof of safety</c:v>
                </c:pt>
                <c:pt idx="1">
                  <c:v>HCP recommendation</c:v>
                </c:pt>
                <c:pt idx="2">
                  <c:v>Addresses specific concerns</c:v>
                </c:pt>
                <c:pt idx="3">
                  <c:v>Natural source</c:v>
                </c:pt>
                <c:pt idx="4">
                  <c:v>Detailed ingredient information</c:v>
                </c:pt>
                <c:pt idx="5">
                  <c:v>Organic certification</c:v>
                </c:pt>
                <c:pt idx="6">
                  <c:v>Clinical research on the ingredient</c:v>
                </c:pt>
                <c:pt idx="7">
                  <c:v>Online ratings and/or reviews</c:v>
                </c:pt>
                <c:pt idx="8">
                  <c:v>Clinical research on the brand</c:v>
                </c:pt>
                <c:pt idx="9">
                  <c:v>Measurable outcome</c:v>
                </c:pt>
                <c:pt idx="10">
                  <c:v>Past experience with the brand itself</c:v>
                </c:pt>
                <c:pt idx="11">
                  <c:v>Contains branded ingredients</c:v>
                </c:pt>
                <c:pt idx="12">
                  <c:v>Not genetically modified </c:v>
                </c:pt>
                <c:pt idx="13">
                  <c:v>Recommended by friend/family</c:v>
                </c:pt>
                <c:pt idx="14">
                  <c:v>3rd party certification/seal</c:v>
                </c:pt>
                <c:pt idx="15">
                  <c:v>Influencer endorsement</c:v>
                </c:pt>
                <c:pt idx="16">
                  <c:v>None of the above</c:v>
                </c:pt>
              </c:strCache>
            </c:strRef>
          </c:cat>
          <c:val>
            <c:numRef>
              <c:f>Sheet1!$D$2:$D$18</c:f>
              <c:numCache>
                <c:formatCode>0%</c:formatCode>
                <c:ptCount val="17"/>
                <c:pt idx="0">
                  <c:v>0.201373</c:v>
                </c:pt>
                <c:pt idx="1">
                  <c:v>0.22196795999999999</c:v>
                </c:pt>
                <c:pt idx="2">
                  <c:v>0.20594966000000001</c:v>
                </c:pt>
                <c:pt idx="3">
                  <c:v>0.16704805</c:v>
                </c:pt>
                <c:pt idx="4">
                  <c:v>0.16475972999999999</c:v>
                </c:pt>
                <c:pt idx="5">
                  <c:v>9.1533180000000006E-2</c:v>
                </c:pt>
                <c:pt idx="6">
                  <c:v>0.12585811999999999</c:v>
                </c:pt>
                <c:pt idx="7">
                  <c:v>0.14645309000000001</c:v>
                </c:pt>
                <c:pt idx="8">
                  <c:v>0.11212815</c:v>
                </c:pt>
                <c:pt idx="9">
                  <c:v>7.5514869999999998E-2</c:v>
                </c:pt>
                <c:pt idx="10">
                  <c:v>0.13272311000000001</c:v>
                </c:pt>
                <c:pt idx="11">
                  <c:v>6.1784899999999997E-2</c:v>
                </c:pt>
                <c:pt idx="12">
                  <c:v>9.8398170000000007E-2</c:v>
                </c:pt>
                <c:pt idx="13">
                  <c:v>6.8649889999999991E-2</c:v>
                </c:pt>
                <c:pt idx="14">
                  <c:v>2.9748279999999998E-2</c:v>
                </c:pt>
                <c:pt idx="15">
                  <c:v>2.745995E-2</c:v>
                </c:pt>
                <c:pt idx="16">
                  <c:v>4.5766599999999998E-3</c:v>
                </c:pt>
              </c:numCache>
            </c:numRef>
          </c:val>
          <c:extLst>
            <c:ext xmlns:c16="http://schemas.microsoft.com/office/drawing/2014/chart" uri="{C3380CC4-5D6E-409C-BE32-E72D297353CC}">
              <c16:uniqueId val="{00000002-46A8-4519-9FFD-DE574308D639}"/>
            </c:ext>
          </c:extLst>
        </c:ser>
        <c:ser>
          <c:idx val="3"/>
          <c:order val="3"/>
          <c:tx>
            <c:strRef>
              <c:f>Sheet1!$E$1</c:f>
              <c:strCache>
                <c:ptCount val="1"/>
                <c:pt idx="0">
                  <c:v>Male 35-54</c:v>
                </c:pt>
              </c:strCache>
            </c:strRef>
          </c:tx>
          <c:spPr>
            <a:solidFill>
              <a:schemeClr val="accent4"/>
            </a:solidFill>
            <a:ln>
              <a:noFill/>
            </a:ln>
            <a:effectLst/>
          </c:spPr>
          <c:invertIfNegative val="0"/>
          <c:cat>
            <c:strRef>
              <c:f>Sheet1!$A$2:$A$18</c:f>
              <c:strCache>
                <c:ptCount val="17"/>
                <c:pt idx="0">
                  <c:v>Proof of safety</c:v>
                </c:pt>
                <c:pt idx="1">
                  <c:v>HCP recommendation</c:v>
                </c:pt>
                <c:pt idx="2">
                  <c:v>Addresses specific concerns</c:v>
                </c:pt>
                <c:pt idx="3">
                  <c:v>Natural source</c:v>
                </c:pt>
                <c:pt idx="4">
                  <c:v>Detailed ingredient information</c:v>
                </c:pt>
                <c:pt idx="5">
                  <c:v>Organic certification</c:v>
                </c:pt>
                <c:pt idx="6">
                  <c:v>Clinical research on the ingredient</c:v>
                </c:pt>
                <c:pt idx="7">
                  <c:v>Online ratings and/or reviews</c:v>
                </c:pt>
                <c:pt idx="8">
                  <c:v>Clinical research on the brand</c:v>
                </c:pt>
                <c:pt idx="9">
                  <c:v>Measurable outcome</c:v>
                </c:pt>
                <c:pt idx="10">
                  <c:v>Past experience with the brand itself</c:v>
                </c:pt>
                <c:pt idx="11">
                  <c:v>Contains branded ingredients</c:v>
                </c:pt>
                <c:pt idx="12">
                  <c:v>Not genetically modified </c:v>
                </c:pt>
                <c:pt idx="13">
                  <c:v>Recommended by friend/family</c:v>
                </c:pt>
                <c:pt idx="14">
                  <c:v>3rd party certification/seal</c:v>
                </c:pt>
                <c:pt idx="15">
                  <c:v>Influencer endorsement</c:v>
                </c:pt>
                <c:pt idx="16">
                  <c:v>None of the above</c:v>
                </c:pt>
              </c:strCache>
            </c:strRef>
          </c:cat>
          <c:val>
            <c:numRef>
              <c:f>Sheet1!$E$2:$E$18</c:f>
              <c:numCache>
                <c:formatCode>0%</c:formatCode>
                <c:ptCount val="17"/>
                <c:pt idx="0">
                  <c:v>0.20089286000000001</c:v>
                </c:pt>
                <c:pt idx="1">
                  <c:v>0.20535713999999999</c:v>
                </c:pt>
                <c:pt idx="2">
                  <c:v>0.13169643</c:v>
                </c:pt>
                <c:pt idx="3">
                  <c:v>0.21651786000000001</c:v>
                </c:pt>
                <c:pt idx="4">
                  <c:v>0.14285713999999999</c:v>
                </c:pt>
                <c:pt idx="5">
                  <c:v>0.10491071</c:v>
                </c:pt>
                <c:pt idx="6">
                  <c:v>0.13392857</c:v>
                </c:pt>
                <c:pt idx="7">
                  <c:v>0.11383929</c:v>
                </c:pt>
                <c:pt idx="8">
                  <c:v>0.13392857</c:v>
                </c:pt>
                <c:pt idx="9">
                  <c:v>0.10714286000000001</c:v>
                </c:pt>
                <c:pt idx="10">
                  <c:v>0.12276786000000001</c:v>
                </c:pt>
                <c:pt idx="11">
                  <c:v>0.10044643</c:v>
                </c:pt>
                <c:pt idx="12">
                  <c:v>5.1339290000000003E-2</c:v>
                </c:pt>
                <c:pt idx="13">
                  <c:v>8.0357140000000007E-2</c:v>
                </c:pt>
                <c:pt idx="14">
                  <c:v>4.9107139999999987E-2</c:v>
                </c:pt>
                <c:pt idx="15">
                  <c:v>3.125E-2</c:v>
                </c:pt>
                <c:pt idx="16">
                  <c:v>4.4642900000000001E-3</c:v>
                </c:pt>
              </c:numCache>
            </c:numRef>
          </c:val>
          <c:extLst>
            <c:ext xmlns:c16="http://schemas.microsoft.com/office/drawing/2014/chart" uri="{C3380CC4-5D6E-409C-BE32-E72D297353CC}">
              <c16:uniqueId val="{00000003-46A8-4519-9FFD-DE574308D639}"/>
            </c:ext>
          </c:extLst>
        </c:ser>
        <c:ser>
          <c:idx val="4"/>
          <c:order val="4"/>
          <c:tx>
            <c:strRef>
              <c:f>Sheet1!$F$1</c:f>
              <c:strCache>
                <c:ptCount val="1"/>
                <c:pt idx="0">
                  <c:v>Female 55+</c:v>
                </c:pt>
              </c:strCache>
            </c:strRef>
          </c:tx>
          <c:spPr>
            <a:solidFill>
              <a:schemeClr val="accent5"/>
            </a:solidFill>
            <a:ln>
              <a:noFill/>
            </a:ln>
            <a:effectLst/>
          </c:spPr>
          <c:invertIfNegative val="0"/>
          <c:cat>
            <c:strRef>
              <c:f>Sheet1!$A$2:$A$18</c:f>
              <c:strCache>
                <c:ptCount val="17"/>
                <c:pt idx="0">
                  <c:v>Proof of safety</c:v>
                </c:pt>
                <c:pt idx="1">
                  <c:v>HCP recommendation</c:v>
                </c:pt>
                <c:pt idx="2">
                  <c:v>Addresses specific concerns</c:v>
                </c:pt>
                <c:pt idx="3">
                  <c:v>Natural source</c:v>
                </c:pt>
                <c:pt idx="4">
                  <c:v>Detailed ingredient information</c:v>
                </c:pt>
                <c:pt idx="5">
                  <c:v>Organic certification</c:v>
                </c:pt>
                <c:pt idx="6">
                  <c:v>Clinical research on the ingredient</c:v>
                </c:pt>
                <c:pt idx="7">
                  <c:v>Online ratings and/or reviews</c:v>
                </c:pt>
                <c:pt idx="8">
                  <c:v>Clinical research on the brand</c:v>
                </c:pt>
                <c:pt idx="9">
                  <c:v>Measurable outcome</c:v>
                </c:pt>
                <c:pt idx="10">
                  <c:v>Past experience with the brand itself</c:v>
                </c:pt>
                <c:pt idx="11">
                  <c:v>Contains branded ingredients</c:v>
                </c:pt>
                <c:pt idx="12">
                  <c:v>Not genetically modified </c:v>
                </c:pt>
                <c:pt idx="13">
                  <c:v>Recommended by friend/family</c:v>
                </c:pt>
                <c:pt idx="14">
                  <c:v>3rd party certification/seal</c:v>
                </c:pt>
                <c:pt idx="15">
                  <c:v>Influencer endorsement</c:v>
                </c:pt>
                <c:pt idx="16">
                  <c:v>None of the above</c:v>
                </c:pt>
              </c:strCache>
            </c:strRef>
          </c:cat>
          <c:val>
            <c:numRef>
              <c:f>Sheet1!$F$2:$F$18</c:f>
              <c:numCache>
                <c:formatCode>0%</c:formatCode>
                <c:ptCount val="17"/>
                <c:pt idx="0">
                  <c:v>0.23428571000000001</c:v>
                </c:pt>
                <c:pt idx="1">
                  <c:v>0.28000000000000003</c:v>
                </c:pt>
                <c:pt idx="2">
                  <c:v>0.17714286000000001</c:v>
                </c:pt>
                <c:pt idx="3">
                  <c:v>0.21142857000000001</c:v>
                </c:pt>
                <c:pt idx="4">
                  <c:v>0.18857143000000001</c:v>
                </c:pt>
                <c:pt idx="5">
                  <c:v>9.1428569999999987E-2</c:v>
                </c:pt>
                <c:pt idx="6">
                  <c:v>0.10857143</c:v>
                </c:pt>
                <c:pt idx="7">
                  <c:v>8.5714289999999999E-2</c:v>
                </c:pt>
                <c:pt idx="8">
                  <c:v>0.12</c:v>
                </c:pt>
                <c:pt idx="9">
                  <c:v>9.1428569999999987E-2</c:v>
                </c:pt>
                <c:pt idx="10">
                  <c:v>0.14857143</c:v>
                </c:pt>
                <c:pt idx="11">
                  <c:v>6.8571430000000003E-2</c:v>
                </c:pt>
                <c:pt idx="12">
                  <c:v>0.08</c:v>
                </c:pt>
                <c:pt idx="13">
                  <c:v>3.4285709999999997E-2</c:v>
                </c:pt>
                <c:pt idx="14">
                  <c:v>2.8571429999999998E-2</c:v>
                </c:pt>
                <c:pt idx="15">
                  <c:v>5.7142899999999986E-3</c:v>
                </c:pt>
                <c:pt idx="16">
                  <c:v>5.7142899999999986E-3</c:v>
                </c:pt>
              </c:numCache>
            </c:numRef>
          </c:val>
          <c:extLst>
            <c:ext xmlns:c16="http://schemas.microsoft.com/office/drawing/2014/chart" uri="{C3380CC4-5D6E-409C-BE32-E72D297353CC}">
              <c16:uniqueId val="{00000004-46A8-4519-9FFD-DE574308D639}"/>
            </c:ext>
          </c:extLst>
        </c:ser>
        <c:ser>
          <c:idx val="5"/>
          <c:order val="5"/>
          <c:tx>
            <c:strRef>
              <c:f>Sheet1!$G$1</c:f>
              <c:strCache>
                <c:ptCount val="1"/>
                <c:pt idx="0">
                  <c:v>Male 55+</c:v>
                </c:pt>
              </c:strCache>
            </c:strRef>
          </c:tx>
          <c:spPr>
            <a:solidFill>
              <a:schemeClr val="accent6"/>
            </a:solidFill>
            <a:ln>
              <a:noFill/>
            </a:ln>
            <a:effectLst/>
          </c:spPr>
          <c:invertIfNegative val="0"/>
          <c:cat>
            <c:strRef>
              <c:f>Sheet1!$A$2:$A$18</c:f>
              <c:strCache>
                <c:ptCount val="17"/>
                <c:pt idx="0">
                  <c:v>Proof of safety</c:v>
                </c:pt>
                <c:pt idx="1">
                  <c:v>HCP recommendation</c:v>
                </c:pt>
                <c:pt idx="2">
                  <c:v>Addresses specific concerns</c:v>
                </c:pt>
                <c:pt idx="3">
                  <c:v>Natural source</c:v>
                </c:pt>
                <c:pt idx="4">
                  <c:v>Detailed ingredient information</c:v>
                </c:pt>
                <c:pt idx="5">
                  <c:v>Organic certification</c:v>
                </c:pt>
                <c:pt idx="6">
                  <c:v>Clinical research on the ingredient</c:v>
                </c:pt>
                <c:pt idx="7">
                  <c:v>Online ratings and/or reviews</c:v>
                </c:pt>
                <c:pt idx="8">
                  <c:v>Clinical research on the brand</c:v>
                </c:pt>
                <c:pt idx="9">
                  <c:v>Measurable outcome</c:v>
                </c:pt>
                <c:pt idx="10">
                  <c:v>Past experience with the brand itself</c:v>
                </c:pt>
                <c:pt idx="11">
                  <c:v>Contains branded ingredients</c:v>
                </c:pt>
                <c:pt idx="12">
                  <c:v>Not genetically modified </c:v>
                </c:pt>
                <c:pt idx="13">
                  <c:v>Recommended by friend/family</c:v>
                </c:pt>
                <c:pt idx="14">
                  <c:v>3rd party certification/seal</c:v>
                </c:pt>
                <c:pt idx="15">
                  <c:v>Influencer endorsement</c:v>
                </c:pt>
                <c:pt idx="16">
                  <c:v>None of the above</c:v>
                </c:pt>
              </c:strCache>
            </c:strRef>
          </c:cat>
          <c:val>
            <c:numRef>
              <c:f>Sheet1!$G$2:$G$18</c:f>
              <c:numCache>
                <c:formatCode>0%</c:formatCode>
                <c:ptCount val="17"/>
                <c:pt idx="0">
                  <c:v>0.15789474000000001</c:v>
                </c:pt>
                <c:pt idx="1">
                  <c:v>0.30143541000000001</c:v>
                </c:pt>
                <c:pt idx="2">
                  <c:v>0.21052631999999999</c:v>
                </c:pt>
                <c:pt idx="3">
                  <c:v>0.20574163000000001</c:v>
                </c:pt>
                <c:pt idx="4">
                  <c:v>0.19138756000000001</c:v>
                </c:pt>
                <c:pt idx="5">
                  <c:v>0.10526315999999999</c:v>
                </c:pt>
                <c:pt idx="6">
                  <c:v>0.14354067000000001</c:v>
                </c:pt>
                <c:pt idx="7">
                  <c:v>7.6555020000000001E-2</c:v>
                </c:pt>
                <c:pt idx="8">
                  <c:v>0.12918660000000001</c:v>
                </c:pt>
                <c:pt idx="9">
                  <c:v>3.8277510000000001E-2</c:v>
                </c:pt>
                <c:pt idx="10">
                  <c:v>0.11961722</c:v>
                </c:pt>
                <c:pt idx="11">
                  <c:v>0.11004785</c:v>
                </c:pt>
                <c:pt idx="12">
                  <c:v>6.6985650000000008E-2</c:v>
                </c:pt>
                <c:pt idx="13">
                  <c:v>4.3062199999999988E-2</c:v>
                </c:pt>
                <c:pt idx="14">
                  <c:v>4.3062199999999988E-2</c:v>
                </c:pt>
                <c:pt idx="15">
                  <c:v>0</c:v>
                </c:pt>
                <c:pt idx="16">
                  <c:v>0</c:v>
                </c:pt>
              </c:numCache>
            </c:numRef>
          </c:val>
          <c:extLst>
            <c:ext xmlns:c16="http://schemas.microsoft.com/office/drawing/2014/chart" uri="{C3380CC4-5D6E-409C-BE32-E72D297353CC}">
              <c16:uniqueId val="{00000005-46A8-4519-9FFD-DE574308D639}"/>
            </c:ext>
          </c:extLst>
        </c:ser>
        <c:dLbls>
          <c:showLegendKey val="0"/>
          <c:showVal val="0"/>
          <c:showCatName val="0"/>
          <c:showSerName val="0"/>
          <c:showPercent val="0"/>
          <c:showBubbleSize val="0"/>
        </c:dLbls>
        <c:gapWidth val="219"/>
        <c:overlap val="-27"/>
        <c:axId val="758300008"/>
        <c:axId val="758299288"/>
      </c:barChart>
      <c:catAx>
        <c:axId val="758300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99288"/>
        <c:crosses val="autoZero"/>
        <c:auto val="1"/>
        <c:lblAlgn val="ctr"/>
        <c:lblOffset val="100"/>
        <c:noMultiLvlLbl val="0"/>
      </c:catAx>
      <c:valAx>
        <c:axId val="7582992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300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Sheet1!$A$2:$A$18</c:f>
              <c:strCache>
                <c:ptCount val="17"/>
                <c:pt idx="0">
                  <c:v>Natural source</c:v>
                </c:pt>
                <c:pt idx="1">
                  <c:v>Detailed ingredient information</c:v>
                </c:pt>
                <c:pt idx="2">
                  <c:v>Addresses specific concerns</c:v>
                </c:pt>
                <c:pt idx="3">
                  <c:v>HCP recommendation</c:v>
                </c:pt>
                <c:pt idx="4">
                  <c:v>Past experience with the brand itself</c:v>
                </c:pt>
                <c:pt idx="5">
                  <c:v>Proof of safety</c:v>
                </c:pt>
                <c:pt idx="6">
                  <c:v>Clinical research on the brand</c:v>
                </c:pt>
                <c:pt idx="7">
                  <c:v>Organic certification</c:v>
                </c:pt>
                <c:pt idx="8">
                  <c:v>Measurable outcome</c:v>
                </c:pt>
                <c:pt idx="9">
                  <c:v>Recommended by friend/family</c:v>
                </c:pt>
                <c:pt idx="10">
                  <c:v>Online ratings and/or reviews</c:v>
                </c:pt>
                <c:pt idx="11">
                  <c:v>Clinical research on the ingredient</c:v>
                </c:pt>
                <c:pt idx="12">
                  <c:v>Contains branded ingredients</c:v>
                </c:pt>
                <c:pt idx="13">
                  <c:v>Not genetically modified </c:v>
                </c:pt>
                <c:pt idx="14">
                  <c:v>Influencer endorsement</c:v>
                </c:pt>
                <c:pt idx="15">
                  <c:v>3rd party certification/seal</c:v>
                </c:pt>
                <c:pt idx="16">
                  <c:v>None of the above</c:v>
                </c:pt>
              </c:strCache>
            </c:strRef>
          </c:cat>
          <c:val>
            <c:numRef>
              <c:f>Sheet1!$B$2:$B$18</c:f>
              <c:numCache>
                <c:formatCode>0%</c:formatCode>
                <c:ptCount val="17"/>
                <c:pt idx="0">
                  <c:v>0.25423729</c:v>
                </c:pt>
                <c:pt idx="1">
                  <c:v>0.20338982999999999</c:v>
                </c:pt>
                <c:pt idx="2">
                  <c:v>0.16949153</c:v>
                </c:pt>
                <c:pt idx="3">
                  <c:v>0.16949153</c:v>
                </c:pt>
                <c:pt idx="4">
                  <c:v>0.16949153</c:v>
                </c:pt>
                <c:pt idx="5">
                  <c:v>0.13559321999999999</c:v>
                </c:pt>
                <c:pt idx="6">
                  <c:v>0.11864407</c:v>
                </c:pt>
                <c:pt idx="7">
                  <c:v>0.11864407</c:v>
                </c:pt>
                <c:pt idx="8">
                  <c:v>0.11864407</c:v>
                </c:pt>
                <c:pt idx="9">
                  <c:v>0.10169491999999999</c:v>
                </c:pt>
                <c:pt idx="10">
                  <c:v>8.4745760000000003E-2</c:v>
                </c:pt>
                <c:pt idx="11">
                  <c:v>6.7796609999999993E-2</c:v>
                </c:pt>
                <c:pt idx="12">
                  <c:v>6.7796609999999993E-2</c:v>
                </c:pt>
                <c:pt idx="13">
                  <c:v>6.7796609999999993E-2</c:v>
                </c:pt>
                <c:pt idx="14">
                  <c:v>3.3898310000000001E-2</c:v>
                </c:pt>
                <c:pt idx="15">
                  <c:v>1.694915E-2</c:v>
                </c:pt>
                <c:pt idx="16">
                  <c:v>1.694915E-2</c:v>
                </c:pt>
              </c:numCache>
            </c:numRef>
          </c:val>
          <c:extLst>
            <c:ext xmlns:c16="http://schemas.microsoft.com/office/drawing/2014/chart" uri="{C3380CC4-5D6E-409C-BE32-E72D297353CC}">
              <c16:uniqueId val="{00000000-46A8-4519-9FFD-DE574308D639}"/>
            </c:ext>
          </c:extLst>
        </c:ser>
        <c:ser>
          <c:idx val="1"/>
          <c:order val="1"/>
          <c:tx>
            <c:strRef>
              <c:f>Sheet1!$C$1</c:f>
              <c:strCache>
                <c:ptCount val="1"/>
                <c:pt idx="0">
                  <c:v>US Male 18-34</c:v>
                </c:pt>
              </c:strCache>
            </c:strRef>
          </c:tx>
          <c:spPr>
            <a:solidFill>
              <a:schemeClr val="accent2"/>
            </a:solidFill>
            <a:ln>
              <a:noFill/>
            </a:ln>
            <a:effectLst/>
          </c:spPr>
          <c:invertIfNegative val="0"/>
          <c:cat>
            <c:strRef>
              <c:f>Sheet1!$A$2:$A$18</c:f>
              <c:strCache>
                <c:ptCount val="17"/>
                <c:pt idx="0">
                  <c:v>Natural source</c:v>
                </c:pt>
                <c:pt idx="1">
                  <c:v>Detailed ingredient information</c:v>
                </c:pt>
                <c:pt idx="2">
                  <c:v>Addresses specific concerns</c:v>
                </c:pt>
                <c:pt idx="3">
                  <c:v>HCP recommendation</c:v>
                </c:pt>
                <c:pt idx="4">
                  <c:v>Past experience with the brand itself</c:v>
                </c:pt>
                <c:pt idx="5">
                  <c:v>Proof of safety</c:v>
                </c:pt>
                <c:pt idx="6">
                  <c:v>Clinical research on the brand</c:v>
                </c:pt>
                <c:pt idx="7">
                  <c:v>Organic certification</c:v>
                </c:pt>
                <c:pt idx="8">
                  <c:v>Measurable outcome</c:v>
                </c:pt>
                <c:pt idx="9">
                  <c:v>Recommended by friend/family</c:v>
                </c:pt>
                <c:pt idx="10">
                  <c:v>Online ratings and/or reviews</c:v>
                </c:pt>
                <c:pt idx="11">
                  <c:v>Clinical research on the ingredient</c:v>
                </c:pt>
                <c:pt idx="12">
                  <c:v>Contains branded ingredients</c:v>
                </c:pt>
                <c:pt idx="13">
                  <c:v>Not genetically modified </c:v>
                </c:pt>
                <c:pt idx="14">
                  <c:v>Influencer endorsement</c:v>
                </c:pt>
                <c:pt idx="15">
                  <c:v>3rd party certification/seal</c:v>
                </c:pt>
                <c:pt idx="16">
                  <c:v>None of the above</c:v>
                </c:pt>
              </c:strCache>
            </c:strRef>
          </c:cat>
          <c:val>
            <c:numRef>
              <c:f>Sheet1!$C$2:$C$18</c:f>
              <c:numCache>
                <c:formatCode>0%</c:formatCode>
                <c:ptCount val="17"/>
                <c:pt idx="0">
                  <c:v>0.27350426999999999</c:v>
                </c:pt>
                <c:pt idx="1">
                  <c:v>0.16239316000000001</c:v>
                </c:pt>
                <c:pt idx="2">
                  <c:v>0.11965812000000001</c:v>
                </c:pt>
                <c:pt idx="3">
                  <c:v>0.15384614999999999</c:v>
                </c:pt>
                <c:pt idx="4">
                  <c:v>0.10256410000000001</c:v>
                </c:pt>
                <c:pt idx="5">
                  <c:v>0.10256410000000001</c:v>
                </c:pt>
                <c:pt idx="6">
                  <c:v>9.4017089999999998E-2</c:v>
                </c:pt>
                <c:pt idx="7">
                  <c:v>0.15384614999999999</c:v>
                </c:pt>
                <c:pt idx="8">
                  <c:v>0.11111111</c:v>
                </c:pt>
                <c:pt idx="9">
                  <c:v>8.5470089999999999E-2</c:v>
                </c:pt>
                <c:pt idx="10">
                  <c:v>0.14529914999999999</c:v>
                </c:pt>
                <c:pt idx="11">
                  <c:v>0.11965812000000001</c:v>
                </c:pt>
                <c:pt idx="12">
                  <c:v>0.11111111</c:v>
                </c:pt>
                <c:pt idx="13">
                  <c:v>7.6923079999999991E-2</c:v>
                </c:pt>
                <c:pt idx="14">
                  <c:v>5.9829060000000003E-2</c:v>
                </c:pt>
                <c:pt idx="15">
                  <c:v>6.8376069999999997E-2</c:v>
                </c:pt>
                <c:pt idx="16">
                  <c:v>0</c:v>
                </c:pt>
              </c:numCache>
            </c:numRef>
          </c:val>
          <c:extLst>
            <c:ext xmlns:c16="http://schemas.microsoft.com/office/drawing/2014/chart" uri="{C3380CC4-5D6E-409C-BE32-E72D297353CC}">
              <c16:uniqueId val="{00000001-46A8-4519-9FFD-DE574308D639}"/>
            </c:ext>
          </c:extLst>
        </c:ser>
        <c:ser>
          <c:idx val="2"/>
          <c:order val="2"/>
          <c:tx>
            <c:strRef>
              <c:f>Sheet1!$D$1</c:f>
              <c:strCache>
                <c:ptCount val="1"/>
                <c:pt idx="0">
                  <c:v>US Female 35-54</c:v>
                </c:pt>
              </c:strCache>
            </c:strRef>
          </c:tx>
          <c:spPr>
            <a:solidFill>
              <a:schemeClr val="accent3"/>
            </a:solidFill>
            <a:ln>
              <a:noFill/>
            </a:ln>
            <a:effectLst/>
          </c:spPr>
          <c:invertIfNegative val="0"/>
          <c:cat>
            <c:strRef>
              <c:f>Sheet1!$A$2:$A$18</c:f>
              <c:strCache>
                <c:ptCount val="17"/>
                <c:pt idx="0">
                  <c:v>Natural source</c:v>
                </c:pt>
                <c:pt idx="1">
                  <c:v>Detailed ingredient information</c:v>
                </c:pt>
                <c:pt idx="2">
                  <c:v>Addresses specific concerns</c:v>
                </c:pt>
                <c:pt idx="3">
                  <c:v>HCP recommendation</c:v>
                </c:pt>
                <c:pt idx="4">
                  <c:v>Past experience with the brand itself</c:v>
                </c:pt>
                <c:pt idx="5">
                  <c:v>Proof of safety</c:v>
                </c:pt>
                <c:pt idx="6">
                  <c:v>Clinical research on the brand</c:v>
                </c:pt>
                <c:pt idx="7">
                  <c:v>Organic certification</c:v>
                </c:pt>
                <c:pt idx="8">
                  <c:v>Measurable outcome</c:v>
                </c:pt>
                <c:pt idx="9">
                  <c:v>Recommended by friend/family</c:v>
                </c:pt>
                <c:pt idx="10">
                  <c:v>Online ratings and/or reviews</c:v>
                </c:pt>
                <c:pt idx="11">
                  <c:v>Clinical research on the ingredient</c:v>
                </c:pt>
                <c:pt idx="12">
                  <c:v>Contains branded ingredients</c:v>
                </c:pt>
                <c:pt idx="13">
                  <c:v>Not genetically modified </c:v>
                </c:pt>
                <c:pt idx="14">
                  <c:v>Influencer endorsement</c:v>
                </c:pt>
                <c:pt idx="15">
                  <c:v>3rd party certification/seal</c:v>
                </c:pt>
                <c:pt idx="16">
                  <c:v>None of the above</c:v>
                </c:pt>
              </c:strCache>
            </c:strRef>
          </c:cat>
          <c:val>
            <c:numRef>
              <c:f>Sheet1!$D$2:$D$18</c:f>
              <c:numCache>
                <c:formatCode>0%</c:formatCode>
                <c:ptCount val="17"/>
                <c:pt idx="0">
                  <c:v>0.17142857</c:v>
                </c:pt>
                <c:pt idx="1">
                  <c:v>9.5238099999999992E-2</c:v>
                </c:pt>
                <c:pt idx="2">
                  <c:v>0.16190476000000001</c:v>
                </c:pt>
                <c:pt idx="3">
                  <c:v>0.16190476000000001</c:v>
                </c:pt>
                <c:pt idx="4">
                  <c:v>0.21904762</c:v>
                </c:pt>
                <c:pt idx="5">
                  <c:v>0.12380952000000001</c:v>
                </c:pt>
                <c:pt idx="6">
                  <c:v>0.12380952000000001</c:v>
                </c:pt>
                <c:pt idx="7">
                  <c:v>0.11428571</c:v>
                </c:pt>
                <c:pt idx="8">
                  <c:v>7.6190480000000005E-2</c:v>
                </c:pt>
                <c:pt idx="9">
                  <c:v>6.6666669999999997E-2</c:v>
                </c:pt>
                <c:pt idx="10">
                  <c:v>0.17142857</c:v>
                </c:pt>
                <c:pt idx="11">
                  <c:v>0.12380952000000001</c:v>
                </c:pt>
                <c:pt idx="12">
                  <c:v>5.7142859999999997E-2</c:v>
                </c:pt>
                <c:pt idx="13">
                  <c:v>0.15238094999999999</c:v>
                </c:pt>
                <c:pt idx="14">
                  <c:v>5.7142859999999997E-2</c:v>
                </c:pt>
                <c:pt idx="15">
                  <c:v>1.9047620000000001E-2</c:v>
                </c:pt>
                <c:pt idx="16">
                  <c:v>1.9047620000000001E-2</c:v>
                </c:pt>
              </c:numCache>
            </c:numRef>
          </c:val>
          <c:extLst>
            <c:ext xmlns:c16="http://schemas.microsoft.com/office/drawing/2014/chart" uri="{C3380CC4-5D6E-409C-BE32-E72D297353CC}">
              <c16:uniqueId val="{00000002-46A8-4519-9FFD-DE574308D639}"/>
            </c:ext>
          </c:extLst>
        </c:ser>
        <c:ser>
          <c:idx val="3"/>
          <c:order val="3"/>
          <c:tx>
            <c:strRef>
              <c:f>Sheet1!$E$1</c:f>
              <c:strCache>
                <c:ptCount val="1"/>
                <c:pt idx="0">
                  <c:v>US Male 35-54</c:v>
                </c:pt>
              </c:strCache>
            </c:strRef>
          </c:tx>
          <c:spPr>
            <a:solidFill>
              <a:schemeClr val="accent4"/>
            </a:solidFill>
            <a:ln>
              <a:noFill/>
            </a:ln>
            <a:effectLst/>
          </c:spPr>
          <c:invertIfNegative val="0"/>
          <c:cat>
            <c:strRef>
              <c:f>Sheet1!$A$2:$A$18</c:f>
              <c:strCache>
                <c:ptCount val="17"/>
                <c:pt idx="0">
                  <c:v>Natural source</c:v>
                </c:pt>
                <c:pt idx="1">
                  <c:v>Detailed ingredient information</c:v>
                </c:pt>
                <c:pt idx="2">
                  <c:v>Addresses specific concerns</c:v>
                </c:pt>
                <c:pt idx="3">
                  <c:v>HCP recommendation</c:v>
                </c:pt>
                <c:pt idx="4">
                  <c:v>Past experience with the brand itself</c:v>
                </c:pt>
                <c:pt idx="5">
                  <c:v>Proof of safety</c:v>
                </c:pt>
                <c:pt idx="6">
                  <c:v>Clinical research on the brand</c:v>
                </c:pt>
                <c:pt idx="7">
                  <c:v>Organic certification</c:v>
                </c:pt>
                <c:pt idx="8">
                  <c:v>Measurable outcome</c:v>
                </c:pt>
                <c:pt idx="9">
                  <c:v>Recommended by friend/family</c:v>
                </c:pt>
                <c:pt idx="10">
                  <c:v>Online ratings and/or reviews</c:v>
                </c:pt>
                <c:pt idx="11">
                  <c:v>Clinical research on the ingredient</c:v>
                </c:pt>
                <c:pt idx="12">
                  <c:v>Contains branded ingredients</c:v>
                </c:pt>
                <c:pt idx="13">
                  <c:v>Not genetically modified </c:v>
                </c:pt>
                <c:pt idx="14">
                  <c:v>Influencer endorsement</c:v>
                </c:pt>
                <c:pt idx="15">
                  <c:v>3rd party certification/seal</c:v>
                </c:pt>
                <c:pt idx="16">
                  <c:v>None of the above</c:v>
                </c:pt>
              </c:strCache>
            </c:strRef>
          </c:cat>
          <c:val>
            <c:numRef>
              <c:f>Sheet1!$E$2:$E$18</c:f>
              <c:numCache>
                <c:formatCode>0%</c:formatCode>
                <c:ptCount val="17"/>
                <c:pt idx="0">
                  <c:v>0.23893805000000001</c:v>
                </c:pt>
                <c:pt idx="1">
                  <c:v>0.16814159000000001</c:v>
                </c:pt>
                <c:pt idx="2">
                  <c:v>0.15929204</c:v>
                </c:pt>
                <c:pt idx="3">
                  <c:v>0.18584070999999999</c:v>
                </c:pt>
                <c:pt idx="4">
                  <c:v>0.15929204</c:v>
                </c:pt>
                <c:pt idx="5">
                  <c:v>0.15929204</c:v>
                </c:pt>
                <c:pt idx="6">
                  <c:v>9.7345130000000002E-2</c:v>
                </c:pt>
                <c:pt idx="7">
                  <c:v>0.13274336</c:v>
                </c:pt>
                <c:pt idx="8">
                  <c:v>8.8495580000000004E-2</c:v>
                </c:pt>
                <c:pt idx="9">
                  <c:v>9.7345130000000002E-2</c:v>
                </c:pt>
                <c:pt idx="10">
                  <c:v>7.9646019999999998E-2</c:v>
                </c:pt>
                <c:pt idx="11">
                  <c:v>8.8495580000000004E-2</c:v>
                </c:pt>
                <c:pt idx="12">
                  <c:v>7.0796460000000005E-2</c:v>
                </c:pt>
                <c:pt idx="13">
                  <c:v>5.3097350000000001E-2</c:v>
                </c:pt>
                <c:pt idx="14">
                  <c:v>5.3097350000000001E-2</c:v>
                </c:pt>
                <c:pt idx="15">
                  <c:v>5.3097350000000001E-2</c:v>
                </c:pt>
                <c:pt idx="16">
                  <c:v>8.8495599999999994E-3</c:v>
                </c:pt>
              </c:numCache>
            </c:numRef>
          </c:val>
          <c:extLst>
            <c:ext xmlns:c16="http://schemas.microsoft.com/office/drawing/2014/chart" uri="{C3380CC4-5D6E-409C-BE32-E72D297353CC}">
              <c16:uniqueId val="{00000003-46A8-4519-9FFD-DE574308D639}"/>
            </c:ext>
          </c:extLst>
        </c:ser>
        <c:ser>
          <c:idx val="4"/>
          <c:order val="4"/>
          <c:tx>
            <c:strRef>
              <c:f>Sheet1!$F$1</c:f>
              <c:strCache>
                <c:ptCount val="1"/>
                <c:pt idx="0">
                  <c:v>US Female 55+</c:v>
                </c:pt>
              </c:strCache>
            </c:strRef>
          </c:tx>
          <c:spPr>
            <a:solidFill>
              <a:schemeClr val="accent5"/>
            </a:solidFill>
            <a:ln>
              <a:noFill/>
            </a:ln>
            <a:effectLst/>
          </c:spPr>
          <c:invertIfNegative val="0"/>
          <c:cat>
            <c:strRef>
              <c:f>Sheet1!$A$2:$A$18</c:f>
              <c:strCache>
                <c:ptCount val="17"/>
                <c:pt idx="0">
                  <c:v>Natural source</c:v>
                </c:pt>
                <c:pt idx="1">
                  <c:v>Detailed ingredient information</c:v>
                </c:pt>
                <c:pt idx="2">
                  <c:v>Addresses specific concerns</c:v>
                </c:pt>
                <c:pt idx="3">
                  <c:v>HCP recommendation</c:v>
                </c:pt>
                <c:pt idx="4">
                  <c:v>Past experience with the brand itself</c:v>
                </c:pt>
                <c:pt idx="5">
                  <c:v>Proof of safety</c:v>
                </c:pt>
                <c:pt idx="6">
                  <c:v>Clinical research on the brand</c:v>
                </c:pt>
                <c:pt idx="7">
                  <c:v>Organic certification</c:v>
                </c:pt>
                <c:pt idx="8">
                  <c:v>Measurable outcome</c:v>
                </c:pt>
                <c:pt idx="9">
                  <c:v>Recommended by friend/family</c:v>
                </c:pt>
                <c:pt idx="10">
                  <c:v>Online ratings and/or reviews</c:v>
                </c:pt>
                <c:pt idx="11">
                  <c:v>Clinical research on the ingredient</c:v>
                </c:pt>
                <c:pt idx="12">
                  <c:v>Contains branded ingredients</c:v>
                </c:pt>
                <c:pt idx="13">
                  <c:v>Not genetically modified </c:v>
                </c:pt>
                <c:pt idx="14">
                  <c:v>Influencer endorsement</c:v>
                </c:pt>
                <c:pt idx="15">
                  <c:v>3rd party certification/seal</c:v>
                </c:pt>
                <c:pt idx="16">
                  <c:v>None of the above</c:v>
                </c:pt>
              </c:strCache>
            </c:strRef>
          </c:cat>
          <c:val>
            <c:numRef>
              <c:f>Sheet1!$F$2:$F$18</c:f>
              <c:numCache>
                <c:formatCode>0%</c:formatCode>
                <c:ptCount val="17"/>
                <c:pt idx="0">
                  <c:v>0.13043478</c:v>
                </c:pt>
                <c:pt idx="1">
                  <c:v>0.21739130000000001</c:v>
                </c:pt>
                <c:pt idx="2">
                  <c:v>0.23913043</c:v>
                </c:pt>
                <c:pt idx="3">
                  <c:v>0.26086957</c:v>
                </c:pt>
                <c:pt idx="4">
                  <c:v>0.19565216999999999</c:v>
                </c:pt>
                <c:pt idx="5">
                  <c:v>0.19565216999999999</c:v>
                </c:pt>
                <c:pt idx="6">
                  <c:v>0.10869565</c:v>
                </c:pt>
                <c:pt idx="7">
                  <c:v>4.3478259999999998E-2</c:v>
                </c:pt>
                <c:pt idx="8">
                  <c:v>0.10869565</c:v>
                </c:pt>
                <c:pt idx="9">
                  <c:v>2.1739129999999999E-2</c:v>
                </c:pt>
                <c:pt idx="10">
                  <c:v>0.13043478</c:v>
                </c:pt>
                <c:pt idx="11">
                  <c:v>6.521739E-2</c:v>
                </c:pt>
                <c:pt idx="12">
                  <c:v>4.3478259999999998E-2</c:v>
                </c:pt>
                <c:pt idx="13">
                  <c:v>8.6956520000000009E-2</c:v>
                </c:pt>
                <c:pt idx="14">
                  <c:v>0</c:v>
                </c:pt>
                <c:pt idx="15">
                  <c:v>6.521739E-2</c:v>
                </c:pt>
                <c:pt idx="16">
                  <c:v>2.1739129999999999E-2</c:v>
                </c:pt>
              </c:numCache>
            </c:numRef>
          </c:val>
          <c:extLst>
            <c:ext xmlns:c16="http://schemas.microsoft.com/office/drawing/2014/chart" uri="{C3380CC4-5D6E-409C-BE32-E72D297353CC}">
              <c16:uniqueId val="{00000004-46A8-4519-9FFD-DE574308D639}"/>
            </c:ext>
          </c:extLst>
        </c:ser>
        <c:ser>
          <c:idx val="5"/>
          <c:order val="5"/>
          <c:tx>
            <c:strRef>
              <c:f>Sheet1!$G$1</c:f>
              <c:strCache>
                <c:ptCount val="1"/>
                <c:pt idx="0">
                  <c:v>US Male 55+</c:v>
                </c:pt>
              </c:strCache>
            </c:strRef>
          </c:tx>
          <c:spPr>
            <a:solidFill>
              <a:schemeClr val="accent6"/>
            </a:solidFill>
            <a:ln>
              <a:noFill/>
            </a:ln>
            <a:effectLst/>
          </c:spPr>
          <c:invertIfNegative val="0"/>
          <c:cat>
            <c:strRef>
              <c:f>Sheet1!$A$2:$A$18</c:f>
              <c:strCache>
                <c:ptCount val="17"/>
                <c:pt idx="0">
                  <c:v>Natural source</c:v>
                </c:pt>
                <c:pt idx="1">
                  <c:v>Detailed ingredient information</c:v>
                </c:pt>
                <c:pt idx="2">
                  <c:v>Addresses specific concerns</c:v>
                </c:pt>
                <c:pt idx="3">
                  <c:v>HCP recommendation</c:v>
                </c:pt>
                <c:pt idx="4">
                  <c:v>Past experience with the brand itself</c:v>
                </c:pt>
                <c:pt idx="5">
                  <c:v>Proof of safety</c:v>
                </c:pt>
                <c:pt idx="6">
                  <c:v>Clinical research on the brand</c:v>
                </c:pt>
                <c:pt idx="7">
                  <c:v>Organic certification</c:v>
                </c:pt>
                <c:pt idx="8">
                  <c:v>Measurable outcome</c:v>
                </c:pt>
                <c:pt idx="9">
                  <c:v>Recommended by friend/family</c:v>
                </c:pt>
                <c:pt idx="10">
                  <c:v>Online ratings and/or reviews</c:v>
                </c:pt>
                <c:pt idx="11">
                  <c:v>Clinical research on the ingredient</c:v>
                </c:pt>
                <c:pt idx="12">
                  <c:v>Contains branded ingredients</c:v>
                </c:pt>
                <c:pt idx="13">
                  <c:v>Not genetically modified </c:v>
                </c:pt>
                <c:pt idx="14">
                  <c:v>Influencer endorsement</c:v>
                </c:pt>
                <c:pt idx="15">
                  <c:v>3rd party certification/seal</c:v>
                </c:pt>
                <c:pt idx="16">
                  <c:v>None of the above</c:v>
                </c:pt>
              </c:strCache>
            </c:strRef>
          </c:cat>
          <c:val>
            <c:numRef>
              <c:f>Sheet1!$G$2:$G$18</c:f>
              <c:numCache>
                <c:formatCode>0%</c:formatCode>
                <c:ptCount val="17"/>
                <c:pt idx="0">
                  <c:v>0.24242424000000001</c:v>
                </c:pt>
                <c:pt idx="1">
                  <c:v>0.21212121</c:v>
                </c:pt>
                <c:pt idx="2">
                  <c:v>0.33333332999999998</c:v>
                </c:pt>
                <c:pt idx="3">
                  <c:v>0.18181818</c:v>
                </c:pt>
                <c:pt idx="4">
                  <c:v>0.12121212000000001</c:v>
                </c:pt>
                <c:pt idx="5">
                  <c:v>0.18181818</c:v>
                </c:pt>
                <c:pt idx="6">
                  <c:v>0.18181818</c:v>
                </c:pt>
                <c:pt idx="7">
                  <c:v>0.12121212000000001</c:v>
                </c:pt>
                <c:pt idx="8">
                  <c:v>0</c:v>
                </c:pt>
                <c:pt idx="9">
                  <c:v>6.0606060000000003E-2</c:v>
                </c:pt>
                <c:pt idx="10">
                  <c:v>6.0606060000000003E-2</c:v>
                </c:pt>
                <c:pt idx="11">
                  <c:v>6.0606060000000003E-2</c:v>
                </c:pt>
                <c:pt idx="12">
                  <c:v>9.0909089999999998E-2</c:v>
                </c:pt>
                <c:pt idx="13">
                  <c:v>9.0909089999999998E-2</c:v>
                </c:pt>
                <c:pt idx="14">
                  <c:v>0</c:v>
                </c:pt>
                <c:pt idx="15">
                  <c:v>0</c:v>
                </c:pt>
                <c:pt idx="16">
                  <c:v>0</c:v>
                </c:pt>
              </c:numCache>
            </c:numRef>
          </c:val>
          <c:extLst>
            <c:ext xmlns:c16="http://schemas.microsoft.com/office/drawing/2014/chart" uri="{C3380CC4-5D6E-409C-BE32-E72D297353CC}">
              <c16:uniqueId val="{00000005-46A8-4519-9FFD-DE574308D639}"/>
            </c:ext>
          </c:extLst>
        </c:ser>
        <c:dLbls>
          <c:showLegendKey val="0"/>
          <c:showVal val="0"/>
          <c:showCatName val="0"/>
          <c:showSerName val="0"/>
          <c:showPercent val="0"/>
          <c:showBubbleSize val="0"/>
        </c:dLbls>
        <c:gapWidth val="219"/>
        <c:overlap val="-27"/>
        <c:axId val="758300008"/>
        <c:axId val="758299288"/>
      </c:barChart>
      <c:catAx>
        <c:axId val="758300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99288"/>
        <c:crosses val="autoZero"/>
        <c:auto val="1"/>
        <c:lblAlgn val="ctr"/>
        <c:lblOffset val="100"/>
        <c:noMultiLvlLbl val="0"/>
      </c:catAx>
      <c:valAx>
        <c:axId val="7582992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300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2022 US</c:v>
                </c:pt>
              </c:strCache>
            </c:strRef>
          </c:tx>
          <c:spPr>
            <a:solidFill>
              <a:schemeClr val="accent1"/>
            </a:solidFill>
            <a:ln>
              <a:noFill/>
            </a:ln>
            <a:effectLst/>
          </c:spPr>
          <c:invertIfNegative val="0"/>
          <c:cat>
            <c:strRef>
              <c:f>Sheet1!$A$2:$A$18</c:f>
              <c:strCache>
                <c:ptCount val="16"/>
                <c:pt idx="0">
                  <c:v>Natural source</c:v>
                </c:pt>
                <c:pt idx="1">
                  <c:v>HCP recommendation</c:v>
                </c:pt>
                <c:pt idx="2">
                  <c:v>Addresses specific concerns</c:v>
                </c:pt>
                <c:pt idx="3">
                  <c:v>Detailed ingredient information</c:v>
                </c:pt>
                <c:pt idx="4">
                  <c:v>Past experience with the brand itself</c:v>
                </c:pt>
                <c:pt idx="5">
                  <c:v>Proof of safety</c:v>
                </c:pt>
                <c:pt idx="6">
                  <c:v>Organic certification</c:v>
                </c:pt>
                <c:pt idx="7">
                  <c:v>Online ratings and/or reviews</c:v>
                </c:pt>
                <c:pt idx="8">
                  <c:v>Clinical research on the brand</c:v>
                </c:pt>
                <c:pt idx="9">
                  <c:v>Clinical research on the ingredient</c:v>
                </c:pt>
                <c:pt idx="10">
                  <c:v>Not genetically modified </c:v>
                </c:pt>
                <c:pt idx="11">
                  <c:v>Recommended by friend/family</c:v>
                </c:pt>
                <c:pt idx="12">
                  <c:v>Contains branded ingredients</c:v>
                </c:pt>
                <c:pt idx="13">
                  <c:v>Influencer endorsement</c:v>
                </c:pt>
                <c:pt idx="14">
                  <c:v>3rd party certification/seal</c:v>
                </c:pt>
                <c:pt idx="15">
                  <c:v>None of the above</c:v>
                </c:pt>
              </c:strCache>
            </c:strRef>
          </c:cat>
          <c:val>
            <c:numRef>
              <c:f>Sheet1!$B$2:$B$18</c:f>
              <c:numCache>
                <c:formatCode>0%</c:formatCode>
                <c:ptCount val="16"/>
                <c:pt idx="0">
                  <c:v>0.21868787000000001</c:v>
                </c:pt>
                <c:pt idx="1">
                  <c:v>0.22465209</c:v>
                </c:pt>
                <c:pt idx="2">
                  <c:v>9.9403579999999991E-2</c:v>
                </c:pt>
                <c:pt idx="3">
                  <c:v>0.18687872999999999</c:v>
                </c:pt>
                <c:pt idx="4">
                  <c:v>0.14512922</c:v>
                </c:pt>
                <c:pt idx="6">
                  <c:v>0.14711730000000001</c:v>
                </c:pt>
                <c:pt idx="7">
                  <c:v>0.11530815</c:v>
                </c:pt>
                <c:pt idx="8">
                  <c:v>9.915612E-2</c:v>
                </c:pt>
                <c:pt idx="9">
                  <c:v>9.915612E-2</c:v>
                </c:pt>
                <c:pt idx="11">
                  <c:v>0.10337971999999999</c:v>
                </c:pt>
                <c:pt idx="12">
                  <c:v>0.10934394</c:v>
                </c:pt>
                <c:pt idx="13">
                  <c:v>9.1451290000000005E-2</c:v>
                </c:pt>
                <c:pt idx="15">
                  <c:v>1.590457E-2</c:v>
                </c:pt>
              </c:numCache>
            </c:numRef>
          </c:val>
          <c:extLst>
            <c:ext xmlns:c16="http://schemas.microsoft.com/office/drawing/2014/chart" uri="{C3380CC4-5D6E-409C-BE32-E72D297353CC}">
              <c16:uniqueId val="{00000000-F1BA-478C-9B88-E7B3F8CFD564}"/>
            </c:ext>
          </c:extLst>
        </c:ser>
        <c:ser>
          <c:idx val="1"/>
          <c:order val="1"/>
          <c:tx>
            <c:strRef>
              <c:f>Sheet1!$C$1</c:f>
              <c:strCache>
                <c:ptCount val="1"/>
                <c:pt idx="0">
                  <c:v>2023 US</c:v>
                </c:pt>
              </c:strCache>
            </c:strRef>
          </c:tx>
          <c:spPr>
            <a:solidFill>
              <a:schemeClr val="accent2"/>
            </a:solidFill>
            <a:ln>
              <a:noFill/>
            </a:ln>
            <a:effectLst/>
          </c:spPr>
          <c:invertIfNegative val="0"/>
          <c:cat>
            <c:strRef>
              <c:f>Sheet1!$A$2:$A$18</c:f>
              <c:strCache>
                <c:ptCount val="16"/>
                <c:pt idx="0">
                  <c:v>Natural source</c:v>
                </c:pt>
                <c:pt idx="1">
                  <c:v>HCP recommendation</c:v>
                </c:pt>
                <c:pt idx="2">
                  <c:v>Addresses specific concerns</c:v>
                </c:pt>
                <c:pt idx="3">
                  <c:v>Detailed ingredient information</c:v>
                </c:pt>
                <c:pt idx="4">
                  <c:v>Past experience with the brand itself</c:v>
                </c:pt>
                <c:pt idx="5">
                  <c:v>Proof of safety</c:v>
                </c:pt>
                <c:pt idx="6">
                  <c:v>Organic certification</c:v>
                </c:pt>
                <c:pt idx="7">
                  <c:v>Online ratings and/or reviews</c:v>
                </c:pt>
                <c:pt idx="8">
                  <c:v>Clinical research on the brand</c:v>
                </c:pt>
                <c:pt idx="9">
                  <c:v>Clinical research on the ingredient</c:v>
                </c:pt>
                <c:pt idx="10">
                  <c:v>Not genetically modified </c:v>
                </c:pt>
                <c:pt idx="11">
                  <c:v>Recommended by friend/family</c:v>
                </c:pt>
                <c:pt idx="12">
                  <c:v>Contains branded ingredients</c:v>
                </c:pt>
                <c:pt idx="13">
                  <c:v>Influencer endorsement</c:v>
                </c:pt>
                <c:pt idx="14">
                  <c:v>3rd party certification/seal</c:v>
                </c:pt>
                <c:pt idx="15">
                  <c:v>None of the above</c:v>
                </c:pt>
              </c:strCache>
            </c:strRef>
          </c:cat>
          <c:val>
            <c:numRef>
              <c:f>Sheet1!$C$2:$C$18</c:f>
              <c:numCache>
                <c:formatCode>0%</c:formatCode>
                <c:ptCount val="16"/>
                <c:pt idx="0">
                  <c:v>0.19214876</c:v>
                </c:pt>
                <c:pt idx="1">
                  <c:v>0.19214876</c:v>
                </c:pt>
                <c:pt idx="2">
                  <c:v>0.19008264</c:v>
                </c:pt>
                <c:pt idx="3">
                  <c:v>0.1322314</c:v>
                </c:pt>
                <c:pt idx="4">
                  <c:v>0.16735537</c:v>
                </c:pt>
                <c:pt idx="5">
                  <c:v>0.17148759999999999</c:v>
                </c:pt>
                <c:pt idx="6">
                  <c:v>0.11570248</c:v>
                </c:pt>
                <c:pt idx="7">
                  <c:v>0.1322314</c:v>
                </c:pt>
                <c:pt idx="8">
                  <c:v>0.13016528999999999</c:v>
                </c:pt>
                <c:pt idx="9">
                  <c:v>8.2644629999999997E-2</c:v>
                </c:pt>
                <c:pt idx="10">
                  <c:v>9.9173549999999999E-2</c:v>
                </c:pt>
                <c:pt idx="11">
                  <c:v>0.11983471</c:v>
                </c:pt>
                <c:pt idx="12">
                  <c:v>8.6776859999999997E-2</c:v>
                </c:pt>
                <c:pt idx="13">
                  <c:v>4.3388429999999999E-2</c:v>
                </c:pt>
                <c:pt idx="14">
                  <c:v>5.1652889999999993E-2</c:v>
                </c:pt>
                <c:pt idx="15">
                  <c:v>1.6528930000000001E-2</c:v>
                </c:pt>
              </c:numCache>
            </c:numRef>
          </c:val>
          <c:extLst>
            <c:ext xmlns:c16="http://schemas.microsoft.com/office/drawing/2014/chart" uri="{C3380CC4-5D6E-409C-BE32-E72D297353CC}">
              <c16:uniqueId val="{00000001-F1BA-478C-9B88-E7B3F8CFD564}"/>
            </c:ext>
          </c:extLst>
        </c:ser>
        <c:ser>
          <c:idx val="2"/>
          <c:order val="2"/>
          <c:tx>
            <c:strRef>
              <c:f>Sheet1!$D$1</c:f>
              <c:strCache>
                <c:ptCount val="1"/>
                <c:pt idx="0">
                  <c:v>2024 US</c:v>
                </c:pt>
              </c:strCache>
            </c:strRef>
          </c:tx>
          <c:spPr>
            <a:solidFill>
              <a:schemeClr val="accent3"/>
            </a:solidFill>
            <a:ln>
              <a:noFill/>
            </a:ln>
            <a:effectLst/>
          </c:spPr>
          <c:invertIfNegative val="0"/>
          <c:cat>
            <c:strRef>
              <c:f>Sheet1!$A$2:$A$18</c:f>
              <c:strCache>
                <c:ptCount val="16"/>
                <c:pt idx="0">
                  <c:v>Natural source</c:v>
                </c:pt>
                <c:pt idx="1">
                  <c:v>HCP recommendation</c:v>
                </c:pt>
                <c:pt idx="2">
                  <c:v>Addresses specific concerns</c:v>
                </c:pt>
                <c:pt idx="3">
                  <c:v>Detailed ingredient information</c:v>
                </c:pt>
                <c:pt idx="4">
                  <c:v>Past experience with the brand itself</c:v>
                </c:pt>
                <c:pt idx="5">
                  <c:v>Proof of safety</c:v>
                </c:pt>
                <c:pt idx="6">
                  <c:v>Organic certification</c:v>
                </c:pt>
                <c:pt idx="7">
                  <c:v>Online ratings and/or reviews</c:v>
                </c:pt>
                <c:pt idx="8">
                  <c:v>Clinical research on the brand</c:v>
                </c:pt>
                <c:pt idx="9">
                  <c:v>Clinical research on the ingredient</c:v>
                </c:pt>
                <c:pt idx="10">
                  <c:v>Not genetically modified </c:v>
                </c:pt>
                <c:pt idx="11">
                  <c:v>Recommended by friend/family</c:v>
                </c:pt>
                <c:pt idx="12">
                  <c:v>Contains branded ingredients</c:v>
                </c:pt>
                <c:pt idx="13">
                  <c:v>Influencer endorsement</c:v>
                </c:pt>
                <c:pt idx="14">
                  <c:v>3rd party certification/seal</c:v>
                </c:pt>
                <c:pt idx="15">
                  <c:v>None of the above</c:v>
                </c:pt>
              </c:strCache>
            </c:strRef>
          </c:cat>
          <c:val>
            <c:numRef>
              <c:f>Sheet1!$D$2:$D$18</c:f>
              <c:numCache>
                <c:formatCode>0%</c:formatCode>
                <c:ptCount val="16"/>
                <c:pt idx="0">
                  <c:v>0.22362868999999999</c:v>
                </c:pt>
                <c:pt idx="1">
                  <c:v>0.17721518999999999</c:v>
                </c:pt>
                <c:pt idx="2">
                  <c:v>0.17088608</c:v>
                </c:pt>
                <c:pt idx="3">
                  <c:v>0.16455696</c:v>
                </c:pt>
                <c:pt idx="4">
                  <c:v>0.16033755</c:v>
                </c:pt>
                <c:pt idx="5">
                  <c:v>0.13924051000000001</c:v>
                </c:pt>
                <c:pt idx="6">
                  <c:v>0.12236287</c:v>
                </c:pt>
                <c:pt idx="7">
                  <c:v>0.12025316</c:v>
                </c:pt>
                <c:pt idx="8">
                  <c:v>0.11181435000000001</c:v>
                </c:pt>
                <c:pt idx="9">
                  <c:v>9.915612E-2</c:v>
                </c:pt>
                <c:pt idx="10">
                  <c:v>8.860759E-2</c:v>
                </c:pt>
                <c:pt idx="11">
                  <c:v>7.8059070000000008E-2</c:v>
                </c:pt>
                <c:pt idx="12">
                  <c:v>7.5949370000000002E-2</c:v>
                </c:pt>
                <c:pt idx="13">
                  <c:v>4.4303799999999997E-2</c:v>
                </c:pt>
                <c:pt idx="14">
                  <c:v>4.2194089999999997E-2</c:v>
                </c:pt>
                <c:pt idx="15">
                  <c:v>1.054852E-2</c:v>
                </c:pt>
              </c:numCache>
            </c:numRef>
          </c:val>
          <c:extLst>
            <c:ext xmlns:c16="http://schemas.microsoft.com/office/drawing/2014/chart" uri="{C3380CC4-5D6E-409C-BE32-E72D297353CC}">
              <c16:uniqueId val="{00000000-E608-4693-933A-08A7718260E6}"/>
            </c:ext>
          </c:extLst>
        </c:ser>
        <c:dLbls>
          <c:showLegendKey val="0"/>
          <c:showVal val="0"/>
          <c:showCatName val="0"/>
          <c:showSerName val="0"/>
          <c:showPercent val="0"/>
          <c:showBubbleSize val="0"/>
        </c:dLbls>
        <c:gapWidth val="219"/>
        <c:overlap val="-27"/>
        <c:axId val="795317824"/>
        <c:axId val="795316384"/>
      </c:barChart>
      <c:catAx>
        <c:axId val="795317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95316384"/>
        <c:crosses val="autoZero"/>
        <c:auto val="1"/>
        <c:lblAlgn val="ctr"/>
        <c:lblOffset val="100"/>
        <c:noMultiLvlLbl val="0"/>
      </c:catAx>
      <c:valAx>
        <c:axId val="7953163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95317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900"/>
              <a:t>Adulterated products or substituted ingredients</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0.48101265999999998</c:v>
                </c:pt>
                <c:pt idx="1">
                  <c:v>0.39662447000000001</c:v>
                </c:pt>
                <c:pt idx="2">
                  <c:v>9.2827000000000007E-2</c:v>
                </c:pt>
                <c:pt idx="3">
                  <c:v>2.9535860000000001E-2</c:v>
                </c:pt>
              </c:numCache>
            </c:numRef>
          </c:val>
          <c:extLst>
            <c:ext xmlns:c16="http://schemas.microsoft.com/office/drawing/2014/chart" uri="{C3380CC4-5D6E-409C-BE32-E72D297353CC}">
              <c16:uniqueId val="{00000000-7F95-4932-8750-C155FAB815CE}"/>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0.48809523999999999</c:v>
                </c:pt>
                <c:pt idx="1">
                  <c:v>0.38095237999999998</c:v>
                </c:pt>
                <c:pt idx="2">
                  <c:v>9.5238099999999992E-2</c:v>
                </c:pt>
                <c:pt idx="3">
                  <c:v>3.5714290000000003E-2</c:v>
                </c:pt>
              </c:numCache>
            </c:numRef>
          </c:val>
          <c:extLst>
            <c:ext xmlns:c16="http://schemas.microsoft.com/office/drawing/2014/chart" uri="{C3380CC4-5D6E-409C-BE32-E72D297353CC}">
              <c16:uniqueId val="{00000001-7F95-4932-8750-C155FAB815CE}"/>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0.35960590999999997</c:v>
                </c:pt>
                <c:pt idx="1">
                  <c:v>0.37931034000000002</c:v>
                </c:pt>
                <c:pt idx="2">
                  <c:v>0.2364532</c:v>
                </c:pt>
                <c:pt idx="3">
                  <c:v>2.4630539999999999E-2</c:v>
                </c:pt>
              </c:numCache>
            </c:numRef>
          </c:val>
          <c:extLst>
            <c:ext xmlns:c16="http://schemas.microsoft.com/office/drawing/2014/chart" uri="{C3380CC4-5D6E-409C-BE32-E72D297353CC}">
              <c16:uniqueId val="{00000002-7F95-4932-8750-C155FAB815CE}"/>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0.64777328000000001</c:v>
                </c:pt>
                <c:pt idx="1">
                  <c:v>0.21457490000000001</c:v>
                </c:pt>
                <c:pt idx="2">
                  <c:v>0.10931174</c:v>
                </c:pt>
                <c:pt idx="3">
                  <c:v>2.834008E-2</c:v>
                </c:pt>
              </c:numCache>
            </c:numRef>
          </c:val>
          <c:extLst>
            <c:ext xmlns:c16="http://schemas.microsoft.com/office/drawing/2014/chart" uri="{C3380CC4-5D6E-409C-BE32-E72D297353CC}">
              <c16:uniqueId val="{00000003-7F95-4932-8750-C155FAB815CE}"/>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0.57278481000000003</c:v>
                </c:pt>
                <c:pt idx="1">
                  <c:v>0.36075949000000002</c:v>
                </c:pt>
                <c:pt idx="2">
                  <c:v>5.379747E-2</c:v>
                </c:pt>
                <c:pt idx="3">
                  <c:v>1.2658229999999999E-2</c:v>
                </c:pt>
              </c:numCache>
            </c:numRef>
          </c:val>
          <c:extLst>
            <c:ext xmlns:c16="http://schemas.microsoft.com/office/drawing/2014/chart" uri="{C3380CC4-5D6E-409C-BE32-E72D297353CC}">
              <c16:uniqueId val="{00000004-7F95-4932-8750-C155FAB815CE}"/>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0.50761420999999995</c:v>
                </c:pt>
                <c:pt idx="1">
                  <c:v>0.37563452000000003</c:v>
                </c:pt>
                <c:pt idx="2">
                  <c:v>8.6294419999999997E-2</c:v>
                </c:pt>
                <c:pt idx="3">
                  <c:v>3.0456850000000001E-2</c:v>
                </c:pt>
              </c:numCache>
            </c:numRef>
          </c:val>
          <c:extLst>
            <c:ext xmlns:c16="http://schemas.microsoft.com/office/drawing/2014/chart" uri="{C3380CC4-5D6E-409C-BE32-E72D297353CC}">
              <c16:uniqueId val="{00000005-7F95-4932-8750-C155FAB815CE}"/>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Sheet1!$H$2:$H$5</c:f>
              <c:numCache>
                <c:formatCode>0%</c:formatCode>
                <c:ptCount val="4"/>
                <c:pt idx="0">
                  <c:v>0.59673025000000002</c:v>
                </c:pt>
                <c:pt idx="1">
                  <c:v>0.31880109000000001</c:v>
                </c:pt>
                <c:pt idx="2">
                  <c:v>7.9019069999999997E-2</c:v>
                </c:pt>
                <c:pt idx="3">
                  <c:v>5.4495899999999998E-3</c:v>
                </c:pt>
              </c:numCache>
            </c:numRef>
          </c:val>
          <c:extLst>
            <c:ext xmlns:c16="http://schemas.microsoft.com/office/drawing/2014/chart" uri="{C3380CC4-5D6E-409C-BE32-E72D297353CC}">
              <c16:uniqueId val="{00000006-7F95-4932-8750-C155FAB815CE}"/>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0142101389561"/>
          <c:y val="0.12047169819259214"/>
          <c:w val="0.77281600627368108"/>
          <c:h val="0.82703922768144289"/>
        </c:manualLayout>
      </c:layout>
      <c:doughnutChart>
        <c:varyColors val="1"/>
        <c:ser>
          <c:idx val="0"/>
          <c:order val="0"/>
          <c:tx>
            <c:strRef>
              <c:f>Sheet1!$B$1</c:f>
              <c:strCache>
                <c:ptCount val="1"/>
                <c:pt idx="0">
                  <c:v>Income</c:v>
                </c:pt>
              </c:strCache>
            </c:strRef>
          </c:tx>
          <c:dPt>
            <c:idx val="0"/>
            <c:bubble3D val="0"/>
            <c:spPr>
              <a:solidFill>
                <a:schemeClr val="accent1"/>
              </a:solidFill>
              <a:ln>
                <a:noFill/>
              </a:ln>
              <a:effectLst/>
            </c:spPr>
            <c:extLst>
              <c:ext xmlns:c16="http://schemas.microsoft.com/office/drawing/2014/chart" uri="{C3380CC4-5D6E-409C-BE32-E72D297353CC}">
                <c16:uniqueId val="{00000001-3555-4E33-8D28-A00BDE48E856}"/>
              </c:ext>
            </c:extLst>
          </c:dPt>
          <c:dPt>
            <c:idx val="1"/>
            <c:bubble3D val="0"/>
            <c:spPr>
              <a:solidFill>
                <a:schemeClr val="accent2"/>
              </a:solidFill>
              <a:ln>
                <a:noFill/>
              </a:ln>
              <a:effectLst/>
            </c:spPr>
            <c:extLst>
              <c:ext xmlns:c16="http://schemas.microsoft.com/office/drawing/2014/chart" uri="{C3380CC4-5D6E-409C-BE32-E72D297353CC}">
                <c16:uniqueId val="{00000003-3555-4E33-8D28-A00BDE48E856}"/>
              </c:ext>
            </c:extLst>
          </c:dPt>
          <c:dPt>
            <c:idx val="2"/>
            <c:bubble3D val="0"/>
            <c:spPr>
              <a:solidFill>
                <a:schemeClr val="accent3"/>
              </a:solidFill>
              <a:ln>
                <a:noFill/>
              </a:ln>
              <a:effectLst/>
            </c:spPr>
            <c:extLst>
              <c:ext xmlns:c16="http://schemas.microsoft.com/office/drawing/2014/chart" uri="{C3380CC4-5D6E-409C-BE32-E72D297353CC}">
                <c16:uniqueId val="{00000005-3555-4E33-8D28-A00BDE48E856}"/>
              </c:ext>
            </c:extLst>
          </c:dPt>
          <c:dPt>
            <c:idx val="3"/>
            <c:bubble3D val="0"/>
            <c:spPr>
              <a:solidFill>
                <a:schemeClr val="accent4"/>
              </a:solidFill>
              <a:ln>
                <a:noFill/>
              </a:ln>
              <a:effectLst/>
            </c:spPr>
            <c:extLst>
              <c:ext xmlns:c16="http://schemas.microsoft.com/office/drawing/2014/chart" uri="{C3380CC4-5D6E-409C-BE32-E72D297353CC}">
                <c16:uniqueId val="{00000007-3555-4E33-8D28-A00BDE48E856}"/>
              </c:ext>
            </c:extLst>
          </c:dPt>
          <c:dPt>
            <c:idx val="4"/>
            <c:bubble3D val="0"/>
            <c:spPr>
              <a:solidFill>
                <a:schemeClr val="accent5"/>
              </a:solidFill>
              <a:ln>
                <a:noFill/>
              </a:ln>
              <a:effectLst/>
            </c:spPr>
            <c:extLst>
              <c:ext xmlns:c16="http://schemas.microsoft.com/office/drawing/2014/chart" uri="{C3380CC4-5D6E-409C-BE32-E72D297353CC}">
                <c16:uniqueId val="{00000009-3555-4E33-8D28-A00BDE48E856}"/>
              </c:ext>
            </c:extLst>
          </c:dPt>
          <c:dPt>
            <c:idx val="5"/>
            <c:bubble3D val="0"/>
            <c:spPr>
              <a:solidFill>
                <a:schemeClr val="accent6"/>
              </a:solidFill>
              <a:ln>
                <a:noFill/>
              </a:ln>
              <a:effectLst/>
            </c:spPr>
            <c:extLst>
              <c:ext xmlns:c16="http://schemas.microsoft.com/office/drawing/2014/chart" uri="{C3380CC4-5D6E-409C-BE32-E72D297353CC}">
                <c16:uniqueId val="{0000000B-3555-4E33-8D28-A00BDE48E856}"/>
              </c:ext>
            </c:extLst>
          </c:dPt>
          <c:dLbls>
            <c:dLbl>
              <c:idx val="0"/>
              <c:layout>
                <c:manualLayout>
                  <c:x val="1.0507814256042485E-2"/>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555-4E33-8D28-A00BDE48E856}"/>
                </c:ext>
              </c:extLst>
            </c:dLbl>
            <c:dLbl>
              <c:idx val="1"/>
              <c:layout>
                <c:manualLayout>
                  <c:x val="3.5026047520142047E-3"/>
                  <c:y val="1.13055675320717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555-4E33-8D28-A00BDE48E856}"/>
                </c:ext>
              </c:extLst>
            </c:dLbl>
            <c:dLbl>
              <c:idx val="2"/>
              <c:layout>
                <c:manualLayout>
                  <c:x val="2.8068536609402403E-3"/>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555-4E33-8D28-A00BDE48E856}"/>
                </c:ext>
              </c:extLst>
            </c:dLbl>
            <c:dLbl>
              <c:idx val="3"/>
              <c:layout>
                <c:manualLayout>
                  <c:x val="1.0434293047158324E-3"/>
                  <c:y val="2.0616179746156866E-4"/>
                </c:manualLayout>
              </c:layout>
              <c:tx>
                <c:rich>
                  <a:bodyPr/>
                  <a:lstStyle/>
                  <a:p>
                    <a:fld id="{A3860810-9E73-4824-B2F5-B118BED585D4}"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555-4E33-8D28-A00BDE48E856}"/>
                </c:ext>
              </c:extLst>
            </c:dLbl>
            <c:dLbl>
              <c:idx val="4"/>
              <c:layout>
                <c:manualLayout>
                  <c:x val="3.8627328254838933E-3"/>
                  <c:y val="-3.5416352865971619E-2"/>
                </c:manualLayout>
              </c:layout>
              <c:showLegendKey val="0"/>
              <c:showVal val="0"/>
              <c:showCatName val="1"/>
              <c:showSerName val="0"/>
              <c:showPercent val="1"/>
              <c:showBubbleSize val="0"/>
              <c:extLst>
                <c:ext xmlns:c15="http://schemas.microsoft.com/office/drawing/2012/chart" uri="{CE6537A1-D6FC-4f65-9D91-7224C49458BB}">
                  <c15:layout>
                    <c:manualLayout>
                      <c:w val="0.21994620330055686"/>
                      <c:h val="0.19332520479842705"/>
                    </c:manualLayout>
                  </c15:layout>
                </c:ext>
                <c:ext xmlns:c16="http://schemas.microsoft.com/office/drawing/2014/chart" uri="{C3380CC4-5D6E-409C-BE32-E72D297353CC}">
                  <c16:uniqueId val="{00000009-3555-4E33-8D28-A00BDE48E856}"/>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&lt;£25,000</c:v>
                </c:pt>
                <c:pt idx="1">
                  <c:v>£25,001 - £34,999</c:v>
                </c:pt>
                <c:pt idx="2">
                  <c:v>£35,000 - £59,999</c:v>
                </c:pt>
                <c:pt idx="3">
                  <c:v>£60,000 - £99,999</c:v>
                </c:pt>
                <c:pt idx="4">
                  <c:v>£100,000 - £149,999</c:v>
                </c:pt>
                <c:pt idx="5">
                  <c:v>£150,000+</c:v>
                </c:pt>
              </c:strCache>
            </c:strRef>
          </c:cat>
          <c:val>
            <c:numRef>
              <c:f>Sheet1!$B$2:$B$7</c:f>
              <c:numCache>
                <c:formatCode>0%</c:formatCode>
                <c:ptCount val="6"/>
                <c:pt idx="0">
                  <c:v>0.13095238000000001</c:v>
                </c:pt>
                <c:pt idx="1">
                  <c:v>0.23809524000000001</c:v>
                </c:pt>
                <c:pt idx="2">
                  <c:v>0.28571428999999998</c:v>
                </c:pt>
                <c:pt idx="3">
                  <c:v>0.15476190000000001</c:v>
                </c:pt>
                <c:pt idx="4">
                  <c:v>0.13690475999999999</c:v>
                </c:pt>
                <c:pt idx="5">
                  <c:v>5.3571430000000003E-2</c:v>
                </c:pt>
              </c:numCache>
            </c:numRef>
          </c:val>
          <c:extLst>
            <c:ext xmlns:c16="http://schemas.microsoft.com/office/drawing/2014/chart" uri="{C3380CC4-5D6E-409C-BE32-E72D297353CC}">
              <c16:uniqueId val="{0000000C-3555-4E33-8D28-A00BDE48E856}"/>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a:t>Non-declared ingredients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0.51898734000000002</c:v>
                </c:pt>
                <c:pt idx="1">
                  <c:v>0.34599155999999998</c:v>
                </c:pt>
                <c:pt idx="2">
                  <c:v>0.10126582000000001</c:v>
                </c:pt>
                <c:pt idx="3">
                  <c:v>3.3755269999999997E-2</c:v>
                </c:pt>
              </c:numCache>
            </c:numRef>
          </c:val>
          <c:extLst>
            <c:ext xmlns:c16="http://schemas.microsoft.com/office/drawing/2014/chart" uri="{C3380CC4-5D6E-409C-BE32-E72D297353CC}">
              <c16:uniqueId val="{00000000-F0A3-4AF0-9010-EF2A216DDF0D}"/>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0.58928570999999996</c:v>
                </c:pt>
                <c:pt idx="1">
                  <c:v>0.34523809999999999</c:v>
                </c:pt>
                <c:pt idx="2">
                  <c:v>4.7619050000000003E-2</c:v>
                </c:pt>
                <c:pt idx="3">
                  <c:v>1.7857140000000001E-2</c:v>
                </c:pt>
              </c:numCache>
            </c:numRef>
          </c:val>
          <c:extLst>
            <c:ext xmlns:c16="http://schemas.microsoft.com/office/drawing/2014/chart" uri="{C3380CC4-5D6E-409C-BE32-E72D297353CC}">
              <c16:uniqueId val="{00000001-F0A3-4AF0-9010-EF2A216DDF0D}"/>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0.30049260999999999</c:v>
                </c:pt>
                <c:pt idx="1">
                  <c:v>0.48768473000000001</c:v>
                </c:pt>
                <c:pt idx="2">
                  <c:v>0.18226601000000001</c:v>
                </c:pt>
                <c:pt idx="3">
                  <c:v>2.955665E-2</c:v>
                </c:pt>
              </c:numCache>
            </c:numRef>
          </c:val>
          <c:extLst>
            <c:ext xmlns:c16="http://schemas.microsoft.com/office/drawing/2014/chart" uri="{C3380CC4-5D6E-409C-BE32-E72D297353CC}">
              <c16:uniqueId val="{00000002-F0A3-4AF0-9010-EF2A216DDF0D}"/>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0.65587044999999999</c:v>
                </c:pt>
                <c:pt idx="1">
                  <c:v>0.25101214999999999</c:v>
                </c:pt>
                <c:pt idx="2">
                  <c:v>6.882590999999999E-2</c:v>
                </c:pt>
                <c:pt idx="3">
                  <c:v>2.4291500000000001E-2</c:v>
                </c:pt>
              </c:numCache>
            </c:numRef>
          </c:val>
          <c:extLst>
            <c:ext xmlns:c16="http://schemas.microsoft.com/office/drawing/2014/chart" uri="{C3380CC4-5D6E-409C-BE32-E72D297353CC}">
              <c16:uniqueId val="{00000003-F0A3-4AF0-9010-EF2A216DDF0D}"/>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0.55696203</c:v>
                </c:pt>
                <c:pt idx="1">
                  <c:v>0.34810127000000002</c:v>
                </c:pt>
                <c:pt idx="2">
                  <c:v>6.3291139999999996E-2</c:v>
                </c:pt>
                <c:pt idx="3">
                  <c:v>3.1645569999999998E-2</c:v>
                </c:pt>
              </c:numCache>
            </c:numRef>
          </c:val>
          <c:extLst>
            <c:ext xmlns:c16="http://schemas.microsoft.com/office/drawing/2014/chart" uri="{C3380CC4-5D6E-409C-BE32-E72D297353CC}">
              <c16:uniqueId val="{00000004-F0A3-4AF0-9010-EF2A216DDF0D}"/>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0.58375635000000003</c:v>
                </c:pt>
                <c:pt idx="1">
                  <c:v>0.33502537999999998</c:v>
                </c:pt>
                <c:pt idx="2">
                  <c:v>6.5989850000000003E-2</c:v>
                </c:pt>
                <c:pt idx="3">
                  <c:v>1.5228429999999999E-2</c:v>
                </c:pt>
              </c:numCache>
            </c:numRef>
          </c:val>
          <c:extLst>
            <c:ext xmlns:c16="http://schemas.microsoft.com/office/drawing/2014/chart" uri="{C3380CC4-5D6E-409C-BE32-E72D297353CC}">
              <c16:uniqueId val="{00000005-F0A3-4AF0-9010-EF2A216DDF0D}"/>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Sheet1!$H$2:$H$5</c:f>
              <c:numCache>
                <c:formatCode>0%</c:formatCode>
                <c:ptCount val="4"/>
                <c:pt idx="0">
                  <c:v>0.57220707999999998</c:v>
                </c:pt>
                <c:pt idx="1">
                  <c:v>0.30245232</c:v>
                </c:pt>
                <c:pt idx="2">
                  <c:v>0.11444142</c:v>
                </c:pt>
                <c:pt idx="3">
                  <c:v>1.089918E-2</c:v>
                </c:pt>
              </c:numCache>
            </c:numRef>
          </c:val>
          <c:extLst>
            <c:ext xmlns:c16="http://schemas.microsoft.com/office/drawing/2014/chart" uri="{C3380CC4-5D6E-409C-BE32-E72D297353CC}">
              <c16:uniqueId val="{00000006-F0A3-4AF0-9010-EF2A216DDF0D}"/>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a:t>Undetected contaminants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0.57594937000000002</c:v>
                </c:pt>
                <c:pt idx="1">
                  <c:v>0.30590717000000001</c:v>
                </c:pt>
                <c:pt idx="2">
                  <c:v>8.6497890000000008E-2</c:v>
                </c:pt>
                <c:pt idx="3">
                  <c:v>3.1645569999999998E-2</c:v>
                </c:pt>
              </c:numCache>
            </c:numRef>
          </c:val>
          <c:extLst>
            <c:ext xmlns:c16="http://schemas.microsoft.com/office/drawing/2014/chart" uri="{C3380CC4-5D6E-409C-BE32-E72D297353CC}">
              <c16:uniqueId val="{00000000-4863-41FF-A4D6-CC308F68C0B5}"/>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0.56547618999999993</c:v>
                </c:pt>
                <c:pt idx="1">
                  <c:v>0.34523809999999999</c:v>
                </c:pt>
                <c:pt idx="2">
                  <c:v>6.5476190000000004E-2</c:v>
                </c:pt>
                <c:pt idx="3">
                  <c:v>2.3809520000000001E-2</c:v>
                </c:pt>
              </c:numCache>
            </c:numRef>
          </c:val>
          <c:extLst>
            <c:ext xmlns:c16="http://schemas.microsoft.com/office/drawing/2014/chart" uri="{C3380CC4-5D6E-409C-BE32-E72D297353CC}">
              <c16:uniqueId val="{00000001-4863-41FF-A4D6-CC308F68C0B5}"/>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0.41871921000000001</c:v>
                </c:pt>
                <c:pt idx="1">
                  <c:v>0.38916255999999999</c:v>
                </c:pt>
                <c:pt idx="2">
                  <c:v>0.17241379000000001</c:v>
                </c:pt>
                <c:pt idx="3">
                  <c:v>1.9704429999999998E-2</c:v>
                </c:pt>
              </c:numCache>
            </c:numRef>
          </c:val>
          <c:extLst>
            <c:ext xmlns:c16="http://schemas.microsoft.com/office/drawing/2014/chart" uri="{C3380CC4-5D6E-409C-BE32-E72D297353CC}">
              <c16:uniqueId val="{00000002-4863-41FF-A4D6-CC308F68C0B5}"/>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0.51821862000000007</c:v>
                </c:pt>
                <c:pt idx="1">
                  <c:v>0.32388664</c:v>
                </c:pt>
                <c:pt idx="2">
                  <c:v>0.12145749</c:v>
                </c:pt>
                <c:pt idx="3">
                  <c:v>3.6437249999999997E-2</c:v>
                </c:pt>
              </c:numCache>
            </c:numRef>
          </c:val>
          <c:extLst>
            <c:ext xmlns:c16="http://schemas.microsoft.com/office/drawing/2014/chart" uri="{C3380CC4-5D6E-409C-BE32-E72D297353CC}">
              <c16:uniqueId val="{00000003-4863-41FF-A4D6-CC308F68C0B5}"/>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0.50316455999999998</c:v>
                </c:pt>
                <c:pt idx="1">
                  <c:v>0.40189872999999998</c:v>
                </c:pt>
                <c:pt idx="2">
                  <c:v>6.3291139999999996E-2</c:v>
                </c:pt>
                <c:pt idx="3">
                  <c:v>3.1645569999999998E-2</c:v>
                </c:pt>
              </c:numCache>
            </c:numRef>
          </c:val>
          <c:extLst>
            <c:ext xmlns:c16="http://schemas.microsoft.com/office/drawing/2014/chart" uri="{C3380CC4-5D6E-409C-BE32-E72D297353CC}">
              <c16:uniqueId val="{00000004-4863-41FF-A4D6-CC308F68C0B5}"/>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0.58883249000000004</c:v>
                </c:pt>
                <c:pt idx="1">
                  <c:v>0.32994923999999998</c:v>
                </c:pt>
                <c:pt idx="2">
                  <c:v>5.0761420000000002E-2</c:v>
                </c:pt>
                <c:pt idx="3">
                  <c:v>3.0456850000000001E-2</c:v>
                </c:pt>
              </c:numCache>
            </c:numRef>
          </c:val>
          <c:extLst>
            <c:ext xmlns:c16="http://schemas.microsoft.com/office/drawing/2014/chart" uri="{C3380CC4-5D6E-409C-BE32-E72D297353CC}">
              <c16:uniqueId val="{00000005-4863-41FF-A4D6-CC308F68C0B5}"/>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Sheet1!$H$2:$H$5</c:f>
              <c:numCache>
                <c:formatCode>0%</c:formatCode>
                <c:ptCount val="4"/>
                <c:pt idx="0">
                  <c:v>0.57765668000000003</c:v>
                </c:pt>
                <c:pt idx="1">
                  <c:v>0.31607628999999998</c:v>
                </c:pt>
                <c:pt idx="2">
                  <c:v>8.4468660000000001E-2</c:v>
                </c:pt>
                <c:pt idx="3">
                  <c:v>2.1798370000000001E-2</c:v>
                </c:pt>
              </c:numCache>
            </c:numRef>
          </c:val>
          <c:extLst>
            <c:ext xmlns:c16="http://schemas.microsoft.com/office/drawing/2014/chart" uri="{C3380CC4-5D6E-409C-BE32-E72D297353CC}">
              <c16:uniqueId val="{00000006-4863-41FF-A4D6-CC308F68C0B5}"/>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a:t>Unclear description of benefits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0.51054851999999995</c:v>
                </c:pt>
                <c:pt idx="1">
                  <c:v>0.36075949000000002</c:v>
                </c:pt>
                <c:pt idx="2">
                  <c:v>0.10126582000000001</c:v>
                </c:pt>
                <c:pt idx="3">
                  <c:v>2.7426160000000002E-2</c:v>
                </c:pt>
              </c:numCache>
            </c:numRef>
          </c:val>
          <c:extLst>
            <c:ext xmlns:c16="http://schemas.microsoft.com/office/drawing/2014/chart" uri="{C3380CC4-5D6E-409C-BE32-E72D297353CC}">
              <c16:uniqueId val="{00000000-55D7-4D14-9F30-7132F1955F2B}"/>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0.43452381000000001</c:v>
                </c:pt>
                <c:pt idx="1">
                  <c:v>0.47619048000000003</c:v>
                </c:pt>
                <c:pt idx="2">
                  <c:v>7.1428569999999997E-2</c:v>
                </c:pt>
                <c:pt idx="3">
                  <c:v>1.7857140000000001E-2</c:v>
                </c:pt>
              </c:numCache>
            </c:numRef>
          </c:val>
          <c:extLst>
            <c:ext xmlns:c16="http://schemas.microsoft.com/office/drawing/2014/chart" uri="{C3380CC4-5D6E-409C-BE32-E72D297353CC}">
              <c16:uniqueId val="{00000001-55D7-4D14-9F30-7132F1955F2B}"/>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0.21674877000000001</c:v>
                </c:pt>
                <c:pt idx="1">
                  <c:v>0.50246305000000002</c:v>
                </c:pt>
                <c:pt idx="2">
                  <c:v>0.26108374000000001</c:v>
                </c:pt>
                <c:pt idx="3">
                  <c:v>1.9704429999999998E-2</c:v>
                </c:pt>
              </c:numCache>
            </c:numRef>
          </c:val>
          <c:extLst>
            <c:ext xmlns:c16="http://schemas.microsoft.com/office/drawing/2014/chart" uri="{C3380CC4-5D6E-409C-BE32-E72D297353CC}">
              <c16:uniqueId val="{00000002-55D7-4D14-9F30-7132F1955F2B}"/>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0.46963563000000003</c:v>
                </c:pt>
                <c:pt idx="1">
                  <c:v>0.39271254999999988</c:v>
                </c:pt>
                <c:pt idx="2">
                  <c:v>0.13765182000000001</c:v>
                </c:pt>
                <c:pt idx="3">
                  <c:v>0</c:v>
                </c:pt>
              </c:numCache>
            </c:numRef>
          </c:val>
          <c:extLst>
            <c:ext xmlns:c16="http://schemas.microsoft.com/office/drawing/2014/chart" uri="{C3380CC4-5D6E-409C-BE32-E72D297353CC}">
              <c16:uniqueId val="{00000003-55D7-4D14-9F30-7132F1955F2B}"/>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0.37341772000000001</c:v>
                </c:pt>
                <c:pt idx="1">
                  <c:v>0.48101265999999998</c:v>
                </c:pt>
                <c:pt idx="2">
                  <c:v>0.11392405</c:v>
                </c:pt>
                <c:pt idx="3">
                  <c:v>3.1645569999999998E-2</c:v>
                </c:pt>
              </c:numCache>
            </c:numRef>
          </c:val>
          <c:extLst>
            <c:ext xmlns:c16="http://schemas.microsoft.com/office/drawing/2014/chart" uri="{C3380CC4-5D6E-409C-BE32-E72D297353CC}">
              <c16:uniqueId val="{00000004-55D7-4D14-9F30-7132F1955F2B}"/>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0.47715735999999997</c:v>
                </c:pt>
                <c:pt idx="1">
                  <c:v>0.43654821999999999</c:v>
                </c:pt>
                <c:pt idx="2">
                  <c:v>8.1218269999999995E-2</c:v>
                </c:pt>
                <c:pt idx="3">
                  <c:v>5.0761399999999998E-3</c:v>
                </c:pt>
              </c:numCache>
            </c:numRef>
          </c:val>
          <c:extLst>
            <c:ext xmlns:c16="http://schemas.microsoft.com/office/drawing/2014/chart" uri="{C3380CC4-5D6E-409C-BE32-E72D297353CC}">
              <c16:uniqueId val="{00000005-55D7-4D14-9F30-7132F1955F2B}"/>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Sheet1!$H$2:$H$5</c:f>
              <c:numCache>
                <c:formatCode>0%</c:formatCode>
                <c:ptCount val="4"/>
                <c:pt idx="0">
                  <c:v>0.58310626999999993</c:v>
                </c:pt>
                <c:pt idx="1">
                  <c:v>0.32425068000000001</c:v>
                </c:pt>
                <c:pt idx="2">
                  <c:v>7.6294279999999992E-2</c:v>
                </c:pt>
                <c:pt idx="3">
                  <c:v>1.6348769999999999E-2</c:v>
                </c:pt>
              </c:numCache>
            </c:numRef>
          </c:val>
          <c:extLst>
            <c:ext xmlns:c16="http://schemas.microsoft.com/office/drawing/2014/chart" uri="{C3380CC4-5D6E-409C-BE32-E72D297353CC}">
              <c16:uniqueId val="{00000006-55D7-4D14-9F30-7132F1955F2B}"/>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a:t>False or misleading claims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0.63291138999999996</c:v>
                </c:pt>
                <c:pt idx="1">
                  <c:v>0.26371307999999999</c:v>
                </c:pt>
                <c:pt idx="2">
                  <c:v>8.2278480000000001E-2</c:v>
                </c:pt>
                <c:pt idx="3">
                  <c:v>2.1097049999999999E-2</c:v>
                </c:pt>
              </c:numCache>
            </c:numRef>
          </c:val>
          <c:extLst>
            <c:ext xmlns:c16="http://schemas.microsoft.com/office/drawing/2014/chart" uri="{C3380CC4-5D6E-409C-BE32-E72D297353CC}">
              <c16:uniqueId val="{00000000-399E-4554-B30F-0A957FB9CD29}"/>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0.61309524000000004</c:v>
                </c:pt>
                <c:pt idx="1">
                  <c:v>0.30357142999999998</c:v>
                </c:pt>
                <c:pt idx="2">
                  <c:v>6.5476190000000004E-2</c:v>
                </c:pt>
                <c:pt idx="3">
                  <c:v>1.7857140000000001E-2</c:v>
                </c:pt>
              </c:numCache>
            </c:numRef>
          </c:val>
          <c:extLst>
            <c:ext xmlns:c16="http://schemas.microsoft.com/office/drawing/2014/chart" uri="{C3380CC4-5D6E-409C-BE32-E72D297353CC}">
              <c16:uniqueId val="{00000001-399E-4554-B30F-0A957FB9CD29}"/>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0.38916255999999999</c:v>
                </c:pt>
                <c:pt idx="1">
                  <c:v>0.34975369000000001</c:v>
                </c:pt>
                <c:pt idx="2">
                  <c:v>0.2364532</c:v>
                </c:pt>
                <c:pt idx="3">
                  <c:v>2.4630539999999999E-2</c:v>
                </c:pt>
              </c:numCache>
            </c:numRef>
          </c:val>
          <c:extLst>
            <c:ext xmlns:c16="http://schemas.microsoft.com/office/drawing/2014/chart" uri="{C3380CC4-5D6E-409C-BE32-E72D297353CC}">
              <c16:uniqueId val="{00000002-399E-4554-B30F-0A957FB9CD29}"/>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0.70040486000000002</c:v>
                </c:pt>
                <c:pt idx="1">
                  <c:v>0.19028339999999999</c:v>
                </c:pt>
                <c:pt idx="2">
                  <c:v>8.9068830000000002E-2</c:v>
                </c:pt>
                <c:pt idx="3">
                  <c:v>2.0242909999999999E-2</c:v>
                </c:pt>
              </c:numCache>
            </c:numRef>
          </c:val>
          <c:extLst>
            <c:ext xmlns:c16="http://schemas.microsoft.com/office/drawing/2014/chart" uri="{C3380CC4-5D6E-409C-BE32-E72D297353CC}">
              <c16:uniqueId val="{00000003-399E-4554-B30F-0A957FB9CD29}"/>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0.51582278000000004</c:v>
                </c:pt>
                <c:pt idx="1">
                  <c:v>0.38924050999999998</c:v>
                </c:pt>
                <c:pt idx="2">
                  <c:v>7.2784810000000005E-2</c:v>
                </c:pt>
                <c:pt idx="3">
                  <c:v>2.2151899999999999E-2</c:v>
                </c:pt>
              </c:numCache>
            </c:numRef>
          </c:val>
          <c:extLst>
            <c:ext xmlns:c16="http://schemas.microsoft.com/office/drawing/2014/chart" uri="{C3380CC4-5D6E-409C-BE32-E72D297353CC}">
              <c16:uniqueId val="{00000004-399E-4554-B30F-0A957FB9CD29}"/>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0.68527918999999993</c:v>
                </c:pt>
                <c:pt idx="1">
                  <c:v>0.26395939000000002</c:v>
                </c:pt>
                <c:pt idx="2">
                  <c:v>4.5685279999999988E-2</c:v>
                </c:pt>
                <c:pt idx="3">
                  <c:v>5.0761399999999998E-3</c:v>
                </c:pt>
              </c:numCache>
            </c:numRef>
          </c:val>
          <c:extLst>
            <c:ext xmlns:c16="http://schemas.microsoft.com/office/drawing/2014/chart" uri="{C3380CC4-5D6E-409C-BE32-E72D297353CC}">
              <c16:uniqueId val="{00000005-399E-4554-B30F-0A957FB9CD29}"/>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Sheet1!$H$2:$H$5</c:f>
              <c:numCache>
                <c:formatCode>0%</c:formatCode>
                <c:ptCount val="4"/>
                <c:pt idx="0">
                  <c:v>0.68119890999999999</c:v>
                </c:pt>
                <c:pt idx="1">
                  <c:v>0.23160763000000001</c:v>
                </c:pt>
                <c:pt idx="2">
                  <c:v>7.6294279999999992E-2</c:v>
                </c:pt>
                <c:pt idx="3">
                  <c:v>1.089918E-2</c:v>
                </c:pt>
              </c:numCache>
            </c:numRef>
          </c:val>
          <c:extLst>
            <c:ext xmlns:c16="http://schemas.microsoft.com/office/drawing/2014/chart" uri="{C3380CC4-5D6E-409C-BE32-E72D297353CC}">
              <c16:uniqueId val="{00000006-399E-4554-B30F-0A957FB9CD29}"/>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a:t>Lack of clinical evidence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0.52742615999999998</c:v>
                </c:pt>
                <c:pt idx="1">
                  <c:v>0.36075949000000002</c:v>
                </c:pt>
                <c:pt idx="2">
                  <c:v>9.704641E-2</c:v>
                </c:pt>
                <c:pt idx="3">
                  <c:v>1.476793E-2</c:v>
                </c:pt>
              </c:numCache>
            </c:numRef>
          </c:val>
          <c:extLst>
            <c:ext xmlns:c16="http://schemas.microsoft.com/office/drawing/2014/chart" uri="{C3380CC4-5D6E-409C-BE32-E72D297353CC}">
              <c16:uniqueId val="{00000000-47A2-4934-AAE3-66E4673C659C}"/>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0.55357142999999998</c:v>
                </c:pt>
                <c:pt idx="1">
                  <c:v>0.34523809999999999</c:v>
                </c:pt>
                <c:pt idx="2">
                  <c:v>7.7380950000000004E-2</c:v>
                </c:pt>
                <c:pt idx="3">
                  <c:v>2.3809520000000001E-2</c:v>
                </c:pt>
              </c:numCache>
            </c:numRef>
          </c:val>
          <c:extLst>
            <c:ext xmlns:c16="http://schemas.microsoft.com/office/drawing/2014/chart" uri="{C3380CC4-5D6E-409C-BE32-E72D297353CC}">
              <c16:uniqueId val="{00000001-47A2-4934-AAE3-66E4673C659C}"/>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0.30541871999999998</c:v>
                </c:pt>
                <c:pt idx="1">
                  <c:v>0.48768473000000001</c:v>
                </c:pt>
                <c:pt idx="2">
                  <c:v>0.19704432999999999</c:v>
                </c:pt>
                <c:pt idx="3">
                  <c:v>9.8522200000000001E-3</c:v>
                </c:pt>
              </c:numCache>
            </c:numRef>
          </c:val>
          <c:extLst>
            <c:ext xmlns:c16="http://schemas.microsoft.com/office/drawing/2014/chart" uri="{C3380CC4-5D6E-409C-BE32-E72D297353CC}">
              <c16:uniqueId val="{00000002-47A2-4934-AAE3-66E4673C659C}"/>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0.62753036000000006</c:v>
                </c:pt>
                <c:pt idx="1">
                  <c:v>0.27530364000000002</c:v>
                </c:pt>
                <c:pt idx="2">
                  <c:v>7.6923079999999991E-2</c:v>
                </c:pt>
                <c:pt idx="3">
                  <c:v>2.0242909999999999E-2</c:v>
                </c:pt>
              </c:numCache>
            </c:numRef>
          </c:val>
          <c:extLst>
            <c:ext xmlns:c16="http://schemas.microsoft.com/office/drawing/2014/chart" uri="{C3380CC4-5D6E-409C-BE32-E72D297353CC}">
              <c16:uniqueId val="{00000003-47A2-4934-AAE3-66E4673C659C}"/>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0.49683544000000002</c:v>
                </c:pt>
                <c:pt idx="1">
                  <c:v>0.39873417999999999</c:v>
                </c:pt>
                <c:pt idx="2">
                  <c:v>8.860759E-2</c:v>
                </c:pt>
                <c:pt idx="3">
                  <c:v>1.5822780000000002E-2</c:v>
                </c:pt>
              </c:numCache>
            </c:numRef>
          </c:val>
          <c:extLst>
            <c:ext xmlns:c16="http://schemas.microsoft.com/office/drawing/2014/chart" uri="{C3380CC4-5D6E-409C-BE32-E72D297353CC}">
              <c16:uniqueId val="{00000004-47A2-4934-AAE3-66E4673C659C}"/>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0.59898476999999994</c:v>
                </c:pt>
                <c:pt idx="1">
                  <c:v>0.32994923999999998</c:v>
                </c:pt>
                <c:pt idx="2">
                  <c:v>6.0913710000000003E-2</c:v>
                </c:pt>
                <c:pt idx="3">
                  <c:v>1.015228E-2</c:v>
                </c:pt>
              </c:numCache>
            </c:numRef>
          </c:val>
          <c:extLst>
            <c:ext xmlns:c16="http://schemas.microsoft.com/office/drawing/2014/chart" uri="{C3380CC4-5D6E-409C-BE32-E72D297353CC}">
              <c16:uniqueId val="{00000005-47A2-4934-AAE3-66E4673C659C}"/>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Sheet1!$H$2:$H$5</c:f>
              <c:numCache>
                <c:formatCode>0%</c:formatCode>
                <c:ptCount val="4"/>
                <c:pt idx="0">
                  <c:v>0.61580381000000006</c:v>
                </c:pt>
                <c:pt idx="1">
                  <c:v>0.29155312999999999</c:v>
                </c:pt>
                <c:pt idx="2">
                  <c:v>8.1743869999999996E-2</c:v>
                </c:pt>
                <c:pt idx="3">
                  <c:v>1.089918E-2</c:v>
                </c:pt>
              </c:numCache>
            </c:numRef>
          </c:val>
          <c:extLst>
            <c:ext xmlns:c16="http://schemas.microsoft.com/office/drawing/2014/chart" uri="{C3380CC4-5D6E-409C-BE32-E72D297353CC}">
              <c16:uniqueId val="{00000006-47A2-4934-AAE3-66E4673C659C}"/>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b="0" i="0" u="none" strike="noStrike" baseline="0">
                <a:effectLst/>
              </a:rPr>
              <a:t>Undisclosed GMO ingredients</a:t>
            </a:r>
            <a:r>
              <a:rPr lang="en-US" sz="1000" b="0" i="0" u="none" strike="noStrike" baseline="0"/>
              <a:t> </a:t>
            </a:r>
            <a:endParaRPr lang="en-US" sz="1000"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0.49156117999999999</c:v>
                </c:pt>
                <c:pt idx="1">
                  <c:v>0.37341772000000001</c:v>
                </c:pt>
                <c:pt idx="2">
                  <c:v>0.10548523</c:v>
                </c:pt>
                <c:pt idx="3">
                  <c:v>2.9535860000000001E-2</c:v>
                </c:pt>
              </c:numCache>
            </c:numRef>
          </c:val>
          <c:extLst>
            <c:ext xmlns:c16="http://schemas.microsoft.com/office/drawing/2014/chart" uri="{C3380CC4-5D6E-409C-BE32-E72D297353CC}">
              <c16:uniqueId val="{00000000-3719-49BA-97EC-D4C26EFE1575}"/>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0.5</c:v>
                </c:pt>
                <c:pt idx="1">
                  <c:v>0.35119048000000003</c:v>
                </c:pt>
                <c:pt idx="2">
                  <c:v>0.13095238000000001</c:v>
                </c:pt>
                <c:pt idx="3">
                  <c:v>1.7857140000000001E-2</c:v>
                </c:pt>
              </c:numCache>
            </c:numRef>
          </c:val>
          <c:extLst>
            <c:ext xmlns:c16="http://schemas.microsoft.com/office/drawing/2014/chart" uri="{C3380CC4-5D6E-409C-BE32-E72D297353CC}">
              <c16:uniqueId val="{00000001-3719-49BA-97EC-D4C26EFE1575}"/>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0.31527094</c:v>
                </c:pt>
                <c:pt idx="1">
                  <c:v>0.42857142999999998</c:v>
                </c:pt>
                <c:pt idx="2">
                  <c:v>0.24137931000000001</c:v>
                </c:pt>
                <c:pt idx="3">
                  <c:v>1.4778329999999999E-2</c:v>
                </c:pt>
              </c:numCache>
            </c:numRef>
          </c:val>
          <c:extLst>
            <c:ext xmlns:c16="http://schemas.microsoft.com/office/drawing/2014/chart" uri="{C3380CC4-5D6E-409C-BE32-E72D297353CC}">
              <c16:uniqueId val="{00000002-3719-49BA-97EC-D4C26EFE1575}"/>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0.59109312000000003</c:v>
                </c:pt>
                <c:pt idx="1">
                  <c:v>0.27530364000000002</c:v>
                </c:pt>
                <c:pt idx="2">
                  <c:v>0.11740891000000001</c:v>
                </c:pt>
                <c:pt idx="3">
                  <c:v>1.619433E-2</c:v>
                </c:pt>
              </c:numCache>
            </c:numRef>
          </c:val>
          <c:extLst>
            <c:ext xmlns:c16="http://schemas.microsoft.com/office/drawing/2014/chart" uri="{C3380CC4-5D6E-409C-BE32-E72D297353CC}">
              <c16:uniqueId val="{00000003-3719-49BA-97EC-D4C26EFE1575}"/>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0.5221519</c:v>
                </c:pt>
                <c:pt idx="1">
                  <c:v>0.36392404999999989</c:v>
                </c:pt>
                <c:pt idx="2">
                  <c:v>8.2278480000000001E-2</c:v>
                </c:pt>
                <c:pt idx="3">
                  <c:v>3.1645569999999998E-2</c:v>
                </c:pt>
              </c:numCache>
            </c:numRef>
          </c:val>
          <c:extLst>
            <c:ext xmlns:c16="http://schemas.microsoft.com/office/drawing/2014/chart" uri="{C3380CC4-5D6E-409C-BE32-E72D297353CC}">
              <c16:uniqueId val="{00000004-3719-49BA-97EC-D4C26EFE1575}"/>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0.50761420999999995</c:v>
                </c:pt>
                <c:pt idx="1">
                  <c:v>0.32994923999999998</c:v>
                </c:pt>
                <c:pt idx="2">
                  <c:v>0.13197970000000001</c:v>
                </c:pt>
                <c:pt idx="3">
                  <c:v>3.0456850000000001E-2</c:v>
                </c:pt>
              </c:numCache>
            </c:numRef>
          </c:val>
          <c:extLst>
            <c:ext xmlns:c16="http://schemas.microsoft.com/office/drawing/2014/chart" uri="{C3380CC4-5D6E-409C-BE32-E72D297353CC}">
              <c16:uniqueId val="{00000005-3719-49BA-97EC-D4C26EFE1575}"/>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Sheet1!$H$2:$H$5</c:f>
              <c:numCache>
                <c:formatCode>0%</c:formatCode>
                <c:ptCount val="4"/>
                <c:pt idx="0">
                  <c:v>0.54223432999999999</c:v>
                </c:pt>
                <c:pt idx="1">
                  <c:v>0.34604905000000002</c:v>
                </c:pt>
                <c:pt idx="2">
                  <c:v>9.2643050000000005E-2</c:v>
                </c:pt>
                <c:pt idx="3">
                  <c:v>1.9073570000000001E-2</c:v>
                </c:pt>
              </c:numCache>
            </c:numRef>
          </c:val>
          <c:extLst>
            <c:ext xmlns:c16="http://schemas.microsoft.com/office/drawing/2014/chart" uri="{C3380CC4-5D6E-409C-BE32-E72D297353CC}">
              <c16:uniqueId val="{00000006-3719-49BA-97EC-D4C26EFE1575}"/>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b="0" i="0" u="none" strike="noStrike" baseline="0">
                <a:effectLst/>
              </a:rPr>
              <a:t>Lack of Regulatory Enforcement</a:t>
            </a:r>
            <a:r>
              <a:rPr lang="en-US" sz="1000" b="0" i="0" u="none" strike="noStrike" baseline="0"/>
              <a:t> </a:t>
            </a:r>
            <a:endParaRPr lang="en-US" sz="1000"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0.48945147999999999</c:v>
                </c:pt>
                <c:pt idx="1">
                  <c:v>0.38607595000000011</c:v>
                </c:pt>
                <c:pt idx="2">
                  <c:v>0.10337552999999999</c:v>
                </c:pt>
                <c:pt idx="3">
                  <c:v>2.1097049999999999E-2</c:v>
                </c:pt>
              </c:numCache>
            </c:numRef>
          </c:val>
          <c:extLst>
            <c:ext xmlns:c16="http://schemas.microsoft.com/office/drawing/2014/chart" uri="{C3380CC4-5D6E-409C-BE32-E72D297353CC}">
              <c16:uniqueId val="{00000000-65BF-4291-AAA5-C3051A06BB1B}"/>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0.55357142999999998</c:v>
                </c:pt>
                <c:pt idx="1">
                  <c:v>0.36309523999999999</c:v>
                </c:pt>
                <c:pt idx="2">
                  <c:v>7.1428569999999997E-2</c:v>
                </c:pt>
                <c:pt idx="3">
                  <c:v>1.190476E-2</c:v>
                </c:pt>
              </c:numCache>
            </c:numRef>
          </c:val>
          <c:extLst>
            <c:ext xmlns:c16="http://schemas.microsoft.com/office/drawing/2014/chart" uri="{C3380CC4-5D6E-409C-BE32-E72D297353CC}">
              <c16:uniqueId val="{00000001-65BF-4291-AAA5-C3051A06BB1B}"/>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0.27093595999999998</c:v>
                </c:pt>
                <c:pt idx="1">
                  <c:v>0.41871921000000001</c:v>
                </c:pt>
                <c:pt idx="2">
                  <c:v>0.25615764000000002</c:v>
                </c:pt>
                <c:pt idx="3">
                  <c:v>5.4187190000000003E-2</c:v>
                </c:pt>
              </c:numCache>
            </c:numRef>
          </c:val>
          <c:extLst>
            <c:ext xmlns:c16="http://schemas.microsoft.com/office/drawing/2014/chart" uri="{C3380CC4-5D6E-409C-BE32-E72D297353CC}">
              <c16:uniqueId val="{00000002-65BF-4291-AAA5-C3051A06BB1B}"/>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0.66396760999999993</c:v>
                </c:pt>
                <c:pt idx="1">
                  <c:v>0.23076922999999999</c:v>
                </c:pt>
                <c:pt idx="2">
                  <c:v>8.9068830000000002E-2</c:v>
                </c:pt>
                <c:pt idx="3">
                  <c:v>1.619433E-2</c:v>
                </c:pt>
              </c:numCache>
            </c:numRef>
          </c:val>
          <c:extLst>
            <c:ext xmlns:c16="http://schemas.microsoft.com/office/drawing/2014/chart" uri="{C3380CC4-5D6E-409C-BE32-E72D297353CC}">
              <c16:uniqueId val="{00000003-65BF-4291-AAA5-C3051A06BB1B}"/>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0.32278480999999998</c:v>
                </c:pt>
                <c:pt idx="1">
                  <c:v>0.52531645999999999</c:v>
                </c:pt>
                <c:pt idx="2">
                  <c:v>0.12658227999999999</c:v>
                </c:pt>
                <c:pt idx="3">
                  <c:v>2.5316459999999999E-2</c:v>
                </c:pt>
              </c:numCache>
            </c:numRef>
          </c:val>
          <c:extLst>
            <c:ext xmlns:c16="http://schemas.microsoft.com/office/drawing/2014/chart" uri="{C3380CC4-5D6E-409C-BE32-E72D297353CC}">
              <c16:uniqueId val="{00000004-65BF-4291-AAA5-C3051A06BB1B}"/>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0.54822335</c:v>
                </c:pt>
                <c:pt idx="1">
                  <c:v>0.34010151999999999</c:v>
                </c:pt>
                <c:pt idx="2">
                  <c:v>9.137055999999999E-2</c:v>
                </c:pt>
                <c:pt idx="3">
                  <c:v>2.0304570000000001E-2</c:v>
                </c:pt>
              </c:numCache>
            </c:numRef>
          </c:val>
          <c:extLst>
            <c:ext xmlns:c16="http://schemas.microsoft.com/office/drawing/2014/chart" uri="{C3380CC4-5D6E-409C-BE32-E72D297353CC}">
              <c16:uniqueId val="{00000005-65BF-4291-AAA5-C3051A06BB1B}"/>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Sheet1!$H$2:$H$5</c:f>
              <c:numCache>
                <c:formatCode>0%</c:formatCode>
                <c:ptCount val="4"/>
                <c:pt idx="0">
                  <c:v>0.53678473999999998</c:v>
                </c:pt>
                <c:pt idx="1">
                  <c:v>0.36512262000000001</c:v>
                </c:pt>
                <c:pt idx="2">
                  <c:v>8.4468660000000001E-2</c:v>
                </c:pt>
                <c:pt idx="3">
                  <c:v>1.3623980000000001E-2</c:v>
                </c:pt>
              </c:numCache>
            </c:numRef>
          </c:val>
          <c:extLst>
            <c:ext xmlns:c16="http://schemas.microsoft.com/office/drawing/2014/chart" uri="{C3380CC4-5D6E-409C-BE32-E72D297353CC}">
              <c16:uniqueId val="{00000006-65BF-4291-AAA5-C3051A06BB1B}"/>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b="0" i="0" u="none" strike="noStrike" baseline="0">
                <a:effectLst/>
              </a:rPr>
              <a:t>Unclear dosing/usage guidelines</a:t>
            </a:r>
            <a:r>
              <a:rPr lang="en-US" sz="1000" b="0" i="0" u="none" strike="noStrike" baseline="0"/>
              <a:t> </a:t>
            </a:r>
            <a:endParaRPr lang="en-US" sz="1000"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0.51054851999999995</c:v>
                </c:pt>
                <c:pt idx="1">
                  <c:v>0.35021097000000001</c:v>
                </c:pt>
                <c:pt idx="2">
                  <c:v>0.11392405</c:v>
                </c:pt>
                <c:pt idx="3">
                  <c:v>2.5316459999999999E-2</c:v>
                </c:pt>
              </c:numCache>
            </c:numRef>
          </c:val>
          <c:extLst>
            <c:ext xmlns:c16="http://schemas.microsoft.com/office/drawing/2014/chart" uri="{C3380CC4-5D6E-409C-BE32-E72D297353CC}">
              <c16:uniqueId val="{00000000-CBB3-420A-BD9B-ECF5B6D9C1A3}"/>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0.57738095</c:v>
                </c:pt>
                <c:pt idx="1">
                  <c:v>0.29166667000000002</c:v>
                </c:pt>
                <c:pt idx="2">
                  <c:v>0.11904762000000001</c:v>
                </c:pt>
                <c:pt idx="3">
                  <c:v>1.190476E-2</c:v>
                </c:pt>
              </c:numCache>
            </c:numRef>
          </c:val>
          <c:extLst>
            <c:ext xmlns:c16="http://schemas.microsoft.com/office/drawing/2014/chart" uri="{C3380CC4-5D6E-409C-BE32-E72D297353CC}">
              <c16:uniqueId val="{00000001-CBB3-420A-BD9B-ECF5B6D9C1A3}"/>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0.23152708999999999</c:v>
                </c:pt>
                <c:pt idx="1">
                  <c:v>0.50246305000000002</c:v>
                </c:pt>
                <c:pt idx="2">
                  <c:v>0.25123152999999998</c:v>
                </c:pt>
                <c:pt idx="3">
                  <c:v>1.4778329999999999E-2</c:v>
                </c:pt>
              </c:numCache>
            </c:numRef>
          </c:val>
          <c:extLst>
            <c:ext xmlns:c16="http://schemas.microsoft.com/office/drawing/2014/chart" uri="{C3380CC4-5D6E-409C-BE32-E72D297353CC}">
              <c16:uniqueId val="{00000002-CBB3-420A-BD9B-ECF5B6D9C1A3}"/>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0.39676113000000002</c:v>
                </c:pt>
                <c:pt idx="1">
                  <c:v>0.43319837999999999</c:v>
                </c:pt>
                <c:pt idx="2">
                  <c:v>0.16194332</c:v>
                </c:pt>
                <c:pt idx="3">
                  <c:v>8.0971700000000008E-3</c:v>
                </c:pt>
              </c:numCache>
            </c:numRef>
          </c:val>
          <c:extLst>
            <c:ext xmlns:c16="http://schemas.microsoft.com/office/drawing/2014/chart" uri="{C3380CC4-5D6E-409C-BE32-E72D297353CC}">
              <c16:uniqueId val="{00000003-CBB3-420A-BD9B-ECF5B6D9C1A3}"/>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0.46202532000000002</c:v>
                </c:pt>
                <c:pt idx="1">
                  <c:v>0.44936709000000002</c:v>
                </c:pt>
                <c:pt idx="2">
                  <c:v>6.9620249999999995E-2</c:v>
                </c:pt>
                <c:pt idx="3">
                  <c:v>1.8987339999999998E-2</c:v>
                </c:pt>
              </c:numCache>
            </c:numRef>
          </c:val>
          <c:extLst>
            <c:ext xmlns:c16="http://schemas.microsoft.com/office/drawing/2014/chart" uri="{C3380CC4-5D6E-409C-BE32-E72D297353CC}">
              <c16:uniqueId val="{00000004-CBB3-420A-BD9B-ECF5B6D9C1A3}"/>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0.52284264000000003</c:v>
                </c:pt>
                <c:pt idx="1">
                  <c:v>0.39593908999999988</c:v>
                </c:pt>
                <c:pt idx="2">
                  <c:v>7.6142130000000002E-2</c:v>
                </c:pt>
                <c:pt idx="3">
                  <c:v>5.0761399999999998E-3</c:v>
                </c:pt>
              </c:numCache>
            </c:numRef>
          </c:val>
          <c:extLst>
            <c:ext xmlns:c16="http://schemas.microsoft.com/office/drawing/2014/chart" uri="{C3380CC4-5D6E-409C-BE32-E72D297353CC}">
              <c16:uniqueId val="{00000005-CBB3-420A-BD9B-ECF5B6D9C1A3}"/>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Sheet1!$H$2:$H$5</c:f>
              <c:numCache>
                <c:formatCode>0%</c:formatCode>
                <c:ptCount val="4"/>
                <c:pt idx="0">
                  <c:v>0.55585830999999997</c:v>
                </c:pt>
                <c:pt idx="1">
                  <c:v>0.35967302000000001</c:v>
                </c:pt>
                <c:pt idx="2">
                  <c:v>8.1743869999999996E-2</c:v>
                </c:pt>
                <c:pt idx="3">
                  <c:v>2.7247999999999999E-3</c:v>
                </c:pt>
              </c:numCache>
            </c:numRef>
          </c:val>
          <c:extLst>
            <c:ext xmlns:c16="http://schemas.microsoft.com/office/drawing/2014/chart" uri="{C3380CC4-5D6E-409C-BE32-E72D297353CC}">
              <c16:uniqueId val="{00000006-CBB3-420A-BD9B-ECF5B6D9C1A3}"/>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numRef>
              <c:f>Sheet1!$A$2:$A$5</c:f>
              <c:numCache>
                <c:formatCode>General</c:formatCode>
                <c:ptCount val="4"/>
              </c:numCache>
            </c:numRef>
          </c:cat>
          <c:val>
            <c:numRef>
              <c:f>Sheet1!$B$2:$B$5</c:f>
              <c:numCache>
                <c:formatCode>General</c:formatCode>
                <c:ptCount val="4"/>
              </c:numCache>
            </c:numRef>
          </c:val>
          <c:extLst>
            <c:ext xmlns:c16="http://schemas.microsoft.com/office/drawing/2014/chart" uri="{C3380CC4-5D6E-409C-BE32-E72D297353CC}">
              <c16:uniqueId val="{00000000-0272-4D01-8291-137B7B8776AC}"/>
            </c:ext>
          </c:extLst>
        </c:ser>
        <c:ser>
          <c:idx val="1"/>
          <c:order val="1"/>
          <c:tx>
            <c:strRef>
              <c:f>Sheet1!$C$1</c:f>
              <c:strCache>
                <c:ptCount val="1"/>
                <c:pt idx="0">
                  <c:v>UK</c:v>
                </c:pt>
              </c:strCache>
            </c:strRef>
          </c:tx>
          <c:spPr>
            <a:solidFill>
              <a:schemeClr val="accent2"/>
            </a:solidFill>
            <a:ln>
              <a:noFill/>
            </a:ln>
            <a:effectLst/>
          </c:spPr>
          <c:invertIfNegative val="0"/>
          <c:cat>
            <c:numRef>
              <c:f>Sheet1!$A$2:$A$5</c:f>
              <c:numCache>
                <c:formatCode>General</c:formatCode>
                <c:ptCount val="4"/>
              </c:numCache>
            </c:numRef>
          </c:cat>
          <c:val>
            <c:numRef>
              <c:f>Sheet1!$C$2:$C$5</c:f>
              <c:numCache>
                <c:formatCode>General</c:formatCode>
                <c:ptCount val="4"/>
              </c:numCache>
            </c:numRef>
          </c:val>
          <c:extLst>
            <c:ext xmlns:c16="http://schemas.microsoft.com/office/drawing/2014/chart" uri="{C3380CC4-5D6E-409C-BE32-E72D297353CC}">
              <c16:uniqueId val="{00000001-0272-4D01-8291-137B7B8776AC}"/>
            </c:ext>
          </c:extLst>
        </c:ser>
        <c:ser>
          <c:idx val="2"/>
          <c:order val="2"/>
          <c:tx>
            <c:strRef>
              <c:f>Sheet1!$D$1</c:f>
              <c:strCache>
                <c:ptCount val="1"/>
                <c:pt idx="0">
                  <c:v>DE</c:v>
                </c:pt>
              </c:strCache>
            </c:strRef>
          </c:tx>
          <c:spPr>
            <a:solidFill>
              <a:schemeClr val="accent3"/>
            </a:solidFill>
            <a:ln>
              <a:noFill/>
            </a:ln>
            <a:effectLst/>
          </c:spPr>
          <c:invertIfNegative val="0"/>
          <c:cat>
            <c:numRef>
              <c:f>Sheet1!$A$2:$A$5</c:f>
              <c:numCache>
                <c:formatCode>General</c:formatCode>
                <c:ptCount val="4"/>
              </c:numCache>
            </c:numRef>
          </c:cat>
          <c:val>
            <c:numRef>
              <c:f>Sheet1!$D$2:$D$5</c:f>
              <c:numCache>
                <c:formatCode>General</c:formatCode>
                <c:ptCount val="4"/>
              </c:numCache>
            </c:numRef>
          </c:val>
          <c:extLst>
            <c:ext xmlns:c16="http://schemas.microsoft.com/office/drawing/2014/chart" uri="{C3380CC4-5D6E-409C-BE32-E72D297353CC}">
              <c16:uniqueId val="{00000002-0272-4D01-8291-137B7B8776AC}"/>
            </c:ext>
          </c:extLst>
        </c:ser>
        <c:ser>
          <c:idx val="3"/>
          <c:order val="3"/>
          <c:tx>
            <c:strRef>
              <c:f>Sheet1!$E$1</c:f>
              <c:strCache>
                <c:ptCount val="1"/>
                <c:pt idx="0">
                  <c:v>IT</c:v>
                </c:pt>
              </c:strCache>
            </c:strRef>
          </c:tx>
          <c:spPr>
            <a:solidFill>
              <a:schemeClr val="accent4"/>
            </a:solidFill>
            <a:ln>
              <a:noFill/>
            </a:ln>
            <a:effectLst/>
          </c:spPr>
          <c:invertIfNegative val="0"/>
          <c:cat>
            <c:numRef>
              <c:f>Sheet1!$A$2:$A$5</c:f>
              <c:numCache>
                <c:formatCode>General</c:formatCode>
                <c:ptCount val="4"/>
              </c:numCache>
            </c:numRef>
          </c:cat>
          <c:val>
            <c:numRef>
              <c:f>Sheet1!$E$2:$E$5</c:f>
              <c:numCache>
                <c:formatCode>General</c:formatCode>
                <c:ptCount val="4"/>
              </c:numCache>
            </c:numRef>
          </c:val>
          <c:extLst>
            <c:ext xmlns:c16="http://schemas.microsoft.com/office/drawing/2014/chart" uri="{C3380CC4-5D6E-409C-BE32-E72D297353CC}">
              <c16:uniqueId val="{00000003-0272-4D01-8291-137B7B8776AC}"/>
            </c:ext>
          </c:extLst>
        </c:ser>
        <c:ser>
          <c:idx val="4"/>
          <c:order val="4"/>
          <c:tx>
            <c:strRef>
              <c:f>Sheet1!$F$1</c:f>
              <c:strCache>
                <c:ptCount val="1"/>
                <c:pt idx="0">
                  <c:v>KR</c:v>
                </c:pt>
              </c:strCache>
            </c:strRef>
          </c:tx>
          <c:spPr>
            <a:solidFill>
              <a:schemeClr val="accent5"/>
            </a:solidFill>
            <a:ln>
              <a:noFill/>
            </a:ln>
            <a:effectLst/>
          </c:spPr>
          <c:invertIfNegative val="0"/>
          <c:cat>
            <c:numRef>
              <c:f>Sheet1!$A$2:$A$5</c:f>
              <c:numCache>
                <c:formatCode>General</c:formatCode>
                <c:ptCount val="4"/>
              </c:numCache>
            </c:numRef>
          </c:cat>
          <c:val>
            <c:numRef>
              <c:f>Sheet1!$F$2:$F$5</c:f>
              <c:numCache>
                <c:formatCode>General</c:formatCode>
                <c:ptCount val="4"/>
              </c:numCache>
            </c:numRef>
          </c:val>
          <c:extLst>
            <c:ext xmlns:c16="http://schemas.microsoft.com/office/drawing/2014/chart" uri="{C3380CC4-5D6E-409C-BE32-E72D297353CC}">
              <c16:uniqueId val="{00000004-0272-4D01-8291-137B7B8776AC}"/>
            </c:ext>
          </c:extLst>
        </c:ser>
        <c:ser>
          <c:idx val="5"/>
          <c:order val="5"/>
          <c:tx>
            <c:strRef>
              <c:f>Sheet1!$G$1</c:f>
              <c:strCache>
                <c:ptCount val="1"/>
                <c:pt idx="0">
                  <c:v>AU</c:v>
                </c:pt>
              </c:strCache>
            </c:strRef>
          </c:tx>
          <c:spPr>
            <a:solidFill>
              <a:schemeClr val="accent6"/>
            </a:solidFill>
            <a:ln>
              <a:noFill/>
            </a:ln>
            <a:effectLst/>
          </c:spPr>
          <c:invertIfNegative val="0"/>
          <c:cat>
            <c:numRef>
              <c:f>Sheet1!$A$2:$A$5</c:f>
              <c:numCache>
                <c:formatCode>General</c:formatCode>
                <c:ptCount val="4"/>
              </c:numCache>
            </c:numRef>
          </c:cat>
          <c:val>
            <c:numRef>
              <c:f>Sheet1!$G$2:$G$5</c:f>
              <c:numCache>
                <c:formatCode>General</c:formatCode>
                <c:ptCount val="4"/>
              </c:numCache>
            </c:numRef>
          </c:val>
          <c:extLst>
            <c:ext xmlns:c16="http://schemas.microsoft.com/office/drawing/2014/chart" uri="{C3380CC4-5D6E-409C-BE32-E72D297353CC}">
              <c16:uniqueId val="{00000005-0272-4D01-8291-137B7B8776AC}"/>
            </c:ext>
          </c:extLst>
        </c:ser>
        <c:ser>
          <c:idx val="6"/>
          <c:order val="6"/>
          <c:tx>
            <c:strRef>
              <c:f>Sheet1!$H$1</c:f>
              <c:strCache>
                <c:ptCount val="1"/>
                <c:pt idx="0">
                  <c:v>IN</c:v>
                </c:pt>
              </c:strCache>
            </c:strRef>
          </c:tx>
          <c:spPr>
            <a:solidFill>
              <a:schemeClr val="accent1">
                <a:lumMod val="60000"/>
              </a:schemeClr>
            </a:solidFill>
            <a:ln>
              <a:noFill/>
            </a:ln>
            <a:effectLst/>
          </c:spPr>
          <c:invertIfNegative val="0"/>
          <c:cat>
            <c:numRef>
              <c:f>Sheet1!$A$2:$A$5</c:f>
              <c:numCache>
                <c:formatCode>General</c:formatCode>
                <c:ptCount val="4"/>
              </c:numCache>
            </c:numRef>
          </c:cat>
          <c:val>
            <c:numRef>
              <c:f>Sheet1!$H$2:$H$5</c:f>
              <c:numCache>
                <c:formatCode>General</c:formatCode>
                <c:ptCount val="4"/>
              </c:numCache>
            </c:numRef>
          </c:val>
          <c:extLst>
            <c:ext xmlns:c16="http://schemas.microsoft.com/office/drawing/2014/chart" uri="{C3380CC4-5D6E-409C-BE32-E72D297353CC}">
              <c16:uniqueId val="{00000006-0272-4D01-8291-137B7B8776AC}"/>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1"/>
        <c:axPos val="b"/>
        <c:numFmt formatCode="General" sourceLinked="1"/>
        <c:majorTickMark val="none"/>
        <c:minorTickMark val="none"/>
        <c:tickLblPos val="nextTo"/>
        <c:crossAx val="343698920"/>
        <c:crosses val="autoZero"/>
        <c:auto val="1"/>
        <c:lblAlgn val="ctr"/>
        <c:lblOffset val="100"/>
        <c:noMultiLvlLbl val="0"/>
      </c:catAx>
      <c:valAx>
        <c:axId val="343698920"/>
        <c:scaling>
          <c:orientation val="minMax"/>
          <c:max val="0.8"/>
        </c:scaling>
        <c:delete val="1"/>
        <c:axPos val="l"/>
        <c:numFmt formatCode="General" sourceLinked="1"/>
        <c:majorTickMark val="none"/>
        <c:minorTickMark val="none"/>
        <c:tickLblPos val="nextTo"/>
        <c:crossAx val="343697480"/>
        <c:crosses val="autoZero"/>
        <c:crossBetween val="between"/>
      </c:valAx>
      <c:spPr>
        <a:noFill/>
        <a:ln>
          <a:noFill/>
        </a:ln>
        <a:effectLst/>
      </c:spPr>
    </c:plotArea>
    <c:legend>
      <c:legendPos val="b"/>
      <c:layout>
        <c:manualLayout>
          <c:xMode val="edge"/>
          <c:yMode val="edge"/>
          <c:x val="0.12311873587026693"/>
          <c:y val="0.31587367117349574"/>
          <c:w val="0.75376221668872589"/>
          <c:h val="0.4739785651793526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900"/>
              <a:t>Adulterated products or substituted ingredients</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0.45953757000000001</c:v>
                </c:pt>
                <c:pt idx="1">
                  <c:v>0.41618496999999999</c:v>
                </c:pt>
                <c:pt idx="2">
                  <c:v>9.248555E-2</c:v>
                </c:pt>
                <c:pt idx="3">
                  <c:v>3.179191E-2</c:v>
                </c:pt>
              </c:numCache>
            </c:numRef>
          </c:val>
          <c:extLst>
            <c:ext xmlns:c16="http://schemas.microsoft.com/office/drawing/2014/chart" uri="{C3380CC4-5D6E-409C-BE32-E72D297353CC}">
              <c16:uniqueId val="{00000000-7F95-4932-8750-C155FAB815CE}"/>
            </c:ext>
          </c:extLst>
        </c:ser>
        <c:ser>
          <c:idx val="1"/>
          <c:order val="1"/>
          <c:tx>
            <c:strRef>
              <c:f>Sheet1!$C$1</c:f>
              <c:strCache>
                <c:ptCount val="1"/>
                <c:pt idx="0">
                  <c:v>Male 18-34</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0.44034090999999997</c:v>
                </c:pt>
                <c:pt idx="1">
                  <c:v>0.41477272999999998</c:v>
                </c:pt>
                <c:pt idx="2">
                  <c:v>0.13068182</c:v>
                </c:pt>
                <c:pt idx="3">
                  <c:v>1.420455E-2</c:v>
                </c:pt>
              </c:numCache>
            </c:numRef>
          </c:val>
          <c:extLst>
            <c:ext xmlns:c16="http://schemas.microsoft.com/office/drawing/2014/chart" uri="{C3380CC4-5D6E-409C-BE32-E72D297353CC}">
              <c16:uniqueId val="{00000001-7F95-4932-8750-C155FAB815CE}"/>
            </c:ext>
          </c:extLst>
        </c:ser>
        <c:ser>
          <c:idx val="2"/>
          <c:order val="2"/>
          <c:tx>
            <c:strRef>
              <c:f>Sheet1!$D$1</c:f>
              <c:strCache>
                <c:ptCount val="1"/>
                <c:pt idx="0">
                  <c:v>Female 35-54</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0.57894736999999996</c:v>
                </c:pt>
                <c:pt idx="1">
                  <c:v>0.32036613000000003</c:v>
                </c:pt>
                <c:pt idx="2">
                  <c:v>8.0091529999999994E-2</c:v>
                </c:pt>
                <c:pt idx="3">
                  <c:v>2.0594970000000001E-2</c:v>
                </c:pt>
              </c:numCache>
            </c:numRef>
          </c:val>
          <c:extLst>
            <c:ext xmlns:c16="http://schemas.microsoft.com/office/drawing/2014/chart" uri="{C3380CC4-5D6E-409C-BE32-E72D297353CC}">
              <c16:uniqueId val="{00000002-7F95-4932-8750-C155FAB815CE}"/>
            </c:ext>
          </c:extLst>
        </c:ser>
        <c:ser>
          <c:idx val="3"/>
          <c:order val="3"/>
          <c:tx>
            <c:strRef>
              <c:f>Sheet1!$E$1</c:f>
              <c:strCache>
                <c:ptCount val="1"/>
                <c:pt idx="0">
                  <c:v>Male 35-54</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0.48660713999999999</c:v>
                </c:pt>
                <c:pt idx="1">
                  <c:v>0.35044642999999998</c:v>
                </c:pt>
                <c:pt idx="2">
                  <c:v>0.140625</c:v>
                </c:pt>
                <c:pt idx="3">
                  <c:v>2.232143E-2</c:v>
                </c:pt>
              </c:numCache>
            </c:numRef>
          </c:val>
          <c:extLst>
            <c:ext xmlns:c16="http://schemas.microsoft.com/office/drawing/2014/chart" uri="{C3380CC4-5D6E-409C-BE32-E72D297353CC}">
              <c16:uniqueId val="{00000003-7F95-4932-8750-C155FAB815CE}"/>
            </c:ext>
          </c:extLst>
        </c:ser>
        <c:ser>
          <c:idx val="4"/>
          <c:order val="4"/>
          <c:tx>
            <c:strRef>
              <c:f>Sheet1!$F$1</c:f>
              <c:strCache>
                <c:ptCount val="1"/>
                <c:pt idx="0">
                  <c:v>Female 55+</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0.69142857000000002</c:v>
                </c:pt>
                <c:pt idx="1">
                  <c:v>0.22285714000000001</c:v>
                </c:pt>
                <c:pt idx="2">
                  <c:v>5.142857E-2</c:v>
                </c:pt>
                <c:pt idx="3">
                  <c:v>3.4285709999999997E-2</c:v>
                </c:pt>
              </c:numCache>
            </c:numRef>
          </c:val>
          <c:extLst>
            <c:ext xmlns:c16="http://schemas.microsoft.com/office/drawing/2014/chart" uri="{C3380CC4-5D6E-409C-BE32-E72D297353CC}">
              <c16:uniqueId val="{00000004-7F95-4932-8750-C155FAB815CE}"/>
            </c:ext>
          </c:extLst>
        </c:ser>
        <c:ser>
          <c:idx val="5"/>
          <c:order val="5"/>
          <c:tx>
            <c:strRef>
              <c:f>Sheet1!$G$1</c:f>
              <c:strCache>
                <c:ptCount val="1"/>
                <c:pt idx="0">
                  <c:v>Male 55+</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0.63636364000000001</c:v>
                </c:pt>
                <c:pt idx="1">
                  <c:v>0.28708134000000002</c:v>
                </c:pt>
                <c:pt idx="2">
                  <c:v>6.220096E-2</c:v>
                </c:pt>
                <c:pt idx="3">
                  <c:v>1.435407E-2</c:v>
                </c:pt>
              </c:numCache>
            </c:numRef>
          </c:val>
          <c:extLst>
            <c:ext xmlns:c16="http://schemas.microsoft.com/office/drawing/2014/chart" uri="{C3380CC4-5D6E-409C-BE32-E72D297353CC}">
              <c16:uniqueId val="{00000005-7F95-4932-8750-C155FAB815CE}"/>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660-46F3-8746-16C98DA450C1}"/>
              </c:ext>
            </c:extLst>
          </c:dPt>
          <c:dPt>
            <c:idx val="1"/>
            <c:bubble3D val="0"/>
            <c:spPr>
              <a:solidFill>
                <a:schemeClr val="accent2"/>
              </a:solidFill>
              <a:ln>
                <a:noFill/>
              </a:ln>
              <a:effectLst/>
            </c:spPr>
            <c:extLst>
              <c:ext xmlns:c16="http://schemas.microsoft.com/office/drawing/2014/chart" uri="{C3380CC4-5D6E-409C-BE32-E72D297353CC}">
                <c16:uniqueId val="{00000003-B660-46F3-8746-16C98DA450C1}"/>
              </c:ext>
            </c:extLst>
          </c:dPt>
          <c:dPt>
            <c:idx val="2"/>
            <c:bubble3D val="0"/>
            <c:spPr>
              <a:solidFill>
                <a:schemeClr val="accent3"/>
              </a:solidFill>
              <a:ln>
                <a:noFill/>
              </a:ln>
              <a:effectLst/>
            </c:spPr>
            <c:extLst>
              <c:ext xmlns:c16="http://schemas.microsoft.com/office/drawing/2014/chart" uri="{C3380CC4-5D6E-409C-BE32-E72D297353CC}">
                <c16:uniqueId val="{00000005-B660-46F3-8746-16C98DA450C1}"/>
              </c:ext>
            </c:extLst>
          </c:dPt>
          <c:dPt>
            <c:idx val="3"/>
            <c:bubble3D val="0"/>
            <c:spPr>
              <a:solidFill>
                <a:schemeClr val="accent4"/>
              </a:solidFill>
              <a:ln>
                <a:noFill/>
              </a:ln>
              <a:effectLst/>
            </c:spPr>
            <c:extLst>
              <c:ext xmlns:c16="http://schemas.microsoft.com/office/drawing/2014/chart" uri="{C3380CC4-5D6E-409C-BE32-E72D297353CC}">
                <c16:uniqueId val="{00000007-B660-46F3-8746-16C98DA450C1}"/>
              </c:ext>
            </c:extLst>
          </c:dPt>
          <c:dPt>
            <c:idx val="4"/>
            <c:bubble3D val="0"/>
            <c:spPr>
              <a:solidFill>
                <a:schemeClr val="accent5"/>
              </a:solidFill>
              <a:ln>
                <a:noFill/>
              </a:ln>
              <a:effectLst/>
            </c:spPr>
            <c:extLst>
              <c:ext xmlns:c16="http://schemas.microsoft.com/office/drawing/2014/chart" uri="{C3380CC4-5D6E-409C-BE32-E72D297353CC}">
                <c16:uniqueId val="{00000009-B660-46F3-8746-16C98DA450C1}"/>
              </c:ext>
            </c:extLst>
          </c:dPt>
          <c:dPt>
            <c:idx val="5"/>
            <c:bubble3D val="0"/>
            <c:spPr>
              <a:solidFill>
                <a:schemeClr val="accent6"/>
              </a:solidFill>
              <a:ln>
                <a:noFill/>
              </a:ln>
              <a:effectLst/>
            </c:spPr>
            <c:extLst>
              <c:ext xmlns:c16="http://schemas.microsoft.com/office/drawing/2014/chart" uri="{C3380CC4-5D6E-409C-BE32-E72D297353CC}">
                <c16:uniqueId val="{0000000B-B660-46F3-8746-16C98DA450C1}"/>
              </c:ext>
            </c:extLst>
          </c:dPt>
          <c:dLbls>
            <c:dLbl>
              <c:idx val="0"/>
              <c:layout>
                <c:manualLayout>
                  <c:x val="1.1473461650627004E-2"/>
                  <c:y val="4.8440871974336629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660-46F3-8746-16C98DA450C1}"/>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7534849810440359"/>
                      <c:h val="0.19544801691455235"/>
                    </c:manualLayout>
                  </c15:layout>
                </c:ext>
                <c:ext xmlns:c16="http://schemas.microsoft.com/office/drawing/2014/chart" uri="{C3380CC4-5D6E-409C-BE32-E72D297353CC}">
                  <c16:uniqueId val="{00000003-B660-46F3-8746-16C98DA450C1}"/>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839176873724118"/>
                      <c:h val="0.23248505395158933"/>
                    </c:manualLayout>
                  </c15:layout>
                </c:ext>
                <c:ext xmlns:c16="http://schemas.microsoft.com/office/drawing/2014/chart" uri="{C3380CC4-5D6E-409C-BE32-E72D297353CC}">
                  <c16:uniqueId val="{00000005-B660-46F3-8746-16C98DA450C1}"/>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2091516909579737"/>
                      <c:h val="0.23839853098263877"/>
                    </c:manualLayout>
                  </c15:layout>
                </c:ext>
                <c:ext xmlns:c16="http://schemas.microsoft.com/office/drawing/2014/chart" uri="{C3380CC4-5D6E-409C-BE32-E72D297353CC}">
                  <c16:uniqueId val="{00000007-B660-46F3-8746-16C98DA450C1}"/>
                </c:ext>
              </c:extLst>
            </c:dLbl>
            <c:dLbl>
              <c:idx val="4"/>
              <c:layout>
                <c:manualLayout>
                  <c:x val="1.151443328144891E-2"/>
                  <c:y val="-1.8525743562819697E-7"/>
                </c:manualLayout>
              </c:layout>
              <c:showLegendKey val="0"/>
              <c:showVal val="0"/>
              <c:showCatName val="1"/>
              <c:showSerName val="0"/>
              <c:showPercent val="1"/>
              <c:showBubbleSize val="0"/>
              <c:extLst>
                <c:ext xmlns:c15="http://schemas.microsoft.com/office/drawing/2012/chart" uri="{CE6537A1-D6FC-4f65-9D91-7224C49458BB}">
                  <c15:layout>
                    <c:manualLayout>
                      <c:w val="0.27441913117305788"/>
                      <c:h val="0.29821371075460168"/>
                    </c:manualLayout>
                  </c15:layout>
                </c:ext>
                <c:ext xmlns:c16="http://schemas.microsoft.com/office/drawing/2014/chart" uri="{C3380CC4-5D6E-409C-BE32-E72D297353CC}">
                  <c16:uniqueId val="{00000009-B660-46F3-8746-16C98DA450C1}"/>
                </c:ext>
              </c:extLst>
            </c:dLbl>
            <c:dLbl>
              <c:idx val="5"/>
              <c:layout>
                <c:manualLayout>
                  <c:x val="2.817585301837262E-2"/>
                  <c:y val="6.8350831146106732E-4"/>
                </c:manualLayout>
              </c:layout>
              <c:showLegendKey val="0"/>
              <c:showVal val="0"/>
              <c:showCatName val="1"/>
              <c:showSerName val="0"/>
              <c:showPercent val="1"/>
              <c:showBubbleSize val="0"/>
              <c:extLst>
                <c:ext xmlns:c15="http://schemas.microsoft.com/office/drawing/2012/chart" uri="{CE6537A1-D6FC-4f65-9D91-7224C49458BB}">
                  <c15:layout>
                    <c:manualLayout>
                      <c:w val="0.28297572178477692"/>
                      <c:h val="0.18457494896471274"/>
                    </c:manualLayout>
                  </c15:layout>
                </c:ext>
                <c:ext xmlns:c16="http://schemas.microsoft.com/office/drawing/2014/chart" uri="{C3380CC4-5D6E-409C-BE32-E72D297353CC}">
                  <c16:uniqueId val="{0000000B-B660-46F3-8746-16C98DA450C1}"/>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&lt;£25,000</c:v>
                </c:pt>
                <c:pt idx="1">
                  <c:v>£25,001 - £34,999</c:v>
                </c:pt>
                <c:pt idx="2">
                  <c:v>£35,000 - £59,999</c:v>
                </c:pt>
                <c:pt idx="3">
                  <c:v>£60,000 - £99,999</c:v>
                </c:pt>
                <c:pt idx="4">
                  <c:v>£100,000 - £149,999</c:v>
                </c:pt>
                <c:pt idx="5">
                  <c:v>£150,000+</c:v>
                </c:pt>
              </c:strCache>
            </c:strRef>
          </c:cat>
          <c:val>
            <c:numRef>
              <c:f>Sheet1!$B$2:$B$7</c:f>
              <c:numCache>
                <c:formatCode>0%</c:formatCode>
                <c:ptCount val="6"/>
                <c:pt idx="0">
                  <c:v>7.9365080000000005E-2</c:v>
                </c:pt>
                <c:pt idx="1">
                  <c:v>0.31746032000000002</c:v>
                </c:pt>
                <c:pt idx="2">
                  <c:v>0.22222222</c:v>
                </c:pt>
                <c:pt idx="3">
                  <c:v>9.5238099999999992E-2</c:v>
                </c:pt>
                <c:pt idx="4">
                  <c:v>0.22222222</c:v>
                </c:pt>
                <c:pt idx="5">
                  <c:v>6.3492060000000003E-2</c:v>
                </c:pt>
              </c:numCache>
            </c:numRef>
          </c:val>
          <c:extLst>
            <c:ext xmlns:c16="http://schemas.microsoft.com/office/drawing/2014/chart" uri="{C3380CC4-5D6E-409C-BE32-E72D297353CC}">
              <c16:uniqueId val="{0000000C-B660-46F3-8746-16C98DA450C1}"/>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a:t>Non-declared ingredients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0.52601156000000004</c:v>
                </c:pt>
                <c:pt idx="1">
                  <c:v>0.37572253999999999</c:v>
                </c:pt>
                <c:pt idx="2">
                  <c:v>7.8034679999999995E-2</c:v>
                </c:pt>
                <c:pt idx="3">
                  <c:v>2.0231209999999999E-2</c:v>
                </c:pt>
              </c:numCache>
            </c:numRef>
          </c:val>
          <c:extLst>
            <c:ext xmlns:c16="http://schemas.microsoft.com/office/drawing/2014/chart" uri="{C3380CC4-5D6E-409C-BE32-E72D297353CC}">
              <c16:uniqueId val="{00000000-F0A3-4AF0-9010-EF2A216DDF0D}"/>
            </c:ext>
          </c:extLst>
        </c:ser>
        <c:ser>
          <c:idx val="1"/>
          <c:order val="1"/>
          <c:tx>
            <c:strRef>
              <c:f>Sheet1!$C$1</c:f>
              <c:strCache>
                <c:ptCount val="1"/>
                <c:pt idx="0">
                  <c:v>Male 18-34</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0.46875</c:v>
                </c:pt>
                <c:pt idx="1">
                  <c:v>0.38352272999999998</c:v>
                </c:pt>
                <c:pt idx="2">
                  <c:v>0.125</c:v>
                </c:pt>
                <c:pt idx="3">
                  <c:v>2.2727270000000001E-2</c:v>
                </c:pt>
              </c:numCache>
            </c:numRef>
          </c:val>
          <c:extLst>
            <c:ext xmlns:c16="http://schemas.microsoft.com/office/drawing/2014/chart" uri="{C3380CC4-5D6E-409C-BE32-E72D297353CC}">
              <c16:uniqueId val="{00000001-F0A3-4AF0-9010-EF2A216DDF0D}"/>
            </c:ext>
          </c:extLst>
        </c:ser>
        <c:ser>
          <c:idx val="2"/>
          <c:order val="2"/>
          <c:tx>
            <c:strRef>
              <c:f>Sheet1!$D$1</c:f>
              <c:strCache>
                <c:ptCount val="1"/>
                <c:pt idx="0">
                  <c:v>Female 35-54</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0.57894736999999996</c:v>
                </c:pt>
                <c:pt idx="1">
                  <c:v>0.29977116999999998</c:v>
                </c:pt>
                <c:pt idx="2">
                  <c:v>8.9244850000000001E-2</c:v>
                </c:pt>
                <c:pt idx="3">
                  <c:v>3.203661E-2</c:v>
                </c:pt>
              </c:numCache>
            </c:numRef>
          </c:val>
          <c:extLst>
            <c:ext xmlns:c16="http://schemas.microsoft.com/office/drawing/2014/chart" uri="{C3380CC4-5D6E-409C-BE32-E72D297353CC}">
              <c16:uniqueId val="{00000002-F0A3-4AF0-9010-EF2A216DDF0D}"/>
            </c:ext>
          </c:extLst>
        </c:ser>
        <c:ser>
          <c:idx val="3"/>
          <c:order val="3"/>
          <c:tx>
            <c:strRef>
              <c:f>Sheet1!$E$1</c:f>
              <c:strCache>
                <c:ptCount val="1"/>
                <c:pt idx="0">
                  <c:v>Male 35-54</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0.5</c:v>
                </c:pt>
                <c:pt idx="1">
                  <c:v>0.34821428999999998</c:v>
                </c:pt>
                <c:pt idx="2">
                  <c:v>0.12723213999999999</c:v>
                </c:pt>
                <c:pt idx="3">
                  <c:v>2.455357E-2</c:v>
                </c:pt>
              </c:numCache>
            </c:numRef>
          </c:val>
          <c:extLst>
            <c:ext xmlns:c16="http://schemas.microsoft.com/office/drawing/2014/chart" uri="{C3380CC4-5D6E-409C-BE32-E72D297353CC}">
              <c16:uniqueId val="{00000003-F0A3-4AF0-9010-EF2A216DDF0D}"/>
            </c:ext>
          </c:extLst>
        </c:ser>
        <c:ser>
          <c:idx val="4"/>
          <c:order val="4"/>
          <c:tx>
            <c:strRef>
              <c:f>Sheet1!$F$1</c:f>
              <c:strCache>
                <c:ptCount val="1"/>
                <c:pt idx="0">
                  <c:v>Female 55+</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0.68571428999999995</c:v>
                </c:pt>
                <c:pt idx="1">
                  <c:v>0.23428571000000001</c:v>
                </c:pt>
                <c:pt idx="2">
                  <c:v>5.142857E-2</c:v>
                </c:pt>
                <c:pt idx="3">
                  <c:v>2.8571429999999998E-2</c:v>
                </c:pt>
              </c:numCache>
            </c:numRef>
          </c:val>
          <c:extLst>
            <c:ext xmlns:c16="http://schemas.microsoft.com/office/drawing/2014/chart" uri="{C3380CC4-5D6E-409C-BE32-E72D297353CC}">
              <c16:uniqueId val="{00000004-F0A3-4AF0-9010-EF2A216DDF0D}"/>
            </c:ext>
          </c:extLst>
        </c:ser>
        <c:ser>
          <c:idx val="5"/>
          <c:order val="5"/>
          <c:tx>
            <c:strRef>
              <c:f>Sheet1!$G$1</c:f>
              <c:strCache>
                <c:ptCount val="1"/>
                <c:pt idx="0">
                  <c:v>Male 55+</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0.57416268000000004</c:v>
                </c:pt>
                <c:pt idx="1">
                  <c:v>0.36842105000000003</c:v>
                </c:pt>
                <c:pt idx="2">
                  <c:v>4.3062199999999988E-2</c:v>
                </c:pt>
                <c:pt idx="3">
                  <c:v>1.435407E-2</c:v>
                </c:pt>
              </c:numCache>
            </c:numRef>
          </c:val>
          <c:extLst>
            <c:ext xmlns:c16="http://schemas.microsoft.com/office/drawing/2014/chart" uri="{C3380CC4-5D6E-409C-BE32-E72D297353CC}">
              <c16:uniqueId val="{00000005-F0A3-4AF0-9010-EF2A216DDF0D}"/>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a:t>Undetected contaminants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0.52601156000000004</c:v>
                </c:pt>
                <c:pt idx="1">
                  <c:v>0.35549132999999999</c:v>
                </c:pt>
                <c:pt idx="2">
                  <c:v>9.248555E-2</c:v>
                </c:pt>
                <c:pt idx="3">
                  <c:v>2.601156E-2</c:v>
                </c:pt>
              </c:numCache>
            </c:numRef>
          </c:val>
          <c:extLst>
            <c:ext xmlns:c16="http://schemas.microsoft.com/office/drawing/2014/chart" uri="{C3380CC4-5D6E-409C-BE32-E72D297353CC}">
              <c16:uniqueId val="{00000000-4863-41FF-A4D6-CC308F68C0B5}"/>
            </c:ext>
          </c:extLst>
        </c:ser>
        <c:ser>
          <c:idx val="1"/>
          <c:order val="1"/>
          <c:tx>
            <c:strRef>
              <c:f>Sheet1!$C$1</c:f>
              <c:strCache>
                <c:ptCount val="1"/>
                <c:pt idx="0">
                  <c:v>Male 18-34</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0.46875</c:v>
                </c:pt>
                <c:pt idx="1">
                  <c:v>0.38352272999999998</c:v>
                </c:pt>
                <c:pt idx="2">
                  <c:v>0.125</c:v>
                </c:pt>
                <c:pt idx="3">
                  <c:v>2.2727270000000001E-2</c:v>
                </c:pt>
              </c:numCache>
            </c:numRef>
          </c:val>
          <c:extLst>
            <c:ext xmlns:c16="http://schemas.microsoft.com/office/drawing/2014/chart" uri="{C3380CC4-5D6E-409C-BE32-E72D297353CC}">
              <c16:uniqueId val="{00000001-4863-41FF-A4D6-CC308F68C0B5}"/>
            </c:ext>
          </c:extLst>
        </c:ser>
        <c:ser>
          <c:idx val="2"/>
          <c:order val="2"/>
          <c:tx>
            <c:strRef>
              <c:f>Sheet1!$D$1</c:f>
              <c:strCache>
                <c:ptCount val="1"/>
                <c:pt idx="0">
                  <c:v>Female 35-54</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0.60411899000000002</c:v>
                </c:pt>
                <c:pt idx="1">
                  <c:v>0.29748284000000003</c:v>
                </c:pt>
                <c:pt idx="2">
                  <c:v>6.4073229999999995E-2</c:v>
                </c:pt>
                <c:pt idx="3">
                  <c:v>3.4324939999999998E-2</c:v>
                </c:pt>
              </c:numCache>
            </c:numRef>
          </c:val>
          <c:extLst>
            <c:ext xmlns:c16="http://schemas.microsoft.com/office/drawing/2014/chart" uri="{C3380CC4-5D6E-409C-BE32-E72D297353CC}">
              <c16:uniqueId val="{00000002-4863-41FF-A4D6-CC308F68C0B5}"/>
            </c:ext>
          </c:extLst>
        </c:ser>
        <c:ser>
          <c:idx val="3"/>
          <c:order val="3"/>
          <c:tx>
            <c:strRef>
              <c:f>Sheet1!$E$1</c:f>
              <c:strCache>
                <c:ptCount val="1"/>
                <c:pt idx="0">
                  <c:v>Male 35-54</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0.47544642999999998</c:v>
                </c:pt>
                <c:pt idx="1">
                  <c:v>0.38616071000000002</c:v>
                </c:pt>
                <c:pt idx="2">
                  <c:v>0.11160713999999999</c:v>
                </c:pt>
                <c:pt idx="3">
                  <c:v>2.6785710000000001E-2</c:v>
                </c:pt>
              </c:numCache>
            </c:numRef>
          </c:val>
          <c:extLst>
            <c:ext xmlns:c16="http://schemas.microsoft.com/office/drawing/2014/chart" uri="{C3380CC4-5D6E-409C-BE32-E72D297353CC}">
              <c16:uniqueId val="{00000003-4863-41FF-A4D6-CC308F68C0B5}"/>
            </c:ext>
          </c:extLst>
        </c:ser>
        <c:ser>
          <c:idx val="4"/>
          <c:order val="4"/>
          <c:tx>
            <c:strRef>
              <c:f>Sheet1!$F$1</c:f>
              <c:strCache>
                <c:ptCount val="1"/>
                <c:pt idx="0">
                  <c:v>Female 55+</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0.70285713999999999</c:v>
                </c:pt>
                <c:pt idx="1">
                  <c:v>0.20571428999999999</c:v>
                </c:pt>
                <c:pt idx="2">
                  <c:v>5.142857E-2</c:v>
                </c:pt>
                <c:pt idx="3">
                  <c:v>0.04</c:v>
                </c:pt>
              </c:numCache>
            </c:numRef>
          </c:val>
          <c:extLst>
            <c:ext xmlns:c16="http://schemas.microsoft.com/office/drawing/2014/chart" uri="{C3380CC4-5D6E-409C-BE32-E72D297353CC}">
              <c16:uniqueId val="{00000004-4863-41FF-A4D6-CC308F68C0B5}"/>
            </c:ext>
          </c:extLst>
        </c:ser>
        <c:ser>
          <c:idx val="5"/>
          <c:order val="5"/>
          <c:tx>
            <c:strRef>
              <c:f>Sheet1!$G$1</c:f>
              <c:strCache>
                <c:ptCount val="1"/>
                <c:pt idx="0">
                  <c:v>Male 55+</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0.56459329999999996</c:v>
                </c:pt>
                <c:pt idx="1">
                  <c:v>0.33971291999999997</c:v>
                </c:pt>
                <c:pt idx="2">
                  <c:v>7.1770329999999993E-2</c:v>
                </c:pt>
                <c:pt idx="3">
                  <c:v>2.3923440000000001E-2</c:v>
                </c:pt>
              </c:numCache>
            </c:numRef>
          </c:val>
          <c:extLst>
            <c:ext xmlns:c16="http://schemas.microsoft.com/office/drawing/2014/chart" uri="{C3380CC4-5D6E-409C-BE32-E72D297353CC}">
              <c16:uniqueId val="{00000005-4863-41FF-A4D6-CC308F68C0B5}"/>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a:t>Unclear description of benefits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0.45086704999999999</c:v>
                </c:pt>
                <c:pt idx="1">
                  <c:v>0.40173409999999998</c:v>
                </c:pt>
                <c:pt idx="2">
                  <c:v>0.12427746000000001</c:v>
                </c:pt>
                <c:pt idx="3">
                  <c:v>2.3121389999999999E-2</c:v>
                </c:pt>
              </c:numCache>
            </c:numRef>
          </c:val>
          <c:extLst>
            <c:ext xmlns:c16="http://schemas.microsoft.com/office/drawing/2014/chart" uri="{C3380CC4-5D6E-409C-BE32-E72D297353CC}">
              <c16:uniqueId val="{00000000-55D7-4D14-9F30-7132F1955F2B}"/>
            </c:ext>
          </c:extLst>
        </c:ser>
        <c:ser>
          <c:idx val="1"/>
          <c:order val="1"/>
          <c:tx>
            <c:strRef>
              <c:f>Sheet1!$C$1</c:f>
              <c:strCache>
                <c:ptCount val="1"/>
                <c:pt idx="0">
                  <c:v>Male 18-34</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0.42045454999999998</c:v>
                </c:pt>
                <c:pt idx="1">
                  <c:v>0.44034090999999997</c:v>
                </c:pt>
                <c:pt idx="2">
                  <c:v>0.12215909</c:v>
                </c:pt>
                <c:pt idx="3">
                  <c:v>1.704545E-2</c:v>
                </c:pt>
              </c:numCache>
            </c:numRef>
          </c:val>
          <c:extLst>
            <c:ext xmlns:c16="http://schemas.microsoft.com/office/drawing/2014/chart" uri="{C3380CC4-5D6E-409C-BE32-E72D297353CC}">
              <c16:uniqueId val="{00000001-55D7-4D14-9F30-7132F1955F2B}"/>
            </c:ext>
          </c:extLst>
        </c:ser>
        <c:ser>
          <c:idx val="2"/>
          <c:order val="2"/>
          <c:tx>
            <c:strRef>
              <c:f>Sheet1!$D$1</c:f>
              <c:strCache>
                <c:ptCount val="1"/>
                <c:pt idx="0">
                  <c:v>Female 35-54</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0.47368420999999999</c:v>
                </c:pt>
                <c:pt idx="1">
                  <c:v>0.40274599999999999</c:v>
                </c:pt>
                <c:pt idx="2">
                  <c:v>0.11212815</c:v>
                </c:pt>
                <c:pt idx="3">
                  <c:v>1.1441649999999999E-2</c:v>
                </c:pt>
              </c:numCache>
            </c:numRef>
          </c:val>
          <c:extLst>
            <c:ext xmlns:c16="http://schemas.microsoft.com/office/drawing/2014/chart" uri="{C3380CC4-5D6E-409C-BE32-E72D297353CC}">
              <c16:uniqueId val="{00000002-55D7-4D14-9F30-7132F1955F2B}"/>
            </c:ext>
          </c:extLst>
        </c:ser>
        <c:ser>
          <c:idx val="3"/>
          <c:order val="3"/>
          <c:tx>
            <c:strRef>
              <c:f>Sheet1!$E$1</c:f>
              <c:strCache>
                <c:ptCount val="1"/>
                <c:pt idx="0">
                  <c:v>Male 35-54</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0.42857142999999998</c:v>
                </c:pt>
                <c:pt idx="1">
                  <c:v>0.39732142999999998</c:v>
                </c:pt>
                <c:pt idx="2">
                  <c:v>0.15401786000000001</c:v>
                </c:pt>
                <c:pt idx="3">
                  <c:v>2.0089289999999999E-2</c:v>
                </c:pt>
              </c:numCache>
            </c:numRef>
          </c:val>
          <c:extLst>
            <c:ext xmlns:c16="http://schemas.microsoft.com/office/drawing/2014/chart" uri="{C3380CC4-5D6E-409C-BE32-E72D297353CC}">
              <c16:uniqueId val="{00000003-55D7-4D14-9F30-7132F1955F2B}"/>
            </c:ext>
          </c:extLst>
        </c:ser>
        <c:ser>
          <c:idx val="4"/>
          <c:order val="4"/>
          <c:tx>
            <c:strRef>
              <c:f>Sheet1!$F$1</c:f>
              <c:strCache>
                <c:ptCount val="1"/>
                <c:pt idx="0">
                  <c:v>Female 55+</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0.54857142999999997</c:v>
                </c:pt>
                <c:pt idx="1">
                  <c:v>0.37714286000000002</c:v>
                </c:pt>
                <c:pt idx="2">
                  <c:v>4.5714289999999998E-2</c:v>
                </c:pt>
                <c:pt idx="3">
                  <c:v>2.8571429999999998E-2</c:v>
                </c:pt>
              </c:numCache>
            </c:numRef>
          </c:val>
          <c:extLst>
            <c:ext xmlns:c16="http://schemas.microsoft.com/office/drawing/2014/chart" uri="{C3380CC4-5D6E-409C-BE32-E72D297353CC}">
              <c16:uniqueId val="{00000004-55D7-4D14-9F30-7132F1955F2B}"/>
            </c:ext>
          </c:extLst>
        </c:ser>
        <c:ser>
          <c:idx val="5"/>
          <c:order val="5"/>
          <c:tx>
            <c:strRef>
              <c:f>Sheet1!$G$1</c:f>
              <c:strCache>
                <c:ptCount val="1"/>
                <c:pt idx="0">
                  <c:v>Male 55+</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0.47846889999999997</c:v>
                </c:pt>
                <c:pt idx="1">
                  <c:v>0.43062201</c:v>
                </c:pt>
                <c:pt idx="2">
                  <c:v>7.1770329999999993E-2</c:v>
                </c:pt>
                <c:pt idx="3">
                  <c:v>1.9138760000000001E-2</c:v>
                </c:pt>
              </c:numCache>
            </c:numRef>
          </c:val>
          <c:extLst>
            <c:ext xmlns:c16="http://schemas.microsoft.com/office/drawing/2014/chart" uri="{C3380CC4-5D6E-409C-BE32-E72D297353CC}">
              <c16:uniqueId val="{00000005-55D7-4D14-9F30-7132F1955F2B}"/>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a:t>False or misleading claims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0.59248555000000003</c:v>
                </c:pt>
                <c:pt idx="1">
                  <c:v>0.29768786000000003</c:v>
                </c:pt>
                <c:pt idx="2">
                  <c:v>9.5375720000000011E-2</c:v>
                </c:pt>
                <c:pt idx="3">
                  <c:v>1.4450869999999999E-2</c:v>
                </c:pt>
              </c:numCache>
            </c:numRef>
          </c:val>
          <c:extLst>
            <c:ext xmlns:c16="http://schemas.microsoft.com/office/drawing/2014/chart" uri="{C3380CC4-5D6E-409C-BE32-E72D297353CC}">
              <c16:uniqueId val="{00000000-399E-4554-B30F-0A957FB9CD29}"/>
            </c:ext>
          </c:extLst>
        </c:ser>
        <c:ser>
          <c:idx val="1"/>
          <c:order val="1"/>
          <c:tx>
            <c:strRef>
              <c:f>Sheet1!$C$1</c:f>
              <c:strCache>
                <c:ptCount val="1"/>
                <c:pt idx="0">
                  <c:v>Male 18-34</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0.55965909000000003</c:v>
                </c:pt>
                <c:pt idx="1">
                  <c:v>0.33806818</c:v>
                </c:pt>
                <c:pt idx="2">
                  <c:v>8.2386359999999992E-2</c:v>
                </c:pt>
                <c:pt idx="3">
                  <c:v>1.9886359999999999E-2</c:v>
                </c:pt>
              </c:numCache>
            </c:numRef>
          </c:val>
          <c:extLst>
            <c:ext xmlns:c16="http://schemas.microsoft.com/office/drawing/2014/chart" uri="{C3380CC4-5D6E-409C-BE32-E72D297353CC}">
              <c16:uniqueId val="{00000001-399E-4554-B30F-0A957FB9CD29}"/>
            </c:ext>
          </c:extLst>
        </c:ser>
        <c:ser>
          <c:idx val="2"/>
          <c:order val="2"/>
          <c:tx>
            <c:strRef>
              <c:f>Sheet1!$D$1</c:f>
              <c:strCache>
                <c:ptCount val="1"/>
                <c:pt idx="0">
                  <c:v>Female 35-54</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0.63844394000000004</c:v>
                </c:pt>
                <c:pt idx="1">
                  <c:v>0.25629290999999998</c:v>
                </c:pt>
                <c:pt idx="2">
                  <c:v>8.9244850000000001E-2</c:v>
                </c:pt>
                <c:pt idx="3">
                  <c:v>1.6018310000000001E-2</c:v>
                </c:pt>
              </c:numCache>
            </c:numRef>
          </c:val>
          <c:extLst>
            <c:ext xmlns:c16="http://schemas.microsoft.com/office/drawing/2014/chart" uri="{C3380CC4-5D6E-409C-BE32-E72D297353CC}">
              <c16:uniqueId val="{00000002-399E-4554-B30F-0A957FB9CD29}"/>
            </c:ext>
          </c:extLst>
        </c:ser>
        <c:ser>
          <c:idx val="3"/>
          <c:order val="3"/>
          <c:tx>
            <c:strRef>
              <c:f>Sheet1!$E$1</c:f>
              <c:strCache>
                <c:ptCount val="1"/>
                <c:pt idx="0">
                  <c:v>Male 35-54</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0.54464286000000006</c:v>
                </c:pt>
                <c:pt idx="1">
                  <c:v>0.30357142999999998</c:v>
                </c:pt>
                <c:pt idx="2">
                  <c:v>0.12723213999999999</c:v>
                </c:pt>
                <c:pt idx="3">
                  <c:v>2.455357E-2</c:v>
                </c:pt>
              </c:numCache>
            </c:numRef>
          </c:val>
          <c:extLst>
            <c:ext xmlns:c16="http://schemas.microsoft.com/office/drawing/2014/chart" uri="{C3380CC4-5D6E-409C-BE32-E72D297353CC}">
              <c16:uniqueId val="{00000003-399E-4554-B30F-0A957FB9CD29}"/>
            </c:ext>
          </c:extLst>
        </c:ser>
        <c:ser>
          <c:idx val="4"/>
          <c:order val="4"/>
          <c:tx>
            <c:strRef>
              <c:f>Sheet1!$F$1</c:f>
              <c:strCache>
                <c:ptCount val="1"/>
                <c:pt idx="0">
                  <c:v>Female 55+</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0.72571428999999998</c:v>
                </c:pt>
                <c:pt idx="1">
                  <c:v>0.21714285999999999</c:v>
                </c:pt>
                <c:pt idx="2">
                  <c:v>4.5714289999999998E-2</c:v>
                </c:pt>
                <c:pt idx="3">
                  <c:v>1.1428570000000001E-2</c:v>
                </c:pt>
              </c:numCache>
            </c:numRef>
          </c:val>
          <c:extLst>
            <c:ext xmlns:c16="http://schemas.microsoft.com/office/drawing/2014/chart" uri="{C3380CC4-5D6E-409C-BE32-E72D297353CC}">
              <c16:uniqueId val="{00000004-399E-4554-B30F-0A957FB9CD29}"/>
            </c:ext>
          </c:extLst>
        </c:ser>
        <c:ser>
          <c:idx val="5"/>
          <c:order val="5"/>
          <c:tx>
            <c:strRef>
              <c:f>Sheet1!$G$1</c:f>
              <c:strCache>
                <c:ptCount val="1"/>
                <c:pt idx="0">
                  <c:v>Male 55+</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0.70334928000000008</c:v>
                </c:pt>
                <c:pt idx="1">
                  <c:v>0.215311</c:v>
                </c:pt>
                <c:pt idx="2">
                  <c:v>6.6985650000000008E-2</c:v>
                </c:pt>
                <c:pt idx="3">
                  <c:v>1.435407E-2</c:v>
                </c:pt>
              </c:numCache>
            </c:numRef>
          </c:val>
          <c:extLst>
            <c:ext xmlns:c16="http://schemas.microsoft.com/office/drawing/2014/chart" uri="{C3380CC4-5D6E-409C-BE32-E72D297353CC}">
              <c16:uniqueId val="{00000005-399E-4554-B30F-0A957FB9CD29}"/>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a:t>Lack of clinical evidence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0.55202311999999998</c:v>
                </c:pt>
                <c:pt idx="1">
                  <c:v>0.33815029000000002</c:v>
                </c:pt>
                <c:pt idx="2">
                  <c:v>9.248555E-2</c:v>
                </c:pt>
                <c:pt idx="3">
                  <c:v>1.7341039999999999E-2</c:v>
                </c:pt>
              </c:numCache>
            </c:numRef>
          </c:val>
          <c:extLst>
            <c:ext xmlns:c16="http://schemas.microsoft.com/office/drawing/2014/chart" uri="{C3380CC4-5D6E-409C-BE32-E72D297353CC}">
              <c16:uniqueId val="{00000000-47A2-4934-AAE3-66E4673C659C}"/>
            </c:ext>
          </c:extLst>
        </c:ser>
        <c:ser>
          <c:idx val="1"/>
          <c:order val="1"/>
          <c:tx>
            <c:strRef>
              <c:f>Sheet1!$C$1</c:f>
              <c:strCache>
                <c:ptCount val="1"/>
                <c:pt idx="0">
                  <c:v>Male 18-34</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0.48863635999999999</c:v>
                </c:pt>
                <c:pt idx="1">
                  <c:v>0.38636364000000001</c:v>
                </c:pt>
                <c:pt idx="2">
                  <c:v>0.11363636000000001</c:v>
                </c:pt>
                <c:pt idx="3">
                  <c:v>1.136364E-2</c:v>
                </c:pt>
              </c:numCache>
            </c:numRef>
          </c:val>
          <c:extLst>
            <c:ext xmlns:c16="http://schemas.microsoft.com/office/drawing/2014/chart" uri="{C3380CC4-5D6E-409C-BE32-E72D297353CC}">
              <c16:uniqueId val="{00000001-47A2-4934-AAE3-66E4673C659C}"/>
            </c:ext>
          </c:extLst>
        </c:ser>
        <c:ser>
          <c:idx val="2"/>
          <c:order val="2"/>
          <c:tx>
            <c:strRef>
              <c:f>Sheet1!$D$1</c:f>
              <c:strCache>
                <c:ptCount val="1"/>
                <c:pt idx="0">
                  <c:v>Female 35-54</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0.56521738999999993</c:v>
                </c:pt>
                <c:pt idx="1">
                  <c:v>0.32036613000000003</c:v>
                </c:pt>
                <c:pt idx="2">
                  <c:v>0.1006865</c:v>
                </c:pt>
                <c:pt idx="3">
                  <c:v>1.3729979999999999E-2</c:v>
                </c:pt>
              </c:numCache>
            </c:numRef>
          </c:val>
          <c:extLst>
            <c:ext xmlns:c16="http://schemas.microsoft.com/office/drawing/2014/chart" uri="{C3380CC4-5D6E-409C-BE32-E72D297353CC}">
              <c16:uniqueId val="{00000002-47A2-4934-AAE3-66E4673C659C}"/>
            </c:ext>
          </c:extLst>
        </c:ser>
        <c:ser>
          <c:idx val="3"/>
          <c:order val="3"/>
          <c:tx>
            <c:strRef>
              <c:f>Sheet1!$E$1</c:f>
              <c:strCache>
                <c:ptCount val="1"/>
                <c:pt idx="0">
                  <c:v>Male 35-54</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0.50223213999999994</c:v>
                </c:pt>
                <c:pt idx="1">
                  <c:v>0.36160713999999999</c:v>
                </c:pt>
                <c:pt idx="2">
                  <c:v>0.11160713999999999</c:v>
                </c:pt>
                <c:pt idx="3">
                  <c:v>2.455357E-2</c:v>
                </c:pt>
              </c:numCache>
            </c:numRef>
          </c:val>
          <c:extLst>
            <c:ext xmlns:c16="http://schemas.microsoft.com/office/drawing/2014/chart" uri="{C3380CC4-5D6E-409C-BE32-E72D297353CC}">
              <c16:uniqueId val="{00000003-47A2-4934-AAE3-66E4673C659C}"/>
            </c:ext>
          </c:extLst>
        </c:ser>
        <c:ser>
          <c:idx val="4"/>
          <c:order val="4"/>
          <c:tx>
            <c:strRef>
              <c:f>Sheet1!$F$1</c:f>
              <c:strCache>
                <c:ptCount val="1"/>
                <c:pt idx="0">
                  <c:v>Female 55+</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0.68571428999999995</c:v>
                </c:pt>
                <c:pt idx="1">
                  <c:v>0.25714285999999997</c:v>
                </c:pt>
                <c:pt idx="2">
                  <c:v>5.7142859999999997E-2</c:v>
                </c:pt>
                <c:pt idx="3">
                  <c:v>0</c:v>
                </c:pt>
              </c:numCache>
            </c:numRef>
          </c:val>
          <c:extLst>
            <c:ext xmlns:c16="http://schemas.microsoft.com/office/drawing/2014/chart" uri="{C3380CC4-5D6E-409C-BE32-E72D297353CC}">
              <c16:uniqueId val="{00000004-47A2-4934-AAE3-66E4673C659C}"/>
            </c:ext>
          </c:extLst>
        </c:ser>
        <c:ser>
          <c:idx val="5"/>
          <c:order val="5"/>
          <c:tx>
            <c:strRef>
              <c:f>Sheet1!$G$1</c:f>
              <c:strCache>
                <c:ptCount val="1"/>
                <c:pt idx="0">
                  <c:v>Male 55+</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0.50717703000000003</c:v>
                </c:pt>
                <c:pt idx="1">
                  <c:v>0.42583732000000002</c:v>
                </c:pt>
                <c:pt idx="2">
                  <c:v>5.7416270000000012E-2</c:v>
                </c:pt>
                <c:pt idx="3">
                  <c:v>9.5693799999999989E-3</c:v>
                </c:pt>
              </c:numCache>
            </c:numRef>
          </c:val>
          <c:extLst>
            <c:ext xmlns:c16="http://schemas.microsoft.com/office/drawing/2014/chart" uri="{C3380CC4-5D6E-409C-BE32-E72D297353CC}">
              <c16:uniqueId val="{00000005-47A2-4934-AAE3-66E4673C659C}"/>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b="0" i="0" u="none" strike="noStrike" baseline="0">
                <a:effectLst/>
              </a:rPr>
              <a:t>Undisclosed GMO ingredients</a:t>
            </a:r>
            <a:r>
              <a:rPr lang="en-US" sz="1000" b="0" i="0" u="none" strike="noStrike" baseline="0"/>
              <a:t> </a:t>
            </a:r>
            <a:endParaRPr lang="en-US" sz="1000"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0.49421965000000001</c:v>
                </c:pt>
                <c:pt idx="1">
                  <c:v>0.38728323999999997</c:v>
                </c:pt>
                <c:pt idx="2">
                  <c:v>9.8265899999999989E-2</c:v>
                </c:pt>
                <c:pt idx="3">
                  <c:v>2.0231209999999999E-2</c:v>
                </c:pt>
              </c:numCache>
            </c:numRef>
          </c:val>
          <c:extLst>
            <c:ext xmlns:c16="http://schemas.microsoft.com/office/drawing/2014/chart" uri="{C3380CC4-5D6E-409C-BE32-E72D297353CC}">
              <c16:uniqueId val="{00000000-3719-49BA-97EC-D4C26EFE1575}"/>
            </c:ext>
          </c:extLst>
        </c:ser>
        <c:ser>
          <c:idx val="1"/>
          <c:order val="1"/>
          <c:tx>
            <c:strRef>
              <c:f>Sheet1!$C$1</c:f>
              <c:strCache>
                <c:ptCount val="1"/>
                <c:pt idx="0">
                  <c:v>Male 18-34</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0.45454545000000002</c:v>
                </c:pt>
                <c:pt idx="1">
                  <c:v>0.36931818</c:v>
                </c:pt>
                <c:pt idx="2">
                  <c:v>0.16193182</c:v>
                </c:pt>
                <c:pt idx="3">
                  <c:v>1.420455E-2</c:v>
                </c:pt>
              </c:numCache>
            </c:numRef>
          </c:val>
          <c:extLst>
            <c:ext xmlns:c16="http://schemas.microsoft.com/office/drawing/2014/chart" uri="{C3380CC4-5D6E-409C-BE32-E72D297353CC}">
              <c16:uniqueId val="{00000001-3719-49BA-97EC-D4C26EFE1575}"/>
            </c:ext>
          </c:extLst>
        </c:ser>
        <c:ser>
          <c:idx val="2"/>
          <c:order val="2"/>
          <c:tx>
            <c:strRef>
              <c:f>Sheet1!$D$1</c:f>
              <c:strCache>
                <c:ptCount val="1"/>
                <c:pt idx="0">
                  <c:v>Female 35-54</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0.51258581000000003</c:v>
                </c:pt>
                <c:pt idx="1">
                  <c:v>0.35697941</c:v>
                </c:pt>
                <c:pt idx="2">
                  <c:v>0.10297483</c:v>
                </c:pt>
                <c:pt idx="3">
                  <c:v>2.745995E-2</c:v>
                </c:pt>
              </c:numCache>
            </c:numRef>
          </c:val>
          <c:extLst>
            <c:ext xmlns:c16="http://schemas.microsoft.com/office/drawing/2014/chart" uri="{C3380CC4-5D6E-409C-BE32-E72D297353CC}">
              <c16:uniqueId val="{00000002-3719-49BA-97EC-D4C26EFE1575}"/>
            </c:ext>
          </c:extLst>
        </c:ser>
        <c:ser>
          <c:idx val="3"/>
          <c:order val="3"/>
          <c:tx>
            <c:strRef>
              <c:f>Sheet1!$E$1</c:f>
              <c:strCache>
                <c:ptCount val="1"/>
                <c:pt idx="0">
                  <c:v>Male 35-54</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0.44866071000000002</c:v>
                </c:pt>
                <c:pt idx="1">
                  <c:v>0.37946428999999998</c:v>
                </c:pt>
                <c:pt idx="2">
                  <c:v>0.14732143</c:v>
                </c:pt>
                <c:pt idx="3">
                  <c:v>2.455357E-2</c:v>
                </c:pt>
              </c:numCache>
            </c:numRef>
          </c:val>
          <c:extLst>
            <c:ext xmlns:c16="http://schemas.microsoft.com/office/drawing/2014/chart" uri="{C3380CC4-5D6E-409C-BE32-E72D297353CC}">
              <c16:uniqueId val="{00000003-3719-49BA-97EC-D4C26EFE1575}"/>
            </c:ext>
          </c:extLst>
        </c:ser>
        <c:ser>
          <c:idx val="4"/>
          <c:order val="4"/>
          <c:tx>
            <c:strRef>
              <c:f>Sheet1!$F$1</c:f>
              <c:strCache>
                <c:ptCount val="1"/>
                <c:pt idx="0">
                  <c:v>Female 55+</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0.6514285700000001</c:v>
                </c:pt>
                <c:pt idx="1">
                  <c:v>0.26857143</c:v>
                </c:pt>
                <c:pt idx="2">
                  <c:v>5.142857E-2</c:v>
                </c:pt>
                <c:pt idx="3">
                  <c:v>2.8571429999999998E-2</c:v>
                </c:pt>
              </c:numCache>
            </c:numRef>
          </c:val>
          <c:extLst>
            <c:ext xmlns:c16="http://schemas.microsoft.com/office/drawing/2014/chart" uri="{C3380CC4-5D6E-409C-BE32-E72D297353CC}">
              <c16:uniqueId val="{00000004-3719-49BA-97EC-D4C26EFE1575}"/>
            </c:ext>
          </c:extLst>
        </c:ser>
        <c:ser>
          <c:idx val="5"/>
          <c:order val="5"/>
          <c:tx>
            <c:strRef>
              <c:f>Sheet1!$G$1</c:f>
              <c:strCache>
                <c:ptCount val="1"/>
                <c:pt idx="0">
                  <c:v>Male 55+</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0.55502392</c:v>
                </c:pt>
                <c:pt idx="1">
                  <c:v>0.29186603</c:v>
                </c:pt>
                <c:pt idx="2">
                  <c:v>0.11961722</c:v>
                </c:pt>
                <c:pt idx="3">
                  <c:v>3.349282E-2</c:v>
                </c:pt>
              </c:numCache>
            </c:numRef>
          </c:val>
          <c:extLst>
            <c:ext xmlns:c16="http://schemas.microsoft.com/office/drawing/2014/chart" uri="{C3380CC4-5D6E-409C-BE32-E72D297353CC}">
              <c16:uniqueId val="{00000005-3719-49BA-97EC-D4C26EFE1575}"/>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b="0" i="0" u="none" strike="noStrike" baseline="0">
                <a:effectLst/>
              </a:rPr>
              <a:t>Lack of Regulatory Enforcement</a:t>
            </a:r>
            <a:r>
              <a:rPr lang="en-US" sz="1000" b="0" i="0" u="none" strike="noStrike" baseline="0"/>
              <a:t> </a:t>
            </a:r>
            <a:endParaRPr lang="en-US" sz="1000"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0.47398844000000001</c:v>
                </c:pt>
                <c:pt idx="1">
                  <c:v>0.39017341</c:v>
                </c:pt>
                <c:pt idx="2">
                  <c:v>0.11271676</c:v>
                </c:pt>
                <c:pt idx="3">
                  <c:v>2.3121389999999999E-2</c:v>
                </c:pt>
              </c:numCache>
            </c:numRef>
          </c:val>
          <c:extLst>
            <c:ext xmlns:c16="http://schemas.microsoft.com/office/drawing/2014/chart" uri="{C3380CC4-5D6E-409C-BE32-E72D297353CC}">
              <c16:uniqueId val="{00000000-65BF-4291-AAA5-C3051A06BB1B}"/>
            </c:ext>
          </c:extLst>
        </c:ser>
        <c:ser>
          <c:idx val="1"/>
          <c:order val="1"/>
          <c:tx>
            <c:strRef>
              <c:f>Sheet1!$C$1</c:f>
              <c:strCache>
                <c:ptCount val="1"/>
                <c:pt idx="0">
                  <c:v>Male 18-34</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0.44318182</c:v>
                </c:pt>
                <c:pt idx="1">
                  <c:v>0.40909090999999997</c:v>
                </c:pt>
                <c:pt idx="2">
                  <c:v>0.11647726999999999</c:v>
                </c:pt>
                <c:pt idx="3">
                  <c:v>3.125E-2</c:v>
                </c:pt>
              </c:numCache>
            </c:numRef>
          </c:val>
          <c:extLst>
            <c:ext xmlns:c16="http://schemas.microsoft.com/office/drawing/2014/chart" uri="{C3380CC4-5D6E-409C-BE32-E72D297353CC}">
              <c16:uniqueId val="{00000001-65BF-4291-AAA5-C3051A06BB1B}"/>
            </c:ext>
          </c:extLst>
        </c:ser>
        <c:ser>
          <c:idx val="2"/>
          <c:order val="2"/>
          <c:tx>
            <c:strRef>
              <c:f>Sheet1!$D$1</c:f>
              <c:strCache>
                <c:ptCount val="1"/>
                <c:pt idx="0">
                  <c:v>Female 35-54</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0.49199084999999998</c:v>
                </c:pt>
                <c:pt idx="1">
                  <c:v>0.38215103</c:v>
                </c:pt>
                <c:pt idx="2">
                  <c:v>0.10526315999999999</c:v>
                </c:pt>
                <c:pt idx="3">
                  <c:v>2.0594970000000001E-2</c:v>
                </c:pt>
              </c:numCache>
            </c:numRef>
          </c:val>
          <c:extLst>
            <c:ext xmlns:c16="http://schemas.microsoft.com/office/drawing/2014/chart" uri="{C3380CC4-5D6E-409C-BE32-E72D297353CC}">
              <c16:uniqueId val="{00000002-65BF-4291-AAA5-C3051A06BB1B}"/>
            </c:ext>
          </c:extLst>
        </c:ser>
        <c:ser>
          <c:idx val="3"/>
          <c:order val="3"/>
          <c:tx>
            <c:strRef>
              <c:f>Sheet1!$E$1</c:f>
              <c:strCache>
                <c:ptCount val="1"/>
                <c:pt idx="0">
                  <c:v>Male 35-54</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0.44866071000000002</c:v>
                </c:pt>
                <c:pt idx="1">
                  <c:v>0.38392857000000002</c:v>
                </c:pt>
                <c:pt idx="2">
                  <c:v>0.14955357</c:v>
                </c:pt>
                <c:pt idx="3">
                  <c:v>1.7857140000000001E-2</c:v>
                </c:pt>
              </c:numCache>
            </c:numRef>
          </c:val>
          <c:extLst>
            <c:ext xmlns:c16="http://schemas.microsoft.com/office/drawing/2014/chart" uri="{C3380CC4-5D6E-409C-BE32-E72D297353CC}">
              <c16:uniqueId val="{00000003-65BF-4291-AAA5-C3051A06BB1B}"/>
            </c:ext>
          </c:extLst>
        </c:ser>
        <c:ser>
          <c:idx val="4"/>
          <c:order val="4"/>
          <c:tx>
            <c:strRef>
              <c:f>Sheet1!$F$1</c:f>
              <c:strCache>
                <c:ptCount val="1"/>
                <c:pt idx="0">
                  <c:v>Female 55+</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0.64</c:v>
                </c:pt>
                <c:pt idx="1">
                  <c:v>0.24571429</c:v>
                </c:pt>
                <c:pt idx="2">
                  <c:v>8.5714289999999999E-2</c:v>
                </c:pt>
                <c:pt idx="3">
                  <c:v>2.8571429999999998E-2</c:v>
                </c:pt>
              </c:numCache>
            </c:numRef>
          </c:val>
          <c:extLst>
            <c:ext xmlns:c16="http://schemas.microsoft.com/office/drawing/2014/chart" uri="{C3380CC4-5D6E-409C-BE32-E72D297353CC}">
              <c16:uniqueId val="{00000004-65BF-4291-AAA5-C3051A06BB1B}"/>
            </c:ext>
          </c:extLst>
        </c:ser>
        <c:ser>
          <c:idx val="5"/>
          <c:order val="5"/>
          <c:tx>
            <c:strRef>
              <c:f>Sheet1!$G$1</c:f>
              <c:strCache>
                <c:ptCount val="1"/>
                <c:pt idx="0">
                  <c:v>Male 55+</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0.46889952000000001</c:v>
                </c:pt>
                <c:pt idx="1">
                  <c:v>0.44019139000000002</c:v>
                </c:pt>
                <c:pt idx="2">
                  <c:v>7.6555020000000001E-2</c:v>
                </c:pt>
                <c:pt idx="3">
                  <c:v>1.435407E-2</c:v>
                </c:pt>
              </c:numCache>
            </c:numRef>
          </c:val>
          <c:extLst>
            <c:ext xmlns:c16="http://schemas.microsoft.com/office/drawing/2014/chart" uri="{C3380CC4-5D6E-409C-BE32-E72D297353CC}">
              <c16:uniqueId val="{00000005-65BF-4291-AAA5-C3051A06BB1B}"/>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b="0" i="0" u="none" strike="noStrike" baseline="0">
                <a:effectLst/>
              </a:rPr>
              <a:t>Unclear dosing/usage guidelines</a:t>
            </a:r>
            <a:r>
              <a:rPr lang="en-US" sz="1000" b="0" i="0" u="none" strike="noStrike" baseline="0"/>
              <a:t> </a:t>
            </a:r>
            <a:endParaRPr lang="en-US" sz="1000"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0.52023121000000005</c:v>
                </c:pt>
                <c:pt idx="1">
                  <c:v>0.35838150000000002</c:v>
                </c:pt>
                <c:pt idx="2">
                  <c:v>0.11271676</c:v>
                </c:pt>
                <c:pt idx="3">
                  <c:v>8.670520000000001E-3</c:v>
                </c:pt>
              </c:numCache>
            </c:numRef>
          </c:val>
          <c:extLst>
            <c:ext xmlns:c16="http://schemas.microsoft.com/office/drawing/2014/chart" uri="{C3380CC4-5D6E-409C-BE32-E72D297353CC}">
              <c16:uniqueId val="{00000000-CBB3-420A-BD9B-ECF5B6D9C1A3}"/>
            </c:ext>
          </c:extLst>
        </c:ser>
        <c:ser>
          <c:idx val="1"/>
          <c:order val="1"/>
          <c:tx>
            <c:strRef>
              <c:f>Sheet1!$C$1</c:f>
              <c:strCache>
                <c:ptCount val="1"/>
                <c:pt idx="0">
                  <c:v>Male 18-34</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0.41477272999999998</c:v>
                </c:pt>
                <c:pt idx="1">
                  <c:v>0.41761364000000001</c:v>
                </c:pt>
                <c:pt idx="2">
                  <c:v>0.15340909</c:v>
                </c:pt>
                <c:pt idx="3">
                  <c:v>1.420455E-2</c:v>
                </c:pt>
              </c:numCache>
            </c:numRef>
          </c:val>
          <c:extLst>
            <c:ext xmlns:c16="http://schemas.microsoft.com/office/drawing/2014/chart" uri="{C3380CC4-5D6E-409C-BE32-E72D297353CC}">
              <c16:uniqueId val="{00000001-CBB3-420A-BD9B-ECF5B6D9C1A3}"/>
            </c:ext>
          </c:extLst>
        </c:ser>
        <c:ser>
          <c:idx val="2"/>
          <c:order val="2"/>
          <c:tx>
            <c:strRef>
              <c:f>Sheet1!$D$1</c:f>
              <c:strCache>
                <c:ptCount val="1"/>
                <c:pt idx="0">
                  <c:v>Female 35-54</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0.50800915000000002</c:v>
                </c:pt>
                <c:pt idx="1">
                  <c:v>0.38215103</c:v>
                </c:pt>
                <c:pt idx="2">
                  <c:v>0.1006865</c:v>
                </c:pt>
                <c:pt idx="3">
                  <c:v>9.1533199999999995E-3</c:v>
                </c:pt>
              </c:numCache>
            </c:numRef>
          </c:val>
          <c:extLst>
            <c:ext xmlns:c16="http://schemas.microsoft.com/office/drawing/2014/chart" uri="{C3380CC4-5D6E-409C-BE32-E72D297353CC}">
              <c16:uniqueId val="{00000002-CBB3-420A-BD9B-ECF5B6D9C1A3}"/>
            </c:ext>
          </c:extLst>
        </c:ser>
        <c:ser>
          <c:idx val="3"/>
          <c:order val="3"/>
          <c:tx>
            <c:strRef>
              <c:f>Sheet1!$E$1</c:f>
              <c:strCache>
                <c:ptCount val="1"/>
                <c:pt idx="0">
                  <c:v>Male 35-54</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0.41741071000000002</c:v>
                </c:pt>
                <c:pt idx="1">
                  <c:v>0.41071428999999998</c:v>
                </c:pt>
                <c:pt idx="2">
                  <c:v>0.14732143</c:v>
                </c:pt>
                <c:pt idx="3">
                  <c:v>2.455357E-2</c:v>
                </c:pt>
              </c:numCache>
            </c:numRef>
          </c:val>
          <c:extLst>
            <c:ext xmlns:c16="http://schemas.microsoft.com/office/drawing/2014/chart" uri="{C3380CC4-5D6E-409C-BE32-E72D297353CC}">
              <c16:uniqueId val="{00000003-CBB3-420A-BD9B-ECF5B6D9C1A3}"/>
            </c:ext>
          </c:extLst>
        </c:ser>
        <c:ser>
          <c:idx val="4"/>
          <c:order val="4"/>
          <c:tx>
            <c:strRef>
              <c:f>Sheet1!$F$1</c:f>
              <c:strCache>
                <c:ptCount val="1"/>
                <c:pt idx="0">
                  <c:v>Female 55+</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0.60571428999999999</c:v>
                </c:pt>
                <c:pt idx="1">
                  <c:v>0.32</c:v>
                </c:pt>
                <c:pt idx="2">
                  <c:v>5.7142859999999997E-2</c:v>
                </c:pt>
                <c:pt idx="3">
                  <c:v>1.7142859999999999E-2</c:v>
                </c:pt>
              </c:numCache>
            </c:numRef>
          </c:val>
          <c:extLst>
            <c:ext xmlns:c16="http://schemas.microsoft.com/office/drawing/2014/chart" uri="{C3380CC4-5D6E-409C-BE32-E72D297353CC}">
              <c16:uniqueId val="{00000004-CBB3-420A-BD9B-ECF5B6D9C1A3}"/>
            </c:ext>
          </c:extLst>
        </c:ser>
        <c:ser>
          <c:idx val="5"/>
          <c:order val="5"/>
          <c:tx>
            <c:strRef>
              <c:f>Sheet1!$G$1</c:f>
              <c:strCache>
                <c:ptCount val="1"/>
                <c:pt idx="0">
                  <c:v>Male 55+</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0.44497608</c:v>
                </c:pt>
                <c:pt idx="1">
                  <c:v>0.45933014</c:v>
                </c:pt>
                <c:pt idx="2">
                  <c:v>9.0909089999999998E-2</c:v>
                </c:pt>
                <c:pt idx="3">
                  <c:v>4.7846899999999994E-3</c:v>
                </c:pt>
              </c:numCache>
            </c:numRef>
          </c:val>
          <c:extLst>
            <c:ext xmlns:c16="http://schemas.microsoft.com/office/drawing/2014/chart" uri="{C3380CC4-5D6E-409C-BE32-E72D297353CC}">
              <c16:uniqueId val="{00000005-CBB3-420A-BD9B-ECF5B6D9C1A3}"/>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numRef>
              <c:f>Sheet1!$A$2:$A$5</c:f>
              <c:numCache>
                <c:formatCode>General</c:formatCode>
                <c:ptCount val="4"/>
              </c:numCache>
            </c:numRef>
          </c:cat>
          <c:val>
            <c:numRef>
              <c:f>Sheet1!$B$2:$B$5</c:f>
              <c:numCache>
                <c:formatCode>General</c:formatCode>
                <c:ptCount val="4"/>
              </c:numCache>
            </c:numRef>
          </c:val>
          <c:extLst>
            <c:ext xmlns:c16="http://schemas.microsoft.com/office/drawing/2014/chart" uri="{C3380CC4-5D6E-409C-BE32-E72D297353CC}">
              <c16:uniqueId val="{00000000-0272-4D01-8291-137B7B8776AC}"/>
            </c:ext>
          </c:extLst>
        </c:ser>
        <c:ser>
          <c:idx val="1"/>
          <c:order val="1"/>
          <c:tx>
            <c:strRef>
              <c:f>Sheet1!$C$1</c:f>
              <c:strCache>
                <c:ptCount val="1"/>
                <c:pt idx="0">
                  <c:v>Male 18-34</c:v>
                </c:pt>
              </c:strCache>
            </c:strRef>
          </c:tx>
          <c:spPr>
            <a:solidFill>
              <a:schemeClr val="accent2"/>
            </a:solidFill>
            <a:ln>
              <a:noFill/>
            </a:ln>
            <a:effectLst/>
          </c:spPr>
          <c:invertIfNegative val="0"/>
          <c:cat>
            <c:numRef>
              <c:f>Sheet1!$A$2:$A$5</c:f>
              <c:numCache>
                <c:formatCode>General</c:formatCode>
                <c:ptCount val="4"/>
              </c:numCache>
            </c:numRef>
          </c:cat>
          <c:val>
            <c:numRef>
              <c:f>Sheet1!$C$2:$C$5</c:f>
              <c:numCache>
                <c:formatCode>General</c:formatCode>
                <c:ptCount val="4"/>
              </c:numCache>
            </c:numRef>
          </c:val>
          <c:extLst>
            <c:ext xmlns:c16="http://schemas.microsoft.com/office/drawing/2014/chart" uri="{C3380CC4-5D6E-409C-BE32-E72D297353CC}">
              <c16:uniqueId val="{00000001-0272-4D01-8291-137B7B8776AC}"/>
            </c:ext>
          </c:extLst>
        </c:ser>
        <c:ser>
          <c:idx val="2"/>
          <c:order val="2"/>
          <c:tx>
            <c:strRef>
              <c:f>Sheet1!$D$1</c:f>
              <c:strCache>
                <c:ptCount val="1"/>
                <c:pt idx="0">
                  <c:v>Female 35-54</c:v>
                </c:pt>
              </c:strCache>
            </c:strRef>
          </c:tx>
          <c:spPr>
            <a:solidFill>
              <a:schemeClr val="accent3"/>
            </a:solidFill>
            <a:ln>
              <a:noFill/>
            </a:ln>
            <a:effectLst/>
          </c:spPr>
          <c:invertIfNegative val="0"/>
          <c:cat>
            <c:numRef>
              <c:f>Sheet1!$A$2:$A$5</c:f>
              <c:numCache>
                <c:formatCode>General</c:formatCode>
                <c:ptCount val="4"/>
              </c:numCache>
            </c:numRef>
          </c:cat>
          <c:val>
            <c:numRef>
              <c:f>Sheet1!$D$2:$D$5</c:f>
              <c:numCache>
                <c:formatCode>General</c:formatCode>
                <c:ptCount val="4"/>
              </c:numCache>
            </c:numRef>
          </c:val>
          <c:extLst>
            <c:ext xmlns:c16="http://schemas.microsoft.com/office/drawing/2014/chart" uri="{C3380CC4-5D6E-409C-BE32-E72D297353CC}">
              <c16:uniqueId val="{00000002-0272-4D01-8291-137B7B8776AC}"/>
            </c:ext>
          </c:extLst>
        </c:ser>
        <c:ser>
          <c:idx val="3"/>
          <c:order val="3"/>
          <c:tx>
            <c:strRef>
              <c:f>Sheet1!$E$1</c:f>
              <c:strCache>
                <c:ptCount val="1"/>
                <c:pt idx="0">
                  <c:v>Male 35-54</c:v>
                </c:pt>
              </c:strCache>
            </c:strRef>
          </c:tx>
          <c:spPr>
            <a:solidFill>
              <a:schemeClr val="accent4"/>
            </a:solidFill>
            <a:ln>
              <a:noFill/>
            </a:ln>
            <a:effectLst/>
          </c:spPr>
          <c:invertIfNegative val="0"/>
          <c:cat>
            <c:numRef>
              <c:f>Sheet1!$A$2:$A$5</c:f>
              <c:numCache>
                <c:formatCode>General</c:formatCode>
                <c:ptCount val="4"/>
              </c:numCache>
            </c:numRef>
          </c:cat>
          <c:val>
            <c:numRef>
              <c:f>Sheet1!$E$2:$E$5</c:f>
              <c:numCache>
                <c:formatCode>General</c:formatCode>
                <c:ptCount val="4"/>
              </c:numCache>
            </c:numRef>
          </c:val>
          <c:extLst>
            <c:ext xmlns:c16="http://schemas.microsoft.com/office/drawing/2014/chart" uri="{C3380CC4-5D6E-409C-BE32-E72D297353CC}">
              <c16:uniqueId val="{00000003-0272-4D01-8291-137B7B8776AC}"/>
            </c:ext>
          </c:extLst>
        </c:ser>
        <c:ser>
          <c:idx val="4"/>
          <c:order val="4"/>
          <c:tx>
            <c:strRef>
              <c:f>Sheet1!$F$1</c:f>
              <c:strCache>
                <c:ptCount val="1"/>
                <c:pt idx="0">
                  <c:v>Female 55+</c:v>
                </c:pt>
              </c:strCache>
            </c:strRef>
          </c:tx>
          <c:spPr>
            <a:solidFill>
              <a:schemeClr val="accent5"/>
            </a:solidFill>
            <a:ln>
              <a:noFill/>
            </a:ln>
            <a:effectLst/>
          </c:spPr>
          <c:invertIfNegative val="0"/>
          <c:cat>
            <c:numRef>
              <c:f>Sheet1!$A$2:$A$5</c:f>
              <c:numCache>
                <c:formatCode>General</c:formatCode>
                <c:ptCount val="4"/>
              </c:numCache>
            </c:numRef>
          </c:cat>
          <c:val>
            <c:numRef>
              <c:f>Sheet1!$F$2:$F$5</c:f>
              <c:numCache>
                <c:formatCode>General</c:formatCode>
                <c:ptCount val="4"/>
              </c:numCache>
            </c:numRef>
          </c:val>
          <c:extLst>
            <c:ext xmlns:c16="http://schemas.microsoft.com/office/drawing/2014/chart" uri="{C3380CC4-5D6E-409C-BE32-E72D297353CC}">
              <c16:uniqueId val="{00000004-0272-4D01-8291-137B7B8776AC}"/>
            </c:ext>
          </c:extLst>
        </c:ser>
        <c:ser>
          <c:idx val="5"/>
          <c:order val="5"/>
          <c:tx>
            <c:strRef>
              <c:f>Sheet1!$G$1</c:f>
              <c:strCache>
                <c:ptCount val="1"/>
                <c:pt idx="0">
                  <c:v>Male 55+</c:v>
                </c:pt>
              </c:strCache>
            </c:strRef>
          </c:tx>
          <c:spPr>
            <a:solidFill>
              <a:schemeClr val="accent6"/>
            </a:solidFill>
            <a:ln>
              <a:noFill/>
            </a:ln>
            <a:effectLst/>
          </c:spPr>
          <c:invertIfNegative val="0"/>
          <c:cat>
            <c:numRef>
              <c:f>Sheet1!$A$2:$A$5</c:f>
              <c:numCache>
                <c:formatCode>General</c:formatCode>
                <c:ptCount val="4"/>
              </c:numCache>
            </c:numRef>
          </c:cat>
          <c:val>
            <c:numRef>
              <c:f>Sheet1!$G$2:$G$5</c:f>
              <c:numCache>
                <c:formatCode>General</c:formatCode>
                <c:ptCount val="4"/>
              </c:numCache>
            </c:numRef>
          </c:val>
          <c:extLst>
            <c:ext xmlns:c16="http://schemas.microsoft.com/office/drawing/2014/chart" uri="{C3380CC4-5D6E-409C-BE32-E72D297353CC}">
              <c16:uniqueId val="{00000005-0272-4D01-8291-137B7B8776AC}"/>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1"/>
        <c:axPos val="b"/>
        <c:numFmt formatCode="General" sourceLinked="1"/>
        <c:majorTickMark val="none"/>
        <c:minorTickMark val="none"/>
        <c:tickLblPos val="nextTo"/>
        <c:crossAx val="343698920"/>
        <c:crosses val="autoZero"/>
        <c:auto val="1"/>
        <c:lblAlgn val="ctr"/>
        <c:lblOffset val="100"/>
        <c:noMultiLvlLbl val="0"/>
      </c:catAx>
      <c:valAx>
        <c:axId val="343698920"/>
        <c:scaling>
          <c:orientation val="minMax"/>
          <c:max val="0.8"/>
        </c:scaling>
        <c:delete val="1"/>
        <c:axPos val="l"/>
        <c:numFmt formatCode="General" sourceLinked="1"/>
        <c:majorTickMark val="none"/>
        <c:minorTickMark val="none"/>
        <c:tickLblPos val="nextTo"/>
        <c:crossAx val="343697480"/>
        <c:crosses val="autoZero"/>
        <c:crossBetween val="between"/>
      </c:valAx>
      <c:spPr>
        <a:noFill/>
        <a:ln>
          <a:noFill/>
        </a:ln>
        <a:effectLst/>
      </c:spPr>
    </c:plotArea>
    <c:legend>
      <c:legendPos val="b"/>
      <c:layout>
        <c:manualLayout>
          <c:xMode val="edge"/>
          <c:yMode val="edge"/>
          <c:x val="5.0569089565844084E-2"/>
          <c:y val="4.6491706538491107E-2"/>
          <c:w val="0.89886182086831179"/>
          <c:h val="0.7932986048827274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900"/>
              <a:t>Adulterated products or substituted ingredients</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0.38983051000000002</c:v>
                </c:pt>
                <c:pt idx="1">
                  <c:v>0.42372881000000001</c:v>
                </c:pt>
                <c:pt idx="2">
                  <c:v>0.11864407</c:v>
                </c:pt>
                <c:pt idx="3">
                  <c:v>6.7796609999999993E-2</c:v>
                </c:pt>
              </c:numCache>
            </c:numRef>
          </c:val>
          <c:extLst>
            <c:ext xmlns:c16="http://schemas.microsoft.com/office/drawing/2014/chart" uri="{C3380CC4-5D6E-409C-BE32-E72D297353CC}">
              <c16:uniqueId val="{00000000-7F95-4932-8750-C155FAB815CE}"/>
            </c:ext>
          </c:extLst>
        </c:ser>
        <c:ser>
          <c:idx val="1"/>
          <c:order val="1"/>
          <c:tx>
            <c:strRef>
              <c:f>Sheet1!$C$1</c:f>
              <c:strCache>
                <c:ptCount val="1"/>
                <c:pt idx="0">
                  <c:v>US Male 18-34</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0.40170939999999999</c:v>
                </c:pt>
                <c:pt idx="1">
                  <c:v>0.41880341999999998</c:v>
                </c:pt>
                <c:pt idx="2">
                  <c:v>0.15384614999999999</c:v>
                </c:pt>
                <c:pt idx="3">
                  <c:v>2.5641029999999999E-2</c:v>
                </c:pt>
              </c:numCache>
            </c:numRef>
          </c:val>
          <c:extLst>
            <c:ext xmlns:c16="http://schemas.microsoft.com/office/drawing/2014/chart" uri="{C3380CC4-5D6E-409C-BE32-E72D297353CC}">
              <c16:uniqueId val="{00000001-7F95-4932-8750-C155FAB815CE}"/>
            </c:ext>
          </c:extLst>
        </c:ser>
        <c:ser>
          <c:idx val="2"/>
          <c:order val="2"/>
          <c:tx>
            <c:strRef>
              <c:f>Sheet1!$D$1</c:f>
              <c:strCache>
                <c:ptCount val="1"/>
                <c:pt idx="0">
                  <c:v>US Female 35-54</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0.57142857000000002</c:v>
                </c:pt>
                <c:pt idx="1">
                  <c:v>0.37142857000000001</c:v>
                </c:pt>
                <c:pt idx="2">
                  <c:v>4.7619050000000003E-2</c:v>
                </c:pt>
                <c:pt idx="3">
                  <c:v>9.5238100000000006E-3</c:v>
                </c:pt>
              </c:numCache>
            </c:numRef>
          </c:val>
          <c:extLst>
            <c:ext xmlns:c16="http://schemas.microsoft.com/office/drawing/2014/chart" uri="{C3380CC4-5D6E-409C-BE32-E72D297353CC}">
              <c16:uniqueId val="{00000002-7F95-4932-8750-C155FAB815CE}"/>
            </c:ext>
          </c:extLst>
        </c:ser>
        <c:ser>
          <c:idx val="3"/>
          <c:order val="3"/>
          <c:tx>
            <c:strRef>
              <c:f>Sheet1!$E$1</c:f>
              <c:strCache>
                <c:ptCount val="1"/>
                <c:pt idx="0">
                  <c:v>US Male 35-54</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0.43362832000000001</c:v>
                </c:pt>
                <c:pt idx="1">
                  <c:v>0.44247787999999999</c:v>
                </c:pt>
                <c:pt idx="2">
                  <c:v>9.7345130000000002E-2</c:v>
                </c:pt>
                <c:pt idx="3">
                  <c:v>2.654867E-2</c:v>
                </c:pt>
              </c:numCache>
            </c:numRef>
          </c:val>
          <c:extLst>
            <c:ext xmlns:c16="http://schemas.microsoft.com/office/drawing/2014/chart" uri="{C3380CC4-5D6E-409C-BE32-E72D297353CC}">
              <c16:uniqueId val="{00000003-7F95-4932-8750-C155FAB815CE}"/>
            </c:ext>
          </c:extLst>
        </c:ser>
        <c:ser>
          <c:idx val="4"/>
          <c:order val="4"/>
          <c:tx>
            <c:strRef>
              <c:f>Sheet1!$F$1</c:f>
              <c:strCache>
                <c:ptCount val="1"/>
                <c:pt idx="0">
                  <c:v>US Female 55+</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0.67391304000000007</c:v>
                </c:pt>
                <c:pt idx="1">
                  <c:v>0.23913043</c:v>
                </c:pt>
                <c:pt idx="2">
                  <c:v>2.1739129999999999E-2</c:v>
                </c:pt>
                <c:pt idx="3">
                  <c:v>6.521739E-2</c:v>
                </c:pt>
              </c:numCache>
            </c:numRef>
          </c:val>
          <c:extLst>
            <c:ext xmlns:c16="http://schemas.microsoft.com/office/drawing/2014/chart" uri="{C3380CC4-5D6E-409C-BE32-E72D297353CC}">
              <c16:uniqueId val="{00000004-7F95-4932-8750-C155FAB815CE}"/>
            </c:ext>
          </c:extLst>
        </c:ser>
        <c:ser>
          <c:idx val="5"/>
          <c:order val="5"/>
          <c:tx>
            <c:strRef>
              <c:f>Sheet1!$G$1</c:f>
              <c:strCache>
                <c:ptCount val="1"/>
                <c:pt idx="0">
                  <c:v>US Male 55+</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0.51515151999999997</c:v>
                </c:pt>
                <c:pt idx="1">
                  <c:v>0.42424242000000001</c:v>
                </c:pt>
                <c:pt idx="2">
                  <c:v>6.0606060000000003E-2</c:v>
                </c:pt>
                <c:pt idx="3">
                  <c:v>0</c:v>
                </c:pt>
              </c:numCache>
            </c:numRef>
          </c:val>
          <c:extLst>
            <c:ext xmlns:c16="http://schemas.microsoft.com/office/drawing/2014/chart" uri="{C3380CC4-5D6E-409C-BE32-E72D297353CC}">
              <c16:uniqueId val="{00000005-7F95-4932-8750-C155FAB815CE}"/>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E38-4F27-8E96-AC7800F138A0}"/>
              </c:ext>
            </c:extLst>
          </c:dPt>
          <c:dPt>
            <c:idx val="1"/>
            <c:bubble3D val="0"/>
            <c:spPr>
              <a:solidFill>
                <a:schemeClr val="accent2"/>
              </a:solidFill>
              <a:ln>
                <a:noFill/>
              </a:ln>
              <a:effectLst/>
            </c:spPr>
            <c:extLst>
              <c:ext xmlns:c16="http://schemas.microsoft.com/office/drawing/2014/chart" uri="{C3380CC4-5D6E-409C-BE32-E72D297353CC}">
                <c16:uniqueId val="{00000003-BE38-4F27-8E96-AC7800F138A0}"/>
              </c:ext>
            </c:extLst>
          </c:dPt>
          <c:dPt>
            <c:idx val="2"/>
            <c:bubble3D val="0"/>
            <c:spPr>
              <a:solidFill>
                <a:schemeClr val="accent3"/>
              </a:solidFill>
              <a:ln>
                <a:noFill/>
              </a:ln>
              <a:effectLst/>
            </c:spPr>
            <c:extLst>
              <c:ext xmlns:c16="http://schemas.microsoft.com/office/drawing/2014/chart" uri="{C3380CC4-5D6E-409C-BE32-E72D297353CC}">
                <c16:uniqueId val="{00000005-BE38-4F27-8E96-AC7800F138A0}"/>
              </c:ext>
            </c:extLst>
          </c:dPt>
          <c:dPt>
            <c:idx val="3"/>
            <c:bubble3D val="0"/>
            <c:spPr>
              <a:solidFill>
                <a:schemeClr val="accent4"/>
              </a:solidFill>
              <a:ln>
                <a:noFill/>
              </a:ln>
              <a:effectLst/>
            </c:spPr>
            <c:extLst>
              <c:ext xmlns:c16="http://schemas.microsoft.com/office/drawing/2014/chart" uri="{C3380CC4-5D6E-409C-BE32-E72D297353CC}">
                <c16:uniqueId val="{00000007-BE38-4F27-8E96-AC7800F138A0}"/>
              </c:ext>
            </c:extLst>
          </c:dPt>
          <c:dPt>
            <c:idx val="4"/>
            <c:bubble3D val="0"/>
            <c:spPr>
              <a:solidFill>
                <a:schemeClr val="accent5"/>
              </a:solidFill>
              <a:ln>
                <a:noFill/>
              </a:ln>
              <a:effectLst/>
            </c:spPr>
            <c:extLst>
              <c:ext xmlns:c16="http://schemas.microsoft.com/office/drawing/2014/chart" uri="{C3380CC4-5D6E-409C-BE32-E72D297353CC}">
                <c16:uniqueId val="{00000009-BE38-4F27-8E96-AC7800F138A0}"/>
              </c:ext>
            </c:extLst>
          </c:dPt>
          <c:dPt>
            <c:idx val="5"/>
            <c:bubble3D val="0"/>
            <c:spPr>
              <a:solidFill>
                <a:schemeClr val="accent6"/>
              </a:solidFill>
              <a:ln>
                <a:noFill/>
              </a:ln>
              <a:effectLst/>
            </c:spPr>
            <c:extLst>
              <c:ext xmlns:c16="http://schemas.microsoft.com/office/drawing/2014/chart" uri="{C3380CC4-5D6E-409C-BE32-E72D297353CC}">
                <c16:uniqueId val="{0000000B-BE38-4F27-8E96-AC7800F138A0}"/>
              </c:ext>
            </c:extLst>
          </c:dPt>
          <c:dLbls>
            <c:dLbl>
              <c:idx val="0"/>
              <c:layout>
                <c:manualLayout>
                  <c:x val="2.9992068464233957E-2"/>
                  <c:y val="2.9922179210967677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E38-4F27-8E96-AC7800F138A0}"/>
                </c:ext>
              </c:extLst>
            </c:dLbl>
            <c:dLbl>
              <c:idx val="1"/>
              <c:layout>
                <c:manualLayout>
                  <c:x val="1.3615303295421405E-2"/>
                  <c:y val="1.054972295129767E-2"/>
                </c:manualLayout>
              </c:layout>
              <c:showLegendKey val="0"/>
              <c:showVal val="0"/>
              <c:showCatName val="1"/>
              <c:showSerName val="0"/>
              <c:showPercent val="1"/>
              <c:showBubbleSize val="0"/>
              <c:extLst>
                <c:ext xmlns:c15="http://schemas.microsoft.com/office/drawing/2012/chart" uri="{CE6537A1-D6FC-4f65-9D91-7224C49458BB}">
                  <c15:layout>
                    <c:manualLayout>
                      <c:w val="0.27534849810440359"/>
                      <c:h val="0.24174431321084863"/>
                    </c:manualLayout>
                  </c15:layout>
                </c:ext>
                <c:ext xmlns:c16="http://schemas.microsoft.com/office/drawing/2014/chart" uri="{C3380CC4-5D6E-409C-BE32-E72D297353CC}">
                  <c16:uniqueId val="{00000003-BE38-4F27-8E96-AC7800F138A0}"/>
                </c:ext>
              </c:extLst>
            </c:dLbl>
            <c:dLbl>
              <c:idx val="2"/>
              <c:layout>
                <c:manualLayout>
                  <c:x val="2.233842052586965E-7"/>
                  <c:y val="-3.2407434724455182E-2"/>
                </c:manualLayout>
              </c:layout>
              <c:showLegendKey val="0"/>
              <c:showVal val="0"/>
              <c:showCatName val="1"/>
              <c:showSerName val="0"/>
              <c:showPercent val="1"/>
              <c:showBubbleSize val="0"/>
              <c:extLst>
                <c:ext xmlns:c15="http://schemas.microsoft.com/office/drawing/2012/chart" uri="{CE6537A1-D6FC-4f65-9D91-7224C49458BB}">
                  <c15:layout>
                    <c:manualLayout>
                      <c:w val="0.2839176873724118"/>
                      <c:h val="0.22322579469233009"/>
                    </c:manualLayout>
                  </c15:layout>
                </c:ext>
                <c:ext xmlns:c16="http://schemas.microsoft.com/office/drawing/2014/chart" uri="{C3380CC4-5D6E-409C-BE32-E72D297353CC}">
                  <c16:uniqueId val="{00000005-BE38-4F27-8E96-AC7800F138A0}"/>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2091498979294253"/>
                      <c:h val="0.22344706911636045"/>
                    </c:manualLayout>
                  </c15:layout>
                </c:ext>
                <c:ext xmlns:c16="http://schemas.microsoft.com/office/drawing/2014/chart" uri="{C3380CC4-5D6E-409C-BE32-E72D297353CC}">
                  <c16:uniqueId val="{00000007-BE38-4F27-8E96-AC7800F138A0}"/>
                </c:ext>
              </c:extLst>
            </c:dLbl>
            <c:dLbl>
              <c:idx val="4"/>
              <c:layout>
                <c:manualLayout>
                  <c:x val="9.2594415281423148E-3"/>
                  <c:y val="-4.6296296296296294E-2"/>
                </c:manualLayout>
              </c:layout>
              <c:showLegendKey val="0"/>
              <c:showVal val="0"/>
              <c:showCatName val="1"/>
              <c:showSerName val="0"/>
              <c:showPercent val="1"/>
              <c:showBubbleSize val="0"/>
              <c:extLst>
                <c:ext xmlns:c15="http://schemas.microsoft.com/office/drawing/2012/chart" uri="{CE6537A1-D6FC-4f65-9D91-7224C49458BB}">
                  <c15:layout>
                    <c:manualLayout>
                      <c:w val="0.32652777777777775"/>
                      <c:h val="0.25335666375036453"/>
                    </c:manualLayout>
                  </c15:layout>
                </c:ext>
                <c:ext xmlns:c16="http://schemas.microsoft.com/office/drawing/2014/chart" uri="{C3380CC4-5D6E-409C-BE32-E72D297353CC}">
                  <c16:uniqueId val="{00000009-BE38-4F27-8E96-AC7800F138A0}"/>
                </c:ext>
              </c:extLst>
            </c:dLbl>
            <c:dLbl>
              <c:idx val="5"/>
              <c:layout>
                <c:manualLayout>
                  <c:x val="2.3148148148148064E-2"/>
                  <c:y val="2.3148330417031203E-2"/>
                </c:manualLayout>
              </c:layout>
              <c:showLegendKey val="0"/>
              <c:showVal val="0"/>
              <c:showCatName val="1"/>
              <c:showSerName val="0"/>
              <c:showPercent val="1"/>
              <c:showBubbleSize val="0"/>
              <c:extLst>
                <c:ext xmlns:c15="http://schemas.microsoft.com/office/drawing/2012/chart" uri="{CE6537A1-D6FC-4f65-9D91-7224C49458BB}">
                  <c15:layout>
                    <c:manualLayout>
                      <c:w val="0.30337962962962961"/>
                      <c:h val="0.15756962671332747"/>
                    </c:manualLayout>
                  </c15:layout>
                </c:ext>
                <c:ext xmlns:c16="http://schemas.microsoft.com/office/drawing/2014/chart" uri="{C3380CC4-5D6E-409C-BE32-E72D297353CC}">
                  <c16:uniqueId val="{0000000B-BE38-4F27-8E96-AC7800F138A0}"/>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&lt;£25,000</c:v>
                </c:pt>
                <c:pt idx="1">
                  <c:v>£25,001 - £34,999</c:v>
                </c:pt>
                <c:pt idx="2">
                  <c:v>£35,000 - £59,999</c:v>
                </c:pt>
                <c:pt idx="3">
                  <c:v>£60,000 - £99,999</c:v>
                </c:pt>
                <c:pt idx="4">
                  <c:v>£100,000 - £149,999</c:v>
                </c:pt>
                <c:pt idx="5">
                  <c:v>£150,000+</c:v>
                </c:pt>
              </c:strCache>
            </c:strRef>
          </c:cat>
          <c:val>
            <c:numRef>
              <c:f>Sheet1!$B$2:$B$7</c:f>
              <c:numCache>
                <c:formatCode>0%</c:formatCode>
                <c:ptCount val="6"/>
                <c:pt idx="0">
                  <c:v>0.16438356000000001</c:v>
                </c:pt>
                <c:pt idx="1">
                  <c:v>0.13698630000000001</c:v>
                </c:pt>
                <c:pt idx="2">
                  <c:v>0.30136985999999999</c:v>
                </c:pt>
                <c:pt idx="3">
                  <c:v>0.23287670999999999</c:v>
                </c:pt>
                <c:pt idx="4">
                  <c:v>9.5890409999999995E-2</c:v>
                </c:pt>
                <c:pt idx="5">
                  <c:v>6.8493150000000003E-2</c:v>
                </c:pt>
              </c:numCache>
            </c:numRef>
          </c:val>
          <c:extLst>
            <c:ext xmlns:c16="http://schemas.microsoft.com/office/drawing/2014/chart" uri="{C3380CC4-5D6E-409C-BE32-E72D297353CC}">
              <c16:uniqueId val="{0000000C-BE38-4F27-8E96-AC7800F138A0}"/>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a:t>Non-declared ingredients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0.54237287999999995</c:v>
                </c:pt>
                <c:pt idx="1">
                  <c:v>0.32203389999999998</c:v>
                </c:pt>
                <c:pt idx="2">
                  <c:v>8.4745760000000003E-2</c:v>
                </c:pt>
                <c:pt idx="3">
                  <c:v>5.0847459999999997E-2</c:v>
                </c:pt>
              </c:numCache>
            </c:numRef>
          </c:val>
          <c:extLst>
            <c:ext xmlns:c16="http://schemas.microsoft.com/office/drawing/2014/chart" uri="{C3380CC4-5D6E-409C-BE32-E72D297353CC}">
              <c16:uniqueId val="{00000000-F0A3-4AF0-9010-EF2A216DDF0D}"/>
            </c:ext>
          </c:extLst>
        </c:ser>
        <c:ser>
          <c:idx val="1"/>
          <c:order val="1"/>
          <c:tx>
            <c:strRef>
              <c:f>Sheet1!$C$1</c:f>
              <c:strCache>
                <c:ptCount val="1"/>
                <c:pt idx="0">
                  <c:v>US Male 18-34</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0.44444444</c:v>
                </c:pt>
                <c:pt idx="1">
                  <c:v>0.37606837999999998</c:v>
                </c:pt>
                <c:pt idx="2">
                  <c:v>0.15384614999999999</c:v>
                </c:pt>
                <c:pt idx="3">
                  <c:v>2.5641029999999999E-2</c:v>
                </c:pt>
              </c:numCache>
            </c:numRef>
          </c:val>
          <c:extLst>
            <c:ext xmlns:c16="http://schemas.microsoft.com/office/drawing/2014/chart" uri="{C3380CC4-5D6E-409C-BE32-E72D297353CC}">
              <c16:uniqueId val="{00000001-F0A3-4AF0-9010-EF2A216DDF0D}"/>
            </c:ext>
          </c:extLst>
        </c:ser>
        <c:ser>
          <c:idx val="2"/>
          <c:order val="2"/>
          <c:tx>
            <c:strRef>
              <c:f>Sheet1!$D$1</c:f>
              <c:strCache>
                <c:ptCount val="1"/>
                <c:pt idx="0">
                  <c:v>US Female 35-54</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0.57142857000000002</c:v>
                </c:pt>
                <c:pt idx="1">
                  <c:v>0.31428571</c:v>
                </c:pt>
                <c:pt idx="2">
                  <c:v>8.5714289999999999E-2</c:v>
                </c:pt>
                <c:pt idx="3">
                  <c:v>2.8571429999999998E-2</c:v>
                </c:pt>
              </c:numCache>
            </c:numRef>
          </c:val>
          <c:extLst>
            <c:ext xmlns:c16="http://schemas.microsoft.com/office/drawing/2014/chart" uri="{C3380CC4-5D6E-409C-BE32-E72D297353CC}">
              <c16:uniqueId val="{00000002-F0A3-4AF0-9010-EF2A216DDF0D}"/>
            </c:ext>
          </c:extLst>
        </c:ser>
        <c:ser>
          <c:idx val="3"/>
          <c:order val="3"/>
          <c:tx>
            <c:strRef>
              <c:f>Sheet1!$E$1</c:f>
              <c:strCache>
                <c:ptCount val="1"/>
                <c:pt idx="0">
                  <c:v>US Male 35-54</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0.45132742999999997</c:v>
                </c:pt>
                <c:pt idx="1">
                  <c:v>0.40707965000000002</c:v>
                </c:pt>
                <c:pt idx="2">
                  <c:v>0.11504425</c:v>
                </c:pt>
                <c:pt idx="3">
                  <c:v>2.654867E-2</c:v>
                </c:pt>
              </c:numCache>
            </c:numRef>
          </c:val>
          <c:extLst>
            <c:ext xmlns:c16="http://schemas.microsoft.com/office/drawing/2014/chart" uri="{C3380CC4-5D6E-409C-BE32-E72D297353CC}">
              <c16:uniqueId val="{00000003-F0A3-4AF0-9010-EF2A216DDF0D}"/>
            </c:ext>
          </c:extLst>
        </c:ser>
        <c:ser>
          <c:idx val="4"/>
          <c:order val="4"/>
          <c:tx>
            <c:strRef>
              <c:f>Sheet1!$F$1</c:f>
              <c:strCache>
                <c:ptCount val="1"/>
                <c:pt idx="0">
                  <c:v>US Female 55+</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0.67391304000000007</c:v>
                </c:pt>
                <c:pt idx="1">
                  <c:v>0.21739130000000001</c:v>
                </c:pt>
                <c:pt idx="2">
                  <c:v>2.1739129999999999E-2</c:v>
                </c:pt>
                <c:pt idx="3">
                  <c:v>8.6956520000000009E-2</c:v>
                </c:pt>
              </c:numCache>
            </c:numRef>
          </c:val>
          <c:extLst>
            <c:ext xmlns:c16="http://schemas.microsoft.com/office/drawing/2014/chart" uri="{C3380CC4-5D6E-409C-BE32-E72D297353CC}">
              <c16:uniqueId val="{00000004-F0A3-4AF0-9010-EF2A216DDF0D}"/>
            </c:ext>
          </c:extLst>
        </c:ser>
        <c:ser>
          <c:idx val="5"/>
          <c:order val="5"/>
          <c:tx>
            <c:strRef>
              <c:f>Sheet1!$G$1</c:f>
              <c:strCache>
                <c:ptCount val="1"/>
                <c:pt idx="0">
                  <c:v>US Male 55+</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0.57575757999999999</c:v>
                </c:pt>
                <c:pt idx="1">
                  <c:v>0.36363635999999999</c:v>
                </c:pt>
                <c:pt idx="2">
                  <c:v>6.0606060000000003E-2</c:v>
                </c:pt>
                <c:pt idx="3">
                  <c:v>0</c:v>
                </c:pt>
              </c:numCache>
            </c:numRef>
          </c:val>
          <c:extLst>
            <c:ext xmlns:c16="http://schemas.microsoft.com/office/drawing/2014/chart" uri="{C3380CC4-5D6E-409C-BE32-E72D297353CC}">
              <c16:uniqueId val="{00000005-F0A3-4AF0-9010-EF2A216DDF0D}"/>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a:t>Undetected contaminants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0.62711863999999995</c:v>
                </c:pt>
                <c:pt idx="1">
                  <c:v>0.28813559</c:v>
                </c:pt>
                <c:pt idx="2">
                  <c:v>3.3898310000000001E-2</c:v>
                </c:pt>
                <c:pt idx="3">
                  <c:v>5.0847459999999997E-2</c:v>
                </c:pt>
              </c:numCache>
            </c:numRef>
          </c:val>
          <c:extLst>
            <c:ext xmlns:c16="http://schemas.microsoft.com/office/drawing/2014/chart" uri="{C3380CC4-5D6E-409C-BE32-E72D297353CC}">
              <c16:uniqueId val="{00000000-4863-41FF-A4D6-CC308F68C0B5}"/>
            </c:ext>
          </c:extLst>
        </c:ser>
        <c:ser>
          <c:idx val="1"/>
          <c:order val="1"/>
          <c:tx>
            <c:strRef>
              <c:f>Sheet1!$C$1</c:f>
              <c:strCache>
                <c:ptCount val="1"/>
                <c:pt idx="0">
                  <c:v>US Male 18-34</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0.47863248000000003</c:v>
                </c:pt>
                <c:pt idx="1">
                  <c:v>0.35042735000000003</c:v>
                </c:pt>
                <c:pt idx="2">
                  <c:v>0.13675213999999999</c:v>
                </c:pt>
                <c:pt idx="3">
                  <c:v>3.4188030000000001E-2</c:v>
                </c:pt>
              </c:numCache>
            </c:numRef>
          </c:val>
          <c:extLst>
            <c:ext xmlns:c16="http://schemas.microsoft.com/office/drawing/2014/chart" uri="{C3380CC4-5D6E-409C-BE32-E72D297353CC}">
              <c16:uniqueId val="{00000001-4863-41FF-A4D6-CC308F68C0B5}"/>
            </c:ext>
          </c:extLst>
        </c:ser>
        <c:ser>
          <c:idx val="2"/>
          <c:order val="2"/>
          <c:tx>
            <c:strRef>
              <c:f>Sheet1!$D$1</c:f>
              <c:strCache>
                <c:ptCount val="1"/>
                <c:pt idx="0">
                  <c:v>US Female 35-54</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0.63809524000000006</c:v>
                </c:pt>
                <c:pt idx="1">
                  <c:v>0.24761905000000001</c:v>
                </c:pt>
                <c:pt idx="2">
                  <c:v>9.5238099999999992E-2</c:v>
                </c:pt>
                <c:pt idx="3">
                  <c:v>1.9047620000000001E-2</c:v>
                </c:pt>
              </c:numCache>
            </c:numRef>
          </c:val>
          <c:extLst>
            <c:ext xmlns:c16="http://schemas.microsoft.com/office/drawing/2014/chart" uri="{C3380CC4-5D6E-409C-BE32-E72D297353CC}">
              <c16:uniqueId val="{00000002-4863-41FF-A4D6-CC308F68C0B5}"/>
            </c:ext>
          </c:extLst>
        </c:ser>
        <c:ser>
          <c:idx val="3"/>
          <c:order val="3"/>
          <c:tx>
            <c:strRef>
              <c:f>Sheet1!$E$1</c:f>
              <c:strCache>
                <c:ptCount val="1"/>
                <c:pt idx="0">
                  <c:v>US Male 35-54</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0.47787611000000002</c:v>
                </c:pt>
                <c:pt idx="1">
                  <c:v>0.40707965000000002</c:v>
                </c:pt>
                <c:pt idx="2">
                  <c:v>7.9646019999999998E-2</c:v>
                </c:pt>
                <c:pt idx="3">
                  <c:v>3.5398230000000003E-2</c:v>
                </c:pt>
              </c:numCache>
            </c:numRef>
          </c:val>
          <c:extLst>
            <c:ext xmlns:c16="http://schemas.microsoft.com/office/drawing/2014/chart" uri="{C3380CC4-5D6E-409C-BE32-E72D297353CC}">
              <c16:uniqueId val="{00000003-4863-41FF-A4D6-CC308F68C0B5}"/>
            </c:ext>
          </c:extLst>
        </c:ser>
        <c:ser>
          <c:idx val="4"/>
          <c:order val="4"/>
          <c:tx>
            <c:strRef>
              <c:f>Sheet1!$F$1</c:f>
              <c:strCache>
                <c:ptCount val="1"/>
                <c:pt idx="0">
                  <c:v>US Female 55+</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0.78260869999999993</c:v>
                </c:pt>
                <c:pt idx="1">
                  <c:v>0.15217391</c:v>
                </c:pt>
                <c:pt idx="2">
                  <c:v>2.1739129999999999E-2</c:v>
                </c:pt>
                <c:pt idx="3">
                  <c:v>4.3478259999999998E-2</c:v>
                </c:pt>
              </c:numCache>
            </c:numRef>
          </c:val>
          <c:extLst>
            <c:ext xmlns:c16="http://schemas.microsoft.com/office/drawing/2014/chart" uri="{C3380CC4-5D6E-409C-BE32-E72D297353CC}">
              <c16:uniqueId val="{00000004-4863-41FF-A4D6-CC308F68C0B5}"/>
            </c:ext>
          </c:extLst>
        </c:ser>
        <c:ser>
          <c:idx val="5"/>
          <c:order val="5"/>
          <c:tx>
            <c:strRef>
              <c:f>Sheet1!$G$1</c:f>
              <c:strCache>
                <c:ptCount val="1"/>
                <c:pt idx="0">
                  <c:v>US Male 55+</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0.66666667000000002</c:v>
                </c:pt>
                <c:pt idx="1">
                  <c:v>0.24242424000000001</c:v>
                </c:pt>
                <c:pt idx="2">
                  <c:v>9.0909089999999998E-2</c:v>
                </c:pt>
                <c:pt idx="3">
                  <c:v>0</c:v>
                </c:pt>
              </c:numCache>
            </c:numRef>
          </c:val>
          <c:extLst>
            <c:ext xmlns:c16="http://schemas.microsoft.com/office/drawing/2014/chart" uri="{C3380CC4-5D6E-409C-BE32-E72D297353CC}">
              <c16:uniqueId val="{00000005-4863-41FF-A4D6-CC308F68C0B5}"/>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a:t>Unclear description of benefits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0.47457627000000002</c:v>
                </c:pt>
                <c:pt idx="1">
                  <c:v>0.35593219999999998</c:v>
                </c:pt>
                <c:pt idx="2">
                  <c:v>0.11864407</c:v>
                </c:pt>
                <c:pt idx="3">
                  <c:v>5.0847459999999997E-2</c:v>
                </c:pt>
              </c:numCache>
            </c:numRef>
          </c:val>
          <c:extLst>
            <c:ext xmlns:c16="http://schemas.microsoft.com/office/drawing/2014/chart" uri="{C3380CC4-5D6E-409C-BE32-E72D297353CC}">
              <c16:uniqueId val="{00000000-55D7-4D14-9F30-7132F1955F2B}"/>
            </c:ext>
          </c:extLst>
        </c:ser>
        <c:ser>
          <c:idx val="1"/>
          <c:order val="1"/>
          <c:tx>
            <c:strRef>
              <c:f>Sheet1!$C$1</c:f>
              <c:strCache>
                <c:ptCount val="1"/>
                <c:pt idx="0">
                  <c:v>US Male 18-34</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0.41025641000000002</c:v>
                </c:pt>
                <c:pt idx="1">
                  <c:v>0.47863248000000003</c:v>
                </c:pt>
                <c:pt idx="2">
                  <c:v>7.6923079999999991E-2</c:v>
                </c:pt>
                <c:pt idx="3">
                  <c:v>3.4188030000000001E-2</c:v>
                </c:pt>
              </c:numCache>
            </c:numRef>
          </c:val>
          <c:extLst>
            <c:ext xmlns:c16="http://schemas.microsoft.com/office/drawing/2014/chart" uri="{C3380CC4-5D6E-409C-BE32-E72D297353CC}">
              <c16:uniqueId val="{00000001-55D7-4D14-9F30-7132F1955F2B}"/>
            </c:ext>
          </c:extLst>
        </c:ser>
        <c:ser>
          <c:idx val="2"/>
          <c:order val="2"/>
          <c:tx>
            <c:strRef>
              <c:f>Sheet1!$D$1</c:f>
              <c:strCache>
                <c:ptCount val="1"/>
                <c:pt idx="0">
                  <c:v>US Female 35-54</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0.56190476</c:v>
                </c:pt>
                <c:pt idx="1">
                  <c:v>0.31428571</c:v>
                </c:pt>
                <c:pt idx="2">
                  <c:v>0.12380952000000001</c:v>
                </c:pt>
                <c:pt idx="3">
                  <c:v>0</c:v>
                </c:pt>
              </c:numCache>
            </c:numRef>
          </c:val>
          <c:extLst>
            <c:ext xmlns:c16="http://schemas.microsoft.com/office/drawing/2014/chart" uri="{C3380CC4-5D6E-409C-BE32-E72D297353CC}">
              <c16:uniqueId val="{00000002-55D7-4D14-9F30-7132F1955F2B}"/>
            </c:ext>
          </c:extLst>
        </c:ser>
        <c:ser>
          <c:idx val="3"/>
          <c:order val="3"/>
          <c:tx>
            <c:strRef>
              <c:f>Sheet1!$E$1</c:f>
              <c:strCache>
                <c:ptCount val="1"/>
                <c:pt idx="0">
                  <c:v>US Male 35-54</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0.48672566000000012</c:v>
                </c:pt>
                <c:pt idx="1">
                  <c:v>0.33628319000000001</c:v>
                </c:pt>
                <c:pt idx="2">
                  <c:v>0.14159292000000001</c:v>
                </c:pt>
                <c:pt idx="3">
                  <c:v>3.5398230000000003E-2</c:v>
                </c:pt>
              </c:numCache>
            </c:numRef>
          </c:val>
          <c:extLst>
            <c:ext xmlns:c16="http://schemas.microsoft.com/office/drawing/2014/chart" uri="{C3380CC4-5D6E-409C-BE32-E72D297353CC}">
              <c16:uniqueId val="{00000003-55D7-4D14-9F30-7132F1955F2B}"/>
            </c:ext>
          </c:extLst>
        </c:ser>
        <c:ser>
          <c:idx val="4"/>
          <c:order val="4"/>
          <c:tx>
            <c:strRef>
              <c:f>Sheet1!$F$1</c:f>
              <c:strCache>
                <c:ptCount val="1"/>
                <c:pt idx="0">
                  <c:v>US Female 55+</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0.67391304000000007</c:v>
                </c:pt>
                <c:pt idx="1">
                  <c:v>0.23913043</c:v>
                </c:pt>
                <c:pt idx="2">
                  <c:v>4.3478259999999998E-2</c:v>
                </c:pt>
                <c:pt idx="3">
                  <c:v>4.3478259999999998E-2</c:v>
                </c:pt>
              </c:numCache>
            </c:numRef>
          </c:val>
          <c:extLst>
            <c:ext xmlns:c16="http://schemas.microsoft.com/office/drawing/2014/chart" uri="{C3380CC4-5D6E-409C-BE32-E72D297353CC}">
              <c16:uniqueId val="{00000004-55D7-4D14-9F30-7132F1955F2B}"/>
            </c:ext>
          </c:extLst>
        </c:ser>
        <c:ser>
          <c:idx val="5"/>
          <c:order val="5"/>
          <c:tx>
            <c:strRef>
              <c:f>Sheet1!$G$1</c:f>
              <c:strCache>
                <c:ptCount val="1"/>
                <c:pt idx="0">
                  <c:v>US Male 55+</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0.60606061</c:v>
                </c:pt>
                <c:pt idx="1">
                  <c:v>0.36363635999999999</c:v>
                </c:pt>
                <c:pt idx="2">
                  <c:v>3.0303030000000002E-2</c:v>
                </c:pt>
                <c:pt idx="3">
                  <c:v>0</c:v>
                </c:pt>
              </c:numCache>
            </c:numRef>
          </c:val>
          <c:extLst>
            <c:ext xmlns:c16="http://schemas.microsoft.com/office/drawing/2014/chart" uri="{C3380CC4-5D6E-409C-BE32-E72D297353CC}">
              <c16:uniqueId val="{00000005-55D7-4D14-9F30-7132F1955F2B}"/>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a:t>False or misleading claims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0.72881355999999997</c:v>
                </c:pt>
                <c:pt idx="1">
                  <c:v>0.16949153</c:v>
                </c:pt>
                <c:pt idx="2">
                  <c:v>6.7796609999999993E-2</c:v>
                </c:pt>
                <c:pt idx="3">
                  <c:v>3.3898310000000001E-2</c:v>
                </c:pt>
              </c:numCache>
            </c:numRef>
          </c:val>
          <c:extLst>
            <c:ext xmlns:c16="http://schemas.microsoft.com/office/drawing/2014/chart" uri="{C3380CC4-5D6E-409C-BE32-E72D297353CC}">
              <c16:uniqueId val="{00000000-399E-4554-B30F-0A957FB9CD29}"/>
            </c:ext>
          </c:extLst>
        </c:ser>
        <c:ser>
          <c:idx val="1"/>
          <c:order val="1"/>
          <c:tx>
            <c:strRef>
              <c:f>Sheet1!$C$1</c:f>
              <c:strCache>
                <c:ptCount val="1"/>
                <c:pt idx="0">
                  <c:v>US Male 18-34</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0.54700854999999993</c:v>
                </c:pt>
                <c:pt idx="1">
                  <c:v>0.35042735000000003</c:v>
                </c:pt>
                <c:pt idx="2">
                  <c:v>0.10256410000000001</c:v>
                </c:pt>
                <c:pt idx="3">
                  <c:v>0</c:v>
                </c:pt>
              </c:numCache>
            </c:numRef>
          </c:val>
          <c:extLst>
            <c:ext xmlns:c16="http://schemas.microsoft.com/office/drawing/2014/chart" uri="{C3380CC4-5D6E-409C-BE32-E72D297353CC}">
              <c16:uniqueId val="{00000001-399E-4554-B30F-0A957FB9CD29}"/>
            </c:ext>
          </c:extLst>
        </c:ser>
        <c:ser>
          <c:idx val="2"/>
          <c:order val="2"/>
          <c:tx>
            <c:strRef>
              <c:f>Sheet1!$D$1</c:f>
              <c:strCache>
                <c:ptCount val="1"/>
                <c:pt idx="0">
                  <c:v>US Female 35-54</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0.69523809999999997</c:v>
                </c:pt>
                <c:pt idx="1">
                  <c:v>0.23809524000000001</c:v>
                </c:pt>
                <c:pt idx="2">
                  <c:v>5.7142859999999997E-2</c:v>
                </c:pt>
                <c:pt idx="3">
                  <c:v>9.5238100000000006E-3</c:v>
                </c:pt>
              </c:numCache>
            </c:numRef>
          </c:val>
          <c:extLst>
            <c:ext xmlns:c16="http://schemas.microsoft.com/office/drawing/2014/chart" uri="{C3380CC4-5D6E-409C-BE32-E72D297353CC}">
              <c16:uniqueId val="{00000002-399E-4554-B30F-0A957FB9CD29}"/>
            </c:ext>
          </c:extLst>
        </c:ser>
        <c:ser>
          <c:idx val="3"/>
          <c:order val="3"/>
          <c:tx>
            <c:strRef>
              <c:f>Sheet1!$E$1</c:f>
              <c:strCache>
                <c:ptCount val="1"/>
                <c:pt idx="0">
                  <c:v>US Male 35-54</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0.53982300999999999</c:v>
                </c:pt>
                <c:pt idx="1">
                  <c:v>0.2920354</c:v>
                </c:pt>
                <c:pt idx="2">
                  <c:v>0.13274336</c:v>
                </c:pt>
                <c:pt idx="3">
                  <c:v>3.5398230000000003E-2</c:v>
                </c:pt>
              </c:numCache>
            </c:numRef>
          </c:val>
          <c:extLst>
            <c:ext xmlns:c16="http://schemas.microsoft.com/office/drawing/2014/chart" uri="{C3380CC4-5D6E-409C-BE32-E72D297353CC}">
              <c16:uniqueId val="{00000003-399E-4554-B30F-0A957FB9CD29}"/>
            </c:ext>
          </c:extLst>
        </c:ser>
        <c:ser>
          <c:idx val="4"/>
          <c:order val="4"/>
          <c:tx>
            <c:strRef>
              <c:f>Sheet1!$F$1</c:f>
              <c:strCache>
                <c:ptCount val="1"/>
                <c:pt idx="0">
                  <c:v>US Female 55+</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0.73913043</c:v>
                </c:pt>
                <c:pt idx="1">
                  <c:v>0.19565216999999999</c:v>
                </c:pt>
                <c:pt idx="2">
                  <c:v>2.1739129999999999E-2</c:v>
                </c:pt>
                <c:pt idx="3">
                  <c:v>4.3478259999999998E-2</c:v>
                </c:pt>
              </c:numCache>
            </c:numRef>
          </c:val>
          <c:extLst>
            <c:ext xmlns:c16="http://schemas.microsoft.com/office/drawing/2014/chart" uri="{C3380CC4-5D6E-409C-BE32-E72D297353CC}">
              <c16:uniqueId val="{00000004-399E-4554-B30F-0A957FB9CD29}"/>
            </c:ext>
          </c:extLst>
        </c:ser>
        <c:ser>
          <c:idx val="5"/>
          <c:order val="5"/>
          <c:tx>
            <c:strRef>
              <c:f>Sheet1!$G$1</c:f>
              <c:strCache>
                <c:ptCount val="1"/>
                <c:pt idx="0">
                  <c:v>US Male 55+</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0.72727272999999992</c:v>
                </c:pt>
                <c:pt idx="1">
                  <c:v>0.21212121</c:v>
                </c:pt>
                <c:pt idx="2">
                  <c:v>3.0303030000000002E-2</c:v>
                </c:pt>
                <c:pt idx="3">
                  <c:v>3.0303030000000002E-2</c:v>
                </c:pt>
              </c:numCache>
            </c:numRef>
          </c:val>
          <c:extLst>
            <c:ext xmlns:c16="http://schemas.microsoft.com/office/drawing/2014/chart" uri="{C3380CC4-5D6E-409C-BE32-E72D297353CC}">
              <c16:uniqueId val="{00000005-399E-4554-B30F-0A957FB9CD29}"/>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a:t>Lack of clinical evidence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0.52542372999999998</c:v>
                </c:pt>
                <c:pt idx="1">
                  <c:v>0.33898305000000001</c:v>
                </c:pt>
                <c:pt idx="2">
                  <c:v>0.10169491999999999</c:v>
                </c:pt>
                <c:pt idx="3">
                  <c:v>3.3898310000000001E-2</c:v>
                </c:pt>
              </c:numCache>
            </c:numRef>
          </c:val>
          <c:extLst>
            <c:ext xmlns:c16="http://schemas.microsoft.com/office/drawing/2014/chart" uri="{C3380CC4-5D6E-409C-BE32-E72D297353CC}">
              <c16:uniqueId val="{00000000-47A2-4934-AAE3-66E4673C659C}"/>
            </c:ext>
          </c:extLst>
        </c:ser>
        <c:ser>
          <c:idx val="1"/>
          <c:order val="1"/>
          <c:tx>
            <c:strRef>
              <c:f>Sheet1!$C$1</c:f>
              <c:strCache>
                <c:ptCount val="1"/>
                <c:pt idx="0">
                  <c:v>US Male 18-34</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0.46153845999999998</c:v>
                </c:pt>
                <c:pt idx="1">
                  <c:v>0.43589744000000002</c:v>
                </c:pt>
                <c:pt idx="2">
                  <c:v>9.4017089999999998E-2</c:v>
                </c:pt>
                <c:pt idx="3">
                  <c:v>8.5470100000000007E-3</c:v>
                </c:pt>
              </c:numCache>
            </c:numRef>
          </c:val>
          <c:extLst>
            <c:ext xmlns:c16="http://schemas.microsoft.com/office/drawing/2014/chart" uri="{C3380CC4-5D6E-409C-BE32-E72D297353CC}">
              <c16:uniqueId val="{00000001-47A2-4934-AAE3-66E4673C659C}"/>
            </c:ext>
          </c:extLst>
        </c:ser>
        <c:ser>
          <c:idx val="2"/>
          <c:order val="2"/>
          <c:tx>
            <c:strRef>
              <c:f>Sheet1!$D$1</c:f>
              <c:strCache>
                <c:ptCount val="1"/>
                <c:pt idx="0">
                  <c:v>US Female 35-54</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0.58095238000000005</c:v>
                </c:pt>
                <c:pt idx="1">
                  <c:v>0.30476189999999997</c:v>
                </c:pt>
                <c:pt idx="2">
                  <c:v>0.10476190000000001</c:v>
                </c:pt>
                <c:pt idx="3">
                  <c:v>9.5238100000000006E-3</c:v>
                </c:pt>
              </c:numCache>
            </c:numRef>
          </c:val>
          <c:extLst>
            <c:ext xmlns:c16="http://schemas.microsoft.com/office/drawing/2014/chart" uri="{C3380CC4-5D6E-409C-BE32-E72D297353CC}">
              <c16:uniqueId val="{00000002-47A2-4934-AAE3-66E4673C659C}"/>
            </c:ext>
          </c:extLst>
        </c:ser>
        <c:ser>
          <c:idx val="3"/>
          <c:order val="3"/>
          <c:tx>
            <c:strRef>
              <c:f>Sheet1!$E$1</c:f>
              <c:strCache>
                <c:ptCount val="1"/>
                <c:pt idx="0">
                  <c:v>US Male 35-54</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0.51327433999999994</c:v>
                </c:pt>
                <c:pt idx="1">
                  <c:v>0.35398230000000003</c:v>
                </c:pt>
                <c:pt idx="2">
                  <c:v>0.10619468999999999</c:v>
                </c:pt>
                <c:pt idx="3">
                  <c:v>2.654867E-2</c:v>
                </c:pt>
              </c:numCache>
            </c:numRef>
          </c:val>
          <c:extLst>
            <c:ext xmlns:c16="http://schemas.microsoft.com/office/drawing/2014/chart" uri="{C3380CC4-5D6E-409C-BE32-E72D297353CC}">
              <c16:uniqueId val="{00000003-47A2-4934-AAE3-66E4673C659C}"/>
            </c:ext>
          </c:extLst>
        </c:ser>
        <c:ser>
          <c:idx val="4"/>
          <c:order val="4"/>
          <c:tx>
            <c:strRef>
              <c:f>Sheet1!$F$1</c:f>
              <c:strCache>
                <c:ptCount val="1"/>
                <c:pt idx="0">
                  <c:v>US Female 55+</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0.69565217000000001</c:v>
                </c:pt>
                <c:pt idx="1">
                  <c:v>0.28260869999999999</c:v>
                </c:pt>
                <c:pt idx="2">
                  <c:v>2.1739129999999999E-2</c:v>
                </c:pt>
                <c:pt idx="3">
                  <c:v>0</c:v>
                </c:pt>
              </c:numCache>
            </c:numRef>
          </c:val>
          <c:extLst>
            <c:ext xmlns:c16="http://schemas.microsoft.com/office/drawing/2014/chart" uri="{C3380CC4-5D6E-409C-BE32-E72D297353CC}">
              <c16:uniqueId val="{00000004-47A2-4934-AAE3-66E4673C659C}"/>
            </c:ext>
          </c:extLst>
        </c:ser>
        <c:ser>
          <c:idx val="5"/>
          <c:order val="5"/>
          <c:tx>
            <c:strRef>
              <c:f>Sheet1!$G$1</c:f>
              <c:strCache>
                <c:ptCount val="1"/>
                <c:pt idx="0">
                  <c:v>US Male 55+</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0.42424242000000001</c:v>
                </c:pt>
                <c:pt idx="1">
                  <c:v>0.42424242000000001</c:v>
                </c:pt>
                <c:pt idx="2">
                  <c:v>0.15151514999999999</c:v>
                </c:pt>
                <c:pt idx="3">
                  <c:v>0</c:v>
                </c:pt>
              </c:numCache>
            </c:numRef>
          </c:val>
          <c:extLst>
            <c:ext xmlns:c16="http://schemas.microsoft.com/office/drawing/2014/chart" uri="{C3380CC4-5D6E-409C-BE32-E72D297353CC}">
              <c16:uniqueId val="{00000005-47A2-4934-AAE3-66E4673C659C}"/>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b="0" i="0" u="none" strike="noStrike" baseline="0">
                <a:effectLst/>
              </a:rPr>
              <a:t>Undisclosed GMO ingredients</a:t>
            </a:r>
            <a:r>
              <a:rPr lang="en-US" sz="1000" b="0" i="0" u="none" strike="noStrike" baseline="0"/>
              <a:t> </a:t>
            </a:r>
            <a:endParaRPr lang="en-US" sz="1000"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0.52542372999999998</c:v>
                </c:pt>
                <c:pt idx="1">
                  <c:v>0.35593219999999998</c:v>
                </c:pt>
                <c:pt idx="2">
                  <c:v>8.4745760000000003E-2</c:v>
                </c:pt>
                <c:pt idx="3">
                  <c:v>3.3898310000000001E-2</c:v>
                </c:pt>
              </c:numCache>
            </c:numRef>
          </c:val>
          <c:extLst>
            <c:ext xmlns:c16="http://schemas.microsoft.com/office/drawing/2014/chart" uri="{C3380CC4-5D6E-409C-BE32-E72D297353CC}">
              <c16:uniqueId val="{00000000-3719-49BA-97EC-D4C26EFE1575}"/>
            </c:ext>
          </c:extLst>
        </c:ser>
        <c:ser>
          <c:idx val="1"/>
          <c:order val="1"/>
          <c:tx>
            <c:strRef>
              <c:f>Sheet1!$C$1</c:f>
              <c:strCache>
                <c:ptCount val="1"/>
                <c:pt idx="0">
                  <c:v>US Male 18-34</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0.42735042999999989</c:v>
                </c:pt>
                <c:pt idx="1">
                  <c:v>0.39316238999999997</c:v>
                </c:pt>
                <c:pt idx="2">
                  <c:v>0.16239316000000001</c:v>
                </c:pt>
                <c:pt idx="3">
                  <c:v>1.7094020000000001E-2</c:v>
                </c:pt>
              </c:numCache>
            </c:numRef>
          </c:val>
          <c:extLst>
            <c:ext xmlns:c16="http://schemas.microsoft.com/office/drawing/2014/chart" uri="{C3380CC4-5D6E-409C-BE32-E72D297353CC}">
              <c16:uniqueId val="{00000001-3719-49BA-97EC-D4C26EFE1575}"/>
            </c:ext>
          </c:extLst>
        </c:ser>
        <c:ser>
          <c:idx val="2"/>
          <c:order val="2"/>
          <c:tx>
            <c:strRef>
              <c:f>Sheet1!$D$1</c:f>
              <c:strCache>
                <c:ptCount val="1"/>
                <c:pt idx="0">
                  <c:v>US Female 35-54</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0.51428571000000001</c:v>
                </c:pt>
                <c:pt idx="1">
                  <c:v>0.37142857000000001</c:v>
                </c:pt>
                <c:pt idx="2">
                  <c:v>8.5714289999999999E-2</c:v>
                </c:pt>
                <c:pt idx="3">
                  <c:v>2.8571429999999998E-2</c:v>
                </c:pt>
              </c:numCache>
            </c:numRef>
          </c:val>
          <c:extLst>
            <c:ext xmlns:c16="http://schemas.microsoft.com/office/drawing/2014/chart" uri="{C3380CC4-5D6E-409C-BE32-E72D297353CC}">
              <c16:uniqueId val="{00000002-3719-49BA-97EC-D4C26EFE1575}"/>
            </c:ext>
          </c:extLst>
        </c:ser>
        <c:ser>
          <c:idx val="3"/>
          <c:order val="3"/>
          <c:tx>
            <c:strRef>
              <c:f>Sheet1!$E$1</c:f>
              <c:strCache>
                <c:ptCount val="1"/>
                <c:pt idx="0">
                  <c:v>US Male 35-54</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0.4159292</c:v>
                </c:pt>
                <c:pt idx="1">
                  <c:v>0.44247787999999999</c:v>
                </c:pt>
                <c:pt idx="2">
                  <c:v>9.7345130000000002E-2</c:v>
                </c:pt>
                <c:pt idx="3">
                  <c:v>4.4247790000000002E-2</c:v>
                </c:pt>
              </c:numCache>
            </c:numRef>
          </c:val>
          <c:extLst>
            <c:ext xmlns:c16="http://schemas.microsoft.com/office/drawing/2014/chart" uri="{C3380CC4-5D6E-409C-BE32-E72D297353CC}">
              <c16:uniqueId val="{00000003-3719-49BA-97EC-D4C26EFE1575}"/>
            </c:ext>
          </c:extLst>
        </c:ser>
        <c:ser>
          <c:idx val="4"/>
          <c:order val="4"/>
          <c:tx>
            <c:strRef>
              <c:f>Sheet1!$F$1</c:f>
              <c:strCache>
                <c:ptCount val="1"/>
                <c:pt idx="0">
                  <c:v>US Female 55+</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0.71739130000000007</c:v>
                </c:pt>
                <c:pt idx="1">
                  <c:v>0.21739130000000001</c:v>
                </c:pt>
                <c:pt idx="2">
                  <c:v>2.1739129999999999E-2</c:v>
                </c:pt>
                <c:pt idx="3">
                  <c:v>4.3478259999999998E-2</c:v>
                </c:pt>
              </c:numCache>
            </c:numRef>
          </c:val>
          <c:extLst>
            <c:ext xmlns:c16="http://schemas.microsoft.com/office/drawing/2014/chart" uri="{C3380CC4-5D6E-409C-BE32-E72D297353CC}">
              <c16:uniqueId val="{00000004-3719-49BA-97EC-D4C26EFE1575}"/>
            </c:ext>
          </c:extLst>
        </c:ser>
        <c:ser>
          <c:idx val="5"/>
          <c:order val="5"/>
          <c:tx>
            <c:strRef>
              <c:f>Sheet1!$G$1</c:f>
              <c:strCache>
                <c:ptCount val="1"/>
                <c:pt idx="0">
                  <c:v>US Male 55+</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0.51515151999999997</c:v>
                </c:pt>
                <c:pt idx="1">
                  <c:v>0.33333332999999998</c:v>
                </c:pt>
                <c:pt idx="2">
                  <c:v>0.15151514999999999</c:v>
                </c:pt>
                <c:pt idx="3">
                  <c:v>0</c:v>
                </c:pt>
              </c:numCache>
            </c:numRef>
          </c:val>
          <c:extLst>
            <c:ext xmlns:c16="http://schemas.microsoft.com/office/drawing/2014/chart" uri="{C3380CC4-5D6E-409C-BE32-E72D297353CC}">
              <c16:uniqueId val="{00000005-3719-49BA-97EC-D4C26EFE1575}"/>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b="0" i="0" u="none" strike="noStrike" baseline="0">
                <a:effectLst/>
              </a:rPr>
              <a:t>Lack of Regulatory Enforcement</a:t>
            </a:r>
            <a:r>
              <a:rPr lang="en-US" sz="1000" b="0" i="0" u="none" strike="noStrike" baseline="0"/>
              <a:t> </a:t>
            </a:r>
            <a:endParaRPr lang="en-US" sz="1000"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0.50847458000000001</c:v>
                </c:pt>
                <c:pt idx="1">
                  <c:v>0.38983051000000002</c:v>
                </c:pt>
                <c:pt idx="2">
                  <c:v>6.7796609999999993E-2</c:v>
                </c:pt>
                <c:pt idx="3">
                  <c:v>3.3898310000000001E-2</c:v>
                </c:pt>
              </c:numCache>
            </c:numRef>
          </c:val>
          <c:extLst>
            <c:ext xmlns:c16="http://schemas.microsoft.com/office/drawing/2014/chart" uri="{C3380CC4-5D6E-409C-BE32-E72D297353CC}">
              <c16:uniqueId val="{00000000-65BF-4291-AAA5-C3051A06BB1B}"/>
            </c:ext>
          </c:extLst>
        </c:ser>
        <c:ser>
          <c:idx val="1"/>
          <c:order val="1"/>
          <c:tx>
            <c:strRef>
              <c:f>Sheet1!$C$1</c:f>
              <c:strCache>
                <c:ptCount val="1"/>
                <c:pt idx="0">
                  <c:v>US Male 18-34</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0.41025641000000002</c:v>
                </c:pt>
                <c:pt idx="1">
                  <c:v>0.43589744000000002</c:v>
                </c:pt>
                <c:pt idx="2">
                  <c:v>0.11965812000000001</c:v>
                </c:pt>
                <c:pt idx="3">
                  <c:v>3.4188030000000001E-2</c:v>
                </c:pt>
              </c:numCache>
            </c:numRef>
          </c:val>
          <c:extLst>
            <c:ext xmlns:c16="http://schemas.microsoft.com/office/drawing/2014/chart" uri="{C3380CC4-5D6E-409C-BE32-E72D297353CC}">
              <c16:uniqueId val="{00000001-65BF-4291-AAA5-C3051A06BB1B}"/>
            </c:ext>
          </c:extLst>
        </c:ser>
        <c:ser>
          <c:idx val="2"/>
          <c:order val="2"/>
          <c:tx>
            <c:strRef>
              <c:f>Sheet1!$D$1</c:f>
              <c:strCache>
                <c:ptCount val="1"/>
                <c:pt idx="0">
                  <c:v>US Female 35-54</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0.50476189999999999</c:v>
                </c:pt>
                <c:pt idx="1">
                  <c:v>0.38095237999999998</c:v>
                </c:pt>
                <c:pt idx="2">
                  <c:v>0.10476190000000001</c:v>
                </c:pt>
                <c:pt idx="3">
                  <c:v>9.5238100000000006E-3</c:v>
                </c:pt>
              </c:numCache>
            </c:numRef>
          </c:val>
          <c:extLst>
            <c:ext xmlns:c16="http://schemas.microsoft.com/office/drawing/2014/chart" uri="{C3380CC4-5D6E-409C-BE32-E72D297353CC}">
              <c16:uniqueId val="{00000002-65BF-4291-AAA5-C3051A06BB1B}"/>
            </c:ext>
          </c:extLst>
        </c:ser>
        <c:ser>
          <c:idx val="3"/>
          <c:order val="3"/>
          <c:tx>
            <c:strRef>
              <c:f>Sheet1!$E$1</c:f>
              <c:strCache>
                <c:ptCount val="1"/>
                <c:pt idx="0">
                  <c:v>US Male 35-54</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0.49557521999999998</c:v>
                </c:pt>
                <c:pt idx="1">
                  <c:v>0.37168141999999998</c:v>
                </c:pt>
                <c:pt idx="2">
                  <c:v>0.11504425</c:v>
                </c:pt>
                <c:pt idx="3">
                  <c:v>1.7699119999999999E-2</c:v>
                </c:pt>
              </c:numCache>
            </c:numRef>
          </c:val>
          <c:extLst>
            <c:ext xmlns:c16="http://schemas.microsoft.com/office/drawing/2014/chart" uri="{C3380CC4-5D6E-409C-BE32-E72D297353CC}">
              <c16:uniqueId val="{00000003-65BF-4291-AAA5-C3051A06BB1B}"/>
            </c:ext>
          </c:extLst>
        </c:ser>
        <c:ser>
          <c:idx val="4"/>
          <c:order val="4"/>
          <c:tx>
            <c:strRef>
              <c:f>Sheet1!$F$1</c:f>
              <c:strCache>
                <c:ptCount val="1"/>
                <c:pt idx="0">
                  <c:v>US Female 55+</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0.65217391000000002</c:v>
                </c:pt>
                <c:pt idx="1">
                  <c:v>0.26086957</c:v>
                </c:pt>
                <c:pt idx="2">
                  <c:v>6.521739E-2</c:v>
                </c:pt>
                <c:pt idx="3">
                  <c:v>2.1739129999999999E-2</c:v>
                </c:pt>
              </c:numCache>
            </c:numRef>
          </c:val>
          <c:extLst>
            <c:ext xmlns:c16="http://schemas.microsoft.com/office/drawing/2014/chart" uri="{C3380CC4-5D6E-409C-BE32-E72D297353CC}">
              <c16:uniqueId val="{00000004-65BF-4291-AAA5-C3051A06BB1B}"/>
            </c:ext>
          </c:extLst>
        </c:ser>
        <c:ser>
          <c:idx val="5"/>
          <c:order val="5"/>
          <c:tx>
            <c:strRef>
              <c:f>Sheet1!$G$1</c:f>
              <c:strCache>
                <c:ptCount val="1"/>
                <c:pt idx="0">
                  <c:v>US Male 55+</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0.42424242000000001</c:v>
                </c:pt>
                <c:pt idx="1">
                  <c:v>0.45454545000000002</c:v>
                </c:pt>
                <c:pt idx="2">
                  <c:v>0.12121212000000001</c:v>
                </c:pt>
                <c:pt idx="3">
                  <c:v>0</c:v>
                </c:pt>
              </c:numCache>
            </c:numRef>
          </c:val>
          <c:extLst>
            <c:ext xmlns:c16="http://schemas.microsoft.com/office/drawing/2014/chart" uri="{C3380CC4-5D6E-409C-BE32-E72D297353CC}">
              <c16:uniqueId val="{00000005-65BF-4291-AAA5-C3051A06BB1B}"/>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b="0" i="0" u="none" strike="noStrike" baseline="0">
                <a:effectLst/>
              </a:rPr>
              <a:t>Unclear dosing/usage guidelines</a:t>
            </a:r>
            <a:r>
              <a:rPr lang="en-US" sz="1000" b="0" i="0" u="none" strike="noStrike" baseline="0"/>
              <a:t> </a:t>
            </a:r>
            <a:endParaRPr lang="en-US" sz="1000"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0.57627119000000004</c:v>
                </c:pt>
                <c:pt idx="1">
                  <c:v>0.25423729</c:v>
                </c:pt>
                <c:pt idx="2">
                  <c:v>0.13559321999999999</c:v>
                </c:pt>
                <c:pt idx="3">
                  <c:v>3.3898310000000001E-2</c:v>
                </c:pt>
              </c:numCache>
            </c:numRef>
          </c:val>
          <c:extLst>
            <c:ext xmlns:c16="http://schemas.microsoft.com/office/drawing/2014/chart" uri="{C3380CC4-5D6E-409C-BE32-E72D297353CC}">
              <c16:uniqueId val="{00000000-CBB3-420A-BD9B-ECF5B6D9C1A3}"/>
            </c:ext>
          </c:extLst>
        </c:ser>
        <c:ser>
          <c:idx val="1"/>
          <c:order val="1"/>
          <c:tx>
            <c:strRef>
              <c:f>Sheet1!$C$1</c:f>
              <c:strCache>
                <c:ptCount val="1"/>
                <c:pt idx="0">
                  <c:v>US Male 18-34</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0.41025641000000002</c:v>
                </c:pt>
                <c:pt idx="1">
                  <c:v>0.36752137000000001</c:v>
                </c:pt>
                <c:pt idx="2">
                  <c:v>0.19658120000000001</c:v>
                </c:pt>
                <c:pt idx="3">
                  <c:v>2.5641029999999999E-2</c:v>
                </c:pt>
              </c:numCache>
            </c:numRef>
          </c:val>
          <c:extLst>
            <c:ext xmlns:c16="http://schemas.microsoft.com/office/drawing/2014/chart" uri="{C3380CC4-5D6E-409C-BE32-E72D297353CC}">
              <c16:uniqueId val="{00000001-CBB3-420A-BD9B-ECF5B6D9C1A3}"/>
            </c:ext>
          </c:extLst>
        </c:ser>
        <c:ser>
          <c:idx val="2"/>
          <c:order val="2"/>
          <c:tx>
            <c:strRef>
              <c:f>Sheet1!$D$1</c:f>
              <c:strCache>
                <c:ptCount val="1"/>
                <c:pt idx="0">
                  <c:v>US Female 35-54</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0.61904762000000002</c:v>
                </c:pt>
                <c:pt idx="1">
                  <c:v>0.27619048000000002</c:v>
                </c:pt>
                <c:pt idx="2">
                  <c:v>8.5714289999999999E-2</c:v>
                </c:pt>
                <c:pt idx="3">
                  <c:v>1.9047620000000001E-2</c:v>
                </c:pt>
              </c:numCache>
            </c:numRef>
          </c:val>
          <c:extLst>
            <c:ext xmlns:c16="http://schemas.microsoft.com/office/drawing/2014/chart" uri="{C3380CC4-5D6E-409C-BE32-E72D297353CC}">
              <c16:uniqueId val="{00000002-CBB3-420A-BD9B-ECF5B6D9C1A3}"/>
            </c:ext>
          </c:extLst>
        </c:ser>
        <c:ser>
          <c:idx val="3"/>
          <c:order val="3"/>
          <c:tx>
            <c:strRef>
              <c:f>Sheet1!$E$1</c:f>
              <c:strCache>
                <c:ptCount val="1"/>
                <c:pt idx="0">
                  <c:v>US Male 35-54</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0.44247787999999999</c:v>
                </c:pt>
                <c:pt idx="1">
                  <c:v>0.42477875999999998</c:v>
                </c:pt>
                <c:pt idx="2">
                  <c:v>9.7345130000000002E-2</c:v>
                </c:pt>
                <c:pt idx="3">
                  <c:v>3.5398230000000003E-2</c:v>
                </c:pt>
              </c:numCache>
            </c:numRef>
          </c:val>
          <c:extLst>
            <c:ext xmlns:c16="http://schemas.microsoft.com/office/drawing/2014/chart" uri="{C3380CC4-5D6E-409C-BE32-E72D297353CC}">
              <c16:uniqueId val="{00000003-CBB3-420A-BD9B-ECF5B6D9C1A3}"/>
            </c:ext>
          </c:extLst>
        </c:ser>
        <c:ser>
          <c:idx val="4"/>
          <c:order val="4"/>
          <c:tx>
            <c:strRef>
              <c:f>Sheet1!$F$1</c:f>
              <c:strCache>
                <c:ptCount val="1"/>
                <c:pt idx="0">
                  <c:v>US Female 55+</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0.69565217000000001</c:v>
                </c:pt>
                <c:pt idx="1">
                  <c:v>0.26086957</c:v>
                </c:pt>
                <c:pt idx="2">
                  <c:v>2.1739129999999999E-2</c:v>
                </c:pt>
                <c:pt idx="3">
                  <c:v>2.1739129999999999E-2</c:v>
                </c:pt>
              </c:numCache>
            </c:numRef>
          </c:val>
          <c:extLst>
            <c:ext xmlns:c16="http://schemas.microsoft.com/office/drawing/2014/chart" uri="{C3380CC4-5D6E-409C-BE32-E72D297353CC}">
              <c16:uniqueId val="{00000004-CBB3-420A-BD9B-ECF5B6D9C1A3}"/>
            </c:ext>
          </c:extLst>
        </c:ser>
        <c:ser>
          <c:idx val="5"/>
          <c:order val="5"/>
          <c:tx>
            <c:strRef>
              <c:f>Sheet1!$G$1</c:f>
              <c:strCache>
                <c:ptCount val="1"/>
                <c:pt idx="0">
                  <c:v>US Male 55+</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0.36363635999999999</c:v>
                </c:pt>
                <c:pt idx="1">
                  <c:v>0.57575757999999999</c:v>
                </c:pt>
                <c:pt idx="2">
                  <c:v>6.0606060000000003E-2</c:v>
                </c:pt>
                <c:pt idx="3">
                  <c:v>0</c:v>
                </c:pt>
              </c:numCache>
            </c:numRef>
          </c:val>
          <c:extLst>
            <c:ext xmlns:c16="http://schemas.microsoft.com/office/drawing/2014/chart" uri="{C3380CC4-5D6E-409C-BE32-E72D297353CC}">
              <c16:uniqueId val="{00000005-CBB3-420A-BD9B-ECF5B6D9C1A3}"/>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numRef>
              <c:f>Sheet1!$A$2:$A$5</c:f>
              <c:numCache>
                <c:formatCode>General</c:formatCode>
                <c:ptCount val="4"/>
              </c:numCache>
            </c:numRef>
          </c:cat>
          <c:val>
            <c:numRef>
              <c:f>Sheet1!$B$2:$B$5</c:f>
              <c:numCache>
                <c:formatCode>General</c:formatCode>
                <c:ptCount val="4"/>
              </c:numCache>
            </c:numRef>
          </c:val>
          <c:extLst>
            <c:ext xmlns:c16="http://schemas.microsoft.com/office/drawing/2014/chart" uri="{C3380CC4-5D6E-409C-BE32-E72D297353CC}">
              <c16:uniqueId val="{00000000-0272-4D01-8291-137B7B8776AC}"/>
            </c:ext>
          </c:extLst>
        </c:ser>
        <c:ser>
          <c:idx val="1"/>
          <c:order val="1"/>
          <c:tx>
            <c:strRef>
              <c:f>Sheet1!$C$1</c:f>
              <c:strCache>
                <c:ptCount val="1"/>
                <c:pt idx="0">
                  <c:v>US Male 18-34</c:v>
                </c:pt>
              </c:strCache>
            </c:strRef>
          </c:tx>
          <c:spPr>
            <a:solidFill>
              <a:schemeClr val="accent2"/>
            </a:solidFill>
            <a:ln>
              <a:noFill/>
            </a:ln>
            <a:effectLst/>
          </c:spPr>
          <c:invertIfNegative val="0"/>
          <c:cat>
            <c:numRef>
              <c:f>Sheet1!$A$2:$A$5</c:f>
              <c:numCache>
                <c:formatCode>General</c:formatCode>
                <c:ptCount val="4"/>
              </c:numCache>
            </c:numRef>
          </c:cat>
          <c:val>
            <c:numRef>
              <c:f>Sheet1!$C$2:$C$5</c:f>
              <c:numCache>
                <c:formatCode>General</c:formatCode>
                <c:ptCount val="4"/>
              </c:numCache>
            </c:numRef>
          </c:val>
          <c:extLst>
            <c:ext xmlns:c16="http://schemas.microsoft.com/office/drawing/2014/chart" uri="{C3380CC4-5D6E-409C-BE32-E72D297353CC}">
              <c16:uniqueId val="{00000001-0272-4D01-8291-137B7B8776AC}"/>
            </c:ext>
          </c:extLst>
        </c:ser>
        <c:ser>
          <c:idx val="2"/>
          <c:order val="2"/>
          <c:tx>
            <c:strRef>
              <c:f>Sheet1!$D$1</c:f>
              <c:strCache>
                <c:ptCount val="1"/>
                <c:pt idx="0">
                  <c:v>US Female 35-54</c:v>
                </c:pt>
              </c:strCache>
            </c:strRef>
          </c:tx>
          <c:spPr>
            <a:solidFill>
              <a:schemeClr val="accent3"/>
            </a:solidFill>
            <a:ln>
              <a:noFill/>
            </a:ln>
            <a:effectLst/>
          </c:spPr>
          <c:invertIfNegative val="0"/>
          <c:cat>
            <c:numRef>
              <c:f>Sheet1!$A$2:$A$5</c:f>
              <c:numCache>
                <c:formatCode>General</c:formatCode>
                <c:ptCount val="4"/>
              </c:numCache>
            </c:numRef>
          </c:cat>
          <c:val>
            <c:numRef>
              <c:f>Sheet1!$D$2:$D$5</c:f>
              <c:numCache>
                <c:formatCode>General</c:formatCode>
                <c:ptCount val="4"/>
              </c:numCache>
            </c:numRef>
          </c:val>
          <c:extLst>
            <c:ext xmlns:c16="http://schemas.microsoft.com/office/drawing/2014/chart" uri="{C3380CC4-5D6E-409C-BE32-E72D297353CC}">
              <c16:uniqueId val="{00000002-0272-4D01-8291-137B7B8776AC}"/>
            </c:ext>
          </c:extLst>
        </c:ser>
        <c:ser>
          <c:idx val="3"/>
          <c:order val="3"/>
          <c:tx>
            <c:strRef>
              <c:f>Sheet1!$E$1</c:f>
              <c:strCache>
                <c:ptCount val="1"/>
                <c:pt idx="0">
                  <c:v>US Male 35-54</c:v>
                </c:pt>
              </c:strCache>
            </c:strRef>
          </c:tx>
          <c:spPr>
            <a:solidFill>
              <a:schemeClr val="accent4"/>
            </a:solidFill>
            <a:ln>
              <a:noFill/>
            </a:ln>
            <a:effectLst/>
          </c:spPr>
          <c:invertIfNegative val="0"/>
          <c:cat>
            <c:numRef>
              <c:f>Sheet1!$A$2:$A$5</c:f>
              <c:numCache>
                <c:formatCode>General</c:formatCode>
                <c:ptCount val="4"/>
              </c:numCache>
            </c:numRef>
          </c:cat>
          <c:val>
            <c:numRef>
              <c:f>Sheet1!$E$2:$E$5</c:f>
              <c:numCache>
                <c:formatCode>General</c:formatCode>
                <c:ptCount val="4"/>
              </c:numCache>
            </c:numRef>
          </c:val>
          <c:extLst>
            <c:ext xmlns:c16="http://schemas.microsoft.com/office/drawing/2014/chart" uri="{C3380CC4-5D6E-409C-BE32-E72D297353CC}">
              <c16:uniqueId val="{00000003-0272-4D01-8291-137B7B8776AC}"/>
            </c:ext>
          </c:extLst>
        </c:ser>
        <c:ser>
          <c:idx val="4"/>
          <c:order val="4"/>
          <c:tx>
            <c:strRef>
              <c:f>Sheet1!$F$1</c:f>
              <c:strCache>
                <c:ptCount val="1"/>
                <c:pt idx="0">
                  <c:v>US Female 55+</c:v>
                </c:pt>
              </c:strCache>
            </c:strRef>
          </c:tx>
          <c:spPr>
            <a:solidFill>
              <a:schemeClr val="accent5"/>
            </a:solidFill>
            <a:ln>
              <a:noFill/>
            </a:ln>
            <a:effectLst/>
          </c:spPr>
          <c:invertIfNegative val="0"/>
          <c:cat>
            <c:numRef>
              <c:f>Sheet1!$A$2:$A$5</c:f>
              <c:numCache>
                <c:formatCode>General</c:formatCode>
                <c:ptCount val="4"/>
              </c:numCache>
            </c:numRef>
          </c:cat>
          <c:val>
            <c:numRef>
              <c:f>Sheet1!$F$2:$F$5</c:f>
              <c:numCache>
                <c:formatCode>General</c:formatCode>
                <c:ptCount val="4"/>
              </c:numCache>
            </c:numRef>
          </c:val>
          <c:extLst>
            <c:ext xmlns:c16="http://schemas.microsoft.com/office/drawing/2014/chart" uri="{C3380CC4-5D6E-409C-BE32-E72D297353CC}">
              <c16:uniqueId val="{00000004-0272-4D01-8291-137B7B8776AC}"/>
            </c:ext>
          </c:extLst>
        </c:ser>
        <c:ser>
          <c:idx val="5"/>
          <c:order val="5"/>
          <c:tx>
            <c:strRef>
              <c:f>Sheet1!$G$1</c:f>
              <c:strCache>
                <c:ptCount val="1"/>
                <c:pt idx="0">
                  <c:v>US Male 55+</c:v>
                </c:pt>
              </c:strCache>
            </c:strRef>
          </c:tx>
          <c:spPr>
            <a:solidFill>
              <a:schemeClr val="accent6"/>
            </a:solidFill>
            <a:ln>
              <a:noFill/>
            </a:ln>
            <a:effectLst/>
          </c:spPr>
          <c:invertIfNegative val="0"/>
          <c:cat>
            <c:numRef>
              <c:f>Sheet1!$A$2:$A$5</c:f>
              <c:numCache>
                <c:formatCode>General</c:formatCode>
                <c:ptCount val="4"/>
              </c:numCache>
            </c:numRef>
          </c:cat>
          <c:val>
            <c:numRef>
              <c:f>Sheet1!$G$2:$G$5</c:f>
              <c:numCache>
                <c:formatCode>General</c:formatCode>
                <c:ptCount val="4"/>
              </c:numCache>
            </c:numRef>
          </c:val>
          <c:extLst>
            <c:ext xmlns:c16="http://schemas.microsoft.com/office/drawing/2014/chart" uri="{C3380CC4-5D6E-409C-BE32-E72D297353CC}">
              <c16:uniqueId val="{00000005-0272-4D01-8291-137B7B8776AC}"/>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1"/>
        <c:axPos val="b"/>
        <c:numFmt formatCode="General" sourceLinked="1"/>
        <c:majorTickMark val="none"/>
        <c:minorTickMark val="none"/>
        <c:tickLblPos val="nextTo"/>
        <c:crossAx val="343698920"/>
        <c:crosses val="autoZero"/>
        <c:auto val="1"/>
        <c:lblAlgn val="ctr"/>
        <c:lblOffset val="100"/>
        <c:noMultiLvlLbl val="0"/>
      </c:catAx>
      <c:valAx>
        <c:axId val="343698920"/>
        <c:scaling>
          <c:orientation val="minMax"/>
          <c:max val="0.8"/>
        </c:scaling>
        <c:delete val="1"/>
        <c:axPos val="l"/>
        <c:numFmt formatCode="General" sourceLinked="1"/>
        <c:majorTickMark val="none"/>
        <c:minorTickMark val="none"/>
        <c:tickLblPos val="nextTo"/>
        <c:crossAx val="343697480"/>
        <c:crosses val="autoZero"/>
        <c:crossBetween val="between"/>
      </c:valAx>
      <c:spPr>
        <a:noFill/>
        <a:ln>
          <a:noFill/>
        </a:ln>
        <a:effectLst/>
      </c:spPr>
    </c:plotArea>
    <c:legend>
      <c:legendPos val="b"/>
      <c:layout>
        <c:manualLayout>
          <c:xMode val="edge"/>
          <c:yMode val="edge"/>
          <c:x val="4.8019670599476767E-2"/>
          <c:y val="0.1446520091840289"/>
          <c:w val="0.89999993762889374"/>
          <c:h val="0.7199333233815992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900"/>
      </a:pPr>
      <a:endParaRPr lang="en-US"/>
    </a:p>
  </c:txPr>
  <c:externalData r:id="rId3">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900"/>
              <a:t>Adulterated products or substituted ingredients</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2023 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0.42819843000000002</c:v>
                </c:pt>
                <c:pt idx="1">
                  <c:v>0.37467362999999998</c:v>
                </c:pt>
                <c:pt idx="2">
                  <c:v>0.14882507</c:v>
                </c:pt>
                <c:pt idx="3">
                  <c:v>4.8302869999999998E-2</c:v>
                </c:pt>
              </c:numCache>
            </c:numRef>
          </c:val>
          <c:extLst>
            <c:ext xmlns:c16="http://schemas.microsoft.com/office/drawing/2014/chart" uri="{C3380CC4-5D6E-409C-BE32-E72D297353CC}">
              <c16:uniqueId val="{00000000-1853-48AF-981A-46F3974921AD}"/>
            </c:ext>
          </c:extLst>
        </c:ser>
        <c:ser>
          <c:idx val="1"/>
          <c:order val="1"/>
          <c:tx>
            <c:strRef>
              <c:f>Sheet1!$C$1</c:f>
              <c:strCache>
                <c:ptCount val="1"/>
                <c:pt idx="0">
                  <c:v>2024 US</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0.48101265999999998</c:v>
                </c:pt>
                <c:pt idx="1">
                  <c:v>0.39662447000000001</c:v>
                </c:pt>
                <c:pt idx="2">
                  <c:v>9.2827000000000007E-2</c:v>
                </c:pt>
                <c:pt idx="3">
                  <c:v>2.9535860000000001E-2</c:v>
                </c:pt>
              </c:numCache>
            </c:numRef>
          </c:val>
          <c:extLst>
            <c:ext xmlns:c16="http://schemas.microsoft.com/office/drawing/2014/chart" uri="{C3380CC4-5D6E-409C-BE32-E72D297353CC}">
              <c16:uniqueId val="{00000001-1853-48AF-981A-46F3974921AD}"/>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491324001166519E-2"/>
          <c:y val="6.841426071741033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281A-4459-9CAE-16785BAC394E}"/>
              </c:ext>
            </c:extLst>
          </c:dPt>
          <c:dPt>
            <c:idx val="1"/>
            <c:bubble3D val="0"/>
            <c:spPr>
              <a:solidFill>
                <a:schemeClr val="accent2"/>
              </a:solidFill>
              <a:ln>
                <a:noFill/>
              </a:ln>
              <a:effectLst/>
            </c:spPr>
            <c:extLst>
              <c:ext xmlns:c16="http://schemas.microsoft.com/office/drawing/2014/chart" uri="{C3380CC4-5D6E-409C-BE32-E72D297353CC}">
                <c16:uniqueId val="{00000003-281A-4459-9CAE-16785BAC394E}"/>
              </c:ext>
            </c:extLst>
          </c:dPt>
          <c:dPt>
            <c:idx val="2"/>
            <c:bubble3D val="0"/>
            <c:spPr>
              <a:solidFill>
                <a:schemeClr val="accent3"/>
              </a:solidFill>
              <a:ln>
                <a:noFill/>
              </a:ln>
              <a:effectLst/>
            </c:spPr>
            <c:extLst>
              <c:ext xmlns:c16="http://schemas.microsoft.com/office/drawing/2014/chart" uri="{C3380CC4-5D6E-409C-BE32-E72D297353CC}">
                <c16:uniqueId val="{00000005-281A-4459-9CAE-16785BAC394E}"/>
              </c:ext>
            </c:extLst>
          </c:dPt>
          <c:dPt>
            <c:idx val="3"/>
            <c:bubble3D val="0"/>
            <c:spPr>
              <a:solidFill>
                <a:schemeClr val="accent4"/>
              </a:solidFill>
              <a:ln>
                <a:noFill/>
              </a:ln>
              <a:effectLst/>
            </c:spPr>
            <c:extLst>
              <c:ext xmlns:c16="http://schemas.microsoft.com/office/drawing/2014/chart" uri="{C3380CC4-5D6E-409C-BE32-E72D297353CC}">
                <c16:uniqueId val="{00000007-281A-4459-9CAE-16785BAC394E}"/>
              </c:ext>
            </c:extLst>
          </c:dPt>
          <c:dPt>
            <c:idx val="4"/>
            <c:bubble3D val="0"/>
            <c:spPr>
              <a:solidFill>
                <a:schemeClr val="accent5"/>
              </a:solidFill>
              <a:ln>
                <a:noFill/>
              </a:ln>
              <a:effectLst/>
            </c:spPr>
            <c:extLst>
              <c:ext xmlns:c16="http://schemas.microsoft.com/office/drawing/2014/chart" uri="{C3380CC4-5D6E-409C-BE32-E72D297353CC}">
                <c16:uniqueId val="{00000009-281A-4459-9CAE-16785BAC394E}"/>
              </c:ext>
            </c:extLst>
          </c:dPt>
          <c:dLbls>
            <c:dLbl>
              <c:idx val="0"/>
              <c:layout>
                <c:manualLayout>
                  <c:x val="-1.6304316127150772E-2"/>
                  <c:y val="5.3070501603966085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281A-4459-9CAE-16785BAC394E}"/>
                </c:ext>
              </c:extLst>
            </c:dLbl>
            <c:dLbl>
              <c:idx val="1"/>
              <c:layout>
                <c:manualLayout>
                  <c:x val="8.9857013562861729E-3"/>
                  <c:y val="-5.6540080694537156E-3"/>
                </c:manualLayout>
              </c:layout>
              <c:showLegendKey val="0"/>
              <c:showVal val="0"/>
              <c:showCatName val="1"/>
              <c:showSerName val="0"/>
              <c:showPercent val="1"/>
              <c:showBubbleSize val="0"/>
              <c:extLst>
                <c:ext xmlns:c15="http://schemas.microsoft.com/office/drawing/2012/chart" uri="{CE6537A1-D6FC-4f65-9D91-7224C49458BB}">
                  <c15:layout>
                    <c:manualLayout>
                      <c:w val="0.27534849810440359"/>
                      <c:h val="0.1908183872849227"/>
                    </c:manualLayout>
                  </c15:layout>
                </c:ext>
                <c:ext xmlns:c16="http://schemas.microsoft.com/office/drawing/2014/chart" uri="{C3380CC4-5D6E-409C-BE32-E72D297353CC}">
                  <c16:uniqueId val="{00000003-281A-4459-9CAE-16785BAC394E}"/>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839176873724118"/>
                      <c:h val="0.20007764654418198"/>
                    </c:manualLayout>
                  </c15:layout>
                </c:ext>
                <c:ext xmlns:c16="http://schemas.microsoft.com/office/drawing/2014/chart" uri="{C3380CC4-5D6E-409C-BE32-E72D297353CC}">
                  <c16:uniqueId val="{00000005-281A-4459-9CAE-16785BAC394E}"/>
                </c:ext>
              </c:extLst>
            </c:dLbl>
            <c:dLbl>
              <c:idx val="3"/>
              <c:layout>
                <c:manualLayout>
                  <c:x val="4.6296296296295444E-3"/>
                  <c:y val="-1.8518153980752405E-2"/>
                </c:manualLayout>
              </c:layout>
              <c:tx>
                <c:rich>
                  <a:bodyPr/>
                  <a:lstStyle/>
                  <a:p>
                    <a:fld id="{47B91328-8CEE-45F1-BE6F-B45ABA75B3D1}"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layout>
                    <c:manualLayout>
                      <c:w val="0.32091498979294253"/>
                      <c:h val="0.23733595800524934"/>
                    </c:manualLayout>
                  </c15:layout>
                  <c15:dlblFieldTable/>
                  <c15:showDataLabelsRange val="0"/>
                </c:ext>
                <c:ext xmlns:c16="http://schemas.microsoft.com/office/drawing/2014/chart" uri="{C3380CC4-5D6E-409C-BE32-E72D297353CC}">
                  <c16:uniqueId val="{00000007-281A-4459-9CAE-16785BAC394E}"/>
                </c:ext>
              </c:extLst>
            </c:dLbl>
            <c:dLbl>
              <c:idx val="4"/>
              <c:layout>
                <c:manualLayout>
                  <c:x val="2.3148330417031203E-2"/>
                  <c:y val="2.3148148148148064E-2"/>
                </c:manualLayout>
              </c:layout>
              <c:showLegendKey val="0"/>
              <c:showVal val="0"/>
              <c:showCatName val="1"/>
              <c:showSerName val="0"/>
              <c:showPercent val="1"/>
              <c:showBubbleSize val="0"/>
              <c:extLst>
                <c:ext xmlns:c15="http://schemas.microsoft.com/office/drawing/2012/chart" uri="{CE6537A1-D6FC-4f65-9D91-7224C49458BB}">
                  <c15:layout>
                    <c:manualLayout>
                      <c:w val="0.28486111111111106"/>
                      <c:h val="0.25335666375036453"/>
                    </c:manualLayout>
                  </c15:layout>
                </c:ext>
                <c:ext xmlns:c16="http://schemas.microsoft.com/office/drawing/2014/chart" uri="{C3380CC4-5D6E-409C-BE32-E72D297353CC}">
                  <c16:uniqueId val="{00000009-281A-4459-9CAE-16785BAC394E}"/>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5"/>
                <c:pt idx="0">
                  <c:v>&lt;£25,000</c:v>
                </c:pt>
                <c:pt idx="1">
                  <c:v>£25,001 - £34,999</c:v>
                </c:pt>
                <c:pt idx="2">
                  <c:v>£35,000 - £59,999</c:v>
                </c:pt>
                <c:pt idx="3">
                  <c:v>£60,000 - £99,999</c:v>
                </c:pt>
                <c:pt idx="4">
                  <c:v>£100,000 - £149,999</c:v>
                </c:pt>
              </c:strCache>
              <c:extLst/>
            </c:strRef>
          </c:cat>
          <c:val>
            <c:numRef>
              <c:f>Sheet1!$B$2:$B$7</c:f>
              <c:numCache>
                <c:formatCode>0%</c:formatCode>
                <c:ptCount val="5"/>
                <c:pt idx="0">
                  <c:v>0.15625</c:v>
                </c:pt>
                <c:pt idx="1">
                  <c:v>0.3125</c:v>
                </c:pt>
                <c:pt idx="2">
                  <c:v>0.375</c:v>
                </c:pt>
                <c:pt idx="3">
                  <c:v>9.375E-2</c:v>
                </c:pt>
                <c:pt idx="4">
                  <c:v>6.25E-2</c:v>
                </c:pt>
              </c:numCache>
              <c:extLst/>
            </c:numRef>
          </c:val>
          <c:extLst>
            <c:ext xmlns:c16="http://schemas.microsoft.com/office/drawing/2014/chart" uri="{C3380CC4-5D6E-409C-BE32-E72D297353CC}">
              <c16:uniqueId val="{0000000C-281A-4459-9CAE-16785BAC394E}"/>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a:t>Non-declared ingredients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2023 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0.46736292000000002</c:v>
                </c:pt>
                <c:pt idx="1">
                  <c:v>0.36031331999999999</c:v>
                </c:pt>
                <c:pt idx="2">
                  <c:v>0.13446474999999999</c:v>
                </c:pt>
                <c:pt idx="3">
                  <c:v>3.7859009999999998E-2</c:v>
                </c:pt>
              </c:numCache>
            </c:numRef>
          </c:val>
          <c:extLst>
            <c:ext xmlns:c16="http://schemas.microsoft.com/office/drawing/2014/chart" uri="{C3380CC4-5D6E-409C-BE32-E72D297353CC}">
              <c16:uniqueId val="{00000000-B363-4F57-801E-87F4CF17147F}"/>
            </c:ext>
          </c:extLst>
        </c:ser>
        <c:ser>
          <c:idx val="1"/>
          <c:order val="1"/>
          <c:tx>
            <c:strRef>
              <c:f>Sheet1!$C$1</c:f>
              <c:strCache>
                <c:ptCount val="1"/>
                <c:pt idx="0">
                  <c:v>2024 US</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0.51898734000000002</c:v>
                </c:pt>
                <c:pt idx="1">
                  <c:v>0.34599155999999998</c:v>
                </c:pt>
                <c:pt idx="2">
                  <c:v>0.10126582000000001</c:v>
                </c:pt>
                <c:pt idx="3">
                  <c:v>3.3755269999999997E-2</c:v>
                </c:pt>
              </c:numCache>
            </c:numRef>
          </c:val>
          <c:extLst>
            <c:ext xmlns:c16="http://schemas.microsoft.com/office/drawing/2014/chart" uri="{C3380CC4-5D6E-409C-BE32-E72D297353CC}">
              <c16:uniqueId val="{00000001-B363-4F57-801E-87F4CF17147F}"/>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a:t>Undetected contaminants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2023 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0.51044386000000008</c:v>
                </c:pt>
                <c:pt idx="1">
                  <c:v>0.31853786000000001</c:v>
                </c:pt>
                <c:pt idx="2">
                  <c:v>0.12924282000000001</c:v>
                </c:pt>
                <c:pt idx="3">
                  <c:v>4.1775460000000007E-2</c:v>
                </c:pt>
              </c:numCache>
            </c:numRef>
          </c:val>
          <c:extLst>
            <c:ext xmlns:c16="http://schemas.microsoft.com/office/drawing/2014/chart" uri="{C3380CC4-5D6E-409C-BE32-E72D297353CC}">
              <c16:uniqueId val="{00000000-4C07-473D-BED2-3D8314F005CC}"/>
            </c:ext>
          </c:extLst>
        </c:ser>
        <c:ser>
          <c:idx val="1"/>
          <c:order val="1"/>
          <c:tx>
            <c:strRef>
              <c:f>Sheet1!$C$1</c:f>
              <c:strCache>
                <c:ptCount val="1"/>
                <c:pt idx="0">
                  <c:v>2024 US</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0.57594937000000002</c:v>
                </c:pt>
                <c:pt idx="1">
                  <c:v>0.30590717000000001</c:v>
                </c:pt>
                <c:pt idx="2">
                  <c:v>8.6497890000000008E-2</c:v>
                </c:pt>
                <c:pt idx="3">
                  <c:v>3.1645569999999998E-2</c:v>
                </c:pt>
              </c:numCache>
            </c:numRef>
          </c:val>
          <c:extLst>
            <c:ext xmlns:c16="http://schemas.microsoft.com/office/drawing/2014/chart" uri="{C3380CC4-5D6E-409C-BE32-E72D297353CC}">
              <c16:uniqueId val="{00000001-4C07-473D-BED2-3D8314F005CC}"/>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a:t>Unclear description of benefits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2023 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0.39817232000000002</c:v>
                </c:pt>
                <c:pt idx="1">
                  <c:v>0.42167102000000001</c:v>
                </c:pt>
                <c:pt idx="2">
                  <c:v>0.14882507</c:v>
                </c:pt>
                <c:pt idx="3">
                  <c:v>3.1331589999999999E-2</c:v>
                </c:pt>
              </c:numCache>
            </c:numRef>
          </c:val>
          <c:extLst>
            <c:ext xmlns:c16="http://schemas.microsoft.com/office/drawing/2014/chart" uri="{C3380CC4-5D6E-409C-BE32-E72D297353CC}">
              <c16:uniqueId val="{00000000-7F99-4390-8B63-8307267F7543}"/>
            </c:ext>
          </c:extLst>
        </c:ser>
        <c:ser>
          <c:idx val="1"/>
          <c:order val="1"/>
          <c:tx>
            <c:strRef>
              <c:f>Sheet1!$C$1</c:f>
              <c:strCache>
                <c:ptCount val="1"/>
                <c:pt idx="0">
                  <c:v>2024 US</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0.51054851999999995</c:v>
                </c:pt>
                <c:pt idx="1">
                  <c:v>0.36075949000000002</c:v>
                </c:pt>
                <c:pt idx="2">
                  <c:v>0.10126582000000001</c:v>
                </c:pt>
                <c:pt idx="3">
                  <c:v>2.7426160000000002E-2</c:v>
                </c:pt>
              </c:numCache>
            </c:numRef>
          </c:val>
          <c:extLst>
            <c:ext xmlns:c16="http://schemas.microsoft.com/office/drawing/2014/chart" uri="{C3380CC4-5D6E-409C-BE32-E72D297353CC}">
              <c16:uniqueId val="{00000001-7F99-4390-8B63-8307267F7543}"/>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a:t>False or misleading claims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2023 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0.56135769999999996</c:v>
                </c:pt>
                <c:pt idx="1">
                  <c:v>0.31331593000000002</c:v>
                </c:pt>
                <c:pt idx="2">
                  <c:v>9.2689299999999988E-2</c:v>
                </c:pt>
                <c:pt idx="3">
                  <c:v>3.2637079999999999E-2</c:v>
                </c:pt>
              </c:numCache>
            </c:numRef>
          </c:val>
          <c:extLst>
            <c:ext xmlns:c16="http://schemas.microsoft.com/office/drawing/2014/chart" uri="{C3380CC4-5D6E-409C-BE32-E72D297353CC}">
              <c16:uniqueId val="{00000000-87C6-491C-803E-10F0323930EE}"/>
            </c:ext>
          </c:extLst>
        </c:ser>
        <c:ser>
          <c:idx val="1"/>
          <c:order val="1"/>
          <c:tx>
            <c:strRef>
              <c:f>Sheet1!$C$1</c:f>
              <c:strCache>
                <c:ptCount val="1"/>
                <c:pt idx="0">
                  <c:v>2024 US</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0.63291138999999996</c:v>
                </c:pt>
                <c:pt idx="1">
                  <c:v>0.26371307999999999</c:v>
                </c:pt>
                <c:pt idx="2">
                  <c:v>8.2278480000000001E-2</c:v>
                </c:pt>
                <c:pt idx="3">
                  <c:v>2.1097049999999999E-2</c:v>
                </c:pt>
              </c:numCache>
            </c:numRef>
          </c:val>
          <c:extLst>
            <c:ext xmlns:c16="http://schemas.microsoft.com/office/drawing/2014/chart" uri="{C3380CC4-5D6E-409C-BE32-E72D297353CC}">
              <c16:uniqueId val="{00000001-87C6-491C-803E-10F0323930EE}"/>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a:t>Lack of clinical evidence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2023 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0.45822454000000001</c:v>
                </c:pt>
                <c:pt idx="1">
                  <c:v>0.39295038999999998</c:v>
                </c:pt>
                <c:pt idx="2">
                  <c:v>0.12793734000000001</c:v>
                </c:pt>
                <c:pt idx="3">
                  <c:v>2.088773E-2</c:v>
                </c:pt>
              </c:numCache>
            </c:numRef>
          </c:val>
          <c:extLst>
            <c:ext xmlns:c16="http://schemas.microsoft.com/office/drawing/2014/chart" uri="{C3380CC4-5D6E-409C-BE32-E72D297353CC}">
              <c16:uniqueId val="{00000000-A98B-4464-9CF5-BA1F56A0DA5F}"/>
            </c:ext>
          </c:extLst>
        </c:ser>
        <c:ser>
          <c:idx val="1"/>
          <c:order val="1"/>
          <c:tx>
            <c:strRef>
              <c:f>Sheet1!$C$1</c:f>
              <c:strCache>
                <c:ptCount val="1"/>
                <c:pt idx="0">
                  <c:v>2024 US</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0.52742615999999998</c:v>
                </c:pt>
                <c:pt idx="1">
                  <c:v>0.36075949000000002</c:v>
                </c:pt>
                <c:pt idx="2">
                  <c:v>9.704641E-2</c:v>
                </c:pt>
                <c:pt idx="3">
                  <c:v>1.476793E-2</c:v>
                </c:pt>
              </c:numCache>
            </c:numRef>
          </c:val>
          <c:extLst>
            <c:ext xmlns:c16="http://schemas.microsoft.com/office/drawing/2014/chart" uri="{C3380CC4-5D6E-409C-BE32-E72D297353CC}">
              <c16:uniqueId val="{00000001-A98B-4464-9CF5-BA1F56A0DA5F}"/>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b="0" i="0" u="none" strike="noStrike" baseline="0">
                <a:effectLst/>
              </a:rPr>
              <a:t>Undisclosed GMO ingredients</a:t>
            </a:r>
            <a:r>
              <a:rPr lang="en-US" sz="1000" b="0" i="0" u="none" strike="noStrike" baseline="0"/>
              <a:t> </a:t>
            </a:r>
            <a:endParaRPr lang="en-US" sz="1000"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2023 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0.38381200999999998</c:v>
                </c:pt>
                <c:pt idx="1">
                  <c:v>0.37206265999999999</c:v>
                </c:pt>
                <c:pt idx="2">
                  <c:v>0.21148824999999999</c:v>
                </c:pt>
                <c:pt idx="3">
                  <c:v>3.2637079999999999E-2</c:v>
                </c:pt>
              </c:numCache>
            </c:numRef>
          </c:val>
          <c:extLst>
            <c:ext xmlns:c16="http://schemas.microsoft.com/office/drawing/2014/chart" uri="{C3380CC4-5D6E-409C-BE32-E72D297353CC}">
              <c16:uniqueId val="{00000000-FC0D-43FF-A404-AA67528547B3}"/>
            </c:ext>
          </c:extLst>
        </c:ser>
        <c:ser>
          <c:idx val="1"/>
          <c:order val="1"/>
          <c:tx>
            <c:strRef>
              <c:f>Sheet1!$C$1</c:f>
              <c:strCache>
                <c:ptCount val="1"/>
                <c:pt idx="0">
                  <c:v>2024 US</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0.49156117999999999</c:v>
                </c:pt>
                <c:pt idx="1">
                  <c:v>0.37341772000000001</c:v>
                </c:pt>
                <c:pt idx="2">
                  <c:v>0.10548523</c:v>
                </c:pt>
                <c:pt idx="3">
                  <c:v>2.9535860000000001E-2</c:v>
                </c:pt>
              </c:numCache>
            </c:numRef>
          </c:val>
          <c:extLst>
            <c:ext xmlns:c16="http://schemas.microsoft.com/office/drawing/2014/chart" uri="{C3380CC4-5D6E-409C-BE32-E72D297353CC}">
              <c16:uniqueId val="{00000001-FC0D-43FF-A404-AA67528547B3}"/>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b="0" i="0" u="none" strike="noStrike" baseline="0">
                <a:effectLst/>
              </a:rPr>
              <a:t>Lack of Regulatory Enforcement</a:t>
            </a:r>
            <a:r>
              <a:rPr lang="en-US" sz="1000" b="0" i="0" u="none" strike="noStrike" baseline="0"/>
              <a:t> </a:t>
            </a:r>
            <a:endParaRPr lang="en-US" sz="1000"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2023 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0.45169713</c:v>
                </c:pt>
                <c:pt idx="1">
                  <c:v>0.37336815000000001</c:v>
                </c:pt>
                <c:pt idx="2">
                  <c:v>0.15404699999999999</c:v>
                </c:pt>
                <c:pt idx="3">
                  <c:v>2.088773E-2</c:v>
                </c:pt>
              </c:numCache>
            </c:numRef>
          </c:val>
          <c:extLst>
            <c:ext xmlns:c16="http://schemas.microsoft.com/office/drawing/2014/chart" uri="{C3380CC4-5D6E-409C-BE32-E72D297353CC}">
              <c16:uniqueId val="{00000000-2AE0-475D-B0FF-68F17663D2EA}"/>
            </c:ext>
          </c:extLst>
        </c:ser>
        <c:ser>
          <c:idx val="1"/>
          <c:order val="1"/>
          <c:tx>
            <c:strRef>
              <c:f>Sheet1!$C$1</c:f>
              <c:strCache>
                <c:ptCount val="1"/>
                <c:pt idx="0">
                  <c:v>2024 US</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0.48945147999999999</c:v>
                </c:pt>
                <c:pt idx="1">
                  <c:v>0.38607595000000011</c:v>
                </c:pt>
                <c:pt idx="2">
                  <c:v>0.10337552999999999</c:v>
                </c:pt>
                <c:pt idx="3">
                  <c:v>2.1097049999999999E-2</c:v>
                </c:pt>
              </c:numCache>
            </c:numRef>
          </c:val>
          <c:extLst>
            <c:ext xmlns:c16="http://schemas.microsoft.com/office/drawing/2014/chart" uri="{C3380CC4-5D6E-409C-BE32-E72D297353CC}">
              <c16:uniqueId val="{00000001-2AE0-475D-B0FF-68F17663D2EA}"/>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b="0" i="0" u="none" strike="noStrike" baseline="0">
                <a:effectLst/>
              </a:rPr>
              <a:t>Unclear dosing/usage guidelines</a:t>
            </a:r>
            <a:r>
              <a:rPr lang="en-US" sz="1000" b="0" i="0" u="none" strike="noStrike" baseline="0"/>
              <a:t> </a:t>
            </a:r>
            <a:endParaRPr lang="en-US" sz="1000"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2023 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0.44778067999999999</c:v>
                </c:pt>
                <c:pt idx="1">
                  <c:v>0.37075718000000002</c:v>
                </c:pt>
                <c:pt idx="2">
                  <c:v>0.15404699999999999</c:v>
                </c:pt>
                <c:pt idx="3">
                  <c:v>2.7415140000000001E-2</c:v>
                </c:pt>
              </c:numCache>
            </c:numRef>
          </c:val>
          <c:extLst>
            <c:ext xmlns:c16="http://schemas.microsoft.com/office/drawing/2014/chart" uri="{C3380CC4-5D6E-409C-BE32-E72D297353CC}">
              <c16:uniqueId val="{00000000-F968-4864-BF14-9C01DC786534}"/>
            </c:ext>
          </c:extLst>
        </c:ser>
        <c:ser>
          <c:idx val="1"/>
          <c:order val="1"/>
          <c:tx>
            <c:strRef>
              <c:f>Sheet1!$C$1</c:f>
              <c:strCache>
                <c:ptCount val="1"/>
                <c:pt idx="0">
                  <c:v>2024 US</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0.51054851999999995</c:v>
                </c:pt>
                <c:pt idx="1">
                  <c:v>0.35021097000000001</c:v>
                </c:pt>
                <c:pt idx="2">
                  <c:v>0.11392405</c:v>
                </c:pt>
                <c:pt idx="3">
                  <c:v>2.5316459999999999E-2</c:v>
                </c:pt>
              </c:numCache>
            </c:numRef>
          </c:val>
          <c:extLst>
            <c:ext xmlns:c16="http://schemas.microsoft.com/office/drawing/2014/chart" uri="{C3380CC4-5D6E-409C-BE32-E72D297353CC}">
              <c16:uniqueId val="{00000001-F968-4864-BF14-9C01DC786534}"/>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2023 US</c:v>
                </c:pt>
              </c:strCache>
            </c:strRef>
          </c:tx>
          <c:spPr>
            <a:solidFill>
              <a:schemeClr val="accent1"/>
            </a:solidFill>
            <a:ln>
              <a:noFill/>
            </a:ln>
            <a:effectLst/>
          </c:spPr>
          <c:invertIfNegative val="0"/>
          <c:cat>
            <c:numRef>
              <c:f>Sheet1!$A$2:$A$5</c:f>
              <c:numCache>
                <c:formatCode>General</c:formatCode>
                <c:ptCount val="4"/>
              </c:numCache>
            </c:numRef>
          </c:cat>
          <c:val>
            <c:numRef>
              <c:f>Sheet1!$B$2:$B$5</c:f>
              <c:numCache>
                <c:formatCode>General</c:formatCode>
                <c:ptCount val="4"/>
              </c:numCache>
            </c:numRef>
          </c:val>
          <c:extLst>
            <c:ext xmlns:c16="http://schemas.microsoft.com/office/drawing/2014/chart" uri="{C3380CC4-5D6E-409C-BE32-E72D297353CC}">
              <c16:uniqueId val="{00000000-4B2B-4BEF-93F6-5934955A2293}"/>
            </c:ext>
          </c:extLst>
        </c:ser>
        <c:ser>
          <c:idx val="1"/>
          <c:order val="1"/>
          <c:tx>
            <c:strRef>
              <c:f>Sheet1!$C$1</c:f>
              <c:strCache>
                <c:ptCount val="1"/>
                <c:pt idx="0">
                  <c:v>2024 US</c:v>
                </c:pt>
              </c:strCache>
            </c:strRef>
          </c:tx>
          <c:spPr>
            <a:solidFill>
              <a:schemeClr val="accent2"/>
            </a:solidFill>
            <a:ln>
              <a:noFill/>
            </a:ln>
            <a:effectLst/>
          </c:spPr>
          <c:invertIfNegative val="0"/>
          <c:cat>
            <c:numRef>
              <c:f>Sheet1!$A$2:$A$5</c:f>
              <c:numCache>
                <c:formatCode>General</c:formatCode>
                <c:ptCount val="4"/>
              </c:numCache>
            </c:numRef>
          </c:cat>
          <c:val>
            <c:numRef>
              <c:f>Sheet1!$C$2:$C$5</c:f>
              <c:numCache>
                <c:formatCode>General</c:formatCode>
                <c:ptCount val="4"/>
              </c:numCache>
            </c:numRef>
          </c:val>
          <c:extLst>
            <c:ext xmlns:c16="http://schemas.microsoft.com/office/drawing/2014/chart" uri="{C3380CC4-5D6E-409C-BE32-E72D297353CC}">
              <c16:uniqueId val="{00000001-4B2B-4BEF-93F6-5934955A2293}"/>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1"/>
        <c:axPos val="b"/>
        <c:numFmt formatCode="General" sourceLinked="1"/>
        <c:majorTickMark val="none"/>
        <c:minorTickMark val="none"/>
        <c:tickLblPos val="nextTo"/>
        <c:crossAx val="343698920"/>
        <c:crosses val="autoZero"/>
        <c:auto val="1"/>
        <c:lblAlgn val="ctr"/>
        <c:lblOffset val="100"/>
        <c:noMultiLvlLbl val="0"/>
      </c:catAx>
      <c:valAx>
        <c:axId val="343698920"/>
        <c:scaling>
          <c:orientation val="minMax"/>
          <c:max val="0.8"/>
        </c:scaling>
        <c:delete val="1"/>
        <c:axPos val="l"/>
        <c:numFmt formatCode="General" sourceLinked="1"/>
        <c:majorTickMark val="none"/>
        <c:minorTickMark val="none"/>
        <c:tickLblPos val="nextTo"/>
        <c:crossAx val="343697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200"/>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Sheet1!$B$2:$B$10</c:f>
              <c:numCache>
                <c:formatCode>0%</c:formatCode>
                <c:ptCount val="9"/>
                <c:pt idx="0">
                  <c:v>3.3755274261603373E-2</c:v>
                </c:pt>
                <c:pt idx="1">
                  <c:v>0.10548523206751055</c:v>
                </c:pt>
                <c:pt idx="2">
                  <c:v>0.16666666666666666</c:v>
                </c:pt>
                <c:pt idx="3">
                  <c:v>0.14556962025316456</c:v>
                </c:pt>
                <c:pt idx="4">
                  <c:v>0.20464135021097046</c:v>
                </c:pt>
                <c:pt idx="5">
                  <c:v>0.12658227848101267</c:v>
                </c:pt>
                <c:pt idx="6">
                  <c:v>9.0717299578059074E-2</c:v>
                </c:pt>
                <c:pt idx="7">
                  <c:v>8.8607594936708861E-2</c:v>
                </c:pt>
                <c:pt idx="8">
                  <c:v>3.7974683544303799E-2</c:v>
                </c:pt>
              </c:numCache>
            </c:numRef>
          </c:val>
          <c:extLst>
            <c:ext xmlns:c16="http://schemas.microsoft.com/office/drawing/2014/chart" uri="{C3380CC4-5D6E-409C-BE32-E72D297353CC}">
              <c16:uniqueId val="{00000000-026D-4BC9-90CA-3462E79EB5A3}"/>
            </c:ext>
          </c:extLst>
        </c:ser>
        <c:ser>
          <c:idx val="1"/>
          <c:order val="1"/>
          <c:tx>
            <c:strRef>
              <c:f>Sheet1!$C$1</c:f>
              <c:strCache>
                <c:ptCount val="1"/>
                <c:pt idx="0">
                  <c:v>UK</c:v>
                </c:pt>
              </c:strCache>
            </c:strRef>
          </c:tx>
          <c:spPr>
            <a:solidFill>
              <a:schemeClr val="accent2"/>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Sheet1!$C$2:$C$10</c:f>
              <c:numCache>
                <c:formatCode>0%</c:formatCode>
                <c:ptCount val="9"/>
                <c:pt idx="0">
                  <c:v>5.3571428571428568E-2</c:v>
                </c:pt>
                <c:pt idx="1">
                  <c:v>0.19642857142857142</c:v>
                </c:pt>
                <c:pt idx="2">
                  <c:v>0.33333333333333331</c:v>
                </c:pt>
                <c:pt idx="3">
                  <c:v>0.16071428571428573</c:v>
                </c:pt>
                <c:pt idx="4">
                  <c:v>0.1130952380952381</c:v>
                </c:pt>
                <c:pt idx="5">
                  <c:v>4.7619047619047616E-2</c:v>
                </c:pt>
                <c:pt idx="6">
                  <c:v>5.3571428571428568E-2</c:v>
                </c:pt>
                <c:pt idx="7">
                  <c:v>2.976190476190476E-2</c:v>
                </c:pt>
                <c:pt idx="8">
                  <c:v>1.1904761904761904E-2</c:v>
                </c:pt>
              </c:numCache>
            </c:numRef>
          </c:val>
          <c:extLst>
            <c:ext xmlns:c16="http://schemas.microsoft.com/office/drawing/2014/chart" uri="{C3380CC4-5D6E-409C-BE32-E72D297353CC}">
              <c16:uniqueId val="{00000001-026D-4BC9-90CA-3462E79EB5A3}"/>
            </c:ext>
          </c:extLst>
        </c:ser>
        <c:ser>
          <c:idx val="2"/>
          <c:order val="2"/>
          <c:tx>
            <c:strRef>
              <c:f>Sheet1!$D$1</c:f>
              <c:strCache>
                <c:ptCount val="1"/>
                <c:pt idx="0">
                  <c:v>DE</c:v>
                </c:pt>
              </c:strCache>
            </c:strRef>
          </c:tx>
          <c:spPr>
            <a:solidFill>
              <a:schemeClr val="accent3"/>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Sheet1!$D$2:$D$10</c:f>
              <c:numCache>
                <c:formatCode>0%</c:formatCode>
                <c:ptCount val="9"/>
                <c:pt idx="0">
                  <c:v>3.9408866995073892E-2</c:v>
                </c:pt>
                <c:pt idx="1">
                  <c:v>0.12807881773399016</c:v>
                </c:pt>
                <c:pt idx="2">
                  <c:v>0.21182266009852216</c:v>
                </c:pt>
                <c:pt idx="3">
                  <c:v>0.2019704433497537</c:v>
                </c:pt>
                <c:pt idx="4">
                  <c:v>0.22660098522167488</c:v>
                </c:pt>
                <c:pt idx="5">
                  <c:v>8.8669950738916259E-2</c:v>
                </c:pt>
                <c:pt idx="6">
                  <c:v>4.4334975369458129E-2</c:v>
                </c:pt>
                <c:pt idx="7">
                  <c:v>3.9408866995073892E-2</c:v>
                </c:pt>
                <c:pt idx="8">
                  <c:v>1.9704433497536946E-2</c:v>
                </c:pt>
              </c:numCache>
            </c:numRef>
          </c:val>
          <c:extLst>
            <c:ext xmlns:c16="http://schemas.microsoft.com/office/drawing/2014/chart" uri="{C3380CC4-5D6E-409C-BE32-E72D297353CC}">
              <c16:uniqueId val="{00000002-026D-4BC9-90CA-3462E79EB5A3}"/>
            </c:ext>
          </c:extLst>
        </c:ser>
        <c:ser>
          <c:idx val="3"/>
          <c:order val="3"/>
          <c:tx>
            <c:strRef>
              <c:f>Sheet1!$E$1</c:f>
              <c:strCache>
                <c:ptCount val="1"/>
                <c:pt idx="0">
                  <c:v>IT</c:v>
                </c:pt>
              </c:strCache>
            </c:strRef>
          </c:tx>
          <c:spPr>
            <a:solidFill>
              <a:schemeClr val="accent4"/>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Sheet1!$E$2:$E$10</c:f>
              <c:numCache>
                <c:formatCode>0%</c:formatCode>
                <c:ptCount val="9"/>
                <c:pt idx="0">
                  <c:v>3.2388663967611336E-2</c:v>
                </c:pt>
                <c:pt idx="1">
                  <c:v>0.16599190283400811</c:v>
                </c:pt>
                <c:pt idx="2">
                  <c:v>0.21862348178137653</c:v>
                </c:pt>
                <c:pt idx="3">
                  <c:v>0.20647773279352227</c:v>
                </c:pt>
                <c:pt idx="4">
                  <c:v>0.20647773279352227</c:v>
                </c:pt>
                <c:pt idx="5">
                  <c:v>0.10931174089068826</c:v>
                </c:pt>
                <c:pt idx="6">
                  <c:v>3.2388663967611336E-2</c:v>
                </c:pt>
                <c:pt idx="7">
                  <c:v>2.0242914979757085E-2</c:v>
                </c:pt>
                <c:pt idx="8">
                  <c:v>8.0971659919028341E-3</c:v>
                </c:pt>
              </c:numCache>
            </c:numRef>
          </c:val>
          <c:extLst>
            <c:ext xmlns:c16="http://schemas.microsoft.com/office/drawing/2014/chart" uri="{C3380CC4-5D6E-409C-BE32-E72D297353CC}">
              <c16:uniqueId val="{00000003-026D-4BC9-90CA-3462E79EB5A3}"/>
            </c:ext>
          </c:extLst>
        </c:ser>
        <c:ser>
          <c:idx val="4"/>
          <c:order val="4"/>
          <c:tx>
            <c:strRef>
              <c:f>Sheet1!$F$1</c:f>
              <c:strCache>
                <c:ptCount val="1"/>
                <c:pt idx="0">
                  <c:v>KR</c:v>
                </c:pt>
              </c:strCache>
            </c:strRef>
          </c:tx>
          <c:spPr>
            <a:solidFill>
              <a:schemeClr val="accent5"/>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Sheet1!$F$2:$F$10</c:f>
              <c:numCache>
                <c:formatCode>0%</c:formatCode>
                <c:ptCount val="9"/>
                <c:pt idx="0">
                  <c:v>4.746835443037975E-2</c:v>
                </c:pt>
                <c:pt idx="1">
                  <c:v>8.5443037974683542E-2</c:v>
                </c:pt>
                <c:pt idx="2">
                  <c:v>0.14873417721518986</c:v>
                </c:pt>
                <c:pt idx="3">
                  <c:v>0.189873417721519</c:v>
                </c:pt>
                <c:pt idx="4">
                  <c:v>0.18670886075949367</c:v>
                </c:pt>
                <c:pt idx="5">
                  <c:v>0.13924050632911392</c:v>
                </c:pt>
                <c:pt idx="6">
                  <c:v>7.9113924050632917E-2</c:v>
                </c:pt>
                <c:pt idx="7">
                  <c:v>0.11075949367088607</c:v>
                </c:pt>
                <c:pt idx="8">
                  <c:v>1.2658227848101266E-2</c:v>
                </c:pt>
              </c:numCache>
            </c:numRef>
          </c:val>
          <c:extLst>
            <c:ext xmlns:c16="http://schemas.microsoft.com/office/drawing/2014/chart" uri="{C3380CC4-5D6E-409C-BE32-E72D297353CC}">
              <c16:uniqueId val="{00000004-026D-4BC9-90CA-3462E79EB5A3}"/>
            </c:ext>
          </c:extLst>
        </c:ser>
        <c:ser>
          <c:idx val="5"/>
          <c:order val="5"/>
          <c:tx>
            <c:strRef>
              <c:f>Sheet1!$G$1</c:f>
              <c:strCache>
                <c:ptCount val="1"/>
                <c:pt idx="0">
                  <c:v>AU</c:v>
                </c:pt>
              </c:strCache>
            </c:strRef>
          </c:tx>
          <c:spPr>
            <a:solidFill>
              <a:schemeClr val="accent6"/>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Sheet1!$G$2:$G$10</c:f>
              <c:numCache>
                <c:formatCode>0%</c:formatCode>
                <c:ptCount val="9"/>
                <c:pt idx="0">
                  <c:v>3.0456852791878174E-2</c:v>
                </c:pt>
                <c:pt idx="1">
                  <c:v>0.14213197969543148</c:v>
                </c:pt>
                <c:pt idx="2">
                  <c:v>0.15228426395939088</c:v>
                </c:pt>
                <c:pt idx="3">
                  <c:v>0.20304568527918782</c:v>
                </c:pt>
                <c:pt idx="4">
                  <c:v>0.17258883248730963</c:v>
                </c:pt>
                <c:pt idx="5">
                  <c:v>0.14213197969543148</c:v>
                </c:pt>
                <c:pt idx="6">
                  <c:v>5.0761421319796954E-2</c:v>
                </c:pt>
                <c:pt idx="7">
                  <c:v>5.0761421319796954E-2</c:v>
                </c:pt>
                <c:pt idx="8">
                  <c:v>5.5837563451776651E-2</c:v>
                </c:pt>
              </c:numCache>
            </c:numRef>
          </c:val>
          <c:extLst>
            <c:ext xmlns:c16="http://schemas.microsoft.com/office/drawing/2014/chart" uri="{C3380CC4-5D6E-409C-BE32-E72D297353CC}">
              <c16:uniqueId val="{00000005-026D-4BC9-90CA-3462E79EB5A3}"/>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Sheet1!$H$2:$H$10</c:f>
              <c:numCache>
                <c:formatCode>0%</c:formatCode>
                <c:ptCount val="9"/>
                <c:pt idx="0">
                  <c:v>8.1743869209809264E-2</c:v>
                </c:pt>
                <c:pt idx="1">
                  <c:v>0.22888283378746593</c:v>
                </c:pt>
                <c:pt idx="2">
                  <c:v>9.264305177111716E-2</c:v>
                </c:pt>
                <c:pt idx="3">
                  <c:v>0.13623978201634879</c:v>
                </c:pt>
                <c:pt idx="4">
                  <c:v>0.13896457765667575</c:v>
                </c:pt>
                <c:pt idx="5">
                  <c:v>0.10354223433242507</c:v>
                </c:pt>
                <c:pt idx="6">
                  <c:v>9.5367847411444148E-2</c:v>
                </c:pt>
                <c:pt idx="7">
                  <c:v>6.2670299727520432E-2</c:v>
                </c:pt>
                <c:pt idx="8">
                  <c:v>5.9945504087193457E-2</c:v>
                </c:pt>
              </c:numCache>
            </c:numRef>
          </c:val>
          <c:extLst>
            <c:ext xmlns:c16="http://schemas.microsoft.com/office/drawing/2014/chart" uri="{C3380CC4-5D6E-409C-BE32-E72D297353CC}">
              <c16:uniqueId val="{00000006-026D-4BC9-90CA-3462E79EB5A3}"/>
            </c:ext>
          </c:extLst>
        </c:ser>
        <c:dLbls>
          <c:showLegendKey val="0"/>
          <c:showVal val="0"/>
          <c:showCatName val="0"/>
          <c:showSerName val="0"/>
          <c:showPercent val="0"/>
          <c:showBubbleSize val="0"/>
        </c:dLbls>
        <c:gapWidth val="219"/>
        <c:overlap val="-27"/>
        <c:axId val="1269636088"/>
        <c:axId val="1269637168"/>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Sheet1!$I$2:$I$10</c:f>
              <c:numCache>
                <c:formatCode>0%</c:formatCode>
                <c:ptCount val="9"/>
                <c:pt idx="0">
                  <c:v>0.1264888041924726</c:v>
                </c:pt>
                <c:pt idx="1">
                  <c:v>0.21510242972844212</c:v>
                </c:pt>
                <c:pt idx="2">
                  <c:v>0.18937589328251547</c:v>
                </c:pt>
                <c:pt idx="3">
                  <c:v>0.1586469747498809</c:v>
                </c:pt>
                <c:pt idx="4">
                  <c:v>0.13887565507384469</c:v>
                </c:pt>
                <c:pt idx="5">
                  <c:v>7.0747975226298235E-2</c:v>
                </c:pt>
                <c:pt idx="6">
                  <c:v>4.1924726060028582E-2</c:v>
                </c:pt>
                <c:pt idx="7">
                  <c:v>4.0495474035254886E-2</c:v>
                </c:pt>
                <c:pt idx="8">
                  <c:v>1.8342067651262506E-2</c:v>
                </c:pt>
              </c:numCache>
            </c:numRef>
          </c:val>
          <c:smooth val="0"/>
          <c:extLst>
            <c:ext xmlns:c16="http://schemas.microsoft.com/office/drawing/2014/chart" uri="{C3380CC4-5D6E-409C-BE32-E72D297353CC}">
              <c16:uniqueId val="{00000000-4FEC-4123-B9A0-E7F12362239D}"/>
            </c:ext>
          </c:extLst>
        </c:ser>
        <c:dLbls>
          <c:showLegendKey val="0"/>
          <c:showVal val="0"/>
          <c:showCatName val="0"/>
          <c:showSerName val="0"/>
          <c:showPercent val="0"/>
          <c:showBubbleSize val="0"/>
        </c:dLbls>
        <c:marker val="1"/>
        <c:smooth val="0"/>
        <c:axId val="1269636088"/>
        <c:axId val="1269637168"/>
      </c:lineChart>
      <c:catAx>
        <c:axId val="1269636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69637168"/>
        <c:crosses val="autoZero"/>
        <c:auto val="1"/>
        <c:lblAlgn val="ctr"/>
        <c:lblOffset val="100"/>
        <c:noMultiLvlLbl val="0"/>
      </c:catAx>
      <c:valAx>
        <c:axId val="1269637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69636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4024258433762"/>
          <c:y val="0.14540740250580042"/>
          <c:w val="0.736200357817276"/>
          <c:h val="0.79209269022359208"/>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36BF-4CF4-8733-C72A935163C7}"/>
              </c:ext>
            </c:extLst>
          </c:dPt>
          <c:dPt>
            <c:idx val="1"/>
            <c:bubble3D val="0"/>
            <c:spPr>
              <a:solidFill>
                <a:schemeClr val="accent2"/>
              </a:solidFill>
              <a:ln>
                <a:noFill/>
              </a:ln>
              <a:effectLst/>
            </c:spPr>
            <c:extLst>
              <c:ext xmlns:c16="http://schemas.microsoft.com/office/drawing/2014/chart" uri="{C3380CC4-5D6E-409C-BE32-E72D297353CC}">
                <c16:uniqueId val="{00000003-36BF-4CF4-8733-C72A935163C7}"/>
              </c:ext>
            </c:extLst>
          </c:dPt>
          <c:dPt>
            <c:idx val="2"/>
            <c:bubble3D val="0"/>
            <c:spPr>
              <a:solidFill>
                <a:schemeClr val="accent3"/>
              </a:solidFill>
              <a:ln>
                <a:noFill/>
              </a:ln>
              <a:effectLst/>
            </c:spPr>
            <c:extLst>
              <c:ext xmlns:c16="http://schemas.microsoft.com/office/drawing/2014/chart" uri="{C3380CC4-5D6E-409C-BE32-E72D297353CC}">
                <c16:uniqueId val="{00000005-36BF-4CF4-8733-C72A935163C7}"/>
              </c:ext>
            </c:extLst>
          </c:dPt>
          <c:dPt>
            <c:idx val="3"/>
            <c:bubble3D val="0"/>
            <c:spPr>
              <a:solidFill>
                <a:schemeClr val="accent4"/>
              </a:solidFill>
              <a:ln>
                <a:noFill/>
              </a:ln>
              <a:effectLst/>
            </c:spPr>
            <c:extLst>
              <c:ext xmlns:c16="http://schemas.microsoft.com/office/drawing/2014/chart" uri="{C3380CC4-5D6E-409C-BE32-E72D297353CC}">
                <c16:uniqueId val="{00000007-36BF-4CF4-8733-C72A935163C7}"/>
              </c:ext>
            </c:extLst>
          </c:dPt>
          <c:dPt>
            <c:idx val="4"/>
            <c:bubble3D val="0"/>
            <c:spPr>
              <a:solidFill>
                <a:schemeClr val="accent5"/>
              </a:solidFill>
              <a:ln>
                <a:noFill/>
              </a:ln>
              <a:effectLst/>
            </c:spPr>
            <c:extLst>
              <c:ext xmlns:c16="http://schemas.microsoft.com/office/drawing/2014/chart" uri="{C3380CC4-5D6E-409C-BE32-E72D297353CC}">
                <c16:uniqueId val="{00000009-36BF-4CF4-8733-C72A935163C7}"/>
              </c:ext>
            </c:extLst>
          </c:dPt>
          <c:dLbls>
            <c:dLbl>
              <c:idx val="0"/>
              <c:layout>
                <c:manualLayout>
                  <c:x val="8.2226737371386398E-3"/>
                  <c:y val="5.831153207386576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6BF-4CF4-8733-C72A935163C7}"/>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7.8817730000000003E-2</c:v>
                </c:pt>
                <c:pt idx="1">
                  <c:v>0.26108374000000001</c:v>
                </c:pt>
                <c:pt idx="2">
                  <c:v>0.46798030000000002</c:v>
                </c:pt>
                <c:pt idx="3">
                  <c:v>0.13300492999999999</c:v>
                </c:pt>
                <c:pt idx="4">
                  <c:v>5.9113300000000008E-2</c:v>
                </c:pt>
              </c:numCache>
            </c:numRef>
          </c:val>
          <c:extLst>
            <c:ext xmlns:c16="http://schemas.microsoft.com/office/drawing/2014/chart" uri="{C3380CC4-5D6E-409C-BE32-E72D297353CC}">
              <c16:uniqueId val="{0000000A-36BF-4CF4-8733-C72A935163C7}"/>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Sheet1!$B$2:$B$10</c:f>
              <c:numCache>
                <c:formatCode>0%</c:formatCode>
                <c:ptCount val="9"/>
                <c:pt idx="0">
                  <c:v>4.9132947976878616E-2</c:v>
                </c:pt>
                <c:pt idx="1">
                  <c:v>0.15606936416184972</c:v>
                </c:pt>
                <c:pt idx="2">
                  <c:v>0.16473988439306358</c:v>
                </c:pt>
                <c:pt idx="3">
                  <c:v>0.12427745664739884</c:v>
                </c:pt>
                <c:pt idx="4">
                  <c:v>0.18208092485549132</c:v>
                </c:pt>
                <c:pt idx="5">
                  <c:v>0.10982658959537572</c:v>
                </c:pt>
                <c:pt idx="6">
                  <c:v>8.6705202312138727E-2</c:v>
                </c:pt>
                <c:pt idx="7">
                  <c:v>0.10115606936416185</c:v>
                </c:pt>
                <c:pt idx="8">
                  <c:v>2.6011560693641619E-2</c:v>
                </c:pt>
              </c:numCache>
            </c:numRef>
          </c:val>
          <c:extLst>
            <c:ext xmlns:c16="http://schemas.microsoft.com/office/drawing/2014/chart" uri="{C3380CC4-5D6E-409C-BE32-E72D297353CC}">
              <c16:uniqueId val="{00000000-026D-4BC9-90CA-3462E79EB5A3}"/>
            </c:ext>
          </c:extLst>
        </c:ser>
        <c:ser>
          <c:idx val="1"/>
          <c:order val="1"/>
          <c:tx>
            <c:strRef>
              <c:f>Sheet1!$C$1</c:f>
              <c:strCache>
                <c:ptCount val="1"/>
                <c:pt idx="0">
                  <c:v>Male 18-34</c:v>
                </c:pt>
              </c:strCache>
            </c:strRef>
          </c:tx>
          <c:spPr>
            <a:solidFill>
              <a:schemeClr val="accent2"/>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Sheet1!$C$2:$C$10</c:f>
              <c:numCache>
                <c:formatCode>0%</c:formatCode>
                <c:ptCount val="9"/>
                <c:pt idx="0">
                  <c:v>3.4090909090909088E-2</c:v>
                </c:pt>
                <c:pt idx="1">
                  <c:v>6.8181818181818177E-2</c:v>
                </c:pt>
                <c:pt idx="2">
                  <c:v>0.16193181818181818</c:v>
                </c:pt>
                <c:pt idx="3">
                  <c:v>0.19034090909090909</c:v>
                </c:pt>
                <c:pt idx="4">
                  <c:v>0.19886363636363635</c:v>
                </c:pt>
                <c:pt idx="5">
                  <c:v>0.14488636363636365</c:v>
                </c:pt>
                <c:pt idx="6">
                  <c:v>6.8181818181818177E-2</c:v>
                </c:pt>
                <c:pt idx="7">
                  <c:v>7.3863636363636367E-2</c:v>
                </c:pt>
                <c:pt idx="8">
                  <c:v>5.9659090909090912E-2</c:v>
                </c:pt>
              </c:numCache>
            </c:numRef>
          </c:val>
          <c:extLst>
            <c:ext xmlns:c16="http://schemas.microsoft.com/office/drawing/2014/chart" uri="{C3380CC4-5D6E-409C-BE32-E72D297353CC}">
              <c16:uniqueId val="{00000001-026D-4BC9-90CA-3462E79EB5A3}"/>
            </c:ext>
          </c:extLst>
        </c:ser>
        <c:ser>
          <c:idx val="2"/>
          <c:order val="2"/>
          <c:tx>
            <c:strRef>
              <c:f>Sheet1!$D$1</c:f>
              <c:strCache>
                <c:ptCount val="1"/>
                <c:pt idx="0">
                  <c:v>Female 35-54</c:v>
                </c:pt>
              </c:strCache>
            </c:strRef>
          </c:tx>
          <c:spPr>
            <a:solidFill>
              <a:schemeClr val="accent3"/>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Sheet1!$D$2:$D$10</c:f>
              <c:numCache>
                <c:formatCode>0%</c:formatCode>
                <c:ptCount val="9"/>
                <c:pt idx="0">
                  <c:v>4.5766590389016017E-2</c:v>
                </c:pt>
                <c:pt idx="1">
                  <c:v>0.16475972540045766</c:v>
                </c:pt>
                <c:pt idx="2">
                  <c:v>0.18077803203661327</c:v>
                </c:pt>
                <c:pt idx="3">
                  <c:v>0.17848970251716248</c:v>
                </c:pt>
                <c:pt idx="4">
                  <c:v>0.16704805491990846</c:v>
                </c:pt>
                <c:pt idx="5">
                  <c:v>0.11441647597254005</c:v>
                </c:pt>
                <c:pt idx="6">
                  <c:v>5.4919908466819219E-2</c:v>
                </c:pt>
                <c:pt idx="7">
                  <c:v>6.4073226544622428E-2</c:v>
                </c:pt>
                <c:pt idx="8">
                  <c:v>2.9748283752860413E-2</c:v>
                </c:pt>
              </c:numCache>
            </c:numRef>
          </c:val>
          <c:extLst>
            <c:ext xmlns:c16="http://schemas.microsoft.com/office/drawing/2014/chart" uri="{C3380CC4-5D6E-409C-BE32-E72D297353CC}">
              <c16:uniqueId val="{00000002-026D-4BC9-90CA-3462E79EB5A3}"/>
            </c:ext>
          </c:extLst>
        </c:ser>
        <c:ser>
          <c:idx val="3"/>
          <c:order val="3"/>
          <c:tx>
            <c:strRef>
              <c:f>Sheet1!$E$1</c:f>
              <c:strCache>
                <c:ptCount val="1"/>
                <c:pt idx="0">
                  <c:v>Male 35-54</c:v>
                </c:pt>
              </c:strCache>
            </c:strRef>
          </c:tx>
          <c:spPr>
            <a:solidFill>
              <a:schemeClr val="accent4"/>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Sheet1!$E$2:$E$10</c:f>
              <c:numCache>
                <c:formatCode>0%</c:formatCode>
                <c:ptCount val="9"/>
                <c:pt idx="0">
                  <c:v>3.3482142857142856E-2</c:v>
                </c:pt>
                <c:pt idx="1">
                  <c:v>0.11607142857142858</c:v>
                </c:pt>
                <c:pt idx="2">
                  <c:v>0.17857142857142858</c:v>
                </c:pt>
                <c:pt idx="3">
                  <c:v>0.17633928571428573</c:v>
                </c:pt>
                <c:pt idx="4">
                  <c:v>0.18973214285714285</c:v>
                </c:pt>
                <c:pt idx="5">
                  <c:v>0.11160714285714286</c:v>
                </c:pt>
                <c:pt idx="6">
                  <c:v>9.375E-2</c:v>
                </c:pt>
                <c:pt idx="7">
                  <c:v>6.9196428571428575E-2</c:v>
                </c:pt>
                <c:pt idx="8">
                  <c:v>3.125E-2</c:v>
                </c:pt>
              </c:numCache>
            </c:numRef>
          </c:val>
          <c:extLst>
            <c:ext xmlns:c16="http://schemas.microsoft.com/office/drawing/2014/chart" uri="{C3380CC4-5D6E-409C-BE32-E72D297353CC}">
              <c16:uniqueId val="{00000003-026D-4BC9-90CA-3462E79EB5A3}"/>
            </c:ext>
          </c:extLst>
        </c:ser>
        <c:ser>
          <c:idx val="4"/>
          <c:order val="4"/>
          <c:tx>
            <c:strRef>
              <c:f>Sheet1!$F$1</c:f>
              <c:strCache>
                <c:ptCount val="1"/>
                <c:pt idx="0">
                  <c:v>Female 55+</c:v>
                </c:pt>
              </c:strCache>
            </c:strRef>
          </c:tx>
          <c:spPr>
            <a:solidFill>
              <a:schemeClr val="accent5"/>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Sheet1!$F$2:$F$10</c:f>
              <c:numCache>
                <c:formatCode>0%</c:formatCode>
                <c:ptCount val="9"/>
                <c:pt idx="0">
                  <c:v>5.7142857142857141E-2</c:v>
                </c:pt>
                <c:pt idx="1">
                  <c:v>0.21714285714285714</c:v>
                </c:pt>
                <c:pt idx="2">
                  <c:v>0.2</c:v>
                </c:pt>
                <c:pt idx="3">
                  <c:v>0.1657142857142857</c:v>
                </c:pt>
                <c:pt idx="4">
                  <c:v>0.13142857142857142</c:v>
                </c:pt>
                <c:pt idx="5">
                  <c:v>0.11428571428571428</c:v>
                </c:pt>
                <c:pt idx="6">
                  <c:v>5.7142857142857141E-2</c:v>
                </c:pt>
                <c:pt idx="7">
                  <c:v>2.2857142857142857E-2</c:v>
                </c:pt>
                <c:pt idx="8">
                  <c:v>3.4285714285714287E-2</c:v>
                </c:pt>
              </c:numCache>
            </c:numRef>
          </c:val>
          <c:extLst>
            <c:ext xmlns:c16="http://schemas.microsoft.com/office/drawing/2014/chart" uri="{C3380CC4-5D6E-409C-BE32-E72D297353CC}">
              <c16:uniqueId val="{00000004-026D-4BC9-90CA-3462E79EB5A3}"/>
            </c:ext>
          </c:extLst>
        </c:ser>
        <c:ser>
          <c:idx val="5"/>
          <c:order val="5"/>
          <c:tx>
            <c:strRef>
              <c:f>Sheet1!$G$1</c:f>
              <c:strCache>
                <c:ptCount val="1"/>
                <c:pt idx="0">
                  <c:v>Male 55+</c:v>
                </c:pt>
              </c:strCache>
            </c:strRef>
          </c:tx>
          <c:spPr>
            <a:solidFill>
              <a:schemeClr val="accent6"/>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Sheet1!$G$2:$G$10</c:f>
              <c:numCache>
                <c:formatCode>0%</c:formatCode>
                <c:ptCount val="9"/>
                <c:pt idx="0">
                  <c:v>8.1339712918660281E-2</c:v>
                </c:pt>
                <c:pt idx="1">
                  <c:v>0.22488038277511962</c:v>
                </c:pt>
                <c:pt idx="2">
                  <c:v>0.1674641148325359</c:v>
                </c:pt>
                <c:pt idx="3">
                  <c:v>0.20095693779904306</c:v>
                </c:pt>
                <c:pt idx="4">
                  <c:v>0.19617224880382775</c:v>
                </c:pt>
                <c:pt idx="5">
                  <c:v>6.6985645933014357E-2</c:v>
                </c:pt>
                <c:pt idx="6">
                  <c:v>4.3062200956937802E-2</c:v>
                </c:pt>
                <c:pt idx="7">
                  <c:v>1.9138755980861243E-2</c:v>
                </c:pt>
                <c:pt idx="8">
                  <c:v>0</c:v>
                </c:pt>
              </c:numCache>
            </c:numRef>
          </c:val>
          <c:extLst>
            <c:ext xmlns:c16="http://schemas.microsoft.com/office/drawing/2014/chart" uri="{C3380CC4-5D6E-409C-BE32-E72D297353CC}">
              <c16:uniqueId val="{00000005-026D-4BC9-90CA-3462E79EB5A3}"/>
            </c:ext>
          </c:extLst>
        </c:ser>
        <c:dLbls>
          <c:showLegendKey val="0"/>
          <c:showVal val="0"/>
          <c:showCatName val="0"/>
          <c:showSerName val="0"/>
          <c:showPercent val="0"/>
          <c:showBubbleSize val="0"/>
        </c:dLbls>
        <c:gapWidth val="219"/>
        <c:overlap val="-27"/>
        <c:axId val="1269636088"/>
        <c:axId val="1269637168"/>
      </c:barChart>
      <c:catAx>
        <c:axId val="1269636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69637168"/>
        <c:crosses val="autoZero"/>
        <c:auto val="1"/>
        <c:lblAlgn val="ctr"/>
        <c:lblOffset val="100"/>
        <c:noMultiLvlLbl val="0"/>
      </c:catAx>
      <c:valAx>
        <c:axId val="1269637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69636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Sheet1!$B$2:$B$10</c:f>
              <c:numCache>
                <c:formatCode>0%</c:formatCode>
                <c:ptCount val="9"/>
                <c:pt idx="0">
                  <c:v>8.4745760000000003E-2</c:v>
                </c:pt>
                <c:pt idx="1">
                  <c:v>0.13559321999999999</c:v>
                </c:pt>
                <c:pt idx="2">
                  <c:v>0.23728814000000001</c:v>
                </c:pt>
                <c:pt idx="3">
                  <c:v>5.0847459999999997E-2</c:v>
                </c:pt>
                <c:pt idx="4">
                  <c:v>0.20338982999999999</c:v>
                </c:pt>
                <c:pt idx="5">
                  <c:v>6.7796609999999993E-2</c:v>
                </c:pt>
                <c:pt idx="6">
                  <c:v>0.15254237000000001</c:v>
                </c:pt>
                <c:pt idx="7">
                  <c:v>6.7796609999999993E-2</c:v>
                </c:pt>
                <c:pt idx="8">
                  <c:v>0</c:v>
                </c:pt>
              </c:numCache>
            </c:numRef>
          </c:val>
          <c:extLst>
            <c:ext xmlns:c16="http://schemas.microsoft.com/office/drawing/2014/chart" uri="{C3380CC4-5D6E-409C-BE32-E72D297353CC}">
              <c16:uniqueId val="{00000000-026D-4BC9-90CA-3462E79EB5A3}"/>
            </c:ext>
          </c:extLst>
        </c:ser>
        <c:ser>
          <c:idx val="1"/>
          <c:order val="1"/>
          <c:tx>
            <c:strRef>
              <c:f>Sheet1!$C$1</c:f>
              <c:strCache>
                <c:ptCount val="1"/>
                <c:pt idx="0">
                  <c:v>US Male 18-34</c:v>
                </c:pt>
              </c:strCache>
            </c:strRef>
          </c:tx>
          <c:spPr>
            <a:solidFill>
              <a:schemeClr val="accent2"/>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Sheet1!$C$2:$C$10</c:f>
              <c:numCache>
                <c:formatCode>0%</c:formatCode>
                <c:ptCount val="9"/>
                <c:pt idx="0">
                  <c:v>2.5641029999999999E-2</c:v>
                </c:pt>
                <c:pt idx="1">
                  <c:v>6.8376069999999997E-2</c:v>
                </c:pt>
                <c:pt idx="2">
                  <c:v>0.11965812000000001</c:v>
                </c:pt>
                <c:pt idx="3">
                  <c:v>0.17948718</c:v>
                </c:pt>
                <c:pt idx="4">
                  <c:v>0.23931624000000001</c:v>
                </c:pt>
                <c:pt idx="5">
                  <c:v>0.11965812000000001</c:v>
                </c:pt>
                <c:pt idx="6">
                  <c:v>6.8376069999999997E-2</c:v>
                </c:pt>
                <c:pt idx="7">
                  <c:v>0.10256410000000001</c:v>
                </c:pt>
                <c:pt idx="8">
                  <c:v>7.6923079999999991E-2</c:v>
                </c:pt>
              </c:numCache>
            </c:numRef>
          </c:val>
          <c:extLst>
            <c:ext xmlns:c16="http://schemas.microsoft.com/office/drawing/2014/chart" uri="{C3380CC4-5D6E-409C-BE32-E72D297353CC}">
              <c16:uniqueId val="{00000001-026D-4BC9-90CA-3462E79EB5A3}"/>
            </c:ext>
          </c:extLst>
        </c:ser>
        <c:ser>
          <c:idx val="2"/>
          <c:order val="2"/>
          <c:tx>
            <c:strRef>
              <c:f>Sheet1!$D$1</c:f>
              <c:strCache>
                <c:ptCount val="1"/>
                <c:pt idx="0">
                  <c:v>US Female 35-54</c:v>
                </c:pt>
              </c:strCache>
            </c:strRef>
          </c:tx>
          <c:spPr>
            <a:solidFill>
              <a:schemeClr val="accent3"/>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Sheet1!$D$2:$D$10</c:f>
              <c:numCache>
                <c:formatCode>0%</c:formatCode>
                <c:ptCount val="9"/>
                <c:pt idx="0">
                  <c:v>9.5238100000000006E-3</c:v>
                </c:pt>
                <c:pt idx="1">
                  <c:v>9.5238099999999992E-2</c:v>
                </c:pt>
                <c:pt idx="2">
                  <c:v>0.2</c:v>
                </c:pt>
                <c:pt idx="3">
                  <c:v>0.15238094999999999</c:v>
                </c:pt>
                <c:pt idx="4">
                  <c:v>0.18095238</c:v>
                </c:pt>
                <c:pt idx="5">
                  <c:v>0.18095238</c:v>
                </c:pt>
                <c:pt idx="6">
                  <c:v>6.6666669999999997E-2</c:v>
                </c:pt>
                <c:pt idx="7">
                  <c:v>8.5714289999999999E-2</c:v>
                </c:pt>
                <c:pt idx="8">
                  <c:v>2.8571429999999998E-2</c:v>
                </c:pt>
              </c:numCache>
            </c:numRef>
          </c:val>
          <c:extLst>
            <c:ext xmlns:c16="http://schemas.microsoft.com/office/drawing/2014/chart" uri="{C3380CC4-5D6E-409C-BE32-E72D297353CC}">
              <c16:uniqueId val="{00000002-026D-4BC9-90CA-3462E79EB5A3}"/>
            </c:ext>
          </c:extLst>
        </c:ser>
        <c:ser>
          <c:idx val="3"/>
          <c:order val="3"/>
          <c:tx>
            <c:strRef>
              <c:f>Sheet1!$E$1</c:f>
              <c:strCache>
                <c:ptCount val="1"/>
                <c:pt idx="0">
                  <c:v>US Male 35-54</c:v>
                </c:pt>
              </c:strCache>
            </c:strRef>
          </c:tx>
          <c:spPr>
            <a:solidFill>
              <a:schemeClr val="accent4"/>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Sheet1!$E$2:$E$10</c:f>
              <c:numCache>
                <c:formatCode>0%</c:formatCode>
                <c:ptCount val="9"/>
                <c:pt idx="0">
                  <c:v>2.654867E-2</c:v>
                </c:pt>
                <c:pt idx="1">
                  <c:v>7.0796460000000005E-2</c:v>
                </c:pt>
                <c:pt idx="2">
                  <c:v>0.11504425</c:v>
                </c:pt>
                <c:pt idx="3">
                  <c:v>0.15929204</c:v>
                </c:pt>
                <c:pt idx="4">
                  <c:v>0.21238937999999999</c:v>
                </c:pt>
                <c:pt idx="5">
                  <c:v>0.13274336</c:v>
                </c:pt>
                <c:pt idx="6">
                  <c:v>0.11504425</c:v>
                </c:pt>
                <c:pt idx="7">
                  <c:v>0.12389380999999999</c:v>
                </c:pt>
                <c:pt idx="8">
                  <c:v>4.4247790000000002E-2</c:v>
                </c:pt>
              </c:numCache>
            </c:numRef>
          </c:val>
          <c:extLst>
            <c:ext xmlns:c16="http://schemas.microsoft.com/office/drawing/2014/chart" uri="{C3380CC4-5D6E-409C-BE32-E72D297353CC}">
              <c16:uniqueId val="{00000003-026D-4BC9-90CA-3462E79EB5A3}"/>
            </c:ext>
          </c:extLst>
        </c:ser>
        <c:ser>
          <c:idx val="4"/>
          <c:order val="4"/>
          <c:tx>
            <c:strRef>
              <c:f>Sheet1!$F$1</c:f>
              <c:strCache>
                <c:ptCount val="1"/>
                <c:pt idx="0">
                  <c:v>US Female 55+</c:v>
                </c:pt>
              </c:strCache>
            </c:strRef>
          </c:tx>
          <c:spPr>
            <a:solidFill>
              <a:schemeClr val="accent5"/>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Sheet1!$F$2:$F$10</c:f>
              <c:numCache>
                <c:formatCode>0%</c:formatCode>
                <c:ptCount val="9"/>
                <c:pt idx="0">
                  <c:v>6.521739E-2</c:v>
                </c:pt>
                <c:pt idx="1">
                  <c:v>0.17391303999999999</c:v>
                </c:pt>
                <c:pt idx="2">
                  <c:v>0.21739130000000001</c:v>
                </c:pt>
                <c:pt idx="3">
                  <c:v>0.15217391</c:v>
                </c:pt>
                <c:pt idx="4">
                  <c:v>0.10869565</c:v>
                </c:pt>
                <c:pt idx="5">
                  <c:v>0.15217391</c:v>
                </c:pt>
                <c:pt idx="6">
                  <c:v>8.6956520000000009E-2</c:v>
                </c:pt>
                <c:pt idx="7">
                  <c:v>2.1739129999999999E-2</c:v>
                </c:pt>
                <c:pt idx="8">
                  <c:v>2.1739129999999999E-2</c:v>
                </c:pt>
              </c:numCache>
            </c:numRef>
          </c:val>
          <c:extLst>
            <c:ext xmlns:c16="http://schemas.microsoft.com/office/drawing/2014/chart" uri="{C3380CC4-5D6E-409C-BE32-E72D297353CC}">
              <c16:uniqueId val="{00000004-026D-4BC9-90CA-3462E79EB5A3}"/>
            </c:ext>
          </c:extLst>
        </c:ser>
        <c:ser>
          <c:idx val="5"/>
          <c:order val="5"/>
          <c:tx>
            <c:strRef>
              <c:f>Sheet1!$G$1</c:f>
              <c:strCache>
                <c:ptCount val="1"/>
                <c:pt idx="0">
                  <c:v>US Male 55+</c:v>
                </c:pt>
              </c:strCache>
            </c:strRef>
          </c:tx>
          <c:spPr>
            <a:solidFill>
              <a:schemeClr val="accent6"/>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Sheet1!$G$2:$G$10</c:f>
              <c:numCache>
                <c:formatCode>0%</c:formatCode>
                <c:ptCount val="9"/>
                <c:pt idx="0">
                  <c:v>3.0303030000000002E-2</c:v>
                </c:pt>
                <c:pt idx="1">
                  <c:v>0.21212121</c:v>
                </c:pt>
                <c:pt idx="2">
                  <c:v>0.21212121</c:v>
                </c:pt>
                <c:pt idx="3">
                  <c:v>0.12121212000000001</c:v>
                </c:pt>
                <c:pt idx="4">
                  <c:v>0.27272727000000002</c:v>
                </c:pt>
                <c:pt idx="5">
                  <c:v>3.0303030000000002E-2</c:v>
                </c:pt>
                <c:pt idx="6">
                  <c:v>6.0606060000000003E-2</c:v>
                </c:pt>
                <c:pt idx="7">
                  <c:v>6.0606060000000003E-2</c:v>
                </c:pt>
                <c:pt idx="8">
                  <c:v>0</c:v>
                </c:pt>
              </c:numCache>
            </c:numRef>
          </c:val>
          <c:extLst>
            <c:ext xmlns:c16="http://schemas.microsoft.com/office/drawing/2014/chart" uri="{C3380CC4-5D6E-409C-BE32-E72D297353CC}">
              <c16:uniqueId val="{00000005-026D-4BC9-90CA-3462E79EB5A3}"/>
            </c:ext>
          </c:extLst>
        </c:ser>
        <c:dLbls>
          <c:showLegendKey val="0"/>
          <c:showVal val="0"/>
          <c:showCatName val="0"/>
          <c:showSerName val="0"/>
          <c:showPercent val="0"/>
          <c:showBubbleSize val="0"/>
        </c:dLbls>
        <c:gapWidth val="219"/>
        <c:overlap val="-27"/>
        <c:axId val="1269636088"/>
        <c:axId val="1269637168"/>
      </c:barChart>
      <c:catAx>
        <c:axId val="1269636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69637168"/>
        <c:crosses val="autoZero"/>
        <c:auto val="1"/>
        <c:lblAlgn val="ctr"/>
        <c:lblOffset val="100"/>
        <c:noMultiLvlLbl val="0"/>
      </c:catAx>
      <c:valAx>
        <c:axId val="1269637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69636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2019 US</c:v>
                </c:pt>
              </c:strCache>
            </c:strRef>
          </c:tx>
          <c:spPr>
            <a:solidFill>
              <a:schemeClr val="accent1"/>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Sheet1!$B$2:$B$10</c:f>
              <c:numCache>
                <c:formatCode>0%</c:formatCode>
                <c:ptCount val="9"/>
                <c:pt idx="0">
                  <c:v>3.3033029999999998E-2</c:v>
                </c:pt>
                <c:pt idx="1">
                  <c:v>0.15915915999999999</c:v>
                </c:pt>
                <c:pt idx="2">
                  <c:v>0.25225225000000001</c:v>
                </c:pt>
                <c:pt idx="3">
                  <c:v>0.19819819999999999</c:v>
                </c:pt>
                <c:pt idx="4">
                  <c:v>0.16516517</c:v>
                </c:pt>
                <c:pt idx="5">
                  <c:v>6.6066070000000005E-2</c:v>
                </c:pt>
                <c:pt idx="6">
                  <c:v>5.4054049999999999E-2</c:v>
                </c:pt>
                <c:pt idx="7">
                  <c:v>4.8048050000000002E-2</c:v>
                </c:pt>
                <c:pt idx="8">
                  <c:v>2.402402E-2</c:v>
                </c:pt>
              </c:numCache>
            </c:numRef>
          </c:val>
          <c:extLst>
            <c:ext xmlns:c16="http://schemas.microsoft.com/office/drawing/2014/chart" uri="{C3380CC4-5D6E-409C-BE32-E72D297353CC}">
              <c16:uniqueId val="{00000000-03EE-43A2-A8CC-967583B385BE}"/>
            </c:ext>
          </c:extLst>
        </c:ser>
        <c:ser>
          <c:idx val="1"/>
          <c:order val="1"/>
          <c:tx>
            <c:strRef>
              <c:f>Sheet1!$C$1</c:f>
              <c:strCache>
                <c:ptCount val="1"/>
                <c:pt idx="0">
                  <c:v>2020 US</c:v>
                </c:pt>
              </c:strCache>
            </c:strRef>
          </c:tx>
          <c:spPr>
            <a:solidFill>
              <a:schemeClr val="accent2"/>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Sheet1!$C$2:$C$10</c:f>
              <c:numCache>
                <c:formatCode>0%</c:formatCode>
                <c:ptCount val="9"/>
                <c:pt idx="0">
                  <c:v>7.0000000000000007E-2</c:v>
                </c:pt>
                <c:pt idx="1">
                  <c:v>0.21</c:v>
                </c:pt>
                <c:pt idx="2">
                  <c:v>0.21333332999999999</c:v>
                </c:pt>
                <c:pt idx="3">
                  <c:v>0.18333332999999999</c:v>
                </c:pt>
                <c:pt idx="4">
                  <c:v>0.15</c:v>
                </c:pt>
                <c:pt idx="5">
                  <c:v>7.3333330000000002E-2</c:v>
                </c:pt>
                <c:pt idx="6">
                  <c:v>4.666667E-2</c:v>
                </c:pt>
                <c:pt idx="7">
                  <c:v>3.3333330000000001E-2</c:v>
                </c:pt>
                <c:pt idx="8">
                  <c:v>0.02</c:v>
                </c:pt>
              </c:numCache>
            </c:numRef>
          </c:val>
          <c:extLst>
            <c:ext xmlns:c16="http://schemas.microsoft.com/office/drawing/2014/chart" uri="{C3380CC4-5D6E-409C-BE32-E72D297353CC}">
              <c16:uniqueId val="{00000000-459A-44BE-B012-6BF3EAF828FB}"/>
            </c:ext>
          </c:extLst>
        </c:ser>
        <c:ser>
          <c:idx val="2"/>
          <c:order val="2"/>
          <c:tx>
            <c:strRef>
              <c:f>Sheet1!$D$1</c:f>
              <c:strCache>
                <c:ptCount val="1"/>
                <c:pt idx="0">
                  <c:v>2021 US</c:v>
                </c:pt>
              </c:strCache>
            </c:strRef>
          </c:tx>
          <c:spPr>
            <a:solidFill>
              <a:schemeClr val="accent3"/>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Sheet1!$D$2:$D$10</c:f>
              <c:numCache>
                <c:formatCode>0%</c:formatCode>
                <c:ptCount val="9"/>
                <c:pt idx="0">
                  <c:v>3.8011700000000002E-2</c:v>
                </c:pt>
                <c:pt idx="1">
                  <c:v>0.14327485000000001</c:v>
                </c:pt>
                <c:pt idx="2">
                  <c:v>0.20467836</c:v>
                </c:pt>
                <c:pt idx="3">
                  <c:v>0.17836257</c:v>
                </c:pt>
                <c:pt idx="4">
                  <c:v>0.18421053000000001</c:v>
                </c:pt>
                <c:pt idx="5">
                  <c:v>0.13742689999999999</c:v>
                </c:pt>
                <c:pt idx="6">
                  <c:v>6.7251459999999999E-2</c:v>
                </c:pt>
                <c:pt idx="7">
                  <c:v>2.6315789999999999E-2</c:v>
                </c:pt>
                <c:pt idx="8">
                  <c:v>2.0467840000000001E-2</c:v>
                </c:pt>
              </c:numCache>
            </c:numRef>
          </c:val>
          <c:extLst>
            <c:ext xmlns:c16="http://schemas.microsoft.com/office/drawing/2014/chart" uri="{C3380CC4-5D6E-409C-BE32-E72D297353CC}">
              <c16:uniqueId val="{00000001-459A-44BE-B012-6BF3EAF828FB}"/>
            </c:ext>
          </c:extLst>
        </c:ser>
        <c:ser>
          <c:idx val="3"/>
          <c:order val="3"/>
          <c:tx>
            <c:strRef>
              <c:f>Sheet1!$E$1</c:f>
              <c:strCache>
                <c:ptCount val="1"/>
                <c:pt idx="0">
                  <c:v>2022 US</c:v>
                </c:pt>
              </c:strCache>
            </c:strRef>
          </c:tx>
          <c:spPr>
            <a:solidFill>
              <a:schemeClr val="accent4"/>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Sheet1!$E$2:$E$10</c:f>
              <c:numCache>
                <c:formatCode>0%</c:formatCode>
                <c:ptCount val="9"/>
                <c:pt idx="0">
                  <c:v>5.1689859999999997E-2</c:v>
                </c:pt>
                <c:pt idx="1">
                  <c:v>0.12524851000000001</c:v>
                </c:pt>
                <c:pt idx="2">
                  <c:v>0.1749503</c:v>
                </c:pt>
                <c:pt idx="3">
                  <c:v>0.17693837000000001</c:v>
                </c:pt>
                <c:pt idx="4">
                  <c:v>0.17892643999999999</c:v>
                </c:pt>
                <c:pt idx="5">
                  <c:v>9.3439359999999999E-2</c:v>
                </c:pt>
                <c:pt idx="6">
                  <c:v>7.3558650000000003E-2</c:v>
                </c:pt>
                <c:pt idx="7">
                  <c:v>8.1510929999999995E-2</c:v>
                </c:pt>
                <c:pt idx="8">
                  <c:v>4.3737570000000003E-2</c:v>
                </c:pt>
              </c:numCache>
            </c:numRef>
          </c:val>
          <c:extLst>
            <c:ext xmlns:c16="http://schemas.microsoft.com/office/drawing/2014/chart" uri="{C3380CC4-5D6E-409C-BE32-E72D297353CC}">
              <c16:uniqueId val="{00000002-459A-44BE-B012-6BF3EAF828FB}"/>
            </c:ext>
          </c:extLst>
        </c:ser>
        <c:ser>
          <c:idx val="4"/>
          <c:order val="4"/>
          <c:tx>
            <c:strRef>
              <c:f>Sheet1!$F$1</c:f>
              <c:strCache>
                <c:ptCount val="1"/>
                <c:pt idx="0">
                  <c:v>2023 US</c:v>
                </c:pt>
              </c:strCache>
            </c:strRef>
          </c:tx>
          <c:spPr>
            <a:solidFill>
              <a:schemeClr val="accent5"/>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Sheet1!$F$2:$F$10</c:f>
              <c:numCache>
                <c:formatCode>0%</c:formatCode>
                <c:ptCount val="9"/>
                <c:pt idx="0">
                  <c:v>5.5785120000000001E-2</c:v>
                </c:pt>
                <c:pt idx="1">
                  <c:v>0.10330578999999999</c:v>
                </c:pt>
                <c:pt idx="2">
                  <c:v>0.14876033</c:v>
                </c:pt>
                <c:pt idx="3">
                  <c:v>0.18801652999999999</c:v>
                </c:pt>
                <c:pt idx="4">
                  <c:v>0.17355371999999999</c:v>
                </c:pt>
                <c:pt idx="5">
                  <c:v>0.12190083</c:v>
                </c:pt>
                <c:pt idx="6">
                  <c:v>0.11157025</c:v>
                </c:pt>
                <c:pt idx="7">
                  <c:v>6.8181820000000004E-2</c:v>
                </c:pt>
                <c:pt idx="8">
                  <c:v>2.8925619999999999E-2</c:v>
                </c:pt>
              </c:numCache>
            </c:numRef>
          </c:val>
          <c:extLst>
            <c:ext xmlns:c16="http://schemas.microsoft.com/office/drawing/2014/chart" uri="{C3380CC4-5D6E-409C-BE32-E72D297353CC}">
              <c16:uniqueId val="{00000003-459A-44BE-B012-6BF3EAF828FB}"/>
            </c:ext>
          </c:extLst>
        </c:ser>
        <c:ser>
          <c:idx val="5"/>
          <c:order val="5"/>
          <c:tx>
            <c:strRef>
              <c:f>Sheet1!$G$1</c:f>
              <c:strCache>
                <c:ptCount val="1"/>
                <c:pt idx="0">
                  <c:v>2024 US</c:v>
                </c:pt>
              </c:strCache>
            </c:strRef>
          </c:tx>
          <c:spPr>
            <a:solidFill>
              <a:schemeClr val="accent6"/>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Sheet1!$G$2:$G$10</c:f>
              <c:numCache>
                <c:formatCode>0%</c:formatCode>
                <c:ptCount val="9"/>
                <c:pt idx="0">
                  <c:v>3.3755269999999997E-2</c:v>
                </c:pt>
                <c:pt idx="1">
                  <c:v>0.10548523</c:v>
                </c:pt>
                <c:pt idx="2">
                  <c:v>0.16666666999999999</c:v>
                </c:pt>
                <c:pt idx="3">
                  <c:v>0.14556962000000001</c:v>
                </c:pt>
                <c:pt idx="4">
                  <c:v>0.20464135</c:v>
                </c:pt>
                <c:pt idx="5">
                  <c:v>0.12658227999999999</c:v>
                </c:pt>
                <c:pt idx="6">
                  <c:v>9.0717300000000001E-2</c:v>
                </c:pt>
                <c:pt idx="7">
                  <c:v>8.860759E-2</c:v>
                </c:pt>
                <c:pt idx="8">
                  <c:v>3.7974679999999997E-2</c:v>
                </c:pt>
              </c:numCache>
            </c:numRef>
          </c:val>
          <c:extLst>
            <c:ext xmlns:c16="http://schemas.microsoft.com/office/drawing/2014/chart" uri="{C3380CC4-5D6E-409C-BE32-E72D297353CC}">
              <c16:uniqueId val="{00000004-459A-44BE-B012-6BF3EAF828FB}"/>
            </c:ext>
          </c:extLst>
        </c:ser>
        <c:dLbls>
          <c:showLegendKey val="0"/>
          <c:showVal val="0"/>
          <c:showCatName val="0"/>
          <c:showSerName val="0"/>
          <c:showPercent val="0"/>
          <c:showBubbleSize val="0"/>
        </c:dLbls>
        <c:gapWidth val="219"/>
        <c:overlap val="-27"/>
        <c:axId val="23565783"/>
        <c:axId val="23559303"/>
      </c:barChart>
      <c:catAx>
        <c:axId val="23565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3559303"/>
        <c:crosses val="autoZero"/>
        <c:auto val="1"/>
        <c:lblAlgn val="ctr"/>
        <c:lblOffset val="100"/>
        <c:noMultiLvlLbl val="0"/>
      </c:catAx>
      <c:valAx>
        <c:axId val="2355930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35657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Sheet1!$A$2:$A$32</c:f>
              <c:strCache>
                <c:ptCount val="31"/>
                <c:pt idx="0">
                  <c:v>Protein Powder</c:v>
                </c:pt>
                <c:pt idx="1">
                  <c:v>Ashwagandha</c:v>
                </c:pt>
                <c:pt idx="2">
                  <c:v>Nootropics</c:v>
                </c:pt>
                <c:pt idx="3">
                  <c:v>Citicoline</c:v>
                </c:pt>
                <c:pt idx="4">
                  <c:v>Astaxanthin</c:v>
                </c:pt>
                <c:pt idx="5">
                  <c:v>CBD</c:v>
                </c:pt>
                <c:pt idx="6">
                  <c:v>Alpha-GPC</c:v>
                </c:pt>
                <c:pt idx="7">
                  <c:v>Glutathione</c:v>
                </c:pt>
                <c:pt idx="8">
                  <c:v>Synbiotics</c:v>
                </c:pt>
                <c:pt idx="9">
                  <c:v>Choline</c:v>
                </c:pt>
                <c:pt idx="10">
                  <c:v>Mushrooms</c:v>
                </c:pt>
                <c:pt idx="11">
                  <c:v>MSM</c:v>
                </c:pt>
                <c:pt idx="12">
                  <c:v>Collagen</c:v>
                </c:pt>
                <c:pt idx="13">
                  <c:v>CoQ10</c:v>
                </c:pt>
                <c:pt idx="14">
                  <c:v>Postbiotics</c:v>
                </c:pt>
                <c:pt idx="15">
                  <c:v>Lutein</c:v>
                </c:pt>
                <c:pt idx="16">
                  <c:v>Omega-3s</c:v>
                </c:pt>
                <c:pt idx="17">
                  <c:v>Biotin</c:v>
                </c:pt>
                <c:pt idx="18">
                  <c:v>Vitamin K2</c:v>
                </c:pt>
                <c:pt idx="19">
                  <c:v>Glucosamine</c:v>
                </c:pt>
                <c:pt idx="20">
                  <c:v>Prebiotics</c:v>
                </c:pt>
                <c:pt idx="21">
                  <c:v>Antioxidants</c:v>
                </c:pt>
                <c:pt idx="22">
                  <c:v>Probiotics</c:v>
                </c:pt>
                <c:pt idx="23">
                  <c:v>Multivitamin</c:v>
                </c:pt>
                <c:pt idx="24">
                  <c:v>Melatonin</c:v>
                </c:pt>
                <c:pt idx="25">
                  <c:v>Curcumin/ Turmeric</c:v>
                </c:pt>
                <c:pt idx="26">
                  <c:v>Magnesium</c:v>
                </c:pt>
                <c:pt idx="27">
                  <c:v>Calcium</c:v>
                </c:pt>
                <c:pt idx="28">
                  <c:v>Iron</c:v>
                </c:pt>
                <c:pt idx="29">
                  <c:v>Vitamin D</c:v>
                </c:pt>
                <c:pt idx="30">
                  <c:v>Vitamin C</c:v>
                </c:pt>
              </c:strCache>
            </c:strRef>
          </c:cat>
          <c:val>
            <c:numRef>
              <c:f>Sheet1!$B$2:$B$32</c:f>
              <c:numCache>
                <c:formatCode>_("$"* #,##0.00_);_("$"* \(#,##0.00\);_("$"* "-"??_);_(@_)</c:formatCode>
                <c:ptCount val="31"/>
                <c:pt idx="0">
                  <c:v>24.193548629999999</c:v>
                </c:pt>
                <c:pt idx="1">
                  <c:v>21.308999999999997</c:v>
                </c:pt>
                <c:pt idx="2">
                  <c:v>21.7115383575</c:v>
                </c:pt>
                <c:pt idx="3">
                  <c:v>21.255252202500003</c:v>
                </c:pt>
                <c:pt idx="4">
                  <c:v>21.417025732500001</c:v>
                </c:pt>
                <c:pt idx="5">
                  <c:v>22.6581468075</c:v>
                </c:pt>
                <c:pt idx="6">
                  <c:v>21.517137075000001</c:v>
                </c:pt>
                <c:pt idx="7">
                  <c:v>21.062007585000003</c:v>
                </c:pt>
                <c:pt idx="8">
                  <c:v>20.663497807500001</c:v>
                </c:pt>
                <c:pt idx="9">
                  <c:v>20.692771087500002</c:v>
                </c:pt>
                <c:pt idx="10">
                  <c:v>21.4460963175</c:v>
                </c:pt>
                <c:pt idx="11">
                  <c:v>20.481000000000002</c:v>
                </c:pt>
                <c:pt idx="12">
                  <c:v>20.853550327499999</c:v>
                </c:pt>
                <c:pt idx="13">
                  <c:v>20.907570450000001</c:v>
                </c:pt>
                <c:pt idx="14">
                  <c:v>20.5448113725</c:v>
                </c:pt>
                <c:pt idx="15">
                  <c:v>20.1511631475</c:v>
                </c:pt>
                <c:pt idx="16">
                  <c:v>20.536231372500001</c:v>
                </c:pt>
                <c:pt idx="17">
                  <c:v>19.561614689999999</c:v>
                </c:pt>
                <c:pt idx="18">
                  <c:v>19.567567777499999</c:v>
                </c:pt>
                <c:pt idx="19">
                  <c:v>20.025462885</c:v>
                </c:pt>
                <c:pt idx="20">
                  <c:v>18.471518992499998</c:v>
                </c:pt>
                <c:pt idx="21">
                  <c:v>19.164564329999997</c:v>
                </c:pt>
                <c:pt idx="22">
                  <c:v>19.5887277225</c:v>
                </c:pt>
                <c:pt idx="23">
                  <c:v>20.359956</c:v>
                </c:pt>
                <c:pt idx="24">
                  <c:v>18.95039706</c:v>
                </c:pt>
                <c:pt idx="25">
                  <c:v>19.121917822499999</c:v>
                </c:pt>
                <c:pt idx="26">
                  <c:v>19.184701889999999</c:v>
                </c:pt>
                <c:pt idx="27">
                  <c:v>18.833720782500002</c:v>
                </c:pt>
                <c:pt idx="28">
                  <c:v>18.685406677499998</c:v>
                </c:pt>
                <c:pt idx="29">
                  <c:v>18.7033334475</c:v>
                </c:pt>
                <c:pt idx="30">
                  <c:v>18.843137287499999</c:v>
                </c:pt>
              </c:numCache>
            </c:numRef>
          </c:val>
          <c:extLst>
            <c:ext xmlns:c16="http://schemas.microsoft.com/office/drawing/2014/chart" uri="{C3380CC4-5D6E-409C-BE32-E72D297353CC}">
              <c16:uniqueId val="{00000000-74B4-4D1E-ACFF-016B28E2D7EE}"/>
            </c:ext>
          </c:extLst>
        </c:ser>
        <c:ser>
          <c:idx val="1"/>
          <c:order val="1"/>
          <c:tx>
            <c:strRef>
              <c:f>Sheet1!$C$1</c:f>
              <c:strCache>
                <c:ptCount val="1"/>
                <c:pt idx="0">
                  <c:v>UK</c:v>
                </c:pt>
              </c:strCache>
            </c:strRef>
          </c:tx>
          <c:spPr>
            <a:solidFill>
              <a:schemeClr val="accent2"/>
            </a:solidFill>
            <a:ln>
              <a:noFill/>
            </a:ln>
            <a:effectLst/>
          </c:spPr>
          <c:invertIfNegative val="0"/>
          <c:cat>
            <c:strRef>
              <c:f>Sheet1!$A$2:$A$32</c:f>
              <c:strCache>
                <c:ptCount val="31"/>
                <c:pt idx="0">
                  <c:v>Protein Powder</c:v>
                </c:pt>
                <c:pt idx="1">
                  <c:v>Ashwagandha</c:v>
                </c:pt>
                <c:pt idx="2">
                  <c:v>Nootropics</c:v>
                </c:pt>
                <c:pt idx="3">
                  <c:v>Citicoline</c:v>
                </c:pt>
                <c:pt idx="4">
                  <c:v>Astaxanthin</c:v>
                </c:pt>
                <c:pt idx="5">
                  <c:v>CBD</c:v>
                </c:pt>
                <c:pt idx="6">
                  <c:v>Alpha-GPC</c:v>
                </c:pt>
                <c:pt idx="7">
                  <c:v>Glutathione</c:v>
                </c:pt>
                <c:pt idx="8">
                  <c:v>Synbiotics</c:v>
                </c:pt>
                <c:pt idx="9">
                  <c:v>Choline</c:v>
                </c:pt>
                <c:pt idx="10">
                  <c:v>Mushrooms</c:v>
                </c:pt>
                <c:pt idx="11">
                  <c:v>MSM</c:v>
                </c:pt>
                <c:pt idx="12">
                  <c:v>Collagen</c:v>
                </c:pt>
                <c:pt idx="13">
                  <c:v>CoQ10</c:v>
                </c:pt>
                <c:pt idx="14">
                  <c:v>Postbiotics</c:v>
                </c:pt>
                <c:pt idx="15">
                  <c:v>Lutein</c:v>
                </c:pt>
                <c:pt idx="16">
                  <c:v>Omega-3s</c:v>
                </c:pt>
                <c:pt idx="17">
                  <c:v>Biotin</c:v>
                </c:pt>
                <c:pt idx="18">
                  <c:v>Vitamin K2</c:v>
                </c:pt>
                <c:pt idx="19">
                  <c:v>Glucosamine</c:v>
                </c:pt>
                <c:pt idx="20">
                  <c:v>Prebiotics</c:v>
                </c:pt>
                <c:pt idx="21">
                  <c:v>Antioxidants</c:v>
                </c:pt>
                <c:pt idx="22">
                  <c:v>Probiotics</c:v>
                </c:pt>
                <c:pt idx="23">
                  <c:v>Multivitamin</c:v>
                </c:pt>
                <c:pt idx="24">
                  <c:v>Melatonin</c:v>
                </c:pt>
                <c:pt idx="25">
                  <c:v>Curcumin/ Turmeric</c:v>
                </c:pt>
                <c:pt idx="26">
                  <c:v>Magnesium</c:v>
                </c:pt>
                <c:pt idx="27">
                  <c:v>Calcium</c:v>
                </c:pt>
                <c:pt idx="28">
                  <c:v>Iron</c:v>
                </c:pt>
                <c:pt idx="29">
                  <c:v>Vitamin D</c:v>
                </c:pt>
                <c:pt idx="30">
                  <c:v>Vitamin C</c:v>
                </c:pt>
              </c:strCache>
            </c:strRef>
          </c:cat>
          <c:val>
            <c:numRef>
              <c:f>Sheet1!$C$2:$C$32</c:f>
              <c:numCache>
                <c:formatCode>_("$"* #,##0.00_);_("$"* \(#,##0.00\);_("$"* "-"??_);_(@_)</c:formatCode>
                <c:ptCount val="31"/>
                <c:pt idx="0">
                  <c:v>18.889113022500002</c:v>
                </c:pt>
                <c:pt idx="1">
                  <c:v>16.746428422499999</c:v>
                </c:pt>
                <c:pt idx="2">
                  <c:v>16.910958734999998</c:v>
                </c:pt>
                <c:pt idx="3">
                  <c:v>16.960714297499997</c:v>
                </c:pt>
                <c:pt idx="4">
                  <c:v>17.453571209999996</c:v>
                </c:pt>
                <c:pt idx="5">
                  <c:v>16.382022832499999</c:v>
                </c:pt>
                <c:pt idx="6">
                  <c:v>16.833333292500001</c:v>
                </c:pt>
                <c:pt idx="7">
                  <c:v>15.588607987500001</c:v>
                </c:pt>
                <c:pt idx="8">
                  <c:v>15.96176475</c:v>
                </c:pt>
                <c:pt idx="9">
                  <c:v>16.1980520175</c:v>
                </c:pt>
                <c:pt idx="10">
                  <c:v>16.8795183525</c:v>
                </c:pt>
                <c:pt idx="11">
                  <c:v>16.0803572025</c:v>
                </c:pt>
                <c:pt idx="12">
                  <c:v>16.693749952500003</c:v>
                </c:pt>
                <c:pt idx="13">
                  <c:v>17.171052645000003</c:v>
                </c:pt>
                <c:pt idx="14">
                  <c:v>14.31367902</c:v>
                </c:pt>
                <c:pt idx="15">
                  <c:v>16.655843820000001</c:v>
                </c:pt>
                <c:pt idx="16">
                  <c:v>16.5047769675</c:v>
                </c:pt>
                <c:pt idx="17">
                  <c:v>16.649999955000002</c:v>
                </c:pt>
                <c:pt idx="18">
                  <c:v>15.995575327500001</c:v>
                </c:pt>
                <c:pt idx="19">
                  <c:v>15.590708257499999</c:v>
                </c:pt>
                <c:pt idx="20">
                  <c:v>13.571428582500001</c:v>
                </c:pt>
                <c:pt idx="21">
                  <c:v>15.428571525000001</c:v>
                </c:pt>
                <c:pt idx="22">
                  <c:v>14.274350640000002</c:v>
                </c:pt>
                <c:pt idx="23">
                  <c:v>15.169207215</c:v>
                </c:pt>
                <c:pt idx="24">
                  <c:v>17.867647117499999</c:v>
                </c:pt>
                <c:pt idx="25">
                  <c:v>15.796153837499999</c:v>
                </c:pt>
                <c:pt idx="26">
                  <c:v>14.500000004999999</c:v>
                </c:pt>
                <c:pt idx="27">
                  <c:v>15.68668839</c:v>
                </c:pt>
                <c:pt idx="28">
                  <c:v>14.919811192499999</c:v>
                </c:pt>
                <c:pt idx="29">
                  <c:v>14.6524391625</c:v>
                </c:pt>
                <c:pt idx="30">
                  <c:v>14.93222898</c:v>
                </c:pt>
              </c:numCache>
            </c:numRef>
          </c:val>
          <c:extLst>
            <c:ext xmlns:c16="http://schemas.microsoft.com/office/drawing/2014/chart" uri="{C3380CC4-5D6E-409C-BE32-E72D297353CC}">
              <c16:uniqueId val="{00000001-74B4-4D1E-ACFF-016B28E2D7EE}"/>
            </c:ext>
          </c:extLst>
        </c:ser>
        <c:ser>
          <c:idx val="2"/>
          <c:order val="2"/>
          <c:tx>
            <c:strRef>
              <c:f>Sheet1!$D$1</c:f>
              <c:strCache>
                <c:ptCount val="1"/>
                <c:pt idx="0">
                  <c:v>DE</c:v>
                </c:pt>
              </c:strCache>
            </c:strRef>
          </c:tx>
          <c:spPr>
            <a:solidFill>
              <a:schemeClr val="accent3"/>
            </a:solidFill>
            <a:ln>
              <a:noFill/>
            </a:ln>
            <a:effectLst/>
          </c:spPr>
          <c:invertIfNegative val="0"/>
          <c:cat>
            <c:strRef>
              <c:f>Sheet1!$A$2:$A$32</c:f>
              <c:strCache>
                <c:ptCount val="31"/>
                <c:pt idx="0">
                  <c:v>Protein Powder</c:v>
                </c:pt>
                <c:pt idx="1">
                  <c:v>Ashwagandha</c:v>
                </c:pt>
                <c:pt idx="2">
                  <c:v>Nootropics</c:v>
                </c:pt>
                <c:pt idx="3">
                  <c:v>Citicoline</c:v>
                </c:pt>
                <c:pt idx="4">
                  <c:v>Astaxanthin</c:v>
                </c:pt>
                <c:pt idx="5">
                  <c:v>CBD</c:v>
                </c:pt>
                <c:pt idx="6">
                  <c:v>Alpha-GPC</c:v>
                </c:pt>
                <c:pt idx="7">
                  <c:v>Glutathione</c:v>
                </c:pt>
                <c:pt idx="8">
                  <c:v>Synbiotics</c:v>
                </c:pt>
                <c:pt idx="9">
                  <c:v>Choline</c:v>
                </c:pt>
                <c:pt idx="10">
                  <c:v>Mushrooms</c:v>
                </c:pt>
                <c:pt idx="11">
                  <c:v>MSM</c:v>
                </c:pt>
                <c:pt idx="12">
                  <c:v>Collagen</c:v>
                </c:pt>
                <c:pt idx="13">
                  <c:v>CoQ10</c:v>
                </c:pt>
                <c:pt idx="14">
                  <c:v>Postbiotics</c:v>
                </c:pt>
                <c:pt idx="15">
                  <c:v>Lutein</c:v>
                </c:pt>
                <c:pt idx="16">
                  <c:v>Omega-3s</c:v>
                </c:pt>
                <c:pt idx="17">
                  <c:v>Biotin</c:v>
                </c:pt>
                <c:pt idx="18">
                  <c:v>Vitamin K2</c:v>
                </c:pt>
                <c:pt idx="19">
                  <c:v>Glucosamine</c:v>
                </c:pt>
                <c:pt idx="20">
                  <c:v>Prebiotics</c:v>
                </c:pt>
                <c:pt idx="21">
                  <c:v>Antioxidants</c:v>
                </c:pt>
                <c:pt idx="22">
                  <c:v>Probiotics</c:v>
                </c:pt>
                <c:pt idx="23">
                  <c:v>Multivitamin</c:v>
                </c:pt>
                <c:pt idx="24">
                  <c:v>Melatonin</c:v>
                </c:pt>
                <c:pt idx="25">
                  <c:v>Curcumin/ Turmeric</c:v>
                </c:pt>
                <c:pt idx="26">
                  <c:v>Magnesium</c:v>
                </c:pt>
                <c:pt idx="27">
                  <c:v>Calcium</c:v>
                </c:pt>
                <c:pt idx="28">
                  <c:v>Iron</c:v>
                </c:pt>
                <c:pt idx="29">
                  <c:v>Vitamin D</c:v>
                </c:pt>
                <c:pt idx="30">
                  <c:v>Vitamin C</c:v>
                </c:pt>
              </c:strCache>
            </c:strRef>
          </c:cat>
          <c:val>
            <c:numRef>
              <c:f>Sheet1!$D$2:$D$32</c:f>
              <c:numCache>
                <c:formatCode>_("$"* #,##0.00_);_("$"* \(#,##0.00\);_("$"* "-"??_);_(@_)</c:formatCode>
                <c:ptCount val="31"/>
                <c:pt idx="0">
                  <c:v>20.245252882500001</c:v>
                </c:pt>
                <c:pt idx="1">
                  <c:v>18.231308430000002</c:v>
                </c:pt>
                <c:pt idx="2">
                  <c:v>19.7068966575</c:v>
                </c:pt>
                <c:pt idx="3">
                  <c:v>18.869318467500001</c:v>
                </c:pt>
                <c:pt idx="4">
                  <c:v>18.771634342500001</c:v>
                </c:pt>
                <c:pt idx="5">
                  <c:v>19.865702572500002</c:v>
                </c:pt>
                <c:pt idx="6">
                  <c:v>17.675258227499999</c:v>
                </c:pt>
                <c:pt idx="7">
                  <c:v>18.0865383075</c:v>
                </c:pt>
                <c:pt idx="8">
                  <c:v>16.290540585000002</c:v>
                </c:pt>
                <c:pt idx="9">
                  <c:v>17.971429035</c:v>
                </c:pt>
                <c:pt idx="10">
                  <c:v>17.614077389999999</c:v>
                </c:pt>
                <c:pt idx="11">
                  <c:v>17.6000000025</c:v>
                </c:pt>
                <c:pt idx="12">
                  <c:v>18.339927899999999</c:v>
                </c:pt>
                <c:pt idx="13">
                  <c:v>17.226190732500001</c:v>
                </c:pt>
                <c:pt idx="14">
                  <c:v>16.253816842500001</c:v>
                </c:pt>
                <c:pt idx="15">
                  <c:v>17.547169589999999</c:v>
                </c:pt>
                <c:pt idx="16">
                  <c:v>17.771739120000003</c:v>
                </c:pt>
                <c:pt idx="17">
                  <c:v>16.226821387499999</c:v>
                </c:pt>
                <c:pt idx="18">
                  <c:v>16.845744329999999</c:v>
                </c:pt>
                <c:pt idx="19">
                  <c:v>16.402174034999998</c:v>
                </c:pt>
                <c:pt idx="20">
                  <c:v>14.527093499999999</c:v>
                </c:pt>
                <c:pt idx="21">
                  <c:v>16.937861407499998</c:v>
                </c:pt>
                <c:pt idx="22">
                  <c:v>15.804166695000001</c:v>
                </c:pt>
                <c:pt idx="23">
                  <c:v>15.769841460000002</c:v>
                </c:pt>
                <c:pt idx="24">
                  <c:v>16.778571450000001</c:v>
                </c:pt>
                <c:pt idx="25">
                  <c:v>15.878834572500002</c:v>
                </c:pt>
                <c:pt idx="26">
                  <c:v>15.818528047500001</c:v>
                </c:pt>
                <c:pt idx="27">
                  <c:v>15.900837989999999</c:v>
                </c:pt>
                <c:pt idx="28">
                  <c:v>15.495967709999999</c:v>
                </c:pt>
                <c:pt idx="29">
                  <c:v>15.7198493925</c:v>
                </c:pt>
                <c:pt idx="30">
                  <c:v>15.223880677499999</c:v>
                </c:pt>
              </c:numCache>
            </c:numRef>
          </c:val>
          <c:extLst>
            <c:ext xmlns:c16="http://schemas.microsoft.com/office/drawing/2014/chart" uri="{C3380CC4-5D6E-409C-BE32-E72D297353CC}">
              <c16:uniqueId val="{00000002-74B4-4D1E-ACFF-016B28E2D7EE}"/>
            </c:ext>
          </c:extLst>
        </c:ser>
        <c:ser>
          <c:idx val="3"/>
          <c:order val="3"/>
          <c:tx>
            <c:strRef>
              <c:f>Sheet1!$E$1</c:f>
              <c:strCache>
                <c:ptCount val="1"/>
                <c:pt idx="0">
                  <c:v>IT</c:v>
                </c:pt>
              </c:strCache>
            </c:strRef>
          </c:tx>
          <c:spPr>
            <a:solidFill>
              <a:schemeClr val="accent4"/>
            </a:solidFill>
            <a:ln>
              <a:noFill/>
            </a:ln>
            <a:effectLst/>
          </c:spPr>
          <c:invertIfNegative val="0"/>
          <c:cat>
            <c:strRef>
              <c:f>Sheet1!$A$2:$A$32</c:f>
              <c:strCache>
                <c:ptCount val="31"/>
                <c:pt idx="0">
                  <c:v>Protein Powder</c:v>
                </c:pt>
                <c:pt idx="1">
                  <c:v>Ashwagandha</c:v>
                </c:pt>
                <c:pt idx="2">
                  <c:v>Nootropics</c:v>
                </c:pt>
                <c:pt idx="3">
                  <c:v>Citicoline</c:v>
                </c:pt>
                <c:pt idx="4">
                  <c:v>Astaxanthin</c:v>
                </c:pt>
                <c:pt idx="5">
                  <c:v>CBD</c:v>
                </c:pt>
                <c:pt idx="6">
                  <c:v>Alpha-GPC</c:v>
                </c:pt>
                <c:pt idx="7">
                  <c:v>Glutathione</c:v>
                </c:pt>
                <c:pt idx="8">
                  <c:v>Synbiotics</c:v>
                </c:pt>
                <c:pt idx="9">
                  <c:v>Choline</c:v>
                </c:pt>
                <c:pt idx="10">
                  <c:v>Mushrooms</c:v>
                </c:pt>
                <c:pt idx="11">
                  <c:v>MSM</c:v>
                </c:pt>
                <c:pt idx="12">
                  <c:v>Collagen</c:v>
                </c:pt>
                <c:pt idx="13">
                  <c:v>CoQ10</c:v>
                </c:pt>
                <c:pt idx="14">
                  <c:v>Postbiotics</c:v>
                </c:pt>
                <c:pt idx="15">
                  <c:v>Lutein</c:v>
                </c:pt>
                <c:pt idx="16">
                  <c:v>Omega-3s</c:v>
                </c:pt>
                <c:pt idx="17">
                  <c:v>Biotin</c:v>
                </c:pt>
                <c:pt idx="18">
                  <c:v>Vitamin K2</c:v>
                </c:pt>
                <c:pt idx="19">
                  <c:v>Glucosamine</c:v>
                </c:pt>
                <c:pt idx="20">
                  <c:v>Prebiotics</c:v>
                </c:pt>
                <c:pt idx="21">
                  <c:v>Antioxidants</c:v>
                </c:pt>
                <c:pt idx="22">
                  <c:v>Probiotics</c:v>
                </c:pt>
                <c:pt idx="23">
                  <c:v>Multivitamin</c:v>
                </c:pt>
                <c:pt idx="24">
                  <c:v>Melatonin</c:v>
                </c:pt>
                <c:pt idx="25">
                  <c:v>Curcumin/ Turmeric</c:v>
                </c:pt>
                <c:pt idx="26">
                  <c:v>Magnesium</c:v>
                </c:pt>
                <c:pt idx="27">
                  <c:v>Calcium</c:v>
                </c:pt>
                <c:pt idx="28">
                  <c:v>Iron</c:v>
                </c:pt>
                <c:pt idx="29">
                  <c:v>Vitamin D</c:v>
                </c:pt>
                <c:pt idx="30">
                  <c:v>Vitamin C</c:v>
                </c:pt>
              </c:strCache>
            </c:strRef>
          </c:cat>
          <c:val>
            <c:numRef>
              <c:f>Sheet1!$E$2:$E$32</c:f>
              <c:numCache>
                <c:formatCode>_("$"* #,##0.00_);_("$"* \(#,##0.00\);_("$"* "-"??_);_(@_)</c:formatCode>
                <c:ptCount val="31"/>
                <c:pt idx="0">
                  <c:v>18.295454580000001</c:v>
                </c:pt>
                <c:pt idx="1">
                  <c:v>16.052884822500001</c:v>
                </c:pt>
                <c:pt idx="2">
                  <c:v>16.902173985000001</c:v>
                </c:pt>
                <c:pt idx="3">
                  <c:v>17.158783597500001</c:v>
                </c:pt>
                <c:pt idx="4">
                  <c:v>15.974999737500001</c:v>
                </c:pt>
                <c:pt idx="5">
                  <c:v>19.006329284999996</c:v>
                </c:pt>
                <c:pt idx="6">
                  <c:v>16.0089284775</c:v>
                </c:pt>
                <c:pt idx="7">
                  <c:v>15.697058925</c:v>
                </c:pt>
                <c:pt idx="8">
                  <c:v>16.178571382499999</c:v>
                </c:pt>
                <c:pt idx="9">
                  <c:v>16.307926545000001</c:v>
                </c:pt>
                <c:pt idx="10">
                  <c:v>16.8749996775</c:v>
                </c:pt>
                <c:pt idx="11">
                  <c:v>16.303125000000001</c:v>
                </c:pt>
                <c:pt idx="12">
                  <c:v>16.753125000000001</c:v>
                </c:pt>
                <c:pt idx="13">
                  <c:v>16.203488354999998</c:v>
                </c:pt>
                <c:pt idx="14">
                  <c:v>15.188976352500001</c:v>
                </c:pt>
                <c:pt idx="15">
                  <c:v>16.196629574999999</c:v>
                </c:pt>
                <c:pt idx="16">
                  <c:v>17.277777780000001</c:v>
                </c:pt>
                <c:pt idx="17">
                  <c:v>15.946721385</c:v>
                </c:pt>
                <c:pt idx="18">
                  <c:v>14.7668915475</c:v>
                </c:pt>
                <c:pt idx="19">
                  <c:v>14.559210382500002</c:v>
                </c:pt>
                <c:pt idx="20">
                  <c:v>15.036437115000002</c:v>
                </c:pt>
                <c:pt idx="21">
                  <c:v>16.570093395000001</c:v>
                </c:pt>
                <c:pt idx="22">
                  <c:v>16.1265957675</c:v>
                </c:pt>
                <c:pt idx="23">
                  <c:v>17.636076127500001</c:v>
                </c:pt>
                <c:pt idx="24">
                  <c:v>14.912436450000001</c:v>
                </c:pt>
                <c:pt idx="25">
                  <c:v>14.018867985</c:v>
                </c:pt>
                <c:pt idx="26">
                  <c:v>15.675965527499999</c:v>
                </c:pt>
                <c:pt idx="27">
                  <c:v>15.393028860000001</c:v>
                </c:pt>
                <c:pt idx="28">
                  <c:v>16.345693799999999</c:v>
                </c:pt>
                <c:pt idx="29">
                  <c:v>15.920305822500001</c:v>
                </c:pt>
                <c:pt idx="30">
                  <c:v>15.864669472499999</c:v>
                </c:pt>
              </c:numCache>
            </c:numRef>
          </c:val>
          <c:extLst>
            <c:ext xmlns:c16="http://schemas.microsoft.com/office/drawing/2014/chart" uri="{C3380CC4-5D6E-409C-BE32-E72D297353CC}">
              <c16:uniqueId val="{00000003-74B4-4D1E-ACFF-016B28E2D7EE}"/>
            </c:ext>
          </c:extLst>
        </c:ser>
        <c:ser>
          <c:idx val="4"/>
          <c:order val="4"/>
          <c:tx>
            <c:strRef>
              <c:f>Sheet1!$F$1</c:f>
              <c:strCache>
                <c:ptCount val="1"/>
                <c:pt idx="0">
                  <c:v>KR</c:v>
                </c:pt>
              </c:strCache>
            </c:strRef>
          </c:tx>
          <c:spPr>
            <a:solidFill>
              <a:schemeClr val="accent5"/>
            </a:solidFill>
            <a:ln>
              <a:noFill/>
            </a:ln>
            <a:effectLst/>
          </c:spPr>
          <c:invertIfNegative val="0"/>
          <c:cat>
            <c:strRef>
              <c:f>Sheet1!$A$2:$A$32</c:f>
              <c:strCache>
                <c:ptCount val="31"/>
                <c:pt idx="0">
                  <c:v>Protein Powder</c:v>
                </c:pt>
                <c:pt idx="1">
                  <c:v>Ashwagandha</c:v>
                </c:pt>
                <c:pt idx="2">
                  <c:v>Nootropics</c:v>
                </c:pt>
                <c:pt idx="3">
                  <c:v>Citicoline</c:v>
                </c:pt>
                <c:pt idx="4">
                  <c:v>Astaxanthin</c:v>
                </c:pt>
                <c:pt idx="5">
                  <c:v>CBD</c:v>
                </c:pt>
                <c:pt idx="6">
                  <c:v>Alpha-GPC</c:v>
                </c:pt>
                <c:pt idx="7">
                  <c:v>Glutathione</c:v>
                </c:pt>
                <c:pt idx="8">
                  <c:v>Synbiotics</c:v>
                </c:pt>
                <c:pt idx="9">
                  <c:v>Choline</c:v>
                </c:pt>
                <c:pt idx="10">
                  <c:v>Mushrooms</c:v>
                </c:pt>
                <c:pt idx="11">
                  <c:v>MSM</c:v>
                </c:pt>
                <c:pt idx="12">
                  <c:v>Collagen</c:v>
                </c:pt>
                <c:pt idx="13">
                  <c:v>CoQ10</c:v>
                </c:pt>
                <c:pt idx="14">
                  <c:v>Postbiotics</c:v>
                </c:pt>
                <c:pt idx="15">
                  <c:v>Lutein</c:v>
                </c:pt>
                <c:pt idx="16">
                  <c:v>Omega-3s</c:v>
                </c:pt>
                <c:pt idx="17">
                  <c:v>Biotin</c:v>
                </c:pt>
                <c:pt idx="18">
                  <c:v>Vitamin K2</c:v>
                </c:pt>
                <c:pt idx="19">
                  <c:v>Glucosamine</c:v>
                </c:pt>
                <c:pt idx="20">
                  <c:v>Prebiotics</c:v>
                </c:pt>
                <c:pt idx="21">
                  <c:v>Antioxidants</c:v>
                </c:pt>
                <c:pt idx="22">
                  <c:v>Probiotics</c:v>
                </c:pt>
                <c:pt idx="23">
                  <c:v>Multivitamin</c:v>
                </c:pt>
                <c:pt idx="24">
                  <c:v>Melatonin</c:v>
                </c:pt>
                <c:pt idx="25">
                  <c:v>Curcumin/ Turmeric</c:v>
                </c:pt>
                <c:pt idx="26">
                  <c:v>Magnesium</c:v>
                </c:pt>
                <c:pt idx="27">
                  <c:v>Calcium</c:v>
                </c:pt>
                <c:pt idx="28">
                  <c:v>Iron</c:v>
                </c:pt>
                <c:pt idx="29">
                  <c:v>Vitamin D</c:v>
                </c:pt>
                <c:pt idx="30">
                  <c:v>Vitamin C</c:v>
                </c:pt>
              </c:strCache>
            </c:strRef>
          </c:cat>
          <c:val>
            <c:numRef>
              <c:f>Sheet1!$F$2:$F$32</c:f>
              <c:numCache>
                <c:formatCode>_("$"* #,##0.00_);_("$"* \(#,##0.00\);_("$"* "-"??_);_(@_)</c:formatCode>
                <c:ptCount val="31"/>
                <c:pt idx="0">
                  <c:v>21.817623105000003</c:v>
                </c:pt>
                <c:pt idx="1">
                  <c:v>22.7987805675</c:v>
                </c:pt>
                <c:pt idx="2">
                  <c:v>22.615000049999999</c:v>
                </c:pt>
                <c:pt idx="3">
                  <c:v>23.380681987499997</c:v>
                </c:pt>
                <c:pt idx="4">
                  <c:v>20.863281202499998</c:v>
                </c:pt>
                <c:pt idx="5">
                  <c:v>22.968750277499996</c:v>
                </c:pt>
                <c:pt idx="6">
                  <c:v>20.625000284999999</c:v>
                </c:pt>
                <c:pt idx="7">
                  <c:v>21.181034744999998</c:v>
                </c:pt>
                <c:pt idx="8">
                  <c:v>20.156716597500001</c:v>
                </c:pt>
                <c:pt idx="9">
                  <c:v>20.974137952500001</c:v>
                </c:pt>
                <c:pt idx="10">
                  <c:v>20.5428994275</c:v>
                </c:pt>
                <c:pt idx="11">
                  <c:v>20.025423712500004</c:v>
                </c:pt>
                <c:pt idx="12">
                  <c:v>20.662921672500001</c:v>
                </c:pt>
                <c:pt idx="13">
                  <c:v>21.008928569999998</c:v>
                </c:pt>
                <c:pt idx="14">
                  <c:v>20.49367101</c:v>
                </c:pt>
                <c:pt idx="15">
                  <c:v>20.249999902499997</c:v>
                </c:pt>
                <c:pt idx="16">
                  <c:v>23.2140414675</c:v>
                </c:pt>
                <c:pt idx="17">
                  <c:v>19.610091390000001</c:v>
                </c:pt>
                <c:pt idx="18">
                  <c:v>19.621093702499998</c:v>
                </c:pt>
                <c:pt idx="19">
                  <c:v>20.615301930000001</c:v>
                </c:pt>
                <c:pt idx="20">
                  <c:v>19.4264237925</c:v>
                </c:pt>
                <c:pt idx="21">
                  <c:v>20.673295432500002</c:v>
                </c:pt>
                <c:pt idx="22">
                  <c:v>20.1705298575</c:v>
                </c:pt>
                <c:pt idx="23">
                  <c:v>22.138524502500001</c:v>
                </c:pt>
                <c:pt idx="24">
                  <c:v>20.040155055</c:v>
                </c:pt>
                <c:pt idx="25">
                  <c:v>19.399752832499999</c:v>
                </c:pt>
                <c:pt idx="26">
                  <c:v>19.905263219999995</c:v>
                </c:pt>
                <c:pt idx="27">
                  <c:v>18.887096775</c:v>
                </c:pt>
                <c:pt idx="28">
                  <c:v>19.201673024999998</c:v>
                </c:pt>
                <c:pt idx="29">
                  <c:v>18.945762569999999</c:v>
                </c:pt>
                <c:pt idx="30">
                  <c:v>20.271496762499996</c:v>
                </c:pt>
              </c:numCache>
            </c:numRef>
          </c:val>
          <c:extLst>
            <c:ext xmlns:c16="http://schemas.microsoft.com/office/drawing/2014/chart" uri="{C3380CC4-5D6E-409C-BE32-E72D297353CC}">
              <c16:uniqueId val="{00000004-74B4-4D1E-ACFF-016B28E2D7EE}"/>
            </c:ext>
          </c:extLst>
        </c:ser>
        <c:ser>
          <c:idx val="5"/>
          <c:order val="5"/>
          <c:tx>
            <c:strRef>
              <c:f>Sheet1!$G$1</c:f>
              <c:strCache>
                <c:ptCount val="1"/>
                <c:pt idx="0">
                  <c:v>AU</c:v>
                </c:pt>
              </c:strCache>
            </c:strRef>
          </c:tx>
          <c:spPr>
            <a:solidFill>
              <a:schemeClr val="accent6"/>
            </a:solidFill>
            <a:ln>
              <a:noFill/>
            </a:ln>
            <a:effectLst/>
          </c:spPr>
          <c:invertIfNegative val="0"/>
          <c:cat>
            <c:strRef>
              <c:f>Sheet1!$A$2:$A$32</c:f>
              <c:strCache>
                <c:ptCount val="31"/>
                <c:pt idx="0">
                  <c:v>Protein Powder</c:v>
                </c:pt>
                <c:pt idx="1">
                  <c:v>Ashwagandha</c:v>
                </c:pt>
                <c:pt idx="2">
                  <c:v>Nootropics</c:v>
                </c:pt>
                <c:pt idx="3">
                  <c:v>Citicoline</c:v>
                </c:pt>
                <c:pt idx="4">
                  <c:v>Astaxanthin</c:v>
                </c:pt>
                <c:pt idx="5">
                  <c:v>CBD</c:v>
                </c:pt>
                <c:pt idx="6">
                  <c:v>Alpha-GPC</c:v>
                </c:pt>
                <c:pt idx="7">
                  <c:v>Glutathione</c:v>
                </c:pt>
                <c:pt idx="8">
                  <c:v>Synbiotics</c:v>
                </c:pt>
                <c:pt idx="9">
                  <c:v>Choline</c:v>
                </c:pt>
                <c:pt idx="10">
                  <c:v>Mushrooms</c:v>
                </c:pt>
                <c:pt idx="11">
                  <c:v>MSM</c:v>
                </c:pt>
                <c:pt idx="12">
                  <c:v>Collagen</c:v>
                </c:pt>
                <c:pt idx="13">
                  <c:v>CoQ10</c:v>
                </c:pt>
                <c:pt idx="14">
                  <c:v>Postbiotics</c:v>
                </c:pt>
                <c:pt idx="15">
                  <c:v>Lutein</c:v>
                </c:pt>
                <c:pt idx="16">
                  <c:v>Omega-3s</c:v>
                </c:pt>
                <c:pt idx="17">
                  <c:v>Biotin</c:v>
                </c:pt>
                <c:pt idx="18">
                  <c:v>Vitamin K2</c:v>
                </c:pt>
                <c:pt idx="19">
                  <c:v>Glucosamine</c:v>
                </c:pt>
                <c:pt idx="20">
                  <c:v>Prebiotics</c:v>
                </c:pt>
                <c:pt idx="21">
                  <c:v>Antioxidants</c:v>
                </c:pt>
                <c:pt idx="22">
                  <c:v>Probiotics</c:v>
                </c:pt>
                <c:pt idx="23">
                  <c:v>Multivitamin</c:v>
                </c:pt>
                <c:pt idx="24">
                  <c:v>Melatonin</c:v>
                </c:pt>
                <c:pt idx="25">
                  <c:v>Curcumin/ Turmeric</c:v>
                </c:pt>
                <c:pt idx="26">
                  <c:v>Magnesium</c:v>
                </c:pt>
                <c:pt idx="27">
                  <c:v>Calcium</c:v>
                </c:pt>
                <c:pt idx="28">
                  <c:v>Iron</c:v>
                </c:pt>
                <c:pt idx="29">
                  <c:v>Vitamin D</c:v>
                </c:pt>
                <c:pt idx="30">
                  <c:v>Vitamin C</c:v>
                </c:pt>
              </c:strCache>
            </c:strRef>
          </c:cat>
          <c:val>
            <c:numRef>
              <c:f>Sheet1!$G$2:$G$32</c:f>
              <c:numCache>
                <c:formatCode>_("$"* #,##0.00_);_("$"* \(#,##0.00\);_("$"* "-"??_);_(@_)</c:formatCode>
                <c:ptCount val="31"/>
                <c:pt idx="0">
                  <c:v>23.318181899999999</c:v>
                </c:pt>
                <c:pt idx="1">
                  <c:v>19.567164075000001</c:v>
                </c:pt>
                <c:pt idx="2">
                  <c:v>17.663043487499998</c:v>
                </c:pt>
                <c:pt idx="3">
                  <c:v>19.690909320000003</c:v>
                </c:pt>
                <c:pt idx="4">
                  <c:v>17.3671875</c:v>
                </c:pt>
                <c:pt idx="5">
                  <c:v>19.556818387500002</c:v>
                </c:pt>
                <c:pt idx="6">
                  <c:v>19.995762772499997</c:v>
                </c:pt>
                <c:pt idx="7">
                  <c:v>17.9785716375</c:v>
                </c:pt>
                <c:pt idx="8">
                  <c:v>20.170454602499998</c:v>
                </c:pt>
                <c:pt idx="9">
                  <c:v>19.233871260000001</c:v>
                </c:pt>
                <c:pt idx="10">
                  <c:v>19.074074362499999</c:v>
                </c:pt>
                <c:pt idx="11">
                  <c:v>17.652173872500001</c:v>
                </c:pt>
                <c:pt idx="12">
                  <c:v>19.632978569999999</c:v>
                </c:pt>
                <c:pt idx="13">
                  <c:v>17.5632910725</c:v>
                </c:pt>
                <c:pt idx="14">
                  <c:v>17.7013889925</c:v>
                </c:pt>
                <c:pt idx="15">
                  <c:v>18.044776192499999</c:v>
                </c:pt>
                <c:pt idx="16">
                  <c:v>20.383928512500002</c:v>
                </c:pt>
                <c:pt idx="17">
                  <c:v>18.449999827500001</c:v>
                </c:pt>
                <c:pt idx="18">
                  <c:v>17.752426935000003</c:v>
                </c:pt>
                <c:pt idx="19">
                  <c:v>16.980263279999999</c:v>
                </c:pt>
                <c:pt idx="20">
                  <c:v>16.248731070000002</c:v>
                </c:pt>
                <c:pt idx="21">
                  <c:v>18.063253155000002</c:v>
                </c:pt>
                <c:pt idx="22">
                  <c:v>16.947643905</c:v>
                </c:pt>
                <c:pt idx="23">
                  <c:v>19.392857032499997</c:v>
                </c:pt>
                <c:pt idx="24">
                  <c:v>17.580508567500001</c:v>
                </c:pt>
                <c:pt idx="25">
                  <c:v>16.916058225</c:v>
                </c:pt>
                <c:pt idx="26">
                  <c:v>19.302395279999995</c:v>
                </c:pt>
                <c:pt idx="27">
                  <c:v>16.462025310000001</c:v>
                </c:pt>
                <c:pt idx="28">
                  <c:v>17.799418492499999</c:v>
                </c:pt>
                <c:pt idx="29">
                  <c:v>17.721428467499997</c:v>
                </c:pt>
                <c:pt idx="30">
                  <c:v>17.755347712500001</c:v>
                </c:pt>
              </c:numCache>
            </c:numRef>
          </c:val>
          <c:extLst>
            <c:ext xmlns:c16="http://schemas.microsoft.com/office/drawing/2014/chart" uri="{C3380CC4-5D6E-409C-BE32-E72D297353CC}">
              <c16:uniqueId val="{00000005-74B4-4D1E-ACFF-016B28E2D7EE}"/>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Sheet1!$A$2:$A$32</c:f>
              <c:strCache>
                <c:ptCount val="31"/>
                <c:pt idx="0">
                  <c:v>Protein Powder</c:v>
                </c:pt>
                <c:pt idx="1">
                  <c:v>Ashwagandha</c:v>
                </c:pt>
                <c:pt idx="2">
                  <c:v>Nootropics</c:v>
                </c:pt>
                <c:pt idx="3">
                  <c:v>Citicoline</c:v>
                </c:pt>
                <c:pt idx="4">
                  <c:v>Astaxanthin</c:v>
                </c:pt>
                <c:pt idx="5">
                  <c:v>CBD</c:v>
                </c:pt>
                <c:pt idx="6">
                  <c:v>Alpha-GPC</c:v>
                </c:pt>
                <c:pt idx="7">
                  <c:v>Glutathione</c:v>
                </c:pt>
                <c:pt idx="8">
                  <c:v>Synbiotics</c:v>
                </c:pt>
                <c:pt idx="9">
                  <c:v>Choline</c:v>
                </c:pt>
                <c:pt idx="10">
                  <c:v>Mushrooms</c:v>
                </c:pt>
                <c:pt idx="11">
                  <c:v>MSM</c:v>
                </c:pt>
                <c:pt idx="12">
                  <c:v>Collagen</c:v>
                </c:pt>
                <c:pt idx="13">
                  <c:v>CoQ10</c:v>
                </c:pt>
                <c:pt idx="14">
                  <c:v>Postbiotics</c:v>
                </c:pt>
                <c:pt idx="15">
                  <c:v>Lutein</c:v>
                </c:pt>
                <c:pt idx="16">
                  <c:v>Omega-3s</c:v>
                </c:pt>
                <c:pt idx="17">
                  <c:v>Biotin</c:v>
                </c:pt>
                <c:pt idx="18">
                  <c:v>Vitamin K2</c:v>
                </c:pt>
                <c:pt idx="19">
                  <c:v>Glucosamine</c:v>
                </c:pt>
                <c:pt idx="20">
                  <c:v>Prebiotics</c:v>
                </c:pt>
                <c:pt idx="21">
                  <c:v>Antioxidants</c:v>
                </c:pt>
                <c:pt idx="22">
                  <c:v>Probiotics</c:v>
                </c:pt>
                <c:pt idx="23">
                  <c:v>Multivitamin</c:v>
                </c:pt>
                <c:pt idx="24">
                  <c:v>Melatonin</c:v>
                </c:pt>
                <c:pt idx="25">
                  <c:v>Curcumin/ Turmeric</c:v>
                </c:pt>
                <c:pt idx="26">
                  <c:v>Magnesium</c:v>
                </c:pt>
                <c:pt idx="27">
                  <c:v>Calcium</c:v>
                </c:pt>
                <c:pt idx="28">
                  <c:v>Iron</c:v>
                </c:pt>
                <c:pt idx="29">
                  <c:v>Vitamin D</c:v>
                </c:pt>
                <c:pt idx="30">
                  <c:v>Vitamin C</c:v>
                </c:pt>
              </c:strCache>
            </c:strRef>
          </c:cat>
          <c:val>
            <c:numRef>
              <c:f>Sheet1!$H$2:$H$32</c:f>
              <c:numCache>
                <c:formatCode>_("$"* #,##0.00_);_("$"* \(#,##0.00\);_("$"* "-"??_);_(@_)</c:formatCode>
                <c:ptCount val="31"/>
                <c:pt idx="0">
                  <c:v>31.570381125000001</c:v>
                </c:pt>
                <c:pt idx="1">
                  <c:v>26.732608664999997</c:v>
                </c:pt>
                <c:pt idx="2">
                  <c:v>25.391921437500002</c:v>
                </c:pt>
                <c:pt idx="3">
                  <c:v>24.7932097425</c:v>
                </c:pt>
                <c:pt idx="4">
                  <c:v>26.881578922500001</c:v>
                </c:pt>
                <c:pt idx="5">
                  <c:v>23.703125145000001</c:v>
                </c:pt>
                <c:pt idx="6">
                  <c:v>26.002873245</c:v>
                </c:pt>
                <c:pt idx="7">
                  <c:v>25.870848532500002</c:v>
                </c:pt>
                <c:pt idx="8">
                  <c:v>25.852941277499998</c:v>
                </c:pt>
                <c:pt idx="9">
                  <c:v>25.56818208</c:v>
                </c:pt>
                <c:pt idx="10">
                  <c:v>25.105769272499998</c:v>
                </c:pt>
                <c:pt idx="11">
                  <c:v>25.311023572499998</c:v>
                </c:pt>
                <c:pt idx="12">
                  <c:v>26.466494647499996</c:v>
                </c:pt>
                <c:pt idx="13">
                  <c:v>24.089999834999997</c:v>
                </c:pt>
                <c:pt idx="14">
                  <c:v>25.149152640000001</c:v>
                </c:pt>
                <c:pt idx="15">
                  <c:v>25.088521725</c:v>
                </c:pt>
                <c:pt idx="16">
                  <c:v>28.977464955000002</c:v>
                </c:pt>
                <c:pt idx="17">
                  <c:v>25.656352072500002</c:v>
                </c:pt>
                <c:pt idx="18">
                  <c:v>26.249999947500001</c:v>
                </c:pt>
                <c:pt idx="19">
                  <c:v>24.591964199999996</c:v>
                </c:pt>
                <c:pt idx="20">
                  <c:v>24.181880077500001</c:v>
                </c:pt>
                <c:pt idx="21">
                  <c:v>27.708815167499999</c:v>
                </c:pt>
                <c:pt idx="22">
                  <c:v>25.078676707500001</c:v>
                </c:pt>
                <c:pt idx="23">
                  <c:v>25.711911547500002</c:v>
                </c:pt>
                <c:pt idx="24">
                  <c:v>25.153429679999999</c:v>
                </c:pt>
                <c:pt idx="25">
                  <c:v>24.264830835000001</c:v>
                </c:pt>
                <c:pt idx="26">
                  <c:v>25.674715657499995</c:v>
                </c:pt>
                <c:pt idx="27">
                  <c:v>27.8518006575</c:v>
                </c:pt>
                <c:pt idx="28">
                  <c:v>26.663222775000001</c:v>
                </c:pt>
                <c:pt idx="29">
                  <c:v>28.384931325</c:v>
                </c:pt>
                <c:pt idx="30">
                  <c:v>25.995901567499999</c:v>
                </c:pt>
              </c:numCache>
            </c:numRef>
          </c:val>
          <c:extLst>
            <c:ext xmlns:c16="http://schemas.microsoft.com/office/drawing/2014/chart" uri="{C3380CC4-5D6E-409C-BE32-E72D297353CC}">
              <c16:uniqueId val="{00000006-74B4-4D1E-ACFF-016B28E2D7EE}"/>
            </c:ext>
          </c:extLst>
        </c:ser>
        <c:dLbls>
          <c:showLegendKey val="0"/>
          <c:showVal val="0"/>
          <c:showCatName val="0"/>
          <c:showSerName val="0"/>
          <c:showPercent val="0"/>
          <c:showBubbleSize val="0"/>
        </c:dLbls>
        <c:gapWidth val="219"/>
        <c:overlap val="-27"/>
        <c:axId val="215166583"/>
        <c:axId val="215170903"/>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Sheet1!$A$2:$A$32</c:f>
              <c:strCache>
                <c:ptCount val="31"/>
                <c:pt idx="0">
                  <c:v>Protein Powder</c:v>
                </c:pt>
                <c:pt idx="1">
                  <c:v>Ashwagandha</c:v>
                </c:pt>
                <c:pt idx="2">
                  <c:v>Nootropics</c:v>
                </c:pt>
                <c:pt idx="3">
                  <c:v>Citicoline</c:v>
                </c:pt>
                <c:pt idx="4">
                  <c:v>Astaxanthin</c:v>
                </c:pt>
                <c:pt idx="5">
                  <c:v>CBD</c:v>
                </c:pt>
                <c:pt idx="6">
                  <c:v>Alpha-GPC</c:v>
                </c:pt>
                <c:pt idx="7">
                  <c:v>Glutathione</c:v>
                </c:pt>
                <c:pt idx="8">
                  <c:v>Synbiotics</c:v>
                </c:pt>
                <c:pt idx="9">
                  <c:v>Choline</c:v>
                </c:pt>
                <c:pt idx="10">
                  <c:v>Mushrooms</c:v>
                </c:pt>
                <c:pt idx="11">
                  <c:v>MSM</c:v>
                </c:pt>
                <c:pt idx="12">
                  <c:v>Collagen</c:v>
                </c:pt>
                <c:pt idx="13">
                  <c:v>CoQ10</c:v>
                </c:pt>
                <c:pt idx="14">
                  <c:v>Postbiotics</c:v>
                </c:pt>
                <c:pt idx="15">
                  <c:v>Lutein</c:v>
                </c:pt>
                <c:pt idx="16">
                  <c:v>Omega-3s</c:v>
                </c:pt>
                <c:pt idx="17">
                  <c:v>Biotin</c:v>
                </c:pt>
                <c:pt idx="18">
                  <c:v>Vitamin K2</c:v>
                </c:pt>
                <c:pt idx="19">
                  <c:v>Glucosamine</c:v>
                </c:pt>
                <c:pt idx="20">
                  <c:v>Prebiotics</c:v>
                </c:pt>
                <c:pt idx="21">
                  <c:v>Antioxidants</c:v>
                </c:pt>
                <c:pt idx="22">
                  <c:v>Probiotics</c:v>
                </c:pt>
                <c:pt idx="23">
                  <c:v>Multivitamin</c:v>
                </c:pt>
                <c:pt idx="24">
                  <c:v>Melatonin</c:v>
                </c:pt>
                <c:pt idx="25">
                  <c:v>Curcumin/ Turmeric</c:v>
                </c:pt>
                <c:pt idx="26">
                  <c:v>Magnesium</c:v>
                </c:pt>
                <c:pt idx="27">
                  <c:v>Calcium</c:v>
                </c:pt>
                <c:pt idx="28">
                  <c:v>Iron</c:v>
                </c:pt>
                <c:pt idx="29">
                  <c:v>Vitamin D</c:v>
                </c:pt>
                <c:pt idx="30">
                  <c:v>Vitamin C</c:v>
                </c:pt>
              </c:strCache>
            </c:strRef>
          </c:cat>
          <c:val>
            <c:numRef>
              <c:f>Sheet1!$I$2:$I$32</c:f>
              <c:numCache>
                <c:formatCode>_("$"* #,##0.00_);_("$"* \(#,##0.00\);_("$"* "-"??_);_(@_)</c:formatCode>
                <c:ptCount val="31"/>
                <c:pt idx="0">
                  <c:v>22.346098365</c:v>
                </c:pt>
                <c:pt idx="1">
                  <c:v>21.273688394999997</c:v>
                </c:pt>
                <c:pt idx="2">
                  <c:v>21.147761100000004</c:v>
                </c:pt>
                <c:pt idx="3">
                  <c:v>20.988578677500001</c:v>
                </c:pt>
                <c:pt idx="4">
                  <c:v>20.871050205</c:v>
                </c:pt>
                <c:pt idx="5">
                  <c:v>20.789933197499998</c:v>
                </c:pt>
                <c:pt idx="6">
                  <c:v>20.640221159999999</c:v>
                </c:pt>
                <c:pt idx="7">
                  <c:v>20.5124376375</c:v>
                </c:pt>
                <c:pt idx="8">
                  <c:v>20.164743787499997</c:v>
                </c:pt>
                <c:pt idx="9">
                  <c:v>20.086748557500002</c:v>
                </c:pt>
                <c:pt idx="10">
                  <c:v>20.059312567499997</c:v>
                </c:pt>
                <c:pt idx="11">
                  <c:v>19.890446879999999</c:v>
                </c:pt>
                <c:pt idx="12">
                  <c:v>19.484461942499998</c:v>
                </c:pt>
                <c:pt idx="13">
                  <c:v>19.309372687500002</c:v>
                </c:pt>
                <c:pt idx="14">
                  <c:v>19.2188136975</c:v>
                </c:pt>
                <c:pt idx="15">
                  <c:v>19.138586745000001</c:v>
                </c:pt>
                <c:pt idx="16">
                  <c:v>18.520735065</c:v>
                </c:pt>
                <c:pt idx="17">
                  <c:v>18.409878697499998</c:v>
                </c:pt>
                <c:pt idx="18">
                  <c:v>18.167579392500002</c:v>
                </c:pt>
                <c:pt idx="19">
                  <c:v>18.114361627499999</c:v>
                </c:pt>
                <c:pt idx="20">
                  <c:v>17.9167887075</c:v>
                </c:pt>
                <c:pt idx="21">
                  <c:v>17.819968057500002</c:v>
                </c:pt>
                <c:pt idx="22">
                  <c:v>17.424028387500002</c:v>
                </c:pt>
                <c:pt idx="23">
                  <c:v>17.412421837500002</c:v>
                </c:pt>
                <c:pt idx="24">
                  <c:v>17.062046160000001</c:v>
                </c:pt>
                <c:pt idx="25">
                  <c:v>16.877824544999999</c:v>
                </c:pt>
                <c:pt idx="26">
                  <c:v>16.6281369075</c:v>
                </c:pt>
                <c:pt idx="27">
                  <c:v>16.43235567</c:v>
                </c:pt>
                <c:pt idx="28">
                  <c:v>16.393861739999998</c:v>
                </c:pt>
                <c:pt idx="29">
                  <c:v>16.179747719999998</c:v>
                </c:pt>
                <c:pt idx="30">
                  <c:v>16.066027815000002</c:v>
                </c:pt>
              </c:numCache>
            </c:numRef>
          </c:val>
          <c:smooth val="0"/>
          <c:extLst>
            <c:ext xmlns:c16="http://schemas.microsoft.com/office/drawing/2014/chart" uri="{C3380CC4-5D6E-409C-BE32-E72D297353CC}">
              <c16:uniqueId val="{00000007-74B4-4D1E-ACFF-016B28E2D7EE}"/>
            </c:ext>
          </c:extLst>
        </c:ser>
        <c:dLbls>
          <c:showLegendKey val="0"/>
          <c:showVal val="0"/>
          <c:showCatName val="0"/>
          <c:showSerName val="0"/>
          <c:showPercent val="0"/>
          <c:showBubbleSize val="0"/>
        </c:dLbls>
        <c:marker val="1"/>
        <c:smooth val="0"/>
        <c:axId val="215166583"/>
        <c:axId val="215170903"/>
      </c:lineChart>
      <c:catAx>
        <c:axId val="215166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5170903"/>
        <c:crosses val="autoZero"/>
        <c:auto val="1"/>
        <c:lblAlgn val="ctr"/>
        <c:lblOffset val="100"/>
        <c:noMultiLvlLbl val="0"/>
      </c:catAx>
      <c:valAx>
        <c:axId val="215170903"/>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51665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Sheet1!$A$2:$A$32</c:f>
              <c:strCache>
                <c:ptCount val="31"/>
                <c:pt idx="0">
                  <c:v>Protein Powder</c:v>
                </c:pt>
                <c:pt idx="1">
                  <c:v>Citicoline</c:v>
                </c:pt>
                <c:pt idx="2">
                  <c:v>Astaxanthin</c:v>
                </c:pt>
                <c:pt idx="3">
                  <c:v>Collagen</c:v>
                </c:pt>
                <c:pt idx="4">
                  <c:v>Mushrooms</c:v>
                </c:pt>
                <c:pt idx="5">
                  <c:v>Nootropics</c:v>
                </c:pt>
                <c:pt idx="6">
                  <c:v>Glutathione</c:v>
                </c:pt>
                <c:pt idx="7">
                  <c:v>Omega-3s</c:v>
                </c:pt>
                <c:pt idx="8">
                  <c:v>Lutein</c:v>
                </c:pt>
                <c:pt idx="9">
                  <c:v>Synbiotics</c:v>
                </c:pt>
                <c:pt idx="10">
                  <c:v>Alpha-GPC</c:v>
                </c:pt>
                <c:pt idx="11">
                  <c:v>Ashwagandha</c:v>
                </c:pt>
                <c:pt idx="12">
                  <c:v>Glucosamine</c:v>
                </c:pt>
                <c:pt idx="13">
                  <c:v>Calcium</c:v>
                </c:pt>
                <c:pt idx="14">
                  <c:v>MSM</c:v>
                </c:pt>
                <c:pt idx="15">
                  <c:v>Postbiotics</c:v>
                </c:pt>
                <c:pt idx="16">
                  <c:v>Biotin</c:v>
                </c:pt>
                <c:pt idx="17">
                  <c:v>Choline</c:v>
                </c:pt>
                <c:pt idx="18">
                  <c:v>Magnesium</c:v>
                </c:pt>
                <c:pt idx="19">
                  <c:v>Iron</c:v>
                </c:pt>
                <c:pt idx="20">
                  <c:v>Vitamin D</c:v>
                </c:pt>
                <c:pt idx="21">
                  <c:v>Melatonin</c:v>
                </c:pt>
                <c:pt idx="22">
                  <c:v>Vitamin C</c:v>
                </c:pt>
                <c:pt idx="23">
                  <c:v>CBD</c:v>
                </c:pt>
                <c:pt idx="24">
                  <c:v>Vitamin K2</c:v>
                </c:pt>
                <c:pt idx="25">
                  <c:v>CoQ10</c:v>
                </c:pt>
                <c:pt idx="26">
                  <c:v>Multivitamin</c:v>
                </c:pt>
                <c:pt idx="27">
                  <c:v>Curcumin/ Turmeric</c:v>
                </c:pt>
                <c:pt idx="28">
                  <c:v>Probiotics</c:v>
                </c:pt>
                <c:pt idx="29">
                  <c:v>Antioxidants</c:v>
                </c:pt>
                <c:pt idx="30">
                  <c:v>Prebiotics</c:v>
                </c:pt>
              </c:strCache>
            </c:strRef>
          </c:cat>
          <c:val>
            <c:numRef>
              <c:f>Sheet1!$B$2:$B$32</c:f>
              <c:numCache>
                <c:formatCode>_("$"* #,##0.00_);_("$"* \(#,##0.00\);_("$"* "-"??_);_(@_)</c:formatCode>
                <c:ptCount val="31"/>
                <c:pt idx="0">
                  <c:v>25.417241534999999</c:v>
                </c:pt>
                <c:pt idx="1">
                  <c:v>23.7336062625</c:v>
                </c:pt>
                <c:pt idx="2">
                  <c:v>23.414999999999999</c:v>
                </c:pt>
                <c:pt idx="3">
                  <c:v>23.278947187499998</c:v>
                </c:pt>
                <c:pt idx="4">
                  <c:v>23.250000134999997</c:v>
                </c:pt>
                <c:pt idx="5">
                  <c:v>23.221154055</c:v>
                </c:pt>
                <c:pt idx="6">
                  <c:v>23.097156465000001</c:v>
                </c:pt>
                <c:pt idx="7">
                  <c:v>22.65097407</c:v>
                </c:pt>
                <c:pt idx="8">
                  <c:v>22.539099502500001</c:v>
                </c:pt>
                <c:pt idx="9">
                  <c:v>22.517605649999997</c:v>
                </c:pt>
                <c:pt idx="10">
                  <c:v>22.484999999999999</c:v>
                </c:pt>
                <c:pt idx="11">
                  <c:v>22.307039002500002</c:v>
                </c:pt>
                <c:pt idx="12">
                  <c:v>22.172489084999999</c:v>
                </c:pt>
                <c:pt idx="13">
                  <c:v>22.156862654999998</c:v>
                </c:pt>
                <c:pt idx="14">
                  <c:v>22.142487022500003</c:v>
                </c:pt>
                <c:pt idx="15">
                  <c:v>21.893877547500001</c:v>
                </c:pt>
                <c:pt idx="16">
                  <c:v>21.708487440000003</c:v>
                </c:pt>
                <c:pt idx="17">
                  <c:v>21.647208217500001</c:v>
                </c:pt>
                <c:pt idx="18">
                  <c:v>21.529968645</c:v>
                </c:pt>
                <c:pt idx="19">
                  <c:v>21.500762182500001</c:v>
                </c:pt>
                <c:pt idx="20">
                  <c:v>21.416158177500002</c:v>
                </c:pt>
                <c:pt idx="21">
                  <c:v>21.382022550000002</c:v>
                </c:pt>
                <c:pt idx="22">
                  <c:v>21.247032727499999</c:v>
                </c:pt>
                <c:pt idx="23">
                  <c:v>21.237385417500001</c:v>
                </c:pt>
                <c:pt idx="24">
                  <c:v>21.188271570000001</c:v>
                </c:pt>
                <c:pt idx="25">
                  <c:v>21.033088154999998</c:v>
                </c:pt>
                <c:pt idx="26">
                  <c:v>20.961596205000003</c:v>
                </c:pt>
                <c:pt idx="27">
                  <c:v>20.949814095000001</c:v>
                </c:pt>
                <c:pt idx="28">
                  <c:v>20.914877632499998</c:v>
                </c:pt>
                <c:pt idx="29">
                  <c:v>20.661526110000001</c:v>
                </c:pt>
                <c:pt idx="30">
                  <c:v>19.738439287500004</c:v>
                </c:pt>
              </c:numCache>
            </c:numRef>
          </c:val>
          <c:extLst>
            <c:ext xmlns:c16="http://schemas.microsoft.com/office/drawing/2014/chart" uri="{C3380CC4-5D6E-409C-BE32-E72D297353CC}">
              <c16:uniqueId val="{00000000-A835-4046-8C9E-EF898AD4230B}"/>
            </c:ext>
          </c:extLst>
        </c:ser>
        <c:ser>
          <c:idx val="1"/>
          <c:order val="1"/>
          <c:tx>
            <c:strRef>
              <c:f>Sheet1!$C$1</c:f>
              <c:strCache>
                <c:ptCount val="1"/>
                <c:pt idx="0">
                  <c:v>Male 18-34</c:v>
                </c:pt>
              </c:strCache>
            </c:strRef>
          </c:tx>
          <c:spPr>
            <a:solidFill>
              <a:schemeClr val="accent2"/>
            </a:solidFill>
            <a:ln>
              <a:noFill/>
            </a:ln>
            <a:effectLst/>
          </c:spPr>
          <c:invertIfNegative val="0"/>
          <c:cat>
            <c:strRef>
              <c:f>Sheet1!$A$2:$A$32</c:f>
              <c:strCache>
                <c:ptCount val="31"/>
                <c:pt idx="0">
                  <c:v>Protein Powder</c:v>
                </c:pt>
                <c:pt idx="1">
                  <c:v>Citicoline</c:v>
                </c:pt>
                <c:pt idx="2">
                  <c:v>Astaxanthin</c:v>
                </c:pt>
                <c:pt idx="3">
                  <c:v>Collagen</c:v>
                </c:pt>
                <c:pt idx="4">
                  <c:v>Mushrooms</c:v>
                </c:pt>
                <c:pt idx="5">
                  <c:v>Nootropics</c:v>
                </c:pt>
                <c:pt idx="6">
                  <c:v>Glutathione</c:v>
                </c:pt>
                <c:pt idx="7">
                  <c:v>Omega-3s</c:v>
                </c:pt>
                <c:pt idx="8">
                  <c:v>Lutein</c:v>
                </c:pt>
                <c:pt idx="9">
                  <c:v>Synbiotics</c:v>
                </c:pt>
                <c:pt idx="10">
                  <c:v>Alpha-GPC</c:v>
                </c:pt>
                <c:pt idx="11">
                  <c:v>Ashwagandha</c:v>
                </c:pt>
                <c:pt idx="12">
                  <c:v>Glucosamine</c:v>
                </c:pt>
                <c:pt idx="13">
                  <c:v>Calcium</c:v>
                </c:pt>
                <c:pt idx="14">
                  <c:v>MSM</c:v>
                </c:pt>
                <c:pt idx="15">
                  <c:v>Postbiotics</c:v>
                </c:pt>
                <c:pt idx="16">
                  <c:v>Biotin</c:v>
                </c:pt>
                <c:pt idx="17">
                  <c:v>Choline</c:v>
                </c:pt>
                <c:pt idx="18">
                  <c:v>Magnesium</c:v>
                </c:pt>
                <c:pt idx="19">
                  <c:v>Iron</c:v>
                </c:pt>
                <c:pt idx="20">
                  <c:v>Vitamin D</c:v>
                </c:pt>
                <c:pt idx="21">
                  <c:v>Melatonin</c:v>
                </c:pt>
                <c:pt idx="22">
                  <c:v>Vitamin C</c:v>
                </c:pt>
                <c:pt idx="23">
                  <c:v>CBD</c:v>
                </c:pt>
                <c:pt idx="24">
                  <c:v>Vitamin K2</c:v>
                </c:pt>
                <c:pt idx="25">
                  <c:v>CoQ10</c:v>
                </c:pt>
                <c:pt idx="26">
                  <c:v>Multivitamin</c:v>
                </c:pt>
                <c:pt idx="27">
                  <c:v>Curcumin/ Turmeric</c:v>
                </c:pt>
                <c:pt idx="28">
                  <c:v>Probiotics</c:v>
                </c:pt>
                <c:pt idx="29">
                  <c:v>Antioxidants</c:v>
                </c:pt>
                <c:pt idx="30">
                  <c:v>Prebiotics</c:v>
                </c:pt>
              </c:strCache>
            </c:strRef>
          </c:cat>
          <c:val>
            <c:numRef>
              <c:f>Sheet1!$C$2:$C$32</c:f>
              <c:numCache>
                <c:formatCode>_("$"* #,##0.00_);_("$"* \(#,##0.00\);_("$"* "-"??_);_(@_)</c:formatCode>
                <c:ptCount val="31"/>
                <c:pt idx="0">
                  <c:v>26.049106995000002</c:v>
                </c:pt>
                <c:pt idx="1">
                  <c:v>22.597560712500002</c:v>
                </c:pt>
                <c:pt idx="2">
                  <c:v>23.0304876975</c:v>
                </c:pt>
                <c:pt idx="3">
                  <c:v>22.6197919275</c:v>
                </c:pt>
                <c:pt idx="4">
                  <c:v>21.763441132499999</c:v>
                </c:pt>
                <c:pt idx="5">
                  <c:v>22.08984375</c:v>
                </c:pt>
                <c:pt idx="6">
                  <c:v>22.1135498025</c:v>
                </c:pt>
                <c:pt idx="7">
                  <c:v>24.388473165000001</c:v>
                </c:pt>
                <c:pt idx="8">
                  <c:v>22.6926069525</c:v>
                </c:pt>
                <c:pt idx="9">
                  <c:v>22.604717002499999</c:v>
                </c:pt>
                <c:pt idx="10">
                  <c:v>23.520833317499999</c:v>
                </c:pt>
                <c:pt idx="11">
                  <c:v>24.121951522499998</c:v>
                </c:pt>
                <c:pt idx="12">
                  <c:v>21.765901169999999</c:v>
                </c:pt>
                <c:pt idx="13">
                  <c:v>22.310294317500002</c:v>
                </c:pt>
                <c:pt idx="14">
                  <c:v>22.095918375</c:v>
                </c:pt>
                <c:pt idx="15">
                  <c:v>22.028268307499999</c:v>
                </c:pt>
                <c:pt idx="16">
                  <c:v>22.546551900000001</c:v>
                </c:pt>
                <c:pt idx="17">
                  <c:v>22.293521887500003</c:v>
                </c:pt>
                <c:pt idx="18">
                  <c:v>22.179216907499999</c:v>
                </c:pt>
                <c:pt idx="19">
                  <c:v>23.220543554999999</c:v>
                </c:pt>
                <c:pt idx="20">
                  <c:v>23.29782603</c:v>
                </c:pt>
                <c:pt idx="21">
                  <c:v>22.264423154999996</c:v>
                </c:pt>
                <c:pt idx="22">
                  <c:v>22.657781257499998</c:v>
                </c:pt>
                <c:pt idx="23">
                  <c:v>23.195255572499995</c:v>
                </c:pt>
                <c:pt idx="24">
                  <c:v>23.105959927499999</c:v>
                </c:pt>
                <c:pt idx="25">
                  <c:v>22.161088057500002</c:v>
                </c:pt>
                <c:pt idx="26">
                  <c:v>22.69186071</c:v>
                </c:pt>
                <c:pt idx="27">
                  <c:v>22.330096844999996</c:v>
                </c:pt>
                <c:pt idx="28">
                  <c:v>22.583584380000001</c:v>
                </c:pt>
                <c:pt idx="29">
                  <c:v>22.409365830000002</c:v>
                </c:pt>
                <c:pt idx="30">
                  <c:v>21.138493995000001</c:v>
                </c:pt>
              </c:numCache>
            </c:numRef>
          </c:val>
          <c:extLst>
            <c:ext xmlns:c16="http://schemas.microsoft.com/office/drawing/2014/chart" uri="{C3380CC4-5D6E-409C-BE32-E72D297353CC}">
              <c16:uniqueId val="{00000001-A835-4046-8C9E-EF898AD4230B}"/>
            </c:ext>
          </c:extLst>
        </c:ser>
        <c:ser>
          <c:idx val="2"/>
          <c:order val="2"/>
          <c:tx>
            <c:strRef>
              <c:f>Sheet1!$D$1</c:f>
              <c:strCache>
                <c:ptCount val="1"/>
                <c:pt idx="0">
                  <c:v>Female 35-54</c:v>
                </c:pt>
              </c:strCache>
            </c:strRef>
          </c:tx>
          <c:spPr>
            <a:solidFill>
              <a:schemeClr val="accent3"/>
            </a:solidFill>
            <a:ln>
              <a:noFill/>
            </a:ln>
            <a:effectLst/>
          </c:spPr>
          <c:invertIfNegative val="0"/>
          <c:cat>
            <c:strRef>
              <c:f>Sheet1!$A$2:$A$32</c:f>
              <c:strCache>
                <c:ptCount val="31"/>
                <c:pt idx="0">
                  <c:v>Protein Powder</c:v>
                </c:pt>
                <c:pt idx="1">
                  <c:v>Citicoline</c:v>
                </c:pt>
                <c:pt idx="2">
                  <c:v>Astaxanthin</c:v>
                </c:pt>
                <c:pt idx="3">
                  <c:v>Collagen</c:v>
                </c:pt>
                <c:pt idx="4">
                  <c:v>Mushrooms</c:v>
                </c:pt>
                <c:pt idx="5">
                  <c:v>Nootropics</c:v>
                </c:pt>
                <c:pt idx="6">
                  <c:v>Glutathione</c:v>
                </c:pt>
                <c:pt idx="7">
                  <c:v>Omega-3s</c:v>
                </c:pt>
                <c:pt idx="8">
                  <c:v>Lutein</c:v>
                </c:pt>
                <c:pt idx="9">
                  <c:v>Synbiotics</c:v>
                </c:pt>
                <c:pt idx="10">
                  <c:v>Alpha-GPC</c:v>
                </c:pt>
                <c:pt idx="11">
                  <c:v>Ashwagandha</c:v>
                </c:pt>
                <c:pt idx="12">
                  <c:v>Glucosamine</c:v>
                </c:pt>
                <c:pt idx="13">
                  <c:v>Calcium</c:v>
                </c:pt>
                <c:pt idx="14">
                  <c:v>MSM</c:v>
                </c:pt>
                <c:pt idx="15">
                  <c:v>Postbiotics</c:v>
                </c:pt>
                <c:pt idx="16">
                  <c:v>Biotin</c:v>
                </c:pt>
                <c:pt idx="17">
                  <c:v>Choline</c:v>
                </c:pt>
                <c:pt idx="18">
                  <c:v>Magnesium</c:v>
                </c:pt>
                <c:pt idx="19">
                  <c:v>Iron</c:v>
                </c:pt>
                <c:pt idx="20">
                  <c:v>Vitamin D</c:v>
                </c:pt>
                <c:pt idx="21">
                  <c:v>Melatonin</c:v>
                </c:pt>
                <c:pt idx="22">
                  <c:v>Vitamin C</c:v>
                </c:pt>
                <c:pt idx="23">
                  <c:v>CBD</c:v>
                </c:pt>
                <c:pt idx="24">
                  <c:v>Vitamin K2</c:v>
                </c:pt>
                <c:pt idx="25">
                  <c:v>CoQ10</c:v>
                </c:pt>
                <c:pt idx="26">
                  <c:v>Multivitamin</c:v>
                </c:pt>
                <c:pt idx="27">
                  <c:v>Curcumin/ Turmeric</c:v>
                </c:pt>
                <c:pt idx="28">
                  <c:v>Probiotics</c:v>
                </c:pt>
                <c:pt idx="29">
                  <c:v>Antioxidants</c:v>
                </c:pt>
                <c:pt idx="30">
                  <c:v>Prebiotics</c:v>
                </c:pt>
              </c:strCache>
            </c:strRef>
          </c:cat>
          <c:val>
            <c:numRef>
              <c:f>Sheet1!$D$2:$D$32</c:f>
              <c:numCache>
                <c:formatCode>_("$"* #,##0.00_);_("$"* \(#,##0.00\);_("$"* "-"??_);_(@_)</c:formatCode>
                <c:ptCount val="31"/>
                <c:pt idx="0">
                  <c:v>23.650819327500002</c:v>
                </c:pt>
                <c:pt idx="1">
                  <c:v>20.554838812500002</c:v>
                </c:pt>
                <c:pt idx="2">
                  <c:v>21.605262884999998</c:v>
                </c:pt>
                <c:pt idx="3">
                  <c:v>20.426332357500002</c:v>
                </c:pt>
                <c:pt idx="4">
                  <c:v>20.634714974999998</c:v>
                </c:pt>
                <c:pt idx="5">
                  <c:v>21.604999634999999</c:v>
                </c:pt>
                <c:pt idx="6">
                  <c:v>21.390306210000002</c:v>
                </c:pt>
                <c:pt idx="7">
                  <c:v>20.588196307499999</c:v>
                </c:pt>
                <c:pt idx="8">
                  <c:v>19.535885190000002</c:v>
                </c:pt>
                <c:pt idx="9">
                  <c:v>19.99468083</c:v>
                </c:pt>
                <c:pt idx="10">
                  <c:v>21.222857227499997</c:v>
                </c:pt>
                <c:pt idx="11">
                  <c:v>21.1104060525</c:v>
                </c:pt>
                <c:pt idx="12">
                  <c:v>19.208333617499999</c:v>
                </c:pt>
                <c:pt idx="13">
                  <c:v>18.1763514075</c:v>
                </c:pt>
                <c:pt idx="14">
                  <c:v>19.98895035</c:v>
                </c:pt>
                <c:pt idx="15">
                  <c:v>19.6904296875</c:v>
                </c:pt>
                <c:pt idx="16">
                  <c:v>18.310070580000001</c:v>
                </c:pt>
                <c:pt idx="17">
                  <c:v>21.000000037500001</c:v>
                </c:pt>
                <c:pt idx="18">
                  <c:v>18.036821737500002</c:v>
                </c:pt>
                <c:pt idx="19">
                  <c:v>18.094472902500002</c:v>
                </c:pt>
                <c:pt idx="20">
                  <c:v>18.07186755</c:v>
                </c:pt>
                <c:pt idx="21">
                  <c:v>17.809858972499999</c:v>
                </c:pt>
                <c:pt idx="22">
                  <c:v>17.750581387499999</c:v>
                </c:pt>
                <c:pt idx="23">
                  <c:v>22.3074867375</c:v>
                </c:pt>
                <c:pt idx="24">
                  <c:v>18.510456187499997</c:v>
                </c:pt>
                <c:pt idx="25">
                  <c:v>19.510817137499998</c:v>
                </c:pt>
                <c:pt idx="26">
                  <c:v>19.073459685</c:v>
                </c:pt>
                <c:pt idx="27">
                  <c:v>16.979032417500001</c:v>
                </c:pt>
                <c:pt idx="28">
                  <c:v>19.0807230375</c:v>
                </c:pt>
                <c:pt idx="29">
                  <c:v>20.11168803</c:v>
                </c:pt>
                <c:pt idx="30">
                  <c:v>18.267734452500001</c:v>
                </c:pt>
              </c:numCache>
            </c:numRef>
          </c:val>
          <c:extLst>
            <c:ext xmlns:c16="http://schemas.microsoft.com/office/drawing/2014/chart" uri="{C3380CC4-5D6E-409C-BE32-E72D297353CC}">
              <c16:uniqueId val="{00000002-A835-4046-8C9E-EF898AD4230B}"/>
            </c:ext>
          </c:extLst>
        </c:ser>
        <c:ser>
          <c:idx val="3"/>
          <c:order val="3"/>
          <c:tx>
            <c:strRef>
              <c:f>Sheet1!$E$1</c:f>
              <c:strCache>
                <c:ptCount val="1"/>
                <c:pt idx="0">
                  <c:v>Male 35-54</c:v>
                </c:pt>
              </c:strCache>
            </c:strRef>
          </c:tx>
          <c:spPr>
            <a:solidFill>
              <a:schemeClr val="accent4"/>
            </a:solidFill>
            <a:ln>
              <a:noFill/>
            </a:ln>
            <a:effectLst/>
          </c:spPr>
          <c:invertIfNegative val="0"/>
          <c:cat>
            <c:strRef>
              <c:f>Sheet1!$A$2:$A$32</c:f>
              <c:strCache>
                <c:ptCount val="31"/>
                <c:pt idx="0">
                  <c:v>Protein Powder</c:v>
                </c:pt>
                <c:pt idx="1">
                  <c:v>Citicoline</c:v>
                </c:pt>
                <c:pt idx="2">
                  <c:v>Astaxanthin</c:v>
                </c:pt>
                <c:pt idx="3">
                  <c:v>Collagen</c:v>
                </c:pt>
                <c:pt idx="4">
                  <c:v>Mushrooms</c:v>
                </c:pt>
                <c:pt idx="5">
                  <c:v>Nootropics</c:v>
                </c:pt>
                <c:pt idx="6">
                  <c:v>Glutathione</c:v>
                </c:pt>
                <c:pt idx="7">
                  <c:v>Omega-3s</c:v>
                </c:pt>
                <c:pt idx="8">
                  <c:v>Lutein</c:v>
                </c:pt>
                <c:pt idx="9">
                  <c:v>Synbiotics</c:v>
                </c:pt>
                <c:pt idx="10">
                  <c:v>Alpha-GPC</c:v>
                </c:pt>
                <c:pt idx="11">
                  <c:v>Ashwagandha</c:v>
                </c:pt>
                <c:pt idx="12">
                  <c:v>Glucosamine</c:v>
                </c:pt>
                <c:pt idx="13">
                  <c:v>Calcium</c:v>
                </c:pt>
                <c:pt idx="14">
                  <c:v>MSM</c:v>
                </c:pt>
                <c:pt idx="15">
                  <c:v>Postbiotics</c:v>
                </c:pt>
                <c:pt idx="16">
                  <c:v>Biotin</c:v>
                </c:pt>
                <c:pt idx="17">
                  <c:v>Choline</c:v>
                </c:pt>
                <c:pt idx="18">
                  <c:v>Magnesium</c:v>
                </c:pt>
                <c:pt idx="19">
                  <c:v>Iron</c:v>
                </c:pt>
                <c:pt idx="20">
                  <c:v>Vitamin D</c:v>
                </c:pt>
                <c:pt idx="21">
                  <c:v>Melatonin</c:v>
                </c:pt>
                <c:pt idx="22">
                  <c:v>Vitamin C</c:v>
                </c:pt>
                <c:pt idx="23">
                  <c:v>CBD</c:v>
                </c:pt>
                <c:pt idx="24">
                  <c:v>Vitamin K2</c:v>
                </c:pt>
                <c:pt idx="25">
                  <c:v>CoQ10</c:v>
                </c:pt>
                <c:pt idx="26">
                  <c:v>Multivitamin</c:v>
                </c:pt>
                <c:pt idx="27">
                  <c:v>Curcumin/ Turmeric</c:v>
                </c:pt>
                <c:pt idx="28">
                  <c:v>Probiotics</c:v>
                </c:pt>
                <c:pt idx="29">
                  <c:v>Antioxidants</c:v>
                </c:pt>
                <c:pt idx="30">
                  <c:v>Prebiotics</c:v>
                </c:pt>
              </c:strCache>
            </c:strRef>
          </c:cat>
          <c:val>
            <c:numRef>
              <c:f>Sheet1!$E$2:$E$32</c:f>
              <c:numCache>
                <c:formatCode>_("$"* #,##0.00_);_("$"* \(#,##0.00\);_("$"* "-"??_);_(@_)</c:formatCode>
                <c:ptCount val="31"/>
                <c:pt idx="0">
                  <c:v>23.303289599999999</c:v>
                </c:pt>
                <c:pt idx="1">
                  <c:v>20.849345062499999</c:v>
                </c:pt>
                <c:pt idx="2">
                  <c:v>20.127490147500001</c:v>
                </c:pt>
                <c:pt idx="3">
                  <c:v>20.1306304875</c:v>
                </c:pt>
                <c:pt idx="4">
                  <c:v>21.458015400000001</c:v>
                </c:pt>
                <c:pt idx="5">
                  <c:v>21.107142982500001</c:v>
                </c:pt>
                <c:pt idx="6">
                  <c:v>19.909593832500001</c:v>
                </c:pt>
                <c:pt idx="7">
                  <c:v>21.957446774999998</c:v>
                </c:pt>
                <c:pt idx="8">
                  <c:v>19.704545430000003</c:v>
                </c:pt>
                <c:pt idx="9">
                  <c:v>19.820689515000002</c:v>
                </c:pt>
                <c:pt idx="10">
                  <c:v>20.197531049999998</c:v>
                </c:pt>
                <c:pt idx="11">
                  <c:v>22.654411567500002</c:v>
                </c:pt>
                <c:pt idx="12">
                  <c:v>19.006329232500001</c:v>
                </c:pt>
                <c:pt idx="13">
                  <c:v>19.56818166</c:v>
                </c:pt>
                <c:pt idx="14">
                  <c:v>19.989738854999999</c:v>
                </c:pt>
                <c:pt idx="15">
                  <c:v>19.972058865000001</c:v>
                </c:pt>
                <c:pt idx="16">
                  <c:v>20.242647030000001</c:v>
                </c:pt>
                <c:pt idx="17">
                  <c:v>20.031000000000002</c:v>
                </c:pt>
                <c:pt idx="18">
                  <c:v>19.507177125000002</c:v>
                </c:pt>
                <c:pt idx="19">
                  <c:v>19.2274390125</c:v>
                </c:pt>
                <c:pt idx="20">
                  <c:v>20.09228967</c:v>
                </c:pt>
                <c:pt idx="21">
                  <c:v>19.223564767500001</c:v>
                </c:pt>
                <c:pt idx="22">
                  <c:v>19.807823190000004</c:v>
                </c:pt>
                <c:pt idx="23">
                  <c:v>21.423913087499997</c:v>
                </c:pt>
                <c:pt idx="24">
                  <c:v>19.4297583225</c:v>
                </c:pt>
                <c:pt idx="25">
                  <c:v>20.584661197500001</c:v>
                </c:pt>
                <c:pt idx="26">
                  <c:v>20.7603446625</c:v>
                </c:pt>
                <c:pt idx="27">
                  <c:v>19.340651310000002</c:v>
                </c:pt>
                <c:pt idx="28">
                  <c:v>18.961217174999998</c:v>
                </c:pt>
                <c:pt idx="29">
                  <c:v>20.430450960000002</c:v>
                </c:pt>
                <c:pt idx="30">
                  <c:v>18.016741199999998</c:v>
                </c:pt>
              </c:numCache>
            </c:numRef>
          </c:val>
          <c:extLst>
            <c:ext xmlns:c16="http://schemas.microsoft.com/office/drawing/2014/chart" uri="{C3380CC4-5D6E-409C-BE32-E72D297353CC}">
              <c16:uniqueId val="{00000003-A835-4046-8C9E-EF898AD4230B}"/>
            </c:ext>
          </c:extLst>
        </c:ser>
        <c:ser>
          <c:idx val="4"/>
          <c:order val="4"/>
          <c:tx>
            <c:strRef>
              <c:f>Sheet1!$F$1</c:f>
              <c:strCache>
                <c:ptCount val="1"/>
                <c:pt idx="0">
                  <c:v>Female 55+</c:v>
                </c:pt>
              </c:strCache>
            </c:strRef>
          </c:tx>
          <c:spPr>
            <a:solidFill>
              <a:schemeClr val="accent5"/>
            </a:solidFill>
            <a:ln>
              <a:noFill/>
            </a:ln>
            <a:effectLst/>
          </c:spPr>
          <c:invertIfNegative val="0"/>
          <c:cat>
            <c:strRef>
              <c:f>Sheet1!$A$2:$A$32</c:f>
              <c:strCache>
                <c:ptCount val="31"/>
                <c:pt idx="0">
                  <c:v>Protein Powder</c:v>
                </c:pt>
                <c:pt idx="1">
                  <c:v>Citicoline</c:v>
                </c:pt>
                <c:pt idx="2">
                  <c:v>Astaxanthin</c:v>
                </c:pt>
                <c:pt idx="3">
                  <c:v>Collagen</c:v>
                </c:pt>
                <c:pt idx="4">
                  <c:v>Mushrooms</c:v>
                </c:pt>
                <c:pt idx="5">
                  <c:v>Nootropics</c:v>
                </c:pt>
                <c:pt idx="6">
                  <c:v>Glutathione</c:v>
                </c:pt>
                <c:pt idx="7">
                  <c:v>Omega-3s</c:v>
                </c:pt>
                <c:pt idx="8">
                  <c:v>Lutein</c:v>
                </c:pt>
                <c:pt idx="9">
                  <c:v>Synbiotics</c:v>
                </c:pt>
                <c:pt idx="10">
                  <c:v>Alpha-GPC</c:v>
                </c:pt>
                <c:pt idx="11">
                  <c:v>Ashwagandha</c:v>
                </c:pt>
                <c:pt idx="12">
                  <c:v>Glucosamine</c:v>
                </c:pt>
                <c:pt idx="13">
                  <c:v>Calcium</c:v>
                </c:pt>
                <c:pt idx="14">
                  <c:v>MSM</c:v>
                </c:pt>
                <c:pt idx="15">
                  <c:v>Postbiotics</c:v>
                </c:pt>
                <c:pt idx="16">
                  <c:v>Biotin</c:v>
                </c:pt>
                <c:pt idx="17">
                  <c:v>Choline</c:v>
                </c:pt>
                <c:pt idx="18">
                  <c:v>Magnesium</c:v>
                </c:pt>
                <c:pt idx="19">
                  <c:v>Iron</c:v>
                </c:pt>
                <c:pt idx="20">
                  <c:v>Vitamin D</c:v>
                </c:pt>
                <c:pt idx="21">
                  <c:v>Melatonin</c:v>
                </c:pt>
                <c:pt idx="22">
                  <c:v>Vitamin C</c:v>
                </c:pt>
                <c:pt idx="23">
                  <c:v>CBD</c:v>
                </c:pt>
                <c:pt idx="24">
                  <c:v>Vitamin K2</c:v>
                </c:pt>
                <c:pt idx="25">
                  <c:v>CoQ10</c:v>
                </c:pt>
                <c:pt idx="26">
                  <c:v>Multivitamin</c:v>
                </c:pt>
                <c:pt idx="27">
                  <c:v>Curcumin/ Turmeric</c:v>
                </c:pt>
                <c:pt idx="28">
                  <c:v>Probiotics</c:v>
                </c:pt>
                <c:pt idx="29">
                  <c:v>Antioxidants</c:v>
                </c:pt>
                <c:pt idx="30">
                  <c:v>Prebiotics</c:v>
                </c:pt>
              </c:strCache>
            </c:strRef>
          </c:cat>
          <c:val>
            <c:numRef>
              <c:f>Sheet1!$F$2:$F$32</c:f>
              <c:numCache>
                <c:formatCode>_("$"* #,##0.00_);_("$"* \(#,##0.00\);_("$"* "-"??_);_(@_)</c:formatCode>
                <c:ptCount val="31"/>
                <c:pt idx="0">
                  <c:v>21.24489792</c:v>
                </c:pt>
                <c:pt idx="1">
                  <c:v>16.624999942500001</c:v>
                </c:pt>
                <c:pt idx="2">
                  <c:v>18.833333347500002</c:v>
                </c:pt>
                <c:pt idx="3">
                  <c:v>17.910550560000001</c:v>
                </c:pt>
                <c:pt idx="4">
                  <c:v>18.850961489999996</c:v>
                </c:pt>
                <c:pt idx="5">
                  <c:v>18.607142872500003</c:v>
                </c:pt>
                <c:pt idx="6">
                  <c:v>17.393616997500001</c:v>
                </c:pt>
                <c:pt idx="7">
                  <c:v>19.256756594999999</c:v>
                </c:pt>
                <c:pt idx="8">
                  <c:v>15.84375</c:v>
                </c:pt>
                <c:pt idx="9">
                  <c:v>17.6250003</c:v>
                </c:pt>
                <c:pt idx="10">
                  <c:v>16.978723357500002</c:v>
                </c:pt>
                <c:pt idx="11">
                  <c:v>20.1111114825</c:v>
                </c:pt>
                <c:pt idx="12">
                  <c:v>15.362903579999998</c:v>
                </c:pt>
                <c:pt idx="13">
                  <c:v>15.488487060000001</c:v>
                </c:pt>
                <c:pt idx="14">
                  <c:v>15.592105357499999</c:v>
                </c:pt>
                <c:pt idx="15">
                  <c:v>15.017857147499999</c:v>
                </c:pt>
                <c:pt idx="16">
                  <c:v>15.585164602499999</c:v>
                </c:pt>
                <c:pt idx="17">
                  <c:v>18.6861699225</c:v>
                </c:pt>
                <c:pt idx="18">
                  <c:v>16.588541535000001</c:v>
                </c:pt>
                <c:pt idx="19">
                  <c:v>15.924812122499999</c:v>
                </c:pt>
                <c:pt idx="20">
                  <c:v>15.230422012499998</c:v>
                </c:pt>
                <c:pt idx="21">
                  <c:v>14.7146740575</c:v>
                </c:pt>
                <c:pt idx="22">
                  <c:v>15.066567997499998</c:v>
                </c:pt>
                <c:pt idx="23">
                  <c:v>18.5543476725</c:v>
                </c:pt>
                <c:pt idx="24">
                  <c:v>17.233146202500002</c:v>
                </c:pt>
                <c:pt idx="25">
                  <c:v>16.7840908875</c:v>
                </c:pt>
                <c:pt idx="26">
                  <c:v>18.315286650000001</c:v>
                </c:pt>
                <c:pt idx="27">
                  <c:v>15.336864292499998</c:v>
                </c:pt>
                <c:pt idx="28">
                  <c:v>15.454545442500001</c:v>
                </c:pt>
                <c:pt idx="29">
                  <c:v>17.706293460000001</c:v>
                </c:pt>
                <c:pt idx="30">
                  <c:v>14.519999969999997</c:v>
                </c:pt>
              </c:numCache>
            </c:numRef>
          </c:val>
          <c:extLst>
            <c:ext xmlns:c16="http://schemas.microsoft.com/office/drawing/2014/chart" uri="{C3380CC4-5D6E-409C-BE32-E72D297353CC}">
              <c16:uniqueId val="{00000004-A835-4046-8C9E-EF898AD4230B}"/>
            </c:ext>
          </c:extLst>
        </c:ser>
        <c:ser>
          <c:idx val="5"/>
          <c:order val="5"/>
          <c:tx>
            <c:strRef>
              <c:f>Sheet1!$G$1</c:f>
              <c:strCache>
                <c:ptCount val="1"/>
                <c:pt idx="0">
                  <c:v>Male 55+</c:v>
                </c:pt>
              </c:strCache>
            </c:strRef>
          </c:tx>
          <c:spPr>
            <a:solidFill>
              <a:schemeClr val="accent6"/>
            </a:solidFill>
            <a:ln>
              <a:noFill/>
            </a:ln>
            <a:effectLst/>
          </c:spPr>
          <c:invertIfNegative val="0"/>
          <c:cat>
            <c:strRef>
              <c:f>Sheet1!$A$2:$A$32</c:f>
              <c:strCache>
                <c:ptCount val="31"/>
                <c:pt idx="0">
                  <c:v>Protein Powder</c:v>
                </c:pt>
                <c:pt idx="1">
                  <c:v>Citicoline</c:v>
                </c:pt>
                <c:pt idx="2">
                  <c:v>Astaxanthin</c:v>
                </c:pt>
                <c:pt idx="3">
                  <c:v>Collagen</c:v>
                </c:pt>
                <c:pt idx="4">
                  <c:v>Mushrooms</c:v>
                </c:pt>
                <c:pt idx="5">
                  <c:v>Nootropics</c:v>
                </c:pt>
                <c:pt idx="6">
                  <c:v>Glutathione</c:v>
                </c:pt>
                <c:pt idx="7">
                  <c:v>Omega-3s</c:v>
                </c:pt>
                <c:pt idx="8">
                  <c:v>Lutein</c:v>
                </c:pt>
                <c:pt idx="9">
                  <c:v>Synbiotics</c:v>
                </c:pt>
                <c:pt idx="10">
                  <c:v>Alpha-GPC</c:v>
                </c:pt>
                <c:pt idx="11">
                  <c:v>Ashwagandha</c:v>
                </c:pt>
                <c:pt idx="12">
                  <c:v>Glucosamine</c:v>
                </c:pt>
                <c:pt idx="13">
                  <c:v>Calcium</c:v>
                </c:pt>
                <c:pt idx="14">
                  <c:v>MSM</c:v>
                </c:pt>
                <c:pt idx="15">
                  <c:v>Postbiotics</c:v>
                </c:pt>
                <c:pt idx="16">
                  <c:v>Biotin</c:v>
                </c:pt>
                <c:pt idx="17">
                  <c:v>Choline</c:v>
                </c:pt>
                <c:pt idx="18">
                  <c:v>Magnesium</c:v>
                </c:pt>
                <c:pt idx="19">
                  <c:v>Iron</c:v>
                </c:pt>
                <c:pt idx="20">
                  <c:v>Vitamin D</c:v>
                </c:pt>
                <c:pt idx="21">
                  <c:v>Melatonin</c:v>
                </c:pt>
                <c:pt idx="22">
                  <c:v>Vitamin C</c:v>
                </c:pt>
                <c:pt idx="23">
                  <c:v>CBD</c:v>
                </c:pt>
                <c:pt idx="24">
                  <c:v>Vitamin K2</c:v>
                </c:pt>
                <c:pt idx="25">
                  <c:v>CoQ10</c:v>
                </c:pt>
                <c:pt idx="26">
                  <c:v>Multivitamin</c:v>
                </c:pt>
                <c:pt idx="27">
                  <c:v>Curcumin/ Turmeric</c:v>
                </c:pt>
                <c:pt idx="28">
                  <c:v>Probiotics</c:v>
                </c:pt>
                <c:pt idx="29">
                  <c:v>Antioxidants</c:v>
                </c:pt>
                <c:pt idx="30">
                  <c:v>Prebiotics</c:v>
                </c:pt>
              </c:strCache>
            </c:strRef>
          </c:cat>
          <c:val>
            <c:numRef>
              <c:f>Sheet1!$G$2:$G$32</c:f>
              <c:numCache>
                <c:formatCode>_("$"* #,##0.00_);_("$"* \(#,##0.00\);_("$"* "-"??_);_(@_)</c:formatCode>
                <c:ptCount val="31"/>
                <c:pt idx="0">
                  <c:v>19.7591910075</c:v>
                </c:pt>
                <c:pt idx="1">
                  <c:v>17.823529177499999</c:v>
                </c:pt>
                <c:pt idx="2">
                  <c:v>16.2954549675</c:v>
                </c:pt>
                <c:pt idx="3">
                  <c:v>15.9312501225</c:v>
                </c:pt>
                <c:pt idx="4">
                  <c:v>16.056451575000001</c:v>
                </c:pt>
                <c:pt idx="5">
                  <c:v>17.368421182500001</c:v>
                </c:pt>
                <c:pt idx="6">
                  <c:v>16.367088615</c:v>
                </c:pt>
                <c:pt idx="7">
                  <c:v>18.310880624999999</c:v>
                </c:pt>
                <c:pt idx="8">
                  <c:v>16.32031272</c:v>
                </c:pt>
                <c:pt idx="9">
                  <c:v>15.905487734999999</c:v>
                </c:pt>
                <c:pt idx="10">
                  <c:v>15.634615282499999</c:v>
                </c:pt>
                <c:pt idx="11">
                  <c:v>20.218309949999998</c:v>
                </c:pt>
                <c:pt idx="12">
                  <c:v>15.863445390000001</c:v>
                </c:pt>
                <c:pt idx="13">
                  <c:v>15.7334253825</c:v>
                </c:pt>
                <c:pt idx="14">
                  <c:v>16.850000219999998</c:v>
                </c:pt>
                <c:pt idx="15">
                  <c:v>14.085526522499999</c:v>
                </c:pt>
                <c:pt idx="16">
                  <c:v>15.654255389999999</c:v>
                </c:pt>
                <c:pt idx="17">
                  <c:v>17.785714402499998</c:v>
                </c:pt>
                <c:pt idx="18">
                  <c:v>15.304166625000001</c:v>
                </c:pt>
                <c:pt idx="19">
                  <c:v>14.097527295000003</c:v>
                </c:pt>
                <c:pt idx="20">
                  <c:v>15.16959795</c:v>
                </c:pt>
                <c:pt idx="21">
                  <c:v>14.788461727500001</c:v>
                </c:pt>
                <c:pt idx="22">
                  <c:v>15.5497572825</c:v>
                </c:pt>
                <c:pt idx="23">
                  <c:v>17.008064317500001</c:v>
                </c:pt>
                <c:pt idx="24">
                  <c:v>15.472689367500001</c:v>
                </c:pt>
                <c:pt idx="25">
                  <c:v>16.105262969999998</c:v>
                </c:pt>
                <c:pt idx="26">
                  <c:v>18.522388267500002</c:v>
                </c:pt>
                <c:pt idx="27">
                  <c:v>14.989795635</c:v>
                </c:pt>
                <c:pt idx="28">
                  <c:v>14.2739364</c:v>
                </c:pt>
                <c:pt idx="29">
                  <c:v>16.393442400000001</c:v>
                </c:pt>
                <c:pt idx="30">
                  <c:v>14.368421302500003</c:v>
                </c:pt>
              </c:numCache>
            </c:numRef>
          </c:val>
          <c:extLst>
            <c:ext xmlns:c16="http://schemas.microsoft.com/office/drawing/2014/chart" uri="{C3380CC4-5D6E-409C-BE32-E72D297353CC}">
              <c16:uniqueId val="{00000005-A835-4046-8C9E-EF898AD4230B}"/>
            </c:ext>
          </c:extLst>
        </c:ser>
        <c:dLbls>
          <c:showLegendKey val="0"/>
          <c:showVal val="0"/>
          <c:showCatName val="0"/>
          <c:showSerName val="0"/>
          <c:showPercent val="0"/>
          <c:showBubbleSize val="0"/>
        </c:dLbls>
        <c:gapWidth val="219"/>
        <c:overlap val="-27"/>
        <c:axId val="215166583"/>
        <c:axId val="215170903"/>
      </c:barChart>
      <c:catAx>
        <c:axId val="215166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5170903"/>
        <c:crosses val="autoZero"/>
        <c:auto val="1"/>
        <c:lblAlgn val="ctr"/>
        <c:lblOffset val="100"/>
        <c:noMultiLvlLbl val="0"/>
      </c:catAx>
      <c:valAx>
        <c:axId val="215170903"/>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51665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Sheet1!$A$2:$A$32</c:f>
              <c:strCache>
                <c:ptCount val="31"/>
                <c:pt idx="0">
                  <c:v>Protein Powder</c:v>
                </c:pt>
                <c:pt idx="1">
                  <c:v>Citicoline</c:v>
                </c:pt>
                <c:pt idx="2">
                  <c:v>Glucosamine</c:v>
                </c:pt>
                <c:pt idx="3">
                  <c:v>Astaxanthin</c:v>
                </c:pt>
                <c:pt idx="4">
                  <c:v>Lutein</c:v>
                </c:pt>
                <c:pt idx="5">
                  <c:v>CBD</c:v>
                </c:pt>
                <c:pt idx="6">
                  <c:v>Postbiotics</c:v>
                </c:pt>
                <c:pt idx="7">
                  <c:v>Collagen</c:v>
                </c:pt>
                <c:pt idx="8">
                  <c:v>Mushrooms</c:v>
                </c:pt>
                <c:pt idx="9">
                  <c:v>MSM</c:v>
                </c:pt>
                <c:pt idx="10">
                  <c:v>Glutathione</c:v>
                </c:pt>
                <c:pt idx="11">
                  <c:v>Biotin</c:v>
                </c:pt>
                <c:pt idx="12">
                  <c:v>Calcium</c:v>
                </c:pt>
                <c:pt idx="13">
                  <c:v>Magnesium</c:v>
                </c:pt>
                <c:pt idx="14">
                  <c:v>Nootropics</c:v>
                </c:pt>
                <c:pt idx="15">
                  <c:v>Synbiotics</c:v>
                </c:pt>
                <c:pt idx="16">
                  <c:v>Omega-3s</c:v>
                </c:pt>
                <c:pt idx="17">
                  <c:v>Choline</c:v>
                </c:pt>
                <c:pt idx="18">
                  <c:v>CoQ10</c:v>
                </c:pt>
                <c:pt idx="19">
                  <c:v>Multivitamin</c:v>
                </c:pt>
                <c:pt idx="20">
                  <c:v>Antioxidants</c:v>
                </c:pt>
                <c:pt idx="21">
                  <c:v>Probiotics</c:v>
                </c:pt>
                <c:pt idx="22">
                  <c:v>Melatonin</c:v>
                </c:pt>
                <c:pt idx="23">
                  <c:v>Ashwagandha</c:v>
                </c:pt>
                <c:pt idx="24">
                  <c:v>Curcumin/ Turmeric</c:v>
                </c:pt>
                <c:pt idx="25">
                  <c:v>Vitamin K2</c:v>
                </c:pt>
                <c:pt idx="26">
                  <c:v>Vitamin C</c:v>
                </c:pt>
                <c:pt idx="27">
                  <c:v>Vitamin D</c:v>
                </c:pt>
                <c:pt idx="28">
                  <c:v>Iron</c:v>
                </c:pt>
                <c:pt idx="29">
                  <c:v>Alpha-GPC</c:v>
                </c:pt>
                <c:pt idx="30">
                  <c:v>Prebiotics</c:v>
                </c:pt>
              </c:strCache>
            </c:strRef>
          </c:cat>
          <c:val>
            <c:numRef>
              <c:f>Sheet1!$B$2:$B$32</c:f>
              <c:numCache>
                <c:formatCode>_("$"* #,##0.00_);_("$"* \(#,##0.00\);_("$"* "-"??_);_(@_)</c:formatCode>
                <c:ptCount val="31"/>
                <c:pt idx="0">
                  <c:v>23.967391410000001</c:v>
                </c:pt>
                <c:pt idx="1">
                  <c:v>23.71875</c:v>
                </c:pt>
                <c:pt idx="2">
                  <c:v>22.522727047500002</c:v>
                </c:pt>
                <c:pt idx="3">
                  <c:v>22.439999999999998</c:v>
                </c:pt>
                <c:pt idx="4">
                  <c:v>22.156250025000002</c:v>
                </c:pt>
                <c:pt idx="5">
                  <c:v>21.543749999999999</c:v>
                </c:pt>
                <c:pt idx="6">
                  <c:v>21.479166562499998</c:v>
                </c:pt>
                <c:pt idx="7">
                  <c:v>21.331395510000004</c:v>
                </c:pt>
                <c:pt idx="8">
                  <c:v>20.874999877500002</c:v>
                </c:pt>
                <c:pt idx="9">
                  <c:v>20.833333244999999</c:v>
                </c:pt>
                <c:pt idx="10">
                  <c:v>20.67</c:v>
                </c:pt>
                <c:pt idx="11">
                  <c:v>20.369317994999999</c:v>
                </c:pt>
                <c:pt idx="12">
                  <c:v>20.114999999999998</c:v>
                </c:pt>
                <c:pt idx="13">
                  <c:v>20.058510779999999</c:v>
                </c:pt>
                <c:pt idx="14">
                  <c:v>19.846153987499999</c:v>
                </c:pt>
                <c:pt idx="15">
                  <c:v>19.5865384425</c:v>
                </c:pt>
                <c:pt idx="16">
                  <c:v>19.4510869275</c:v>
                </c:pt>
                <c:pt idx="17">
                  <c:v>19.388889134999999</c:v>
                </c:pt>
                <c:pt idx="18">
                  <c:v>19.166666594999999</c:v>
                </c:pt>
                <c:pt idx="19">
                  <c:v>19.052631742500001</c:v>
                </c:pt>
                <c:pt idx="20">
                  <c:v>18.999999952499998</c:v>
                </c:pt>
                <c:pt idx="21">
                  <c:v>18.980769554999998</c:v>
                </c:pt>
                <c:pt idx="22">
                  <c:v>18.652173899999998</c:v>
                </c:pt>
                <c:pt idx="23">
                  <c:v>18.449999827500001</c:v>
                </c:pt>
                <c:pt idx="24">
                  <c:v>18.310975889999998</c:v>
                </c:pt>
                <c:pt idx="25">
                  <c:v>18.177631582499998</c:v>
                </c:pt>
                <c:pt idx="26">
                  <c:v>17.974137922499999</c:v>
                </c:pt>
                <c:pt idx="27">
                  <c:v>17.9464283925</c:v>
                </c:pt>
                <c:pt idx="28">
                  <c:v>17.705356860000002</c:v>
                </c:pt>
                <c:pt idx="29">
                  <c:v>17.3225806875</c:v>
                </c:pt>
                <c:pt idx="30">
                  <c:v>16.067796749999999</c:v>
                </c:pt>
              </c:numCache>
            </c:numRef>
          </c:val>
          <c:extLst>
            <c:ext xmlns:c16="http://schemas.microsoft.com/office/drawing/2014/chart" uri="{C3380CC4-5D6E-409C-BE32-E72D297353CC}">
              <c16:uniqueId val="{00000000-B69C-411B-BB44-144D1477A713}"/>
            </c:ext>
          </c:extLst>
        </c:ser>
        <c:ser>
          <c:idx val="1"/>
          <c:order val="1"/>
          <c:tx>
            <c:strRef>
              <c:f>Sheet1!$C$1</c:f>
              <c:strCache>
                <c:ptCount val="1"/>
                <c:pt idx="0">
                  <c:v>US Male 18-34</c:v>
                </c:pt>
              </c:strCache>
            </c:strRef>
          </c:tx>
          <c:spPr>
            <a:solidFill>
              <a:schemeClr val="accent2"/>
            </a:solidFill>
            <a:ln>
              <a:noFill/>
            </a:ln>
            <a:effectLst/>
          </c:spPr>
          <c:invertIfNegative val="0"/>
          <c:cat>
            <c:strRef>
              <c:f>Sheet1!$A$2:$A$32</c:f>
              <c:strCache>
                <c:ptCount val="31"/>
                <c:pt idx="0">
                  <c:v>Protein Powder</c:v>
                </c:pt>
                <c:pt idx="1">
                  <c:v>Citicoline</c:v>
                </c:pt>
                <c:pt idx="2">
                  <c:v>Glucosamine</c:v>
                </c:pt>
                <c:pt idx="3">
                  <c:v>Astaxanthin</c:v>
                </c:pt>
                <c:pt idx="4">
                  <c:v>Lutein</c:v>
                </c:pt>
                <c:pt idx="5">
                  <c:v>CBD</c:v>
                </c:pt>
                <c:pt idx="6">
                  <c:v>Postbiotics</c:v>
                </c:pt>
                <c:pt idx="7">
                  <c:v>Collagen</c:v>
                </c:pt>
                <c:pt idx="8">
                  <c:v>Mushrooms</c:v>
                </c:pt>
                <c:pt idx="9">
                  <c:v>MSM</c:v>
                </c:pt>
                <c:pt idx="10">
                  <c:v>Glutathione</c:v>
                </c:pt>
                <c:pt idx="11">
                  <c:v>Biotin</c:v>
                </c:pt>
                <c:pt idx="12">
                  <c:v>Calcium</c:v>
                </c:pt>
                <c:pt idx="13">
                  <c:v>Magnesium</c:v>
                </c:pt>
                <c:pt idx="14">
                  <c:v>Nootropics</c:v>
                </c:pt>
                <c:pt idx="15">
                  <c:v>Synbiotics</c:v>
                </c:pt>
                <c:pt idx="16">
                  <c:v>Omega-3s</c:v>
                </c:pt>
                <c:pt idx="17">
                  <c:v>Choline</c:v>
                </c:pt>
                <c:pt idx="18">
                  <c:v>CoQ10</c:v>
                </c:pt>
                <c:pt idx="19">
                  <c:v>Multivitamin</c:v>
                </c:pt>
                <c:pt idx="20">
                  <c:v>Antioxidants</c:v>
                </c:pt>
                <c:pt idx="21">
                  <c:v>Probiotics</c:v>
                </c:pt>
                <c:pt idx="22">
                  <c:v>Melatonin</c:v>
                </c:pt>
                <c:pt idx="23">
                  <c:v>Ashwagandha</c:v>
                </c:pt>
                <c:pt idx="24">
                  <c:v>Curcumin/ Turmeric</c:v>
                </c:pt>
                <c:pt idx="25">
                  <c:v>Vitamin K2</c:v>
                </c:pt>
                <c:pt idx="26">
                  <c:v>Vitamin C</c:v>
                </c:pt>
                <c:pt idx="27">
                  <c:v>Vitamin D</c:v>
                </c:pt>
                <c:pt idx="28">
                  <c:v>Iron</c:v>
                </c:pt>
                <c:pt idx="29">
                  <c:v>Alpha-GPC</c:v>
                </c:pt>
                <c:pt idx="30">
                  <c:v>Prebiotics</c:v>
                </c:pt>
              </c:strCache>
            </c:strRef>
          </c:cat>
          <c:val>
            <c:numRef>
              <c:f>Sheet1!$C$2:$C$32</c:f>
              <c:numCache>
                <c:formatCode>_("$"* #,##0.00_);_("$"* \(#,##0.00\);_("$"* "-"??_);_(@_)</c:formatCode>
                <c:ptCount val="31"/>
                <c:pt idx="0">
                  <c:v>24.623894129999996</c:v>
                </c:pt>
                <c:pt idx="1">
                  <c:v>23.435185087500003</c:v>
                </c:pt>
                <c:pt idx="2">
                  <c:v>21.101124112499999</c:v>
                </c:pt>
                <c:pt idx="3">
                  <c:v>22.3149351225</c:v>
                </c:pt>
                <c:pt idx="4">
                  <c:v>22.431818047499998</c:v>
                </c:pt>
                <c:pt idx="5">
                  <c:v>23.1163364025</c:v>
                </c:pt>
                <c:pt idx="6">
                  <c:v>21.422872612500001</c:v>
                </c:pt>
                <c:pt idx="7">
                  <c:v>21.0789469875</c:v>
                </c:pt>
                <c:pt idx="8">
                  <c:v>20.818420620000001</c:v>
                </c:pt>
                <c:pt idx="9">
                  <c:v>22.874999962499999</c:v>
                </c:pt>
                <c:pt idx="10">
                  <c:v>20.589285765</c:v>
                </c:pt>
                <c:pt idx="11">
                  <c:v>21.2421873525</c:v>
                </c:pt>
                <c:pt idx="12">
                  <c:v>20.871621292500002</c:v>
                </c:pt>
                <c:pt idx="13">
                  <c:v>21.259090627500001</c:v>
                </c:pt>
                <c:pt idx="14">
                  <c:v>22.3392857925</c:v>
                </c:pt>
                <c:pt idx="15">
                  <c:v>22.293955859999997</c:v>
                </c:pt>
                <c:pt idx="16">
                  <c:v>22.944444165</c:v>
                </c:pt>
                <c:pt idx="17">
                  <c:v>21.138888907499997</c:v>
                </c:pt>
                <c:pt idx="18">
                  <c:v>22.395569700000003</c:v>
                </c:pt>
                <c:pt idx="19">
                  <c:v>23.316964349999999</c:v>
                </c:pt>
                <c:pt idx="20">
                  <c:v>20.334051734999999</c:v>
                </c:pt>
                <c:pt idx="21">
                  <c:v>22.412946269999999</c:v>
                </c:pt>
                <c:pt idx="22">
                  <c:v>21.410377402500004</c:v>
                </c:pt>
                <c:pt idx="23">
                  <c:v>21.937499985000002</c:v>
                </c:pt>
                <c:pt idx="24">
                  <c:v>20.745000000000001</c:v>
                </c:pt>
                <c:pt idx="25">
                  <c:v>22.198453582500001</c:v>
                </c:pt>
                <c:pt idx="26">
                  <c:v>22.697368514999997</c:v>
                </c:pt>
                <c:pt idx="27">
                  <c:v>21.855263234999999</c:v>
                </c:pt>
                <c:pt idx="28">
                  <c:v>21.884434034999998</c:v>
                </c:pt>
                <c:pt idx="29">
                  <c:v>23.509258950000003</c:v>
                </c:pt>
                <c:pt idx="30">
                  <c:v>20.775641055000001</c:v>
                </c:pt>
              </c:numCache>
            </c:numRef>
          </c:val>
          <c:extLst>
            <c:ext xmlns:c16="http://schemas.microsoft.com/office/drawing/2014/chart" uri="{C3380CC4-5D6E-409C-BE32-E72D297353CC}">
              <c16:uniqueId val="{00000001-B69C-411B-BB44-144D1477A713}"/>
            </c:ext>
          </c:extLst>
        </c:ser>
        <c:ser>
          <c:idx val="2"/>
          <c:order val="2"/>
          <c:tx>
            <c:strRef>
              <c:f>Sheet1!$D$1</c:f>
              <c:strCache>
                <c:ptCount val="1"/>
                <c:pt idx="0">
                  <c:v>US Female 35-54</c:v>
                </c:pt>
              </c:strCache>
            </c:strRef>
          </c:tx>
          <c:spPr>
            <a:solidFill>
              <a:schemeClr val="accent3"/>
            </a:solidFill>
            <a:ln>
              <a:noFill/>
            </a:ln>
            <a:effectLst/>
          </c:spPr>
          <c:invertIfNegative val="0"/>
          <c:cat>
            <c:strRef>
              <c:f>Sheet1!$A$2:$A$32</c:f>
              <c:strCache>
                <c:ptCount val="31"/>
                <c:pt idx="0">
                  <c:v>Protein Powder</c:v>
                </c:pt>
                <c:pt idx="1">
                  <c:v>Citicoline</c:v>
                </c:pt>
                <c:pt idx="2">
                  <c:v>Glucosamine</c:v>
                </c:pt>
                <c:pt idx="3">
                  <c:v>Astaxanthin</c:v>
                </c:pt>
                <c:pt idx="4">
                  <c:v>Lutein</c:v>
                </c:pt>
                <c:pt idx="5">
                  <c:v>CBD</c:v>
                </c:pt>
                <c:pt idx="6">
                  <c:v>Postbiotics</c:v>
                </c:pt>
                <c:pt idx="7">
                  <c:v>Collagen</c:v>
                </c:pt>
                <c:pt idx="8">
                  <c:v>Mushrooms</c:v>
                </c:pt>
                <c:pt idx="9">
                  <c:v>MSM</c:v>
                </c:pt>
                <c:pt idx="10">
                  <c:v>Glutathione</c:v>
                </c:pt>
                <c:pt idx="11">
                  <c:v>Biotin</c:v>
                </c:pt>
                <c:pt idx="12">
                  <c:v>Calcium</c:v>
                </c:pt>
                <c:pt idx="13">
                  <c:v>Magnesium</c:v>
                </c:pt>
                <c:pt idx="14">
                  <c:v>Nootropics</c:v>
                </c:pt>
                <c:pt idx="15">
                  <c:v>Synbiotics</c:v>
                </c:pt>
                <c:pt idx="16">
                  <c:v>Omega-3s</c:v>
                </c:pt>
                <c:pt idx="17">
                  <c:v>Choline</c:v>
                </c:pt>
                <c:pt idx="18">
                  <c:v>CoQ10</c:v>
                </c:pt>
                <c:pt idx="19">
                  <c:v>Multivitamin</c:v>
                </c:pt>
                <c:pt idx="20">
                  <c:v>Antioxidants</c:v>
                </c:pt>
                <c:pt idx="21">
                  <c:v>Probiotics</c:v>
                </c:pt>
                <c:pt idx="22">
                  <c:v>Melatonin</c:v>
                </c:pt>
                <c:pt idx="23">
                  <c:v>Ashwagandha</c:v>
                </c:pt>
                <c:pt idx="24">
                  <c:v>Curcumin/ Turmeric</c:v>
                </c:pt>
                <c:pt idx="25">
                  <c:v>Vitamin K2</c:v>
                </c:pt>
                <c:pt idx="26">
                  <c:v>Vitamin C</c:v>
                </c:pt>
                <c:pt idx="27">
                  <c:v>Vitamin D</c:v>
                </c:pt>
                <c:pt idx="28">
                  <c:v>Iron</c:v>
                </c:pt>
                <c:pt idx="29">
                  <c:v>Alpha-GPC</c:v>
                </c:pt>
                <c:pt idx="30">
                  <c:v>Prebiotics</c:v>
                </c:pt>
              </c:strCache>
            </c:strRef>
          </c:cat>
          <c:val>
            <c:numRef>
              <c:f>Sheet1!$D$2:$D$32</c:f>
              <c:numCache>
                <c:formatCode>_("$"* #,##0.00_);_("$"* \(#,##0.00\);_("$"* "-"??_);_(@_)</c:formatCode>
                <c:ptCount val="31"/>
                <c:pt idx="0">
                  <c:v>24.678081945000002</c:v>
                </c:pt>
                <c:pt idx="1">
                  <c:v>20.0930232075</c:v>
                </c:pt>
                <c:pt idx="2">
                  <c:v>21.1652545725</c:v>
                </c:pt>
                <c:pt idx="3">
                  <c:v>23.541666577500003</c:v>
                </c:pt>
                <c:pt idx="4">
                  <c:v>20.250000269999997</c:v>
                </c:pt>
                <c:pt idx="5">
                  <c:v>25.732758405000002</c:v>
                </c:pt>
                <c:pt idx="6">
                  <c:v>20.6186443275</c:v>
                </c:pt>
                <c:pt idx="7">
                  <c:v>21.49315047</c:v>
                </c:pt>
                <c:pt idx="8">
                  <c:v>23.403409057500003</c:v>
                </c:pt>
                <c:pt idx="9">
                  <c:v>18.749999864999999</c:v>
                </c:pt>
                <c:pt idx="10">
                  <c:v>24.211956037500002</c:v>
                </c:pt>
                <c:pt idx="11">
                  <c:v>19.0699999725</c:v>
                </c:pt>
                <c:pt idx="12">
                  <c:v>17.865168817499999</c:v>
                </c:pt>
                <c:pt idx="13">
                  <c:v>17.0319770925</c:v>
                </c:pt>
                <c:pt idx="14">
                  <c:v>21.354166912499998</c:v>
                </c:pt>
                <c:pt idx="15">
                  <c:v>20.965116232500002</c:v>
                </c:pt>
                <c:pt idx="16">
                  <c:v>19.308139237500001</c:v>
                </c:pt>
                <c:pt idx="17">
                  <c:v>21.903408870000003</c:v>
                </c:pt>
                <c:pt idx="18">
                  <c:v>20.812500029999999</c:v>
                </c:pt>
                <c:pt idx="19">
                  <c:v>18.915865117500001</c:v>
                </c:pt>
                <c:pt idx="20">
                  <c:v>18.757731974999999</c:v>
                </c:pt>
                <c:pt idx="21">
                  <c:v>18.899999999999999</c:v>
                </c:pt>
                <c:pt idx="22">
                  <c:v>18.064815164999999</c:v>
                </c:pt>
                <c:pt idx="23">
                  <c:v>22.081395172500002</c:v>
                </c:pt>
                <c:pt idx="24">
                  <c:v>17.168918910000002</c:v>
                </c:pt>
                <c:pt idx="25">
                  <c:v>18.948529379999997</c:v>
                </c:pt>
                <c:pt idx="26">
                  <c:v>17.102941215000001</c:v>
                </c:pt>
                <c:pt idx="27">
                  <c:v>17.257575584999998</c:v>
                </c:pt>
                <c:pt idx="28">
                  <c:v>17.461956247500002</c:v>
                </c:pt>
                <c:pt idx="29">
                  <c:v>24.500000024999999</c:v>
                </c:pt>
                <c:pt idx="30">
                  <c:v>19.335714374999998</c:v>
                </c:pt>
              </c:numCache>
            </c:numRef>
          </c:val>
          <c:extLst>
            <c:ext xmlns:c16="http://schemas.microsoft.com/office/drawing/2014/chart" uri="{C3380CC4-5D6E-409C-BE32-E72D297353CC}">
              <c16:uniqueId val="{00000002-B69C-411B-BB44-144D1477A713}"/>
            </c:ext>
          </c:extLst>
        </c:ser>
        <c:ser>
          <c:idx val="3"/>
          <c:order val="3"/>
          <c:tx>
            <c:strRef>
              <c:f>Sheet1!$E$1</c:f>
              <c:strCache>
                <c:ptCount val="1"/>
                <c:pt idx="0">
                  <c:v>US Male 35-54</c:v>
                </c:pt>
              </c:strCache>
            </c:strRef>
          </c:tx>
          <c:spPr>
            <a:solidFill>
              <a:schemeClr val="accent4"/>
            </a:solidFill>
            <a:ln>
              <a:noFill/>
            </a:ln>
            <a:effectLst/>
          </c:spPr>
          <c:invertIfNegative val="0"/>
          <c:cat>
            <c:strRef>
              <c:f>Sheet1!$A$2:$A$32</c:f>
              <c:strCache>
                <c:ptCount val="31"/>
                <c:pt idx="0">
                  <c:v>Protein Powder</c:v>
                </c:pt>
                <c:pt idx="1">
                  <c:v>Citicoline</c:v>
                </c:pt>
                <c:pt idx="2">
                  <c:v>Glucosamine</c:v>
                </c:pt>
                <c:pt idx="3">
                  <c:v>Astaxanthin</c:v>
                </c:pt>
                <c:pt idx="4">
                  <c:v>Lutein</c:v>
                </c:pt>
                <c:pt idx="5">
                  <c:v>CBD</c:v>
                </c:pt>
                <c:pt idx="6">
                  <c:v>Postbiotics</c:v>
                </c:pt>
                <c:pt idx="7">
                  <c:v>Collagen</c:v>
                </c:pt>
                <c:pt idx="8">
                  <c:v>Mushrooms</c:v>
                </c:pt>
                <c:pt idx="9">
                  <c:v>MSM</c:v>
                </c:pt>
                <c:pt idx="10">
                  <c:v>Glutathione</c:v>
                </c:pt>
                <c:pt idx="11">
                  <c:v>Biotin</c:v>
                </c:pt>
                <c:pt idx="12">
                  <c:v>Calcium</c:v>
                </c:pt>
                <c:pt idx="13">
                  <c:v>Magnesium</c:v>
                </c:pt>
                <c:pt idx="14">
                  <c:v>Nootropics</c:v>
                </c:pt>
                <c:pt idx="15">
                  <c:v>Synbiotics</c:v>
                </c:pt>
                <c:pt idx="16">
                  <c:v>Omega-3s</c:v>
                </c:pt>
                <c:pt idx="17">
                  <c:v>Choline</c:v>
                </c:pt>
                <c:pt idx="18">
                  <c:v>CoQ10</c:v>
                </c:pt>
                <c:pt idx="19">
                  <c:v>Multivitamin</c:v>
                </c:pt>
                <c:pt idx="20">
                  <c:v>Antioxidants</c:v>
                </c:pt>
                <c:pt idx="21">
                  <c:v>Probiotics</c:v>
                </c:pt>
                <c:pt idx="22">
                  <c:v>Melatonin</c:v>
                </c:pt>
                <c:pt idx="23">
                  <c:v>Ashwagandha</c:v>
                </c:pt>
                <c:pt idx="24">
                  <c:v>Curcumin/ Turmeric</c:v>
                </c:pt>
                <c:pt idx="25">
                  <c:v>Vitamin K2</c:v>
                </c:pt>
                <c:pt idx="26">
                  <c:v>Vitamin C</c:v>
                </c:pt>
                <c:pt idx="27">
                  <c:v>Vitamin D</c:v>
                </c:pt>
                <c:pt idx="28">
                  <c:v>Iron</c:v>
                </c:pt>
                <c:pt idx="29">
                  <c:v>Alpha-GPC</c:v>
                </c:pt>
                <c:pt idx="30">
                  <c:v>Prebiotics</c:v>
                </c:pt>
              </c:strCache>
            </c:strRef>
          </c:cat>
          <c:val>
            <c:numRef>
              <c:f>Sheet1!$E$2:$E$32</c:f>
              <c:numCache>
                <c:formatCode>_("$"* #,##0.00_);_("$"* \(#,##0.00\);_("$"* "-"??_);_(@_)</c:formatCode>
                <c:ptCount val="31"/>
                <c:pt idx="0">
                  <c:v>23.900000174999995</c:v>
                </c:pt>
                <c:pt idx="1">
                  <c:v>19.509740069999999</c:v>
                </c:pt>
                <c:pt idx="2">
                  <c:v>20.03030283</c:v>
                </c:pt>
                <c:pt idx="3">
                  <c:v>20.484375</c:v>
                </c:pt>
                <c:pt idx="4">
                  <c:v>19.472560919999999</c:v>
                </c:pt>
                <c:pt idx="5">
                  <c:v>21.914835239999999</c:v>
                </c:pt>
                <c:pt idx="6">
                  <c:v>21.562499857500001</c:v>
                </c:pt>
                <c:pt idx="7">
                  <c:v>21.5904258375</c:v>
                </c:pt>
                <c:pt idx="8">
                  <c:v>21.864705659999998</c:v>
                </c:pt>
                <c:pt idx="9">
                  <c:v>20.044643152499997</c:v>
                </c:pt>
                <c:pt idx="10">
                  <c:v>21.334337399999999</c:v>
                </c:pt>
                <c:pt idx="11">
                  <c:v>20.29891293</c:v>
                </c:pt>
                <c:pt idx="12">
                  <c:v>20.571428632500002</c:v>
                </c:pt>
                <c:pt idx="13">
                  <c:v>20.685714300000001</c:v>
                </c:pt>
                <c:pt idx="14">
                  <c:v>21.509999879999999</c:v>
                </c:pt>
                <c:pt idx="15">
                  <c:v>19.943181862499998</c:v>
                </c:pt>
                <c:pt idx="16">
                  <c:v>22.131944242500001</c:v>
                </c:pt>
                <c:pt idx="17">
                  <c:v>19.972222582499999</c:v>
                </c:pt>
                <c:pt idx="18">
                  <c:v>20.982954397499999</c:v>
                </c:pt>
                <c:pt idx="19">
                  <c:v>22.324324814999997</c:v>
                </c:pt>
                <c:pt idx="20">
                  <c:v>20.986111627500001</c:v>
                </c:pt>
                <c:pt idx="21">
                  <c:v>21.378504930000002</c:v>
                </c:pt>
                <c:pt idx="22">
                  <c:v>20.435567219999999</c:v>
                </c:pt>
                <c:pt idx="23">
                  <c:v>22.570945762500003</c:v>
                </c:pt>
                <c:pt idx="24">
                  <c:v>21.9772725075</c:v>
                </c:pt>
                <c:pt idx="25">
                  <c:v>19.048469475000001</c:v>
                </c:pt>
                <c:pt idx="26">
                  <c:v>21.614864834999999</c:v>
                </c:pt>
                <c:pt idx="27">
                  <c:v>21.653669707500001</c:v>
                </c:pt>
                <c:pt idx="28">
                  <c:v>20.341121722499999</c:v>
                </c:pt>
                <c:pt idx="29">
                  <c:v>19.737804855</c:v>
                </c:pt>
                <c:pt idx="30">
                  <c:v>19.4668143675</c:v>
                </c:pt>
              </c:numCache>
            </c:numRef>
          </c:val>
          <c:extLst>
            <c:ext xmlns:c16="http://schemas.microsoft.com/office/drawing/2014/chart" uri="{C3380CC4-5D6E-409C-BE32-E72D297353CC}">
              <c16:uniqueId val="{00000003-B69C-411B-BB44-144D1477A713}"/>
            </c:ext>
          </c:extLst>
        </c:ser>
        <c:ser>
          <c:idx val="4"/>
          <c:order val="4"/>
          <c:tx>
            <c:strRef>
              <c:f>Sheet1!$F$1</c:f>
              <c:strCache>
                <c:ptCount val="1"/>
                <c:pt idx="0">
                  <c:v>US Female 55+</c:v>
                </c:pt>
              </c:strCache>
            </c:strRef>
          </c:tx>
          <c:spPr>
            <a:solidFill>
              <a:schemeClr val="accent5"/>
            </a:solidFill>
            <a:ln>
              <a:noFill/>
            </a:ln>
            <a:effectLst/>
          </c:spPr>
          <c:invertIfNegative val="0"/>
          <c:cat>
            <c:strRef>
              <c:f>Sheet1!$A$2:$A$32</c:f>
              <c:strCache>
                <c:ptCount val="31"/>
                <c:pt idx="0">
                  <c:v>Protein Powder</c:v>
                </c:pt>
                <c:pt idx="1">
                  <c:v>Citicoline</c:v>
                </c:pt>
                <c:pt idx="2">
                  <c:v>Glucosamine</c:v>
                </c:pt>
                <c:pt idx="3">
                  <c:v>Astaxanthin</c:v>
                </c:pt>
                <c:pt idx="4">
                  <c:v>Lutein</c:v>
                </c:pt>
                <c:pt idx="5">
                  <c:v>CBD</c:v>
                </c:pt>
                <c:pt idx="6">
                  <c:v>Postbiotics</c:v>
                </c:pt>
                <c:pt idx="7">
                  <c:v>Collagen</c:v>
                </c:pt>
                <c:pt idx="8">
                  <c:v>Mushrooms</c:v>
                </c:pt>
                <c:pt idx="9">
                  <c:v>MSM</c:v>
                </c:pt>
                <c:pt idx="10">
                  <c:v>Glutathione</c:v>
                </c:pt>
                <c:pt idx="11">
                  <c:v>Biotin</c:v>
                </c:pt>
                <c:pt idx="12">
                  <c:v>Calcium</c:v>
                </c:pt>
                <c:pt idx="13">
                  <c:v>Magnesium</c:v>
                </c:pt>
                <c:pt idx="14">
                  <c:v>Nootropics</c:v>
                </c:pt>
                <c:pt idx="15">
                  <c:v>Synbiotics</c:v>
                </c:pt>
                <c:pt idx="16">
                  <c:v>Omega-3s</c:v>
                </c:pt>
                <c:pt idx="17">
                  <c:v>Choline</c:v>
                </c:pt>
                <c:pt idx="18">
                  <c:v>CoQ10</c:v>
                </c:pt>
                <c:pt idx="19">
                  <c:v>Multivitamin</c:v>
                </c:pt>
                <c:pt idx="20">
                  <c:v>Antioxidants</c:v>
                </c:pt>
                <c:pt idx="21">
                  <c:v>Probiotics</c:v>
                </c:pt>
                <c:pt idx="22">
                  <c:v>Melatonin</c:v>
                </c:pt>
                <c:pt idx="23">
                  <c:v>Ashwagandha</c:v>
                </c:pt>
                <c:pt idx="24">
                  <c:v>Curcumin/ Turmeric</c:v>
                </c:pt>
                <c:pt idx="25">
                  <c:v>Vitamin K2</c:v>
                </c:pt>
                <c:pt idx="26">
                  <c:v>Vitamin C</c:v>
                </c:pt>
                <c:pt idx="27">
                  <c:v>Vitamin D</c:v>
                </c:pt>
                <c:pt idx="28">
                  <c:v>Iron</c:v>
                </c:pt>
                <c:pt idx="29">
                  <c:v>Alpha-GPC</c:v>
                </c:pt>
                <c:pt idx="30">
                  <c:v>Prebiotics</c:v>
                </c:pt>
              </c:strCache>
            </c:strRef>
          </c:cat>
          <c:val>
            <c:numRef>
              <c:f>Sheet1!$F$2:$F$32</c:f>
              <c:numCache>
                <c:formatCode>_("$"* #,##0.00_);_("$"* \(#,##0.00\);_("$"* "-"??_);_(@_)</c:formatCode>
                <c:ptCount val="31"/>
                <c:pt idx="0">
                  <c:v>21.87500022</c:v>
                </c:pt>
                <c:pt idx="1">
                  <c:v>13.250000047499999</c:v>
                </c:pt>
                <c:pt idx="2">
                  <c:v>13.730769269999998</c:v>
                </c:pt>
                <c:pt idx="3">
                  <c:v>10.3928571525</c:v>
                </c:pt>
                <c:pt idx="4">
                  <c:v>11.946428549999998</c:v>
                </c:pt>
                <c:pt idx="5">
                  <c:v>16.937500049999997</c:v>
                </c:pt>
                <c:pt idx="6">
                  <c:v>13.534091175</c:v>
                </c:pt>
                <c:pt idx="7">
                  <c:v>15.51136359</c:v>
                </c:pt>
                <c:pt idx="8">
                  <c:v>18.125000219999997</c:v>
                </c:pt>
                <c:pt idx="9">
                  <c:v>12.54545442</c:v>
                </c:pt>
                <c:pt idx="10">
                  <c:v>11.333333294999999</c:v>
                </c:pt>
                <c:pt idx="11">
                  <c:v>13.921875</c:v>
                </c:pt>
                <c:pt idx="12">
                  <c:v>13.339285762499999</c:v>
                </c:pt>
                <c:pt idx="13">
                  <c:v>16.060345035000001</c:v>
                </c:pt>
                <c:pt idx="14">
                  <c:v>18.642857129999999</c:v>
                </c:pt>
                <c:pt idx="15">
                  <c:v>10.499999970000001</c:v>
                </c:pt>
                <c:pt idx="16">
                  <c:v>17.514705765000002</c:v>
                </c:pt>
                <c:pt idx="17">
                  <c:v>17.25</c:v>
                </c:pt>
                <c:pt idx="18">
                  <c:v>18.4285714725</c:v>
                </c:pt>
                <c:pt idx="19">
                  <c:v>16.5</c:v>
                </c:pt>
                <c:pt idx="20">
                  <c:v>15.653846272499997</c:v>
                </c:pt>
                <c:pt idx="21">
                  <c:v>14.2499998875</c:v>
                </c:pt>
                <c:pt idx="22">
                  <c:v>12.510000000000002</c:v>
                </c:pt>
                <c:pt idx="23">
                  <c:v>15.149999999999999</c:v>
                </c:pt>
                <c:pt idx="24">
                  <c:v>13.850000219999998</c:v>
                </c:pt>
                <c:pt idx="25">
                  <c:v>16.20833361</c:v>
                </c:pt>
                <c:pt idx="26">
                  <c:v>11.4464284875</c:v>
                </c:pt>
                <c:pt idx="27">
                  <c:v>12.585365654999999</c:v>
                </c:pt>
                <c:pt idx="28">
                  <c:v>12.140625</c:v>
                </c:pt>
                <c:pt idx="29">
                  <c:v>19.499999804999998</c:v>
                </c:pt>
                <c:pt idx="30">
                  <c:v>13.777173854999999</c:v>
                </c:pt>
              </c:numCache>
            </c:numRef>
          </c:val>
          <c:extLst>
            <c:ext xmlns:c16="http://schemas.microsoft.com/office/drawing/2014/chart" uri="{C3380CC4-5D6E-409C-BE32-E72D297353CC}">
              <c16:uniqueId val="{00000004-B69C-411B-BB44-144D1477A713}"/>
            </c:ext>
          </c:extLst>
        </c:ser>
        <c:ser>
          <c:idx val="5"/>
          <c:order val="5"/>
          <c:tx>
            <c:strRef>
              <c:f>Sheet1!$G$1</c:f>
              <c:strCache>
                <c:ptCount val="1"/>
                <c:pt idx="0">
                  <c:v>US Male 55+</c:v>
                </c:pt>
              </c:strCache>
            </c:strRef>
          </c:tx>
          <c:spPr>
            <a:solidFill>
              <a:schemeClr val="accent6"/>
            </a:solidFill>
            <a:ln>
              <a:noFill/>
            </a:ln>
            <a:effectLst/>
          </c:spPr>
          <c:invertIfNegative val="0"/>
          <c:cat>
            <c:strRef>
              <c:f>Sheet1!$A$2:$A$32</c:f>
              <c:strCache>
                <c:ptCount val="31"/>
                <c:pt idx="0">
                  <c:v>Protein Powder</c:v>
                </c:pt>
                <c:pt idx="1">
                  <c:v>Citicoline</c:v>
                </c:pt>
                <c:pt idx="2">
                  <c:v>Glucosamine</c:v>
                </c:pt>
                <c:pt idx="3">
                  <c:v>Astaxanthin</c:v>
                </c:pt>
                <c:pt idx="4">
                  <c:v>Lutein</c:v>
                </c:pt>
                <c:pt idx="5">
                  <c:v>CBD</c:v>
                </c:pt>
                <c:pt idx="6">
                  <c:v>Postbiotics</c:v>
                </c:pt>
                <c:pt idx="7">
                  <c:v>Collagen</c:v>
                </c:pt>
                <c:pt idx="8">
                  <c:v>Mushrooms</c:v>
                </c:pt>
                <c:pt idx="9">
                  <c:v>MSM</c:v>
                </c:pt>
                <c:pt idx="10">
                  <c:v>Glutathione</c:v>
                </c:pt>
                <c:pt idx="11">
                  <c:v>Biotin</c:v>
                </c:pt>
                <c:pt idx="12">
                  <c:v>Calcium</c:v>
                </c:pt>
                <c:pt idx="13">
                  <c:v>Magnesium</c:v>
                </c:pt>
                <c:pt idx="14">
                  <c:v>Nootropics</c:v>
                </c:pt>
                <c:pt idx="15">
                  <c:v>Synbiotics</c:v>
                </c:pt>
                <c:pt idx="16">
                  <c:v>Omega-3s</c:v>
                </c:pt>
                <c:pt idx="17">
                  <c:v>Choline</c:v>
                </c:pt>
                <c:pt idx="18">
                  <c:v>CoQ10</c:v>
                </c:pt>
                <c:pt idx="19">
                  <c:v>Multivitamin</c:v>
                </c:pt>
                <c:pt idx="20">
                  <c:v>Antioxidants</c:v>
                </c:pt>
                <c:pt idx="21">
                  <c:v>Probiotics</c:v>
                </c:pt>
                <c:pt idx="22">
                  <c:v>Melatonin</c:v>
                </c:pt>
                <c:pt idx="23">
                  <c:v>Ashwagandha</c:v>
                </c:pt>
                <c:pt idx="24">
                  <c:v>Curcumin/ Turmeric</c:v>
                </c:pt>
                <c:pt idx="25">
                  <c:v>Vitamin K2</c:v>
                </c:pt>
                <c:pt idx="26">
                  <c:v>Vitamin C</c:v>
                </c:pt>
                <c:pt idx="27">
                  <c:v>Vitamin D</c:v>
                </c:pt>
                <c:pt idx="28">
                  <c:v>Iron</c:v>
                </c:pt>
                <c:pt idx="29">
                  <c:v>Alpha-GPC</c:v>
                </c:pt>
                <c:pt idx="30">
                  <c:v>Prebiotics</c:v>
                </c:pt>
              </c:strCache>
            </c:strRef>
          </c:cat>
          <c:val>
            <c:numRef>
              <c:f>Sheet1!$G$2:$G$32</c:f>
              <c:numCache>
                <c:formatCode>_("$"* #,##0.00_);_("$"* \(#,##0.00\);_("$"* "-"??_);_(@_)</c:formatCode>
                <c:ptCount val="31"/>
                <c:pt idx="0">
                  <c:v>24.75</c:v>
                </c:pt>
                <c:pt idx="1">
                  <c:v>20.78571423</c:v>
                </c:pt>
                <c:pt idx="2">
                  <c:v>15.458333692500002</c:v>
                </c:pt>
                <c:pt idx="3">
                  <c:v>18.642856912500001</c:v>
                </c:pt>
                <c:pt idx="4">
                  <c:v>15.692307809999999</c:v>
                </c:pt>
                <c:pt idx="5">
                  <c:v>19.8</c:v>
                </c:pt>
                <c:pt idx="6">
                  <c:v>16.5500003175</c:v>
                </c:pt>
                <c:pt idx="7">
                  <c:v>17.475000000000001</c:v>
                </c:pt>
                <c:pt idx="8">
                  <c:v>18.66666648</c:v>
                </c:pt>
                <c:pt idx="9">
                  <c:v>21.825000000000003</c:v>
                </c:pt>
                <c:pt idx="10">
                  <c:v>16.714285597499998</c:v>
                </c:pt>
                <c:pt idx="11">
                  <c:v>16.846153642499999</c:v>
                </c:pt>
                <c:pt idx="12">
                  <c:v>12.57</c:v>
                </c:pt>
                <c:pt idx="13">
                  <c:v>13.375000267499999</c:v>
                </c:pt>
                <c:pt idx="14">
                  <c:v>29.249999999999996</c:v>
                </c:pt>
                <c:pt idx="15">
                  <c:v>24.249999757499999</c:v>
                </c:pt>
                <c:pt idx="16">
                  <c:v>15.338709870000002</c:v>
                </c:pt>
                <c:pt idx="17">
                  <c:v>24.65625</c:v>
                </c:pt>
                <c:pt idx="18">
                  <c:v>19.720588432500001</c:v>
                </c:pt>
                <c:pt idx="19">
                  <c:v>15.234375</c:v>
                </c:pt>
                <c:pt idx="20">
                  <c:v>14.111110995000001</c:v>
                </c:pt>
                <c:pt idx="21">
                  <c:v>14.37096792</c:v>
                </c:pt>
                <c:pt idx="22">
                  <c:v>11.9659091925</c:v>
                </c:pt>
                <c:pt idx="23">
                  <c:v>19.03125</c:v>
                </c:pt>
                <c:pt idx="24">
                  <c:v>13.9125</c:v>
                </c:pt>
                <c:pt idx="25">
                  <c:v>16.071428467499999</c:v>
                </c:pt>
                <c:pt idx="26">
                  <c:v>12.26612892</c:v>
                </c:pt>
                <c:pt idx="27">
                  <c:v>10.700000025</c:v>
                </c:pt>
                <c:pt idx="28">
                  <c:v>13.062500242499999</c:v>
                </c:pt>
                <c:pt idx="29">
                  <c:v>21.750000074999999</c:v>
                </c:pt>
                <c:pt idx="30">
                  <c:v>15.31818174</c:v>
                </c:pt>
              </c:numCache>
            </c:numRef>
          </c:val>
          <c:extLst>
            <c:ext xmlns:c16="http://schemas.microsoft.com/office/drawing/2014/chart" uri="{C3380CC4-5D6E-409C-BE32-E72D297353CC}">
              <c16:uniqueId val="{00000005-B69C-411B-BB44-144D1477A713}"/>
            </c:ext>
          </c:extLst>
        </c:ser>
        <c:dLbls>
          <c:showLegendKey val="0"/>
          <c:showVal val="0"/>
          <c:showCatName val="0"/>
          <c:showSerName val="0"/>
          <c:showPercent val="0"/>
          <c:showBubbleSize val="0"/>
        </c:dLbls>
        <c:gapWidth val="219"/>
        <c:overlap val="-27"/>
        <c:axId val="215166583"/>
        <c:axId val="215170903"/>
      </c:barChart>
      <c:catAx>
        <c:axId val="215166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5170903"/>
        <c:crosses val="autoZero"/>
        <c:auto val="1"/>
        <c:lblAlgn val="ctr"/>
        <c:lblOffset val="100"/>
        <c:noMultiLvlLbl val="0"/>
      </c:catAx>
      <c:valAx>
        <c:axId val="215170903"/>
        <c:scaling>
          <c:orientation val="minMax"/>
          <c:max val="30"/>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51665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Sheet1!$A$2:$A$9</c:f>
              <c:strCache>
                <c:ptCount val="8"/>
                <c:pt idx="0">
                  <c:v>Online </c:v>
                </c:pt>
                <c:pt idx="1">
                  <c:v>Mass market retailer</c:v>
                </c:pt>
                <c:pt idx="2">
                  <c:v>Natural/ health food store</c:v>
                </c:pt>
                <c:pt idx="3">
                  <c:v>Traditional medicine provider</c:v>
                </c:pt>
                <c:pt idx="4">
                  <c:v>Other</c:v>
                </c:pt>
                <c:pt idx="5">
                  <c:v>Practitioner</c:v>
                </c:pt>
                <c:pt idx="6">
                  <c:v>Home shopping network</c:v>
                </c:pt>
                <c:pt idx="7">
                  <c:v>Network Marketer </c:v>
                </c:pt>
              </c:strCache>
            </c:strRef>
          </c:cat>
          <c:val>
            <c:numRef>
              <c:f>Sheet1!$B$2:$B$9</c:f>
              <c:numCache>
                <c:formatCode>0%</c:formatCode>
                <c:ptCount val="8"/>
                <c:pt idx="0">
                  <c:v>0.36075949000000002</c:v>
                </c:pt>
                <c:pt idx="1">
                  <c:v>0.27848100999999997</c:v>
                </c:pt>
                <c:pt idx="2">
                  <c:v>0.23206751</c:v>
                </c:pt>
                <c:pt idx="3">
                  <c:v>3.7974679999999997E-2</c:v>
                </c:pt>
                <c:pt idx="4">
                  <c:v>2.3206750000000002E-2</c:v>
                </c:pt>
                <c:pt idx="5">
                  <c:v>3.7974679999999997E-2</c:v>
                </c:pt>
                <c:pt idx="6">
                  <c:v>2.3206750000000002E-2</c:v>
                </c:pt>
                <c:pt idx="7">
                  <c:v>6.3291099999999998E-3</c:v>
                </c:pt>
              </c:numCache>
            </c:numRef>
          </c:val>
          <c:extLst>
            <c:ext xmlns:c16="http://schemas.microsoft.com/office/drawing/2014/chart" uri="{C3380CC4-5D6E-409C-BE32-E72D297353CC}">
              <c16:uniqueId val="{00000000-A960-4C50-9071-B736E3A72D3A}"/>
            </c:ext>
          </c:extLst>
        </c:ser>
        <c:ser>
          <c:idx val="1"/>
          <c:order val="1"/>
          <c:tx>
            <c:strRef>
              <c:f>Sheet1!$C$1</c:f>
              <c:strCache>
                <c:ptCount val="1"/>
                <c:pt idx="0">
                  <c:v>UK</c:v>
                </c:pt>
              </c:strCache>
            </c:strRef>
          </c:tx>
          <c:spPr>
            <a:solidFill>
              <a:schemeClr val="accent2"/>
            </a:solidFill>
            <a:ln>
              <a:noFill/>
            </a:ln>
            <a:effectLst/>
          </c:spPr>
          <c:invertIfNegative val="0"/>
          <c:cat>
            <c:strRef>
              <c:f>Sheet1!$A$2:$A$9</c:f>
              <c:strCache>
                <c:ptCount val="8"/>
                <c:pt idx="0">
                  <c:v>Online </c:v>
                </c:pt>
                <c:pt idx="1">
                  <c:v>Mass market retailer</c:v>
                </c:pt>
                <c:pt idx="2">
                  <c:v>Natural/ health food store</c:v>
                </c:pt>
                <c:pt idx="3">
                  <c:v>Traditional medicine provider</c:v>
                </c:pt>
                <c:pt idx="4">
                  <c:v>Other</c:v>
                </c:pt>
                <c:pt idx="5">
                  <c:v>Practitioner</c:v>
                </c:pt>
                <c:pt idx="6">
                  <c:v>Home shopping network</c:v>
                </c:pt>
                <c:pt idx="7">
                  <c:v>Network Marketer </c:v>
                </c:pt>
              </c:strCache>
            </c:strRef>
          </c:cat>
          <c:val>
            <c:numRef>
              <c:f>Sheet1!$C$2:$C$9</c:f>
              <c:numCache>
                <c:formatCode>0%</c:formatCode>
                <c:ptCount val="8"/>
                <c:pt idx="0">
                  <c:v>0.29166667000000002</c:v>
                </c:pt>
                <c:pt idx="1">
                  <c:v>0.13690475999999999</c:v>
                </c:pt>
                <c:pt idx="2">
                  <c:v>0.34523809999999999</c:v>
                </c:pt>
                <c:pt idx="3">
                  <c:v>9.5238099999999992E-2</c:v>
                </c:pt>
                <c:pt idx="4">
                  <c:v>2.9761900000000001E-2</c:v>
                </c:pt>
                <c:pt idx="5">
                  <c:v>4.1666670000000003E-2</c:v>
                </c:pt>
                <c:pt idx="6">
                  <c:v>3.5714290000000003E-2</c:v>
                </c:pt>
                <c:pt idx="7">
                  <c:v>2.3809520000000001E-2</c:v>
                </c:pt>
              </c:numCache>
            </c:numRef>
          </c:val>
          <c:extLst>
            <c:ext xmlns:c16="http://schemas.microsoft.com/office/drawing/2014/chart" uri="{C3380CC4-5D6E-409C-BE32-E72D297353CC}">
              <c16:uniqueId val="{00000001-A960-4C50-9071-B736E3A72D3A}"/>
            </c:ext>
          </c:extLst>
        </c:ser>
        <c:ser>
          <c:idx val="2"/>
          <c:order val="2"/>
          <c:tx>
            <c:strRef>
              <c:f>Sheet1!$D$1</c:f>
              <c:strCache>
                <c:ptCount val="1"/>
                <c:pt idx="0">
                  <c:v>DE</c:v>
                </c:pt>
              </c:strCache>
            </c:strRef>
          </c:tx>
          <c:spPr>
            <a:solidFill>
              <a:schemeClr val="accent3"/>
            </a:solidFill>
            <a:ln>
              <a:noFill/>
            </a:ln>
            <a:effectLst/>
          </c:spPr>
          <c:invertIfNegative val="0"/>
          <c:cat>
            <c:strRef>
              <c:f>Sheet1!$A$2:$A$9</c:f>
              <c:strCache>
                <c:ptCount val="8"/>
                <c:pt idx="0">
                  <c:v>Online </c:v>
                </c:pt>
                <c:pt idx="1">
                  <c:v>Mass market retailer</c:v>
                </c:pt>
                <c:pt idx="2">
                  <c:v>Natural/ health food store</c:v>
                </c:pt>
                <c:pt idx="3">
                  <c:v>Traditional medicine provider</c:v>
                </c:pt>
                <c:pt idx="4">
                  <c:v>Other</c:v>
                </c:pt>
                <c:pt idx="5">
                  <c:v>Practitioner</c:v>
                </c:pt>
                <c:pt idx="6">
                  <c:v>Home shopping network</c:v>
                </c:pt>
                <c:pt idx="7">
                  <c:v>Network Marketer </c:v>
                </c:pt>
              </c:strCache>
            </c:strRef>
          </c:cat>
          <c:val>
            <c:numRef>
              <c:f>Sheet1!$D$2:$D$9</c:f>
              <c:numCache>
                <c:formatCode>0%</c:formatCode>
                <c:ptCount val="8"/>
                <c:pt idx="0">
                  <c:v>0.46798030000000002</c:v>
                </c:pt>
                <c:pt idx="1">
                  <c:v>0.12807882000000001</c:v>
                </c:pt>
                <c:pt idx="2">
                  <c:v>0.12315271</c:v>
                </c:pt>
                <c:pt idx="3">
                  <c:v>0.10344828</c:v>
                </c:pt>
                <c:pt idx="4">
                  <c:v>3.9408869999999999E-2</c:v>
                </c:pt>
                <c:pt idx="5">
                  <c:v>0.10837438000000001</c:v>
                </c:pt>
                <c:pt idx="6">
                  <c:v>4.92611E-3</c:v>
                </c:pt>
                <c:pt idx="7">
                  <c:v>2.4630539999999999E-2</c:v>
                </c:pt>
              </c:numCache>
            </c:numRef>
          </c:val>
          <c:extLst>
            <c:ext xmlns:c16="http://schemas.microsoft.com/office/drawing/2014/chart" uri="{C3380CC4-5D6E-409C-BE32-E72D297353CC}">
              <c16:uniqueId val="{00000002-A960-4C50-9071-B736E3A72D3A}"/>
            </c:ext>
          </c:extLst>
        </c:ser>
        <c:ser>
          <c:idx val="3"/>
          <c:order val="3"/>
          <c:tx>
            <c:strRef>
              <c:f>Sheet1!$E$1</c:f>
              <c:strCache>
                <c:ptCount val="1"/>
                <c:pt idx="0">
                  <c:v>IT</c:v>
                </c:pt>
              </c:strCache>
            </c:strRef>
          </c:tx>
          <c:spPr>
            <a:solidFill>
              <a:schemeClr val="accent4"/>
            </a:solidFill>
            <a:ln>
              <a:noFill/>
            </a:ln>
            <a:effectLst/>
          </c:spPr>
          <c:invertIfNegative val="0"/>
          <c:cat>
            <c:strRef>
              <c:f>Sheet1!$A$2:$A$9</c:f>
              <c:strCache>
                <c:ptCount val="8"/>
                <c:pt idx="0">
                  <c:v>Online </c:v>
                </c:pt>
                <c:pt idx="1">
                  <c:v>Mass market retailer</c:v>
                </c:pt>
                <c:pt idx="2">
                  <c:v>Natural/ health food store</c:v>
                </c:pt>
                <c:pt idx="3">
                  <c:v>Traditional medicine provider</c:v>
                </c:pt>
                <c:pt idx="4">
                  <c:v>Other</c:v>
                </c:pt>
                <c:pt idx="5">
                  <c:v>Practitioner</c:v>
                </c:pt>
                <c:pt idx="6">
                  <c:v>Home shopping network</c:v>
                </c:pt>
                <c:pt idx="7">
                  <c:v>Network Marketer </c:v>
                </c:pt>
              </c:strCache>
            </c:strRef>
          </c:cat>
          <c:val>
            <c:numRef>
              <c:f>Sheet1!$E$2:$E$9</c:f>
              <c:numCache>
                <c:formatCode>0%</c:formatCode>
                <c:ptCount val="8"/>
                <c:pt idx="0">
                  <c:v>0.39676113000000002</c:v>
                </c:pt>
                <c:pt idx="1">
                  <c:v>0.13360324000000001</c:v>
                </c:pt>
                <c:pt idx="2">
                  <c:v>0.13765182000000001</c:v>
                </c:pt>
                <c:pt idx="3">
                  <c:v>0.10121457</c:v>
                </c:pt>
                <c:pt idx="4">
                  <c:v>8.0971660000000001E-2</c:v>
                </c:pt>
                <c:pt idx="5">
                  <c:v>0.11336032</c:v>
                </c:pt>
                <c:pt idx="6">
                  <c:v>0</c:v>
                </c:pt>
                <c:pt idx="7">
                  <c:v>3.6437249999999997E-2</c:v>
                </c:pt>
              </c:numCache>
            </c:numRef>
          </c:val>
          <c:extLst>
            <c:ext xmlns:c16="http://schemas.microsoft.com/office/drawing/2014/chart" uri="{C3380CC4-5D6E-409C-BE32-E72D297353CC}">
              <c16:uniqueId val="{00000003-A960-4C50-9071-B736E3A72D3A}"/>
            </c:ext>
          </c:extLst>
        </c:ser>
        <c:ser>
          <c:idx val="4"/>
          <c:order val="4"/>
          <c:tx>
            <c:strRef>
              <c:f>Sheet1!$F$1</c:f>
              <c:strCache>
                <c:ptCount val="1"/>
                <c:pt idx="0">
                  <c:v>KR</c:v>
                </c:pt>
              </c:strCache>
            </c:strRef>
          </c:tx>
          <c:spPr>
            <a:solidFill>
              <a:schemeClr val="accent5"/>
            </a:solidFill>
            <a:ln>
              <a:noFill/>
            </a:ln>
            <a:effectLst/>
          </c:spPr>
          <c:invertIfNegative val="0"/>
          <c:cat>
            <c:strRef>
              <c:f>Sheet1!$A$2:$A$9</c:f>
              <c:strCache>
                <c:ptCount val="8"/>
                <c:pt idx="0">
                  <c:v>Online </c:v>
                </c:pt>
                <c:pt idx="1">
                  <c:v>Mass market retailer</c:v>
                </c:pt>
                <c:pt idx="2">
                  <c:v>Natural/ health food store</c:v>
                </c:pt>
                <c:pt idx="3">
                  <c:v>Traditional medicine provider</c:v>
                </c:pt>
                <c:pt idx="4">
                  <c:v>Other</c:v>
                </c:pt>
                <c:pt idx="5">
                  <c:v>Practitioner</c:v>
                </c:pt>
                <c:pt idx="6">
                  <c:v>Home shopping network</c:v>
                </c:pt>
                <c:pt idx="7">
                  <c:v>Network Marketer </c:v>
                </c:pt>
              </c:strCache>
            </c:strRef>
          </c:cat>
          <c:val>
            <c:numRef>
              <c:f>Sheet1!$F$2:$F$9</c:f>
              <c:numCache>
                <c:formatCode>0%</c:formatCode>
                <c:ptCount val="8"/>
                <c:pt idx="0">
                  <c:v>0.53481012999999999</c:v>
                </c:pt>
                <c:pt idx="1">
                  <c:v>4.4303799999999997E-2</c:v>
                </c:pt>
                <c:pt idx="2">
                  <c:v>0.18670886</c:v>
                </c:pt>
                <c:pt idx="3">
                  <c:v>2.5316459999999999E-2</c:v>
                </c:pt>
                <c:pt idx="4">
                  <c:v>1.5822780000000002E-2</c:v>
                </c:pt>
                <c:pt idx="5">
                  <c:v>4.4303799999999997E-2</c:v>
                </c:pt>
                <c:pt idx="6">
                  <c:v>0.10443038</c:v>
                </c:pt>
                <c:pt idx="7">
                  <c:v>4.4303799999999997E-2</c:v>
                </c:pt>
              </c:numCache>
            </c:numRef>
          </c:val>
          <c:extLst>
            <c:ext xmlns:c16="http://schemas.microsoft.com/office/drawing/2014/chart" uri="{C3380CC4-5D6E-409C-BE32-E72D297353CC}">
              <c16:uniqueId val="{00000004-A960-4C50-9071-B736E3A72D3A}"/>
            </c:ext>
          </c:extLst>
        </c:ser>
        <c:ser>
          <c:idx val="5"/>
          <c:order val="5"/>
          <c:tx>
            <c:strRef>
              <c:f>Sheet1!$G$1</c:f>
              <c:strCache>
                <c:ptCount val="1"/>
                <c:pt idx="0">
                  <c:v>AU</c:v>
                </c:pt>
              </c:strCache>
            </c:strRef>
          </c:tx>
          <c:spPr>
            <a:solidFill>
              <a:schemeClr val="accent6"/>
            </a:solidFill>
            <a:ln>
              <a:noFill/>
            </a:ln>
            <a:effectLst/>
          </c:spPr>
          <c:invertIfNegative val="0"/>
          <c:cat>
            <c:strRef>
              <c:f>Sheet1!$A$2:$A$9</c:f>
              <c:strCache>
                <c:ptCount val="8"/>
                <c:pt idx="0">
                  <c:v>Online </c:v>
                </c:pt>
                <c:pt idx="1">
                  <c:v>Mass market retailer</c:v>
                </c:pt>
                <c:pt idx="2">
                  <c:v>Natural/ health food store</c:v>
                </c:pt>
                <c:pt idx="3">
                  <c:v>Traditional medicine provider</c:v>
                </c:pt>
                <c:pt idx="4">
                  <c:v>Other</c:v>
                </c:pt>
                <c:pt idx="5">
                  <c:v>Practitioner</c:v>
                </c:pt>
                <c:pt idx="6">
                  <c:v>Home shopping network</c:v>
                </c:pt>
                <c:pt idx="7">
                  <c:v>Network Marketer </c:v>
                </c:pt>
              </c:strCache>
            </c:strRef>
          </c:cat>
          <c:val>
            <c:numRef>
              <c:f>Sheet1!$G$2:$G$9</c:f>
              <c:numCache>
                <c:formatCode>0%</c:formatCode>
                <c:ptCount val="8"/>
                <c:pt idx="0">
                  <c:v>0.20812183000000001</c:v>
                </c:pt>
                <c:pt idx="1">
                  <c:v>0.30964467000000001</c:v>
                </c:pt>
                <c:pt idx="2">
                  <c:v>0.19289339999999999</c:v>
                </c:pt>
                <c:pt idx="3">
                  <c:v>0.13197970000000001</c:v>
                </c:pt>
                <c:pt idx="4">
                  <c:v>8.1218269999999995E-2</c:v>
                </c:pt>
                <c:pt idx="5">
                  <c:v>4.0609140000000002E-2</c:v>
                </c:pt>
                <c:pt idx="6">
                  <c:v>2.5380710000000001E-2</c:v>
                </c:pt>
                <c:pt idx="7">
                  <c:v>1.015228E-2</c:v>
                </c:pt>
              </c:numCache>
            </c:numRef>
          </c:val>
          <c:extLst>
            <c:ext xmlns:c16="http://schemas.microsoft.com/office/drawing/2014/chart" uri="{C3380CC4-5D6E-409C-BE32-E72D297353CC}">
              <c16:uniqueId val="{00000005-A960-4C50-9071-B736E3A72D3A}"/>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Sheet1!$A$2:$A$9</c:f>
              <c:strCache>
                <c:ptCount val="8"/>
                <c:pt idx="0">
                  <c:v>Online </c:v>
                </c:pt>
                <c:pt idx="1">
                  <c:v>Mass market retailer</c:v>
                </c:pt>
                <c:pt idx="2">
                  <c:v>Natural/ health food store</c:v>
                </c:pt>
                <c:pt idx="3">
                  <c:v>Traditional medicine provider</c:v>
                </c:pt>
                <c:pt idx="4">
                  <c:v>Other</c:v>
                </c:pt>
                <c:pt idx="5">
                  <c:v>Practitioner</c:v>
                </c:pt>
                <c:pt idx="6">
                  <c:v>Home shopping network</c:v>
                </c:pt>
                <c:pt idx="7">
                  <c:v>Network Marketer </c:v>
                </c:pt>
              </c:strCache>
            </c:strRef>
          </c:cat>
          <c:val>
            <c:numRef>
              <c:f>Sheet1!$H$2:$H$9</c:f>
              <c:numCache>
                <c:formatCode>0%</c:formatCode>
                <c:ptCount val="8"/>
                <c:pt idx="0">
                  <c:v>0.48501361999999998</c:v>
                </c:pt>
                <c:pt idx="1">
                  <c:v>2.9972749999999999E-2</c:v>
                </c:pt>
                <c:pt idx="2">
                  <c:v>0.14441417000000001</c:v>
                </c:pt>
                <c:pt idx="3">
                  <c:v>0.14713896000000001</c:v>
                </c:pt>
                <c:pt idx="4">
                  <c:v>8.1743900000000001E-3</c:v>
                </c:pt>
                <c:pt idx="5">
                  <c:v>0.13079019</c:v>
                </c:pt>
                <c:pt idx="6">
                  <c:v>2.4523159999999999E-2</c:v>
                </c:pt>
                <c:pt idx="7">
                  <c:v>2.9972749999999999E-2</c:v>
                </c:pt>
              </c:numCache>
            </c:numRef>
          </c:val>
          <c:extLst>
            <c:ext xmlns:c16="http://schemas.microsoft.com/office/drawing/2014/chart" uri="{C3380CC4-5D6E-409C-BE32-E72D297353CC}">
              <c16:uniqueId val="{00000006-A960-4C50-9071-B736E3A72D3A}"/>
            </c:ext>
          </c:extLst>
        </c:ser>
        <c:dLbls>
          <c:showLegendKey val="0"/>
          <c:showVal val="0"/>
          <c:showCatName val="0"/>
          <c:showSerName val="0"/>
          <c:showPercent val="0"/>
          <c:showBubbleSize val="0"/>
        </c:dLbls>
        <c:gapWidth val="219"/>
        <c:overlap val="-27"/>
        <c:axId val="1269640048"/>
        <c:axId val="1269634288"/>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Sheet1!$A$2:$A$9</c:f>
              <c:strCache>
                <c:ptCount val="8"/>
                <c:pt idx="0">
                  <c:v>Online </c:v>
                </c:pt>
                <c:pt idx="1">
                  <c:v>Mass market retailer</c:v>
                </c:pt>
                <c:pt idx="2">
                  <c:v>Natural/ health food store</c:v>
                </c:pt>
                <c:pt idx="3">
                  <c:v>Traditional medicine provider</c:v>
                </c:pt>
                <c:pt idx="4">
                  <c:v>Other</c:v>
                </c:pt>
                <c:pt idx="5">
                  <c:v>Practitioner</c:v>
                </c:pt>
                <c:pt idx="6">
                  <c:v>Home shopping network</c:v>
                </c:pt>
                <c:pt idx="7">
                  <c:v>Network Marketer </c:v>
                </c:pt>
              </c:strCache>
            </c:strRef>
          </c:cat>
          <c:val>
            <c:numRef>
              <c:f>Sheet1!$I$2:$I$9</c:f>
              <c:numCache>
                <c:formatCode>0%</c:formatCode>
                <c:ptCount val="8"/>
                <c:pt idx="0">
                  <c:v>0.35898047</c:v>
                </c:pt>
                <c:pt idx="1">
                  <c:v>0.22963316</c:v>
                </c:pt>
                <c:pt idx="2">
                  <c:v>0.15745592999999999</c:v>
                </c:pt>
                <c:pt idx="3">
                  <c:v>8.3611240000000003E-2</c:v>
                </c:pt>
                <c:pt idx="4">
                  <c:v>7.2177230000000009E-2</c:v>
                </c:pt>
                <c:pt idx="5">
                  <c:v>5.3358739999999988E-2</c:v>
                </c:pt>
                <c:pt idx="6">
                  <c:v>2.405908E-2</c:v>
                </c:pt>
                <c:pt idx="7">
                  <c:v>2.072415E-2</c:v>
                </c:pt>
              </c:numCache>
            </c:numRef>
          </c:val>
          <c:smooth val="0"/>
          <c:extLst>
            <c:ext xmlns:c16="http://schemas.microsoft.com/office/drawing/2014/chart" uri="{C3380CC4-5D6E-409C-BE32-E72D297353CC}">
              <c16:uniqueId val="{00000007-A960-4C50-9071-B736E3A72D3A}"/>
            </c:ext>
          </c:extLst>
        </c:ser>
        <c:dLbls>
          <c:showLegendKey val="0"/>
          <c:showVal val="0"/>
          <c:showCatName val="0"/>
          <c:showSerName val="0"/>
          <c:showPercent val="0"/>
          <c:showBubbleSize val="0"/>
        </c:dLbls>
        <c:marker val="1"/>
        <c:smooth val="0"/>
        <c:axId val="1269640048"/>
        <c:axId val="1269634288"/>
      </c:lineChart>
      <c:catAx>
        <c:axId val="1269640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69634288"/>
        <c:crosses val="autoZero"/>
        <c:auto val="1"/>
        <c:lblAlgn val="ctr"/>
        <c:lblOffset val="100"/>
        <c:noMultiLvlLbl val="0"/>
      </c:catAx>
      <c:valAx>
        <c:axId val="12696342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69640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Sheet1!$A$2:$A$9</c:f>
              <c:strCache>
                <c:ptCount val="8"/>
                <c:pt idx="0">
                  <c:v>Online </c:v>
                </c:pt>
                <c:pt idx="1">
                  <c:v>Natural/ health food store</c:v>
                </c:pt>
                <c:pt idx="2">
                  <c:v>Practitioner</c:v>
                </c:pt>
                <c:pt idx="3">
                  <c:v>Mass market retailer</c:v>
                </c:pt>
                <c:pt idx="4">
                  <c:v>Traditional medicine provider</c:v>
                </c:pt>
                <c:pt idx="5">
                  <c:v>Network Marketer</c:v>
                </c:pt>
                <c:pt idx="6">
                  <c:v>Other</c:v>
                </c:pt>
                <c:pt idx="7">
                  <c:v>Home shopping network</c:v>
                </c:pt>
              </c:strCache>
            </c:strRef>
          </c:cat>
          <c:val>
            <c:numRef>
              <c:f>Sheet1!$B$2:$B$9</c:f>
              <c:numCache>
                <c:formatCode>0%</c:formatCode>
                <c:ptCount val="8"/>
                <c:pt idx="0">
                  <c:v>0.37861272000000001</c:v>
                </c:pt>
                <c:pt idx="1">
                  <c:v>0.19942197</c:v>
                </c:pt>
                <c:pt idx="2">
                  <c:v>0.13294797999999999</c:v>
                </c:pt>
                <c:pt idx="3">
                  <c:v>0.12427746000000001</c:v>
                </c:pt>
                <c:pt idx="4">
                  <c:v>7.225434E-2</c:v>
                </c:pt>
                <c:pt idx="5">
                  <c:v>4.9132949999999988E-2</c:v>
                </c:pt>
                <c:pt idx="6">
                  <c:v>2.3121389999999999E-2</c:v>
                </c:pt>
                <c:pt idx="7">
                  <c:v>2.0231209999999999E-2</c:v>
                </c:pt>
              </c:numCache>
            </c:numRef>
          </c:val>
          <c:extLst>
            <c:ext xmlns:c16="http://schemas.microsoft.com/office/drawing/2014/chart" uri="{C3380CC4-5D6E-409C-BE32-E72D297353CC}">
              <c16:uniqueId val="{00000000-A960-4C50-9071-B736E3A72D3A}"/>
            </c:ext>
          </c:extLst>
        </c:ser>
        <c:ser>
          <c:idx val="1"/>
          <c:order val="1"/>
          <c:tx>
            <c:strRef>
              <c:f>Sheet1!$C$1</c:f>
              <c:strCache>
                <c:ptCount val="1"/>
                <c:pt idx="0">
                  <c:v>Male 18-34</c:v>
                </c:pt>
              </c:strCache>
            </c:strRef>
          </c:tx>
          <c:spPr>
            <a:solidFill>
              <a:schemeClr val="accent2"/>
            </a:solidFill>
            <a:ln>
              <a:noFill/>
            </a:ln>
            <a:effectLst/>
          </c:spPr>
          <c:invertIfNegative val="0"/>
          <c:cat>
            <c:strRef>
              <c:f>Sheet1!$A$2:$A$9</c:f>
              <c:strCache>
                <c:ptCount val="8"/>
                <c:pt idx="0">
                  <c:v>Online </c:v>
                </c:pt>
                <c:pt idx="1">
                  <c:v>Natural/ health food store</c:v>
                </c:pt>
                <c:pt idx="2">
                  <c:v>Practitioner</c:v>
                </c:pt>
                <c:pt idx="3">
                  <c:v>Mass market retailer</c:v>
                </c:pt>
                <c:pt idx="4">
                  <c:v>Traditional medicine provider</c:v>
                </c:pt>
                <c:pt idx="5">
                  <c:v>Network Marketer</c:v>
                </c:pt>
                <c:pt idx="6">
                  <c:v>Other</c:v>
                </c:pt>
                <c:pt idx="7">
                  <c:v>Home shopping network</c:v>
                </c:pt>
              </c:strCache>
            </c:strRef>
          </c:cat>
          <c:val>
            <c:numRef>
              <c:f>Sheet1!$C$2:$C$9</c:f>
              <c:numCache>
                <c:formatCode>0%</c:formatCode>
                <c:ptCount val="8"/>
                <c:pt idx="0">
                  <c:v>0.41193182</c:v>
                </c:pt>
                <c:pt idx="1">
                  <c:v>0.25284090999999997</c:v>
                </c:pt>
                <c:pt idx="2">
                  <c:v>6.5340910000000002E-2</c:v>
                </c:pt>
                <c:pt idx="3">
                  <c:v>9.375E-2</c:v>
                </c:pt>
                <c:pt idx="4">
                  <c:v>9.375E-2</c:v>
                </c:pt>
                <c:pt idx="5">
                  <c:v>1.9886359999999999E-2</c:v>
                </c:pt>
                <c:pt idx="6">
                  <c:v>1.420455E-2</c:v>
                </c:pt>
                <c:pt idx="7">
                  <c:v>4.8295449999999997E-2</c:v>
                </c:pt>
              </c:numCache>
            </c:numRef>
          </c:val>
          <c:extLst>
            <c:ext xmlns:c16="http://schemas.microsoft.com/office/drawing/2014/chart" uri="{C3380CC4-5D6E-409C-BE32-E72D297353CC}">
              <c16:uniqueId val="{00000001-A960-4C50-9071-B736E3A72D3A}"/>
            </c:ext>
          </c:extLst>
        </c:ser>
        <c:ser>
          <c:idx val="2"/>
          <c:order val="2"/>
          <c:tx>
            <c:strRef>
              <c:f>Sheet1!$D$1</c:f>
              <c:strCache>
                <c:ptCount val="1"/>
                <c:pt idx="0">
                  <c:v>Female 35-54</c:v>
                </c:pt>
              </c:strCache>
            </c:strRef>
          </c:tx>
          <c:spPr>
            <a:solidFill>
              <a:schemeClr val="accent3"/>
            </a:solidFill>
            <a:ln>
              <a:noFill/>
            </a:ln>
            <a:effectLst/>
          </c:spPr>
          <c:invertIfNegative val="0"/>
          <c:cat>
            <c:strRef>
              <c:f>Sheet1!$A$2:$A$9</c:f>
              <c:strCache>
                <c:ptCount val="8"/>
                <c:pt idx="0">
                  <c:v>Online </c:v>
                </c:pt>
                <c:pt idx="1">
                  <c:v>Natural/ health food store</c:v>
                </c:pt>
                <c:pt idx="2">
                  <c:v>Practitioner</c:v>
                </c:pt>
                <c:pt idx="3">
                  <c:v>Mass market retailer</c:v>
                </c:pt>
                <c:pt idx="4">
                  <c:v>Traditional medicine provider</c:v>
                </c:pt>
                <c:pt idx="5">
                  <c:v>Network Marketer</c:v>
                </c:pt>
                <c:pt idx="6">
                  <c:v>Other</c:v>
                </c:pt>
                <c:pt idx="7">
                  <c:v>Home shopping network</c:v>
                </c:pt>
              </c:strCache>
            </c:strRef>
          </c:cat>
          <c:val>
            <c:numRef>
              <c:f>Sheet1!$D$2:$D$9</c:f>
              <c:numCache>
                <c:formatCode>0%</c:formatCode>
                <c:ptCount val="8"/>
                <c:pt idx="0">
                  <c:v>0.47139587999999999</c:v>
                </c:pt>
                <c:pt idx="1">
                  <c:v>0.12814645</c:v>
                </c:pt>
                <c:pt idx="2">
                  <c:v>6.1784899999999997E-2</c:v>
                </c:pt>
                <c:pt idx="3">
                  <c:v>0.18993135</c:v>
                </c:pt>
                <c:pt idx="4">
                  <c:v>7.3226540000000007E-2</c:v>
                </c:pt>
                <c:pt idx="5">
                  <c:v>1.6018310000000001E-2</c:v>
                </c:pt>
                <c:pt idx="6">
                  <c:v>3.4324939999999998E-2</c:v>
                </c:pt>
                <c:pt idx="7">
                  <c:v>2.5171619999999999E-2</c:v>
                </c:pt>
              </c:numCache>
            </c:numRef>
          </c:val>
          <c:extLst>
            <c:ext xmlns:c16="http://schemas.microsoft.com/office/drawing/2014/chart" uri="{C3380CC4-5D6E-409C-BE32-E72D297353CC}">
              <c16:uniqueId val="{00000002-A960-4C50-9071-B736E3A72D3A}"/>
            </c:ext>
          </c:extLst>
        </c:ser>
        <c:ser>
          <c:idx val="3"/>
          <c:order val="3"/>
          <c:tx>
            <c:strRef>
              <c:f>Sheet1!$E$1</c:f>
              <c:strCache>
                <c:ptCount val="1"/>
                <c:pt idx="0">
                  <c:v>Male 35-54</c:v>
                </c:pt>
              </c:strCache>
            </c:strRef>
          </c:tx>
          <c:spPr>
            <a:solidFill>
              <a:schemeClr val="accent4"/>
            </a:solidFill>
            <a:ln>
              <a:noFill/>
            </a:ln>
            <a:effectLst/>
          </c:spPr>
          <c:invertIfNegative val="0"/>
          <c:cat>
            <c:strRef>
              <c:f>Sheet1!$A$2:$A$9</c:f>
              <c:strCache>
                <c:ptCount val="8"/>
                <c:pt idx="0">
                  <c:v>Online </c:v>
                </c:pt>
                <c:pt idx="1">
                  <c:v>Natural/ health food store</c:v>
                </c:pt>
                <c:pt idx="2">
                  <c:v>Practitioner</c:v>
                </c:pt>
                <c:pt idx="3">
                  <c:v>Mass market retailer</c:v>
                </c:pt>
                <c:pt idx="4">
                  <c:v>Traditional medicine provider</c:v>
                </c:pt>
                <c:pt idx="5">
                  <c:v>Network Marketer</c:v>
                </c:pt>
                <c:pt idx="6">
                  <c:v>Other</c:v>
                </c:pt>
                <c:pt idx="7">
                  <c:v>Home shopping network</c:v>
                </c:pt>
              </c:strCache>
            </c:strRef>
          </c:cat>
          <c:val>
            <c:numRef>
              <c:f>Sheet1!$E$2:$E$9</c:f>
              <c:numCache>
                <c:formatCode>0%</c:formatCode>
                <c:ptCount val="8"/>
                <c:pt idx="0">
                  <c:v>0.453125</c:v>
                </c:pt>
                <c:pt idx="1">
                  <c:v>0.203125</c:v>
                </c:pt>
                <c:pt idx="2">
                  <c:v>6.6964289999999996E-2</c:v>
                </c:pt>
                <c:pt idx="3">
                  <c:v>0.12053571</c:v>
                </c:pt>
                <c:pt idx="4">
                  <c:v>8.0357140000000007E-2</c:v>
                </c:pt>
                <c:pt idx="5">
                  <c:v>1.7857140000000001E-2</c:v>
                </c:pt>
                <c:pt idx="6">
                  <c:v>1.7857140000000001E-2</c:v>
                </c:pt>
                <c:pt idx="7">
                  <c:v>4.0178569999999997E-2</c:v>
                </c:pt>
              </c:numCache>
            </c:numRef>
          </c:val>
          <c:extLst>
            <c:ext xmlns:c16="http://schemas.microsoft.com/office/drawing/2014/chart" uri="{C3380CC4-5D6E-409C-BE32-E72D297353CC}">
              <c16:uniqueId val="{00000003-A960-4C50-9071-B736E3A72D3A}"/>
            </c:ext>
          </c:extLst>
        </c:ser>
        <c:ser>
          <c:idx val="4"/>
          <c:order val="4"/>
          <c:tx>
            <c:strRef>
              <c:f>Sheet1!$F$1</c:f>
              <c:strCache>
                <c:ptCount val="1"/>
                <c:pt idx="0">
                  <c:v>Female 55+</c:v>
                </c:pt>
              </c:strCache>
            </c:strRef>
          </c:tx>
          <c:spPr>
            <a:solidFill>
              <a:schemeClr val="accent5"/>
            </a:solidFill>
            <a:ln>
              <a:noFill/>
            </a:ln>
            <a:effectLst/>
          </c:spPr>
          <c:invertIfNegative val="0"/>
          <c:cat>
            <c:strRef>
              <c:f>Sheet1!$A$2:$A$9</c:f>
              <c:strCache>
                <c:ptCount val="8"/>
                <c:pt idx="0">
                  <c:v>Online </c:v>
                </c:pt>
                <c:pt idx="1">
                  <c:v>Natural/ health food store</c:v>
                </c:pt>
                <c:pt idx="2">
                  <c:v>Practitioner</c:v>
                </c:pt>
                <c:pt idx="3">
                  <c:v>Mass market retailer</c:v>
                </c:pt>
                <c:pt idx="4">
                  <c:v>Traditional medicine provider</c:v>
                </c:pt>
                <c:pt idx="5">
                  <c:v>Network Marketer</c:v>
                </c:pt>
                <c:pt idx="6">
                  <c:v>Other</c:v>
                </c:pt>
                <c:pt idx="7">
                  <c:v>Home shopping network</c:v>
                </c:pt>
              </c:strCache>
            </c:strRef>
          </c:cat>
          <c:val>
            <c:numRef>
              <c:f>Sheet1!$F$2:$F$9</c:f>
              <c:numCache>
                <c:formatCode>0%</c:formatCode>
                <c:ptCount val="8"/>
                <c:pt idx="0">
                  <c:v>0.30285714000000002</c:v>
                </c:pt>
                <c:pt idx="1">
                  <c:v>0.16571428999999999</c:v>
                </c:pt>
                <c:pt idx="2">
                  <c:v>6.2857139999999992E-2</c:v>
                </c:pt>
                <c:pt idx="3">
                  <c:v>0.19428571</c:v>
                </c:pt>
                <c:pt idx="4">
                  <c:v>8.5714289999999999E-2</c:v>
                </c:pt>
                <c:pt idx="5">
                  <c:v>1.7142859999999999E-2</c:v>
                </c:pt>
                <c:pt idx="6">
                  <c:v>0.13714286000000001</c:v>
                </c:pt>
                <c:pt idx="7">
                  <c:v>3.4285709999999997E-2</c:v>
                </c:pt>
              </c:numCache>
            </c:numRef>
          </c:val>
          <c:extLst>
            <c:ext xmlns:c16="http://schemas.microsoft.com/office/drawing/2014/chart" uri="{C3380CC4-5D6E-409C-BE32-E72D297353CC}">
              <c16:uniqueId val="{00000004-A960-4C50-9071-B736E3A72D3A}"/>
            </c:ext>
          </c:extLst>
        </c:ser>
        <c:ser>
          <c:idx val="5"/>
          <c:order val="5"/>
          <c:tx>
            <c:strRef>
              <c:f>Sheet1!$G$1</c:f>
              <c:strCache>
                <c:ptCount val="1"/>
                <c:pt idx="0">
                  <c:v>Male 55+</c:v>
                </c:pt>
              </c:strCache>
            </c:strRef>
          </c:tx>
          <c:spPr>
            <a:solidFill>
              <a:schemeClr val="accent6"/>
            </a:solidFill>
            <a:ln>
              <a:noFill/>
            </a:ln>
            <a:effectLst/>
          </c:spPr>
          <c:invertIfNegative val="0"/>
          <c:cat>
            <c:strRef>
              <c:f>Sheet1!$A$2:$A$9</c:f>
              <c:strCache>
                <c:ptCount val="8"/>
                <c:pt idx="0">
                  <c:v>Online </c:v>
                </c:pt>
                <c:pt idx="1">
                  <c:v>Natural/ health food store</c:v>
                </c:pt>
                <c:pt idx="2">
                  <c:v>Practitioner</c:v>
                </c:pt>
                <c:pt idx="3">
                  <c:v>Mass market retailer</c:v>
                </c:pt>
                <c:pt idx="4">
                  <c:v>Traditional medicine provider</c:v>
                </c:pt>
                <c:pt idx="5">
                  <c:v>Network Marketer</c:v>
                </c:pt>
                <c:pt idx="6">
                  <c:v>Other</c:v>
                </c:pt>
                <c:pt idx="7">
                  <c:v>Home shopping network</c:v>
                </c:pt>
              </c:strCache>
            </c:strRef>
          </c:cat>
          <c:val>
            <c:numRef>
              <c:f>Sheet1!$G$2:$G$9</c:f>
              <c:numCache>
                <c:formatCode>0%</c:formatCode>
                <c:ptCount val="8"/>
                <c:pt idx="0">
                  <c:v>0.28708134000000002</c:v>
                </c:pt>
                <c:pt idx="1">
                  <c:v>0.20574163000000001</c:v>
                </c:pt>
                <c:pt idx="2">
                  <c:v>3.8277510000000001E-2</c:v>
                </c:pt>
                <c:pt idx="3">
                  <c:v>0.24401914</c:v>
                </c:pt>
                <c:pt idx="4">
                  <c:v>0.12918660000000001</c:v>
                </c:pt>
                <c:pt idx="5">
                  <c:v>2.8708129999999998E-2</c:v>
                </c:pt>
                <c:pt idx="6">
                  <c:v>3.8277510000000001E-2</c:v>
                </c:pt>
                <c:pt idx="7">
                  <c:v>2.8708129999999998E-2</c:v>
                </c:pt>
              </c:numCache>
            </c:numRef>
          </c:val>
          <c:extLst>
            <c:ext xmlns:c16="http://schemas.microsoft.com/office/drawing/2014/chart" uri="{C3380CC4-5D6E-409C-BE32-E72D297353CC}">
              <c16:uniqueId val="{00000005-A960-4C50-9071-B736E3A72D3A}"/>
            </c:ext>
          </c:extLst>
        </c:ser>
        <c:dLbls>
          <c:showLegendKey val="0"/>
          <c:showVal val="0"/>
          <c:showCatName val="0"/>
          <c:showSerName val="0"/>
          <c:showPercent val="0"/>
          <c:showBubbleSize val="0"/>
        </c:dLbls>
        <c:gapWidth val="219"/>
        <c:overlap val="-27"/>
        <c:axId val="1269640048"/>
        <c:axId val="1269634288"/>
      </c:barChart>
      <c:catAx>
        <c:axId val="1269640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69634288"/>
        <c:crosses val="autoZero"/>
        <c:auto val="1"/>
        <c:lblAlgn val="ctr"/>
        <c:lblOffset val="100"/>
        <c:noMultiLvlLbl val="0"/>
      </c:catAx>
      <c:valAx>
        <c:axId val="12696342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69640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Sheet1!$A$2:$A$9</c:f>
              <c:strCache>
                <c:ptCount val="8"/>
                <c:pt idx="0">
                  <c:v>Online</c:v>
                </c:pt>
                <c:pt idx="1">
                  <c:v>Mass market retailer</c:v>
                </c:pt>
                <c:pt idx="2">
                  <c:v>Natural/ health food store</c:v>
                </c:pt>
                <c:pt idx="3">
                  <c:v>Practitioner </c:v>
                </c:pt>
                <c:pt idx="4">
                  <c:v>Traditional medicine provider</c:v>
                </c:pt>
                <c:pt idx="5">
                  <c:v>Home shopping network</c:v>
                </c:pt>
                <c:pt idx="6">
                  <c:v>Other</c:v>
                </c:pt>
                <c:pt idx="7">
                  <c:v>Network Marketer</c:v>
                </c:pt>
              </c:strCache>
            </c:strRef>
          </c:cat>
          <c:val>
            <c:numRef>
              <c:f>Sheet1!$B$2:$B$9</c:f>
              <c:numCache>
                <c:formatCode>0%</c:formatCode>
                <c:ptCount val="8"/>
                <c:pt idx="0">
                  <c:v>0.30508475000000002</c:v>
                </c:pt>
                <c:pt idx="1">
                  <c:v>0.28813559</c:v>
                </c:pt>
                <c:pt idx="2">
                  <c:v>0.23728814000000001</c:v>
                </c:pt>
                <c:pt idx="3">
                  <c:v>8.4745760000000003E-2</c:v>
                </c:pt>
                <c:pt idx="4">
                  <c:v>5.0847459999999997E-2</c:v>
                </c:pt>
                <c:pt idx="5">
                  <c:v>1.694915E-2</c:v>
                </c:pt>
                <c:pt idx="6">
                  <c:v>1.694915E-2</c:v>
                </c:pt>
                <c:pt idx="7">
                  <c:v>0</c:v>
                </c:pt>
              </c:numCache>
            </c:numRef>
          </c:val>
          <c:extLst>
            <c:ext xmlns:c16="http://schemas.microsoft.com/office/drawing/2014/chart" uri="{C3380CC4-5D6E-409C-BE32-E72D297353CC}">
              <c16:uniqueId val="{00000000-A960-4C50-9071-B736E3A72D3A}"/>
            </c:ext>
          </c:extLst>
        </c:ser>
        <c:ser>
          <c:idx val="1"/>
          <c:order val="1"/>
          <c:tx>
            <c:strRef>
              <c:f>Sheet1!$C$1</c:f>
              <c:strCache>
                <c:ptCount val="1"/>
                <c:pt idx="0">
                  <c:v>US Male 18-34</c:v>
                </c:pt>
              </c:strCache>
            </c:strRef>
          </c:tx>
          <c:spPr>
            <a:solidFill>
              <a:schemeClr val="accent2"/>
            </a:solidFill>
            <a:ln>
              <a:noFill/>
            </a:ln>
            <a:effectLst/>
          </c:spPr>
          <c:invertIfNegative val="0"/>
          <c:cat>
            <c:strRef>
              <c:f>Sheet1!$A$2:$A$9</c:f>
              <c:strCache>
                <c:ptCount val="8"/>
                <c:pt idx="0">
                  <c:v>Online</c:v>
                </c:pt>
                <c:pt idx="1">
                  <c:v>Mass market retailer</c:v>
                </c:pt>
                <c:pt idx="2">
                  <c:v>Natural/ health food store</c:v>
                </c:pt>
                <c:pt idx="3">
                  <c:v>Practitioner </c:v>
                </c:pt>
                <c:pt idx="4">
                  <c:v>Traditional medicine provider</c:v>
                </c:pt>
                <c:pt idx="5">
                  <c:v>Home shopping network</c:v>
                </c:pt>
                <c:pt idx="6">
                  <c:v>Other</c:v>
                </c:pt>
                <c:pt idx="7">
                  <c:v>Network Marketer</c:v>
                </c:pt>
              </c:strCache>
            </c:strRef>
          </c:cat>
          <c:val>
            <c:numRef>
              <c:f>Sheet1!$C$2:$C$9</c:f>
              <c:numCache>
                <c:formatCode>0%</c:formatCode>
                <c:ptCount val="8"/>
                <c:pt idx="0">
                  <c:v>0.42735042999999989</c:v>
                </c:pt>
                <c:pt idx="1">
                  <c:v>0.15384614999999999</c:v>
                </c:pt>
                <c:pt idx="2">
                  <c:v>0.25641026</c:v>
                </c:pt>
                <c:pt idx="3">
                  <c:v>1.7094020000000001E-2</c:v>
                </c:pt>
                <c:pt idx="4">
                  <c:v>5.9829060000000003E-2</c:v>
                </c:pt>
                <c:pt idx="5">
                  <c:v>5.1282050000000003E-2</c:v>
                </c:pt>
                <c:pt idx="6">
                  <c:v>8.5470100000000007E-3</c:v>
                </c:pt>
                <c:pt idx="7">
                  <c:v>2.5641029999999999E-2</c:v>
                </c:pt>
              </c:numCache>
            </c:numRef>
          </c:val>
          <c:extLst>
            <c:ext xmlns:c16="http://schemas.microsoft.com/office/drawing/2014/chart" uri="{C3380CC4-5D6E-409C-BE32-E72D297353CC}">
              <c16:uniqueId val="{00000001-A960-4C50-9071-B736E3A72D3A}"/>
            </c:ext>
          </c:extLst>
        </c:ser>
        <c:ser>
          <c:idx val="2"/>
          <c:order val="2"/>
          <c:tx>
            <c:strRef>
              <c:f>Sheet1!$D$1</c:f>
              <c:strCache>
                <c:ptCount val="1"/>
                <c:pt idx="0">
                  <c:v>US Female 35-54</c:v>
                </c:pt>
              </c:strCache>
            </c:strRef>
          </c:tx>
          <c:spPr>
            <a:solidFill>
              <a:schemeClr val="accent3"/>
            </a:solidFill>
            <a:ln>
              <a:noFill/>
            </a:ln>
            <a:effectLst/>
          </c:spPr>
          <c:invertIfNegative val="0"/>
          <c:cat>
            <c:strRef>
              <c:f>Sheet1!$A$2:$A$9</c:f>
              <c:strCache>
                <c:ptCount val="8"/>
                <c:pt idx="0">
                  <c:v>Online</c:v>
                </c:pt>
                <c:pt idx="1">
                  <c:v>Mass market retailer</c:v>
                </c:pt>
                <c:pt idx="2">
                  <c:v>Natural/ health food store</c:v>
                </c:pt>
                <c:pt idx="3">
                  <c:v>Practitioner </c:v>
                </c:pt>
                <c:pt idx="4">
                  <c:v>Traditional medicine provider</c:v>
                </c:pt>
                <c:pt idx="5">
                  <c:v>Home shopping network</c:v>
                </c:pt>
                <c:pt idx="6">
                  <c:v>Other</c:v>
                </c:pt>
                <c:pt idx="7">
                  <c:v>Network Marketer</c:v>
                </c:pt>
              </c:strCache>
            </c:strRef>
          </c:cat>
          <c:val>
            <c:numRef>
              <c:f>Sheet1!$D$2:$D$9</c:f>
              <c:numCache>
                <c:formatCode>0%</c:formatCode>
                <c:ptCount val="8"/>
                <c:pt idx="0">
                  <c:v>0.2952381</c:v>
                </c:pt>
                <c:pt idx="1">
                  <c:v>0.4</c:v>
                </c:pt>
                <c:pt idx="2">
                  <c:v>0.21904762</c:v>
                </c:pt>
                <c:pt idx="3">
                  <c:v>3.8095240000000002E-2</c:v>
                </c:pt>
                <c:pt idx="4">
                  <c:v>1.9047620000000001E-2</c:v>
                </c:pt>
                <c:pt idx="5">
                  <c:v>9.5238100000000006E-3</c:v>
                </c:pt>
                <c:pt idx="6">
                  <c:v>1.9047620000000001E-2</c:v>
                </c:pt>
                <c:pt idx="7">
                  <c:v>0</c:v>
                </c:pt>
              </c:numCache>
            </c:numRef>
          </c:val>
          <c:extLst>
            <c:ext xmlns:c16="http://schemas.microsoft.com/office/drawing/2014/chart" uri="{C3380CC4-5D6E-409C-BE32-E72D297353CC}">
              <c16:uniqueId val="{00000002-A960-4C50-9071-B736E3A72D3A}"/>
            </c:ext>
          </c:extLst>
        </c:ser>
        <c:ser>
          <c:idx val="3"/>
          <c:order val="3"/>
          <c:tx>
            <c:strRef>
              <c:f>Sheet1!$E$1</c:f>
              <c:strCache>
                <c:ptCount val="1"/>
                <c:pt idx="0">
                  <c:v>US Male 35-54</c:v>
                </c:pt>
              </c:strCache>
            </c:strRef>
          </c:tx>
          <c:spPr>
            <a:solidFill>
              <a:schemeClr val="accent4"/>
            </a:solidFill>
            <a:ln>
              <a:noFill/>
            </a:ln>
            <a:effectLst/>
          </c:spPr>
          <c:invertIfNegative val="0"/>
          <c:cat>
            <c:strRef>
              <c:f>Sheet1!$A$2:$A$9</c:f>
              <c:strCache>
                <c:ptCount val="8"/>
                <c:pt idx="0">
                  <c:v>Online</c:v>
                </c:pt>
                <c:pt idx="1">
                  <c:v>Mass market retailer</c:v>
                </c:pt>
                <c:pt idx="2">
                  <c:v>Natural/ health food store</c:v>
                </c:pt>
                <c:pt idx="3">
                  <c:v>Practitioner </c:v>
                </c:pt>
                <c:pt idx="4">
                  <c:v>Traditional medicine provider</c:v>
                </c:pt>
                <c:pt idx="5">
                  <c:v>Home shopping network</c:v>
                </c:pt>
                <c:pt idx="6">
                  <c:v>Other</c:v>
                </c:pt>
                <c:pt idx="7">
                  <c:v>Network Marketer</c:v>
                </c:pt>
              </c:strCache>
            </c:strRef>
          </c:cat>
          <c:val>
            <c:numRef>
              <c:f>Sheet1!$E$2:$E$9</c:f>
              <c:numCache>
                <c:formatCode>0%</c:formatCode>
                <c:ptCount val="8"/>
                <c:pt idx="0">
                  <c:v>0.48672566000000012</c:v>
                </c:pt>
                <c:pt idx="1">
                  <c:v>0.14159292000000001</c:v>
                </c:pt>
                <c:pt idx="2">
                  <c:v>0.26548673</c:v>
                </c:pt>
                <c:pt idx="3">
                  <c:v>5.3097350000000001E-2</c:v>
                </c:pt>
                <c:pt idx="4">
                  <c:v>2.654867E-2</c:v>
                </c:pt>
                <c:pt idx="5">
                  <c:v>2.654867E-2</c:v>
                </c:pt>
                <c:pt idx="6">
                  <c:v>0</c:v>
                </c:pt>
                <c:pt idx="7">
                  <c:v>0</c:v>
                </c:pt>
              </c:numCache>
            </c:numRef>
          </c:val>
          <c:extLst>
            <c:ext xmlns:c16="http://schemas.microsoft.com/office/drawing/2014/chart" uri="{C3380CC4-5D6E-409C-BE32-E72D297353CC}">
              <c16:uniqueId val="{00000003-A960-4C50-9071-B736E3A72D3A}"/>
            </c:ext>
          </c:extLst>
        </c:ser>
        <c:ser>
          <c:idx val="4"/>
          <c:order val="4"/>
          <c:tx>
            <c:strRef>
              <c:f>Sheet1!$F$1</c:f>
              <c:strCache>
                <c:ptCount val="1"/>
                <c:pt idx="0">
                  <c:v>US Female 55+</c:v>
                </c:pt>
              </c:strCache>
            </c:strRef>
          </c:tx>
          <c:spPr>
            <a:solidFill>
              <a:schemeClr val="accent5"/>
            </a:solidFill>
            <a:ln>
              <a:noFill/>
            </a:ln>
            <a:effectLst/>
          </c:spPr>
          <c:invertIfNegative val="0"/>
          <c:cat>
            <c:strRef>
              <c:f>Sheet1!$A$2:$A$9</c:f>
              <c:strCache>
                <c:ptCount val="8"/>
                <c:pt idx="0">
                  <c:v>Online</c:v>
                </c:pt>
                <c:pt idx="1">
                  <c:v>Mass market retailer</c:v>
                </c:pt>
                <c:pt idx="2">
                  <c:v>Natural/ health food store</c:v>
                </c:pt>
                <c:pt idx="3">
                  <c:v>Practitioner </c:v>
                </c:pt>
                <c:pt idx="4">
                  <c:v>Traditional medicine provider</c:v>
                </c:pt>
                <c:pt idx="5">
                  <c:v>Home shopping network</c:v>
                </c:pt>
                <c:pt idx="6">
                  <c:v>Other</c:v>
                </c:pt>
                <c:pt idx="7">
                  <c:v>Network Marketer</c:v>
                </c:pt>
              </c:strCache>
            </c:strRef>
          </c:cat>
          <c:val>
            <c:numRef>
              <c:f>Sheet1!$F$2:$F$9</c:f>
              <c:numCache>
                <c:formatCode>0%</c:formatCode>
                <c:ptCount val="8"/>
                <c:pt idx="0">
                  <c:v>0.23913043</c:v>
                </c:pt>
                <c:pt idx="1">
                  <c:v>0.52173912999999994</c:v>
                </c:pt>
                <c:pt idx="2">
                  <c:v>0.10869565</c:v>
                </c:pt>
                <c:pt idx="3">
                  <c:v>2.1739129999999999E-2</c:v>
                </c:pt>
                <c:pt idx="4">
                  <c:v>2.1739129999999999E-2</c:v>
                </c:pt>
                <c:pt idx="5">
                  <c:v>0</c:v>
                </c:pt>
                <c:pt idx="6">
                  <c:v>8.6956520000000009E-2</c:v>
                </c:pt>
                <c:pt idx="7">
                  <c:v>0</c:v>
                </c:pt>
              </c:numCache>
            </c:numRef>
          </c:val>
          <c:extLst>
            <c:ext xmlns:c16="http://schemas.microsoft.com/office/drawing/2014/chart" uri="{C3380CC4-5D6E-409C-BE32-E72D297353CC}">
              <c16:uniqueId val="{00000004-A960-4C50-9071-B736E3A72D3A}"/>
            </c:ext>
          </c:extLst>
        </c:ser>
        <c:ser>
          <c:idx val="5"/>
          <c:order val="5"/>
          <c:tx>
            <c:strRef>
              <c:f>Sheet1!$G$1</c:f>
              <c:strCache>
                <c:ptCount val="1"/>
                <c:pt idx="0">
                  <c:v>US Male 55+</c:v>
                </c:pt>
              </c:strCache>
            </c:strRef>
          </c:tx>
          <c:spPr>
            <a:solidFill>
              <a:schemeClr val="accent6"/>
            </a:solidFill>
            <a:ln>
              <a:noFill/>
            </a:ln>
            <a:effectLst/>
          </c:spPr>
          <c:invertIfNegative val="0"/>
          <c:cat>
            <c:strRef>
              <c:f>Sheet1!$A$2:$A$9</c:f>
              <c:strCache>
                <c:ptCount val="8"/>
                <c:pt idx="0">
                  <c:v>Online</c:v>
                </c:pt>
                <c:pt idx="1">
                  <c:v>Mass market retailer</c:v>
                </c:pt>
                <c:pt idx="2">
                  <c:v>Natural/ health food store</c:v>
                </c:pt>
                <c:pt idx="3">
                  <c:v>Practitioner </c:v>
                </c:pt>
                <c:pt idx="4">
                  <c:v>Traditional medicine provider</c:v>
                </c:pt>
                <c:pt idx="5">
                  <c:v>Home shopping network</c:v>
                </c:pt>
                <c:pt idx="6">
                  <c:v>Other</c:v>
                </c:pt>
                <c:pt idx="7">
                  <c:v>Network Marketer</c:v>
                </c:pt>
              </c:strCache>
            </c:strRef>
          </c:cat>
          <c:val>
            <c:numRef>
              <c:f>Sheet1!$G$2:$G$9</c:f>
              <c:numCache>
                <c:formatCode>0%</c:formatCode>
                <c:ptCount val="8"/>
                <c:pt idx="0">
                  <c:v>0.18181818</c:v>
                </c:pt>
                <c:pt idx="1">
                  <c:v>0.42424242000000001</c:v>
                </c:pt>
                <c:pt idx="2">
                  <c:v>0.24242424000000001</c:v>
                </c:pt>
                <c:pt idx="3">
                  <c:v>0</c:v>
                </c:pt>
                <c:pt idx="4">
                  <c:v>6.0606060000000003E-2</c:v>
                </c:pt>
                <c:pt idx="5">
                  <c:v>0</c:v>
                </c:pt>
                <c:pt idx="6">
                  <c:v>9.0909089999999998E-2</c:v>
                </c:pt>
                <c:pt idx="7">
                  <c:v>0</c:v>
                </c:pt>
              </c:numCache>
            </c:numRef>
          </c:val>
          <c:extLst>
            <c:ext xmlns:c16="http://schemas.microsoft.com/office/drawing/2014/chart" uri="{C3380CC4-5D6E-409C-BE32-E72D297353CC}">
              <c16:uniqueId val="{00000005-A960-4C50-9071-B736E3A72D3A}"/>
            </c:ext>
          </c:extLst>
        </c:ser>
        <c:dLbls>
          <c:showLegendKey val="0"/>
          <c:showVal val="0"/>
          <c:showCatName val="0"/>
          <c:showSerName val="0"/>
          <c:showPercent val="0"/>
          <c:showBubbleSize val="0"/>
        </c:dLbls>
        <c:gapWidth val="219"/>
        <c:overlap val="-27"/>
        <c:axId val="1269640048"/>
        <c:axId val="1269634288"/>
      </c:barChart>
      <c:catAx>
        <c:axId val="1269640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69634288"/>
        <c:crosses val="autoZero"/>
        <c:auto val="1"/>
        <c:lblAlgn val="ctr"/>
        <c:lblOffset val="100"/>
        <c:noMultiLvlLbl val="0"/>
      </c:catAx>
      <c:valAx>
        <c:axId val="12696342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69640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2022 US</c:v>
                </c:pt>
              </c:strCache>
            </c:strRef>
          </c:tx>
          <c:spPr>
            <a:solidFill>
              <a:schemeClr val="accent1"/>
            </a:solidFill>
            <a:ln>
              <a:noFill/>
            </a:ln>
            <a:effectLst/>
          </c:spPr>
          <c:invertIfNegative val="0"/>
          <c:cat>
            <c:strRef>
              <c:f>Sheet1!$A$2:$A$9</c:f>
              <c:strCache>
                <c:ptCount val="8"/>
                <c:pt idx="0">
                  <c:v>Online</c:v>
                </c:pt>
                <c:pt idx="1">
                  <c:v>Mass market retailer</c:v>
                </c:pt>
                <c:pt idx="2">
                  <c:v>Natural/ health food store</c:v>
                </c:pt>
                <c:pt idx="3">
                  <c:v>Practitioner </c:v>
                </c:pt>
                <c:pt idx="4">
                  <c:v>Traditional medicine provider</c:v>
                </c:pt>
                <c:pt idx="5">
                  <c:v>Home shopping network</c:v>
                </c:pt>
                <c:pt idx="6">
                  <c:v>Other </c:v>
                </c:pt>
                <c:pt idx="7">
                  <c:v>Network Marketer</c:v>
                </c:pt>
              </c:strCache>
            </c:strRef>
          </c:cat>
          <c:val>
            <c:numRef>
              <c:f>Sheet1!$B$2:$B$9</c:f>
              <c:numCache>
                <c:formatCode>0%</c:formatCode>
                <c:ptCount val="8"/>
                <c:pt idx="0">
                  <c:v>0.33797217000000002</c:v>
                </c:pt>
                <c:pt idx="1">
                  <c:v>0.24055666000000001</c:v>
                </c:pt>
                <c:pt idx="2">
                  <c:v>0.21868787000000001</c:v>
                </c:pt>
                <c:pt idx="3">
                  <c:v>5.5666E-2</c:v>
                </c:pt>
                <c:pt idx="4">
                  <c:v>6.3618290000000008E-2</c:v>
                </c:pt>
                <c:pt idx="6">
                  <c:v>3.3797220000000003E-2</c:v>
                </c:pt>
                <c:pt idx="7">
                  <c:v>4.9701790000000003E-2</c:v>
                </c:pt>
              </c:numCache>
            </c:numRef>
          </c:val>
          <c:extLst>
            <c:ext xmlns:c16="http://schemas.microsoft.com/office/drawing/2014/chart" uri="{C3380CC4-5D6E-409C-BE32-E72D297353CC}">
              <c16:uniqueId val="{00000000-7E0E-4E96-94F7-13DC8F6E6BAE}"/>
            </c:ext>
          </c:extLst>
        </c:ser>
        <c:ser>
          <c:idx val="1"/>
          <c:order val="1"/>
          <c:tx>
            <c:strRef>
              <c:f>Sheet1!$C$1</c:f>
              <c:strCache>
                <c:ptCount val="1"/>
                <c:pt idx="0">
                  <c:v>2023 US</c:v>
                </c:pt>
              </c:strCache>
            </c:strRef>
          </c:tx>
          <c:spPr>
            <a:solidFill>
              <a:schemeClr val="accent2"/>
            </a:solidFill>
            <a:ln>
              <a:noFill/>
            </a:ln>
            <a:effectLst/>
          </c:spPr>
          <c:invertIfNegative val="0"/>
          <c:cat>
            <c:strRef>
              <c:f>Sheet1!$A$2:$A$9</c:f>
              <c:strCache>
                <c:ptCount val="8"/>
                <c:pt idx="0">
                  <c:v>Online</c:v>
                </c:pt>
                <c:pt idx="1">
                  <c:v>Mass market retailer</c:v>
                </c:pt>
                <c:pt idx="2">
                  <c:v>Natural/ health food store</c:v>
                </c:pt>
                <c:pt idx="3">
                  <c:v>Practitioner </c:v>
                </c:pt>
                <c:pt idx="4">
                  <c:v>Traditional medicine provider</c:v>
                </c:pt>
                <c:pt idx="5">
                  <c:v>Home shopping network</c:v>
                </c:pt>
                <c:pt idx="6">
                  <c:v>Other </c:v>
                </c:pt>
                <c:pt idx="7">
                  <c:v>Network Marketer</c:v>
                </c:pt>
              </c:strCache>
            </c:strRef>
          </c:cat>
          <c:val>
            <c:numRef>
              <c:f>Sheet1!$C$2:$C$9</c:f>
              <c:numCache>
                <c:formatCode>0%</c:formatCode>
                <c:ptCount val="8"/>
                <c:pt idx="0">
                  <c:v>0.36983471000000001</c:v>
                </c:pt>
                <c:pt idx="1">
                  <c:v>0.27066116000000001</c:v>
                </c:pt>
                <c:pt idx="2">
                  <c:v>0.16735537</c:v>
                </c:pt>
                <c:pt idx="3">
                  <c:v>4.7520659999999999E-2</c:v>
                </c:pt>
                <c:pt idx="4">
                  <c:v>4.9586779999999997E-2</c:v>
                </c:pt>
                <c:pt idx="5">
                  <c:v>3.9256199999999998E-2</c:v>
                </c:pt>
                <c:pt idx="6">
                  <c:v>2.6859500000000001E-2</c:v>
                </c:pt>
                <c:pt idx="7">
                  <c:v>2.8925619999999999E-2</c:v>
                </c:pt>
              </c:numCache>
            </c:numRef>
          </c:val>
          <c:extLst>
            <c:ext xmlns:c16="http://schemas.microsoft.com/office/drawing/2014/chart" uri="{C3380CC4-5D6E-409C-BE32-E72D297353CC}">
              <c16:uniqueId val="{00000000-03C1-48C1-BEDE-2A55E3A78C80}"/>
            </c:ext>
          </c:extLst>
        </c:ser>
        <c:ser>
          <c:idx val="2"/>
          <c:order val="2"/>
          <c:tx>
            <c:strRef>
              <c:f>Sheet1!$D$1</c:f>
              <c:strCache>
                <c:ptCount val="1"/>
                <c:pt idx="0">
                  <c:v>2024 US</c:v>
                </c:pt>
              </c:strCache>
            </c:strRef>
          </c:tx>
          <c:spPr>
            <a:solidFill>
              <a:schemeClr val="accent3"/>
            </a:solidFill>
            <a:ln>
              <a:noFill/>
            </a:ln>
            <a:effectLst/>
          </c:spPr>
          <c:invertIfNegative val="0"/>
          <c:cat>
            <c:strRef>
              <c:f>Sheet1!$A$2:$A$9</c:f>
              <c:strCache>
                <c:ptCount val="8"/>
                <c:pt idx="0">
                  <c:v>Online</c:v>
                </c:pt>
                <c:pt idx="1">
                  <c:v>Mass market retailer</c:v>
                </c:pt>
                <c:pt idx="2">
                  <c:v>Natural/ health food store</c:v>
                </c:pt>
                <c:pt idx="3">
                  <c:v>Practitioner </c:v>
                </c:pt>
                <c:pt idx="4">
                  <c:v>Traditional medicine provider</c:v>
                </c:pt>
                <c:pt idx="5">
                  <c:v>Home shopping network</c:v>
                </c:pt>
                <c:pt idx="6">
                  <c:v>Other </c:v>
                </c:pt>
                <c:pt idx="7">
                  <c:v>Network Marketer</c:v>
                </c:pt>
              </c:strCache>
            </c:strRef>
          </c:cat>
          <c:val>
            <c:numRef>
              <c:f>Sheet1!$D$2:$D$9</c:f>
              <c:numCache>
                <c:formatCode>0%</c:formatCode>
                <c:ptCount val="8"/>
                <c:pt idx="0">
                  <c:v>0.36075949000000002</c:v>
                </c:pt>
                <c:pt idx="1">
                  <c:v>0.27848100999999997</c:v>
                </c:pt>
                <c:pt idx="2">
                  <c:v>0.23206751</c:v>
                </c:pt>
                <c:pt idx="3">
                  <c:v>3.7974679999999997E-2</c:v>
                </c:pt>
                <c:pt idx="4">
                  <c:v>3.7974679999999997E-2</c:v>
                </c:pt>
                <c:pt idx="5">
                  <c:v>2.3206750000000002E-2</c:v>
                </c:pt>
                <c:pt idx="6">
                  <c:v>2.3206750000000002E-2</c:v>
                </c:pt>
                <c:pt idx="7">
                  <c:v>6.3291099999999998E-3</c:v>
                </c:pt>
              </c:numCache>
            </c:numRef>
          </c:val>
          <c:extLst>
            <c:ext xmlns:c16="http://schemas.microsoft.com/office/drawing/2014/chart" uri="{C3380CC4-5D6E-409C-BE32-E72D297353CC}">
              <c16:uniqueId val="{00000001-03C1-48C1-BEDE-2A55E3A78C80}"/>
            </c:ext>
          </c:extLst>
        </c:ser>
        <c:dLbls>
          <c:showLegendKey val="0"/>
          <c:showVal val="0"/>
          <c:showCatName val="0"/>
          <c:showSerName val="0"/>
          <c:showPercent val="0"/>
          <c:showBubbleSize val="0"/>
        </c:dLbls>
        <c:gapWidth val="219"/>
        <c:overlap val="-27"/>
        <c:axId val="123050943"/>
        <c:axId val="123053823"/>
      </c:barChart>
      <c:catAx>
        <c:axId val="123050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3053823"/>
        <c:crosses val="autoZero"/>
        <c:auto val="1"/>
        <c:lblAlgn val="ctr"/>
        <c:lblOffset val="100"/>
        <c:noMultiLvlLbl val="0"/>
      </c:catAx>
      <c:valAx>
        <c:axId val="1230538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30509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0142101389561"/>
          <c:y val="0.12047169819259214"/>
          <c:w val="0.77281600627368108"/>
          <c:h val="0.82703922768144289"/>
        </c:manualLayout>
      </c:layout>
      <c:doughnutChart>
        <c:varyColors val="1"/>
        <c:ser>
          <c:idx val="0"/>
          <c:order val="0"/>
          <c:tx>
            <c:strRef>
              <c:f>Sheet1!$B$1</c:f>
              <c:strCache>
                <c:ptCount val="1"/>
                <c:pt idx="0">
                  <c:v>Income</c:v>
                </c:pt>
              </c:strCache>
            </c:strRef>
          </c:tx>
          <c:dPt>
            <c:idx val="0"/>
            <c:bubble3D val="0"/>
            <c:spPr>
              <a:solidFill>
                <a:schemeClr val="accent1"/>
              </a:solidFill>
              <a:ln>
                <a:noFill/>
              </a:ln>
              <a:effectLst/>
            </c:spPr>
            <c:extLst>
              <c:ext xmlns:c16="http://schemas.microsoft.com/office/drawing/2014/chart" uri="{C3380CC4-5D6E-409C-BE32-E72D297353CC}">
                <c16:uniqueId val="{00000001-3555-4E33-8D28-A00BDE48E856}"/>
              </c:ext>
            </c:extLst>
          </c:dPt>
          <c:dPt>
            <c:idx val="1"/>
            <c:bubble3D val="0"/>
            <c:spPr>
              <a:solidFill>
                <a:schemeClr val="accent2"/>
              </a:solidFill>
              <a:ln>
                <a:noFill/>
              </a:ln>
              <a:effectLst/>
            </c:spPr>
            <c:extLst>
              <c:ext xmlns:c16="http://schemas.microsoft.com/office/drawing/2014/chart" uri="{C3380CC4-5D6E-409C-BE32-E72D297353CC}">
                <c16:uniqueId val="{00000003-3555-4E33-8D28-A00BDE48E856}"/>
              </c:ext>
            </c:extLst>
          </c:dPt>
          <c:dPt>
            <c:idx val="2"/>
            <c:bubble3D val="0"/>
            <c:spPr>
              <a:solidFill>
                <a:schemeClr val="accent3"/>
              </a:solidFill>
              <a:ln>
                <a:noFill/>
              </a:ln>
              <a:effectLst/>
            </c:spPr>
            <c:extLst>
              <c:ext xmlns:c16="http://schemas.microsoft.com/office/drawing/2014/chart" uri="{C3380CC4-5D6E-409C-BE32-E72D297353CC}">
                <c16:uniqueId val="{00000005-3555-4E33-8D28-A00BDE48E856}"/>
              </c:ext>
            </c:extLst>
          </c:dPt>
          <c:dPt>
            <c:idx val="3"/>
            <c:bubble3D val="0"/>
            <c:spPr>
              <a:solidFill>
                <a:schemeClr val="accent4"/>
              </a:solidFill>
              <a:ln>
                <a:noFill/>
              </a:ln>
              <a:effectLst/>
            </c:spPr>
            <c:extLst>
              <c:ext xmlns:c16="http://schemas.microsoft.com/office/drawing/2014/chart" uri="{C3380CC4-5D6E-409C-BE32-E72D297353CC}">
                <c16:uniqueId val="{00000007-3555-4E33-8D28-A00BDE48E856}"/>
              </c:ext>
            </c:extLst>
          </c:dPt>
          <c:dPt>
            <c:idx val="4"/>
            <c:bubble3D val="0"/>
            <c:spPr>
              <a:solidFill>
                <a:schemeClr val="accent5"/>
              </a:solidFill>
              <a:ln>
                <a:noFill/>
              </a:ln>
              <a:effectLst/>
            </c:spPr>
            <c:extLst>
              <c:ext xmlns:c16="http://schemas.microsoft.com/office/drawing/2014/chart" uri="{C3380CC4-5D6E-409C-BE32-E72D297353CC}">
                <c16:uniqueId val="{00000009-3555-4E33-8D28-A00BDE48E856}"/>
              </c:ext>
            </c:extLst>
          </c:dPt>
          <c:dPt>
            <c:idx val="5"/>
            <c:bubble3D val="0"/>
            <c:spPr>
              <a:solidFill>
                <a:schemeClr val="accent6"/>
              </a:solidFill>
              <a:ln>
                <a:noFill/>
              </a:ln>
              <a:effectLst/>
            </c:spPr>
            <c:extLst>
              <c:ext xmlns:c16="http://schemas.microsoft.com/office/drawing/2014/chart" uri="{C3380CC4-5D6E-409C-BE32-E72D297353CC}">
                <c16:uniqueId val="{0000000B-3555-4E33-8D28-A00BDE48E856}"/>
              </c:ext>
            </c:extLst>
          </c:dPt>
          <c:dLbls>
            <c:dLbl>
              <c:idx val="0"/>
              <c:layout>
                <c:manualLayout>
                  <c:x val="1.0507814256042485E-2"/>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555-4E33-8D28-A00BDE48E856}"/>
                </c:ext>
              </c:extLst>
            </c:dLbl>
            <c:dLbl>
              <c:idx val="1"/>
              <c:layout>
                <c:manualLayout>
                  <c:x val="3.5026047520142047E-3"/>
                  <c:y val="1.13055675320717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555-4E33-8D28-A00BDE48E856}"/>
                </c:ext>
              </c:extLst>
            </c:dLbl>
            <c:dLbl>
              <c:idx val="2"/>
              <c:layout>
                <c:manualLayout>
                  <c:x val="2.8068536609402403E-3"/>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555-4E33-8D28-A00BDE48E856}"/>
                </c:ext>
              </c:extLst>
            </c:dLbl>
            <c:dLbl>
              <c:idx val="3"/>
              <c:layout>
                <c:manualLayout>
                  <c:x val="2.1015628512085226E-2"/>
                  <c:y val="3.768522510690586E-3"/>
                </c:manualLayout>
              </c:layout>
              <c:tx>
                <c:rich>
                  <a:bodyPr/>
                  <a:lstStyle/>
                  <a:p>
                    <a:fld id="{A3860810-9E73-4824-B2F5-B118BED585D4}"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555-4E33-8D28-A00BDE48E856}"/>
                </c:ext>
              </c:extLst>
            </c:dLbl>
            <c:dLbl>
              <c:idx val="4"/>
              <c:layout>
                <c:manualLayout>
                  <c:x val="1.3848830918846833E-2"/>
                  <c:y val="-3.1854101399628236E-2"/>
                </c:manualLayout>
              </c:layout>
              <c:showLegendKey val="0"/>
              <c:showVal val="0"/>
              <c:showCatName val="1"/>
              <c:showSerName val="0"/>
              <c:showPercent val="1"/>
              <c:showBubbleSize val="0"/>
              <c:extLst>
                <c:ext xmlns:c15="http://schemas.microsoft.com/office/drawing/2012/chart" uri="{CE6537A1-D6FC-4f65-9D91-7224C49458BB}">
                  <c15:layout>
                    <c:manualLayout>
                      <c:w val="0.21994620330055686"/>
                      <c:h val="0.19332520479842705"/>
                    </c:manualLayout>
                  </c15:layout>
                </c:ext>
                <c:ext xmlns:c16="http://schemas.microsoft.com/office/drawing/2014/chart" uri="{C3380CC4-5D6E-409C-BE32-E72D297353CC}">
                  <c16:uniqueId val="{00000009-3555-4E33-8D28-A00BDE48E856}"/>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9.3596059999999995E-2</c:v>
                </c:pt>
                <c:pt idx="1">
                  <c:v>0.19211823</c:v>
                </c:pt>
                <c:pt idx="2">
                  <c:v>0.32019703999999999</c:v>
                </c:pt>
                <c:pt idx="3">
                  <c:v>0.25615764000000002</c:v>
                </c:pt>
                <c:pt idx="4">
                  <c:v>9.3596059999999995E-2</c:v>
                </c:pt>
                <c:pt idx="5">
                  <c:v>4.4334980000000003E-2</c:v>
                </c:pt>
              </c:numCache>
            </c:numRef>
          </c:val>
          <c:extLst>
            <c:ext xmlns:c16="http://schemas.microsoft.com/office/drawing/2014/chart" uri="{C3380CC4-5D6E-409C-BE32-E72D297353CC}">
              <c16:uniqueId val="{0000000C-3555-4E33-8D28-A00BDE48E856}"/>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Sheet1!$A$2:$A$13</c:f>
              <c:strCache>
                <c:ptCount val="12"/>
                <c:pt idx="0">
                  <c:v>Tablet</c:v>
                </c:pt>
                <c:pt idx="1">
                  <c:v>Pill</c:v>
                </c:pt>
                <c:pt idx="2">
                  <c:v>Powder</c:v>
                </c:pt>
                <c:pt idx="3">
                  <c:v>Gummy</c:v>
                </c:pt>
                <c:pt idx="4">
                  <c:v>Liquid</c:v>
                </c:pt>
                <c:pt idx="5">
                  <c:v>Softgel</c:v>
                </c:pt>
                <c:pt idx="6">
                  <c:v>Gelatin capsule</c:v>
                </c:pt>
                <c:pt idx="7">
                  <c:v>Chew</c:v>
                </c:pt>
                <c:pt idx="8">
                  <c:v>Vegetarian capsule</c:v>
                </c:pt>
                <c:pt idx="9">
                  <c:v>Stick pack/sachet</c:v>
                </c:pt>
                <c:pt idx="10">
                  <c:v>Bar</c:v>
                </c:pt>
                <c:pt idx="11">
                  <c:v>Shot</c:v>
                </c:pt>
              </c:strCache>
            </c:strRef>
          </c:cat>
          <c:val>
            <c:numRef>
              <c:f>Sheet1!$B$2:$B$13</c:f>
              <c:numCache>
                <c:formatCode>0%</c:formatCode>
                <c:ptCount val="12"/>
                <c:pt idx="0">
                  <c:v>0.39662447000000001</c:v>
                </c:pt>
                <c:pt idx="1">
                  <c:v>0.38818564999999999</c:v>
                </c:pt>
                <c:pt idx="2">
                  <c:v>0.15822785</c:v>
                </c:pt>
                <c:pt idx="3">
                  <c:v>0.34810127000000002</c:v>
                </c:pt>
                <c:pt idx="4">
                  <c:v>0.28691982999999999</c:v>
                </c:pt>
                <c:pt idx="5">
                  <c:v>0.22573840000000001</c:v>
                </c:pt>
                <c:pt idx="6">
                  <c:v>0.15400844</c:v>
                </c:pt>
                <c:pt idx="7">
                  <c:v>0.19198312000000001</c:v>
                </c:pt>
                <c:pt idx="8">
                  <c:v>0.11814346000000001</c:v>
                </c:pt>
                <c:pt idx="9">
                  <c:v>3.1645569999999998E-2</c:v>
                </c:pt>
                <c:pt idx="10">
                  <c:v>6.9620249999999995E-2</c:v>
                </c:pt>
                <c:pt idx="11">
                  <c:v>4.4303799999999997E-2</c:v>
                </c:pt>
              </c:numCache>
            </c:numRef>
          </c:val>
          <c:extLst>
            <c:ext xmlns:c16="http://schemas.microsoft.com/office/drawing/2014/chart" uri="{C3380CC4-5D6E-409C-BE32-E72D297353CC}">
              <c16:uniqueId val="{00000000-B955-4856-9ECA-9FDC1FF74FE4}"/>
            </c:ext>
          </c:extLst>
        </c:ser>
        <c:ser>
          <c:idx val="1"/>
          <c:order val="1"/>
          <c:tx>
            <c:strRef>
              <c:f>Sheet1!$C$1</c:f>
              <c:strCache>
                <c:ptCount val="1"/>
                <c:pt idx="0">
                  <c:v>UK</c:v>
                </c:pt>
              </c:strCache>
            </c:strRef>
          </c:tx>
          <c:spPr>
            <a:solidFill>
              <a:schemeClr val="accent2"/>
            </a:solidFill>
            <a:ln>
              <a:noFill/>
            </a:ln>
            <a:effectLst/>
          </c:spPr>
          <c:invertIfNegative val="0"/>
          <c:cat>
            <c:strRef>
              <c:f>Sheet1!$A$2:$A$13</c:f>
              <c:strCache>
                <c:ptCount val="12"/>
                <c:pt idx="0">
                  <c:v>Tablet</c:v>
                </c:pt>
                <c:pt idx="1">
                  <c:v>Pill</c:v>
                </c:pt>
                <c:pt idx="2">
                  <c:v>Powder</c:v>
                </c:pt>
                <c:pt idx="3">
                  <c:v>Gummy</c:v>
                </c:pt>
                <c:pt idx="4">
                  <c:v>Liquid</c:v>
                </c:pt>
                <c:pt idx="5">
                  <c:v>Softgel</c:v>
                </c:pt>
                <c:pt idx="6">
                  <c:v>Gelatin capsule</c:v>
                </c:pt>
                <c:pt idx="7">
                  <c:v>Chew</c:v>
                </c:pt>
                <c:pt idx="8">
                  <c:v>Vegetarian capsule</c:v>
                </c:pt>
                <c:pt idx="9">
                  <c:v>Stick pack/sachet</c:v>
                </c:pt>
                <c:pt idx="10">
                  <c:v>Bar</c:v>
                </c:pt>
                <c:pt idx="11">
                  <c:v>Shot</c:v>
                </c:pt>
              </c:strCache>
            </c:strRef>
          </c:cat>
          <c:val>
            <c:numRef>
              <c:f>Sheet1!$C$2:$C$13</c:f>
              <c:numCache>
                <c:formatCode>0%</c:formatCode>
                <c:ptCount val="12"/>
                <c:pt idx="0">
                  <c:v>0.52380952000000003</c:v>
                </c:pt>
                <c:pt idx="1">
                  <c:v>0.41071428999999998</c:v>
                </c:pt>
                <c:pt idx="2">
                  <c:v>0.18452381000000001</c:v>
                </c:pt>
                <c:pt idx="3">
                  <c:v>0.20833333000000001</c:v>
                </c:pt>
                <c:pt idx="4">
                  <c:v>0.27976190000000001</c:v>
                </c:pt>
                <c:pt idx="5">
                  <c:v>0.11309524</c:v>
                </c:pt>
                <c:pt idx="6">
                  <c:v>0.15476190000000001</c:v>
                </c:pt>
                <c:pt idx="7">
                  <c:v>0.17857143</c:v>
                </c:pt>
                <c:pt idx="8">
                  <c:v>8.9285710000000004E-2</c:v>
                </c:pt>
                <c:pt idx="9">
                  <c:v>2.3809520000000001E-2</c:v>
                </c:pt>
                <c:pt idx="10">
                  <c:v>5.3571430000000003E-2</c:v>
                </c:pt>
                <c:pt idx="11">
                  <c:v>6.5476190000000004E-2</c:v>
                </c:pt>
              </c:numCache>
            </c:numRef>
          </c:val>
          <c:extLst>
            <c:ext xmlns:c16="http://schemas.microsoft.com/office/drawing/2014/chart" uri="{C3380CC4-5D6E-409C-BE32-E72D297353CC}">
              <c16:uniqueId val="{00000001-B955-4856-9ECA-9FDC1FF74FE4}"/>
            </c:ext>
          </c:extLst>
        </c:ser>
        <c:ser>
          <c:idx val="2"/>
          <c:order val="2"/>
          <c:tx>
            <c:strRef>
              <c:f>Sheet1!$D$1</c:f>
              <c:strCache>
                <c:ptCount val="1"/>
                <c:pt idx="0">
                  <c:v>DE</c:v>
                </c:pt>
              </c:strCache>
            </c:strRef>
          </c:tx>
          <c:spPr>
            <a:solidFill>
              <a:schemeClr val="accent3"/>
            </a:solidFill>
            <a:ln>
              <a:noFill/>
            </a:ln>
            <a:effectLst/>
          </c:spPr>
          <c:invertIfNegative val="0"/>
          <c:cat>
            <c:strRef>
              <c:f>Sheet1!$A$2:$A$13</c:f>
              <c:strCache>
                <c:ptCount val="12"/>
                <c:pt idx="0">
                  <c:v>Tablet</c:v>
                </c:pt>
                <c:pt idx="1">
                  <c:v>Pill</c:v>
                </c:pt>
                <c:pt idx="2">
                  <c:v>Powder</c:v>
                </c:pt>
                <c:pt idx="3">
                  <c:v>Gummy</c:v>
                </c:pt>
                <c:pt idx="4">
                  <c:v>Liquid</c:v>
                </c:pt>
                <c:pt idx="5">
                  <c:v>Softgel</c:v>
                </c:pt>
                <c:pt idx="6">
                  <c:v>Gelatin capsule</c:v>
                </c:pt>
                <c:pt idx="7">
                  <c:v>Chew</c:v>
                </c:pt>
                <c:pt idx="8">
                  <c:v>Vegetarian capsule</c:v>
                </c:pt>
                <c:pt idx="9">
                  <c:v>Stick pack/sachet</c:v>
                </c:pt>
                <c:pt idx="10">
                  <c:v>Bar</c:v>
                </c:pt>
                <c:pt idx="11">
                  <c:v>Shot</c:v>
                </c:pt>
              </c:strCache>
            </c:strRef>
          </c:cat>
          <c:val>
            <c:numRef>
              <c:f>Sheet1!$D$2:$D$13</c:f>
              <c:numCache>
                <c:formatCode>0%</c:formatCode>
                <c:ptCount val="12"/>
                <c:pt idx="0">
                  <c:v>0.56157634999999995</c:v>
                </c:pt>
                <c:pt idx="1">
                  <c:v>0.33004926000000001</c:v>
                </c:pt>
                <c:pt idx="2">
                  <c:v>0.34975369000000001</c:v>
                </c:pt>
                <c:pt idx="3">
                  <c:v>0.10344828</c:v>
                </c:pt>
                <c:pt idx="4">
                  <c:v>0.19211823</c:v>
                </c:pt>
                <c:pt idx="5">
                  <c:v>6.8965520000000002E-2</c:v>
                </c:pt>
                <c:pt idx="6">
                  <c:v>0.18226601000000001</c:v>
                </c:pt>
                <c:pt idx="7">
                  <c:v>0.1182266</c:v>
                </c:pt>
                <c:pt idx="8">
                  <c:v>0.16256158000000001</c:v>
                </c:pt>
                <c:pt idx="9">
                  <c:v>2.4630539999999999E-2</c:v>
                </c:pt>
                <c:pt idx="10">
                  <c:v>0.14285713999999999</c:v>
                </c:pt>
                <c:pt idx="11">
                  <c:v>0.10837438000000001</c:v>
                </c:pt>
              </c:numCache>
            </c:numRef>
          </c:val>
          <c:extLst>
            <c:ext xmlns:c16="http://schemas.microsoft.com/office/drawing/2014/chart" uri="{C3380CC4-5D6E-409C-BE32-E72D297353CC}">
              <c16:uniqueId val="{00000002-B955-4856-9ECA-9FDC1FF74FE4}"/>
            </c:ext>
          </c:extLst>
        </c:ser>
        <c:ser>
          <c:idx val="3"/>
          <c:order val="3"/>
          <c:tx>
            <c:strRef>
              <c:f>Sheet1!$E$1</c:f>
              <c:strCache>
                <c:ptCount val="1"/>
                <c:pt idx="0">
                  <c:v>IT</c:v>
                </c:pt>
              </c:strCache>
            </c:strRef>
          </c:tx>
          <c:spPr>
            <a:solidFill>
              <a:schemeClr val="accent4"/>
            </a:solidFill>
            <a:ln>
              <a:noFill/>
            </a:ln>
            <a:effectLst/>
          </c:spPr>
          <c:invertIfNegative val="0"/>
          <c:cat>
            <c:strRef>
              <c:f>Sheet1!$A$2:$A$13</c:f>
              <c:strCache>
                <c:ptCount val="12"/>
                <c:pt idx="0">
                  <c:v>Tablet</c:v>
                </c:pt>
                <c:pt idx="1">
                  <c:v>Pill</c:v>
                </c:pt>
                <c:pt idx="2">
                  <c:v>Powder</c:v>
                </c:pt>
                <c:pt idx="3">
                  <c:v>Gummy</c:v>
                </c:pt>
                <c:pt idx="4">
                  <c:v>Liquid</c:v>
                </c:pt>
                <c:pt idx="5">
                  <c:v>Softgel</c:v>
                </c:pt>
                <c:pt idx="6">
                  <c:v>Gelatin capsule</c:v>
                </c:pt>
                <c:pt idx="7">
                  <c:v>Chew</c:v>
                </c:pt>
                <c:pt idx="8">
                  <c:v>Vegetarian capsule</c:v>
                </c:pt>
                <c:pt idx="9">
                  <c:v>Stick pack/sachet</c:v>
                </c:pt>
                <c:pt idx="10">
                  <c:v>Bar</c:v>
                </c:pt>
                <c:pt idx="11">
                  <c:v>Shot</c:v>
                </c:pt>
              </c:strCache>
            </c:strRef>
          </c:cat>
          <c:val>
            <c:numRef>
              <c:f>Sheet1!$E$2:$E$13</c:f>
              <c:numCache>
                <c:formatCode>0%</c:formatCode>
                <c:ptCount val="12"/>
                <c:pt idx="0">
                  <c:v>0.44534413</c:v>
                </c:pt>
                <c:pt idx="1">
                  <c:v>0.33198380999999999</c:v>
                </c:pt>
                <c:pt idx="2">
                  <c:v>0.27935222999999998</c:v>
                </c:pt>
                <c:pt idx="3">
                  <c:v>0.17004048999999999</c:v>
                </c:pt>
                <c:pt idx="4">
                  <c:v>0.18623482</c:v>
                </c:pt>
                <c:pt idx="5">
                  <c:v>0.1659919</c:v>
                </c:pt>
                <c:pt idx="6">
                  <c:v>0.10121457</c:v>
                </c:pt>
                <c:pt idx="7">
                  <c:v>0.1417004</c:v>
                </c:pt>
                <c:pt idx="8">
                  <c:v>6.4777329999999994E-2</c:v>
                </c:pt>
                <c:pt idx="9">
                  <c:v>0.17004048999999999</c:v>
                </c:pt>
                <c:pt idx="10">
                  <c:v>0.14574898999999999</c:v>
                </c:pt>
                <c:pt idx="11">
                  <c:v>1.619433E-2</c:v>
                </c:pt>
              </c:numCache>
            </c:numRef>
          </c:val>
          <c:extLst>
            <c:ext xmlns:c16="http://schemas.microsoft.com/office/drawing/2014/chart" uri="{C3380CC4-5D6E-409C-BE32-E72D297353CC}">
              <c16:uniqueId val="{00000003-B955-4856-9ECA-9FDC1FF74FE4}"/>
            </c:ext>
          </c:extLst>
        </c:ser>
        <c:ser>
          <c:idx val="4"/>
          <c:order val="4"/>
          <c:tx>
            <c:strRef>
              <c:f>Sheet1!$F$1</c:f>
              <c:strCache>
                <c:ptCount val="1"/>
                <c:pt idx="0">
                  <c:v>KR</c:v>
                </c:pt>
              </c:strCache>
            </c:strRef>
          </c:tx>
          <c:spPr>
            <a:solidFill>
              <a:schemeClr val="accent5"/>
            </a:solidFill>
            <a:ln>
              <a:noFill/>
            </a:ln>
            <a:effectLst/>
          </c:spPr>
          <c:invertIfNegative val="0"/>
          <c:cat>
            <c:strRef>
              <c:f>Sheet1!$A$2:$A$13</c:f>
              <c:strCache>
                <c:ptCount val="12"/>
                <c:pt idx="0">
                  <c:v>Tablet</c:v>
                </c:pt>
                <c:pt idx="1">
                  <c:v>Pill</c:v>
                </c:pt>
                <c:pt idx="2">
                  <c:v>Powder</c:v>
                </c:pt>
                <c:pt idx="3">
                  <c:v>Gummy</c:v>
                </c:pt>
                <c:pt idx="4">
                  <c:v>Liquid</c:v>
                </c:pt>
                <c:pt idx="5">
                  <c:v>Softgel</c:v>
                </c:pt>
                <c:pt idx="6">
                  <c:v>Gelatin capsule</c:v>
                </c:pt>
                <c:pt idx="7">
                  <c:v>Chew</c:v>
                </c:pt>
                <c:pt idx="8">
                  <c:v>Vegetarian capsule</c:v>
                </c:pt>
                <c:pt idx="9">
                  <c:v>Stick pack/sachet</c:v>
                </c:pt>
                <c:pt idx="10">
                  <c:v>Bar</c:v>
                </c:pt>
                <c:pt idx="11">
                  <c:v>Shot</c:v>
                </c:pt>
              </c:strCache>
            </c:strRef>
          </c:cat>
          <c:val>
            <c:numRef>
              <c:f>Sheet1!$F$2:$F$13</c:f>
              <c:numCache>
                <c:formatCode>0%</c:formatCode>
                <c:ptCount val="12"/>
                <c:pt idx="0">
                  <c:v>0.33544304000000003</c:v>
                </c:pt>
                <c:pt idx="1">
                  <c:v>0.39556962000000001</c:v>
                </c:pt>
                <c:pt idx="2">
                  <c:v>0.18987341999999999</c:v>
                </c:pt>
                <c:pt idx="3">
                  <c:v>0.19620253000000001</c:v>
                </c:pt>
                <c:pt idx="4">
                  <c:v>0.21835442999999999</c:v>
                </c:pt>
                <c:pt idx="5">
                  <c:v>0.21835442999999999</c:v>
                </c:pt>
                <c:pt idx="6">
                  <c:v>0.13607595</c:v>
                </c:pt>
                <c:pt idx="7">
                  <c:v>0.23734177000000001</c:v>
                </c:pt>
                <c:pt idx="8">
                  <c:v>6.9620249999999995E-2</c:v>
                </c:pt>
                <c:pt idx="9">
                  <c:v>0.22468353999999999</c:v>
                </c:pt>
                <c:pt idx="10">
                  <c:v>2.5316459999999999E-2</c:v>
                </c:pt>
                <c:pt idx="11">
                  <c:v>1.5822780000000002E-2</c:v>
                </c:pt>
              </c:numCache>
            </c:numRef>
          </c:val>
          <c:extLst>
            <c:ext xmlns:c16="http://schemas.microsoft.com/office/drawing/2014/chart" uri="{C3380CC4-5D6E-409C-BE32-E72D297353CC}">
              <c16:uniqueId val="{00000004-B955-4856-9ECA-9FDC1FF74FE4}"/>
            </c:ext>
          </c:extLst>
        </c:ser>
        <c:ser>
          <c:idx val="5"/>
          <c:order val="5"/>
          <c:tx>
            <c:strRef>
              <c:f>Sheet1!$G$1</c:f>
              <c:strCache>
                <c:ptCount val="1"/>
                <c:pt idx="0">
                  <c:v>AU</c:v>
                </c:pt>
              </c:strCache>
            </c:strRef>
          </c:tx>
          <c:spPr>
            <a:solidFill>
              <a:schemeClr val="accent6"/>
            </a:solidFill>
            <a:ln>
              <a:noFill/>
            </a:ln>
            <a:effectLst/>
          </c:spPr>
          <c:invertIfNegative val="0"/>
          <c:cat>
            <c:strRef>
              <c:f>Sheet1!$A$2:$A$13</c:f>
              <c:strCache>
                <c:ptCount val="12"/>
                <c:pt idx="0">
                  <c:v>Tablet</c:v>
                </c:pt>
                <c:pt idx="1">
                  <c:v>Pill</c:v>
                </c:pt>
                <c:pt idx="2">
                  <c:v>Powder</c:v>
                </c:pt>
                <c:pt idx="3">
                  <c:v>Gummy</c:v>
                </c:pt>
                <c:pt idx="4">
                  <c:v>Liquid</c:v>
                </c:pt>
                <c:pt idx="5">
                  <c:v>Softgel</c:v>
                </c:pt>
                <c:pt idx="6">
                  <c:v>Gelatin capsule</c:v>
                </c:pt>
                <c:pt idx="7">
                  <c:v>Chew</c:v>
                </c:pt>
                <c:pt idx="8">
                  <c:v>Vegetarian capsule</c:v>
                </c:pt>
                <c:pt idx="9">
                  <c:v>Stick pack/sachet</c:v>
                </c:pt>
                <c:pt idx="10">
                  <c:v>Bar</c:v>
                </c:pt>
                <c:pt idx="11">
                  <c:v>Shot</c:v>
                </c:pt>
              </c:strCache>
            </c:strRef>
          </c:cat>
          <c:val>
            <c:numRef>
              <c:f>Sheet1!$G$2:$G$13</c:f>
              <c:numCache>
                <c:formatCode>0%</c:formatCode>
                <c:ptCount val="12"/>
                <c:pt idx="0">
                  <c:v>0.63451776999999998</c:v>
                </c:pt>
                <c:pt idx="1">
                  <c:v>0.36548223000000002</c:v>
                </c:pt>
                <c:pt idx="2">
                  <c:v>0.17258883</c:v>
                </c:pt>
                <c:pt idx="3">
                  <c:v>0.20812183000000001</c:v>
                </c:pt>
                <c:pt idx="4">
                  <c:v>0.13705584000000001</c:v>
                </c:pt>
                <c:pt idx="5">
                  <c:v>0.17766497000000001</c:v>
                </c:pt>
                <c:pt idx="6">
                  <c:v>0.14720812</c:v>
                </c:pt>
                <c:pt idx="7">
                  <c:v>0.13705584000000001</c:v>
                </c:pt>
                <c:pt idx="8">
                  <c:v>8.6294419999999997E-2</c:v>
                </c:pt>
                <c:pt idx="9">
                  <c:v>3.0456850000000001E-2</c:v>
                </c:pt>
                <c:pt idx="10">
                  <c:v>4.5685279999999988E-2</c:v>
                </c:pt>
                <c:pt idx="11">
                  <c:v>1.015228E-2</c:v>
                </c:pt>
              </c:numCache>
            </c:numRef>
          </c:val>
          <c:extLst>
            <c:ext xmlns:c16="http://schemas.microsoft.com/office/drawing/2014/chart" uri="{C3380CC4-5D6E-409C-BE32-E72D297353CC}">
              <c16:uniqueId val="{00000005-B955-4856-9ECA-9FDC1FF74FE4}"/>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Sheet1!$A$2:$A$13</c:f>
              <c:strCache>
                <c:ptCount val="12"/>
                <c:pt idx="0">
                  <c:v>Tablet</c:v>
                </c:pt>
                <c:pt idx="1">
                  <c:v>Pill</c:v>
                </c:pt>
                <c:pt idx="2">
                  <c:v>Powder</c:v>
                </c:pt>
                <c:pt idx="3">
                  <c:v>Gummy</c:v>
                </c:pt>
                <c:pt idx="4">
                  <c:v>Liquid</c:v>
                </c:pt>
                <c:pt idx="5">
                  <c:v>Softgel</c:v>
                </c:pt>
                <c:pt idx="6">
                  <c:v>Gelatin capsule</c:v>
                </c:pt>
                <c:pt idx="7">
                  <c:v>Chew</c:v>
                </c:pt>
                <c:pt idx="8">
                  <c:v>Vegetarian capsule</c:v>
                </c:pt>
                <c:pt idx="9">
                  <c:v>Stick pack/sachet</c:v>
                </c:pt>
                <c:pt idx="10">
                  <c:v>Bar</c:v>
                </c:pt>
                <c:pt idx="11">
                  <c:v>Shot</c:v>
                </c:pt>
              </c:strCache>
            </c:strRef>
          </c:cat>
          <c:val>
            <c:numRef>
              <c:f>Sheet1!$H$2:$H$13</c:f>
              <c:numCache>
                <c:formatCode>0%</c:formatCode>
                <c:ptCount val="12"/>
                <c:pt idx="0">
                  <c:v>0.64032697999999999</c:v>
                </c:pt>
                <c:pt idx="1">
                  <c:v>0.27520435999999998</c:v>
                </c:pt>
                <c:pt idx="2">
                  <c:v>0.48773842000000001</c:v>
                </c:pt>
                <c:pt idx="3">
                  <c:v>0.10899183</c:v>
                </c:pt>
                <c:pt idx="4">
                  <c:v>0.38147139000000002</c:v>
                </c:pt>
                <c:pt idx="5">
                  <c:v>8.4468660000000001E-2</c:v>
                </c:pt>
                <c:pt idx="6">
                  <c:v>0.19346049000000001</c:v>
                </c:pt>
                <c:pt idx="7">
                  <c:v>9.5367850000000004E-2</c:v>
                </c:pt>
                <c:pt idx="8">
                  <c:v>0.21525886</c:v>
                </c:pt>
                <c:pt idx="9">
                  <c:v>4.359673E-2</c:v>
                </c:pt>
                <c:pt idx="10">
                  <c:v>8.4468660000000001E-2</c:v>
                </c:pt>
                <c:pt idx="11">
                  <c:v>2.4523159999999999E-2</c:v>
                </c:pt>
              </c:numCache>
            </c:numRef>
          </c:val>
          <c:extLst>
            <c:ext xmlns:c16="http://schemas.microsoft.com/office/drawing/2014/chart" uri="{C3380CC4-5D6E-409C-BE32-E72D297353CC}">
              <c16:uniqueId val="{00000006-B955-4856-9ECA-9FDC1FF74FE4}"/>
            </c:ext>
          </c:extLst>
        </c:ser>
        <c:dLbls>
          <c:showLegendKey val="0"/>
          <c:showVal val="0"/>
          <c:showCatName val="0"/>
          <c:showSerName val="0"/>
          <c:showPercent val="0"/>
          <c:showBubbleSize val="0"/>
        </c:dLbls>
        <c:gapWidth val="219"/>
        <c:overlap val="-27"/>
        <c:axId val="394842176"/>
        <c:axId val="394846856"/>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Sheet1!$A$2:$A$13</c:f>
              <c:strCache>
                <c:ptCount val="12"/>
                <c:pt idx="0">
                  <c:v>Tablet</c:v>
                </c:pt>
                <c:pt idx="1">
                  <c:v>Pill</c:v>
                </c:pt>
                <c:pt idx="2">
                  <c:v>Powder</c:v>
                </c:pt>
                <c:pt idx="3">
                  <c:v>Gummy</c:v>
                </c:pt>
                <c:pt idx="4">
                  <c:v>Liquid</c:v>
                </c:pt>
                <c:pt idx="5">
                  <c:v>Softgel</c:v>
                </c:pt>
                <c:pt idx="6">
                  <c:v>Gelatin capsule</c:v>
                </c:pt>
                <c:pt idx="7">
                  <c:v>Chew</c:v>
                </c:pt>
                <c:pt idx="8">
                  <c:v>Vegetarian capsule</c:v>
                </c:pt>
                <c:pt idx="9">
                  <c:v>Stick pack/sachet</c:v>
                </c:pt>
                <c:pt idx="10">
                  <c:v>Bar</c:v>
                </c:pt>
                <c:pt idx="11">
                  <c:v>Shot</c:v>
                </c:pt>
              </c:strCache>
            </c:strRef>
          </c:cat>
          <c:val>
            <c:numRef>
              <c:f>Sheet1!$I$2:$I$13</c:f>
              <c:numCache>
                <c:formatCode>0%</c:formatCode>
                <c:ptCount val="12"/>
                <c:pt idx="0">
                  <c:v>0.49833253999999999</c:v>
                </c:pt>
                <c:pt idx="1">
                  <c:v>0.36707956000000003</c:v>
                </c:pt>
                <c:pt idx="2">
                  <c:v>0.20485945999999999</c:v>
                </c:pt>
                <c:pt idx="3">
                  <c:v>0.18675559999999999</c:v>
                </c:pt>
                <c:pt idx="4">
                  <c:v>0.17913292</c:v>
                </c:pt>
                <c:pt idx="5">
                  <c:v>0.14149595000000001</c:v>
                </c:pt>
                <c:pt idx="6">
                  <c:v>0.13696999000000001</c:v>
                </c:pt>
                <c:pt idx="7">
                  <c:v>0.12791806</c:v>
                </c:pt>
                <c:pt idx="8">
                  <c:v>9.361601E-2</c:v>
                </c:pt>
                <c:pt idx="9">
                  <c:v>6.7889470000000007E-2</c:v>
                </c:pt>
                <c:pt idx="10">
                  <c:v>5.6455449999999997E-2</c:v>
                </c:pt>
                <c:pt idx="11">
                  <c:v>2.453549E-2</c:v>
                </c:pt>
              </c:numCache>
            </c:numRef>
          </c:val>
          <c:smooth val="0"/>
          <c:extLst>
            <c:ext xmlns:c16="http://schemas.microsoft.com/office/drawing/2014/chart" uri="{C3380CC4-5D6E-409C-BE32-E72D297353CC}">
              <c16:uniqueId val="{00000007-B955-4856-9ECA-9FDC1FF74FE4}"/>
            </c:ext>
          </c:extLst>
        </c:ser>
        <c:dLbls>
          <c:showLegendKey val="0"/>
          <c:showVal val="0"/>
          <c:showCatName val="0"/>
          <c:showSerName val="0"/>
          <c:showPercent val="0"/>
          <c:showBubbleSize val="0"/>
        </c:dLbls>
        <c:marker val="1"/>
        <c:smooth val="0"/>
        <c:axId val="394842176"/>
        <c:axId val="394846856"/>
      </c:lineChart>
      <c:catAx>
        <c:axId val="394842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94846856"/>
        <c:crosses val="autoZero"/>
        <c:auto val="1"/>
        <c:lblAlgn val="ctr"/>
        <c:lblOffset val="100"/>
        <c:noMultiLvlLbl val="0"/>
      </c:catAx>
      <c:valAx>
        <c:axId val="3948468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94842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Sheet1!$A$2:$A$13</c:f>
              <c:strCache>
                <c:ptCount val="12"/>
                <c:pt idx="0">
                  <c:v>Tablet</c:v>
                </c:pt>
                <c:pt idx="1">
                  <c:v>Pill</c:v>
                </c:pt>
                <c:pt idx="2">
                  <c:v>Gummy</c:v>
                </c:pt>
                <c:pt idx="3">
                  <c:v>Powder</c:v>
                </c:pt>
                <c:pt idx="4">
                  <c:v>Liquid</c:v>
                </c:pt>
                <c:pt idx="5">
                  <c:v>Chew</c:v>
                </c:pt>
                <c:pt idx="6">
                  <c:v>Softgel</c:v>
                </c:pt>
                <c:pt idx="7">
                  <c:v>Vegetarian capsule</c:v>
                </c:pt>
                <c:pt idx="8">
                  <c:v>Gelatin capsule</c:v>
                </c:pt>
                <c:pt idx="9">
                  <c:v>Stick pack/sachet</c:v>
                </c:pt>
                <c:pt idx="10">
                  <c:v>Bar</c:v>
                </c:pt>
                <c:pt idx="11">
                  <c:v>Shot</c:v>
                </c:pt>
              </c:strCache>
            </c:strRef>
          </c:cat>
          <c:val>
            <c:numRef>
              <c:f>Sheet1!$B$2:$B$13</c:f>
              <c:numCache>
                <c:formatCode>0%</c:formatCode>
                <c:ptCount val="12"/>
                <c:pt idx="0">
                  <c:v>0.38439306000000001</c:v>
                </c:pt>
                <c:pt idx="1">
                  <c:v>0.32947977000000001</c:v>
                </c:pt>
                <c:pt idx="2">
                  <c:v>0.29768786000000003</c:v>
                </c:pt>
                <c:pt idx="3">
                  <c:v>0.26878613000000001</c:v>
                </c:pt>
                <c:pt idx="4">
                  <c:v>0.26300578000000002</c:v>
                </c:pt>
                <c:pt idx="5">
                  <c:v>0.20809248999999999</c:v>
                </c:pt>
                <c:pt idx="6">
                  <c:v>0.20231214</c:v>
                </c:pt>
                <c:pt idx="7">
                  <c:v>0.13872831999999999</c:v>
                </c:pt>
                <c:pt idx="8">
                  <c:v>0.13583814999999999</c:v>
                </c:pt>
                <c:pt idx="9">
                  <c:v>9.5375720000000011E-2</c:v>
                </c:pt>
                <c:pt idx="10">
                  <c:v>6.9364160000000008E-2</c:v>
                </c:pt>
                <c:pt idx="11">
                  <c:v>3.7572250000000001E-2</c:v>
                </c:pt>
              </c:numCache>
            </c:numRef>
          </c:val>
          <c:extLst>
            <c:ext xmlns:c16="http://schemas.microsoft.com/office/drawing/2014/chart" uri="{C3380CC4-5D6E-409C-BE32-E72D297353CC}">
              <c16:uniqueId val="{00000000-2843-423A-9029-CD3BC6C54B00}"/>
            </c:ext>
          </c:extLst>
        </c:ser>
        <c:ser>
          <c:idx val="1"/>
          <c:order val="1"/>
          <c:tx>
            <c:strRef>
              <c:f>Sheet1!$C$1</c:f>
              <c:strCache>
                <c:ptCount val="1"/>
                <c:pt idx="0">
                  <c:v>Male 18-34</c:v>
                </c:pt>
              </c:strCache>
            </c:strRef>
          </c:tx>
          <c:spPr>
            <a:solidFill>
              <a:schemeClr val="accent2"/>
            </a:solidFill>
            <a:ln>
              <a:noFill/>
            </a:ln>
            <a:effectLst/>
          </c:spPr>
          <c:invertIfNegative val="0"/>
          <c:cat>
            <c:strRef>
              <c:f>Sheet1!$A$2:$A$13</c:f>
              <c:strCache>
                <c:ptCount val="12"/>
                <c:pt idx="0">
                  <c:v>Tablet</c:v>
                </c:pt>
                <c:pt idx="1">
                  <c:v>Pill</c:v>
                </c:pt>
                <c:pt idx="2">
                  <c:v>Gummy</c:v>
                </c:pt>
                <c:pt idx="3">
                  <c:v>Powder</c:v>
                </c:pt>
                <c:pt idx="4">
                  <c:v>Liquid</c:v>
                </c:pt>
                <c:pt idx="5">
                  <c:v>Chew</c:v>
                </c:pt>
                <c:pt idx="6">
                  <c:v>Softgel</c:v>
                </c:pt>
                <c:pt idx="7">
                  <c:v>Vegetarian capsule</c:v>
                </c:pt>
                <c:pt idx="8">
                  <c:v>Gelatin capsule</c:v>
                </c:pt>
                <c:pt idx="9">
                  <c:v>Stick pack/sachet</c:v>
                </c:pt>
                <c:pt idx="10">
                  <c:v>Bar</c:v>
                </c:pt>
                <c:pt idx="11">
                  <c:v>Shot</c:v>
                </c:pt>
              </c:strCache>
            </c:strRef>
          </c:cat>
          <c:val>
            <c:numRef>
              <c:f>Sheet1!$C$2:$C$13</c:f>
              <c:numCache>
                <c:formatCode>0%</c:formatCode>
                <c:ptCount val="12"/>
                <c:pt idx="0">
                  <c:v>0.45170454999999998</c:v>
                </c:pt>
                <c:pt idx="1">
                  <c:v>0.30397727000000002</c:v>
                </c:pt>
                <c:pt idx="2">
                  <c:v>0.23295455000000001</c:v>
                </c:pt>
                <c:pt idx="3">
                  <c:v>0.32386364000000001</c:v>
                </c:pt>
                <c:pt idx="4">
                  <c:v>0.35227272999999998</c:v>
                </c:pt>
                <c:pt idx="5">
                  <c:v>0.19886364000000001</c:v>
                </c:pt>
                <c:pt idx="6">
                  <c:v>0.17329544999999999</c:v>
                </c:pt>
                <c:pt idx="7">
                  <c:v>0.14488635999999999</c:v>
                </c:pt>
                <c:pt idx="8">
                  <c:v>0.13352273000000001</c:v>
                </c:pt>
                <c:pt idx="9">
                  <c:v>5.6818180000000003E-2</c:v>
                </c:pt>
                <c:pt idx="10">
                  <c:v>0.10511363999999999</c:v>
                </c:pt>
                <c:pt idx="11">
                  <c:v>8.8068179999999996E-2</c:v>
                </c:pt>
              </c:numCache>
            </c:numRef>
          </c:val>
          <c:extLst>
            <c:ext xmlns:c16="http://schemas.microsoft.com/office/drawing/2014/chart" uri="{C3380CC4-5D6E-409C-BE32-E72D297353CC}">
              <c16:uniqueId val="{00000001-2843-423A-9029-CD3BC6C54B00}"/>
            </c:ext>
          </c:extLst>
        </c:ser>
        <c:ser>
          <c:idx val="2"/>
          <c:order val="2"/>
          <c:tx>
            <c:strRef>
              <c:f>Sheet1!$D$1</c:f>
              <c:strCache>
                <c:ptCount val="1"/>
                <c:pt idx="0">
                  <c:v>Female 35-54</c:v>
                </c:pt>
              </c:strCache>
            </c:strRef>
          </c:tx>
          <c:spPr>
            <a:solidFill>
              <a:schemeClr val="accent3"/>
            </a:solidFill>
            <a:ln>
              <a:noFill/>
            </a:ln>
            <a:effectLst/>
          </c:spPr>
          <c:invertIfNegative val="0"/>
          <c:cat>
            <c:strRef>
              <c:f>Sheet1!$A$2:$A$13</c:f>
              <c:strCache>
                <c:ptCount val="12"/>
                <c:pt idx="0">
                  <c:v>Tablet</c:v>
                </c:pt>
                <c:pt idx="1">
                  <c:v>Pill</c:v>
                </c:pt>
                <c:pt idx="2">
                  <c:v>Gummy</c:v>
                </c:pt>
                <c:pt idx="3">
                  <c:v>Powder</c:v>
                </c:pt>
                <c:pt idx="4">
                  <c:v>Liquid</c:v>
                </c:pt>
                <c:pt idx="5">
                  <c:v>Chew</c:v>
                </c:pt>
                <c:pt idx="6">
                  <c:v>Softgel</c:v>
                </c:pt>
                <c:pt idx="7">
                  <c:v>Vegetarian capsule</c:v>
                </c:pt>
                <c:pt idx="8">
                  <c:v>Gelatin capsule</c:v>
                </c:pt>
                <c:pt idx="9">
                  <c:v>Stick pack/sachet</c:v>
                </c:pt>
                <c:pt idx="10">
                  <c:v>Bar</c:v>
                </c:pt>
                <c:pt idx="11">
                  <c:v>Shot</c:v>
                </c:pt>
              </c:strCache>
            </c:strRef>
          </c:cat>
          <c:val>
            <c:numRef>
              <c:f>Sheet1!$D$2:$D$13</c:f>
              <c:numCache>
                <c:formatCode>0%</c:formatCode>
                <c:ptCount val="12"/>
                <c:pt idx="0">
                  <c:v>0.50114415999999995</c:v>
                </c:pt>
                <c:pt idx="1">
                  <c:v>0.35011441999999998</c:v>
                </c:pt>
                <c:pt idx="2">
                  <c:v>0.25171624999999997</c:v>
                </c:pt>
                <c:pt idx="3">
                  <c:v>0.21281464999999999</c:v>
                </c:pt>
                <c:pt idx="4">
                  <c:v>0.19679633999999999</c:v>
                </c:pt>
                <c:pt idx="5">
                  <c:v>0.13958809999999999</c:v>
                </c:pt>
                <c:pt idx="6">
                  <c:v>0.18993135</c:v>
                </c:pt>
                <c:pt idx="7">
                  <c:v>0.13501144000000001</c:v>
                </c:pt>
                <c:pt idx="8">
                  <c:v>0.16933638000000001</c:v>
                </c:pt>
                <c:pt idx="9">
                  <c:v>7.0938219999999996E-2</c:v>
                </c:pt>
                <c:pt idx="10">
                  <c:v>4.8054920000000001E-2</c:v>
                </c:pt>
                <c:pt idx="11">
                  <c:v>3.6613270000000003E-2</c:v>
                </c:pt>
              </c:numCache>
            </c:numRef>
          </c:val>
          <c:extLst>
            <c:ext xmlns:c16="http://schemas.microsoft.com/office/drawing/2014/chart" uri="{C3380CC4-5D6E-409C-BE32-E72D297353CC}">
              <c16:uniqueId val="{00000002-2843-423A-9029-CD3BC6C54B00}"/>
            </c:ext>
          </c:extLst>
        </c:ser>
        <c:ser>
          <c:idx val="3"/>
          <c:order val="3"/>
          <c:tx>
            <c:strRef>
              <c:f>Sheet1!$E$1</c:f>
              <c:strCache>
                <c:ptCount val="1"/>
                <c:pt idx="0">
                  <c:v>Male 35-54</c:v>
                </c:pt>
              </c:strCache>
            </c:strRef>
          </c:tx>
          <c:spPr>
            <a:solidFill>
              <a:schemeClr val="accent4"/>
            </a:solidFill>
            <a:ln>
              <a:noFill/>
            </a:ln>
            <a:effectLst/>
          </c:spPr>
          <c:invertIfNegative val="0"/>
          <c:cat>
            <c:strRef>
              <c:f>Sheet1!$A$2:$A$13</c:f>
              <c:strCache>
                <c:ptCount val="12"/>
                <c:pt idx="0">
                  <c:v>Tablet</c:v>
                </c:pt>
                <c:pt idx="1">
                  <c:v>Pill</c:v>
                </c:pt>
                <c:pt idx="2">
                  <c:v>Gummy</c:v>
                </c:pt>
                <c:pt idx="3">
                  <c:v>Powder</c:v>
                </c:pt>
                <c:pt idx="4">
                  <c:v>Liquid</c:v>
                </c:pt>
                <c:pt idx="5">
                  <c:v>Chew</c:v>
                </c:pt>
                <c:pt idx="6">
                  <c:v>Softgel</c:v>
                </c:pt>
                <c:pt idx="7">
                  <c:v>Vegetarian capsule</c:v>
                </c:pt>
                <c:pt idx="8">
                  <c:v>Gelatin capsule</c:v>
                </c:pt>
                <c:pt idx="9">
                  <c:v>Stick pack/sachet</c:v>
                </c:pt>
                <c:pt idx="10">
                  <c:v>Bar</c:v>
                </c:pt>
                <c:pt idx="11">
                  <c:v>Shot</c:v>
                </c:pt>
              </c:strCache>
            </c:strRef>
          </c:cat>
          <c:val>
            <c:numRef>
              <c:f>Sheet1!$E$2:$E$13</c:f>
              <c:numCache>
                <c:formatCode>0%</c:formatCode>
                <c:ptCount val="12"/>
                <c:pt idx="0">
                  <c:v>0.53794642999999998</c:v>
                </c:pt>
                <c:pt idx="1">
                  <c:v>0.38616071000000002</c:v>
                </c:pt>
                <c:pt idx="2">
                  <c:v>0.109375</c:v>
                </c:pt>
                <c:pt idx="3">
                  <c:v>0.30133928999999998</c:v>
                </c:pt>
                <c:pt idx="4">
                  <c:v>0.28794642999999998</c:v>
                </c:pt>
                <c:pt idx="5">
                  <c:v>0.14955357</c:v>
                </c:pt>
                <c:pt idx="6">
                  <c:v>9.5982140000000007E-2</c:v>
                </c:pt>
                <c:pt idx="7">
                  <c:v>9.375E-2</c:v>
                </c:pt>
                <c:pt idx="8">
                  <c:v>0.14955357</c:v>
                </c:pt>
                <c:pt idx="9">
                  <c:v>8.0357140000000007E-2</c:v>
                </c:pt>
                <c:pt idx="10">
                  <c:v>0.11830357</c:v>
                </c:pt>
                <c:pt idx="11">
                  <c:v>2.455357E-2</c:v>
                </c:pt>
              </c:numCache>
            </c:numRef>
          </c:val>
          <c:extLst>
            <c:ext xmlns:c16="http://schemas.microsoft.com/office/drawing/2014/chart" uri="{C3380CC4-5D6E-409C-BE32-E72D297353CC}">
              <c16:uniqueId val="{00000003-2843-423A-9029-CD3BC6C54B00}"/>
            </c:ext>
          </c:extLst>
        </c:ser>
        <c:ser>
          <c:idx val="4"/>
          <c:order val="4"/>
          <c:tx>
            <c:strRef>
              <c:f>Sheet1!$F$1</c:f>
              <c:strCache>
                <c:ptCount val="1"/>
                <c:pt idx="0">
                  <c:v>Female 55+</c:v>
                </c:pt>
              </c:strCache>
            </c:strRef>
          </c:tx>
          <c:spPr>
            <a:solidFill>
              <a:schemeClr val="accent5"/>
            </a:solidFill>
            <a:ln>
              <a:noFill/>
            </a:ln>
            <a:effectLst/>
          </c:spPr>
          <c:invertIfNegative val="0"/>
          <c:cat>
            <c:strRef>
              <c:f>Sheet1!$A$2:$A$13</c:f>
              <c:strCache>
                <c:ptCount val="12"/>
                <c:pt idx="0">
                  <c:v>Tablet</c:v>
                </c:pt>
                <c:pt idx="1">
                  <c:v>Pill</c:v>
                </c:pt>
                <c:pt idx="2">
                  <c:v>Gummy</c:v>
                </c:pt>
                <c:pt idx="3">
                  <c:v>Powder</c:v>
                </c:pt>
                <c:pt idx="4">
                  <c:v>Liquid</c:v>
                </c:pt>
                <c:pt idx="5">
                  <c:v>Chew</c:v>
                </c:pt>
                <c:pt idx="6">
                  <c:v>Softgel</c:v>
                </c:pt>
                <c:pt idx="7">
                  <c:v>Vegetarian capsule</c:v>
                </c:pt>
                <c:pt idx="8">
                  <c:v>Gelatin capsule</c:v>
                </c:pt>
                <c:pt idx="9">
                  <c:v>Stick pack/sachet</c:v>
                </c:pt>
                <c:pt idx="10">
                  <c:v>Bar</c:v>
                </c:pt>
                <c:pt idx="11">
                  <c:v>Shot</c:v>
                </c:pt>
              </c:strCache>
            </c:strRef>
          </c:cat>
          <c:val>
            <c:numRef>
              <c:f>Sheet1!$F$2:$F$13</c:f>
              <c:numCache>
                <c:formatCode>0%</c:formatCode>
                <c:ptCount val="12"/>
                <c:pt idx="0">
                  <c:v>0.55428570999999993</c:v>
                </c:pt>
                <c:pt idx="1">
                  <c:v>0.35428570999999998</c:v>
                </c:pt>
                <c:pt idx="2">
                  <c:v>0.21142857000000001</c:v>
                </c:pt>
                <c:pt idx="3">
                  <c:v>0.21142857000000001</c:v>
                </c:pt>
                <c:pt idx="4">
                  <c:v>0.14857143</c:v>
                </c:pt>
                <c:pt idx="5">
                  <c:v>0.11428571</c:v>
                </c:pt>
                <c:pt idx="6">
                  <c:v>0.17142857</c:v>
                </c:pt>
                <c:pt idx="7">
                  <c:v>0.10857143</c:v>
                </c:pt>
                <c:pt idx="8">
                  <c:v>0.19428571</c:v>
                </c:pt>
                <c:pt idx="9">
                  <c:v>0.08</c:v>
                </c:pt>
                <c:pt idx="10">
                  <c:v>5.7142859999999997E-2</c:v>
                </c:pt>
                <c:pt idx="11">
                  <c:v>0</c:v>
                </c:pt>
              </c:numCache>
            </c:numRef>
          </c:val>
          <c:extLst>
            <c:ext xmlns:c16="http://schemas.microsoft.com/office/drawing/2014/chart" uri="{C3380CC4-5D6E-409C-BE32-E72D297353CC}">
              <c16:uniqueId val="{00000004-2843-423A-9029-CD3BC6C54B00}"/>
            </c:ext>
          </c:extLst>
        </c:ser>
        <c:ser>
          <c:idx val="5"/>
          <c:order val="5"/>
          <c:tx>
            <c:strRef>
              <c:f>Sheet1!$G$1</c:f>
              <c:strCache>
                <c:ptCount val="1"/>
                <c:pt idx="0">
                  <c:v>Male 55+</c:v>
                </c:pt>
              </c:strCache>
            </c:strRef>
          </c:tx>
          <c:spPr>
            <a:solidFill>
              <a:schemeClr val="accent6"/>
            </a:solidFill>
            <a:ln>
              <a:noFill/>
            </a:ln>
            <a:effectLst/>
          </c:spPr>
          <c:invertIfNegative val="0"/>
          <c:cat>
            <c:strRef>
              <c:f>Sheet1!$A$2:$A$13</c:f>
              <c:strCache>
                <c:ptCount val="12"/>
                <c:pt idx="0">
                  <c:v>Tablet</c:v>
                </c:pt>
                <c:pt idx="1">
                  <c:v>Pill</c:v>
                </c:pt>
                <c:pt idx="2">
                  <c:v>Gummy</c:v>
                </c:pt>
                <c:pt idx="3">
                  <c:v>Powder</c:v>
                </c:pt>
                <c:pt idx="4">
                  <c:v>Liquid</c:v>
                </c:pt>
                <c:pt idx="5">
                  <c:v>Chew</c:v>
                </c:pt>
                <c:pt idx="6">
                  <c:v>Softgel</c:v>
                </c:pt>
                <c:pt idx="7">
                  <c:v>Vegetarian capsule</c:v>
                </c:pt>
                <c:pt idx="8">
                  <c:v>Gelatin capsule</c:v>
                </c:pt>
                <c:pt idx="9">
                  <c:v>Stick pack/sachet</c:v>
                </c:pt>
                <c:pt idx="10">
                  <c:v>Bar</c:v>
                </c:pt>
                <c:pt idx="11">
                  <c:v>Shot</c:v>
                </c:pt>
              </c:strCache>
            </c:strRef>
          </c:cat>
          <c:val>
            <c:numRef>
              <c:f>Sheet1!$G$2:$G$13</c:f>
              <c:numCache>
                <c:formatCode>0%</c:formatCode>
                <c:ptCount val="12"/>
                <c:pt idx="0">
                  <c:v>0.55502392</c:v>
                </c:pt>
                <c:pt idx="1">
                  <c:v>0.43062201</c:v>
                </c:pt>
                <c:pt idx="2">
                  <c:v>0.11961722</c:v>
                </c:pt>
                <c:pt idx="3">
                  <c:v>0.21052631999999999</c:v>
                </c:pt>
                <c:pt idx="4">
                  <c:v>0.22488037999999999</c:v>
                </c:pt>
                <c:pt idx="5">
                  <c:v>0.11961722</c:v>
                </c:pt>
                <c:pt idx="6">
                  <c:v>0.12918660000000001</c:v>
                </c:pt>
                <c:pt idx="7">
                  <c:v>8.133971000000001E-2</c:v>
                </c:pt>
                <c:pt idx="8">
                  <c:v>0.16746411</c:v>
                </c:pt>
                <c:pt idx="9">
                  <c:v>0.11004785</c:v>
                </c:pt>
                <c:pt idx="10">
                  <c:v>4.7846890000000003E-2</c:v>
                </c:pt>
                <c:pt idx="11">
                  <c:v>1.435407E-2</c:v>
                </c:pt>
              </c:numCache>
            </c:numRef>
          </c:val>
          <c:extLst>
            <c:ext xmlns:c16="http://schemas.microsoft.com/office/drawing/2014/chart" uri="{C3380CC4-5D6E-409C-BE32-E72D297353CC}">
              <c16:uniqueId val="{00000005-2843-423A-9029-CD3BC6C54B00}"/>
            </c:ext>
          </c:extLst>
        </c:ser>
        <c:dLbls>
          <c:showLegendKey val="0"/>
          <c:showVal val="0"/>
          <c:showCatName val="0"/>
          <c:showSerName val="0"/>
          <c:showPercent val="0"/>
          <c:showBubbleSize val="0"/>
        </c:dLbls>
        <c:gapWidth val="219"/>
        <c:overlap val="-27"/>
        <c:axId val="750661288"/>
        <c:axId val="750663808"/>
      </c:barChart>
      <c:catAx>
        <c:axId val="750661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0663808"/>
        <c:crosses val="autoZero"/>
        <c:auto val="1"/>
        <c:lblAlgn val="ctr"/>
        <c:lblOffset val="100"/>
        <c:noMultiLvlLbl val="0"/>
      </c:catAx>
      <c:valAx>
        <c:axId val="7506638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0661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Sheet1!$A$2:$A$13</c:f>
              <c:strCache>
                <c:ptCount val="12"/>
                <c:pt idx="0">
                  <c:v>Gummy</c:v>
                </c:pt>
                <c:pt idx="1">
                  <c:v>Pill</c:v>
                </c:pt>
                <c:pt idx="2">
                  <c:v>Chew</c:v>
                </c:pt>
                <c:pt idx="3">
                  <c:v>Powder</c:v>
                </c:pt>
                <c:pt idx="4">
                  <c:v>Tablet</c:v>
                </c:pt>
                <c:pt idx="5">
                  <c:v>Liquid</c:v>
                </c:pt>
                <c:pt idx="6">
                  <c:v>Softgel</c:v>
                </c:pt>
                <c:pt idx="7">
                  <c:v>Bar</c:v>
                </c:pt>
                <c:pt idx="8">
                  <c:v>Gelatin capsule</c:v>
                </c:pt>
                <c:pt idx="9">
                  <c:v>Vegetarian capsule</c:v>
                </c:pt>
                <c:pt idx="10">
                  <c:v>Stick pack/sachet</c:v>
                </c:pt>
                <c:pt idx="11">
                  <c:v>Shot</c:v>
                </c:pt>
              </c:strCache>
            </c:strRef>
          </c:cat>
          <c:val>
            <c:numRef>
              <c:f>Sheet1!$B$2:$B$13</c:f>
              <c:numCache>
                <c:formatCode>0%</c:formatCode>
                <c:ptCount val="12"/>
                <c:pt idx="0">
                  <c:v>0.49152541999999999</c:v>
                </c:pt>
                <c:pt idx="1">
                  <c:v>0.35593219999999998</c:v>
                </c:pt>
                <c:pt idx="2">
                  <c:v>0.23728814000000001</c:v>
                </c:pt>
                <c:pt idx="3">
                  <c:v>0.23728814000000001</c:v>
                </c:pt>
                <c:pt idx="4">
                  <c:v>0.23728814000000001</c:v>
                </c:pt>
                <c:pt idx="5">
                  <c:v>0.22033897999999999</c:v>
                </c:pt>
                <c:pt idx="6">
                  <c:v>0.20338982999999999</c:v>
                </c:pt>
                <c:pt idx="7">
                  <c:v>0.11864407</c:v>
                </c:pt>
                <c:pt idx="8">
                  <c:v>0.11864407</c:v>
                </c:pt>
                <c:pt idx="9">
                  <c:v>0.11864407</c:v>
                </c:pt>
                <c:pt idx="10">
                  <c:v>5.0847459999999997E-2</c:v>
                </c:pt>
                <c:pt idx="11">
                  <c:v>3.3898310000000001E-2</c:v>
                </c:pt>
              </c:numCache>
            </c:numRef>
          </c:val>
          <c:extLst>
            <c:ext xmlns:c16="http://schemas.microsoft.com/office/drawing/2014/chart" uri="{C3380CC4-5D6E-409C-BE32-E72D297353CC}">
              <c16:uniqueId val="{00000000-4F2C-4EC2-97F1-CDA5F03067BD}"/>
            </c:ext>
          </c:extLst>
        </c:ser>
        <c:ser>
          <c:idx val="1"/>
          <c:order val="1"/>
          <c:tx>
            <c:strRef>
              <c:f>Sheet1!$C$1</c:f>
              <c:strCache>
                <c:ptCount val="1"/>
                <c:pt idx="0">
                  <c:v>US Male 18-34</c:v>
                </c:pt>
              </c:strCache>
            </c:strRef>
          </c:tx>
          <c:spPr>
            <a:solidFill>
              <a:schemeClr val="accent2"/>
            </a:solidFill>
            <a:ln>
              <a:noFill/>
            </a:ln>
            <a:effectLst/>
          </c:spPr>
          <c:invertIfNegative val="0"/>
          <c:cat>
            <c:strRef>
              <c:f>Sheet1!$A$2:$A$13</c:f>
              <c:strCache>
                <c:ptCount val="12"/>
                <c:pt idx="0">
                  <c:v>Gummy</c:v>
                </c:pt>
                <c:pt idx="1">
                  <c:v>Pill</c:v>
                </c:pt>
                <c:pt idx="2">
                  <c:v>Chew</c:v>
                </c:pt>
                <c:pt idx="3">
                  <c:v>Powder</c:v>
                </c:pt>
                <c:pt idx="4">
                  <c:v>Tablet</c:v>
                </c:pt>
                <c:pt idx="5">
                  <c:v>Liquid</c:v>
                </c:pt>
                <c:pt idx="6">
                  <c:v>Softgel</c:v>
                </c:pt>
                <c:pt idx="7">
                  <c:v>Bar</c:v>
                </c:pt>
                <c:pt idx="8">
                  <c:v>Gelatin capsule</c:v>
                </c:pt>
                <c:pt idx="9">
                  <c:v>Vegetarian capsule</c:v>
                </c:pt>
                <c:pt idx="10">
                  <c:v>Stick pack/sachet</c:v>
                </c:pt>
                <c:pt idx="11">
                  <c:v>Shot</c:v>
                </c:pt>
              </c:strCache>
            </c:strRef>
          </c:cat>
          <c:val>
            <c:numRef>
              <c:f>Sheet1!$C$2:$C$13</c:f>
              <c:numCache>
                <c:formatCode>0%</c:formatCode>
                <c:ptCount val="12"/>
                <c:pt idx="0">
                  <c:v>0.30769231000000002</c:v>
                </c:pt>
                <c:pt idx="1">
                  <c:v>0.36752137000000001</c:v>
                </c:pt>
                <c:pt idx="2">
                  <c:v>0.24786325000000001</c:v>
                </c:pt>
                <c:pt idx="3">
                  <c:v>0.18803418999999999</c:v>
                </c:pt>
                <c:pt idx="4">
                  <c:v>0.40170939999999999</c:v>
                </c:pt>
                <c:pt idx="5">
                  <c:v>0.41025641000000002</c:v>
                </c:pt>
                <c:pt idx="6">
                  <c:v>0.12820513</c:v>
                </c:pt>
                <c:pt idx="7">
                  <c:v>8.5470089999999999E-2</c:v>
                </c:pt>
                <c:pt idx="8">
                  <c:v>0.14529914999999999</c:v>
                </c:pt>
                <c:pt idx="9">
                  <c:v>0.13675213999999999</c:v>
                </c:pt>
                <c:pt idx="10">
                  <c:v>4.2735040000000002E-2</c:v>
                </c:pt>
                <c:pt idx="11">
                  <c:v>0.10256410000000001</c:v>
                </c:pt>
              </c:numCache>
            </c:numRef>
          </c:val>
          <c:extLst>
            <c:ext xmlns:c16="http://schemas.microsoft.com/office/drawing/2014/chart" uri="{C3380CC4-5D6E-409C-BE32-E72D297353CC}">
              <c16:uniqueId val="{00000001-4F2C-4EC2-97F1-CDA5F03067BD}"/>
            </c:ext>
          </c:extLst>
        </c:ser>
        <c:ser>
          <c:idx val="2"/>
          <c:order val="2"/>
          <c:tx>
            <c:strRef>
              <c:f>Sheet1!$D$1</c:f>
              <c:strCache>
                <c:ptCount val="1"/>
                <c:pt idx="0">
                  <c:v>US Female 35-54</c:v>
                </c:pt>
              </c:strCache>
            </c:strRef>
          </c:tx>
          <c:spPr>
            <a:solidFill>
              <a:schemeClr val="accent3"/>
            </a:solidFill>
            <a:ln>
              <a:noFill/>
            </a:ln>
            <a:effectLst/>
          </c:spPr>
          <c:invertIfNegative val="0"/>
          <c:cat>
            <c:strRef>
              <c:f>Sheet1!$A$2:$A$13</c:f>
              <c:strCache>
                <c:ptCount val="12"/>
                <c:pt idx="0">
                  <c:v>Gummy</c:v>
                </c:pt>
                <c:pt idx="1">
                  <c:v>Pill</c:v>
                </c:pt>
                <c:pt idx="2">
                  <c:v>Chew</c:v>
                </c:pt>
                <c:pt idx="3">
                  <c:v>Powder</c:v>
                </c:pt>
                <c:pt idx="4">
                  <c:v>Tablet</c:v>
                </c:pt>
                <c:pt idx="5">
                  <c:v>Liquid</c:v>
                </c:pt>
                <c:pt idx="6">
                  <c:v>Softgel</c:v>
                </c:pt>
                <c:pt idx="7">
                  <c:v>Bar</c:v>
                </c:pt>
                <c:pt idx="8">
                  <c:v>Gelatin capsule</c:v>
                </c:pt>
                <c:pt idx="9">
                  <c:v>Vegetarian capsule</c:v>
                </c:pt>
                <c:pt idx="10">
                  <c:v>Stick pack/sachet</c:v>
                </c:pt>
                <c:pt idx="11">
                  <c:v>Shot</c:v>
                </c:pt>
              </c:strCache>
            </c:strRef>
          </c:cat>
          <c:val>
            <c:numRef>
              <c:f>Sheet1!$D$2:$D$13</c:f>
              <c:numCache>
                <c:formatCode>0%</c:formatCode>
                <c:ptCount val="12"/>
                <c:pt idx="0">
                  <c:v>0.47619048000000003</c:v>
                </c:pt>
                <c:pt idx="1">
                  <c:v>0.4</c:v>
                </c:pt>
                <c:pt idx="2">
                  <c:v>0.15238094999999999</c:v>
                </c:pt>
                <c:pt idx="3">
                  <c:v>8.5714289999999999E-2</c:v>
                </c:pt>
                <c:pt idx="4">
                  <c:v>0.38095237999999998</c:v>
                </c:pt>
                <c:pt idx="5">
                  <c:v>0.2</c:v>
                </c:pt>
                <c:pt idx="6">
                  <c:v>0.31428571</c:v>
                </c:pt>
                <c:pt idx="7">
                  <c:v>1.9047620000000001E-2</c:v>
                </c:pt>
                <c:pt idx="8">
                  <c:v>0.15238094999999999</c:v>
                </c:pt>
                <c:pt idx="9">
                  <c:v>0.11428571</c:v>
                </c:pt>
                <c:pt idx="10">
                  <c:v>9.5238100000000006E-3</c:v>
                </c:pt>
                <c:pt idx="11">
                  <c:v>2.8571429999999998E-2</c:v>
                </c:pt>
              </c:numCache>
            </c:numRef>
          </c:val>
          <c:extLst>
            <c:ext xmlns:c16="http://schemas.microsoft.com/office/drawing/2014/chart" uri="{C3380CC4-5D6E-409C-BE32-E72D297353CC}">
              <c16:uniqueId val="{00000002-4F2C-4EC2-97F1-CDA5F03067BD}"/>
            </c:ext>
          </c:extLst>
        </c:ser>
        <c:ser>
          <c:idx val="3"/>
          <c:order val="3"/>
          <c:tx>
            <c:strRef>
              <c:f>Sheet1!$E$1</c:f>
              <c:strCache>
                <c:ptCount val="1"/>
                <c:pt idx="0">
                  <c:v>US Male 35-54</c:v>
                </c:pt>
              </c:strCache>
            </c:strRef>
          </c:tx>
          <c:spPr>
            <a:solidFill>
              <a:schemeClr val="accent4"/>
            </a:solidFill>
            <a:ln>
              <a:noFill/>
            </a:ln>
            <a:effectLst/>
          </c:spPr>
          <c:invertIfNegative val="0"/>
          <c:cat>
            <c:strRef>
              <c:f>Sheet1!$A$2:$A$13</c:f>
              <c:strCache>
                <c:ptCount val="12"/>
                <c:pt idx="0">
                  <c:v>Gummy</c:v>
                </c:pt>
                <c:pt idx="1">
                  <c:v>Pill</c:v>
                </c:pt>
                <c:pt idx="2">
                  <c:v>Chew</c:v>
                </c:pt>
                <c:pt idx="3">
                  <c:v>Powder</c:v>
                </c:pt>
                <c:pt idx="4">
                  <c:v>Tablet</c:v>
                </c:pt>
                <c:pt idx="5">
                  <c:v>Liquid</c:v>
                </c:pt>
                <c:pt idx="6">
                  <c:v>Softgel</c:v>
                </c:pt>
                <c:pt idx="7">
                  <c:v>Bar</c:v>
                </c:pt>
                <c:pt idx="8">
                  <c:v>Gelatin capsule</c:v>
                </c:pt>
                <c:pt idx="9">
                  <c:v>Vegetarian capsule</c:v>
                </c:pt>
                <c:pt idx="10">
                  <c:v>Stick pack/sachet</c:v>
                </c:pt>
                <c:pt idx="11">
                  <c:v>Shot</c:v>
                </c:pt>
              </c:strCache>
            </c:strRef>
          </c:cat>
          <c:val>
            <c:numRef>
              <c:f>Sheet1!$E$2:$E$13</c:f>
              <c:numCache>
                <c:formatCode>0%</c:formatCode>
                <c:ptCount val="12"/>
                <c:pt idx="0">
                  <c:v>0.21238937999999999</c:v>
                </c:pt>
                <c:pt idx="1">
                  <c:v>0.37168141999999998</c:v>
                </c:pt>
                <c:pt idx="2">
                  <c:v>0.18584070999999999</c:v>
                </c:pt>
                <c:pt idx="3">
                  <c:v>0.20353982000000001</c:v>
                </c:pt>
                <c:pt idx="4">
                  <c:v>0.45132742999999997</c:v>
                </c:pt>
                <c:pt idx="5">
                  <c:v>0.40707965000000002</c:v>
                </c:pt>
                <c:pt idx="6">
                  <c:v>0.15044247999999999</c:v>
                </c:pt>
                <c:pt idx="7">
                  <c:v>9.7345130000000002E-2</c:v>
                </c:pt>
                <c:pt idx="8">
                  <c:v>0.18584070999999999</c:v>
                </c:pt>
                <c:pt idx="9">
                  <c:v>0.13274336</c:v>
                </c:pt>
                <c:pt idx="10">
                  <c:v>5.3097350000000001E-2</c:v>
                </c:pt>
                <c:pt idx="11">
                  <c:v>3.5398230000000003E-2</c:v>
                </c:pt>
              </c:numCache>
            </c:numRef>
          </c:val>
          <c:extLst>
            <c:ext xmlns:c16="http://schemas.microsoft.com/office/drawing/2014/chart" uri="{C3380CC4-5D6E-409C-BE32-E72D297353CC}">
              <c16:uniqueId val="{00000003-4F2C-4EC2-97F1-CDA5F03067BD}"/>
            </c:ext>
          </c:extLst>
        </c:ser>
        <c:ser>
          <c:idx val="4"/>
          <c:order val="4"/>
          <c:tx>
            <c:strRef>
              <c:f>Sheet1!$F$1</c:f>
              <c:strCache>
                <c:ptCount val="1"/>
                <c:pt idx="0">
                  <c:v>US Female 55+</c:v>
                </c:pt>
              </c:strCache>
            </c:strRef>
          </c:tx>
          <c:spPr>
            <a:solidFill>
              <a:schemeClr val="accent5"/>
            </a:solidFill>
            <a:ln>
              <a:noFill/>
            </a:ln>
            <a:effectLst/>
          </c:spPr>
          <c:invertIfNegative val="0"/>
          <c:cat>
            <c:strRef>
              <c:f>Sheet1!$A$2:$A$13</c:f>
              <c:strCache>
                <c:ptCount val="12"/>
                <c:pt idx="0">
                  <c:v>Gummy</c:v>
                </c:pt>
                <c:pt idx="1">
                  <c:v>Pill</c:v>
                </c:pt>
                <c:pt idx="2">
                  <c:v>Chew</c:v>
                </c:pt>
                <c:pt idx="3">
                  <c:v>Powder</c:v>
                </c:pt>
                <c:pt idx="4">
                  <c:v>Tablet</c:v>
                </c:pt>
                <c:pt idx="5">
                  <c:v>Liquid</c:v>
                </c:pt>
                <c:pt idx="6">
                  <c:v>Softgel</c:v>
                </c:pt>
                <c:pt idx="7">
                  <c:v>Bar</c:v>
                </c:pt>
                <c:pt idx="8">
                  <c:v>Gelatin capsule</c:v>
                </c:pt>
                <c:pt idx="9">
                  <c:v>Vegetarian capsule</c:v>
                </c:pt>
                <c:pt idx="10">
                  <c:v>Stick pack/sachet</c:v>
                </c:pt>
                <c:pt idx="11">
                  <c:v>Shot</c:v>
                </c:pt>
              </c:strCache>
            </c:strRef>
          </c:cat>
          <c:val>
            <c:numRef>
              <c:f>Sheet1!$F$2:$F$13</c:f>
              <c:numCache>
                <c:formatCode>0%</c:formatCode>
                <c:ptCount val="12"/>
                <c:pt idx="0">
                  <c:v>0.41304348000000002</c:v>
                </c:pt>
                <c:pt idx="1">
                  <c:v>0.41304348000000002</c:v>
                </c:pt>
                <c:pt idx="2">
                  <c:v>0.15217391</c:v>
                </c:pt>
                <c:pt idx="3">
                  <c:v>0.10869565</c:v>
                </c:pt>
                <c:pt idx="4">
                  <c:v>0.34782608999999998</c:v>
                </c:pt>
                <c:pt idx="5">
                  <c:v>6.521739E-2</c:v>
                </c:pt>
                <c:pt idx="6">
                  <c:v>0.43478261000000001</c:v>
                </c:pt>
                <c:pt idx="7">
                  <c:v>4.3478259999999998E-2</c:v>
                </c:pt>
                <c:pt idx="8">
                  <c:v>0.21739130000000001</c:v>
                </c:pt>
                <c:pt idx="9">
                  <c:v>2.1739129999999999E-2</c:v>
                </c:pt>
                <c:pt idx="10">
                  <c:v>0</c:v>
                </c:pt>
                <c:pt idx="11">
                  <c:v>0</c:v>
                </c:pt>
              </c:numCache>
            </c:numRef>
          </c:val>
          <c:extLst>
            <c:ext xmlns:c16="http://schemas.microsoft.com/office/drawing/2014/chart" uri="{C3380CC4-5D6E-409C-BE32-E72D297353CC}">
              <c16:uniqueId val="{00000004-4F2C-4EC2-97F1-CDA5F03067BD}"/>
            </c:ext>
          </c:extLst>
        </c:ser>
        <c:ser>
          <c:idx val="5"/>
          <c:order val="5"/>
          <c:tx>
            <c:strRef>
              <c:f>Sheet1!$G$1</c:f>
              <c:strCache>
                <c:ptCount val="1"/>
                <c:pt idx="0">
                  <c:v>US Male 55+</c:v>
                </c:pt>
              </c:strCache>
            </c:strRef>
          </c:tx>
          <c:spPr>
            <a:solidFill>
              <a:schemeClr val="accent6"/>
            </a:solidFill>
            <a:ln>
              <a:noFill/>
            </a:ln>
            <a:effectLst/>
          </c:spPr>
          <c:invertIfNegative val="0"/>
          <c:cat>
            <c:strRef>
              <c:f>Sheet1!$A$2:$A$13</c:f>
              <c:strCache>
                <c:ptCount val="12"/>
                <c:pt idx="0">
                  <c:v>Gummy</c:v>
                </c:pt>
                <c:pt idx="1">
                  <c:v>Pill</c:v>
                </c:pt>
                <c:pt idx="2">
                  <c:v>Chew</c:v>
                </c:pt>
                <c:pt idx="3">
                  <c:v>Powder</c:v>
                </c:pt>
                <c:pt idx="4">
                  <c:v>Tablet</c:v>
                </c:pt>
                <c:pt idx="5">
                  <c:v>Liquid</c:v>
                </c:pt>
                <c:pt idx="6">
                  <c:v>Softgel</c:v>
                </c:pt>
                <c:pt idx="7">
                  <c:v>Bar</c:v>
                </c:pt>
                <c:pt idx="8">
                  <c:v>Gelatin capsule</c:v>
                </c:pt>
                <c:pt idx="9">
                  <c:v>Vegetarian capsule</c:v>
                </c:pt>
                <c:pt idx="10">
                  <c:v>Stick pack/sachet</c:v>
                </c:pt>
                <c:pt idx="11">
                  <c:v>Shot</c:v>
                </c:pt>
              </c:strCache>
            </c:strRef>
          </c:cat>
          <c:val>
            <c:numRef>
              <c:f>Sheet1!$G$2:$G$13</c:f>
              <c:numCache>
                <c:formatCode>0%</c:formatCode>
                <c:ptCount val="12"/>
                <c:pt idx="0">
                  <c:v>0.21212121</c:v>
                </c:pt>
                <c:pt idx="1">
                  <c:v>0.48484848000000003</c:v>
                </c:pt>
                <c:pt idx="2">
                  <c:v>0.12121212000000001</c:v>
                </c:pt>
                <c:pt idx="3">
                  <c:v>6.0606060000000003E-2</c:v>
                </c:pt>
                <c:pt idx="4">
                  <c:v>0.60606061</c:v>
                </c:pt>
                <c:pt idx="5">
                  <c:v>0.15151514999999999</c:v>
                </c:pt>
                <c:pt idx="6">
                  <c:v>0.27272727000000002</c:v>
                </c:pt>
                <c:pt idx="7">
                  <c:v>3.0303030000000002E-2</c:v>
                </c:pt>
                <c:pt idx="8">
                  <c:v>6.0606060000000003E-2</c:v>
                </c:pt>
                <c:pt idx="9">
                  <c:v>0.12121212000000001</c:v>
                </c:pt>
                <c:pt idx="10">
                  <c:v>0</c:v>
                </c:pt>
                <c:pt idx="11">
                  <c:v>0</c:v>
                </c:pt>
              </c:numCache>
            </c:numRef>
          </c:val>
          <c:extLst>
            <c:ext xmlns:c16="http://schemas.microsoft.com/office/drawing/2014/chart" uri="{C3380CC4-5D6E-409C-BE32-E72D297353CC}">
              <c16:uniqueId val="{00000005-4F2C-4EC2-97F1-CDA5F03067BD}"/>
            </c:ext>
          </c:extLst>
        </c:ser>
        <c:dLbls>
          <c:showLegendKey val="0"/>
          <c:showVal val="0"/>
          <c:showCatName val="0"/>
          <c:showSerName val="0"/>
          <c:showPercent val="0"/>
          <c:showBubbleSize val="0"/>
        </c:dLbls>
        <c:gapWidth val="219"/>
        <c:overlap val="-27"/>
        <c:axId val="750661288"/>
        <c:axId val="750663808"/>
      </c:barChart>
      <c:catAx>
        <c:axId val="750661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0663808"/>
        <c:crosses val="autoZero"/>
        <c:auto val="1"/>
        <c:lblAlgn val="ctr"/>
        <c:lblOffset val="100"/>
        <c:noMultiLvlLbl val="0"/>
      </c:catAx>
      <c:valAx>
        <c:axId val="7506638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0661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Sheet1!$A$2:$A$10</c:f>
              <c:strCache>
                <c:ptCount val="9"/>
                <c:pt idx="0">
                  <c:v>Easy to swallow</c:v>
                </c:pt>
                <c:pt idx="1">
                  <c:v>Single pill daily dosage</c:v>
                </c:pt>
                <c:pt idx="2">
                  <c:v>Pleasant taste</c:v>
                </c:pt>
                <c:pt idx="3">
                  <c:v>Pleasant or no odor</c:v>
                </c:pt>
                <c:pt idx="4">
                  <c:v>Combination formulas</c:v>
                </c:pt>
                <c:pt idx="5">
                  <c:v>Multi-pack with different products</c:v>
                </c:pt>
                <c:pt idx="6">
                  <c:v>Single ingredient formulas</c:v>
                </c:pt>
                <c:pt idx="7">
                  <c:v>Bioavailable</c:v>
                </c:pt>
                <c:pt idx="8">
                  <c:v>Other taste or convenience factor</c:v>
                </c:pt>
              </c:strCache>
            </c:strRef>
          </c:cat>
          <c:val>
            <c:numRef>
              <c:f>Sheet1!$B$2:$B$10</c:f>
              <c:numCache>
                <c:formatCode>0%</c:formatCode>
                <c:ptCount val="9"/>
                <c:pt idx="0">
                  <c:v>0.67299577999999993</c:v>
                </c:pt>
                <c:pt idx="1">
                  <c:v>0.3628692</c:v>
                </c:pt>
                <c:pt idx="2">
                  <c:v>0.39662447000000001</c:v>
                </c:pt>
                <c:pt idx="3">
                  <c:v>0.27848100999999997</c:v>
                </c:pt>
                <c:pt idx="4">
                  <c:v>0.20042193999999999</c:v>
                </c:pt>
                <c:pt idx="5">
                  <c:v>0.19831224</c:v>
                </c:pt>
                <c:pt idx="6">
                  <c:v>0.24050632999999999</c:v>
                </c:pt>
                <c:pt idx="7">
                  <c:v>9.704641E-2</c:v>
                </c:pt>
                <c:pt idx="8">
                  <c:v>3.3755269999999997E-2</c:v>
                </c:pt>
              </c:numCache>
            </c:numRef>
          </c:val>
          <c:extLst>
            <c:ext xmlns:c16="http://schemas.microsoft.com/office/drawing/2014/chart" uri="{C3380CC4-5D6E-409C-BE32-E72D297353CC}">
              <c16:uniqueId val="{00000000-B2C4-4F8C-B39B-868A968D6DE2}"/>
            </c:ext>
          </c:extLst>
        </c:ser>
        <c:ser>
          <c:idx val="1"/>
          <c:order val="1"/>
          <c:tx>
            <c:strRef>
              <c:f>Sheet1!$C$1</c:f>
              <c:strCache>
                <c:ptCount val="1"/>
                <c:pt idx="0">
                  <c:v>UK</c:v>
                </c:pt>
              </c:strCache>
            </c:strRef>
          </c:tx>
          <c:spPr>
            <a:solidFill>
              <a:schemeClr val="accent2"/>
            </a:solidFill>
            <a:ln>
              <a:noFill/>
            </a:ln>
            <a:effectLst/>
          </c:spPr>
          <c:invertIfNegative val="0"/>
          <c:cat>
            <c:strRef>
              <c:f>Sheet1!$A$2:$A$10</c:f>
              <c:strCache>
                <c:ptCount val="9"/>
                <c:pt idx="0">
                  <c:v>Easy to swallow</c:v>
                </c:pt>
                <c:pt idx="1">
                  <c:v>Single pill daily dosage</c:v>
                </c:pt>
                <c:pt idx="2">
                  <c:v>Pleasant taste</c:v>
                </c:pt>
                <c:pt idx="3">
                  <c:v>Pleasant or no odor</c:v>
                </c:pt>
                <c:pt idx="4">
                  <c:v>Combination formulas</c:v>
                </c:pt>
                <c:pt idx="5">
                  <c:v>Multi-pack with different products</c:v>
                </c:pt>
                <c:pt idx="6">
                  <c:v>Single ingredient formulas</c:v>
                </c:pt>
                <c:pt idx="7">
                  <c:v>Bioavailable</c:v>
                </c:pt>
                <c:pt idx="8">
                  <c:v>Other taste or convenience factor</c:v>
                </c:pt>
              </c:strCache>
            </c:strRef>
          </c:cat>
          <c:val>
            <c:numRef>
              <c:f>Sheet1!$C$2:$C$10</c:f>
              <c:numCache>
                <c:formatCode>0%</c:formatCode>
                <c:ptCount val="9"/>
                <c:pt idx="0">
                  <c:v>0.74404762000000002</c:v>
                </c:pt>
                <c:pt idx="1">
                  <c:v>0.44047618999999999</c:v>
                </c:pt>
                <c:pt idx="2">
                  <c:v>0.35714286000000001</c:v>
                </c:pt>
                <c:pt idx="3">
                  <c:v>0.23809524000000001</c:v>
                </c:pt>
                <c:pt idx="4">
                  <c:v>0.17261905</c:v>
                </c:pt>
                <c:pt idx="5">
                  <c:v>0.19642857</c:v>
                </c:pt>
                <c:pt idx="6">
                  <c:v>0.16071429000000001</c:v>
                </c:pt>
                <c:pt idx="7">
                  <c:v>7.1428569999999997E-2</c:v>
                </c:pt>
                <c:pt idx="8">
                  <c:v>5.9523800000000002E-3</c:v>
                </c:pt>
              </c:numCache>
            </c:numRef>
          </c:val>
          <c:extLst>
            <c:ext xmlns:c16="http://schemas.microsoft.com/office/drawing/2014/chart" uri="{C3380CC4-5D6E-409C-BE32-E72D297353CC}">
              <c16:uniqueId val="{00000001-B2C4-4F8C-B39B-868A968D6DE2}"/>
            </c:ext>
          </c:extLst>
        </c:ser>
        <c:ser>
          <c:idx val="2"/>
          <c:order val="2"/>
          <c:tx>
            <c:strRef>
              <c:f>Sheet1!$D$1</c:f>
              <c:strCache>
                <c:ptCount val="1"/>
                <c:pt idx="0">
                  <c:v>DE</c:v>
                </c:pt>
              </c:strCache>
            </c:strRef>
          </c:tx>
          <c:spPr>
            <a:solidFill>
              <a:schemeClr val="accent3"/>
            </a:solidFill>
            <a:ln>
              <a:noFill/>
            </a:ln>
            <a:effectLst/>
          </c:spPr>
          <c:invertIfNegative val="0"/>
          <c:cat>
            <c:strRef>
              <c:f>Sheet1!$A$2:$A$10</c:f>
              <c:strCache>
                <c:ptCount val="9"/>
                <c:pt idx="0">
                  <c:v>Easy to swallow</c:v>
                </c:pt>
                <c:pt idx="1">
                  <c:v>Single pill daily dosage</c:v>
                </c:pt>
                <c:pt idx="2">
                  <c:v>Pleasant taste</c:v>
                </c:pt>
                <c:pt idx="3">
                  <c:v>Pleasant or no odor</c:v>
                </c:pt>
                <c:pt idx="4">
                  <c:v>Combination formulas</c:v>
                </c:pt>
                <c:pt idx="5">
                  <c:v>Multi-pack with different products</c:v>
                </c:pt>
                <c:pt idx="6">
                  <c:v>Single ingredient formulas</c:v>
                </c:pt>
                <c:pt idx="7">
                  <c:v>Bioavailable</c:v>
                </c:pt>
                <c:pt idx="8">
                  <c:v>Other taste or convenience factor</c:v>
                </c:pt>
              </c:strCache>
            </c:strRef>
          </c:cat>
          <c:val>
            <c:numRef>
              <c:f>Sheet1!$D$2:$D$10</c:f>
              <c:numCache>
                <c:formatCode>0%</c:formatCode>
                <c:ptCount val="9"/>
                <c:pt idx="0">
                  <c:v>0.59113300000000002</c:v>
                </c:pt>
                <c:pt idx="1">
                  <c:v>0.41871921000000001</c:v>
                </c:pt>
                <c:pt idx="2">
                  <c:v>0.27586207000000001</c:v>
                </c:pt>
                <c:pt idx="3">
                  <c:v>0.31034483000000002</c:v>
                </c:pt>
                <c:pt idx="4">
                  <c:v>0.23152708999999999</c:v>
                </c:pt>
                <c:pt idx="5">
                  <c:v>0.19211823</c:v>
                </c:pt>
                <c:pt idx="6">
                  <c:v>0.18226601000000001</c:v>
                </c:pt>
                <c:pt idx="7">
                  <c:v>0.17733989999999999</c:v>
                </c:pt>
                <c:pt idx="8">
                  <c:v>5.9113300000000008E-2</c:v>
                </c:pt>
              </c:numCache>
            </c:numRef>
          </c:val>
          <c:extLst>
            <c:ext xmlns:c16="http://schemas.microsoft.com/office/drawing/2014/chart" uri="{C3380CC4-5D6E-409C-BE32-E72D297353CC}">
              <c16:uniqueId val="{00000002-B2C4-4F8C-B39B-868A968D6DE2}"/>
            </c:ext>
          </c:extLst>
        </c:ser>
        <c:ser>
          <c:idx val="3"/>
          <c:order val="3"/>
          <c:tx>
            <c:strRef>
              <c:f>Sheet1!$E$1</c:f>
              <c:strCache>
                <c:ptCount val="1"/>
                <c:pt idx="0">
                  <c:v>IT</c:v>
                </c:pt>
              </c:strCache>
            </c:strRef>
          </c:tx>
          <c:spPr>
            <a:solidFill>
              <a:schemeClr val="accent4"/>
            </a:solidFill>
            <a:ln>
              <a:noFill/>
            </a:ln>
            <a:effectLst/>
          </c:spPr>
          <c:invertIfNegative val="0"/>
          <c:cat>
            <c:strRef>
              <c:f>Sheet1!$A$2:$A$10</c:f>
              <c:strCache>
                <c:ptCount val="9"/>
                <c:pt idx="0">
                  <c:v>Easy to swallow</c:v>
                </c:pt>
                <c:pt idx="1">
                  <c:v>Single pill daily dosage</c:v>
                </c:pt>
                <c:pt idx="2">
                  <c:v>Pleasant taste</c:v>
                </c:pt>
                <c:pt idx="3">
                  <c:v>Pleasant or no odor</c:v>
                </c:pt>
                <c:pt idx="4">
                  <c:v>Combination formulas</c:v>
                </c:pt>
                <c:pt idx="5">
                  <c:v>Multi-pack with different products</c:v>
                </c:pt>
                <c:pt idx="6">
                  <c:v>Single ingredient formulas</c:v>
                </c:pt>
                <c:pt idx="7">
                  <c:v>Bioavailable</c:v>
                </c:pt>
                <c:pt idx="8">
                  <c:v>Other taste or convenience factor</c:v>
                </c:pt>
              </c:strCache>
            </c:strRef>
          </c:cat>
          <c:val>
            <c:numRef>
              <c:f>Sheet1!$E$2:$E$10</c:f>
              <c:numCache>
                <c:formatCode>0%</c:formatCode>
                <c:ptCount val="9"/>
                <c:pt idx="0">
                  <c:v>0.65991902999999996</c:v>
                </c:pt>
                <c:pt idx="1">
                  <c:v>0.37651822000000001</c:v>
                </c:pt>
                <c:pt idx="2">
                  <c:v>0.39676113000000002</c:v>
                </c:pt>
                <c:pt idx="3">
                  <c:v>0.25506073000000001</c:v>
                </c:pt>
                <c:pt idx="4">
                  <c:v>0.24291498</c:v>
                </c:pt>
                <c:pt idx="5">
                  <c:v>0.17004048999999999</c:v>
                </c:pt>
                <c:pt idx="6">
                  <c:v>0.11740891000000001</c:v>
                </c:pt>
                <c:pt idx="7">
                  <c:v>0.1417004</c:v>
                </c:pt>
                <c:pt idx="8">
                  <c:v>4.048583E-2</c:v>
                </c:pt>
              </c:numCache>
            </c:numRef>
          </c:val>
          <c:extLst>
            <c:ext xmlns:c16="http://schemas.microsoft.com/office/drawing/2014/chart" uri="{C3380CC4-5D6E-409C-BE32-E72D297353CC}">
              <c16:uniqueId val="{00000003-B2C4-4F8C-B39B-868A968D6DE2}"/>
            </c:ext>
          </c:extLst>
        </c:ser>
        <c:ser>
          <c:idx val="4"/>
          <c:order val="4"/>
          <c:tx>
            <c:strRef>
              <c:f>Sheet1!$F$1</c:f>
              <c:strCache>
                <c:ptCount val="1"/>
                <c:pt idx="0">
                  <c:v>KR</c:v>
                </c:pt>
              </c:strCache>
            </c:strRef>
          </c:tx>
          <c:spPr>
            <a:solidFill>
              <a:schemeClr val="accent5"/>
            </a:solidFill>
            <a:ln>
              <a:noFill/>
            </a:ln>
            <a:effectLst/>
          </c:spPr>
          <c:invertIfNegative val="0"/>
          <c:cat>
            <c:strRef>
              <c:f>Sheet1!$A$2:$A$10</c:f>
              <c:strCache>
                <c:ptCount val="9"/>
                <c:pt idx="0">
                  <c:v>Easy to swallow</c:v>
                </c:pt>
                <c:pt idx="1">
                  <c:v>Single pill daily dosage</c:v>
                </c:pt>
                <c:pt idx="2">
                  <c:v>Pleasant taste</c:v>
                </c:pt>
                <c:pt idx="3">
                  <c:v>Pleasant or no odor</c:v>
                </c:pt>
                <c:pt idx="4">
                  <c:v>Combination formulas</c:v>
                </c:pt>
                <c:pt idx="5">
                  <c:v>Multi-pack with different products</c:v>
                </c:pt>
                <c:pt idx="6">
                  <c:v>Single ingredient formulas</c:v>
                </c:pt>
                <c:pt idx="7">
                  <c:v>Bioavailable</c:v>
                </c:pt>
                <c:pt idx="8">
                  <c:v>Other taste or convenience factor</c:v>
                </c:pt>
              </c:strCache>
            </c:strRef>
          </c:cat>
          <c:val>
            <c:numRef>
              <c:f>Sheet1!$F$2:$F$10</c:f>
              <c:numCache>
                <c:formatCode>0%</c:formatCode>
                <c:ptCount val="9"/>
                <c:pt idx="0">
                  <c:v>0.62658228000000005</c:v>
                </c:pt>
                <c:pt idx="1">
                  <c:v>0.49367088999999997</c:v>
                </c:pt>
                <c:pt idx="2">
                  <c:v>0.28164557000000001</c:v>
                </c:pt>
                <c:pt idx="3">
                  <c:v>0.21518987000000001</c:v>
                </c:pt>
                <c:pt idx="4">
                  <c:v>0.13607595</c:v>
                </c:pt>
                <c:pt idx="5">
                  <c:v>0.17088608</c:v>
                </c:pt>
                <c:pt idx="6">
                  <c:v>0.11708861</c:v>
                </c:pt>
                <c:pt idx="7">
                  <c:v>0.13607595</c:v>
                </c:pt>
                <c:pt idx="8">
                  <c:v>3.7974679999999997E-2</c:v>
                </c:pt>
              </c:numCache>
            </c:numRef>
          </c:val>
          <c:extLst>
            <c:ext xmlns:c16="http://schemas.microsoft.com/office/drawing/2014/chart" uri="{C3380CC4-5D6E-409C-BE32-E72D297353CC}">
              <c16:uniqueId val="{00000004-B2C4-4F8C-B39B-868A968D6DE2}"/>
            </c:ext>
          </c:extLst>
        </c:ser>
        <c:ser>
          <c:idx val="5"/>
          <c:order val="5"/>
          <c:tx>
            <c:strRef>
              <c:f>Sheet1!$G$1</c:f>
              <c:strCache>
                <c:ptCount val="1"/>
                <c:pt idx="0">
                  <c:v>AU</c:v>
                </c:pt>
              </c:strCache>
            </c:strRef>
          </c:tx>
          <c:spPr>
            <a:solidFill>
              <a:schemeClr val="accent6"/>
            </a:solidFill>
            <a:ln>
              <a:noFill/>
            </a:ln>
            <a:effectLst/>
          </c:spPr>
          <c:invertIfNegative val="0"/>
          <c:cat>
            <c:strRef>
              <c:f>Sheet1!$A$2:$A$10</c:f>
              <c:strCache>
                <c:ptCount val="9"/>
                <c:pt idx="0">
                  <c:v>Easy to swallow</c:v>
                </c:pt>
                <c:pt idx="1">
                  <c:v>Single pill daily dosage</c:v>
                </c:pt>
                <c:pt idx="2">
                  <c:v>Pleasant taste</c:v>
                </c:pt>
                <c:pt idx="3">
                  <c:v>Pleasant or no odor</c:v>
                </c:pt>
                <c:pt idx="4">
                  <c:v>Combination formulas</c:v>
                </c:pt>
                <c:pt idx="5">
                  <c:v>Multi-pack with different products</c:v>
                </c:pt>
                <c:pt idx="6">
                  <c:v>Single ingredient formulas</c:v>
                </c:pt>
                <c:pt idx="7">
                  <c:v>Bioavailable</c:v>
                </c:pt>
                <c:pt idx="8">
                  <c:v>Other taste or convenience factor</c:v>
                </c:pt>
              </c:strCache>
            </c:strRef>
          </c:cat>
          <c:val>
            <c:numRef>
              <c:f>Sheet1!$G$2:$G$10</c:f>
              <c:numCache>
                <c:formatCode>0%</c:formatCode>
                <c:ptCount val="9"/>
                <c:pt idx="0">
                  <c:v>0.71573604000000002</c:v>
                </c:pt>
                <c:pt idx="1">
                  <c:v>0.41116751000000001</c:v>
                </c:pt>
                <c:pt idx="2">
                  <c:v>0.31472081000000002</c:v>
                </c:pt>
                <c:pt idx="3">
                  <c:v>0.30964467000000001</c:v>
                </c:pt>
                <c:pt idx="4">
                  <c:v>0.16243655000000001</c:v>
                </c:pt>
                <c:pt idx="5">
                  <c:v>0.15228426</c:v>
                </c:pt>
                <c:pt idx="6">
                  <c:v>0.15736041000000001</c:v>
                </c:pt>
                <c:pt idx="7">
                  <c:v>7.6142130000000002E-2</c:v>
                </c:pt>
                <c:pt idx="8">
                  <c:v>4.0609140000000002E-2</c:v>
                </c:pt>
              </c:numCache>
            </c:numRef>
          </c:val>
          <c:extLst>
            <c:ext xmlns:c16="http://schemas.microsoft.com/office/drawing/2014/chart" uri="{C3380CC4-5D6E-409C-BE32-E72D297353CC}">
              <c16:uniqueId val="{00000005-B2C4-4F8C-B39B-868A968D6DE2}"/>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Sheet1!$A$2:$A$10</c:f>
              <c:strCache>
                <c:ptCount val="9"/>
                <c:pt idx="0">
                  <c:v>Easy to swallow</c:v>
                </c:pt>
                <c:pt idx="1">
                  <c:v>Single pill daily dosage</c:v>
                </c:pt>
                <c:pt idx="2">
                  <c:v>Pleasant taste</c:v>
                </c:pt>
                <c:pt idx="3">
                  <c:v>Pleasant or no odor</c:v>
                </c:pt>
                <c:pt idx="4">
                  <c:v>Combination formulas</c:v>
                </c:pt>
                <c:pt idx="5">
                  <c:v>Multi-pack with different products</c:v>
                </c:pt>
                <c:pt idx="6">
                  <c:v>Single ingredient formulas</c:v>
                </c:pt>
                <c:pt idx="7">
                  <c:v>Bioavailable</c:v>
                </c:pt>
                <c:pt idx="8">
                  <c:v>Other taste or convenience factor</c:v>
                </c:pt>
              </c:strCache>
            </c:strRef>
          </c:cat>
          <c:val>
            <c:numRef>
              <c:f>Sheet1!$H$2:$H$10</c:f>
              <c:numCache>
                <c:formatCode>0%</c:formatCode>
                <c:ptCount val="9"/>
                <c:pt idx="0">
                  <c:v>0.66212534000000001</c:v>
                </c:pt>
                <c:pt idx="1">
                  <c:v>0.37874658999999999</c:v>
                </c:pt>
                <c:pt idx="2">
                  <c:v>0.41961852999999999</c:v>
                </c:pt>
                <c:pt idx="3">
                  <c:v>0.23433243000000001</c:v>
                </c:pt>
                <c:pt idx="4">
                  <c:v>0.33514986000000002</c:v>
                </c:pt>
                <c:pt idx="5">
                  <c:v>0.28337875000000001</c:v>
                </c:pt>
                <c:pt idx="6">
                  <c:v>0.22888283000000001</c:v>
                </c:pt>
                <c:pt idx="7">
                  <c:v>0.15531334999999999</c:v>
                </c:pt>
                <c:pt idx="8">
                  <c:v>1.089918E-2</c:v>
                </c:pt>
              </c:numCache>
            </c:numRef>
          </c:val>
          <c:extLst>
            <c:ext xmlns:c16="http://schemas.microsoft.com/office/drawing/2014/chart" uri="{C3380CC4-5D6E-409C-BE32-E72D297353CC}">
              <c16:uniqueId val="{00000006-B2C4-4F8C-B39B-868A968D6DE2}"/>
            </c:ext>
          </c:extLst>
        </c:ser>
        <c:dLbls>
          <c:showLegendKey val="0"/>
          <c:showVal val="0"/>
          <c:showCatName val="0"/>
          <c:showSerName val="0"/>
          <c:showPercent val="0"/>
          <c:showBubbleSize val="0"/>
        </c:dLbls>
        <c:gapWidth val="219"/>
        <c:overlap val="-27"/>
        <c:axId val="394820576"/>
        <c:axId val="394821296"/>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Sheet1!$A$2:$A$10</c:f>
              <c:strCache>
                <c:ptCount val="9"/>
                <c:pt idx="0">
                  <c:v>Easy to swallow</c:v>
                </c:pt>
                <c:pt idx="1">
                  <c:v>Single pill daily dosage</c:v>
                </c:pt>
                <c:pt idx="2">
                  <c:v>Pleasant taste</c:v>
                </c:pt>
                <c:pt idx="3">
                  <c:v>Pleasant or no odor</c:v>
                </c:pt>
                <c:pt idx="4">
                  <c:v>Combination formulas</c:v>
                </c:pt>
                <c:pt idx="5">
                  <c:v>Multi-pack with different products</c:v>
                </c:pt>
                <c:pt idx="6">
                  <c:v>Single ingredient formulas</c:v>
                </c:pt>
                <c:pt idx="7">
                  <c:v>Bioavailable</c:v>
                </c:pt>
                <c:pt idx="8">
                  <c:v>Other taste or convenience factor</c:v>
                </c:pt>
              </c:strCache>
            </c:strRef>
          </c:cat>
          <c:val>
            <c:numRef>
              <c:f>Sheet1!$I$2:$I$10</c:f>
              <c:numCache>
                <c:formatCode>0%</c:formatCode>
                <c:ptCount val="9"/>
                <c:pt idx="0">
                  <c:v>0.69580753000000006</c:v>
                </c:pt>
                <c:pt idx="1">
                  <c:v>0.44044782999999998</c:v>
                </c:pt>
                <c:pt idx="2">
                  <c:v>0.32515484</c:v>
                </c:pt>
                <c:pt idx="3">
                  <c:v>0.24892806000000001</c:v>
                </c:pt>
                <c:pt idx="4">
                  <c:v>0.16102906</c:v>
                </c:pt>
                <c:pt idx="5">
                  <c:v>0.13625535999999999</c:v>
                </c:pt>
                <c:pt idx="6">
                  <c:v>0.13482611</c:v>
                </c:pt>
                <c:pt idx="7">
                  <c:v>8.3849450000000006E-2</c:v>
                </c:pt>
                <c:pt idx="8">
                  <c:v>4.0257269999999998E-2</c:v>
                </c:pt>
              </c:numCache>
            </c:numRef>
          </c:val>
          <c:smooth val="0"/>
          <c:extLst>
            <c:ext xmlns:c16="http://schemas.microsoft.com/office/drawing/2014/chart" uri="{C3380CC4-5D6E-409C-BE32-E72D297353CC}">
              <c16:uniqueId val="{00000007-B2C4-4F8C-B39B-868A968D6DE2}"/>
            </c:ext>
          </c:extLst>
        </c:ser>
        <c:dLbls>
          <c:showLegendKey val="0"/>
          <c:showVal val="0"/>
          <c:showCatName val="0"/>
          <c:showSerName val="0"/>
          <c:showPercent val="0"/>
          <c:showBubbleSize val="0"/>
        </c:dLbls>
        <c:marker val="1"/>
        <c:smooth val="0"/>
        <c:axId val="394820576"/>
        <c:axId val="394821296"/>
      </c:lineChart>
      <c:catAx>
        <c:axId val="39482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94821296"/>
        <c:crosses val="autoZero"/>
        <c:auto val="1"/>
        <c:lblAlgn val="ctr"/>
        <c:lblOffset val="100"/>
        <c:noMultiLvlLbl val="0"/>
      </c:catAx>
      <c:valAx>
        <c:axId val="3948212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94820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Sheet1!$A$2:$A$10</c:f>
              <c:strCache>
                <c:ptCount val="9"/>
                <c:pt idx="0">
                  <c:v>Easy to swallow</c:v>
                </c:pt>
                <c:pt idx="1">
                  <c:v>Single pill daily dosage</c:v>
                </c:pt>
                <c:pt idx="2">
                  <c:v>Pleasant taste</c:v>
                </c:pt>
                <c:pt idx="3">
                  <c:v>Pleasant or no odor</c:v>
                </c:pt>
                <c:pt idx="4">
                  <c:v>Multi-pack with different products</c:v>
                </c:pt>
                <c:pt idx="5">
                  <c:v>Single ingredient formulas</c:v>
                </c:pt>
                <c:pt idx="6">
                  <c:v>Combination formulas</c:v>
                </c:pt>
                <c:pt idx="7">
                  <c:v>Bioavailable</c:v>
                </c:pt>
                <c:pt idx="8">
                  <c:v>Other taste or convenience factor</c:v>
                </c:pt>
              </c:strCache>
            </c:strRef>
          </c:cat>
          <c:val>
            <c:numRef>
              <c:f>Sheet1!$B$2:$B$10</c:f>
              <c:numCache>
                <c:formatCode>0%</c:formatCode>
                <c:ptCount val="9"/>
                <c:pt idx="0">
                  <c:v>0.6300578</c:v>
                </c:pt>
                <c:pt idx="1">
                  <c:v>0.39884393000000001</c:v>
                </c:pt>
                <c:pt idx="2">
                  <c:v>0.3699422</c:v>
                </c:pt>
                <c:pt idx="3">
                  <c:v>0.22254335</c:v>
                </c:pt>
                <c:pt idx="4">
                  <c:v>0.20231214</c:v>
                </c:pt>
                <c:pt idx="5">
                  <c:v>0.20231214</c:v>
                </c:pt>
                <c:pt idx="6">
                  <c:v>0.19942197</c:v>
                </c:pt>
                <c:pt idx="7">
                  <c:v>0.13872831999999999</c:v>
                </c:pt>
                <c:pt idx="8">
                  <c:v>3.7572250000000001E-2</c:v>
                </c:pt>
              </c:numCache>
            </c:numRef>
          </c:val>
          <c:extLst>
            <c:ext xmlns:c16="http://schemas.microsoft.com/office/drawing/2014/chart" uri="{C3380CC4-5D6E-409C-BE32-E72D297353CC}">
              <c16:uniqueId val="{00000000-C859-4E6F-B565-D9FCA5CCF870}"/>
            </c:ext>
          </c:extLst>
        </c:ser>
        <c:ser>
          <c:idx val="1"/>
          <c:order val="1"/>
          <c:tx>
            <c:strRef>
              <c:f>Sheet1!$C$1</c:f>
              <c:strCache>
                <c:ptCount val="1"/>
                <c:pt idx="0">
                  <c:v>Male 18-34</c:v>
                </c:pt>
              </c:strCache>
            </c:strRef>
          </c:tx>
          <c:spPr>
            <a:solidFill>
              <a:schemeClr val="accent2"/>
            </a:solidFill>
            <a:ln>
              <a:noFill/>
            </a:ln>
            <a:effectLst/>
          </c:spPr>
          <c:invertIfNegative val="0"/>
          <c:cat>
            <c:strRef>
              <c:f>Sheet1!$A$2:$A$10</c:f>
              <c:strCache>
                <c:ptCount val="9"/>
                <c:pt idx="0">
                  <c:v>Easy to swallow</c:v>
                </c:pt>
                <c:pt idx="1">
                  <c:v>Single pill daily dosage</c:v>
                </c:pt>
                <c:pt idx="2">
                  <c:v>Pleasant taste</c:v>
                </c:pt>
                <c:pt idx="3">
                  <c:v>Pleasant or no odor</c:v>
                </c:pt>
                <c:pt idx="4">
                  <c:v>Multi-pack with different products</c:v>
                </c:pt>
                <c:pt idx="5">
                  <c:v>Single ingredient formulas</c:v>
                </c:pt>
                <c:pt idx="6">
                  <c:v>Combination formulas</c:v>
                </c:pt>
                <c:pt idx="7">
                  <c:v>Bioavailable</c:v>
                </c:pt>
                <c:pt idx="8">
                  <c:v>Other taste or convenience factor</c:v>
                </c:pt>
              </c:strCache>
            </c:strRef>
          </c:cat>
          <c:val>
            <c:numRef>
              <c:f>Sheet1!$C$2:$C$10</c:f>
              <c:numCache>
                <c:formatCode>0%</c:formatCode>
                <c:ptCount val="9"/>
                <c:pt idx="0">
                  <c:v>0.58522727000000008</c:v>
                </c:pt>
                <c:pt idx="1">
                  <c:v>0.40340909000000003</c:v>
                </c:pt>
                <c:pt idx="2">
                  <c:v>0.38920454999999998</c:v>
                </c:pt>
                <c:pt idx="3">
                  <c:v>0.27272727000000002</c:v>
                </c:pt>
                <c:pt idx="4">
                  <c:v>0.25284090999999997</c:v>
                </c:pt>
                <c:pt idx="5">
                  <c:v>0.25568182</c:v>
                </c:pt>
                <c:pt idx="6">
                  <c:v>0.25568182</c:v>
                </c:pt>
                <c:pt idx="7">
                  <c:v>0.16477273000000001</c:v>
                </c:pt>
                <c:pt idx="8">
                  <c:v>1.420455E-2</c:v>
                </c:pt>
              </c:numCache>
            </c:numRef>
          </c:val>
          <c:extLst>
            <c:ext xmlns:c16="http://schemas.microsoft.com/office/drawing/2014/chart" uri="{C3380CC4-5D6E-409C-BE32-E72D297353CC}">
              <c16:uniqueId val="{00000001-C859-4E6F-B565-D9FCA5CCF870}"/>
            </c:ext>
          </c:extLst>
        </c:ser>
        <c:ser>
          <c:idx val="2"/>
          <c:order val="2"/>
          <c:tx>
            <c:strRef>
              <c:f>Sheet1!$D$1</c:f>
              <c:strCache>
                <c:ptCount val="1"/>
                <c:pt idx="0">
                  <c:v>Female 35-54</c:v>
                </c:pt>
              </c:strCache>
            </c:strRef>
          </c:tx>
          <c:spPr>
            <a:solidFill>
              <a:schemeClr val="accent3"/>
            </a:solidFill>
            <a:ln>
              <a:noFill/>
            </a:ln>
            <a:effectLst/>
          </c:spPr>
          <c:invertIfNegative val="0"/>
          <c:cat>
            <c:strRef>
              <c:f>Sheet1!$A$2:$A$10</c:f>
              <c:strCache>
                <c:ptCount val="9"/>
                <c:pt idx="0">
                  <c:v>Easy to swallow</c:v>
                </c:pt>
                <c:pt idx="1">
                  <c:v>Single pill daily dosage</c:v>
                </c:pt>
                <c:pt idx="2">
                  <c:v>Pleasant taste</c:v>
                </c:pt>
                <c:pt idx="3">
                  <c:v>Pleasant or no odor</c:v>
                </c:pt>
                <c:pt idx="4">
                  <c:v>Multi-pack with different products</c:v>
                </c:pt>
                <c:pt idx="5">
                  <c:v>Single ingredient formulas</c:v>
                </c:pt>
                <c:pt idx="6">
                  <c:v>Combination formulas</c:v>
                </c:pt>
                <c:pt idx="7">
                  <c:v>Bioavailable</c:v>
                </c:pt>
                <c:pt idx="8">
                  <c:v>Other taste or convenience factor</c:v>
                </c:pt>
              </c:strCache>
            </c:strRef>
          </c:cat>
          <c:val>
            <c:numRef>
              <c:f>Sheet1!$D$2:$D$10</c:f>
              <c:numCache>
                <c:formatCode>0%</c:formatCode>
                <c:ptCount val="9"/>
                <c:pt idx="0">
                  <c:v>0.65675056999999992</c:v>
                </c:pt>
                <c:pt idx="1">
                  <c:v>0.40961098000000001</c:v>
                </c:pt>
                <c:pt idx="2">
                  <c:v>0.36155606000000001</c:v>
                </c:pt>
                <c:pt idx="3">
                  <c:v>0.28146452999999999</c:v>
                </c:pt>
                <c:pt idx="4">
                  <c:v>0.17162471000000001</c:v>
                </c:pt>
                <c:pt idx="5">
                  <c:v>0.15560641</c:v>
                </c:pt>
                <c:pt idx="6">
                  <c:v>0.1784897</c:v>
                </c:pt>
                <c:pt idx="7">
                  <c:v>9.6109840000000002E-2</c:v>
                </c:pt>
                <c:pt idx="8">
                  <c:v>4.8054920000000001E-2</c:v>
                </c:pt>
              </c:numCache>
            </c:numRef>
          </c:val>
          <c:extLst>
            <c:ext xmlns:c16="http://schemas.microsoft.com/office/drawing/2014/chart" uri="{C3380CC4-5D6E-409C-BE32-E72D297353CC}">
              <c16:uniqueId val="{00000002-C859-4E6F-B565-D9FCA5CCF870}"/>
            </c:ext>
          </c:extLst>
        </c:ser>
        <c:ser>
          <c:idx val="3"/>
          <c:order val="3"/>
          <c:tx>
            <c:strRef>
              <c:f>Sheet1!$E$1</c:f>
              <c:strCache>
                <c:ptCount val="1"/>
                <c:pt idx="0">
                  <c:v>Male 35-54</c:v>
                </c:pt>
              </c:strCache>
            </c:strRef>
          </c:tx>
          <c:spPr>
            <a:solidFill>
              <a:schemeClr val="accent4"/>
            </a:solidFill>
            <a:ln>
              <a:noFill/>
            </a:ln>
            <a:effectLst/>
          </c:spPr>
          <c:invertIfNegative val="0"/>
          <c:cat>
            <c:strRef>
              <c:f>Sheet1!$A$2:$A$10</c:f>
              <c:strCache>
                <c:ptCount val="9"/>
                <c:pt idx="0">
                  <c:v>Easy to swallow</c:v>
                </c:pt>
                <c:pt idx="1">
                  <c:v>Single pill daily dosage</c:v>
                </c:pt>
                <c:pt idx="2">
                  <c:v>Pleasant taste</c:v>
                </c:pt>
                <c:pt idx="3">
                  <c:v>Pleasant or no odor</c:v>
                </c:pt>
                <c:pt idx="4">
                  <c:v>Multi-pack with different products</c:v>
                </c:pt>
                <c:pt idx="5">
                  <c:v>Single ingredient formulas</c:v>
                </c:pt>
                <c:pt idx="6">
                  <c:v>Combination formulas</c:v>
                </c:pt>
                <c:pt idx="7">
                  <c:v>Bioavailable</c:v>
                </c:pt>
                <c:pt idx="8">
                  <c:v>Other taste or convenience factor</c:v>
                </c:pt>
              </c:strCache>
            </c:strRef>
          </c:cat>
          <c:val>
            <c:numRef>
              <c:f>Sheet1!$E$2:$E$10</c:f>
              <c:numCache>
                <c:formatCode>0%</c:formatCode>
                <c:ptCount val="9"/>
                <c:pt idx="0">
                  <c:v>0.68526786000000006</c:v>
                </c:pt>
                <c:pt idx="1">
                  <c:v>0.38616071000000002</c:v>
                </c:pt>
                <c:pt idx="2">
                  <c:v>0.36607142999999998</c:v>
                </c:pt>
                <c:pt idx="3">
                  <c:v>0.22321429000000001</c:v>
                </c:pt>
                <c:pt idx="4">
                  <c:v>0.24330357</c:v>
                </c:pt>
                <c:pt idx="5">
                  <c:v>0.17857143</c:v>
                </c:pt>
                <c:pt idx="6">
                  <c:v>0.25446428999999998</c:v>
                </c:pt>
                <c:pt idx="7">
                  <c:v>0.12946429000000001</c:v>
                </c:pt>
                <c:pt idx="8">
                  <c:v>1.5625E-2</c:v>
                </c:pt>
              </c:numCache>
            </c:numRef>
          </c:val>
          <c:extLst>
            <c:ext xmlns:c16="http://schemas.microsoft.com/office/drawing/2014/chart" uri="{C3380CC4-5D6E-409C-BE32-E72D297353CC}">
              <c16:uniqueId val="{00000003-C859-4E6F-B565-D9FCA5CCF870}"/>
            </c:ext>
          </c:extLst>
        </c:ser>
        <c:ser>
          <c:idx val="4"/>
          <c:order val="4"/>
          <c:tx>
            <c:strRef>
              <c:f>Sheet1!$F$1</c:f>
              <c:strCache>
                <c:ptCount val="1"/>
                <c:pt idx="0">
                  <c:v>Female 55+</c:v>
                </c:pt>
              </c:strCache>
            </c:strRef>
          </c:tx>
          <c:spPr>
            <a:solidFill>
              <a:schemeClr val="accent5"/>
            </a:solidFill>
            <a:ln>
              <a:noFill/>
            </a:ln>
            <a:effectLst/>
          </c:spPr>
          <c:invertIfNegative val="0"/>
          <c:cat>
            <c:strRef>
              <c:f>Sheet1!$A$2:$A$10</c:f>
              <c:strCache>
                <c:ptCount val="9"/>
                <c:pt idx="0">
                  <c:v>Easy to swallow</c:v>
                </c:pt>
                <c:pt idx="1">
                  <c:v>Single pill daily dosage</c:v>
                </c:pt>
                <c:pt idx="2">
                  <c:v>Pleasant taste</c:v>
                </c:pt>
                <c:pt idx="3">
                  <c:v>Pleasant or no odor</c:v>
                </c:pt>
                <c:pt idx="4">
                  <c:v>Multi-pack with different products</c:v>
                </c:pt>
                <c:pt idx="5">
                  <c:v>Single ingredient formulas</c:v>
                </c:pt>
                <c:pt idx="6">
                  <c:v>Combination formulas</c:v>
                </c:pt>
                <c:pt idx="7">
                  <c:v>Bioavailable</c:v>
                </c:pt>
                <c:pt idx="8">
                  <c:v>Other taste or convenience factor</c:v>
                </c:pt>
              </c:strCache>
            </c:strRef>
          </c:cat>
          <c:val>
            <c:numRef>
              <c:f>Sheet1!$F$2:$F$10</c:f>
              <c:numCache>
                <c:formatCode>0%</c:formatCode>
                <c:ptCount val="9"/>
                <c:pt idx="0">
                  <c:v>0.77142857000000009</c:v>
                </c:pt>
                <c:pt idx="1">
                  <c:v>0.41714286</c:v>
                </c:pt>
                <c:pt idx="2">
                  <c:v>0.32571429000000002</c:v>
                </c:pt>
                <c:pt idx="3">
                  <c:v>0.26857143</c:v>
                </c:pt>
                <c:pt idx="4">
                  <c:v>0.14857143</c:v>
                </c:pt>
                <c:pt idx="5">
                  <c:v>0.14285713999999999</c:v>
                </c:pt>
                <c:pt idx="6">
                  <c:v>0.16571428999999999</c:v>
                </c:pt>
                <c:pt idx="7">
                  <c:v>0.08</c:v>
                </c:pt>
                <c:pt idx="8">
                  <c:v>5.142857E-2</c:v>
                </c:pt>
              </c:numCache>
            </c:numRef>
          </c:val>
          <c:extLst>
            <c:ext xmlns:c16="http://schemas.microsoft.com/office/drawing/2014/chart" uri="{C3380CC4-5D6E-409C-BE32-E72D297353CC}">
              <c16:uniqueId val="{00000004-C859-4E6F-B565-D9FCA5CCF870}"/>
            </c:ext>
          </c:extLst>
        </c:ser>
        <c:ser>
          <c:idx val="5"/>
          <c:order val="5"/>
          <c:tx>
            <c:strRef>
              <c:f>Sheet1!$G$1</c:f>
              <c:strCache>
                <c:ptCount val="1"/>
                <c:pt idx="0">
                  <c:v>Male 55+</c:v>
                </c:pt>
              </c:strCache>
            </c:strRef>
          </c:tx>
          <c:spPr>
            <a:solidFill>
              <a:schemeClr val="accent6"/>
            </a:solidFill>
            <a:ln>
              <a:noFill/>
            </a:ln>
            <a:effectLst/>
          </c:spPr>
          <c:invertIfNegative val="0"/>
          <c:cat>
            <c:strRef>
              <c:f>Sheet1!$A$2:$A$10</c:f>
              <c:strCache>
                <c:ptCount val="9"/>
                <c:pt idx="0">
                  <c:v>Easy to swallow</c:v>
                </c:pt>
                <c:pt idx="1">
                  <c:v>Single pill daily dosage</c:v>
                </c:pt>
                <c:pt idx="2">
                  <c:v>Pleasant taste</c:v>
                </c:pt>
                <c:pt idx="3">
                  <c:v>Pleasant or no odor</c:v>
                </c:pt>
                <c:pt idx="4">
                  <c:v>Multi-pack with different products</c:v>
                </c:pt>
                <c:pt idx="5">
                  <c:v>Single ingredient formulas</c:v>
                </c:pt>
                <c:pt idx="6">
                  <c:v>Combination formulas</c:v>
                </c:pt>
                <c:pt idx="7">
                  <c:v>Bioavailable</c:v>
                </c:pt>
                <c:pt idx="8">
                  <c:v>Other taste or convenience factor</c:v>
                </c:pt>
              </c:strCache>
            </c:strRef>
          </c:cat>
          <c:val>
            <c:numRef>
              <c:f>Sheet1!$G$2:$G$10</c:f>
              <c:numCache>
                <c:formatCode>0%</c:formatCode>
                <c:ptCount val="9"/>
                <c:pt idx="0">
                  <c:v>0.72727272999999992</c:v>
                </c:pt>
                <c:pt idx="1">
                  <c:v>0.44497608</c:v>
                </c:pt>
                <c:pt idx="2">
                  <c:v>0.30143541000000001</c:v>
                </c:pt>
                <c:pt idx="3">
                  <c:v>0.33014354000000001</c:v>
                </c:pt>
                <c:pt idx="4">
                  <c:v>0.12918660000000001</c:v>
                </c:pt>
                <c:pt idx="5">
                  <c:v>0.12440191</c:v>
                </c:pt>
                <c:pt idx="6">
                  <c:v>0.22966507</c:v>
                </c:pt>
                <c:pt idx="7">
                  <c:v>0.11004785</c:v>
                </c:pt>
                <c:pt idx="8">
                  <c:v>3.349282E-2</c:v>
                </c:pt>
              </c:numCache>
            </c:numRef>
          </c:val>
          <c:extLst>
            <c:ext xmlns:c16="http://schemas.microsoft.com/office/drawing/2014/chart" uri="{C3380CC4-5D6E-409C-BE32-E72D297353CC}">
              <c16:uniqueId val="{00000005-C859-4E6F-B565-D9FCA5CCF870}"/>
            </c:ext>
          </c:extLst>
        </c:ser>
        <c:dLbls>
          <c:showLegendKey val="0"/>
          <c:showVal val="0"/>
          <c:showCatName val="0"/>
          <c:showSerName val="0"/>
          <c:showPercent val="0"/>
          <c:showBubbleSize val="0"/>
        </c:dLbls>
        <c:gapWidth val="219"/>
        <c:overlap val="-27"/>
        <c:axId val="63423447"/>
        <c:axId val="63425247"/>
      </c:barChart>
      <c:catAx>
        <c:axId val="63423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3425247"/>
        <c:crosses val="autoZero"/>
        <c:auto val="1"/>
        <c:lblAlgn val="ctr"/>
        <c:lblOffset val="100"/>
        <c:noMultiLvlLbl val="0"/>
      </c:catAx>
      <c:valAx>
        <c:axId val="634252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34234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Sheet1!$A$2:$A$10</c:f>
              <c:strCache>
                <c:ptCount val="9"/>
                <c:pt idx="0">
                  <c:v>Easy to swallow</c:v>
                </c:pt>
                <c:pt idx="1">
                  <c:v>Pleasant taste</c:v>
                </c:pt>
                <c:pt idx="2">
                  <c:v>Single pill daily dosage</c:v>
                </c:pt>
                <c:pt idx="3">
                  <c:v>Pleasant or no odor</c:v>
                </c:pt>
                <c:pt idx="4">
                  <c:v>Single ingredient formulas</c:v>
                </c:pt>
                <c:pt idx="5">
                  <c:v>Combination formulas</c:v>
                </c:pt>
                <c:pt idx="6">
                  <c:v>Multi-pack with different products</c:v>
                </c:pt>
                <c:pt idx="7">
                  <c:v>Bioavailable</c:v>
                </c:pt>
                <c:pt idx="8">
                  <c:v>Other taste or convenience factor</c:v>
                </c:pt>
              </c:strCache>
            </c:strRef>
          </c:cat>
          <c:val>
            <c:numRef>
              <c:f>Sheet1!$B$2:$B$10</c:f>
              <c:numCache>
                <c:formatCode>0%</c:formatCode>
                <c:ptCount val="9"/>
                <c:pt idx="0">
                  <c:v>0.69491524999999998</c:v>
                </c:pt>
                <c:pt idx="1">
                  <c:v>0.33898305000000001</c:v>
                </c:pt>
                <c:pt idx="2">
                  <c:v>0.32203389999999998</c:v>
                </c:pt>
                <c:pt idx="3">
                  <c:v>0.27118643999999997</c:v>
                </c:pt>
                <c:pt idx="4">
                  <c:v>0.25423729</c:v>
                </c:pt>
                <c:pt idx="5">
                  <c:v>0.23728814000000001</c:v>
                </c:pt>
                <c:pt idx="6">
                  <c:v>0.18644068</c:v>
                </c:pt>
                <c:pt idx="7">
                  <c:v>0.10169491999999999</c:v>
                </c:pt>
                <c:pt idx="8">
                  <c:v>1.694915E-2</c:v>
                </c:pt>
              </c:numCache>
            </c:numRef>
          </c:val>
          <c:extLst>
            <c:ext xmlns:c16="http://schemas.microsoft.com/office/drawing/2014/chart" uri="{C3380CC4-5D6E-409C-BE32-E72D297353CC}">
              <c16:uniqueId val="{00000000-954B-4839-9409-0464AB917EAD}"/>
            </c:ext>
          </c:extLst>
        </c:ser>
        <c:ser>
          <c:idx val="1"/>
          <c:order val="1"/>
          <c:tx>
            <c:strRef>
              <c:f>Sheet1!$C$1</c:f>
              <c:strCache>
                <c:ptCount val="1"/>
                <c:pt idx="0">
                  <c:v>US Male 18-34</c:v>
                </c:pt>
              </c:strCache>
            </c:strRef>
          </c:tx>
          <c:spPr>
            <a:solidFill>
              <a:schemeClr val="accent2"/>
            </a:solidFill>
            <a:ln>
              <a:noFill/>
            </a:ln>
            <a:effectLst/>
          </c:spPr>
          <c:invertIfNegative val="0"/>
          <c:cat>
            <c:strRef>
              <c:f>Sheet1!$A$2:$A$10</c:f>
              <c:strCache>
                <c:ptCount val="9"/>
                <c:pt idx="0">
                  <c:v>Easy to swallow</c:v>
                </c:pt>
                <c:pt idx="1">
                  <c:v>Pleasant taste</c:v>
                </c:pt>
                <c:pt idx="2">
                  <c:v>Single pill daily dosage</c:v>
                </c:pt>
                <c:pt idx="3">
                  <c:v>Pleasant or no odor</c:v>
                </c:pt>
                <c:pt idx="4">
                  <c:v>Single ingredient formulas</c:v>
                </c:pt>
                <c:pt idx="5">
                  <c:v>Combination formulas</c:v>
                </c:pt>
                <c:pt idx="6">
                  <c:v>Multi-pack with different products</c:v>
                </c:pt>
                <c:pt idx="7">
                  <c:v>Bioavailable</c:v>
                </c:pt>
                <c:pt idx="8">
                  <c:v>Other taste or convenience factor</c:v>
                </c:pt>
              </c:strCache>
            </c:strRef>
          </c:cat>
          <c:val>
            <c:numRef>
              <c:f>Sheet1!$C$2:$C$10</c:f>
              <c:numCache>
                <c:formatCode>0%</c:formatCode>
                <c:ptCount val="9"/>
                <c:pt idx="0">
                  <c:v>0.56410255999999992</c:v>
                </c:pt>
                <c:pt idx="1">
                  <c:v>0.46153845999999998</c:v>
                </c:pt>
                <c:pt idx="2">
                  <c:v>0.38461538000000001</c:v>
                </c:pt>
                <c:pt idx="3">
                  <c:v>0.2991453</c:v>
                </c:pt>
                <c:pt idx="4">
                  <c:v>0.29059828999999998</c:v>
                </c:pt>
                <c:pt idx="5">
                  <c:v>0.21367521</c:v>
                </c:pt>
                <c:pt idx="6">
                  <c:v>0.23076922999999999</c:v>
                </c:pt>
                <c:pt idx="7">
                  <c:v>0.14529914999999999</c:v>
                </c:pt>
                <c:pt idx="8">
                  <c:v>8.5470100000000007E-3</c:v>
                </c:pt>
              </c:numCache>
            </c:numRef>
          </c:val>
          <c:extLst>
            <c:ext xmlns:c16="http://schemas.microsoft.com/office/drawing/2014/chart" uri="{C3380CC4-5D6E-409C-BE32-E72D297353CC}">
              <c16:uniqueId val="{00000001-954B-4839-9409-0464AB917EAD}"/>
            </c:ext>
          </c:extLst>
        </c:ser>
        <c:ser>
          <c:idx val="2"/>
          <c:order val="2"/>
          <c:tx>
            <c:strRef>
              <c:f>Sheet1!$D$1</c:f>
              <c:strCache>
                <c:ptCount val="1"/>
                <c:pt idx="0">
                  <c:v>US Female 35-54</c:v>
                </c:pt>
              </c:strCache>
            </c:strRef>
          </c:tx>
          <c:spPr>
            <a:solidFill>
              <a:schemeClr val="accent3"/>
            </a:solidFill>
            <a:ln>
              <a:noFill/>
            </a:ln>
            <a:effectLst/>
          </c:spPr>
          <c:invertIfNegative val="0"/>
          <c:cat>
            <c:strRef>
              <c:f>Sheet1!$A$2:$A$10</c:f>
              <c:strCache>
                <c:ptCount val="9"/>
                <c:pt idx="0">
                  <c:v>Easy to swallow</c:v>
                </c:pt>
                <c:pt idx="1">
                  <c:v>Pleasant taste</c:v>
                </c:pt>
                <c:pt idx="2">
                  <c:v>Single pill daily dosage</c:v>
                </c:pt>
                <c:pt idx="3">
                  <c:v>Pleasant or no odor</c:v>
                </c:pt>
                <c:pt idx="4">
                  <c:v>Single ingredient formulas</c:v>
                </c:pt>
                <c:pt idx="5">
                  <c:v>Combination formulas</c:v>
                </c:pt>
                <c:pt idx="6">
                  <c:v>Multi-pack with different products</c:v>
                </c:pt>
                <c:pt idx="7">
                  <c:v>Bioavailable</c:v>
                </c:pt>
                <c:pt idx="8">
                  <c:v>Other taste or convenience factor</c:v>
                </c:pt>
              </c:strCache>
            </c:strRef>
          </c:cat>
          <c:val>
            <c:numRef>
              <c:f>Sheet1!$D$2:$D$10</c:f>
              <c:numCache>
                <c:formatCode>0%</c:formatCode>
                <c:ptCount val="9"/>
                <c:pt idx="0">
                  <c:v>0.70476190000000005</c:v>
                </c:pt>
                <c:pt idx="1">
                  <c:v>0.40952380999999999</c:v>
                </c:pt>
                <c:pt idx="2">
                  <c:v>0.37142857000000001</c:v>
                </c:pt>
                <c:pt idx="3">
                  <c:v>0.21904762</c:v>
                </c:pt>
                <c:pt idx="4">
                  <c:v>0.19047618999999999</c:v>
                </c:pt>
                <c:pt idx="5">
                  <c:v>9.5238099999999992E-2</c:v>
                </c:pt>
                <c:pt idx="6">
                  <c:v>0.25714285999999997</c:v>
                </c:pt>
                <c:pt idx="7">
                  <c:v>6.6666669999999997E-2</c:v>
                </c:pt>
                <c:pt idx="8">
                  <c:v>3.8095240000000002E-2</c:v>
                </c:pt>
              </c:numCache>
            </c:numRef>
          </c:val>
          <c:extLst>
            <c:ext xmlns:c16="http://schemas.microsoft.com/office/drawing/2014/chart" uri="{C3380CC4-5D6E-409C-BE32-E72D297353CC}">
              <c16:uniqueId val="{00000002-954B-4839-9409-0464AB917EAD}"/>
            </c:ext>
          </c:extLst>
        </c:ser>
        <c:ser>
          <c:idx val="3"/>
          <c:order val="3"/>
          <c:tx>
            <c:strRef>
              <c:f>Sheet1!$E$1</c:f>
              <c:strCache>
                <c:ptCount val="1"/>
                <c:pt idx="0">
                  <c:v>US Male 35-54</c:v>
                </c:pt>
              </c:strCache>
            </c:strRef>
          </c:tx>
          <c:spPr>
            <a:solidFill>
              <a:schemeClr val="accent4"/>
            </a:solidFill>
            <a:ln>
              <a:noFill/>
            </a:ln>
            <a:effectLst/>
          </c:spPr>
          <c:invertIfNegative val="0"/>
          <c:cat>
            <c:strRef>
              <c:f>Sheet1!$A$2:$A$10</c:f>
              <c:strCache>
                <c:ptCount val="9"/>
                <c:pt idx="0">
                  <c:v>Easy to swallow</c:v>
                </c:pt>
                <c:pt idx="1">
                  <c:v>Pleasant taste</c:v>
                </c:pt>
                <c:pt idx="2">
                  <c:v>Single pill daily dosage</c:v>
                </c:pt>
                <c:pt idx="3">
                  <c:v>Pleasant or no odor</c:v>
                </c:pt>
                <c:pt idx="4">
                  <c:v>Single ingredient formulas</c:v>
                </c:pt>
                <c:pt idx="5">
                  <c:v>Combination formulas</c:v>
                </c:pt>
                <c:pt idx="6">
                  <c:v>Multi-pack with different products</c:v>
                </c:pt>
                <c:pt idx="7">
                  <c:v>Bioavailable</c:v>
                </c:pt>
                <c:pt idx="8">
                  <c:v>Other taste or convenience factor</c:v>
                </c:pt>
              </c:strCache>
            </c:strRef>
          </c:cat>
          <c:val>
            <c:numRef>
              <c:f>Sheet1!$E$2:$E$10</c:f>
              <c:numCache>
                <c:formatCode>0%</c:formatCode>
                <c:ptCount val="9"/>
                <c:pt idx="0">
                  <c:v>0.64601770000000003</c:v>
                </c:pt>
                <c:pt idx="1">
                  <c:v>0.44247787999999999</c:v>
                </c:pt>
                <c:pt idx="2">
                  <c:v>0.33628319000000001</c:v>
                </c:pt>
                <c:pt idx="3">
                  <c:v>0.25663717000000003</c:v>
                </c:pt>
                <c:pt idx="4">
                  <c:v>0.26548673</c:v>
                </c:pt>
                <c:pt idx="5">
                  <c:v>0.27433627999999999</c:v>
                </c:pt>
                <c:pt idx="6">
                  <c:v>0.21238937999999999</c:v>
                </c:pt>
                <c:pt idx="7">
                  <c:v>0.10619468999999999</c:v>
                </c:pt>
                <c:pt idx="8">
                  <c:v>4.4247790000000002E-2</c:v>
                </c:pt>
              </c:numCache>
            </c:numRef>
          </c:val>
          <c:extLst>
            <c:ext xmlns:c16="http://schemas.microsoft.com/office/drawing/2014/chart" uri="{C3380CC4-5D6E-409C-BE32-E72D297353CC}">
              <c16:uniqueId val="{00000003-954B-4839-9409-0464AB917EAD}"/>
            </c:ext>
          </c:extLst>
        </c:ser>
        <c:ser>
          <c:idx val="4"/>
          <c:order val="4"/>
          <c:tx>
            <c:strRef>
              <c:f>Sheet1!$F$1</c:f>
              <c:strCache>
                <c:ptCount val="1"/>
                <c:pt idx="0">
                  <c:v>US Female 55+</c:v>
                </c:pt>
              </c:strCache>
            </c:strRef>
          </c:tx>
          <c:spPr>
            <a:solidFill>
              <a:schemeClr val="accent5"/>
            </a:solidFill>
            <a:ln>
              <a:noFill/>
            </a:ln>
            <a:effectLst/>
          </c:spPr>
          <c:invertIfNegative val="0"/>
          <c:cat>
            <c:strRef>
              <c:f>Sheet1!$A$2:$A$10</c:f>
              <c:strCache>
                <c:ptCount val="9"/>
                <c:pt idx="0">
                  <c:v>Easy to swallow</c:v>
                </c:pt>
                <c:pt idx="1">
                  <c:v>Pleasant taste</c:v>
                </c:pt>
                <c:pt idx="2">
                  <c:v>Single pill daily dosage</c:v>
                </c:pt>
                <c:pt idx="3">
                  <c:v>Pleasant or no odor</c:v>
                </c:pt>
                <c:pt idx="4">
                  <c:v>Single ingredient formulas</c:v>
                </c:pt>
                <c:pt idx="5">
                  <c:v>Combination formulas</c:v>
                </c:pt>
                <c:pt idx="6">
                  <c:v>Multi-pack with different products</c:v>
                </c:pt>
                <c:pt idx="7">
                  <c:v>Bioavailable</c:v>
                </c:pt>
                <c:pt idx="8">
                  <c:v>Other taste or convenience factor</c:v>
                </c:pt>
              </c:strCache>
            </c:strRef>
          </c:cat>
          <c:val>
            <c:numRef>
              <c:f>Sheet1!$F$2:$F$10</c:f>
              <c:numCache>
                <c:formatCode>0%</c:formatCode>
                <c:ptCount val="9"/>
                <c:pt idx="0">
                  <c:v>0.84782608999999998</c:v>
                </c:pt>
                <c:pt idx="1">
                  <c:v>0.34782608999999998</c:v>
                </c:pt>
                <c:pt idx="2">
                  <c:v>0.32608695999999998</c:v>
                </c:pt>
                <c:pt idx="3">
                  <c:v>0.32608695999999998</c:v>
                </c:pt>
                <c:pt idx="4">
                  <c:v>0.19565216999999999</c:v>
                </c:pt>
                <c:pt idx="5">
                  <c:v>0.19565216999999999</c:v>
                </c:pt>
                <c:pt idx="6">
                  <c:v>6.521739E-2</c:v>
                </c:pt>
                <c:pt idx="7">
                  <c:v>2.1739129999999999E-2</c:v>
                </c:pt>
                <c:pt idx="8">
                  <c:v>8.6956520000000009E-2</c:v>
                </c:pt>
              </c:numCache>
            </c:numRef>
          </c:val>
          <c:extLst>
            <c:ext xmlns:c16="http://schemas.microsoft.com/office/drawing/2014/chart" uri="{C3380CC4-5D6E-409C-BE32-E72D297353CC}">
              <c16:uniqueId val="{00000004-954B-4839-9409-0464AB917EAD}"/>
            </c:ext>
          </c:extLst>
        </c:ser>
        <c:ser>
          <c:idx val="5"/>
          <c:order val="5"/>
          <c:tx>
            <c:strRef>
              <c:f>Sheet1!$G$1</c:f>
              <c:strCache>
                <c:ptCount val="1"/>
                <c:pt idx="0">
                  <c:v>US Male 55+</c:v>
                </c:pt>
              </c:strCache>
            </c:strRef>
          </c:tx>
          <c:spPr>
            <a:solidFill>
              <a:schemeClr val="accent6"/>
            </a:solidFill>
            <a:ln>
              <a:noFill/>
            </a:ln>
            <a:effectLst/>
          </c:spPr>
          <c:invertIfNegative val="0"/>
          <c:cat>
            <c:strRef>
              <c:f>Sheet1!$A$2:$A$10</c:f>
              <c:strCache>
                <c:ptCount val="9"/>
                <c:pt idx="0">
                  <c:v>Easy to swallow</c:v>
                </c:pt>
                <c:pt idx="1">
                  <c:v>Pleasant taste</c:v>
                </c:pt>
                <c:pt idx="2">
                  <c:v>Single pill daily dosage</c:v>
                </c:pt>
                <c:pt idx="3">
                  <c:v>Pleasant or no odor</c:v>
                </c:pt>
                <c:pt idx="4">
                  <c:v>Single ingredient formulas</c:v>
                </c:pt>
                <c:pt idx="5">
                  <c:v>Combination formulas</c:v>
                </c:pt>
                <c:pt idx="6">
                  <c:v>Multi-pack with different products</c:v>
                </c:pt>
                <c:pt idx="7">
                  <c:v>Bioavailable</c:v>
                </c:pt>
                <c:pt idx="8">
                  <c:v>Other taste or convenience factor</c:v>
                </c:pt>
              </c:strCache>
            </c:strRef>
          </c:cat>
          <c:val>
            <c:numRef>
              <c:f>Sheet1!$G$2:$G$10</c:f>
              <c:numCache>
                <c:formatCode>0%</c:formatCode>
                <c:ptCount val="9"/>
                <c:pt idx="0">
                  <c:v>0.75757576000000004</c:v>
                </c:pt>
                <c:pt idx="1">
                  <c:v>0.15151514999999999</c:v>
                </c:pt>
                <c:pt idx="2">
                  <c:v>0.45454545000000002</c:v>
                </c:pt>
                <c:pt idx="3">
                  <c:v>0.39393939000000011</c:v>
                </c:pt>
                <c:pt idx="4">
                  <c:v>0.18181818</c:v>
                </c:pt>
                <c:pt idx="5">
                  <c:v>0.18181818</c:v>
                </c:pt>
                <c:pt idx="6">
                  <c:v>6.0606060000000003E-2</c:v>
                </c:pt>
                <c:pt idx="7">
                  <c:v>9.0909089999999998E-2</c:v>
                </c:pt>
                <c:pt idx="8">
                  <c:v>3.0303030000000002E-2</c:v>
                </c:pt>
              </c:numCache>
            </c:numRef>
          </c:val>
          <c:extLst>
            <c:ext xmlns:c16="http://schemas.microsoft.com/office/drawing/2014/chart" uri="{C3380CC4-5D6E-409C-BE32-E72D297353CC}">
              <c16:uniqueId val="{00000005-954B-4839-9409-0464AB917EAD}"/>
            </c:ext>
          </c:extLst>
        </c:ser>
        <c:dLbls>
          <c:showLegendKey val="0"/>
          <c:showVal val="0"/>
          <c:showCatName val="0"/>
          <c:showSerName val="0"/>
          <c:showPercent val="0"/>
          <c:showBubbleSize val="0"/>
        </c:dLbls>
        <c:gapWidth val="219"/>
        <c:overlap val="-27"/>
        <c:axId val="63423447"/>
        <c:axId val="63425247"/>
      </c:barChart>
      <c:catAx>
        <c:axId val="63423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3425247"/>
        <c:crosses val="autoZero"/>
        <c:auto val="1"/>
        <c:lblAlgn val="ctr"/>
        <c:lblOffset val="100"/>
        <c:noMultiLvlLbl val="0"/>
      </c:catAx>
      <c:valAx>
        <c:axId val="634252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34234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Sheet1!$A$2:$A$9</c:f>
              <c:strCache>
                <c:ptCount val="8"/>
                <c:pt idx="0">
                  <c:v>Core vitamin and mineral supplements</c:v>
                </c:pt>
                <c:pt idx="1">
                  <c:v>Over the counter medication</c:v>
                </c:pt>
                <c:pt idx="2">
                  <c:v>Mental health support </c:v>
                </c:pt>
                <c:pt idx="3">
                  <c:v>Specialty supplements </c:v>
                </c:pt>
                <c:pt idx="4">
                  <c:v>Purchase of natural/organic foods</c:v>
                </c:pt>
                <c:pt idx="5">
                  <c:v>Physical support </c:v>
                </c:pt>
                <c:pt idx="6">
                  <c:v>Gym Membership</c:v>
                </c:pt>
                <c:pt idx="7">
                  <c:v>Dining out or takeout meals</c:v>
                </c:pt>
              </c:strCache>
            </c:strRef>
          </c:cat>
          <c:val>
            <c:numRef>
              <c:f>Sheet1!$B$2:$B$9</c:f>
              <c:numCache>
                <c:formatCode>0%</c:formatCode>
                <c:ptCount val="8"/>
                <c:pt idx="0">
                  <c:v>0.46202532000000002</c:v>
                </c:pt>
                <c:pt idx="1">
                  <c:v>0.32278480999999998</c:v>
                </c:pt>
                <c:pt idx="2">
                  <c:v>0.40295358999999997</c:v>
                </c:pt>
                <c:pt idx="3">
                  <c:v>0.35654007999999998</c:v>
                </c:pt>
                <c:pt idx="4">
                  <c:v>0.33966245</c:v>
                </c:pt>
                <c:pt idx="5">
                  <c:v>0.29324895000000001</c:v>
                </c:pt>
                <c:pt idx="6">
                  <c:v>0.24050632999999999</c:v>
                </c:pt>
                <c:pt idx="7">
                  <c:v>0.17932488999999999</c:v>
                </c:pt>
              </c:numCache>
            </c:numRef>
          </c:val>
          <c:extLst>
            <c:ext xmlns:c16="http://schemas.microsoft.com/office/drawing/2014/chart" uri="{C3380CC4-5D6E-409C-BE32-E72D297353CC}">
              <c16:uniqueId val="{00000000-FADC-4FBE-90BE-180BD0993E2C}"/>
            </c:ext>
          </c:extLst>
        </c:ser>
        <c:ser>
          <c:idx val="1"/>
          <c:order val="1"/>
          <c:tx>
            <c:strRef>
              <c:f>Sheet1!$C$1</c:f>
              <c:strCache>
                <c:ptCount val="1"/>
                <c:pt idx="0">
                  <c:v>UK</c:v>
                </c:pt>
              </c:strCache>
            </c:strRef>
          </c:tx>
          <c:spPr>
            <a:solidFill>
              <a:schemeClr val="accent2"/>
            </a:solidFill>
            <a:ln>
              <a:noFill/>
            </a:ln>
            <a:effectLst/>
          </c:spPr>
          <c:invertIfNegative val="0"/>
          <c:cat>
            <c:strRef>
              <c:f>Sheet1!$A$2:$A$9</c:f>
              <c:strCache>
                <c:ptCount val="8"/>
                <c:pt idx="0">
                  <c:v>Core vitamin and mineral supplements</c:v>
                </c:pt>
                <c:pt idx="1">
                  <c:v>Over the counter medication</c:v>
                </c:pt>
                <c:pt idx="2">
                  <c:v>Mental health support </c:v>
                </c:pt>
                <c:pt idx="3">
                  <c:v>Specialty supplements </c:v>
                </c:pt>
                <c:pt idx="4">
                  <c:v>Purchase of natural/organic foods</c:v>
                </c:pt>
                <c:pt idx="5">
                  <c:v>Physical support </c:v>
                </c:pt>
                <c:pt idx="6">
                  <c:v>Gym Membership</c:v>
                </c:pt>
                <c:pt idx="7">
                  <c:v>Dining out or takeout meals</c:v>
                </c:pt>
              </c:strCache>
            </c:strRef>
          </c:cat>
          <c:val>
            <c:numRef>
              <c:f>Sheet1!$C$2:$C$9</c:f>
              <c:numCache>
                <c:formatCode>0%</c:formatCode>
                <c:ptCount val="8"/>
                <c:pt idx="0">
                  <c:v>0.48214286000000001</c:v>
                </c:pt>
                <c:pt idx="1">
                  <c:v>0.35119048000000003</c:v>
                </c:pt>
                <c:pt idx="2">
                  <c:v>0.38095237999999998</c:v>
                </c:pt>
                <c:pt idx="3">
                  <c:v>0.40476190000000001</c:v>
                </c:pt>
                <c:pt idx="4">
                  <c:v>0.29761905</c:v>
                </c:pt>
                <c:pt idx="5">
                  <c:v>0.25</c:v>
                </c:pt>
                <c:pt idx="6">
                  <c:v>0.21428570999999999</c:v>
                </c:pt>
                <c:pt idx="7">
                  <c:v>0.11904762000000001</c:v>
                </c:pt>
              </c:numCache>
            </c:numRef>
          </c:val>
          <c:extLst>
            <c:ext xmlns:c16="http://schemas.microsoft.com/office/drawing/2014/chart" uri="{C3380CC4-5D6E-409C-BE32-E72D297353CC}">
              <c16:uniqueId val="{00000001-FADC-4FBE-90BE-180BD0993E2C}"/>
            </c:ext>
          </c:extLst>
        </c:ser>
        <c:ser>
          <c:idx val="2"/>
          <c:order val="2"/>
          <c:tx>
            <c:strRef>
              <c:f>Sheet1!$D$1</c:f>
              <c:strCache>
                <c:ptCount val="1"/>
                <c:pt idx="0">
                  <c:v>DE</c:v>
                </c:pt>
              </c:strCache>
            </c:strRef>
          </c:tx>
          <c:spPr>
            <a:solidFill>
              <a:schemeClr val="accent3"/>
            </a:solidFill>
            <a:ln>
              <a:noFill/>
            </a:ln>
            <a:effectLst/>
          </c:spPr>
          <c:invertIfNegative val="0"/>
          <c:cat>
            <c:strRef>
              <c:f>Sheet1!$A$2:$A$9</c:f>
              <c:strCache>
                <c:ptCount val="8"/>
                <c:pt idx="0">
                  <c:v>Core vitamin and mineral supplements</c:v>
                </c:pt>
                <c:pt idx="1">
                  <c:v>Over the counter medication</c:v>
                </c:pt>
                <c:pt idx="2">
                  <c:v>Mental health support </c:v>
                </c:pt>
                <c:pt idx="3">
                  <c:v>Specialty supplements </c:v>
                </c:pt>
                <c:pt idx="4">
                  <c:v>Purchase of natural/organic foods</c:v>
                </c:pt>
                <c:pt idx="5">
                  <c:v>Physical support </c:v>
                </c:pt>
                <c:pt idx="6">
                  <c:v>Gym Membership</c:v>
                </c:pt>
                <c:pt idx="7">
                  <c:v>Dining out or takeout meals</c:v>
                </c:pt>
              </c:strCache>
            </c:strRef>
          </c:cat>
          <c:val>
            <c:numRef>
              <c:f>Sheet1!$D$2:$D$9</c:f>
              <c:numCache>
                <c:formatCode>0%</c:formatCode>
                <c:ptCount val="8"/>
                <c:pt idx="0">
                  <c:v>0.40394089</c:v>
                </c:pt>
                <c:pt idx="1">
                  <c:v>0.35467979999999999</c:v>
                </c:pt>
                <c:pt idx="2">
                  <c:v>0.29556650000000001</c:v>
                </c:pt>
                <c:pt idx="3">
                  <c:v>0.41871921000000001</c:v>
                </c:pt>
                <c:pt idx="4">
                  <c:v>0.30541871999999998</c:v>
                </c:pt>
                <c:pt idx="5">
                  <c:v>0.31034483000000002</c:v>
                </c:pt>
                <c:pt idx="6">
                  <c:v>0.2364532</c:v>
                </c:pt>
                <c:pt idx="7">
                  <c:v>0.16256158000000001</c:v>
                </c:pt>
              </c:numCache>
            </c:numRef>
          </c:val>
          <c:extLst>
            <c:ext xmlns:c16="http://schemas.microsoft.com/office/drawing/2014/chart" uri="{C3380CC4-5D6E-409C-BE32-E72D297353CC}">
              <c16:uniqueId val="{00000002-FADC-4FBE-90BE-180BD0993E2C}"/>
            </c:ext>
          </c:extLst>
        </c:ser>
        <c:ser>
          <c:idx val="3"/>
          <c:order val="3"/>
          <c:tx>
            <c:strRef>
              <c:f>Sheet1!$E$1</c:f>
              <c:strCache>
                <c:ptCount val="1"/>
                <c:pt idx="0">
                  <c:v>IT</c:v>
                </c:pt>
              </c:strCache>
            </c:strRef>
          </c:tx>
          <c:spPr>
            <a:solidFill>
              <a:schemeClr val="accent4"/>
            </a:solidFill>
            <a:ln>
              <a:noFill/>
            </a:ln>
            <a:effectLst/>
          </c:spPr>
          <c:invertIfNegative val="0"/>
          <c:cat>
            <c:strRef>
              <c:f>Sheet1!$A$2:$A$9</c:f>
              <c:strCache>
                <c:ptCount val="8"/>
                <c:pt idx="0">
                  <c:v>Core vitamin and mineral supplements</c:v>
                </c:pt>
                <c:pt idx="1">
                  <c:v>Over the counter medication</c:v>
                </c:pt>
                <c:pt idx="2">
                  <c:v>Mental health support </c:v>
                </c:pt>
                <c:pt idx="3">
                  <c:v>Specialty supplements </c:v>
                </c:pt>
                <c:pt idx="4">
                  <c:v>Purchase of natural/organic foods</c:v>
                </c:pt>
                <c:pt idx="5">
                  <c:v>Physical support </c:v>
                </c:pt>
                <c:pt idx="6">
                  <c:v>Gym Membership</c:v>
                </c:pt>
                <c:pt idx="7">
                  <c:v>Dining out or takeout meals</c:v>
                </c:pt>
              </c:strCache>
            </c:strRef>
          </c:cat>
          <c:val>
            <c:numRef>
              <c:f>Sheet1!$E$2:$E$9</c:f>
              <c:numCache>
                <c:formatCode>0%</c:formatCode>
                <c:ptCount val="8"/>
                <c:pt idx="0">
                  <c:v>0.47773279000000002</c:v>
                </c:pt>
                <c:pt idx="1">
                  <c:v>0.38056679999999998</c:v>
                </c:pt>
                <c:pt idx="2">
                  <c:v>0.41700405000000001</c:v>
                </c:pt>
                <c:pt idx="3">
                  <c:v>0.38866397000000003</c:v>
                </c:pt>
                <c:pt idx="4">
                  <c:v>0.34412955000000001</c:v>
                </c:pt>
                <c:pt idx="5">
                  <c:v>0.25506073000000001</c:v>
                </c:pt>
                <c:pt idx="6">
                  <c:v>0.21052631999999999</c:v>
                </c:pt>
                <c:pt idx="7">
                  <c:v>0.12955465999999999</c:v>
                </c:pt>
              </c:numCache>
            </c:numRef>
          </c:val>
          <c:extLst>
            <c:ext xmlns:c16="http://schemas.microsoft.com/office/drawing/2014/chart" uri="{C3380CC4-5D6E-409C-BE32-E72D297353CC}">
              <c16:uniqueId val="{00000003-FADC-4FBE-90BE-180BD0993E2C}"/>
            </c:ext>
          </c:extLst>
        </c:ser>
        <c:ser>
          <c:idx val="4"/>
          <c:order val="4"/>
          <c:tx>
            <c:strRef>
              <c:f>Sheet1!$F$1</c:f>
              <c:strCache>
                <c:ptCount val="1"/>
                <c:pt idx="0">
                  <c:v>KR</c:v>
                </c:pt>
              </c:strCache>
            </c:strRef>
          </c:tx>
          <c:spPr>
            <a:solidFill>
              <a:schemeClr val="accent5"/>
            </a:solidFill>
            <a:ln>
              <a:noFill/>
            </a:ln>
            <a:effectLst/>
          </c:spPr>
          <c:invertIfNegative val="0"/>
          <c:cat>
            <c:strRef>
              <c:f>Sheet1!$A$2:$A$9</c:f>
              <c:strCache>
                <c:ptCount val="8"/>
                <c:pt idx="0">
                  <c:v>Core vitamin and mineral supplements</c:v>
                </c:pt>
                <c:pt idx="1">
                  <c:v>Over the counter medication</c:v>
                </c:pt>
                <c:pt idx="2">
                  <c:v>Mental health support </c:v>
                </c:pt>
                <c:pt idx="3">
                  <c:v>Specialty supplements </c:v>
                </c:pt>
                <c:pt idx="4">
                  <c:v>Purchase of natural/organic foods</c:v>
                </c:pt>
                <c:pt idx="5">
                  <c:v>Physical support </c:v>
                </c:pt>
                <c:pt idx="6">
                  <c:v>Gym Membership</c:v>
                </c:pt>
                <c:pt idx="7">
                  <c:v>Dining out or takeout meals</c:v>
                </c:pt>
              </c:strCache>
            </c:strRef>
          </c:cat>
          <c:val>
            <c:numRef>
              <c:f>Sheet1!$F$2:$F$9</c:f>
              <c:numCache>
                <c:formatCode>0%</c:formatCode>
                <c:ptCount val="8"/>
                <c:pt idx="0">
                  <c:v>0.57911391999999995</c:v>
                </c:pt>
                <c:pt idx="1">
                  <c:v>0.33544304000000003</c:v>
                </c:pt>
                <c:pt idx="2">
                  <c:v>0.25632911000000003</c:v>
                </c:pt>
                <c:pt idx="3">
                  <c:v>0.43037975000000001</c:v>
                </c:pt>
                <c:pt idx="4">
                  <c:v>0.32594937000000002</c:v>
                </c:pt>
                <c:pt idx="5">
                  <c:v>0.25</c:v>
                </c:pt>
                <c:pt idx="6">
                  <c:v>0.16455696</c:v>
                </c:pt>
                <c:pt idx="7">
                  <c:v>0.15506328999999999</c:v>
                </c:pt>
              </c:numCache>
            </c:numRef>
          </c:val>
          <c:extLst>
            <c:ext xmlns:c16="http://schemas.microsoft.com/office/drawing/2014/chart" uri="{C3380CC4-5D6E-409C-BE32-E72D297353CC}">
              <c16:uniqueId val="{00000004-FADC-4FBE-90BE-180BD0993E2C}"/>
            </c:ext>
          </c:extLst>
        </c:ser>
        <c:ser>
          <c:idx val="5"/>
          <c:order val="5"/>
          <c:tx>
            <c:strRef>
              <c:f>Sheet1!$G$1</c:f>
              <c:strCache>
                <c:ptCount val="1"/>
                <c:pt idx="0">
                  <c:v>AU</c:v>
                </c:pt>
              </c:strCache>
            </c:strRef>
          </c:tx>
          <c:spPr>
            <a:solidFill>
              <a:schemeClr val="accent6"/>
            </a:solidFill>
            <a:ln>
              <a:noFill/>
            </a:ln>
            <a:effectLst/>
          </c:spPr>
          <c:invertIfNegative val="0"/>
          <c:cat>
            <c:strRef>
              <c:f>Sheet1!$A$2:$A$9</c:f>
              <c:strCache>
                <c:ptCount val="8"/>
                <c:pt idx="0">
                  <c:v>Core vitamin and mineral supplements</c:v>
                </c:pt>
                <c:pt idx="1">
                  <c:v>Over the counter medication</c:v>
                </c:pt>
                <c:pt idx="2">
                  <c:v>Mental health support </c:v>
                </c:pt>
                <c:pt idx="3">
                  <c:v>Specialty supplements </c:v>
                </c:pt>
                <c:pt idx="4">
                  <c:v>Purchase of natural/organic foods</c:v>
                </c:pt>
                <c:pt idx="5">
                  <c:v>Physical support </c:v>
                </c:pt>
                <c:pt idx="6">
                  <c:v>Gym Membership</c:v>
                </c:pt>
                <c:pt idx="7">
                  <c:v>Dining out or takeout meals</c:v>
                </c:pt>
              </c:strCache>
            </c:strRef>
          </c:cat>
          <c:val>
            <c:numRef>
              <c:f>Sheet1!$G$2:$G$9</c:f>
              <c:numCache>
                <c:formatCode>0%</c:formatCode>
                <c:ptCount val="8"/>
                <c:pt idx="0">
                  <c:v>0.37563452000000003</c:v>
                </c:pt>
                <c:pt idx="1">
                  <c:v>0.37055838000000002</c:v>
                </c:pt>
                <c:pt idx="2">
                  <c:v>0.29949239</c:v>
                </c:pt>
                <c:pt idx="3">
                  <c:v>0.29949239</c:v>
                </c:pt>
                <c:pt idx="4">
                  <c:v>0.19796954</c:v>
                </c:pt>
                <c:pt idx="5">
                  <c:v>0.21319796999999999</c:v>
                </c:pt>
                <c:pt idx="6">
                  <c:v>0.13705584000000001</c:v>
                </c:pt>
                <c:pt idx="7">
                  <c:v>0.10659898</c:v>
                </c:pt>
              </c:numCache>
            </c:numRef>
          </c:val>
          <c:extLst>
            <c:ext xmlns:c16="http://schemas.microsoft.com/office/drawing/2014/chart" uri="{C3380CC4-5D6E-409C-BE32-E72D297353CC}">
              <c16:uniqueId val="{00000005-FADC-4FBE-90BE-180BD0993E2C}"/>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Sheet1!$A$2:$A$9</c:f>
              <c:strCache>
                <c:ptCount val="8"/>
                <c:pt idx="0">
                  <c:v>Core vitamin and mineral supplements</c:v>
                </c:pt>
                <c:pt idx="1">
                  <c:v>Over the counter medication</c:v>
                </c:pt>
                <c:pt idx="2">
                  <c:v>Mental health support </c:v>
                </c:pt>
                <c:pt idx="3">
                  <c:v>Specialty supplements </c:v>
                </c:pt>
                <c:pt idx="4">
                  <c:v>Purchase of natural/organic foods</c:v>
                </c:pt>
                <c:pt idx="5">
                  <c:v>Physical support </c:v>
                </c:pt>
                <c:pt idx="6">
                  <c:v>Gym Membership</c:v>
                </c:pt>
                <c:pt idx="7">
                  <c:v>Dining out or takeout meals</c:v>
                </c:pt>
              </c:strCache>
            </c:strRef>
          </c:cat>
          <c:val>
            <c:numRef>
              <c:f>Sheet1!$H$2:$H$9</c:f>
              <c:numCache>
                <c:formatCode>0%</c:formatCode>
                <c:ptCount val="8"/>
                <c:pt idx="0">
                  <c:v>0.59400545000000005</c:v>
                </c:pt>
                <c:pt idx="1">
                  <c:v>0.32697547999999999</c:v>
                </c:pt>
                <c:pt idx="2">
                  <c:v>0.46594005000000011</c:v>
                </c:pt>
                <c:pt idx="3">
                  <c:v>0.47683924</c:v>
                </c:pt>
                <c:pt idx="4">
                  <c:v>0.57220707999999998</c:v>
                </c:pt>
                <c:pt idx="5">
                  <c:v>0.41144414000000001</c:v>
                </c:pt>
                <c:pt idx="6">
                  <c:v>0.31335150000000001</c:v>
                </c:pt>
                <c:pt idx="7">
                  <c:v>0.25068119999999999</c:v>
                </c:pt>
              </c:numCache>
            </c:numRef>
          </c:val>
          <c:extLst>
            <c:ext xmlns:c16="http://schemas.microsoft.com/office/drawing/2014/chart" uri="{C3380CC4-5D6E-409C-BE32-E72D297353CC}">
              <c16:uniqueId val="{00000006-FADC-4FBE-90BE-180BD0993E2C}"/>
            </c:ext>
          </c:extLst>
        </c:ser>
        <c:dLbls>
          <c:showLegendKey val="0"/>
          <c:showVal val="0"/>
          <c:showCatName val="0"/>
          <c:showSerName val="0"/>
          <c:showPercent val="0"/>
          <c:showBubbleSize val="0"/>
        </c:dLbls>
        <c:gapWidth val="219"/>
        <c:overlap val="-27"/>
        <c:axId val="814070760"/>
        <c:axId val="814060680"/>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Sheet1!$A$2:$A$9</c:f>
              <c:strCache>
                <c:ptCount val="8"/>
                <c:pt idx="0">
                  <c:v>Core vitamin and mineral supplements</c:v>
                </c:pt>
                <c:pt idx="1">
                  <c:v>Over the counter medication</c:v>
                </c:pt>
                <c:pt idx="2">
                  <c:v>Mental health support </c:v>
                </c:pt>
                <c:pt idx="3">
                  <c:v>Specialty supplements </c:v>
                </c:pt>
                <c:pt idx="4">
                  <c:v>Purchase of natural/organic foods</c:v>
                </c:pt>
                <c:pt idx="5">
                  <c:v>Physical support </c:v>
                </c:pt>
                <c:pt idx="6">
                  <c:v>Gym Membership</c:v>
                </c:pt>
                <c:pt idx="7">
                  <c:v>Dining out or takeout meals</c:v>
                </c:pt>
              </c:strCache>
            </c:strRef>
          </c:cat>
          <c:val>
            <c:numRef>
              <c:f>Sheet1!$I$2:$I$9</c:f>
              <c:numCache>
                <c:formatCode>0%</c:formatCode>
                <c:ptCount val="8"/>
                <c:pt idx="0">
                  <c:v>0.45759886</c:v>
                </c:pt>
                <c:pt idx="1">
                  <c:v>0.38041924999999999</c:v>
                </c:pt>
                <c:pt idx="2">
                  <c:v>0.32920438000000002</c:v>
                </c:pt>
                <c:pt idx="3">
                  <c:v>0.32825155</c:v>
                </c:pt>
                <c:pt idx="4">
                  <c:v>0.27465460000000003</c:v>
                </c:pt>
                <c:pt idx="5">
                  <c:v>0.22891853000000001</c:v>
                </c:pt>
                <c:pt idx="6">
                  <c:v>0.18604097</c:v>
                </c:pt>
                <c:pt idx="7">
                  <c:v>0.13363506</c:v>
                </c:pt>
              </c:numCache>
            </c:numRef>
          </c:val>
          <c:smooth val="0"/>
          <c:extLst>
            <c:ext xmlns:c16="http://schemas.microsoft.com/office/drawing/2014/chart" uri="{C3380CC4-5D6E-409C-BE32-E72D297353CC}">
              <c16:uniqueId val="{00000007-FADC-4FBE-90BE-180BD0993E2C}"/>
            </c:ext>
          </c:extLst>
        </c:ser>
        <c:dLbls>
          <c:showLegendKey val="0"/>
          <c:showVal val="0"/>
          <c:showCatName val="0"/>
          <c:showSerName val="0"/>
          <c:showPercent val="0"/>
          <c:showBubbleSize val="0"/>
        </c:dLbls>
        <c:marker val="1"/>
        <c:smooth val="0"/>
        <c:axId val="814070760"/>
        <c:axId val="814060680"/>
      </c:lineChart>
      <c:catAx>
        <c:axId val="814070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14060680"/>
        <c:crosses val="autoZero"/>
        <c:auto val="1"/>
        <c:lblAlgn val="ctr"/>
        <c:lblOffset val="100"/>
        <c:noMultiLvlLbl val="0"/>
      </c:catAx>
      <c:valAx>
        <c:axId val="8140606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14070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Sheet1!$A$2:$A$9</c:f>
              <c:strCache>
                <c:ptCount val="8"/>
                <c:pt idx="0">
                  <c:v>Core vitamin and mineral supplements</c:v>
                </c:pt>
                <c:pt idx="1">
                  <c:v>Mental health support </c:v>
                </c:pt>
                <c:pt idx="2">
                  <c:v>Specialty supplements </c:v>
                </c:pt>
                <c:pt idx="3">
                  <c:v>Purchase of natural/organic foods</c:v>
                </c:pt>
                <c:pt idx="4">
                  <c:v>Over the counter medication</c:v>
                </c:pt>
                <c:pt idx="5">
                  <c:v>Physical support </c:v>
                </c:pt>
                <c:pt idx="6">
                  <c:v>Gym Membership</c:v>
                </c:pt>
                <c:pt idx="7">
                  <c:v>Dining out or takeout meals</c:v>
                </c:pt>
              </c:strCache>
            </c:strRef>
          </c:cat>
          <c:val>
            <c:numRef>
              <c:f>Sheet1!$B$2:$B$9</c:f>
              <c:numCache>
                <c:formatCode>0%</c:formatCode>
                <c:ptCount val="8"/>
                <c:pt idx="0">
                  <c:v>0.47398844000000001</c:v>
                </c:pt>
                <c:pt idx="1">
                  <c:v>0.41040462</c:v>
                </c:pt>
                <c:pt idx="2">
                  <c:v>0.38728323999999997</c:v>
                </c:pt>
                <c:pt idx="3">
                  <c:v>0.35260116000000002</c:v>
                </c:pt>
                <c:pt idx="4">
                  <c:v>0.33236993999999997</c:v>
                </c:pt>
                <c:pt idx="5">
                  <c:v>0.28901734000000001</c:v>
                </c:pt>
                <c:pt idx="6">
                  <c:v>0.23699422000000001</c:v>
                </c:pt>
                <c:pt idx="7">
                  <c:v>0.16473988000000001</c:v>
                </c:pt>
              </c:numCache>
            </c:numRef>
          </c:val>
          <c:extLst>
            <c:ext xmlns:c16="http://schemas.microsoft.com/office/drawing/2014/chart" uri="{C3380CC4-5D6E-409C-BE32-E72D297353CC}">
              <c16:uniqueId val="{00000000-FADC-4FBE-90BE-180BD0993E2C}"/>
            </c:ext>
          </c:extLst>
        </c:ser>
        <c:ser>
          <c:idx val="1"/>
          <c:order val="1"/>
          <c:tx>
            <c:strRef>
              <c:f>Sheet1!$C$1</c:f>
              <c:strCache>
                <c:ptCount val="1"/>
                <c:pt idx="0">
                  <c:v>Male 18-34</c:v>
                </c:pt>
              </c:strCache>
            </c:strRef>
          </c:tx>
          <c:spPr>
            <a:solidFill>
              <a:schemeClr val="accent2"/>
            </a:solidFill>
            <a:ln>
              <a:noFill/>
            </a:ln>
            <a:effectLst/>
          </c:spPr>
          <c:invertIfNegative val="0"/>
          <c:cat>
            <c:strRef>
              <c:f>Sheet1!$A$2:$A$9</c:f>
              <c:strCache>
                <c:ptCount val="8"/>
                <c:pt idx="0">
                  <c:v>Core vitamin and mineral supplements</c:v>
                </c:pt>
                <c:pt idx="1">
                  <c:v>Mental health support </c:v>
                </c:pt>
                <c:pt idx="2">
                  <c:v>Specialty supplements </c:v>
                </c:pt>
                <c:pt idx="3">
                  <c:v>Purchase of natural/organic foods</c:v>
                </c:pt>
                <c:pt idx="4">
                  <c:v>Over the counter medication</c:v>
                </c:pt>
                <c:pt idx="5">
                  <c:v>Physical support </c:v>
                </c:pt>
                <c:pt idx="6">
                  <c:v>Gym Membership</c:v>
                </c:pt>
                <c:pt idx="7">
                  <c:v>Dining out or takeout meals</c:v>
                </c:pt>
              </c:strCache>
            </c:strRef>
          </c:cat>
          <c:val>
            <c:numRef>
              <c:f>Sheet1!$C$2:$C$9</c:f>
              <c:numCache>
                <c:formatCode>0%</c:formatCode>
                <c:ptCount val="8"/>
                <c:pt idx="0">
                  <c:v>0.48011364000000001</c:v>
                </c:pt>
                <c:pt idx="1">
                  <c:v>0.36931818</c:v>
                </c:pt>
                <c:pt idx="2">
                  <c:v>0.35227272999999998</c:v>
                </c:pt>
                <c:pt idx="3">
                  <c:v>0.40340909000000003</c:v>
                </c:pt>
                <c:pt idx="4">
                  <c:v>0.27840909000000003</c:v>
                </c:pt>
                <c:pt idx="5">
                  <c:v>0.34943182</c:v>
                </c:pt>
                <c:pt idx="6">
                  <c:v>0.29829545000000002</c:v>
                </c:pt>
                <c:pt idx="7">
                  <c:v>0.21022726999999999</c:v>
                </c:pt>
              </c:numCache>
            </c:numRef>
          </c:val>
          <c:extLst>
            <c:ext xmlns:c16="http://schemas.microsoft.com/office/drawing/2014/chart" uri="{C3380CC4-5D6E-409C-BE32-E72D297353CC}">
              <c16:uniqueId val="{00000001-FADC-4FBE-90BE-180BD0993E2C}"/>
            </c:ext>
          </c:extLst>
        </c:ser>
        <c:ser>
          <c:idx val="2"/>
          <c:order val="2"/>
          <c:tx>
            <c:strRef>
              <c:f>Sheet1!$D$1</c:f>
              <c:strCache>
                <c:ptCount val="1"/>
                <c:pt idx="0">
                  <c:v>Female 35-54</c:v>
                </c:pt>
              </c:strCache>
            </c:strRef>
          </c:tx>
          <c:spPr>
            <a:solidFill>
              <a:schemeClr val="accent3"/>
            </a:solidFill>
            <a:ln>
              <a:noFill/>
            </a:ln>
            <a:effectLst/>
          </c:spPr>
          <c:invertIfNegative val="0"/>
          <c:cat>
            <c:strRef>
              <c:f>Sheet1!$A$2:$A$9</c:f>
              <c:strCache>
                <c:ptCount val="8"/>
                <c:pt idx="0">
                  <c:v>Core vitamin and mineral supplements</c:v>
                </c:pt>
                <c:pt idx="1">
                  <c:v>Mental health support </c:v>
                </c:pt>
                <c:pt idx="2">
                  <c:v>Specialty supplements </c:v>
                </c:pt>
                <c:pt idx="3">
                  <c:v>Purchase of natural/organic foods</c:v>
                </c:pt>
                <c:pt idx="4">
                  <c:v>Over the counter medication</c:v>
                </c:pt>
                <c:pt idx="5">
                  <c:v>Physical support </c:v>
                </c:pt>
                <c:pt idx="6">
                  <c:v>Gym Membership</c:v>
                </c:pt>
                <c:pt idx="7">
                  <c:v>Dining out or takeout meals</c:v>
                </c:pt>
              </c:strCache>
            </c:strRef>
          </c:cat>
          <c:val>
            <c:numRef>
              <c:f>Sheet1!$D$2:$D$9</c:f>
              <c:numCache>
                <c:formatCode>0%</c:formatCode>
                <c:ptCount val="8"/>
                <c:pt idx="0">
                  <c:v>0.45995423000000002</c:v>
                </c:pt>
                <c:pt idx="1">
                  <c:v>0.35926773000000001</c:v>
                </c:pt>
                <c:pt idx="2">
                  <c:v>0.41189931000000002</c:v>
                </c:pt>
                <c:pt idx="3">
                  <c:v>0.33409611</c:v>
                </c:pt>
                <c:pt idx="4">
                  <c:v>0.38215103</c:v>
                </c:pt>
                <c:pt idx="5">
                  <c:v>0.26315789000000001</c:v>
                </c:pt>
                <c:pt idx="6">
                  <c:v>0.17391303999999999</c:v>
                </c:pt>
                <c:pt idx="7">
                  <c:v>0.12585811999999999</c:v>
                </c:pt>
              </c:numCache>
            </c:numRef>
          </c:val>
          <c:extLst>
            <c:ext xmlns:c16="http://schemas.microsoft.com/office/drawing/2014/chart" uri="{C3380CC4-5D6E-409C-BE32-E72D297353CC}">
              <c16:uniqueId val="{00000002-FADC-4FBE-90BE-180BD0993E2C}"/>
            </c:ext>
          </c:extLst>
        </c:ser>
        <c:ser>
          <c:idx val="3"/>
          <c:order val="3"/>
          <c:tx>
            <c:strRef>
              <c:f>Sheet1!$E$1</c:f>
              <c:strCache>
                <c:ptCount val="1"/>
                <c:pt idx="0">
                  <c:v>Male 35-54</c:v>
                </c:pt>
              </c:strCache>
            </c:strRef>
          </c:tx>
          <c:spPr>
            <a:solidFill>
              <a:schemeClr val="accent4"/>
            </a:solidFill>
            <a:ln>
              <a:noFill/>
            </a:ln>
            <a:effectLst/>
          </c:spPr>
          <c:invertIfNegative val="0"/>
          <c:cat>
            <c:strRef>
              <c:f>Sheet1!$A$2:$A$9</c:f>
              <c:strCache>
                <c:ptCount val="8"/>
                <c:pt idx="0">
                  <c:v>Core vitamin and mineral supplements</c:v>
                </c:pt>
                <c:pt idx="1">
                  <c:v>Mental health support </c:v>
                </c:pt>
                <c:pt idx="2">
                  <c:v>Specialty supplements </c:v>
                </c:pt>
                <c:pt idx="3">
                  <c:v>Purchase of natural/organic foods</c:v>
                </c:pt>
                <c:pt idx="4">
                  <c:v>Over the counter medication</c:v>
                </c:pt>
                <c:pt idx="5">
                  <c:v>Physical support </c:v>
                </c:pt>
                <c:pt idx="6">
                  <c:v>Gym Membership</c:v>
                </c:pt>
                <c:pt idx="7">
                  <c:v>Dining out or takeout meals</c:v>
                </c:pt>
              </c:strCache>
            </c:strRef>
          </c:cat>
          <c:val>
            <c:numRef>
              <c:f>Sheet1!$E$2:$E$9</c:f>
              <c:numCache>
                <c:formatCode>0%</c:formatCode>
                <c:ptCount val="8"/>
                <c:pt idx="0">
                  <c:v>0.47991071000000002</c:v>
                </c:pt>
                <c:pt idx="1">
                  <c:v>0.39285713999999999</c:v>
                </c:pt>
                <c:pt idx="2">
                  <c:v>0.37946428999999998</c:v>
                </c:pt>
                <c:pt idx="3">
                  <c:v>0.37053571000000002</c:v>
                </c:pt>
                <c:pt idx="4">
                  <c:v>0.35044642999999998</c:v>
                </c:pt>
                <c:pt idx="5">
                  <c:v>0.32142857000000002</c:v>
                </c:pt>
                <c:pt idx="6">
                  <c:v>0.26785713999999999</c:v>
                </c:pt>
                <c:pt idx="7">
                  <c:v>0.22321429000000001</c:v>
                </c:pt>
              </c:numCache>
            </c:numRef>
          </c:val>
          <c:extLst>
            <c:ext xmlns:c16="http://schemas.microsoft.com/office/drawing/2014/chart" uri="{C3380CC4-5D6E-409C-BE32-E72D297353CC}">
              <c16:uniqueId val="{00000003-FADC-4FBE-90BE-180BD0993E2C}"/>
            </c:ext>
          </c:extLst>
        </c:ser>
        <c:ser>
          <c:idx val="4"/>
          <c:order val="4"/>
          <c:tx>
            <c:strRef>
              <c:f>Sheet1!$F$1</c:f>
              <c:strCache>
                <c:ptCount val="1"/>
                <c:pt idx="0">
                  <c:v>Female 55+</c:v>
                </c:pt>
              </c:strCache>
            </c:strRef>
          </c:tx>
          <c:spPr>
            <a:solidFill>
              <a:schemeClr val="accent5"/>
            </a:solidFill>
            <a:ln>
              <a:noFill/>
            </a:ln>
            <a:effectLst/>
          </c:spPr>
          <c:invertIfNegative val="0"/>
          <c:cat>
            <c:strRef>
              <c:f>Sheet1!$A$2:$A$9</c:f>
              <c:strCache>
                <c:ptCount val="8"/>
                <c:pt idx="0">
                  <c:v>Core vitamin and mineral supplements</c:v>
                </c:pt>
                <c:pt idx="1">
                  <c:v>Mental health support </c:v>
                </c:pt>
                <c:pt idx="2">
                  <c:v>Specialty supplements </c:v>
                </c:pt>
                <c:pt idx="3">
                  <c:v>Purchase of natural/organic foods</c:v>
                </c:pt>
                <c:pt idx="4">
                  <c:v>Over the counter medication</c:v>
                </c:pt>
                <c:pt idx="5">
                  <c:v>Physical support </c:v>
                </c:pt>
                <c:pt idx="6">
                  <c:v>Gym Membership</c:v>
                </c:pt>
                <c:pt idx="7">
                  <c:v>Dining out or takeout meals</c:v>
                </c:pt>
              </c:strCache>
            </c:strRef>
          </c:cat>
          <c:val>
            <c:numRef>
              <c:f>Sheet1!$F$2:$F$9</c:f>
              <c:numCache>
                <c:formatCode>0%</c:formatCode>
                <c:ptCount val="8"/>
                <c:pt idx="0">
                  <c:v>0.55428570999999993</c:v>
                </c:pt>
                <c:pt idx="1">
                  <c:v>0.34285714</c:v>
                </c:pt>
                <c:pt idx="2">
                  <c:v>0.45142856999999997</c:v>
                </c:pt>
                <c:pt idx="3">
                  <c:v>0.34857143000000002</c:v>
                </c:pt>
                <c:pt idx="4">
                  <c:v>0.34857143000000002</c:v>
                </c:pt>
                <c:pt idx="5">
                  <c:v>0.28000000000000003</c:v>
                </c:pt>
                <c:pt idx="6">
                  <c:v>0.18857143000000001</c:v>
                </c:pt>
                <c:pt idx="7">
                  <c:v>0.11428571</c:v>
                </c:pt>
              </c:numCache>
            </c:numRef>
          </c:val>
          <c:extLst>
            <c:ext xmlns:c16="http://schemas.microsoft.com/office/drawing/2014/chart" uri="{C3380CC4-5D6E-409C-BE32-E72D297353CC}">
              <c16:uniqueId val="{00000004-FADC-4FBE-90BE-180BD0993E2C}"/>
            </c:ext>
          </c:extLst>
        </c:ser>
        <c:ser>
          <c:idx val="5"/>
          <c:order val="5"/>
          <c:tx>
            <c:strRef>
              <c:f>Sheet1!$G$1</c:f>
              <c:strCache>
                <c:ptCount val="1"/>
                <c:pt idx="0">
                  <c:v>Male 55+</c:v>
                </c:pt>
              </c:strCache>
            </c:strRef>
          </c:tx>
          <c:spPr>
            <a:solidFill>
              <a:schemeClr val="accent6"/>
            </a:solidFill>
            <a:ln>
              <a:noFill/>
            </a:ln>
            <a:effectLst/>
          </c:spPr>
          <c:invertIfNegative val="0"/>
          <c:cat>
            <c:strRef>
              <c:f>Sheet1!$A$2:$A$9</c:f>
              <c:strCache>
                <c:ptCount val="8"/>
                <c:pt idx="0">
                  <c:v>Core vitamin and mineral supplements</c:v>
                </c:pt>
                <c:pt idx="1">
                  <c:v>Mental health support </c:v>
                </c:pt>
                <c:pt idx="2">
                  <c:v>Specialty supplements </c:v>
                </c:pt>
                <c:pt idx="3">
                  <c:v>Purchase of natural/organic foods</c:v>
                </c:pt>
                <c:pt idx="4">
                  <c:v>Over the counter medication</c:v>
                </c:pt>
                <c:pt idx="5">
                  <c:v>Physical support </c:v>
                </c:pt>
                <c:pt idx="6">
                  <c:v>Gym Membership</c:v>
                </c:pt>
                <c:pt idx="7">
                  <c:v>Dining out or takeout meals</c:v>
                </c:pt>
              </c:strCache>
            </c:strRef>
          </c:cat>
          <c:val>
            <c:numRef>
              <c:f>Sheet1!$G$2:$G$9</c:f>
              <c:numCache>
                <c:formatCode>0%</c:formatCode>
                <c:ptCount val="8"/>
                <c:pt idx="0">
                  <c:v>0.60765550000000002</c:v>
                </c:pt>
                <c:pt idx="1">
                  <c:v>0.29665071999999998</c:v>
                </c:pt>
                <c:pt idx="2">
                  <c:v>0.47846889999999997</c:v>
                </c:pt>
                <c:pt idx="3">
                  <c:v>0.33971291999999997</c:v>
                </c:pt>
                <c:pt idx="4">
                  <c:v>0.37320574000000001</c:v>
                </c:pt>
                <c:pt idx="5">
                  <c:v>0.22488037999999999</c:v>
                </c:pt>
                <c:pt idx="6">
                  <c:v>0.13397128999999999</c:v>
                </c:pt>
                <c:pt idx="7">
                  <c:v>0.12440191</c:v>
                </c:pt>
              </c:numCache>
            </c:numRef>
          </c:val>
          <c:extLst>
            <c:ext xmlns:c16="http://schemas.microsoft.com/office/drawing/2014/chart" uri="{C3380CC4-5D6E-409C-BE32-E72D297353CC}">
              <c16:uniqueId val="{00000005-FADC-4FBE-90BE-180BD0993E2C}"/>
            </c:ext>
          </c:extLst>
        </c:ser>
        <c:dLbls>
          <c:showLegendKey val="0"/>
          <c:showVal val="0"/>
          <c:showCatName val="0"/>
          <c:showSerName val="0"/>
          <c:showPercent val="0"/>
          <c:showBubbleSize val="0"/>
        </c:dLbls>
        <c:gapWidth val="219"/>
        <c:overlap val="-27"/>
        <c:axId val="814070760"/>
        <c:axId val="814060680"/>
      </c:barChart>
      <c:catAx>
        <c:axId val="814070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14060680"/>
        <c:crosses val="autoZero"/>
        <c:auto val="1"/>
        <c:lblAlgn val="ctr"/>
        <c:lblOffset val="100"/>
        <c:noMultiLvlLbl val="0"/>
      </c:catAx>
      <c:valAx>
        <c:axId val="8140606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14070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Sheet1!$A$2:$A$9</c:f>
              <c:strCache>
                <c:ptCount val="8"/>
                <c:pt idx="0">
                  <c:v>Mental health support </c:v>
                </c:pt>
                <c:pt idx="1">
                  <c:v>Core vitamin and mineral supplements</c:v>
                </c:pt>
                <c:pt idx="2">
                  <c:v>Over the counter medication</c:v>
                </c:pt>
                <c:pt idx="3">
                  <c:v>Specialty supplements </c:v>
                </c:pt>
                <c:pt idx="4">
                  <c:v>Physical support </c:v>
                </c:pt>
                <c:pt idx="5">
                  <c:v>Purchase of natural/organic foods</c:v>
                </c:pt>
                <c:pt idx="6">
                  <c:v>Gym Membership</c:v>
                </c:pt>
                <c:pt idx="7">
                  <c:v>Dining out or takeout meals</c:v>
                </c:pt>
              </c:strCache>
            </c:strRef>
          </c:cat>
          <c:val>
            <c:numRef>
              <c:f>Sheet1!$B$2:$B$9</c:f>
              <c:numCache>
                <c:formatCode>0%</c:formatCode>
                <c:ptCount val="8"/>
                <c:pt idx="0">
                  <c:v>0.49152541999999999</c:v>
                </c:pt>
                <c:pt idx="1">
                  <c:v>0.42372881000000001</c:v>
                </c:pt>
                <c:pt idx="2">
                  <c:v>0.35593219999999998</c:v>
                </c:pt>
                <c:pt idx="3">
                  <c:v>0.33898305000000001</c:v>
                </c:pt>
                <c:pt idx="4">
                  <c:v>0.33898305000000001</c:v>
                </c:pt>
                <c:pt idx="5">
                  <c:v>0.33898305000000001</c:v>
                </c:pt>
                <c:pt idx="6">
                  <c:v>0.23728814000000001</c:v>
                </c:pt>
                <c:pt idx="7">
                  <c:v>0.15254237000000001</c:v>
                </c:pt>
              </c:numCache>
            </c:numRef>
          </c:val>
          <c:extLst>
            <c:ext xmlns:c16="http://schemas.microsoft.com/office/drawing/2014/chart" uri="{C3380CC4-5D6E-409C-BE32-E72D297353CC}">
              <c16:uniqueId val="{00000000-FADC-4FBE-90BE-180BD0993E2C}"/>
            </c:ext>
          </c:extLst>
        </c:ser>
        <c:ser>
          <c:idx val="1"/>
          <c:order val="1"/>
          <c:tx>
            <c:strRef>
              <c:f>Sheet1!$C$1</c:f>
              <c:strCache>
                <c:ptCount val="1"/>
                <c:pt idx="0">
                  <c:v>US Male 18-34</c:v>
                </c:pt>
              </c:strCache>
            </c:strRef>
          </c:tx>
          <c:spPr>
            <a:solidFill>
              <a:schemeClr val="accent2"/>
            </a:solidFill>
            <a:ln>
              <a:noFill/>
            </a:ln>
            <a:effectLst/>
          </c:spPr>
          <c:invertIfNegative val="0"/>
          <c:cat>
            <c:strRef>
              <c:f>Sheet1!$A$2:$A$9</c:f>
              <c:strCache>
                <c:ptCount val="8"/>
                <c:pt idx="0">
                  <c:v>Mental health support </c:v>
                </c:pt>
                <c:pt idx="1">
                  <c:v>Core vitamin and mineral supplements</c:v>
                </c:pt>
                <c:pt idx="2">
                  <c:v>Over the counter medication</c:v>
                </c:pt>
                <c:pt idx="3">
                  <c:v>Specialty supplements </c:v>
                </c:pt>
                <c:pt idx="4">
                  <c:v>Physical support </c:v>
                </c:pt>
                <c:pt idx="5">
                  <c:v>Purchase of natural/organic foods</c:v>
                </c:pt>
                <c:pt idx="6">
                  <c:v>Gym Membership</c:v>
                </c:pt>
                <c:pt idx="7">
                  <c:v>Dining out or takeout meals</c:v>
                </c:pt>
              </c:strCache>
            </c:strRef>
          </c:cat>
          <c:val>
            <c:numRef>
              <c:f>Sheet1!$C$2:$C$9</c:f>
              <c:numCache>
                <c:formatCode>0%</c:formatCode>
                <c:ptCount val="8"/>
                <c:pt idx="0">
                  <c:v>0.37606837999999998</c:v>
                </c:pt>
                <c:pt idx="1">
                  <c:v>0.49572650000000001</c:v>
                </c:pt>
                <c:pt idx="2">
                  <c:v>0.26495725999999997</c:v>
                </c:pt>
                <c:pt idx="3">
                  <c:v>0.34188034</c:v>
                </c:pt>
                <c:pt idx="4">
                  <c:v>0.30769231000000002</c:v>
                </c:pt>
                <c:pt idx="5">
                  <c:v>0.40170939999999999</c:v>
                </c:pt>
                <c:pt idx="6">
                  <c:v>0.27350426999999999</c:v>
                </c:pt>
                <c:pt idx="7">
                  <c:v>0.21367521</c:v>
                </c:pt>
              </c:numCache>
            </c:numRef>
          </c:val>
          <c:extLst>
            <c:ext xmlns:c16="http://schemas.microsoft.com/office/drawing/2014/chart" uri="{C3380CC4-5D6E-409C-BE32-E72D297353CC}">
              <c16:uniqueId val="{00000001-FADC-4FBE-90BE-180BD0993E2C}"/>
            </c:ext>
          </c:extLst>
        </c:ser>
        <c:ser>
          <c:idx val="2"/>
          <c:order val="2"/>
          <c:tx>
            <c:strRef>
              <c:f>Sheet1!$D$1</c:f>
              <c:strCache>
                <c:ptCount val="1"/>
                <c:pt idx="0">
                  <c:v>US Female 35-54</c:v>
                </c:pt>
              </c:strCache>
            </c:strRef>
          </c:tx>
          <c:spPr>
            <a:solidFill>
              <a:schemeClr val="accent3"/>
            </a:solidFill>
            <a:ln>
              <a:noFill/>
            </a:ln>
            <a:effectLst/>
          </c:spPr>
          <c:invertIfNegative val="0"/>
          <c:cat>
            <c:strRef>
              <c:f>Sheet1!$A$2:$A$9</c:f>
              <c:strCache>
                <c:ptCount val="8"/>
                <c:pt idx="0">
                  <c:v>Mental health support </c:v>
                </c:pt>
                <c:pt idx="1">
                  <c:v>Core vitamin and mineral supplements</c:v>
                </c:pt>
                <c:pt idx="2">
                  <c:v>Over the counter medication</c:v>
                </c:pt>
                <c:pt idx="3">
                  <c:v>Specialty supplements </c:v>
                </c:pt>
                <c:pt idx="4">
                  <c:v>Physical support </c:v>
                </c:pt>
                <c:pt idx="5">
                  <c:v>Purchase of natural/organic foods</c:v>
                </c:pt>
                <c:pt idx="6">
                  <c:v>Gym Membership</c:v>
                </c:pt>
                <c:pt idx="7">
                  <c:v>Dining out or takeout meals</c:v>
                </c:pt>
              </c:strCache>
            </c:strRef>
          </c:cat>
          <c:val>
            <c:numRef>
              <c:f>Sheet1!$D$2:$D$9</c:f>
              <c:numCache>
                <c:formatCode>0%</c:formatCode>
                <c:ptCount val="8"/>
                <c:pt idx="0">
                  <c:v>0.41904762000000001</c:v>
                </c:pt>
                <c:pt idx="1">
                  <c:v>0.45714285999999998</c:v>
                </c:pt>
                <c:pt idx="2">
                  <c:v>0.34285714</c:v>
                </c:pt>
                <c:pt idx="3">
                  <c:v>0.35238095000000003</c:v>
                </c:pt>
                <c:pt idx="4">
                  <c:v>0.27619048000000002</c:v>
                </c:pt>
                <c:pt idx="5">
                  <c:v>0.31428571</c:v>
                </c:pt>
                <c:pt idx="6">
                  <c:v>0.17142857</c:v>
                </c:pt>
                <c:pt idx="7">
                  <c:v>0.11428571</c:v>
                </c:pt>
              </c:numCache>
            </c:numRef>
          </c:val>
          <c:extLst>
            <c:ext xmlns:c16="http://schemas.microsoft.com/office/drawing/2014/chart" uri="{C3380CC4-5D6E-409C-BE32-E72D297353CC}">
              <c16:uniqueId val="{00000002-FADC-4FBE-90BE-180BD0993E2C}"/>
            </c:ext>
          </c:extLst>
        </c:ser>
        <c:ser>
          <c:idx val="3"/>
          <c:order val="3"/>
          <c:tx>
            <c:strRef>
              <c:f>Sheet1!$E$1</c:f>
              <c:strCache>
                <c:ptCount val="1"/>
                <c:pt idx="0">
                  <c:v>US Male 35-54</c:v>
                </c:pt>
              </c:strCache>
            </c:strRef>
          </c:tx>
          <c:spPr>
            <a:solidFill>
              <a:schemeClr val="accent4"/>
            </a:solidFill>
            <a:ln>
              <a:noFill/>
            </a:ln>
            <a:effectLst/>
          </c:spPr>
          <c:invertIfNegative val="0"/>
          <c:cat>
            <c:strRef>
              <c:f>Sheet1!$A$2:$A$9</c:f>
              <c:strCache>
                <c:ptCount val="8"/>
                <c:pt idx="0">
                  <c:v>Mental health support </c:v>
                </c:pt>
                <c:pt idx="1">
                  <c:v>Core vitamin and mineral supplements</c:v>
                </c:pt>
                <c:pt idx="2">
                  <c:v>Over the counter medication</c:v>
                </c:pt>
                <c:pt idx="3">
                  <c:v>Specialty supplements </c:v>
                </c:pt>
                <c:pt idx="4">
                  <c:v>Physical support </c:v>
                </c:pt>
                <c:pt idx="5">
                  <c:v>Purchase of natural/organic foods</c:v>
                </c:pt>
                <c:pt idx="6">
                  <c:v>Gym Membership</c:v>
                </c:pt>
                <c:pt idx="7">
                  <c:v>Dining out or takeout meals</c:v>
                </c:pt>
              </c:strCache>
            </c:strRef>
          </c:cat>
          <c:val>
            <c:numRef>
              <c:f>Sheet1!$E$2:$E$9</c:f>
              <c:numCache>
                <c:formatCode>0%</c:formatCode>
                <c:ptCount val="8"/>
                <c:pt idx="0">
                  <c:v>0.45132742999999997</c:v>
                </c:pt>
                <c:pt idx="1">
                  <c:v>0.43362832000000001</c:v>
                </c:pt>
                <c:pt idx="2">
                  <c:v>0.36283186000000001</c:v>
                </c:pt>
                <c:pt idx="3">
                  <c:v>0.40707965000000002</c:v>
                </c:pt>
                <c:pt idx="4">
                  <c:v>0.37168141999999998</c:v>
                </c:pt>
                <c:pt idx="5">
                  <c:v>0.40707965000000002</c:v>
                </c:pt>
                <c:pt idx="6">
                  <c:v>0.37168141999999998</c:v>
                </c:pt>
                <c:pt idx="7">
                  <c:v>0.2920354</c:v>
                </c:pt>
              </c:numCache>
            </c:numRef>
          </c:val>
          <c:extLst>
            <c:ext xmlns:c16="http://schemas.microsoft.com/office/drawing/2014/chart" uri="{C3380CC4-5D6E-409C-BE32-E72D297353CC}">
              <c16:uniqueId val="{00000003-FADC-4FBE-90BE-180BD0993E2C}"/>
            </c:ext>
          </c:extLst>
        </c:ser>
        <c:ser>
          <c:idx val="4"/>
          <c:order val="4"/>
          <c:tx>
            <c:strRef>
              <c:f>Sheet1!$F$1</c:f>
              <c:strCache>
                <c:ptCount val="1"/>
                <c:pt idx="0">
                  <c:v>US Female 55+</c:v>
                </c:pt>
              </c:strCache>
            </c:strRef>
          </c:tx>
          <c:spPr>
            <a:solidFill>
              <a:schemeClr val="accent5"/>
            </a:solidFill>
            <a:ln>
              <a:noFill/>
            </a:ln>
            <a:effectLst/>
          </c:spPr>
          <c:invertIfNegative val="0"/>
          <c:cat>
            <c:strRef>
              <c:f>Sheet1!$A$2:$A$9</c:f>
              <c:strCache>
                <c:ptCount val="8"/>
                <c:pt idx="0">
                  <c:v>Mental health support </c:v>
                </c:pt>
                <c:pt idx="1">
                  <c:v>Core vitamin and mineral supplements</c:v>
                </c:pt>
                <c:pt idx="2">
                  <c:v>Over the counter medication</c:v>
                </c:pt>
                <c:pt idx="3">
                  <c:v>Specialty supplements </c:v>
                </c:pt>
                <c:pt idx="4">
                  <c:v>Physical support </c:v>
                </c:pt>
                <c:pt idx="5">
                  <c:v>Purchase of natural/organic foods</c:v>
                </c:pt>
                <c:pt idx="6">
                  <c:v>Gym Membership</c:v>
                </c:pt>
                <c:pt idx="7">
                  <c:v>Dining out or takeout meals</c:v>
                </c:pt>
              </c:strCache>
            </c:strRef>
          </c:cat>
          <c:val>
            <c:numRef>
              <c:f>Sheet1!$F$2:$F$9</c:f>
              <c:numCache>
                <c:formatCode>0%</c:formatCode>
                <c:ptCount val="8"/>
                <c:pt idx="0">
                  <c:v>0.32608695999999998</c:v>
                </c:pt>
                <c:pt idx="1">
                  <c:v>0.45652174000000001</c:v>
                </c:pt>
                <c:pt idx="2">
                  <c:v>0.28260869999999999</c:v>
                </c:pt>
                <c:pt idx="3">
                  <c:v>0.28260869999999999</c:v>
                </c:pt>
                <c:pt idx="4">
                  <c:v>0.19565216999999999</c:v>
                </c:pt>
                <c:pt idx="5">
                  <c:v>0.19565216999999999</c:v>
                </c:pt>
                <c:pt idx="6">
                  <c:v>4.3478259999999998E-2</c:v>
                </c:pt>
                <c:pt idx="7">
                  <c:v>6.521739E-2</c:v>
                </c:pt>
              </c:numCache>
            </c:numRef>
          </c:val>
          <c:extLst>
            <c:ext xmlns:c16="http://schemas.microsoft.com/office/drawing/2014/chart" uri="{C3380CC4-5D6E-409C-BE32-E72D297353CC}">
              <c16:uniqueId val="{00000004-FADC-4FBE-90BE-180BD0993E2C}"/>
            </c:ext>
          </c:extLst>
        </c:ser>
        <c:ser>
          <c:idx val="5"/>
          <c:order val="5"/>
          <c:tx>
            <c:strRef>
              <c:f>Sheet1!$G$1</c:f>
              <c:strCache>
                <c:ptCount val="1"/>
                <c:pt idx="0">
                  <c:v>US Male 55+</c:v>
                </c:pt>
              </c:strCache>
            </c:strRef>
          </c:tx>
          <c:spPr>
            <a:solidFill>
              <a:schemeClr val="accent6"/>
            </a:solidFill>
            <a:ln>
              <a:noFill/>
            </a:ln>
            <a:effectLst/>
          </c:spPr>
          <c:invertIfNegative val="0"/>
          <c:cat>
            <c:strRef>
              <c:f>Sheet1!$A$2:$A$9</c:f>
              <c:strCache>
                <c:ptCount val="8"/>
                <c:pt idx="0">
                  <c:v>Mental health support </c:v>
                </c:pt>
                <c:pt idx="1">
                  <c:v>Core vitamin and mineral supplements</c:v>
                </c:pt>
                <c:pt idx="2">
                  <c:v>Over the counter medication</c:v>
                </c:pt>
                <c:pt idx="3">
                  <c:v>Specialty supplements </c:v>
                </c:pt>
                <c:pt idx="4">
                  <c:v>Physical support </c:v>
                </c:pt>
                <c:pt idx="5">
                  <c:v>Purchase of natural/organic foods</c:v>
                </c:pt>
                <c:pt idx="6">
                  <c:v>Gym Membership</c:v>
                </c:pt>
                <c:pt idx="7">
                  <c:v>Dining out or takeout meals</c:v>
                </c:pt>
              </c:strCache>
            </c:strRef>
          </c:cat>
          <c:val>
            <c:numRef>
              <c:f>Sheet1!$G$2:$G$9</c:f>
              <c:numCache>
                <c:formatCode>0%</c:formatCode>
                <c:ptCount val="8"/>
                <c:pt idx="0">
                  <c:v>0.21212121</c:v>
                </c:pt>
                <c:pt idx="1">
                  <c:v>0.54545454999999998</c:v>
                </c:pt>
                <c:pt idx="2">
                  <c:v>0.33333332999999998</c:v>
                </c:pt>
                <c:pt idx="3">
                  <c:v>0.39393939000000011</c:v>
                </c:pt>
                <c:pt idx="4">
                  <c:v>6.0606060000000003E-2</c:v>
                </c:pt>
                <c:pt idx="5">
                  <c:v>0.18181818</c:v>
                </c:pt>
                <c:pt idx="6">
                  <c:v>0.18181818</c:v>
                </c:pt>
                <c:pt idx="7">
                  <c:v>9.0909089999999998E-2</c:v>
                </c:pt>
              </c:numCache>
            </c:numRef>
          </c:val>
          <c:extLst>
            <c:ext xmlns:c16="http://schemas.microsoft.com/office/drawing/2014/chart" uri="{C3380CC4-5D6E-409C-BE32-E72D297353CC}">
              <c16:uniqueId val="{00000005-FADC-4FBE-90BE-180BD0993E2C}"/>
            </c:ext>
          </c:extLst>
        </c:ser>
        <c:dLbls>
          <c:showLegendKey val="0"/>
          <c:showVal val="0"/>
          <c:showCatName val="0"/>
          <c:showSerName val="0"/>
          <c:showPercent val="0"/>
          <c:showBubbleSize val="0"/>
        </c:dLbls>
        <c:gapWidth val="219"/>
        <c:overlap val="-27"/>
        <c:axId val="814070760"/>
        <c:axId val="814060680"/>
      </c:barChart>
      <c:catAx>
        <c:axId val="814070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14060680"/>
        <c:crosses val="autoZero"/>
        <c:auto val="1"/>
        <c:lblAlgn val="ctr"/>
        <c:lblOffset val="100"/>
        <c:noMultiLvlLbl val="0"/>
      </c:catAx>
      <c:valAx>
        <c:axId val="8140606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14070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Essential</c:v>
                </c:pt>
              </c:strCache>
            </c:strRef>
          </c:tx>
          <c:spPr>
            <a:solidFill>
              <a:schemeClr val="accent1"/>
            </a:solidFill>
            <a:ln>
              <a:noFill/>
            </a:ln>
            <a:effectLst/>
          </c:spPr>
          <c:invertIfNegative val="0"/>
          <c:cat>
            <c:strRef>
              <c:f>Sheet1!$A$2:$A$9</c:f>
              <c:strCache>
                <c:ptCount val="8"/>
                <c:pt idx="0">
                  <c:v>Dining out or takeout meals</c:v>
                </c:pt>
                <c:pt idx="1">
                  <c:v>Gym Membership</c:v>
                </c:pt>
                <c:pt idx="2">
                  <c:v>Physical support </c:v>
                </c:pt>
                <c:pt idx="3">
                  <c:v>Over the counter medication</c:v>
                </c:pt>
                <c:pt idx="4">
                  <c:v>Purchase of natural/organic foods</c:v>
                </c:pt>
                <c:pt idx="5">
                  <c:v>Specialty supplements </c:v>
                </c:pt>
                <c:pt idx="6">
                  <c:v>Mental health support </c:v>
                </c:pt>
                <c:pt idx="7">
                  <c:v>Core vitamin and mineral supplements</c:v>
                </c:pt>
              </c:strCache>
            </c:strRef>
          </c:cat>
          <c:val>
            <c:numRef>
              <c:f>Sheet1!$B$2:$B$9</c:f>
              <c:numCache>
                <c:formatCode>0%</c:formatCode>
                <c:ptCount val="8"/>
                <c:pt idx="0">
                  <c:v>0.17932488999999999</c:v>
                </c:pt>
                <c:pt idx="1">
                  <c:v>0.21428570999999999</c:v>
                </c:pt>
                <c:pt idx="2">
                  <c:v>0.29324895000000001</c:v>
                </c:pt>
                <c:pt idx="3">
                  <c:v>0.32278480999999998</c:v>
                </c:pt>
                <c:pt idx="4">
                  <c:v>0.33966245</c:v>
                </c:pt>
                <c:pt idx="5">
                  <c:v>0.35654007999999998</c:v>
                </c:pt>
                <c:pt idx="6">
                  <c:v>0.40295358999999997</c:v>
                </c:pt>
                <c:pt idx="7">
                  <c:v>0.46202532000000002</c:v>
                </c:pt>
              </c:numCache>
            </c:numRef>
          </c:val>
          <c:extLst>
            <c:ext xmlns:c16="http://schemas.microsoft.com/office/drawing/2014/chart" uri="{C3380CC4-5D6E-409C-BE32-E72D297353CC}">
              <c16:uniqueId val="{00000000-777F-432C-9FB2-24F723A33150}"/>
            </c:ext>
          </c:extLst>
        </c:ser>
        <c:ser>
          <c:idx val="1"/>
          <c:order val="1"/>
          <c:tx>
            <c:strRef>
              <c:f>Sheet1!$C$1</c:f>
              <c:strCache>
                <c:ptCount val="1"/>
                <c:pt idx="0">
                  <c:v>Change to generic or reduce spend</c:v>
                </c:pt>
              </c:strCache>
            </c:strRef>
          </c:tx>
          <c:spPr>
            <a:solidFill>
              <a:schemeClr val="accent2"/>
            </a:solidFill>
            <a:ln>
              <a:noFill/>
            </a:ln>
            <a:effectLst/>
          </c:spPr>
          <c:invertIfNegative val="0"/>
          <c:cat>
            <c:strRef>
              <c:f>Sheet1!$A$2:$A$9</c:f>
              <c:strCache>
                <c:ptCount val="8"/>
                <c:pt idx="0">
                  <c:v>Dining out or takeout meals</c:v>
                </c:pt>
                <c:pt idx="1">
                  <c:v>Gym Membership</c:v>
                </c:pt>
                <c:pt idx="2">
                  <c:v>Physical support </c:v>
                </c:pt>
                <c:pt idx="3">
                  <c:v>Over the counter medication</c:v>
                </c:pt>
                <c:pt idx="4">
                  <c:v>Purchase of natural/organic foods</c:v>
                </c:pt>
                <c:pt idx="5">
                  <c:v>Specialty supplements </c:v>
                </c:pt>
                <c:pt idx="6">
                  <c:v>Mental health support </c:v>
                </c:pt>
                <c:pt idx="7">
                  <c:v>Core vitamin and mineral supplements</c:v>
                </c:pt>
              </c:strCache>
            </c:strRef>
          </c:cat>
          <c:val>
            <c:numRef>
              <c:f>Sheet1!$C$2:$C$9</c:f>
              <c:numCache>
                <c:formatCode>0%</c:formatCode>
                <c:ptCount val="8"/>
                <c:pt idx="0">
                  <c:v>0.33966245</c:v>
                </c:pt>
                <c:pt idx="1">
                  <c:v>0.29166667000000002</c:v>
                </c:pt>
                <c:pt idx="2">
                  <c:v>0.38396624000000001</c:v>
                </c:pt>
                <c:pt idx="3">
                  <c:v>0.54008439000000008</c:v>
                </c:pt>
                <c:pt idx="4">
                  <c:v>0.38607595000000011</c:v>
                </c:pt>
                <c:pt idx="5">
                  <c:v>0.46413502000000001</c:v>
                </c:pt>
                <c:pt idx="6">
                  <c:v>0.35654007999999998</c:v>
                </c:pt>
                <c:pt idx="7">
                  <c:v>0.42194092999999999</c:v>
                </c:pt>
              </c:numCache>
            </c:numRef>
          </c:val>
          <c:extLst>
            <c:ext xmlns:c16="http://schemas.microsoft.com/office/drawing/2014/chart" uri="{C3380CC4-5D6E-409C-BE32-E72D297353CC}">
              <c16:uniqueId val="{00000001-777F-432C-9FB2-24F723A33150}"/>
            </c:ext>
          </c:extLst>
        </c:ser>
        <c:ser>
          <c:idx val="2"/>
          <c:order val="2"/>
          <c:tx>
            <c:strRef>
              <c:f>Sheet1!$D$1</c:f>
              <c:strCache>
                <c:ptCount val="1"/>
                <c:pt idx="0">
                  <c:v>Non-esssential</c:v>
                </c:pt>
              </c:strCache>
            </c:strRef>
          </c:tx>
          <c:spPr>
            <a:solidFill>
              <a:schemeClr val="accent3"/>
            </a:solidFill>
            <a:ln>
              <a:noFill/>
            </a:ln>
            <a:effectLst/>
          </c:spPr>
          <c:invertIfNegative val="0"/>
          <c:cat>
            <c:strRef>
              <c:f>Sheet1!$A$2:$A$9</c:f>
              <c:strCache>
                <c:ptCount val="8"/>
                <c:pt idx="0">
                  <c:v>Dining out or takeout meals</c:v>
                </c:pt>
                <c:pt idx="1">
                  <c:v>Gym Membership</c:v>
                </c:pt>
                <c:pt idx="2">
                  <c:v>Physical support </c:v>
                </c:pt>
                <c:pt idx="3">
                  <c:v>Over the counter medication</c:v>
                </c:pt>
                <c:pt idx="4">
                  <c:v>Purchase of natural/organic foods</c:v>
                </c:pt>
                <c:pt idx="5">
                  <c:v>Specialty supplements </c:v>
                </c:pt>
                <c:pt idx="6">
                  <c:v>Mental health support </c:v>
                </c:pt>
                <c:pt idx="7">
                  <c:v>Core vitamin and mineral supplements</c:v>
                </c:pt>
              </c:strCache>
            </c:strRef>
          </c:cat>
          <c:val>
            <c:numRef>
              <c:f>Sheet1!$D$2:$D$9</c:f>
              <c:numCache>
                <c:formatCode>0%</c:formatCode>
                <c:ptCount val="8"/>
                <c:pt idx="0">
                  <c:v>0.48101265999999998</c:v>
                </c:pt>
                <c:pt idx="1">
                  <c:v>0.49404762000000002</c:v>
                </c:pt>
                <c:pt idx="2">
                  <c:v>0.32278480999999998</c:v>
                </c:pt>
                <c:pt idx="3">
                  <c:v>0.1371308</c:v>
                </c:pt>
                <c:pt idx="4">
                  <c:v>0.27426159999999999</c:v>
                </c:pt>
                <c:pt idx="5">
                  <c:v>0.17932488999999999</c:v>
                </c:pt>
                <c:pt idx="6">
                  <c:v>0.24050632999999999</c:v>
                </c:pt>
                <c:pt idx="7">
                  <c:v>0.11603376</c:v>
                </c:pt>
              </c:numCache>
            </c:numRef>
          </c:val>
          <c:extLst>
            <c:ext xmlns:c16="http://schemas.microsoft.com/office/drawing/2014/chart" uri="{C3380CC4-5D6E-409C-BE32-E72D297353CC}">
              <c16:uniqueId val="{00000002-777F-432C-9FB2-24F723A33150}"/>
            </c:ext>
          </c:extLst>
        </c:ser>
        <c:dLbls>
          <c:showLegendKey val="0"/>
          <c:showVal val="0"/>
          <c:showCatName val="0"/>
          <c:showSerName val="0"/>
          <c:showPercent val="0"/>
          <c:showBubbleSize val="0"/>
        </c:dLbls>
        <c:gapWidth val="150"/>
        <c:overlap val="100"/>
        <c:axId val="683036592"/>
        <c:axId val="683030112"/>
      </c:barChart>
      <c:catAx>
        <c:axId val="683036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3030112"/>
        <c:crosses val="autoZero"/>
        <c:auto val="1"/>
        <c:lblAlgn val="ctr"/>
        <c:lblOffset val="100"/>
        <c:noMultiLvlLbl val="0"/>
      </c:catAx>
      <c:valAx>
        <c:axId val="68303011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3036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660-46F3-8746-16C98DA450C1}"/>
              </c:ext>
            </c:extLst>
          </c:dPt>
          <c:dPt>
            <c:idx val="1"/>
            <c:bubble3D val="0"/>
            <c:spPr>
              <a:solidFill>
                <a:schemeClr val="accent2"/>
              </a:solidFill>
              <a:ln>
                <a:noFill/>
              </a:ln>
              <a:effectLst/>
            </c:spPr>
            <c:extLst>
              <c:ext xmlns:c16="http://schemas.microsoft.com/office/drawing/2014/chart" uri="{C3380CC4-5D6E-409C-BE32-E72D297353CC}">
                <c16:uniqueId val="{00000003-B660-46F3-8746-16C98DA450C1}"/>
              </c:ext>
            </c:extLst>
          </c:dPt>
          <c:dPt>
            <c:idx val="2"/>
            <c:bubble3D val="0"/>
            <c:spPr>
              <a:solidFill>
                <a:schemeClr val="accent3"/>
              </a:solidFill>
              <a:ln>
                <a:noFill/>
              </a:ln>
              <a:effectLst/>
            </c:spPr>
            <c:extLst>
              <c:ext xmlns:c16="http://schemas.microsoft.com/office/drawing/2014/chart" uri="{C3380CC4-5D6E-409C-BE32-E72D297353CC}">
                <c16:uniqueId val="{00000005-B660-46F3-8746-16C98DA450C1}"/>
              </c:ext>
            </c:extLst>
          </c:dPt>
          <c:dPt>
            <c:idx val="3"/>
            <c:bubble3D val="0"/>
            <c:spPr>
              <a:solidFill>
                <a:schemeClr val="accent4"/>
              </a:solidFill>
              <a:ln>
                <a:noFill/>
              </a:ln>
              <a:effectLst/>
            </c:spPr>
            <c:extLst>
              <c:ext xmlns:c16="http://schemas.microsoft.com/office/drawing/2014/chart" uri="{C3380CC4-5D6E-409C-BE32-E72D297353CC}">
                <c16:uniqueId val="{00000007-B660-46F3-8746-16C98DA450C1}"/>
              </c:ext>
            </c:extLst>
          </c:dPt>
          <c:dPt>
            <c:idx val="4"/>
            <c:bubble3D val="0"/>
            <c:spPr>
              <a:solidFill>
                <a:schemeClr val="accent5"/>
              </a:solidFill>
              <a:ln>
                <a:noFill/>
              </a:ln>
              <a:effectLst/>
            </c:spPr>
            <c:extLst>
              <c:ext xmlns:c16="http://schemas.microsoft.com/office/drawing/2014/chart" uri="{C3380CC4-5D6E-409C-BE32-E72D297353CC}">
                <c16:uniqueId val="{00000009-B660-46F3-8746-16C98DA450C1}"/>
              </c:ext>
            </c:extLst>
          </c:dPt>
          <c:dPt>
            <c:idx val="5"/>
            <c:bubble3D val="0"/>
            <c:spPr>
              <a:solidFill>
                <a:schemeClr val="accent6"/>
              </a:solidFill>
              <a:ln>
                <a:noFill/>
              </a:ln>
              <a:effectLst/>
            </c:spPr>
            <c:extLst>
              <c:ext xmlns:c16="http://schemas.microsoft.com/office/drawing/2014/chart" uri="{C3380CC4-5D6E-409C-BE32-E72D297353CC}">
                <c16:uniqueId val="{0000000B-B660-46F3-8746-16C98DA450C1}"/>
              </c:ext>
            </c:extLst>
          </c:dPt>
          <c:dLbls>
            <c:dLbl>
              <c:idx val="0"/>
              <c:layout>
                <c:manualLayout>
                  <c:x val="3.4621609798775071E-2"/>
                  <c:y val="4.8440871974336455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660-46F3-8746-16C98DA450C1}"/>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7534849810440359"/>
                      <c:h val="0.19544801691455235"/>
                    </c:manualLayout>
                  </c15:layout>
                </c:ext>
                <c:ext xmlns:c16="http://schemas.microsoft.com/office/drawing/2014/chart" uri="{C3380CC4-5D6E-409C-BE32-E72D297353CC}">
                  <c16:uniqueId val="{00000003-B660-46F3-8746-16C98DA450C1}"/>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839176873724118"/>
                      <c:h val="0.23248505395158933"/>
                    </c:manualLayout>
                  </c15:layout>
                </c:ext>
                <c:ext xmlns:c16="http://schemas.microsoft.com/office/drawing/2014/chart" uri="{C3380CC4-5D6E-409C-BE32-E72D297353CC}">
                  <c16:uniqueId val="{00000005-B660-46F3-8746-16C98DA450C1}"/>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2091516909579737"/>
                      <c:h val="0.23839853098263877"/>
                    </c:manualLayout>
                  </c15:layout>
                </c:ext>
                <c:ext xmlns:c16="http://schemas.microsoft.com/office/drawing/2014/chart" uri="{C3380CC4-5D6E-409C-BE32-E72D297353CC}">
                  <c16:uniqueId val="{00000007-B660-46F3-8746-16C98DA450C1}"/>
                </c:ext>
              </c:extLst>
            </c:dLbl>
            <c:dLbl>
              <c:idx val="4"/>
              <c:layout>
                <c:manualLayout>
                  <c:x val="1.151443328144891E-2"/>
                  <c:y val="-1.8525743562819697E-7"/>
                </c:manualLayout>
              </c:layout>
              <c:showLegendKey val="0"/>
              <c:showVal val="0"/>
              <c:showCatName val="1"/>
              <c:showSerName val="0"/>
              <c:showPercent val="1"/>
              <c:showBubbleSize val="0"/>
              <c:extLst>
                <c:ext xmlns:c15="http://schemas.microsoft.com/office/drawing/2012/chart" uri="{CE6537A1-D6FC-4f65-9D91-7224C49458BB}">
                  <c15:layout>
                    <c:manualLayout>
                      <c:w val="0.27441913117305788"/>
                      <c:h val="0.29821371075460168"/>
                    </c:manualLayout>
                  </c15:layout>
                </c:ext>
                <c:ext xmlns:c16="http://schemas.microsoft.com/office/drawing/2014/chart" uri="{C3380CC4-5D6E-409C-BE32-E72D297353CC}">
                  <c16:uniqueId val="{00000009-B660-46F3-8746-16C98DA450C1}"/>
                </c:ext>
              </c:extLst>
            </c:dLbl>
            <c:dLbl>
              <c:idx val="5"/>
              <c:layout>
                <c:manualLayout>
                  <c:x val="1.8916593759113358E-2"/>
                  <c:y val="2.8461286089238761E-2"/>
                </c:manualLayout>
              </c:layout>
              <c:showLegendKey val="0"/>
              <c:showVal val="0"/>
              <c:showCatName val="1"/>
              <c:showSerName val="0"/>
              <c:showPercent val="1"/>
              <c:showBubbleSize val="0"/>
              <c:extLst>
                <c:ext xmlns:c15="http://schemas.microsoft.com/office/drawing/2012/chart" uri="{CE6537A1-D6FC-4f65-9D91-7224C49458BB}">
                  <c15:layout>
                    <c:manualLayout>
                      <c:w val="0.28297572178477692"/>
                      <c:h val="0.18457494896471274"/>
                    </c:manualLayout>
                  </c15:layout>
                </c:ext>
                <c:ext xmlns:c16="http://schemas.microsoft.com/office/drawing/2014/chart" uri="{C3380CC4-5D6E-409C-BE32-E72D297353CC}">
                  <c16:uniqueId val="{0000000B-B660-46F3-8746-16C98DA450C1}"/>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8.6956520000000009E-2</c:v>
                </c:pt>
                <c:pt idx="1">
                  <c:v>0.10144928</c:v>
                </c:pt>
                <c:pt idx="2">
                  <c:v>0.30434782999999999</c:v>
                </c:pt>
                <c:pt idx="3">
                  <c:v>0.27536231999999999</c:v>
                </c:pt>
                <c:pt idx="4">
                  <c:v>0.15942028999999999</c:v>
                </c:pt>
                <c:pt idx="5">
                  <c:v>7.2463769999999997E-2</c:v>
                </c:pt>
              </c:numCache>
            </c:numRef>
          </c:val>
          <c:extLst>
            <c:ext xmlns:c16="http://schemas.microsoft.com/office/drawing/2014/chart" uri="{C3380CC4-5D6E-409C-BE32-E72D297353CC}">
              <c16:uniqueId val="{0000000C-B660-46F3-8746-16C98DA450C1}"/>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Essential</c:v>
                </c:pt>
              </c:strCache>
            </c:strRef>
          </c:tx>
          <c:spPr>
            <a:solidFill>
              <a:schemeClr val="accent1"/>
            </a:solidFill>
            <a:ln>
              <a:noFill/>
            </a:ln>
            <a:effectLst/>
          </c:spPr>
          <c:invertIfNegative val="0"/>
          <c:cat>
            <c:strRef>
              <c:f>Sheet1!$A$2:$A$9</c:f>
              <c:strCache>
                <c:ptCount val="8"/>
                <c:pt idx="0">
                  <c:v>Dining out or takeout meals</c:v>
                </c:pt>
                <c:pt idx="1">
                  <c:v>Gym Membership</c:v>
                </c:pt>
                <c:pt idx="2">
                  <c:v>Physical support </c:v>
                </c:pt>
                <c:pt idx="3">
                  <c:v>Purchase of natural/organic foods</c:v>
                </c:pt>
                <c:pt idx="4">
                  <c:v>Over the counter medication</c:v>
                </c:pt>
                <c:pt idx="5">
                  <c:v>Mental health support </c:v>
                </c:pt>
                <c:pt idx="6">
                  <c:v>Specialty supplements </c:v>
                </c:pt>
                <c:pt idx="7">
                  <c:v>Core vitamin and mineral supplements</c:v>
                </c:pt>
              </c:strCache>
            </c:strRef>
          </c:cat>
          <c:val>
            <c:numRef>
              <c:f>Sheet1!$B$2:$B$9</c:f>
              <c:numCache>
                <c:formatCode>0%</c:formatCode>
                <c:ptCount val="8"/>
                <c:pt idx="0">
                  <c:v>0.11904762000000001</c:v>
                </c:pt>
                <c:pt idx="1">
                  <c:v>0.21428570999999999</c:v>
                </c:pt>
                <c:pt idx="2">
                  <c:v>0.25</c:v>
                </c:pt>
                <c:pt idx="3">
                  <c:v>0.29761905</c:v>
                </c:pt>
                <c:pt idx="4">
                  <c:v>0.35119048000000003</c:v>
                </c:pt>
                <c:pt idx="5">
                  <c:v>0.38095237999999998</c:v>
                </c:pt>
                <c:pt idx="6">
                  <c:v>0.40476190000000001</c:v>
                </c:pt>
                <c:pt idx="7">
                  <c:v>0.48214286000000001</c:v>
                </c:pt>
              </c:numCache>
            </c:numRef>
          </c:val>
          <c:extLst>
            <c:ext xmlns:c16="http://schemas.microsoft.com/office/drawing/2014/chart" uri="{C3380CC4-5D6E-409C-BE32-E72D297353CC}">
              <c16:uniqueId val="{00000000-777F-432C-9FB2-24F723A33150}"/>
            </c:ext>
          </c:extLst>
        </c:ser>
        <c:ser>
          <c:idx val="1"/>
          <c:order val="1"/>
          <c:tx>
            <c:strRef>
              <c:f>Sheet1!$C$1</c:f>
              <c:strCache>
                <c:ptCount val="1"/>
                <c:pt idx="0">
                  <c:v>Change to generic or reduce spend</c:v>
                </c:pt>
              </c:strCache>
            </c:strRef>
          </c:tx>
          <c:spPr>
            <a:solidFill>
              <a:schemeClr val="accent2"/>
            </a:solidFill>
            <a:ln>
              <a:noFill/>
            </a:ln>
            <a:effectLst/>
          </c:spPr>
          <c:invertIfNegative val="0"/>
          <c:cat>
            <c:strRef>
              <c:f>Sheet1!$A$2:$A$9</c:f>
              <c:strCache>
                <c:ptCount val="8"/>
                <c:pt idx="0">
                  <c:v>Dining out or takeout meals</c:v>
                </c:pt>
                <c:pt idx="1">
                  <c:v>Gym Membership</c:v>
                </c:pt>
                <c:pt idx="2">
                  <c:v>Physical support </c:v>
                </c:pt>
                <c:pt idx="3">
                  <c:v>Purchase of natural/organic foods</c:v>
                </c:pt>
                <c:pt idx="4">
                  <c:v>Over the counter medication</c:v>
                </c:pt>
                <c:pt idx="5">
                  <c:v>Mental health support </c:v>
                </c:pt>
                <c:pt idx="6">
                  <c:v>Specialty supplements </c:v>
                </c:pt>
                <c:pt idx="7">
                  <c:v>Core vitamin and mineral supplements</c:v>
                </c:pt>
              </c:strCache>
            </c:strRef>
          </c:cat>
          <c:val>
            <c:numRef>
              <c:f>Sheet1!$C$2:$C$9</c:f>
              <c:numCache>
                <c:formatCode>0%</c:formatCode>
                <c:ptCount val="8"/>
                <c:pt idx="0">
                  <c:v>0.31547618999999999</c:v>
                </c:pt>
                <c:pt idx="1">
                  <c:v>0.29166667000000002</c:v>
                </c:pt>
                <c:pt idx="2">
                  <c:v>0.46428571000000002</c:v>
                </c:pt>
                <c:pt idx="3">
                  <c:v>0.45833332999999998</c:v>
                </c:pt>
                <c:pt idx="4">
                  <c:v>0.5</c:v>
                </c:pt>
                <c:pt idx="5">
                  <c:v>0.38690476000000001</c:v>
                </c:pt>
                <c:pt idx="6">
                  <c:v>0.40476190000000001</c:v>
                </c:pt>
                <c:pt idx="7">
                  <c:v>0.43452381000000001</c:v>
                </c:pt>
              </c:numCache>
            </c:numRef>
          </c:val>
          <c:extLst>
            <c:ext xmlns:c16="http://schemas.microsoft.com/office/drawing/2014/chart" uri="{C3380CC4-5D6E-409C-BE32-E72D297353CC}">
              <c16:uniqueId val="{00000001-777F-432C-9FB2-24F723A33150}"/>
            </c:ext>
          </c:extLst>
        </c:ser>
        <c:ser>
          <c:idx val="2"/>
          <c:order val="2"/>
          <c:tx>
            <c:strRef>
              <c:f>Sheet1!$D$1</c:f>
              <c:strCache>
                <c:ptCount val="1"/>
                <c:pt idx="0">
                  <c:v>Non-esssential</c:v>
                </c:pt>
              </c:strCache>
            </c:strRef>
          </c:tx>
          <c:spPr>
            <a:solidFill>
              <a:schemeClr val="accent3"/>
            </a:solidFill>
            <a:ln>
              <a:noFill/>
            </a:ln>
            <a:effectLst/>
          </c:spPr>
          <c:invertIfNegative val="0"/>
          <c:cat>
            <c:strRef>
              <c:f>Sheet1!$A$2:$A$9</c:f>
              <c:strCache>
                <c:ptCount val="8"/>
                <c:pt idx="0">
                  <c:v>Dining out or takeout meals</c:v>
                </c:pt>
                <c:pt idx="1">
                  <c:v>Gym Membership</c:v>
                </c:pt>
                <c:pt idx="2">
                  <c:v>Physical support </c:v>
                </c:pt>
                <c:pt idx="3">
                  <c:v>Purchase of natural/organic foods</c:v>
                </c:pt>
                <c:pt idx="4">
                  <c:v>Over the counter medication</c:v>
                </c:pt>
                <c:pt idx="5">
                  <c:v>Mental health support </c:v>
                </c:pt>
                <c:pt idx="6">
                  <c:v>Specialty supplements </c:v>
                </c:pt>
                <c:pt idx="7">
                  <c:v>Core vitamin and mineral supplements</c:v>
                </c:pt>
              </c:strCache>
            </c:strRef>
          </c:cat>
          <c:val>
            <c:numRef>
              <c:f>Sheet1!$D$2:$D$9</c:f>
              <c:numCache>
                <c:formatCode>0%</c:formatCode>
                <c:ptCount val="8"/>
                <c:pt idx="0">
                  <c:v>0.56547618999999993</c:v>
                </c:pt>
                <c:pt idx="1">
                  <c:v>0.49404762000000002</c:v>
                </c:pt>
                <c:pt idx="2">
                  <c:v>0.28571428999999998</c:v>
                </c:pt>
                <c:pt idx="3">
                  <c:v>0.24404761999999999</c:v>
                </c:pt>
                <c:pt idx="4">
                  <c:v>0.14880952</c:v>
                </c:pt>
                <c:pt idx="5">
                  <c:v>0.23214286000000001</c:v>
                </c:pt>
                <c:pt idx="6">
                  <c:v>0.19047618999999999</c:v>
                </c:pt>
                <c:pt idx="7">
                  <c:v>8.3333329999999997E-2</c:v>
                </c:pt>
              </c:numCache>
            </c:numRef>
          </c:val>
          <c:extLst>
            <c:ext xmlns:c16="http://schemas.microsoft.com/office/drawing/2014/chart" uri="{C3380CC4-5D6E-409C-BE32-E72D297353CC}">
              <c16:uniqueId val="{00000002-777F-432C-9FB2-24F723A33150}"/>
            </c:ext>
          </c:extLst>
        </c:ser>
        <c:dLbls>
          <c:showLegendKey val="0"/>
          <c:showVal val="0"/>
          <c:showCatName val="0"/>
          <c:showSerName val="0"/>
          <c:showPercent val="0"/>
          <c:showBubbleSize val="0"/>
        </c:dLbls>
        <c:gapWidth val="150"/>
        <c:overlap val="100"/>
        <c:axId val="683036592"/>
        <c:axId val="683030112"/>
      </c:barChart>
      <c:catAx>
        <c:axId val="683036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3030112"/>
        <c:crosses val="autoZero"/>
        <c:auto val="1"/>
        <c:lblAlgn val="ctr"/>
        <c:lblOffset val="100"/>
        <c:noMultiLvlLbl val="0"/>
      </c:catAx>
      <c:valAx>
        <c:axId val="68303011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3036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Essential</c:v>
                </c:pt>
              </c:strCache>
            </c:strRef>
          </c:tx>
          <c:spPr>
            <a:solidFill>
              <a:schemeClr val="accent1"/>
            </a:solidFill>
            <a:ln>
              <a:noFill/>
            </a:ln>
            <a:effectLst/>
          </c:spPr>
          <c:invertIfNegative val="0"/>
          <c:cat>
            <c:strRef>
              <c:f>Sheet1!$A$2:$A$9</c:f>
              <c:strCache>
                <c:ptCount val="8"/>
                <c:pt idx="0">
                  <c:v>Dining out or takeout meals</c:v>
                </c:pt>
                <c:pt idx="1">
                  <c:v>Gym Membership</c:v>
                </c:pt>
                <c:pt idx="2">
                  <c:v>Mental health support </c:v>
                </c:pt>
                <c:pt idx="3">
                  <c:v>Physical support </c:v>
                </c:pt>
                <c:pt idx="4">
                  <c:v>Purchase of natural/organic foods</c:v>
                </c:pt>
                <c:pt idx="5">
                  <c:v>Over the counter medication</c:v>
                </c:pt>
                <c:pt idx="6">
                  <c:v>Core vitamin and mineral supplements</c:v>
                </c:pt>
                <c:pt idx="7">
                  <c:v>Specialty supplements </c:v>
                </c:pt>
              </c:strCache>
            </c:strRef>
          </c:cat>
          <c:val>
            <c:numRef>
              <c:f>Sheet1!$B$2:$B$9</c:f>
              <c:numCache>
                <c:formatCode>0%</c:formatCode>
                <c:ptCount val="8"/>
                <c:pt idx="0">
                  <c:v>0.16256158000000001</c:v>
                </c:pt>
                <c:pt idx="1">
                  <c:v>0.21428570999999999</c:v>
                </c:pt>
                <c:pt idx="2">
                  <c:v>0.29556650000000001</c:v>
                </c:pt>
                <c:pt idx="3">
                  <c:v>0.31034483000000002</c:v>
                </c:pt>
                <c:pt idx="4">
                  <c:v>0.30541871999999998</c:v>
                </c:pt>
                <c:pt idx="5">
                  <c:v>0.35467979999999999</c:v>
                </c:pt>
                <c:pt idx="6">
                  <c:v>0.40394089</c:v>
                </c:pt>
                <c:pt idx="7">
                  <c:v>0.41871921000000001</c:v>
                </c:pt>
              </c:numCache>
            </c:numRef>
          </c:val>
          <c:extLst>
            <c:ext xmlns:c16="http://schemas.microsoft.com/office/drawing/2014/chart" uri="{C3380CC4-5D6E-409C-BE32-E72D297353CC}">
              <c16:uniqueId val="{00000000-6CD3-439B-A9CF-BAA99B8DB216}"/>
            </c:ext>
          </c:extLst>
        </c:ser>
        <c:ser>
          <c:idx val="1"/>
          <c:order val="1"/>
          <c:tx>
            <c:strRef>
              <c:f>Sheet1!$C$1</c:f>
              <c:strCache>
                <c:ptCount val="1"/>
                <c:pt idx="0">
                  <c:v>Change to generic or reduce spend</c:v>
                </c:pt>
              </c:strCache>
            </c:strRef>
          </c:tx>
          <c:spPr>
            <a:solidFill>
              <a:schemeClr val="accent2"/>
            </a:solidFill>
            <a:ln>
              <a:noFill/>
            </a:ln>
            <a:effectLst/>
          </c:spPr>
          <c:invertIfNegative val="0"/>
          <c:cat>
            <c:strRef>
              <c:f>Sheet1!$A$2:$A$9</c:f>
              <c:strCache>
                <c:ptCount val="8"/>
                <c:pt idx="0">
                  <c:v>Dining out or takeout meals</c:v>
                </c:pt>
                <c:pt idx="1">
                  <c:v>Gym Membership</c:v>
                </c:pt>
                <c:pt idx="2">
                  <c:v>Mental health support </c:v>
                </c:pt>
                <c:pt idx="3">
                  <c:v>Physical support </c:v>
                </c:pt>
                <c:pt idx="4">
                  <c:v>Purchase of natural/organic foods</c:v>
                </c:pt>
                <c:pt idx="5">
                  <c:v>Over the counter medication</c:v>
                </c:pt>
                <c:pt idx="6">
                  <c:v>Core vitamin and mineral supplements</c:v>
                </c:pt>
                <c:pt idx="7">
                  <c:v>Specialty supplements </c:v>
                </c:pt>
              </c:strCache>
            </c:strRef>
          </c:cat>
          <c:val>
            <c:numRef>
              <c:f>Sheet1!$C$2:$C$9</c:f>
              <c:numCache>
                <c:formatCode>0%</c:formatCode>
                <c:ptCount val="8"/>
                <c:pt idx="0">
                  <c:v>0.33497536999999999</c:v>
                </c:pt>
                <c:pt idx="1">
                  <c:v>0.29166667000000002</c:v>
                </c:pt>
                <c:pt idx="2">
                  <c:v>0.36945813</c:v>
                </c:pt>
                <c:pt idx="3">
                  <c:v>0.34975369000000001</c:v>
                </c:pt>
                <c:pt idx="4">
                  <c:v>0.40394089</c:v>
                </c:pt>
                <c:pt idx="5">
                  <c:v>0.50738916000000001</c:v>
                </c:pt>
                <c:pt idx="6">
                  <c:v>0.43349754000000001</c:v>
                </c:pt>
                <c:pt idx="7">
                  <c:v>0.38916255999999999</c:v>
                </c:pt>
              </c:numCache>
            </c:numRef>
          </c:val>
          <c:extLst>
            <c:ext xmlns:c16="http://schemas.microsoft.com/office/drawing/2014/chart" uri="{C3380CC4-5D6E-409C-BE32-E72D297353CC}">
              <c16:uniqueId val="{00000001-6CD3-439B-A9CF-BAA99B8DB216}"/>
            </c:ext>
          </c:extLst>
        </c:ser>
        <c:ser>
          <c:idx val="2"/>
          <c:order val="2"/>
          <c:tx>
            <c:strRef>
              <c:f>Sheet1!$D$1</c:f>
              <c:strCache>
                <c:ptCount val="1"/>
                <c:pt idx="0">
                  <c:v>Non-esssential</c:v>
                </c:pt>
              </c:strCache>
            </c:strRef>
          </c:tx>
          <c:spPr>
            <a:solidFill>
              <a:schemeClr val="accent3"/>
            </a:solidFill>
            <a:ln>
              <a:noFill/>
            </a:ln>
            <a:effectLst/>
          </c:spPr>
          <c:invertIfNegative val="0"/>
          <c:cat>
            <c:strRef>
              <c:f>Sheet1!$A$2:$A$9</c:f>
              <c:strCache>
                <c:ptCount val="8"/>
                <c:pt idx="0">
                  <c:v>Dining out or takeout meals</c:v>
                </c:pt>
                <c:pt idx="1">
                  <c:v>Gym Membership</c:v>
                </c:pt>
                <c:pt idx="2">
                  <c:v>Mental health support </c:v>
                </c:pt>
                <c:pt idx="3">
                  <c:v>Physical support </c:v>
                </c:pt>
                <c:pt idx="4">
                  <c:v>Purchase of natural/organic foods</c:v>
                </c:pt>
                <c:pt idx="5">
                  <c:v>Over the counter medication</c:v>
                </c:pt>
                <c:pt idx="6">
                  <c:v>Core vitamin and mineral supplements</c:v>
                </c:pt>
                <c:pt idx="7">
                  <c:v>Specialty supplements </c:v>
                </c:pt>
              </c:strCache>
            </c:strRef>
          </c:cat>
          <c:val>
            <c:numRef>
              <c:f>Sheet1!$D$2:$D$9</c:f>
              <c:numCache>
                <c:formatCode>0%</c:formatCode>
                <c:ptCount val="8"/>
                <c:pt idx="0">
                  <c:v>0.50246305000000002</c:v>
                </c:pt>
                <c:pt idx="1">
                  <c:v>0.49404762000000002</c:v>
                </c:pt>
                <c:pt idx="2">
                  <c:v>0.33497536999999999</c:v>
                </c:pt>
                <c:pt idx="3">
                  <c:v>0.33990147999999998</c:v>
                </c:pt>
                <c:pt idx="4">
                  <c:v>0.29064039000000003</c:v>
                </c:pt>
                <c:pt idx="5">
                  <c:v>0.13793103000000001</c:v>
                </c:pt>
                <c:pt idx="6">
                  <c:v>0.16256158000000001</c:v>
                </c:pt>
                <c:pt idx="7">
                  <c:v>0.19211823</c:v>
                </c:pt>
              </c:numCache>
            </c:numRef>
          </c:val>
          <c:extLst>
            <c:ext xmlns:c16="http://schemas.microsoft.com/office/drawing/2014/chart" uri="{C3380CC4-5D6E-409C-BE32-E72D297353CC}">
              <c16:uniqueId val="{00000002-6CD3-439B-A9CF-BAA99B8DB216}"/>
            </c:ext>
          </c:extLst>
        </c:ser>
        <c:dLbls>
          <c:showLegendKey val="0"/>
          <c:showVal val="0"/>
          <c:showCatName val="0"/>
          <c:showSerName val="0"/>
          <c:showPercent val="0"/>
          <c:showBubbleSize val="0"/>
        </c:dLbls>
        <c:gapWidth val="150"/>
        <c:overlap val="100"/>
        <c:axId val="674106480"/>
        <c:axId val="674102160"/>
      </c:barChart>
      <c:catAx>
        <c:axId val="674106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74102160"/>
        <c:crosses val="autoZero"/>
        <c:auto val="1"/>
        <c:lblAlgn val="ctr"/>
        <c:lblOffset val="100"/>
        <c:noMultiLvlLbl val="0"/>
      </c:catAx>
      <c:valAx>
        <c:axId val="67410216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74106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Essential</c:v>
                </c:pt>
              </c:strCache>
            </c:strRef>
          </c:tx>
          <c:spPr>
            <a:solidFill>
              <a:schemeClr val="accent1"/>
            </a:solidFill>
            <a:ln>
              <a:noFill/>
            </a:ln>
            <a:effectLst/>
          </c:spPr>
          <c:invertIfNegative val="0"/>
          <c:cat>
            <c:strRef>
              <c:f>Sheet1!$A$2:$A$9</c:f>
              <c:strCache>
                <c:ptCount val="8"/>
                <c:pt idx="0">
                  <c:v>Dining out or takeout meals</c:v>
                </c:pt>
                <c:pt idx="1">
                  <c:v>Gym Membership</c:v>
                </c:pt>
                <c:pt idx="2">
                  <c:v>Physical support </c:v>
                </c:pt>
                <c:pt idx="3">
                  <c:v>Purchase of natural/organic foods</c:v>
                </c:pt>
                <c:pt idx="4">
                  <c:v>Over the counter medication</c:v>
                </c:pt>
                <c:pt idx="5">
                  <c:v>Specialty supplements </c:v>
                </c:pt>
                <c:pt idx="6">
                  <c:v>Mental health support </c:v>
                </c:pt>
                <c:pt idx="7">
                  <c:v>Core vitamin and mineral supplements</c:v>
                </c:pt>
              </c:strCache>
            </c:strRef>
          </c:cat>
          <c:val>
            <c:numRef>
              <c:f>Sheet1!$B$2:$B$9</c:f>
              <c:numCache>
                <c:formatCode>0%</c:formatCode>
                <c:ptCount val="8"/>
                <c:pt idx="0">
                  <c:v>0.12955465999999999</c:v>
                </c:pt>
                <c:pt idx="1">
                  <c:v>0.21428570999999999</c:v>
                </c:pt>
                <c:pt idx="2">
                  <c:v>0.25506073000000001</c:v>
                </c:pt>
                <c:pt idx="3">
                  <c:v>0.34412955000000001</c:v>
                </c:pt>
                <c:pt idx="4">
                  <c:v>0.38056679999999998</c:v>
                </c:pt>
                <c:pt idx="5">
                  <c:v>0.38866397000000003</c:v>
                </c:pt>
                <c:pt idx="6">
                  <c:v>0.41700405000000001</c:v>
                </c:pt>
                <c:pt idx="7">
                  <c:v>0.47773279000000002</c:v>
                </c:pt>
              </c:numCache>
            </c:numRef>
          </c:val>
          <c:extLst>
            <c:ext xmlns:c16="http://schemas.microsoft.com/office/drawing/2014/chart" uri="{C3380CC4-5D6E-409C-BE32-E72D297353CC}">
              <c16:uniqueId val="{00000000-777F-432C-9FB2-24F723A33150}"/>
            </c:ext>
          </c:extLst>
        </c:ser>
        <c:ser>
          <c:idx val="1"/>
          <c:order val="1"/>
          <c:tx>
            <c:strRef>
              <c:f>Sheet1!$C$1</c:f>
              <c:strCache>
                <c:ptCount val="1"/>
                <c:pt idx="0">
                  <c:v>Change to generic or reduce spend</c:v>
                </c:pt>
              </c:strCache>
            </c:strRef>
          </c:tx>
          <c:spPr>
            <a:solidFill>
              <a:schemeClr val="accent2"/>
            </a:solidFill>
            <a:ln>
              <a:noFill/>
            </a:ln>
            <a:effectLst/>
          </c:spPr>
          <c:invertIfNegative val="0"/>
          <c:cat>
            <c:strRef>
              <c:f>Sheet1!$A$2:$A$9</c:f>
              <c:strCache>
                <c:ptCount val="8"/>
                <c:pt idx="0">
                  <c:v>Dining out or takeout meals</c:v>
                </c:pt>
                <c:pt idx="1">
                  <c:v>Gym Membership</c:v>
                </c:pt>
                <c:pt idx="2">
                  <c:v>Physical support </c:v>
                </c:pt>
                <c:pt idx="3">
                  <c:v>Purchase of natural/organic foods</c:v>
                </c:pt>
                <c:pt idx="4">
                  <c:v>Over the counter medication</c:v>
                </c:pt>
                <c:pt idx="5">
                  <c:v>Specialty supplements </c:v>
                </c:pt>
                <c:pt idx="6">
                  <c:v>Mental health support </c:v>
                </c:pt>
                <c:pt idx="7">
                  <c:v>Core vitamin and mineral supplements</c:v>
                </c:pt>
              </c:strCache>
            </c:strRef>
          </c:cat>
          <c:val>
            <c:numRef>
              <c:f>Sheet1!$C$2:$C$9</c:f>
              <c:numCache>
                <c:formatCode>0%</c:formatCode>
                <c:ptCount val="8"/>
                <c:pt idx="0">
                  <c:v>0.28340081</c:v>
                </c:pt>
                <c:pt idx="1">
                  <c:v>0.29166667000000002</c:v>
                </c:pt>
                <c:pt idx="2">
                  <c:v>0.41295546999999999</c:v>
                </c:pt>
                <c:pt idx="3">
                  <c:v>0.48582996000000001</c:v>
                </c:pt>
                <c:pt idx="4">
                  <c:v>0.50202429000000004</c:v>
                </c:pt>
                <c:pt idx="5">
                  <c:v>0.48987853999999997</c:v>
                </c:pt>
                <c:pt idx="6">
                  <c:v>0.33603239000000001</c:v>
                </c:pt>
                <c:pt idx="7">
                  <c:v>0.44534413</c:v>
                </c:pt>
              </c:numCache>
            </c:numRef>
          </c:val>
          <c:extLst>
            <c:ext xmlns:c16="http://schemas.microsoft.com/office/drawing/2014/chart" uri="{C3380CC4-5D6E-409C-BE32-E72D297353CC}">
              <c16:uniqueId val="{00000001-777F-432C-9FB2-24F723A33150}"/>
            </c:ext>
          </c:extLst>
        </c:ser>
        <c:ser>
          <c:idx val="2"/>
          <c:order val="2"/>
          <c:tx>
            <c:strRef>
              <c:f>Sheet1!$D$1</c:f>
              <c:strCache>
                <c:ptCount val="1"/>
                <c:pt idx="0">
                  <c:v>Non-esssential</c:v>
                </c:pt>
              </c:strCache>
            </c:strRef>
          </c:tx>
          <c:spPr>
            <a:solidFill>
              <a:schemeClr val="accent3"/>
            </a:solidFill>
            <a:ln>
              <a:noFill/>
            </a:ln>
            <a:effectLst/>
          </c:spPr>
          <c:invertIfNegative val="0"/>
          <c:cat>
            <c:strRef>
              <c:f>Sheet1!$A$2:$A$9</c:f>
              <c:strCache>
                <c:ptCount val="8"/>
                <c:pt idx="0">
                  <c:v>Dining out or takeout meals</c:v>
                </c:pt>
                <c:pt idx="1">
                  <c:v>Gym Membership</c:v>
                </c:pt>
                <c:pt idx="2">
                  <c:v>Physical support </c:v>
                </c:pt>
                <c:pt idx="3">
                  <c:v>Purchase of natural/organic foods</c:v>
                </c:pt>
                <c:pt idx="4">
                  <c:v>Over the counter medication</c:v>
                </c:pt>
                <c:pt idx="5">
                  <c:v>Specialty supplements </c:v>
                </c:pt>
                <c:pt idx="6">
                  <c:v>Mental health support </c:v>
                </c:pt>
                <c:pt idx="7">
                  <c:v>Core vitamin and mineral supplements</c:v>
                </c:pt>
              </c:strCache>
            </c:strRef>
          </c:cat>
          <c:val>
            <c:numRef>
              <c:f>Sheet1!$D$2:$D$9</c:f>
              <c:numCache>
                <c:formatCode>0%</c:formatCode>
                <c:ptCount val="8"/>
                <c:pt idx="0">
                  <c:v>0.58704453000000001</c:v>
                </c:pt>
                <c:pt idx="1">
                  <c:v>0.49404762000000002</c:v>
                </c:pt>
                <c:pt idx="2">
                  <c:v>0.33198380999999999</c:v>
                </c:pt>
                <c:pt idx="3">
                  <c:v>0.17004048999999999</c:v>
                </c:pt>
                <c:pt idx="4">
                  <c:v>0.11740891000000001</c:v>
                </c:pt>
                <c:pt idx="5">
                  <c:v>0.12145749</c:v>
                </c:pt>
                <c:pt idx="6">
                  <c:v>0.24696356</c:v>
                </c:pt>
                <c:pt idx="7">
                  <c:v>7.6923079999999991E-2</c:v>
                </c:pt>
              </c:numCache>
            </c:numRef>
          </c:val>
          <c:extLst>
            <c:ext xmlns:c16="http://schemas.microsoft.com/office/drawing/2014/chart" uri="{C3380CC4-5D6E-409C-BE32-E72D297353CC}">
              <c16:uniqueId val="{00000002-777F-432C-9FB2-24F723A33150}"/>
            </c:ext>
          </c:extLst>
        </c:ser>
        <c:dLbls>
          <c:showLegendKey val="0"/>
          <c:showVal val="0"/>
          <c:showCatName val="0"/>
          <c:showSerName val="0"/>
          <c:showPercent val="0"/>
          <c:showBubbleSize val="0"/>
        </c:dLbls>
        <c:gapWidth val="150"/>
        <c:overlap val="100"/>
        <c:axId val="683036592"/>
        <c:axId val="683030112"/>
      </c:barChart>
      <c:catAx>
        <c:axId val="683036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3030112"/>
        <c:crosses val="autoZero"/>
        <c:auto val="1"/>
        <c:lblAlgn val="ctr"/>
        <c:lblOffset val="100"/>
        <c:noMultiLvlLbl val="0"/>
      </c:catAx>
      <c:valAx>
        <c:axId val="68303011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3036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Essential</c:v>
                </c:pt>
              </c:strCache>
            </c:strRef>
          </c:tx>
          <c:spPr>
            <a:solidFill>
              <a:schemeClr val="accent1"/>
            </a:solidFill>
            <a:ln>
              <a:noFill/>
            </a:ln>
            <a:effectLst/>
          </c:spPr>
          <c:invertIfNegative val="0"/>
          <c:cat>
            <c:strRef>
              <c:f>Sheet1!$A$2:$A$9</c:f>
              <c:strCache>
                <c:ptCount val="8"/>
                <c:pt idx="0">
                  <c:v>Dining out or takeout meals</c:v>
                </c:pt>
                <c:pt idx="1">
                  <c:v>Gym Membership</c:v>
                </c:pt>
                <c:pt idx="2">
                  <c:v>Physical support </c:v>
                </c:pt>
                <c:pt idx="3">
                  <c:v>Mental health support </c:v>
                </c:pt>
                <c:pt idx="4">
                  <c:v>Purchase of natural/organic foods</c:v>
                </c:pt>
                <c:pt idx="5">
                  <c:v>Over the counter medication</c:v>
                </c:pt>
                <c:pt idx="6">
                  <c:v>Specialty supplements </c:v>
                </c:pt>
                <c:pt idx="7">
                  <c:v>Core vitamin and mineral supplements</c:v>
                </c:pt>
              </c:strCache>
            </c:strRef>
          </c:cat>
          <c:val>
            <c:numRef>
              <c:f>Sheet1!$B$2:$B$9</c:f>
              <c:numCache>
                <c:formatCode>0%</c:formatCode>
                <c:ptCount val="8"/>
                <c:pt idx="0">
                  <c:v>0.15506328999999999</c:v>
                </c:pt>
                <c:pt idx="1">
                  <c:v>0.21428570999999999</c:v>
                </c:pt>
                <c:pt idx="2">
                  <c:v>0.25</c:v>
                </c:pt>
                <c:pt idx="3">
                  <c:v>0.25632911000000003</c:v>
                </c:pt>
                <c:pt idx="4">
                  <c:v>0.32594937000000002</c:v>
                </c:pt>
                <c:pt idx="5">
                  <c:v>0.33544304000000003</c:v>
                </c:pt>
                <c:pt idx="6">
                  <c:v>0.43037975000000001</c:v>
                </c:pt>
                <c:pt idx="7">
                  <c:v>0.57911391999999995</c:v>
                </c:pt>
              </c:numCache>
            </c:numRef>
          </c:val>
          <c:extLst>
            <c:ext xmlns:c16="http://schemas.microsoft.com/office/drawing/2014/chart" uri="{C3380CC4-5D6E-409C-BE32-E72D297353CC}">
              <c16:uniqueId val="{00000000-777F-432C-9FB2-24F723A33150}"/>
            </c:ext>
          </c:extLst>
        </c:ser>
        <c:ser>
          <c:idx val="1"/>
          <c:order val="1"/>
          <c:tx>
            <c:strRef>
              <c:f>Sheet1!$C$1</c:f>
              <c:strCache>
                <c:ptCount val="1"/>
                <c:pt idx="0">
                  <c:v>Change to generic or reduce spend</c:v>
                </c:pt>
              </c:strCache>
            </c:strRef>
          </c:tx>
          <c:spPr>
            <a:solidFill>
              <a:schemeClr val="accent2"/>
            </a:solidFill>
            <a:ln>
              <a:noFill/>
            </a:ln>
            <a:effectLst/>
          </c:spPr>
          <c:invertIfNegative val="0"/>
          <c:cat>
            <c:strRef>
              <c:f>Sheet1!$A$2:$A$9</c:f>
              <c:strCache>
                <c:ptCount val="8"/>
                <c:pt idx="0">
                  <c:v>Dining out or takeout meals</c:v>
                </c:pt>
                <c:pt idx="1">
                  <c:v>Gym Membership</c:v>
                </c:pt>
                <c:pt idx="2">
                  <c:v>Physical support </c:v>
                </c:pt>
                <c:pt idx="3">
                  <c:v>Mental health support </c:v>
                </c:pt>
                <c:pt idx="4">
                  <c:v>Purchase of natural/organic foods</c:v>
                </c:pt>
                <c:pt idx="5">
                  <c:v>Over the counter medication</c:v>
                </c:pt>
                <c:pt idx="6">
                  <c:v>Specialty supplements </c:v>
                </c:pt>
                <c:pt idx="7">
                  <c:v>Core vitamin and mineral supplements</c:v>
                </c:pt>
              </c:strCache>
            </c:strRef>
          </c:cat>
          <c:val>
            <c:numRef>
              <c:f>Sheet1!$C$2:$C$9</c:f>
              <c:numCache>
                <c:formatCode>0%</c:formatCode>
                <c:ptCount val="8"/>
                <c:pt idx="0">
                  <c:v>0.47151899000000003</c:v>
                </c:pt>
                <c:pt idx="1">
                  <c:v>0.29166667000000002</c:v>
                </c:pt>
                <c:pt idx="2">
                  <c:v>0.44936709000000002</c:v>
                </c:pt>
                <c:pt idx="3">
                  <c:v>0.41139240999999999</c:v>
                </c:pt>
                <c:pt idx="4">
                  <c:v>0.47468354000000001</c:v>
                </c:pt>
                <c:pt idx="5">
                  <c:v>0.41772152000000001</c:v>
                </c:pt>
                <c:pt idx="6">
                  <c:v>0.4556962</c:v>
                </c:pt>
                <c:pt idx="7">
                  <c:v>0.33544304000000003</c:v>
                </c:pt>
              </c:numCache>
            </c:numRef>
          </c:val>
          <c:extLst>
            <c:ext xmlns:c16="http://schemas.microsoft.com/office/drawing/2014/chart" uri="{C3380CC4-5D6E-409C-BE32-E72D297353CC}">
              <c16:uniqueId val="{00000001-777F-432C-9FB2-24F723A33150}"/>
            </c:ext>
          </c:extLst>
        </c:ser>
        <c:ser>
          <c:idx val="2"/>
          <c:order val="2"/>
          <c:tx>
            <c:strRef>
              <c:f>Sheet1!$D$1</c:f>
              <c:strCache>
                <c:ptCount val="1"/>
                <c:pt idx="0">
                  <c:v>Non-esssential</c:v>
                </c:pt>
              </c:strCache>
            </c:strRef>
          </c:tx>
          <c:spPr>
            <a:solidFill>
              <a:schemeClr val="accent3"/>
            </a:solidFill>
            <a:ln>
              <a:noFill/>
            </a:ln>
            <a:effectLst/>
          </c:spPr>
          <c:invertIfNegative val="0"/>
          <c:cat>
            <c:strRef>
              <c:f>Sheet1!$A$2:$A$9</c:f>
              <c:strCache>
                <c:ptCount val="8"/>
                <c:pt idx="0">
                  <c:v>Dining out or takeout meals</c:v>
                </c:pt>
                <c:pt idx="1">
                  <c:v>Gym Membership</c:v>
                </c:pt>
                <c:pt idx="2">
                  <c:v>Physical support </c:v>
                </c:pt>
                <c:pt idx="3">
                  <c:v>Mental health support </c:v>
                </c:pt>
                <c:pt idx="4">
                  <c:v>Purchase of natural/organic foods</c:v>
                </c:pt>
                <c:pt idx="5">
                  <c:v>Over the counter medication</c:v>
                </c:pt>
                <c:pt idx="6">
                  <c:v>Specialty supplements </c:v>
                </c:pt>
                <c:pt idx="7">
                  <c:v>Core vitamin and mineral supplements</c:v>
                </c:pt>
              </c:strCache>
            </c:strRef>
          </c:cat>
          <c:val>
            <c:numRef>
              <c:f>Sheet1!$D$2:$D$9</c:f>
              <c:numCache>
                <c:formatCode>0%</c:formatCode>
                <c:ptCount val="8"/>
                <c:pt idx="0">
                  <c:v>0.37341772000000001</c:v>
                </c:pt>
                <c:pt idx="1">
                  <c:v>0.49404762000000002</c:v>
                </c:pt>
                <c:pt idx="2">
                  <c:v>0.30063290999999998</c:v>
                </c:pt>
                <c:pt idx="3">
                  <c:v>0.33227847999999999</c:v>
                </c:pt>
                <c:pt idx="4">
                  <c:v>0.19936709</c:v>
                </c:pt>
                <c:pt idx="5">
                  <c:v>0.24683543999999999</c:v>
                </c:pt>
                <c:pt idx="6">
                  <c:v>0.11392405</c:v>
                </c:pt>
                <c:pt idx="7">
                  <c:v>8.5443039999999998E-2</c:v>
                </c:pt>
              </c:numCache>
            </c:numRef>
          </c:val>
          <c:extLst>
            <c:ext xmlns:c16="http://schemas.microsoft.com/office/drawing/2014/chart" uri="{C3380CC4-5D6E-409C-BE32-E72D297353CC}">
              <c16:uniqueId val="{00000002-777F-432C-9FB2-24F723A33150}"/>
            </c:ext>
          </c:extLst>
        </c:ser>
        <c:dLbls>
          <c:showLegendKey val="0"/>
          <c:showVal val="0"/>
          <c:showCatName val="0"/>
          <c:showSerName val="0"/>
          <c:showPercent val="0"/>
          <c:showBubbleSize val="0"/>
        </c:dLbls>
        <c:gapWidth val="150"/>
        <c:overlap val="100"/>
        <c:axId val="683036592"/>
        <c:axId val="683030112"/>
      </c:barChart>
      <c:catAx>
        <c:axId val="683036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3030112"/>
        <c:crosses val="autoZero"/>
        <c:auto val="1"/>
        <c:lblAlgn val="ctr"/>
        <c:lblOffset val="100"/>
        <c:noMultiLvlLbl val="0"/>
      </c:catAx>
      <c:valAx>
        <c:axId val="68303011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3036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Essential</c:v>
                </c:pt>
              </c:strCache>
            </c:strRef>
          </c:tx>
          <c:spPr>
            <a:solidFill>
              <a:schemeClr val="accent1"/>
            </a:solidFill>
            <a:ln>
              <a:noFill/>
            </a:ln>
            <a:effectLst/>
          </c:spPr>
          <c:invertIfNegative val="0"/>
          <c:cat>
            <c:strRef>
              <c:f>Sheet1!$A$2:$A$9</c:f>
              <c:strCache>
                <c:ptCount val="8"/>
                <c:pt idx="0">
                  <c:v>Dining out or takeout meals</c:v>
                </c:pt>
                <c:pt idx="1">
                  <c:v>Purchase of natural/organic foods</c:v>
                </c:pt>
                <c:pt idx="2">
                  <c:v>Gym Membership</c:v>
                </c:pt>
                <c:pt idx="3">
                  <c:v>Physical support </c:v>
                </c:pt>
                <c:pt idx="4">
                  <c:v>Mental health support </c:v>
                </c:pt>
                <c:pt idx="5">
                  <c:v>Specialty supplements </c:v>
                </c:pt>
                <c:pt idx="6">
                  <c:v>Over the counter medication</c:v>
                </c:pt>
                <c:pt idx="7">
                  <c:v>Core vitamin and mineral supplements</c:v>
                </c:pt>
              </c:strCache>
            </c:strRef>
          </c:cat>
          <c:val>
            <c:numRef>
              <c:f>Sheet1!$B$2:$B$9</c:f>
              <c:numCache>
                <c:formatCode>0%</c:formatCode>
                <c:ptCount val="8"/>
                <c:pt idx="0">
                  <c:v>0.10659898</c:v>
                </c:pt>
                <c:pt idx="1">
                  <c:v>0.19796954</c:v>
                </c:pt>
                <c:pt idx="2">
                  <c:v>0.21428570999999999</c:v>
                </c:pt>
                <c:pt idx="3">
                  <c:v>0.21319796999999999</c:v>
                </c:pt>
                <c:pt idx="4">
                  <c:v>0.29949239</c:v>
                </c:pt>
                <c:pt idx="5">
                  <c:v>0.29949239</c:v>
                </c:pt>
                <c:pt idx="6">
                  <c:v>0.37055838000000002</c:v>
                </c:pt>
                <c:pt idx="7">
                  <c:v>0.37563452000000003</c:v>
                </c:pt>
              </c:numCache>
            </c:numRef>
          </c:val>
          <c:extLst>
            <c:ext xmlns:c16="http://schemas.microsoft.com/office/drawing/2014/chart" uri="{C3380CC4-5D6E-409C-BE32-E72D297353CC}">
              <c16:uniqueId val="{00000000-777F-432C-9FB2-24F723A33150}"/>
            </c:ext>
          </c:extLst>
        </c:ser>
        <c:ser>
          <c:idx val="1"/>
          <c:order val="1"/>
          <c:tx>
            <c:strRef>
              <c:f>Sheet1!$C$1</c:f>
              <c:strCache>
                <c:ptCount val="1"/>
                <c:pt idx="0">
                  <c:v>Change to generic or reduce spend</c:v>
                </c:pt>
              </c:strCache>
            </c:strRef>
          </c:tx>
          <c:spPr>
            <a:solidFill>
              <a:schemeClr val="accent2"/>
            </a:solidFill>
            <a:ln>
              <a:noFill/>
            </a:ln>
            <a:effectLst/>
          </c:spPr>
          <c:invertIfNegative val="0"/>
          <c:cat>
            <c:strRef>
              <c:f>Sheet1!$A$2:$A$9</c:f>
              <c:strCache>
                <c:ptCount val="8"/>
                <c:pt idx="0">
                  <c:v>Dining out or takeout meals</c:v>
                </c:pt>
                <c:pt idx="1">
                  <c:v>Purchase of natural/organic foods</c:v>
                </c:pt>
                <c:pt idx="2">
                  <c:v>Gym Membership</c:v>
                </c:pt>
                <c:pt idx="3">
                  <c:v>Physical support </c:v>
                </c:pt>
                <c:pt idx="4">
                  <c:v>Mental health support </c:v>
                </c:pt>
                <c:pt idx="5">
                  <c:v>Specialty supplements </c:v>
                </c:pt>
                <c:pt idx="6">
                  <c:v>Over the counter medication</c:v>
                </c:pt>
                <c:pt idx="7">
                  <c:v>Core vitamin and mineral supplements</c:v>
                </c:pt>
              </c:strCache>
            </c:strRef>
          </c:cat>
          <c:val>
            <c:numRef>
              <c:f>Sheet1!$C$2:$C$9</c:f>
              <c:numCache>
                <c:formatCode>0%</c:formatCode>
                <c:ptCount val="8"/>
                <c:pt idx="0">
                  <c:v>0.35532995000000001</c:v>
                </c:pt>
                <c:pt idx="1">
                  <c:v>0.46700508000000002</c:v>
                </c:pt>
                <c:pt idx="2">
                  <c:v>0.29166667000000002</c:v>
                </c:pt>
                <c:pt idx="3">
                  <c:v>0.41116751000000001</c:v>
                </c:pt>
                <c:pt idx="4">
                  <c:v>0.42639593999999997</c:v>
                </c:pt>
                <c:pt idx="5">
                  <c:v>0.53299492000000004</c:v>
                </c:pt>
                <c:pt idx="6">
                  <c:v>0.51776650000000002</c:v>
                </c:pt>
                <c:pt idx="7">
                  <c:v>0.56345177999999996</c:v>
                </c:pt>
              </c:numCache>
            </c:numRef>
          </c:val>
          <c:extLst>
            <c:ext xmlns:c16="http://schemas.microsoft.com/office/drawing/2014/chart" uri="{C3380CC4-5D6E-409C-BE32-E72D297353CC}">
              <c16:uniqueId val="{00000001-777F-432C-9FB2-24F723A33150}"/>
            </c:ext>
          </c:extLst>
        </c:ser>
        <c:ser>
          <c:idx val="2"/>
          <c:order val="2"/>
          <c:tx>
            <c:strRef>
              <c:f>Sheet1!$D$1</c:f>
              <c:strCache>
                <c:ptCount val="1"/>
                <c:pt idx="0">
                  <c:v>Non-esssential</c:v>
                </c:pt>
              </c:strCache>
            </c:strRef>
          </c:tx>
          <c:spPr>
            <a:solidFill>
              <a:schemeClr val="accent3"/>
            </a:solidFill>
            <a:ln>
              <a:noFill/>
            </a:ln>
            <a:effectLst/>
          </c:spPr>
          <c:invertIfNegative val="0"/>
          <c:cat>
            <c:strRef>
              <c:f>Sheet1!$A$2:$A$9</c:f>
              <c:strCache>
                <c:ptCount val="8"/>
                <c:pt idx="0">
                  <c:v>Dining out or takeout meals</c:v>
                </c:pt>
                <c:pt idx="1">
                  <c:v>Purchase of natural/organic foods</c:v>
                </c:pt>
                <c:pt idx="2">
                  <c:v>Gym Membership</c:v>
                </c:pt>
                <c:pt idx="3">
                  <c:v>Physical support </c:v>
                </c:pt>
                <c:pt idx="4">
                  <c:v>Mental health support </c:v>
                </c:pt>
                <c:pt idx="5">
                  <c:v>Specialty supplements </c:v>
                </c:pt>
                <c:pt idx="6">
                  <c:v>Over the counter medication</c:v>
                </c:pt>
                <c:pt idx="7">
                  <c:v>Core vitamin and mineral supplements</c:v>
                </c:pt>
              </c:strCache>
            </c:strRef>
          </c:cat>
          <c:val>
            <c:numRef>
              <c:f>Sheet1!$D$2:$D$9</c:f>
              <c:numCache>
                <c:formatCode>0%</c:formatCode>
                <c:ptCount val="8"/>
                <c:pt idx="0">
                  <c:v>0.53807106999999998</c:v>
                </c:pt>
                <c:pt idx="1">
                  <c:v>0.33502537999999998</c:v>
                </c:pt>
                <c:pt idx="2">
                  <c:v>0.49404762000000002</c:v>
                </c:pt>
                <c:pt idx="3">
                  <c:v>0.37563452000000003</c:v>
                </c:pt>
                <c:pt idx="4">
                  <c:v>0.27411168000000002</c:v>
                </c:pt>
                <c:pt idx="5">
                  <c:v>0.16751268999999999</c:v>
                </c:pt>
                <c:pt idx="6">
                  <c:v>0.11167513</c:v>
                </c:pt>
                <c:pt idx="7">
                  <c:v>6.0913710000000003E-2</c:v>
                </c:pt>
              </c:numCache>
            </c:numRef>
          </c:val>
          <c:extLst>
            <c:ext xmlns:c16="http://schemas.microsoft.com/office/drawing/2014/chart" uri="{C3380CC4-5D6E-409C-BE32-E72D297353CC}">
              <c16:uniqueId val="{00000002-777F-432C-9FB2-24F723A33150}"/>
            </c:ext>
          </c:extLst>
        </c:ser>
        <c:dLbls>
          <c:showLegendKey val="0"/>
          <c:showVal val="0"/>
          <c:showCatName val="0"/>
          <c:showSerName val="0"/>
          <c:showPercent val="0"/>
          <c:showBubbleSize val="0"/>
        </c:dLbls>
        <c:gapWidth val="150"/>
        <c:overlap val="100"/>
        <c:axId val="683036592"/>
        <c:axId val="683030112"/>
      </c:barChart>
      <c:catAx>
        <c:axId val="683036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3030112"/>
        <c:crosses val="autoZero"/>
        <c:auto val="1"/>
        <c:lblAlgn val="ctr"/>
        <c:lblOffset val="100"/>
        <c:noMultiLvlLbl val="0"/>
      </c:catAx>
      <c:valAx>
        <c:axId val="68303011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3036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Essential</c:v>
                </c:pt>
              </c:strCache>
            </c:strRef>
          </c:tx>
          <c:spPr>
            <a:solidFill>
              <a:schemeClr val="accent1"/>
            </a:solidFill>
            <a:ln>
              <a:noFill/>
            </a:ln>
            <a:effectLst/>
          </c:spPr>
          <c:invertIfNegative val="0"/>
          <c:cat>
            <c:strRef>
              <c:f>Sheet1!$A$2:$A$9</c:f>
              <c:strCache>
                <c:ptCount val="8"/>
                <c:pt idx="0">
                  <c:v>Gym Membership</c:v>
                </c:pt>
                <c:pt idx="1">
                  <c:v>Dining out or takeout meals</c:v>
                </c:pt>
                <c:pt idx="2">
                  <c:v>Over the counter medication</c:v>
                </c:pt>
                <c:pt idx="3">
                  <c:v>Physical support </c:v>
                </c:pt>
                <c:pt idx="4">
                  <c:v>Mental health support </c:v>
                </c:pt>
                <c:pt idx="5">
                  <c:v>Specialty supplements </c:v>
                </c:pt>
                <c:pt idx="6">
                  <c:v>Purchase of natural/organic foods</c:v>
                </c:pt>
                <c:pt idx="7">
                  <c:v>Core vitamin and mineral supplements</c:v>
                </c:pt>
              </c:strCache>
            </c:strRef>
          </c:cat>
          <c:val>
            <c:numRef>
              <c:f>Sheet1!$B$2:$B$9</c:f>
              <c:numCache>
                <c:formatCode>0%</c:formatCode>
                <c:ptCount val="8"/>
                <c:pt idx="0">
                  <c:v>0.21428570999999999</c:v>
                </c:pt>
                <c:pt idx="1">
                  <c:v>0.25068119999999999</c:v>
                </c:pt>
                <c:pt idx="2">
                  <c:v>0.32697547999999999</c:v>
                </c:pt>
                <c:pt idx="3">
                  <c:v>0.41144414000000001</c:v>
                </c:pt>
                <c:pt idx="4">
                  <c:v>0.46594005000000011</c:v>
                </c:pt>
                <c:pt idx="5">
                  <c:v>0.47683924</c:v>
                </c:pt>
                <c:pt idx="6">
                  <c:v>0.57220707999999998</c:v>
                </c:pt>
                <c:pt idx="7">
                  <c:v>0.59400545000000005</c:v>
                </c:pt>
              </c:numCache>
            </c:numRef>
          </c:val>
          <c:extLst>
            <c:ext xmlns:c16="http://schemas.microsoft.com/office/drawing/2014/chart" uri="{C3380CC4-5D6E-409C-BE32-E72D297353CC}">
              <c16:uniqueId val="{00000000-777F-432C-9FB2-24F723A33150}"/>
            </c:ext>
          </c:extLst>
        </c:ser>
        <c:ser>
          <c:idx val="1"/>
          <c:order val="1"/>
          <c:tx>
            <c:strRef>
              <c:f>Sheet1!$C$1</c:f>
              <c:strCache>
                <c:ptCount val="1"/>
                <c:pt idx="0">
                  <c:v>Change to generic or reduce spend</c:v>
                </c:pt>
              </c:strCache>
            </c:strRef>
          </c:tx>
          <c:spPr>
            <a:solidFill>
              <a:schemeClr val="accent2"/>
            </a:solidFill>
            <a:ln>
              <a:noFill/>
            </a:ln>
            <a:effectLst/>
          </c:spPr>
          <c:invertIfNegative val="0"/>
          <c:cat>
            <c:strRef>
              <c:f>Sheet1!$A$2:$A$9</c:f>
              <c:strCache>
                <c:ptCount val="8"/>
                <c:pt idx="0">
                  <c:v>Gym Membership</c:v>
                </c:pt>
                <c:pt idx="1">
                  <c:v>Dining out or takeout meals</c:v>
                </c:pt>
                <c:pt idx="2">
                  <c:v>Over the counter medication</c:v>
                </c:pt>
                <c:pt idx="3">
                  <c:v>Physical support </c:v>
                </c:pt>
                <c:pt idx="4">
                  <c:v>Mental health support </c:v>
                </c:pt>
                <c:pt idx="5">
                  <c:v>Specialty supplements </c:v>
                </c:pt>
                <c:pt idx="6">
                  <c:v>Purchase of natural/organic foods</c:v>
                </c:pt>
                <c:pt idx="7">
                  <c:v>Core vitamin and mineral supplements</c:v>
                </c:pt>
              </c:strCache>
            </c:strRef>
          </c:cat>
          <c:val>
            <c:numRef>
              <c:f>Sheet1!$C$2:$C$9</c:f>
              <c:numCache>
                <c:formatCode>0%</c:formatCode>
                <c:ptCount val="8"/>
                <c:pt idx="0">
                  <c:v>0.29166667000000002</c:v>
                </c:pt>
                <c:pt idx="1">
                  <c:v>0.44959127999999998</c:v>
                </c:pt>
                <c:pt idx="2">
                  <c:v>0.47956402999999997</c:v>
                </c:pt>
                <c:pt idx="3">
                  <c:v>0.37602180000000002</c:v>
                </c:pt>
                <c:pt idx="4">
                  <c:v>0.38147139000000002</c:v>
                </c:pt>
                <c:pt idx="5">
                  <c:v>0.41689373000000002</c:v>
                </c:pt>
                <c:pt idx="6">
                  <c:v>0.35422343000000001</c:v>
                </c:pt>
                <c:pt idx="7">
                  <c:v>0.31062669999999998</c:v>
                </c:pt>
              </c:numCache>
            </c:numRef>
          </c:val>
          <c:extLst>
            <c:ext xmlns:c16="http://schemas.microsoft.com/office/drawing/2014/chart" uri="{C3380CC4-5D6E-409C-BE32-E72D297353CC}">
              <c16:uniqueId val="{00000001-777F-432C-9FB2-24F723A33150}"/>
            </c:ext>
          </c:extLst>
        </c:ser>
        <c:ser>
          <c:idx val="2"/>
          <c:order val="2"/>
          <c:tx>
            <c:strRef>
              <c:f>Sheet1!$D$1</c:f>
              <c:strCache>
                <c:ptCount val="1"/>
                <c:pt idx="0">
                  <c:v>Non-esssential</c:v>
                </c:pt>
              </c:strCache>
            </c:strRef>
          </c:tx>
          <c:spPr>
            <a:solidFill>
              <a:schemeClr val="accent3"/>
            </a:solidFill>
            <a:ln>
              <a:noFill/>
            </a:ln>
            <a:effectLst/>
          </c:spPr>
          <c:invertIfNegative val="0"/>
          <c:cat>
            <c:strRef>
              <c:f>Sheet1!$A$2:$A$9</c:f>
              <c:strCache>
                <c:ptCount val="8"/>
                <c:pt idx="0">
                  <c:v>Gym Membership</c:v>
                </c:pt>
                <c:pt idx="1">
                  <c:v>Dining out or takeout meals</c:v>
                </c:pt>
                <c:pt idx="2">
                  <c:v>Over the counter medication</c:v>
                </c:pt>
                <c:pt idx="3">
                  <c:v>Physical support </c:v>
                </c:pt>
                <c:pt idx="4">
                  <c:v>Mental health support </c:v>
                </c:pt>
                <c:pt idx="5">
                  <c:v>Specialty supplements </c:v>
                </c:pt>
                <c:pt idx="6">
                  <c:v>Purchase of natural/organic foods</c:v>
                </c:pt>
                <c:pt idx="7">
                  <c:v>Core vitamin and mineral supplements</c:v>
                </c:pt>
              </c:strCache>
            </c:strRef>
          </c:cat>
          <c:val>
            <c:numRef>
              <c:f>Sheet1!$D$2:$D$9</c:f>
              <c:numCache>
                <c:formatCode>0%</c:formatCode>
                <c:ptCount val="8"/>
                <c:pt idx="0">
                  <c:v>0.49404762000000002</c:v>
                </c:pt>
                <c:pt idx="1">
                  <c:v>0.29972752000000003</c:v>
                </c:pt>
                <c:pt idx="2">
                  <c:v>0.19346049000000001</c:v>
                </c:pt>
                <c:pt idx="3">
                  <c:v>0.21253406</c:v>
                </c:pt>
                <c:pt idx="4">
                  <c:v>0.15258856000000001</c:v>
                </c:pt>
                <c:pt idx="5">
                  <c:v>0.10626703</c:v>
                </c:pt>
                <c:pt idx="6">
                  <c:v>7.3569480000000007E-2</c:v>
                </c:pt>
                <c:pt idx="7">
                  <c:v>9.5367850000000004E-2</c:v>
                </c:pt>
              </c:numCache>
            </c:numRef>
          </c:val>
          <c:extLst>
            <c:ext xmlns:c16="http://schemas.microsoft.com/office/drawing/2014/chart" uri="{C3380CC4-5D6E-409C-BE32-E72D297353CC}">
              <c16:uniqueId val="{00000002-777F-432C-9FB2-24F723A33150}"/>
            </c:ext>
          </c:extLst>
        </c:ser>
        <c:dLbls>
          <c:showLegendKey val="0"/>
          <c:showVal val="0"/>
          <c:showCatName val="0"/>
          <c:showSerName val="0"/>
          <c:showPercent val="0"/>
          <c:showBubbleSize val="0"/>
        </c:dLbls>
        <c:gapWidth val="150"/>
        <c:overlap val="100"/>
        <c:axId val="683036592"/>
        <c:axId val="683030112"/>
      </c:barChart>
      <c:catAx>
        <c:axId val="683036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3030112"/>
        <c:crosses val="autoZero"/>
        <c:auto val="1"/>
        <c:lblAlgn val="ctr"/>
        <c:lblOffset val="100"/>
        <c:noMultiLvlLbl val="0"/>
      </c:catAx>
      <c:valAx>
        <c:axId val="68303011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3036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Sheet1!$A$2:$A$11</c:f>
              <c:strCache>
                <c:ptCount val="10"/>
                <c:pt idx="0">
                  <c:v>general web search</c:v>
                </c:pt>
                <c:pt idx="1">
                  <c:v>health care professional</c:v>
                </c:pt>
                <c:pt idx="2">
                  <c:v>brand website</c:v>
                </c:pt>
                <c:pt idx="3">
                  <c:v>ingredient website</c:v>
                </c:pt>
                <c:pt idx="4">
                  <c:v>Friends/family case studies</c:v>
                </c:pt>
                <c:pt idx="5">
                  <c:v>health app/wearable</c:v>
                </c:pt>
                <c:pt idx="6">
                  <c:v>Mainstream media news coverage</c:v>
                </c:pt>
                <c:pt idx="7">
                  <c:v>go directly to research papers</c:v>
                </c:pt>
                <c:pt idx="8">
                  <c:v>Online influencer</c:v>
                </c:pt>
                <c:pt idx="9">
                  <c:v>Other </c:v>
                </c:pt>
              </c:strCache>
            </c:strRef>
          </c:cat>
          <c:val>
            <c:numRef>
              <c:f>Sheet1!$B$2:$B$11</c:f>
              <c:numCache>
                <c:formatCode>0%</c:formatCode>
                <c:ptCount val="10"/>
                <c:pt idx="0">
                  <c:v>0.44725737999999998</c:v>
                </c:pt>
                <c:pt idx="1">
                  <c:v>0.45147679000000002</c:v>
                </c:pt>
                <c:pt idx="2">
                  <c:v>0.48945147999999999</c:v>
                </c:pt>
                <c:pt idx="3">
                  <c:v>0.35654007999999998</c:v>
                </c:pt>
                <c:pt idx="4">
                  <c:v>0.22151899</c:v>
                </c:pt>
                <c:pt idx="5">
                  <c:v>0.31434599000000002</c:v>
                </c:pt>
                <c:pt idx="6">
                  <c:v>0.20675104999999999</c:v>
                </c:pt>
                <c:pt idx="7">
                  <c:v>0.18987341999999999</c:v>
                </c:pt>
                <c:pt idx="8">
                  <c:v>0.20042193999999999</c:v>
                </c:pt>
                <c:pt idx="9">
                  <c:v>4.2194099999999998E-3</c:v>
                </c:pt>
              </c:numCache>
            </c:numRef>
          </c:val>
          <c:extLst>
            <c:ext xmlns:c16="http://schemas.microsoft.com/office/drawing/2014/chart" uri="{C3380CC4-5D6E-409C-BE32-E72D297353CC}">
              <c16:uniqueId val="{00000000-F1B8-48E6-AADA-8FB265E3609F}"/>
            </c:ext>
          </c:extLst>
        </c:ser>
        <c:ser>
          <c:idx val="1"/>
          <c:order val="1"/>
          <c:tx>
            <c:strRef>
              <c:f>Sheet1!$C$1</c:f>
              <c:strCache>
                <c:ptCount val="1"/>
                <c:pt idx="0">
                  <c:v>UK</c:v>
                </c:pt>
              </c:strCache>
            </c:strRef>
          </c:tx>
          <c:spPr>
            <a:solidFill>
              <a:schemeClr val="accent2"/>
            </a:solidFill>
            <a:ln>
              <a:noFill/>
            </a:ln>
            <a:effectLst/>
          </c:spPr>
          <c:invertIfNegative val="0"/>
          <c:cat>
            <c:strRef>
              <c:f>Sheet1!$A$2:$A$11</c:f>
              <c:strCache>
                <c:ptCount val="10"/>
                <c:pt idx="0">
                  <c:v>general web search</c:v>
                </c:pt>
                <c:pt idx="1">
                  <c:v>health care professional</c:v>
                </c:pt>
                <c:pt idx="2">
                  <c:v>brand website</c:v>
                </c:pt>
                <c:pt idx="3">
                  <c:v>ingredient website</c:v>
                </c:pt>
                <c:pt idx="4">
                  <c:v>Friends/family case studies</c:v>
                </c:pt>
                <c:pt idx="5">
                  <c:v>health app/wearable</c:v>
                </c:pt>
                <c:pt idx="6">
                  <c:v>Mainstream media news coverage</c:v>
                </c:pt>
                <c:pt idx="7">
                  <c:v>go directly to research papers</c:v>
                </c:pt>
                <c:pt idx="8">
                  <c:v>Online influencer</c:v>
                </c:pt>
                <c:pt idx="9">
                  <c:v>Other </c:v>
                </c:pt>
              </c:strCache>
            </c:strRef>
          </c:cat>
          <c:val>
            <c:numRef>
              <c:f>Sheet1!$C$2:$C$11</c:f>
              <c:numCache>
                <c:formatCode>0%</c:formatCode>
                <c:ptCount val="10"/>
                <c:pt idx="0">
                  <c:v>0.45238095</c:v>
                </c:pt>
                <c:pt idx="1">
                  <c:v>0.5</c:v>
                </c:pt>
                <c:pt idx="2">
                  <c:v>0.54761905</c:v>
                </c:pt>
                <c:pt idx="3">
                  <c:v>0.31547618999999999</c:v>
                </c:pt>
                <c:pt idx="4">
                  <c:v>0.27380951999999997</c:v>
                </c:pt>
                <c:pt idx="5">
                  <c:v>0.29166667000000002</c:v>
                </c:pt>
                <c:pt idx="6">
                  <c:v>0.22023809999999999</c:v>
                </c:pt>
                <c:pt idx="7">
                  <c:v>0.19047618999999999</c:v>
                </c:pt>
                <c:pt idx="8">
                  <c:v>0.15476190000000001</c:v>
                </c:pt>
                <c:pt idx="9">
                  <c:v>0</c:v>
                </c:pt>
              </c:numCache>
            </c:numRef>
          </c:val>
          <c:extLst>
            <c:ext xmlns:c16="http://schemas.microsoft.com/office/drawing/2014/chart" uri="{C3380CC4-5D6E-409C-BE32-E72D297353CC}">
              <c16:uniqueId val="{00000001-F1B8-48E6-AADA-8FB265E3609F}"/>
            </c:ext>
          </c:extLst>
        </c:ser>
        <c:ser>
          <c:idx val="2"/>
          <c:order val="2"/>
          <c:tx>
            <c:strRef>
              <c:f>Sheet1!$D$1</c:f>
              <c:strCache>
                <c:ptCount val="1"/>
                <c:pt idx="0">
                  <c:v>DE</c:v>
                </c:pt>
              </c:strCache>
            </c:strRef>
          </c:tx>
          <c:spPr>
            <a:solidFill>
              <a:schemeClr val="accent3"/>
            </a:solidFill>
            <a:ln>
              <a:noFill/>
            </a:ln>
            <a:effectLst/>
          </c:spPr>
          <c:invertIfNegative val="0"/>
          <c:cat>
            <c:strRef>
              <c:f>Sheet1!$A$2:$A$11</c:f>
              <c:strCache>
                <c:ptCount val="10"/>
                <c:pt idx="0">
                  <c:v>general web search</c:v>
                </c:pt>
                <c:pt idx="1">
                  <c:v>health care professional</c:v>
                </c:pt>
                <c:pt idx="2">
                  <c:v>brand website</c:v>
                </c:pt>
                <c:pt idx="3">
                  <c:v>ingredient website</c:v>
                </c:pt>
                <c:pt idx="4">
                  <c:v>Friends/family case studies</c:v>
                </c:pt>
                <c:pt idx="5">
                  <c:v>health app/wearable</c:v>
                </c:pt>
                <c:pt idx="6">
                  <c:v>Mainstream media news coverage</c:v>
                </c:pt>
                <c:pt idx="7">
                  <c:v>go directly to research papers</c:v>
                </c:pt>
                <c:pt idx="8">
                  <c:v>Online influencer</c:v>
                </c:pt>
                <c:pt idx="9">
                  <c:v>Other </c:v>
                </c:pt>
              </c:strCache>
            </c:strRef>
          </c:cat>
          <c:val>
            <c:numRef>
              <c:f>Sheet1!$D$2:$D$11</c:f>
              <c:numCache>
                <c:formatCode>0%</c:formatCode>
                <c:ptCount val="10"/>
                <c:pt idx="0">
                  <c:v>0.44827586000000003</c:v>
                </c:pt>
                <c:pt idx="1">
                  <c:v>0.39408866999999997</c:v>
                </c:pt>
                <c:pt idx="2">
                  <c:v>0.39408866999999997</c:v>
                </c:pt>
                <c:pt idx="3">
                  <c:v>0.31527094</c:v>
                </c:pt>
                <c:pt idx="4">
                  <c:v>0.31034483000000002</c:v>
                </c:pt>
                <c:pt idx="5">
                  <c:v>0.24630542</c:v>
                </c:pt>
                <c:pt idx="6">
                  <c:v>0.21674877000000001</c:v>
                </c:pt>
                <c:pt idx="7">
                  <c:v>0.22167487999999999</c:v>
                </c:pt>
                <c:pt idx="8">
                  <c:v>0.1182266</c:v>
                </c:pt>
                <c:pt idx="9">
                  <c:v>0</c:v>
                </c:pt>
              </c:numCache>
            </c:numRef>
          </c:val>
          <c:extLst>
            <c:ext xmlns:c16="http://schemas.microsoft.com/office/drawing/2014/chart" uri="{C3380CC4-5D6E-409C-BE32-E72D297353CC}">
              <c16:uniqueId val="{00000002-F1B8-48E6-AADA-8FB265E3609F}"/>
            </c:ext>
          </c:extLst>
        </c:ser>
        <c:ser>
          <c:idx val="3"/>
          <c:order val="3"/>
          <c:tx>
            <c:strRef>
              <c:f>Sheet1!$E$1</c:f>
              <c:strCache>
                <c:ptCount val="1"/>
                <c:pt idx="0">
                  <c:v>IT</c:v>
                </c:pt>
              </c:strCache>
            </c:strRef>
          </c:tx>
          <c:spPr>
            <a:solidFill>
              <a:schemeClr val="accent4"/>
            </a:solidFill>
            <a:ln>
              <a:noFill/>
            </a:ln>
            <a:effectLst/>
          </c:spPr>
          <c:invertIfNegative val="0"/>
          <c:cat>
            <c:strRef>
              <c:f>Sheet1!$A$2:$A$11</c:f>
              <c:strCache>
                <c:ptCount val="10"/>
                <c:pt idx="0">
                  <c:v>general web search</c:v>
                </c:pt>
                <c:pt idx="1">
                  <c:v>health care professional</c:v>
                </c:pt>
                <c:pt idx="2">
                  <c:v>brand website</c:v>
                </c:pt>
                <c:pt idx="3">
                  <c:v>ingredient website</c:v>
                </c:pt>
                <c:pt idx="4">
                  <c:v>Friends/family case studies</c:v>
                </c:pt>
                <c:pt idx="5">
                  <c:v>health app/wearable</c:v>
                </c:pt>
                <c:pt idx="6">
                  <c:v>Mainstream media news coverage</c:v>
                </c:pt>
                <c:pt idx="7">
                  <c:v>go directly to research papers</c:v>
                </c:pt>
                <c:pt idx="8">
                  <c:v>Online influencer</c:v>
                </c:pt>
                <c:pt idx="9">
                  <c:v>Other </c:v>
                </c:pt>
              </c:strCache>
            </c:strRef>
          </c:cat>
          <c:val>
            <c:numRef>
              <c:f>Sheet1!$E$2:$E$11</c:f>
              <c:numCache>
                <c:formatCode>0%</c:formatCode>
                <c:ptCount val="10"/>
                <c:pt idx="0">
                  <c:v>0.42914980000000003</c:v>
                </c:pt>
                <c:pt idx="1">
                  <c:v>0.53036437000000003</c:v>
                </c:pt>
                <c:pt idx="2">
                  <c:v>0.32793522000000003</c:v>
                </c:pt>
                <c:pt idx="3">
                  <c:v>0.34412955000000001</c:v>
                </c:pt>
                <c:pt idx="4">
                  <c:v>0.15384614999999999</c:v>
                </c:pt>
                <c:pt idx="5">
                  <c:v>9.3117409999999998E-2</c:v>
                </c:pt>
                <c:pt idx="6">
                  <c:v>0.19433197999999999</c:v>
                </c:pt>
                <c:pt idx="7">
                  <c:v>0.28744939000000003</c:v>
                </c:pt>
                <c:pt idx="8">
                  <c:v>6.0728740000000003E-2</c:v>
                </c:pt>
                <c:pt idx="9">
                  <c:v>8.0971700000000008E-3</c:v>
                </c:pt>
              </c:numCache>
            </c:numRef>
          </c:val>
          <c:extLst>
            <c:ext xmlns:c16="http://schemas.microsoft.com/office/drawing/2014/chart" uri="{C3380CC4-5D6E-409C-BE32-E72D297353CC}">
              <c16:uniqueId val="{00000003-F1B8-48E6-AADA-8FB265E3609F}"/>
            </c:ext>
          </c:extLst>
        </c:ser>
        <c:ser>
          <c:idx val="4"/>
          <c:order val="4"/>
          <c:tx>
            <c:strRef>
              <c:f>Sheet1!$F$1</c:f>
              <c:strCache>
                <c:ptCount val="1"/>
                <c:pt idx="0">
                  <c:v>KR</c:v>
                </c:pt>
              </c:strCache>
            </c:strRef>
          </c:tx>
          <c:spPr>
            <a:solidFill>
              <a:schemeClr val="accent5"/>
            </a:solidFill>
            <a:ln>
              <a:noFill/>
            </a:ln>
            <a:effectLst/>
          </c:spPr>
          <c:invertIfNegative val="0"/>
          <c:cat>
            <c:strRef>
              <c:f>Sheet1!$A$2:$A$11</c:f>
              <c:strCache>
                <c:ptCount val="10"/>
                <c:pt idx="0">
                  <c:v>general web search</c:v>
                </c:pt>
                <c:pt idx="1">
                  <c:v>health care professional</c:v>
                </c:pt>
                <c:pt idx="2">
                  <c:v>brand website</c:v>
                </c:pt>
                <c:pt idx="3">
                  <c:v>ingredient website</c:v>
                </c:pt>
                <c:pt idx="4">
                  <c:v>Friends/family case studies</c:v>
                </c:pt>
                <c:pt idx="5">
                  <c:v>health app/wearable</c:v>
                </c:pt>
                <c:pt idx="6">
                  <c:v>Mainstream media news coverage</c:v>
                </c:pt>
                <c:pt idx="7">
                  <c:v>go directly to research papers</c:v>
                </c:pt>
                <c:pt idx="8">
                  <c:v>Online influencer</c:v>
                </c:pt>
                <c:pt idx="9">
                  <c:v>Other </c:v>
                </c:pt>
              </c:strCache>
            </c:strRef>
          </c:cat>
          <c:val>
            <c:numRef>
              <c:f>Sheet1!$F$2:$F$11</c:f>
              <c:numCache>
                <c:formatCode>0%</c:formatCode>
                <c:ptCount val="10"/>
                <c:pt idx="0">
                  <c:v>0.47468354000000001</c:v>
                </c:pt>
                <c:pt idx="1">
                  <c:v>0.35126582000000001</c:v>
                </c:pt>
                <c:pt idx="2">
                  <c:v>0.40506329000000002</c:v>
                </c:pt>
                <c:pt idx="3">
                  <c:v>0.30063290999999998</c:v>
                </c:pt>
                <c:pt idx="4">
                  <c:v>0.18987341999999999</c:v>
                </c:pt>
                <c:pt idx="5">
                  <c:v>0.16455696</c:v>
                </c:pt>
                <c:pt idx="6">
                  <c:v>0.22151899</c:v>
                </c:pt>
                <c:pt idx="7">
                  <c:v>8.5443039999999998E-2</c:v>
                </c:pt>
                <c:pt idx="8">
                  <c:v>0.21202531999999999</c:v>
                </c:pt>
                <c:pt idx="9">
                  <c:v>6.3291099999999998E-3</c:v>
                </c:pt>
              </c:numCache>
            </c:numRef>
          </c:val>
          <c:extLst>
            <c:ext xmlns:c16="http://schemas.microsoft.com/office/drawing/2014/chart" uri="{C3380CC4-5D6E-409C-BE32-E72D297353CC}">
              <c16:uniqueId val="{00000004-F1B8-48E6-AADA-8FB265E3609F}"/>
            </c:ext>
          </c:extLst>
        </c:ser>
        <c:ser>
          <c:idx val="5"/>
          <c:order val="5"/>
          <c:tx>
            <c:strRef>
              <c:f>Sheet1!$G$1</c:f>
              <c:strCache>
                <c:ptCount val="1"/>
                <c:pt idx="0">
                  <c:v>AU</c:v>
                </c:pt>
              </c:strCache>
            </c:strRef>
          </c:tx>
          <c:spPr>
            <a:solidFill>
              <a:schemeClr val="accent6"/>
            </a:solidFill>
            <a:ln>
              <a:noFill/>
            </a:ln>
            <a:effectLst/>
          </c:spPr>
          <c:invertIfNegative val="0"/>
          <c:cat>
            <c:strRef>
              <c:f>Sheet1!$A$2:$A$11</c:f>
              <c:strCache>
                <c:ptCount val="10"/>
                <c:pt idx="0">
                  <c:v>general web search</c:v>
                </c:pt>
                <c:pt idx="1">
                  <c:v>health care professional</c:v>
                </c:pt>
                <c:pt idx="2">
                  <c:v>brand website</c:v>
                </c:pt>
                <c:pt idx="3">
                  <c:v>ingredient website</c:v>
                </c:pt>
                <c:pt idx="4">
                  <c:v>Friends/family case studies</c:v>
                </c:pt>
                <c:pt idx="5">
                  <c:v>health app/wearable</c:v>
                </c:pt>
                <c:pt idx="6">
                  <c:v>Mainstream media news coverage</c:v>
                </c:pt>
                <c:pt idx="7">
                  <c:v>go directly to research papers</c:v>
                </c:pt>
                <c:pt idx="8">
                  <c:v>Online influencer</c:v>
                </c:pt>
                <c:pt idx="9">
                  <c:v>Other </c:v>
                </c:pt>
              </c:strCache>
            </c:strRef>
          </c:cat>
          <c:val>
            <c:numRef>
              <c:f>Sheet1!$G$2:$G$11</c:f>
              <c:numCache>
                <c:formatCode>0%</c:formatCode>
                <c:ptCount val="10"/>
                <c:pt idx="0">
                  <c:v>0.46192893000000002</c:v>
                </c:pt>
                <c:pt idx="1">
                  <c:v>0.49238578999999999</c:v>
                </c:pt>
                <c:pt idx="2">
                  <c:v>0.43654821999999999</c:v>
                </c:pt>
                <c:pt idx="3">
                  <c:v>0.31472081000000002</c:v>
                </c:pt>
                <c:pt idx="4">
                  <c:v>0.19796954</c:v>
                </c:pt>
                <c:pt idx="5">
                  <c:v>0.19796954</c:v>
                </c:pt>
                <c:pt idx="6">
                  <c:v>0.10659898</c:v>
                </c:pt>
                <c:pt idx="7">
                  <c:v>0.14213197999999999</c:v>
                </c:pt>
                <c:pt idx="8">
                  <c:v>0.10659898</c:v>
                </c:pt>
                <c:pt idx="9">
                  <c:v>2.0304570000000001E-2</c:v>
                </c:pt>
              </c:numCache>
            </c:numRef>
          </c:val>
          <c:extLst>
            <c:ext xmlns:c16="http://schemas.microsoft.com/office/drawing/2014/chart" uri="{C3380CC4-5D6E-409C-BE32-E72D297353CC}">
              <c16:uniqueId val="{00000005-F1B8-48E6-AADA-8FB265E3609F}"/>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Sheet1!$A$2:$A$11</c:f>
              <c:strCache>
                <c:ptCount val="10"/>
                <c:pt idx="0">
                  <c:v>general web search</c:v>
                </c:pt>
                <c:pt idx="1">
                  <c:v>health care professional</c:v>
                </c:pt>
                <c:pt idx="2">
                  <c:v>brand website</c:v>
                </c:pt>
                <c:pt idx="3">
                  <c:v>ingredient website</c:v>
                </c:pt>
                <c:pt idx="4">
                  <c:v>Friends/family case studies</c:v>
                </c:pt>
                <c:pt idx="5">
                  <c:v>health app/wearable</c:v>
                </c:pt>
                <c:pt idx="6">
                  <c:v>Mainstream media news coverage</c:v>
                </c:pt>
                <c:pt idx="7">
                  <c:v>go directly to research papers</c:v>
                </c:pt>
                <c:pt idx="8">
                  <c:v>Online influencer</c:v>
                </c:pt>
                <c:pt idx="9">
                  <c:v>Other </c:v>
                </c:pt>
              </c:strCache>
            </c:strRef>
          </c:cat>
          <c:val>
            <c:numRef>
              <c:f>Sheet1!$H$2:$H$11</c:f>
              <c:numCache>
                <c:formatCode>0%</c:formatCode>
                <c:ptCount val="10"/>
                <c:pt idx="0">
                  <c:v>0.49046321999999998</c:v>
                </c:pt>
                <c:pt idx="1">
                  <c:v>0.70027247999999997</c:v>
                </c:pt>
                <c:pt idx="2">
                  <c:v>0.59128064999999996</c:v>
                </c:pt>
                <c:pt idx="3">
                  <c:v>0.42779292000000002</c:v>
                </c:pt>
                <c:pt idx="4">
                  <c:v>0.35967302000000001</c:v>
                </c:pt>
                <c:pt idx="5">
                  <c:v>0.48773842000000001</c:v>
                </c:pt>
                <c:pt idx="6">
                  <c:v>0.32152588999999998</c:v>
                </c:pt>
                <c:pt idx="7">
                  <c:v>0.21253406</c:v>
                </c:pt>
                <c:pt idx="8">
                  <c:v>0.30245232</c:v>
                </c:pt>
                <c:pt idx="9">
                  <c:v>0</c:v>
                </c:pt>
              </c:numCache>
            </c:numRef>
          </c:val>
          <c:extLst>
            <c:ext xmlns:c16="http://schemas.microsoft.com/office/drawing/2014/chart" uri="{C3380CC4-5D6E-409C-BE32-E72D297353CC}">
              <c16:uniqueId val="{00000006-F1B8-48E6-AADA-8FB265E3609F}"/>
            </c:ext>
          </c:extLst>
        </c:ser>
        <c:dLbls>
          <c:showLegendKey val="0"/>
          <c:showVal val="0"/>
          <c:showCatName val="0"/>
          <c:showSerName val="0"/>
          <c:showPercent val="0"/>
          <c:showBubbleSize val="0"/>
        </c:dLbls>
        <c:gapWidth val="219"/>
        <c:overlap val="-27"/>
        <c:axId val="2034130928"/>
        <c:axId val="2034135968"/>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Sheet1!$A$2:$A$11</c:f>
              <c:strCache>
                <c:ptCount val="10"/>
                <c:pt idx="0">
                  <c:v>general web search</c:v>
                </c:pt>
                <c:pt idx="1">
                  <c:v>health care professional</c:v>
                </c:pt>
                <c:pt idx="2">
                  <c:v>brand website</c:v>
                </c:pt>
                <c:pt idx="3">
                  <c:v>ingredient website</c:v>
                </c:pt>
                <c:pt idx="4">
                  <c:v>Friends/family case studies</c:v>
                </c:pt>
                <c:pt idx="5">
                  <c:v>health app/wearable</c:v>
                </c:pt>
                <c:pt idx="6">
                  <c:v>Mainstream media news coverage</c:v>
                </c:pt>
                <c:pt idx="7">
                  <c:v>go directly to research papers</c:v>
                </c:pt>
                <c:pt idx="8">
                  <c:v>Online influencer</c:v>
                </c:pt>
                <c:pt idx="9">
                  <c:v>Other </c:v>
                </c:pt>
              </c:strCache>
            </c:strRef>
          </c:cat>
          <c:val>
            <c:numRef>
              <c:f>Sheet1!$I$2:$I$11</c:f>
              <c:numCache>
                <c:formatCode>0%</c:formatCode>
                <c:ptCount val="10"/>
                <c:pt idx="0">
                  <c:v>0.47856122000000001</c:v>
                </c:pt>
                <c:pt idx="1">
                  <c:v>0.44473559000000001</c:v>
                </c:pt>
                <c:pt idx="2">
                  <c:v>0.40662219999999999</c:v>
                </c:pt>
                <c:pt idx="3">
                  <c:v>0.27894235000000001</c:v>
                </c:pt>
                <c:pt idx="4">
                  <c:v>0.20343020000000001</c:v>
                </c:pt>
                <c:pt idx="5">
                  <c:v>0.17722725</c:v>
                </c:pt>
                <c:pt idx="6">
                  <c:v>0.15507383999999999</c:v>
                </c:pt>
                <c:pt idx="7">
                  <c:v>0.13696999000000001</c:v>
                </c:pt>
                <c:pt idx="8">
                  <c:v>0.10719389999999999</c:v>
                </c:pt>
                <c:pt idx="9">
                  <c:v>2.167699E-2</c:v>
                </c:pt>
              </c:numCache>
            </c:numRef>
          </c:val>
          <c:smooth val="0"/>
          <c:extLst>
            <c:ext xmlns:c16="http://schemas.microsoft.com/office/drawing/2014/chart" uri="{C3380CC4-5D6E-409C-BE32-E72D297353CC}">
              <c16:uniqueId val="{00000007-F1B8-48E6-AADA-8FB265E3609F}"/>
            </c:ext>
          </c:extLst>
        </c:ser>
        <c:dLbls>
          <c:showLegendKey val="0"/>
          <c:showVal val="0"/>
          <c:showCatName val="0"/>
          <c:showSerName val="0"/>
          <c:showPercent val="0"/>
          <c:showBubbleSize val="0"/>
        </c:dLbls>
        <c:marker val="1"/>
        <c:smooth val="0"/>
        <c:axId val="2034130928"/>
        <c:axId val="2034135968"/>
      </c:lineChart>
      <c:catAx>
        <c:axId val="2034130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34135968"/>
        <c:crosses val="autoZero"/>
        <c:auto val="1"/>
        <c:lblAlgn val="ctr"/>
        <c:lblOffset val="100"/>
        <c:noMultiLvlLbl val="0"/>
      </c:catAx>
      <c:valAx>
        <c:axId val="20341359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34130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Sheet1!$A$2:$A$11</c:f>
              <c:strCache>
                <c:ptCount val="10"/>
                <c:pt idx="0">
                  <c:v>health care professional</c:v>
                </c:pt>
                <c:pt idx="1">
                  <c:v>brand website</c:v>
                </c:pt>
                <c:pt idx="2">
                  <c:v>general web search</c:v>
                </c:pt>
                <c:pt idx="3">
                  <c:v>ingredient website</c:v>
                </c:pt>
                <c:pt idx="4">
                  <c:v>health app/wearable</c:v>
                </c:pt>
                <c:pt idx="5">
                  <c:v>Friends/family case studies</c:v>
                </c:pt>
                <c:pt idx="6">
                  <c:v>Mainstream media news coverage</c:v>
                </c:pt>
                <c:pt idx="7">
                  <c:v>go directly to research papers</c:v>
                </c:pt>
                <c:pt idx="8">
                  <c:v>Online influencer</c:v>
                </c:pt>
                <c:pt idx="9">
                  <c:v>Other </c:v>
                </c:pt>
              </c:strCache>
            </c:strRef>
          </c:cat>
          <c:val>
            <c:numRef>
              <c:f>Sheet1!$B$2:$B$11</c:f>
              <c:numCache>
                <c:formatCode>0%</c:formatCode>
                <c:ptCount val="10"/>
                <c:pt idx="0">
                  <c:v>0.50289017000000003</c:v>
                </c:pt>
                <c:pt idx="1">
                  <c:v>0.41618496999999999</c:v>
                </c:pt>
                <c:pt idx="2">
                  <c:v>0.38150288999999998</c:v>
                </c:pt>
                <c:pt idx="3">
                  <c:v>0.36416185000000001</c:v>
                </c:pt>
                <c:pt idx="4">
                  <c:v>0.28034682</c:v>
                </c:pt>
                <c:pt idx="5">
                  <c:v>0.25144508999999998</c:v>
                </c:pt>
                <c:pt idx="6">
                  <c:v>0.24566473999999999</c:v>
                </c:pt>
                <c:pt idx="7">
                  <c:v>0.21387283000000001</c:v>
                </c:pt>
                <c:pt idx="8">
                  <c:v>0.18786127</c:v>
                </c:pt>
                <c:pt idx="9">
                  <c:v>2.8901700000000001E-3</c:v>
                </c:pt>
              </c:numCache>
            </c:numRef>
          </c:val>
          <c:extLst>
            <c:ext xmlns:c16="http://schemas.microsoft.com/office/drawing/2014/chart" uri="{C3380CC4-5D6E-409C-BE32-E72D297353CC}">
              <c16:uniqueId val="{00000000-12E6-4FDC-AB58-F2A91A97EDE2}"/>
            </c:ext>
          </c:extLst>
        </c:ser>
        <c:ser>
          <c:idx val="1"/>
          <c:order val="1"/>
          <c:tx>
            <c:strRef>
              <c:f>Sheet1!$C$1</c:f>
              <c:strCache>
                <c:ptCount val="1"/>
                <c:pt idx="0">
                  <c:v>Male 18-34</c:v>
                </c:pt>
              </c:strCache>
            </c:strRef>
          </c:tx>
          <c:spPr>
            <a:solidFill>
              <a:schemeClr val="accent2"/>
            </a:solidFill>
            <a:ln>
              <a:noFill/>
            </a:ln>
            <a:effectLst/>
          </c:spPr>
          <c:invertIfNegative val="0"/>
          <c:cat>
            <c:strRef>
              <c:f>Sheet1!$A$2:$A$11</c:f>
              <c:strCache>
                <c:ptCount val="10"/>
                <c:pt idx="0">
                  <c:v>health care professional</c:v>
                </c:pt>
                <c:pt idx="1">
                  <c:v>brand website</c:v>
                </c:pt>
                <c:pt idx="2">
                  <c:v>general web search</c:v>
                </c:pt>
                <c:pt idx="3">
                  <c:v>ingredient website</c:v>
                </c:pt>
                <c:pt idx="4">
                  <c:v>health app/wearable</c:v>
                </c:pt>
                <c:pt idx="5">
                  <c:v>Friends/family case studies</c:v>
                </c:pt>
                <c:pt idx="6">
                  <c:v>Mainstream media news coverage</c:v>
                </c:pt>
                <c:pt idx="7">
                  <c:v>go directly to research papers</c:v>
                </c:pt>
                <c:pt idx="8">
                  <c:v>Online influencer</c:v>
                </c:pt>
                <c:pt idx="9">
                  <c:v>Other </c:v>
                </c:pt>
              </c:strCache>
            </c:strRef>
          </c:cat>
          <c:val>
            <c:numRef>
              <c:f>Sheet1!$C$2:$C$11</c:f>
              <c:numCache>
                <c:formatCode>0%</c:formatCode>
                <c:ptCount val="10"/>
                <c:pt idx="0">
                  <c:v>0.53409090999999997</c:v>
                </c:pt>
                <c:pt idx="1">
                  <c:v>0.47443182</c:v>
                </c:pt>
                <c:pt idx="2">
                  <c:v>0.45170454999999998</c:v>
                </c:pt>
                <c:pt idx="3">
                  <c:v>0.32102272999999998</c:v>
                </c:pt>
                <c:pt idx="4">
                  <c:v>0.34659090999999997</c:v>
                </c:pt>
                <c:pt idx="5">
                  <c:v>0.27840909000000003</c:v>
                </c:pt>
                <c:pt idx="6">
                  <c:v>0.26704545000000002</c:v>
                </c:pt>
                <c:pt idx="7">
                  <c:v>0.20454544999999999</c:v>
                </c:pt>
                <c:pt idx="8">
                  <c:v>0.29545454999999998</c:v>
                </c:pt>
                <c:pt idx="9">
                  <c:v>5.6818199999999998E-3</c:v>
                </c:pt>
              </c:numCache>
            </c:numRef>
          </c:val>
          <c:extLst>
            <c:ext xmlns:c16="http://schemas.microsoft.com/office/drawing/2014/chart" uri="{C3380CC4-5D6E-409C-BE32-E72D297353CC}">
              <c16:uniqueId val="{00000001-12E6-4FDC-AB58-F2A91A97EDE2}"/>
            </c:ext>
          </c:extLst>
        </c:ser>
        <c:ser>
          <c:idx val="2"/>
          <c:order val="2"/>
          <c:tx>
            <c:strRef>
              <c:f>Sheet1!$D$1</c:f>
              <c:strCache>
                <c:ptCount val="1"/>
                <c:pt idx="0">
                  <c:v>Female 35-54</c:v>
                </c:pt>
              </c:strCache>
            </c:strRef>
          </c:tx>
          <c:spPr>
            <a:solidFill>
              <a:schemeClr val="accent3"/>
            </a:solidFill>
            <a:ln>
              <a:noFill/>
            </a:ln>
            <a:effectLst/>
          </c:spPr>
          <c:invertIfNegative val="0"/>
          <c:cat>
            <c:strRef>
              <c:f>Sheet1!$A$2:$A$11</c:f>
              <c:strCache>
                <c:ptCount val="10"/>
                <c:pt idx="0">
                  <c:v>health care professional</c:v>
                </c:pt>
                <c:pt idx="1">
                  <c:v>brand website</c:v>
                </c:pt>
                <c:pt idx="2">
                  <c:v>general web search</c:v>
                </c:pt>
                <c:pt idx="3">
                  <c:v>ingredient website</c:v>
                </c:pt>
                <c:pt idx="4">
                  <c:v>health app/wearable</c:v>
                </c:pt>
                <c:pt idx="5">
                  <c:v>Friends/family case studies</c:v>
                </c:pt>
                <c:pt idx="6">
                  <c:v>Mainstream media news coverage</c:v>
                </c:pt>
                <c:pt idx="7">
                  <c:v>go directly to research papers</c:v>
                </c:pt>
                <c:pt idx="8">
                  <c:v>Online influencer</c:v>
                </c:pt>
                <c:pt idx="9">
                  <c:v>Other </c:v>
                </c:pt>
              </c:strCache>
            </c:strRef>
          </c:cat>
          <c:val>
            <c:numRef>
              <c:f>Sheet1!$D$2:$D$11</c:f>
              <c:numCache>
                <c:formatCode>0%</c:formatCode>
                <c:ptCount val="10"/>
                <c:pt idx="0">
                  <c:v>0.42562928999999999</c:v>
                </c:pt>
                <c:pt idx="1">
                  <c:v>0.45995423000000002</c:v>
                </c:pt>
                <c:pt idx="2">
                  <c:v>0.52860412000000001</c:v>
                </c:pt>
                <c:pt idx="3">
                  <c:v>0.35697941</c:v>
                </c:pt>
                <c:pt idx="4">
                  <c:v>0.23569793999999999</c:v>
                </c:pt>
                <c:pt idx="5">
                  <c:v>0.26544622000000001</c:v>
                </c:pt>
                <c:pt idx="6">
                  <c:v>0.21052631999999999</c:v>
                </c:pt>
                <c:pt idx="7">
                  <c:v>0.16247139999999999</c:v>
                </c:pt>
                <c:pt idx="8">
                  <c:v>0.15102974999999999</c:v>
                </c:pt>
                <c:pt idx="9">
                  <c:v>6.8649899999999996E-3</c:v>
                </c:pt>
              </c:numCache>
            </c:numRef>
          </c:val>
          <c:extLst>
            <c:ext xmlns:c16="http://schemas.microsoft.com/office/drawing/2014/chart" uri="{C3380CC4-5D6E-409C-BE32-E72D297353CC}">
              <c16:uniqueId val="{00000002-12E6-4FDC-AB58-F2A91A97EDE2}"/>
            </c:ext>
          </c:extLst>
        </c:ser>
        <c:ser>
          <c:idx val="3"/>
          <c:order val="3"/>
          <c:tx>
            <c:strRef>
              <c:f>Sheet1!$E$1</c:f>
              <c:strCache>
                <c:ptCount val="1"/>
                <c:pt idx="0">
                  <c:v>Male 35-54</c:v>
                </c:pt>
              </c:strCache>
            </c:strRef>
          </c:tx>
          <c:spPr>
            <a:solidFill>
              <a:schemeClr val="accent4"/>
            </a:solidFill>
            <a:ln>
              <a:noFill/>
            </a:ln>
            <a:effectLst/>
          </c:spPr>
          <c:invertIfNegative val="0"/>
          <c:cat>
            <c:strRef>
              <c:f>Sheet1!$A$2:$A$11</c:f>
              <c:strCache>
                <c:ptCount val="10"/>
                <c:pt idx="0">
                  <c:v>health care professional</c:v>
                </c:pt>
                <c:pt idx="1">
                  <c:v>brand website</c:v>
                </c:pt>
                <c:pt idx="2">
                  <c:v>general web search</c:v>
                </c:pt>
                <c:pt idx="3">
                  <c:v>ingredient website</c:v>
                </c:pt>
                <c:pt idx="4">
                  <c:v>health app/wearable</c:v>
                </c:pt>
                <c:pt idx="5">
                  <c:v>Friends/family case studies</c:v>
                </c:pt>
                <c:pt idx="6">
                  <c:v>Mainstream media news coverage</c:v>
                </c:pt>
                <c:pt idx="7">
                  <c:v>go directly to research papers</c:v>
                </c:pt>
                <c:pt idx="8">
                  <c:v>Online influencer</c:v>
                </c:pt>
                <c:pt idx="9">
                  <c:v>Other </c:v>
                </c:pt>
              </c:strCache>
            </c:strRef>
          </c:cat>
          <c:val>
            <c:numRef>
              <c:f>Sheet1!$E$2:$E$11</c:f>
              <c:numCache>
                <c:formatCode>0%</c:formatCode>
                <c:ptCount val="10"/>
                <c:pt idx="0">
                  <c:v>0.48883928999999998</c:v>
                </c:pt>
                <c:pt idx="1">
                  <c:v>0.49107142999999998</c:v>
                </c:pt>
                <c:pt idx="2">
                  <c:v>0.46428571000000002</c:v>
                </c:pt>
                <c:pt idx="3">
                  <c:v>0.38616071000000002</c:v>
                </c:pt>
                <c:pt idx="4">
                  <c:v>0.29910713999999999</c:v>
                </c:pt>
                <c:pt idx="5">
                  <c:v>0.23214286000000001</c:v>
                </c:pt>
                <c:pt idx="6">
                  <c:v>0.24107143</c:v>
                </c:pt>
                <c:pt idx="7">
                  <c:v>0.19866070999999999</c:v>
                </c:pt>
                <c:pt idx="8">
                  <c:v>0.20535713999999999</c:v>
                </c:pt>
                <c:pt idx="9">
                  <c:v>2.2321400000000001E-3</c:v>
                </c:pt>
              </c:numCache>
            </c:numRef>
          </c:val>
          <c:extLst>
            <c:ext xmlns:c16="http://schemas.microsoft.com/office/drawing/2014/chart" uri="{C3380CC4-5D6E-409C-BE32-E72D297353CC}">
              <c16:uniqueId val="{00000003-12E6-4FDC-AB58-F2A91A97EDE2}"/>
            </c:ext>
          </c:extLst>
        </c:ser>
        <c:ser>
          <c:idx val="4"/>
          <c:order val="4"/>
          <c:tx>
            <c:strRef>
              <c:f>Sheet1!$F$1</c:f>
              <c:strCache>
                <c:ptCount val="1"/>
                <c:pt idx="0">
                  <c:v>Female 55+</c:v>
                </c:pt>
              </c:strCache>
            </c:strRef>
          </c:tx>
          <c:spPr>
            <a:solidFill>
              <a:schemeClr val="accent5"/>
            </a:solidFill>
            <a:ln>
              <a:noFill/>
            </a:ln>
            <a:effectLst/>
          </c:spPr>
          <c:invertIfNegative val="0"/>
          <c:cat>
            <c:strRef>
              <c:f>Sheet1!$A$2:$A$11</c:f>
              <c:strCache>
                <c:ptCount val="10"/>
                <c:pt idx="0">
                  <c:v>health care professional</c:v>
                </c:pt>
                <c:pt idx="1">
                  <c:v>brand website</c:v>
                </c:pt>
                <c:pt idx="2">
                  <c:v>general web search</c:v>
                </c:pt>
                <c:pt idx="3">
                  <c:v>ingredient website</c:v>
                </c:pt>
                <c:pt idx="4">
                  <c:v>health app/wearable</c:v>
                </c:pt>
                <c:pt idx="5">
                  <c:v>Friends/family case studies</c:v>
                </c:pt>
                <c:pt idx="6">
                  <c:v>Mainstream media news coverage</c:v>
                </c:pt>
                <c:pt idx="7">
                  <c:v>go directly to research papers</c:v>
                </c:pt>
                <c:pt idx="8">
                  <c:v>Online influencer</c:v>
                </c:pt>
                <c:pt idx="9">
                  <c:v>Other </c:v>
                </c:pt>
              </c:strCache>
            </c:strRef>
          </c:cat>
          <c:val>
            <c:numRef>
              <c:f>Sheet1!$F$2:$F$11</c:f>
              <c:numCache>
                <c:formatCode>0%</c:formatCode>
                <c:ptCount val="10"/>
                <c:pt idx="0">
                  <c:v>0.51428571000000001</c:v>
                </c:pt>
                <c:pt idx="1">
                  <c:v>0.48</c:v>
                </c:pt>
                <c:pt idx="2">
                  <c:v>0.46285714</c:v>
                </c:pt>
                <c:pt idx="3">
                  <c:v>0.26857143</c:v>
                </c:pt>
                <c:pt idx="4">
                  <c:v>0.21142857000000001</c:v>
                </c:pt>
                <c:pt idx="5">
                  <c:v>0.2</c:v>
                </c:pt>
                <c:pt idx="6">
                  <c:v>0.14285713999999999</c:v>
                </c:pt>
                <c:pt idx="7">
                  <c:v>0.18857143000000001</c:v>
                </c:pt>
                <c:pt idx="8">
                  <c:v>6.2857139999999992E-2</c:v>
                </c:pt>
                <c:pt idx="9">
                  <c:v>1.1428570000000001E-2</c:v>
                </c:pt>
              </c:numCache>
            </c:numRef>
          </c:val>
          <c:extLst>
            <c:ext xmlns:c16="http://schemas.microsoft.com/office/drawing/2014/chart" uri="{C3380CC4-5D6E-409C-BE32-E72D297353CC}">
              <c16:uniqueId val="{00000004-12E6-4FDC-AB58-F2A91A97EDE2}"/>
            </c:ext>
          </c:extLst>
        </c:ser>
        <c:ser>
          <c:idx val="5"/>
          <c:order val="5"/>
          <c:tx>
            <c:strRef>
              <c:f>Sheet1!$G$1</c:f>
              <c:strCache>
                <c:ptCount val="1"/>
                <c:pt idx="0">
                  <c:v>Male 55+</c:v>
                </c:pt>
              </c:strCache>
            </c:strRef>
          </c:tx>
          <c:spPr>
            <a:solidFill>
              <a:schemeClr val="accent6"/>
            </a:solidFill>
            <a:ln>
              <a:noFill/>
            </a:ln>
            <a:effectLst/>
          </c:spPr>
          <c:invertIfNegative val="0"/>
          <c:cat>
            <c:strRef>
              <c:f>Sheet1!$A$2:$A$11</c:f>
              <c:strCache>
                <c:ptCount val="10"/>
                <c:pt idx="0">
                  <c:v>health care professional</c:v>
                </c:pt>
                <c:pt idx="1">
                  <c:v>brand website</c:v>
                </c:pt>
                <c:pt idx="2">
                  <c:v>general web search</c:v>
                </c:pt>
                <c:pt idx="3">
                  <c:v>ingredient website</c:v>
                </c:pt>
                <c:pt idx="4">
                  <c:v>health app/wearable</c:v>
                </c:pt>
                <c:pt idx="5">
                  <c:v>Friends/family case studies</c:v>
                </c:pt>
                <c:pt idx="6">
                  <c:v>Mainstream media news coverage</c:v>
                </c:pt>
                <c:pt idx="7">
                  <c:v>go directly to research papers</c:v>
                </c:pt>
                <c:pt idx="8">
                  <c:v>Online influencer</c:v>
                </c:pt>
                <c:pt idx="9">
                  <c:v>Other </c:v>
                </c:pt>
              </c:strCache>
            </c:strRef>
          </c:cat>
          <c:val>
            <c:numRef>
              <c:f>Sheet1!$G$2:$G$11</c:f>
              <c:numCache>
                <c:formatCode>0%</c:formatCode>
                <c:ptCount val="10"/>
                <c:pt idx="0">
                  <c:v>0.55502392</c:v>
                </c:pt>
                <c:pt idx="1">
                  <c:v>0.46889952000000001</c:v>
                </c:pt>
                <c:pt idx="2">
                  <c:v>0.43540669999999998</c:v>
                </c:pt>
                <c:pt idx="3">
                  <c:v>0.32535884999999998</c:v>
                </c:pt>
                <c:pt idx="4">
                  <c:v>0.22488037999999999</c:v>
                </c:pt>
                <c:pt idx="5">
                  <c:v>0.20574163000000001</c:v>
                </c:pt>
                <c:pt idx="6">
                  <c:v>0.15311005</c:v>
                </c:pt>
                <c:pt idx="7">
                  <c:v>0.14832535999999999</c:v>
                </c:pt>
                <c:pt idx="8">
                  <c:v>0.10047847</c:v>
                </c:pt>
                <c:pt idx="9">
                  <c:v>4.7846899999999994E-3</c:v>
                </c:pt>
              </c:numCache>
            </c:numRef>
          </c:val>
          <c:extLst>
            <c:ext xmlns:c16="http://schemas.microsoft.com/office/drawing/2014/chart" uri="{C3380CC4-5D6E-409C-BE32-E72D297353CC}">
              <c16:uniqueId val="{00000005-12E6-4FDC-AB58-F2A91A97EDE2}"/>
            </c:ext>
          </c:extLst>
        </c:ser>
        <c:dLbls>
          <c:showLegendKey val="0"/>
          <c:showVal val="0"/>
          <c:showCatName val="0"/>
          <c:showSerName val="0"/>
          <c:showPercent val="0"/>
          <c:showBubbleSize val="0"/>
        </c:dLbls>
        <c:gapWidth val="219"/>
        <c:overlap val="-27"/>
        <c:axId val="689152472"/>
        <c:axId val="689152832"/>
      </c:barChart>
      <c:catAx>
        <c:axId val="689152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9152832"/>
        <c:crosses val="autoZero"/>
        <c:auto val="1"/>
        <c:lblAlgn val="ctr"/>
        <c:lblOffset val="100"/>
        <c:noMultiLvlLbl val="0"/>
      </c:catAx>
      <c:valAx>
        <c:axId val="6891528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9152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Sheet1!$A$2:$A$11</c:f>
              <c:strCache>
                <c:ptCount val="10"/>
                <c:pt idx="0">
                  <c:v>health care professional</c:v>
                </c:pt>
                <c:pt idx="1">
                  <c:v>ingredient website</c:v>
                </c:pt>
                <c:pt idx="2">
                  <c:v>brand website</c:v>
                </c:pt>
                <c:pt idx="3">
                  <c:v>general web search</c:v>
                </c:pt>
                <c:pt idx="4">
                  <c:v>health app/wearable</c:v>
                </c:pt>
                <c:pt idx="5">
                  <c:v>go directly to research papers</c:v>
                </c:pt>
                <c:pt idx="6">
                  <c:v>Friends/family case studies</c:v>
                </c:pt>
                <c:pt idx="7">
                  <c:v>Mainstream media news coverage</c:v>
                </c:pt>
                <c:pt idx="8">
                  <c:v>Online influencer</c:v>
                </c:pt>
                <c:pt idx="9">
                  <c:v>Other</c:v>
                </c:pt>
              </c:strCache>
            </c:strRef>
          </c:cat>
          <c:val>
            <c:numRef>
              <c:f>Sheet1!$B$2:$B$11</c:f>
              <c:numCache>
                <c:formatCode>0%</c:formatCode>
                <c:ptCount val="10"/>
                <c:pt idx="0">
                  <c:v>0.47457627000000002</c:v>
                </c:pt>
                <c:pt idx="1">
                  <c:v>0.40677965999999999</c:v>
                </c:pt>
                <c:pt idx="2">
                  <c:v>0.37288136</c:v>
                </c:pt>
                <c:pt idx="3">
                  <c:v>0.37288136</c:v>
                </c:pt>
                <c:pt idx="4">
                  <c:v>0.35593219999999998</c:v>
                </c:pt>
                <c:pt idx="5">
                  <c:v>0.22033897999999999</c:v>
                </c:pt>
                <c:pt idx="6">
                  <c:v>0.20338982999999999</c:v>
                </c:pt>
                <c:pt idx="7">
                  <c:v>0.18644068</c:v>
                </c:pt>
                <c:pt idx="8">
                  <c:v>0.13559321999999999</c:v>
                </c:pt>
                <c:pt idx="9">
                  <c:v>0</c:v>
                </c:pt>
              </c:numCache>
            </c:numRef>
          </c:val>
          <c:extLst>
            <c:ext xmlns:c16="http://schemas.microsoft.com/office/drawing/2014/chart" uri="{C3380CC4-5D6E-409C-BE32-E72D297353CC}">
              <c16:uniqueId val="{00000000-B0BD-4F87-AC2E-3B4727CEB8FF}"/>
            </c:ext>
          </c:extLst>
        </c:ser>
        <c:ser>
          <c:idx val="1"/>
          <c:order val="1"/>
          <c:tx>
            <c:strRef>
              <c:f>Sheet1!$C$1</c:f>
              <c:strCache>
                <c:ptCount val="1"/>
                <c:pt idx="0">
                  <c:v>US Male 18-34</c:v>
                </c:pt>
              </c:strCache>
            </c:strRef>
          </c:tx>
          <c:spPr>
            <a:solidFill>
              <a:schemeClr val="accent2"/>
            </a:solidFill>
            <a:ln>
              <a:noFill/>
            </a:ln>
            <a:effectLst/>
          </c:spPr>
          <c:invertIfNegative val="0"/>
          <c:cat>
            <c:strRef>
              <c:f>Sheet1!$A$2:$A$11</c:f>
              <c:strCache>
                <c:ptCount val="10"/>
                <c:pt idx="0">
                  <c:v>health care professional</c:v>
                </c:pt>
                <c:pt idx="1">
                  <c:v>ingredient website</c:v>
                </c:pt>
                <c:pt idx="2">
                  <c:v>brand website</c:v>
                </c:pt>
                <c:pt idx="3">
                  <c:v>general web search</c:v>
                </c:pt>
                <c:pt idx="4">
                  <c:v>health app/wearable</c:v>
                </c:pt>
                <c:pt idx="5">
                  <c:v>go directly to research papers</c:v>
                </c:pt>
                <c:pt idx="6">
                  <c:v>Friends/family case studies</c:v>
                </c:pt>
                <c:pt idx="7">
                  <c:v>Mainstream media news coverage</c:v>
                </c:pt>
                <c:pt idx="8">
                  <c:v>Online influencer</c:v>
                </c:pt>
                <c:pt idx="9">
                  <c:v>Other</c:v>
                </c:pt>
              </c:strCache>
            </c:strRef>
          </c:cat>
          <c:val>
            <c:numRef>
              <c:f>Sheet1!$C$2:$C$11</c:f>
              <c:numCache>
                <c:formatCode>0%</c:formatCode>
                <c:ptCount val="10"/>
                <c:pt idx="0">
                  <c:v>0.47008547000000001</c:v>
                </c:pt>
                <c:pt idx="1">
                  <c:v>0.31623931999999999</c:v>
                </c:pt>
                <c:pt idx="2">
                  <c:v>0.50427349999999993</c:v>
                </c:pt>
                <c:pt idx="3">
                  <c:v>0.51282051000000006</c:v>
                </c:pt>
                <c:pt idx="4">
                  <c:v>0.35897435999999999</c:v>
                </c:pt>
                <c:pt idx="5">
                  <c:v>0.19658120000000001</c:v>
                </c:pt>
                <c:pt idx="6">
                  <c:v>0.23076922999999999</c:v>
                </c:pt>
                <c:pt idx="7">
                  <c:v>0.28205128000000002</c:v>
                </c:pt>
                <c:pt idx="8">
                  <c:v>0.29059828999999998</c:v>
                </c:pt>
                <c:pt idx="9">
                  <c:v>0</c:v>
                </c:pt>
              </c:numCache>
            </c:numRef>
          </c:val>
          <c:extLst>
            <c:ext xmlns:c16="http://schemas.microsoft.com/office/drawing/2014/chart" uri="{C3380CC4-5D6E-409C-BE32-E72D297353CC}">
              <c16:uniqueId val="{00000001-B0BD-4F87-AC2E-3B4727CEB8FF}"/>
            </c:ext>
          </c:extLst>
        </c:ser>
        <c:ser>
          <c:idx val="2"/>
          <c:order val="2"/>
          <c:tx>
            <c:strRef>
              <c:f>Sheet1!$D$1</c:f>
              <c:strCache>
                <c:ptCount val="1"/>
                <c:pt idx="0">
                  <c:v>US Female 35-54</c:v>
                </c:pt>
              </c:strCache>
            </c:strRef>
          </c:tx>
          <c:spPr>
            <a:solidFill>
              <a:schemeClr val="accent3"/>
            </a:solidFill>
            <a:ln>
              <a:noFill/>
            </a:ln>
            <a:effectLst/>
          </c:spPr>
          <c:invertIfNegative val="0"/>
          <c:cat>
            <c:strRef>
              <c:f>Sheet1!$A$2:$A$11</c:f>
              <c:strCache>
                <c:ptCount val="10"/>
                <c:pt idx="0">
                  <c:v>health care professional</c:v>
                </c:pt>
                <c:pt idx="1">
                  <c:v>ingredient website</c:v>
                </c:pt>
                <c:pt idx="2">
                  <c:v>brand website</c:v>
                </c:pt>
                <c:pt idx="3">
                  <c:v>general web search</c:v>
                </c:pt>
                <c:pt idx="4">
                  <c:v>health app/wearable</c:v>
                </c:pt>
                <c:pt idx="5">
                  <c:v>go directly to research papers</c:v>
                </c:pt>
                <c:pt idx="6">
                  <c:v>Friends/family case studies</c:v>
                </c:pt>
                <c:pt idx="7">
                  <c:v>Mainstream media news coverage</c:v>
                </c:pt>
                <c:pt idx="8">
                  <c:v>Online influencer</c:v>
                </c:pt>
                <c:pt idx="9">
                  <c:v>Other</c:v>
                </c:pt>
              </c:strCache>
            </c:strRef>
          </c:cat>
          <c:val>
            <c:numRef>
              <c:f>Sheet1!$D$2:$D$11</c:f>
              <c:numCache>
                <c:formatCode>0%</c:formatCode>
                <c:ptCount val="10"/>
                <c:pt idx="0">
                  <c:v>0.36190475999999999</c:v>
                </c:pt>
                <c:pt idx="1">
                  <c:v>0.37142857000000001</c:v>
                </c:pt>
                <c:pt idx="2">
                  <c:v>0.49523810000000001</c:v>
                </c:pt>
                <c:pt idx="3">
                  <c:v>0.44761905000000002</c:v>
                </c:pt>
                <c:pt idx="4">
                  <c:v>0.23809524000000001</c:v>
                </c:pt>
                <c:pt idx="5">
                  <c:v>0.18095238</c:v>
                </c:pt>
                <c:pt idx="6">
                  <c:v>0.27619048000000002</c:v>
                </c:pt>
                <c:pt idx="7">
                  <c:v>0.2</c:v>
                </c:pt>
                <c:pt idx="8">
                  <c:v>0.16190476000000001</c:v>
                </c:pt>
                <c:pt idx="9">
                  <c:v>9.5238100000000006E-3</c:v>
                </c:pt>
              </c:numCache>
            </c:numRef>
          </c:val>
          <c:extLst>
            <c:ext xmlns:c16="http://schemas.microsoft.com/office/drawing/2014/chart" uri="{C3380CC4-5D6E-409C-BE32-E72D297353CC}">
              <c16:uniqueId val="{00000002-B0BD-4F87-AC2E-3B4727CEB8FF}"/>
            </c:ext>
          </c:extLst>
        </c:ser>
        <c:ser>
          <c:idx val="3"/>
          <c:order val="3"/>
          <c:tx>
            <c:strRef>
              <c:f>Sheet1!$E$1</c:f>
              <c:strCache>
                <c:ptCount val="1"/>
                <c:pt idx="0">
                  <c:v>US Male 35-54</c:v>
                </c:pt>
              </c:strCache>
            </c:strRef>
          </c:tx>
          <c:spPr>
            <a:solidFill>
              <a:schemeClr val="accent4"/>
            </a:solidFill>
            <a:ln>
              <a:noFill/>
            </a:ln>
            <a:effectLst/>
          </c:spPr>
          <c:invertIfNegative val="0"/>
          <c:cat>
            <c:strRef>
              <c:f>Sheet1!$A$2:$A$11</c:f>
              <c:strCache>
                <c:ptCount val="10"/>
                <c:pt idx="0">
                  <c:v>health care professional</c:v>
                </c:pt>
                <c:pt idx="1">
                  <c:v>ingredient website</c:v>
                </c:pt>
                <c:pt idx="2">
                  <c:v>brand website</c:v>
                </c:pt>
                <c:pt idx="3">
                  <c:v>general web search</c:v>
                </c:pt>
                <c:pt idx="4">
                  <c:v>health app/wearable</c:v>
                </c:pt>
                <c:pt idx="5">
                  <c:v>go directly to research papers</c:v>
                </c:pt>
                <c:pt idx="6">
                  <c:v>Friends/family case studies</c:v>
                </c:pt>
                <c:pt idx="7">
                  <c:v>Mainstream media news coverage</c:v>
                </c:pt>
                <c:pt idx="8">
                  <c:v>Online influencer</c:v>
                </c:pt>
                <c:pt idx="9">
                  <c:v>Other</c:v>
                </c:pt>
              </c:strCache>
            </c:strRef>
          </c:cat>
          <c:val>
            <c:numRef>
              <c:f>Sheet1!$E$2:$E$11</c:f>
              <c:numCache>
                <c:formatCode>0%</c:formatCode>
                <c:ptCount val="10"/>
                <c:pt idx="0">
                  <c:v>0.51327433999999994</c:v>
                </c:pt>
                <c:pt idx="1">
                  <c:v>0.38938052999999989</c:v>
                </c:pt>
                <c:pt idx="2">
                  <c:v>0.46902654999999999</c:v>
                </c:pt>
                <c:pt idx="3">
                  <c:v>0.37168141999999998</c:v>
                </c:pt>
                <c:pt idx="4">
                  <c:v>0.38053097000000002</c:v>
                </c:pt>
                <c:pt idx="5">
                  <c:v>0.19469027</c:v>
                </c:pt>
                <c:pt idx="6">
                  <c:v>0.22123894</c:v>
                </c:pt>
                <c:pt idx="7">
                  <c:v>0.2300885</c:v>
                </c:pt>
                <c:pt idx="8">
                  <c:v>0.28318584000000002</c:v>
                </c:pt>
                <c:pt idx="9">
                  <c:v>0</c:v>
                </c:pt>
              </c:numCache>
            </c:numRef>
          </c:val>
          <c:extLst>
            <c:ext xmlns:c16="http://schemas.microsoft.com/office/drawing/2014/chart" uri="{C3380CC4-5D6E-409C-BE32-E72D297353CC}">
              <c16:uniqueId val="{00000003-B0BD-4F87-AC2E-3B4727CEB8FF}"/>
            </c:ext>
          </c:extLst>
        </c:ser>
        <c:ser>
          <c:idx val="4"/>
          <c:order val="4"/>
          <c:tx>
            <c:strRef>
              <c:f>Sheet1!$F$1</c:f>
              <c:strCache>
                <c:ptCount val="1"/>
                <c:pt idx="0">
                  <c:v>US Female 55+</c:v>
                </c:pt>
              </c:strCache>
            </c:strRef>
          </c:tx>
          <c:spPr>
            <a:solidFill>
              <a:schemeClr val="accent5"/>
            </a:solidFill>
            <a:ln>
              <a:noFill/>
            </a:ln>
            <a:effectLst/>
          </c:spPr>
          <c:invertIfNegative val="0"/>
          <c:cat>
            <c:strRef>
              <c:f>Sheet1!$A$2:$A$11</c:f>
              <c:strCache>
                <c:ptCount val="10"/>
                <c:pt idx="0">
                  <c:v>health care professional</c:v>
                </c:pt>
                <c:pt idx="1">
                  <c:v>ingredient website</c:v>
                </c:pt>
                <c:pt idx="2">
                  <c:v>brand website</c:v>
                </c:pt>
                <c:pt idx="3">
                  <c:v>general web search</c:v>
                </c:pt>
                <c:pt idx="4">
                  <c:v>health app/wearable</c:v>
                </c:pt>
                <c:pt idx="5">
                  <c:v>go directly to research papers</c:v>
                </c:pt>
                <c:pt idx="6">
                  <c:v>Friends/family case studies</c:v>
                </c:pt>
                <c:pt idx="7">
                  <c:v>Mainstream media news coverage</c:v>
                </c:pt>
                <c:pt idx="8">
                  <c:v>Online influencer</c:v>
                </c:pt>
                <c:pt idx="9">
                  <c:v>Other</c:v>
                </c:pt>
              </c:strCache>
            </c:strRef>
          </c:cat>
          <c:val>
            <c:numRef>
              <c:f>Sheet1!$F$2:$F$11</c:f>
              <c:numCache>
                <c:formatCode>0%</c:formatCode>
                <c:ptCount val="10"/>
                <c:pt idx="0">
                  <c:v>0.45652174000000001</c:v>
                </c:pt>
                <c:pt idx="1">
                  <c:v>0.30434782999999999</c:v>
                </c:pt>
                <c:pt idx="2">
                  <c:v>0.58695651999999998</c:v>
                </c:pt>
                <c:pt idx="3">
                  <c:v>0.5</c:v>
                </c:pt>
                <c:pt idx="4">
                  <c:v>0.19565216999999999</c:v>
                </c:pt>
                <c:pt idx="5">
                  <c:v>0.15217391</c:v>
                </c:pt>
                <c:pt idx="6">
                  <c:v>0.10869565</c:v>
                </c:pt>
                <c:pt idx="7">
                  <c:v>8.6956520000000009E-2</c:v>
                </c:pt>
                <c:pt idx="8">
                  <c:v>2.1739129999999999E-2</c:v>
                </c:pt>
                <c:pt idx="9">
                  <c:v>2.1739129999999999E-2</c:v>
                </c:pt>
              </c:numCache>
            </c:numRef>
          </c:val>
          <c:extLst>
            <c:ext xmlns:c16="http://schemas.microsoft.com/office/drawing/2014/chart" uri="{C3380CC4-5D6E-409C-BE32-E72D297353CC}">
              <c16:uniqueId val="{00000004-B0BD-4F87-AC2E-3B4727CEB8FF}"/>
            </c:ext>
          </c:extLst>
        </c:ser>
        <c:ser>
          <c:idx val="5"/>
          <c:order val="5"/>
          <c:tx>
            <c:strRef>
              <c:f>Sheet1!$G$1</c:f>
              <c:strCache>
                <c:ptCount val="1"/>
                <c:pt idx="0">
                  <c:v>US Male 55+</c:v>
                </c:pt>
              </c:strCache>
            </c:strRef>
          </c:tx>
          <c:spPr>
            <a:solidFill>
              <a:schemeClr val="accent6"/>
            </a:solidFill>
            <a:ln>
              <a:noFill/>
            </a:ln>
            <a:effectLst/>
          </c:spPr>
          <c:invertIfNegative val="0"/>
          <c:cat>
            <c:strRef>
              <c:f>Sheet1!$A$2:$A$11</c:f>
              <c:strCache>
                <c:ptCount val="10"/>
                <c:pt idx="0">
                  <c:v>health care professional</c:v>
                </c:pt>
                <c:pt idx="1">
                  <c:v>ingredient website</c:v>
                </c:pt>
                <c:pt idx="2">
                  <c:v>brand website</c:v>
                </c:pt>
                <c:pt idx="3">
                  <c:v>general web search</c:v>
                </c:pt>
                <c:pt idx="4">
                  <c:v>health app/wearable</c:v>
                </c:pt>
                <c:pt idx="5">
                  <c:v>go directly to research papers</c:v>
                </c:pt>
                <c:pt idx="6">
                  <c:v>Friends/family case studies</c:v>
                </c:pt>
                <c:pt idx="7">
                  <c:v>Mainstream media news coverage</c:v>
                </c:pt>
                <c:pt idx="8">
                  <c:v>Online influencer</c:v>
                </c:pt>
                <c:pt idx="9">
                  <c:v>Other</c:v>
                </c:pt>
              </c:strCache>
            </c:strRef>
          </c:cat>
          <c:val>
            <c:numRef>
              <c:f>Sheet1!$G$2:$G$11</c:f>
              <c:numCache>
                <c:formatCode>0%</c:formatCode>
                <c:ptCount val="10"/>
                <c:pt idx="0">
                  <c:v>0.42424242000000001</c:v>
                </c:pt>
                <c:pt idx="1">
                  <c:v>0.30303029999999997</c:v>
                </c:pt>
                <c:pt idx="2">
                  <c:v>0.54545454999999998</c:v>
                </c:pt>
                <c:pt idx="3">
                  <c:v>0.51515151999999997</c:v>
                </c:pt>
                <c:pt idx="4">
                  <c:v>0.27272727000000002</c:v>
                </c:pt>
                <c:pt idx="5">
                  <c:v>0.18181818</c:v>
                </c:pt>
                <c:pt idx="6">
                  <c:v>0.21212121</c:v>
                </c:pt>
                <c:pt idx="7">
                  <c:v>9.0909089999999998E-2</c:v>
                </c:pt>
                <c:pt idx="8">
                  <c:v>9.0909089999999998E-2</c:v>
                </c:pt>
                <c:pt idx="9">
                  <c:v>0</c:v>
                </c:pt>
              </c:numCache>
            </c:numRef>
          </c:val>
          <c:extLst>
            <c:ext xmlns:c16="http://schemas.microsoft.com/office/drawing/2014/chart" uri="{C3380CC4-5D6E-409C-BE32-E72D297353CC}">
              <c16:uniqueId val="{00000005-B0BD-4F87-AC2E-3B4727CEB8FF}"/>
            </c:ext>
          </c:extLst>
        </c:ser>
        <c:dLbls>
          <c:showLegendKey val="0"/>
          <c:showVal val="0"/>
          <c:showCatName val="0"/>
          <c:showSerName val="0"/>
          <c:showPercent val="0"/>
          <c:showBubbleSize val="0"/>
        </c:dLbls>
        <c:gapWidth val="219"/>
        <c:overlap val="-27"/>
        <c:axId val="689152472"/>
        <c:axId val="689152832"/>
      </c:barChart>
      <c:catAx>
        <c:axId val="689152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9152832"/>
        <c:crosses val="autoZero"/>
        <c:auto val="1"/>
        <c:lblAlgn val="ctr"/>
        <c:lblOffset val="100"/>
        <c:noMultiLvlLbl val="0"/>
      </c:catAx>
      <c:valAx>
        <c:axId val="6891528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9152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Sheet1!$B$2:$B$7</c:f>
              <c:numCache>
                <c:formatCode>0%</c:formatCode>
                <c:ptCount val="6"/>
                <c:pt idx="0">
                  <c:v>0.38311687999999999</c:v>
                </c:pt>
                <c:pt idx="1">
                  <c:v>0.18831169</c:v>
                </c:pt>
                <c:pt idx="2">
                  <c:v>0.25974026</c:v>
                </c:pt>
                <c:pt idx="3">
                  <c:v>0.12662338000000001</c:v>
                </c:pt>
                <c:pt idx="4">
                  <c:v>2.5974029999999999E-2</c:v>
                </c:pt>
                <c:pt idx="5">
                  <c:v>1.6233770000000002E-2</c:v>
                </c:pt>
              </c:numCache>
            </c:numRef>
          </c:val>
          <c:extLst>
            <c:ext xmlns:c16="http://schemas.microsoft.com/office/drawing/2014/chart" uri="{C3380CC4-5D6E-409C-BE32-E72D297353CC}">
              <c16:uniqueId val="{00000000-1FD4-448B-B33E-352A456FE317}"/>
            </c:ext>
          </c:extLst>
        </c:ser>
        <c:ser>
          <c:idx val="1"/>
          <c:order val="1"/>
          <c:tx>
            <c:strRef>
              <c:f>Sheet1!$C$1</c:f>
              <c:strCache>
                <c:ptCount val="1"/>
                <c:pt idx="0">
                  <c:v>UK</c:v>
                </c:pt>
              </c:strCache>
            </c:strRef>
          </c:tx>
          <c:spPr>
            <a:solidFill>
              <a:schemeClr val="accent2"/>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Sheet1!$C$2:$C$7</c:f>
              <c:numCache>
                <c:formatCode>0%</c:formatCode>
                <c:ptCount val="6"/>
                <c:pt idx="0">
                  <c:v>0.2300885</c:v>
                </c:pt>
                <c:pt idx="1">
                  <c:v>0.26548673</c:v>
                </c:pt>
                <c:pt idx="2">
                  <c:v>0.31858407</c:v>
                </c:pt>
                <c:pt idx="3">
                  <c:v>0.14159292000000001</c:v>
                </c:pt>
                <c:pt idx="4">
                  <c:v>3.5398230000000003E-2</c:v>
                </c:pt>
                <c:pt idx="5">
                  <c:v>8.8495599999999994E-3</c:v>
                </c:pt>
              </c:numCache>
            </c:numRef>
          </c:val>
          <c:extLst>
            <c:ext xmlns:c16="http://schemas.microsoft.com/office/drawing/2014/chart" uri="{C3380CC4-5D6E-409C-BE32-E72D297353CC}">
              <c16:uniqueId val="{00000001-1FD4-448B-B33E-352A456FE317}"/>
            </c:ext>
          </c:extLst>
        </c:ser>
        <c:ser>
          <c:idx val="2"/>
          <c:order val="2"/>
          <c:tx>
            <c:strRef>
              <c:f>Sheet1!$D$1</c:f>
              <c:strCache>
                <c:ptCount val="1"/>
                <c:pt idx="0">
                  <c:v>DE</c:v>
                </c:pt>
              </c:strCache>
            </c:strRef>
          </c:tx>
          <c:spPr>
            <a:solidFill>
              <a:schemeClr val="accent3"/>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Sheet1!$D$2:$D$7</c:f>
              <c:numCache>
                <c:formatCode>0%</c:formatCode>
                <c:ptCount val="6"/>
                <c:pt idx="0">
                  <c:v>0.22018349000000001</c:v>
                </c:pt>
                <c:pt idx="1">
                  <c:v>0.22018349000000001</c:v>
                </c:pt>
                <c:pt idx="2">
                  <c:v>0.33944953999999999</c:v>
                </c:pt>
                <c:pt idx="3">
                  <c:v>0.14678899000000001</c:v>
                </c:pt>
                <c:pt idx="4">
                  <c:v>4.5871560000000013E-2</c:v>
                </c:pt>
                <c:pt idx="5">
                  <c:v>2.7522939999999999E-2</c:v>
                </c:pt>
              </c:numCache>
            </c:numRef>
          </c:val>
          <c:extLst>
            <c:ext xmlns:c16="http://schemas.microsoft.com/office/drawing/2014/chart" uri="{C3380CC4-5D6E-409C-BE32-E72D297353CC}">
              <c16:uniqueId val="{00000002-1FD4-448B-B33E-352A456FE317}"/>
            </c:ext>
          </c:extLst>
        </c:ser>
        <c:ser>
          <c:idx val="3"/>
          <c:order val="3"/>
          <c:tx>
            <c:strRef>
              <c:f>Sheet1!$E$1</c:f>
              <c:strCache>
                <c:ptCount val="1"/>
                <c:pt idx="0">
                  <c:v>IT</c:v>
                </c:pt>
              </c:strCache>
            </c:strRef>
          </c:tx>
          <c:spPr>
            <a:solidFill>
              <a:schemeClr val="accent4"/>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Sheet1!$E$2:$E$7</c:f>
              <c:numCache>
                <c:formatCode>0%</c:formatCode>
                <c:ptCount val="6"/>
                <c:pt idx="0">
                  <c:v>0.24861878000000001</c:v>
                </c:pt>
                <c:pt idx="1">
                  <c:v>0.20994475000000001</c:v>
                </c:pt>
                <c:pt idx="2">
                  <c:v>0.36464087999999989</c:v>
                </c:pt>
                <c:pt idx="3">
                  <c:v>0.12707182</c:v>
                </c:pt>
                <c:pt idx="4">
                  <c:v>2.209945E-2</c:v>
                </c:pt>
                <c:pt idx="5">
                  <c:v>2.7624309999999999E-2</c:v>
                </c:pt>
              </c:numCache>
            </c:numRef>
          </c:val>
          <c:extLst>
            <c:ext xmlns:c16="http://schemas.microsoft.com/office/drawing/2014/chart" uri="{C3380CC4-5D6E-409C-BE32-E72D297353CC}">
              <c16:uniqueId val="{00000003-1FD4-448B-B33E-352A456FE317}"/>
            </c:ext>
          </c:extLst>
        </c:ser>
        <c:ser>
          <c:idx val="4"/>
          <c:order val="4"/>
          <c:tx>
            <c:strRef>
              <c:f>Sheet1!$F$1</c:f>
              <c:strCache>
                <c:ptCount val="1"/>
                <c:pt idx="0">
                  <c:v>KR</c:v>
                </c:pt>
              </c:strCache>
            </c:strRef>
          </c:tx>
          <c:spPr>
            <a:solidFill>
              <a:schemeClr val="accent5"/>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Sheet1!$F$2:$F$7</c:f>
              <c:numCache>
                <c:formatCode>0%</c:formatCode>
                <c:ptCount val="6"/>
                <c:pt idx="0">
                  <c:v>0.29891304000000002</c:v>
                </c:pt>
                <c:pt idx="1">
                  <c:v>0.16847825999999999</c:v>
                </c:pt>
                <c:pt idx="2">
                  <c:v>0.38586957</c:v>
                </c:pt>
                <c:pt idx="3">
                  <c:v>0.11956522</c:v>
                </c:pt>
                <c:pt idx="4">
                  <c:v>2.1739129999999999E-2</c:v>
                </c:pt>
                <c:pt idx="5">
                  <c:v>5.4347800000000002E-3</c:v>
                </c:pt>
              </c:numCache>
            </c:numRef>
          </c:val>
          <c:extLst>
            <c:ext xmlns:c16="http://schemas.microsoft.com/office/drawing/2014/chart" uri="{C3380CC4-5D6E-409C-BE32-E72D297353CC}">
              <c16:uniqueId val="{00000004-1FD4-448B-B33E-352A456FE317}"/>
            </c:ext>
          </c:extLst>
        </c:ser>
        <c:ser>
          <c:idx val="5"/>
          <c:order val="5"/>
          <c:tx>
            <c:strRef>
              <c:f>Sheet1!$G$1</c:f>
              <c:strCache>
                <c:ptCount val="1"/>
                <c:pt idx="0">
                  <c:v>AU</c:v>
                </c:pt>
              </c:strCache>
            </c:strRef>
          </c:tx>
          <c:spPr>
            <a:solidFill>
              <a:schemeClr val="accent6"/>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Sheet1!$G$2:$G$7</c:f>
              <c:numCache>
                <c:formatCode>0%</c:formatCode>
                <c:ptCount val="6"/>
                <c:pt idx="0">
                  <c:v>0.18840580000000001</c:v>
                </c:pt>
                <c:pt idx="1">
                  <c:v>0.26086957</c:v>
                </c:pt>
                <c:pt idx="2">
                  <c:v>0.31159419999999999</c:v>
                </c:pt>
                <c:pt idx="3">
                  <c:v>0.19565216999999999</c:v>
                </c:pt>
                <c:pt idx="4">
                  <c:v>7.2463800000000002E-3</c:v>
                </c:pt>
                <c:pt idx="5">
                  <c:v>3.6231880000000001E-2</c:v>
                </c:pt>
              </c:numCache>
            </c:numRef>
          </c:val>
          <c:extLst>
            <c:ext xmlns:c16="http://schemas.microsoft.com/office/drawing/2014/chart" uri="{C3380CC4-5D6E-409C-BE32-E72D297353CC}">
              <c16:uniqueId val="{00000005-1FD4-448B-B33E-352A456FE317}"/>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Sheet1!$H$2:$H$7</c:f>
              <c:numCache>
                <c:formatCode>0%</c:formatCode>
                <c:ptCount val="6"/>
                <c:pt idx="0">
                  <c:v>0.62457337999999996</c:v>
                </c:pt>
                <c:pt idx="1">
                  <c:v>0.17406142999999999</c:v>
                </c:pt>
                <c:pt idx="2">
                  <c:v>0.1774744</c:v>
                </c:pt>
                <c:pt idx="3">
                  <c:v>1.365188E-2</c:v>
                </c:pt>
                <c:pt idx="4">
                  <c:v>1.023891E-2</c:v>
                </c:pt>
                <c:pt idx="5">
                  <c:v>0</c:v>
                </c:pt>
              </c:numCache>
            </c:numRef>
          </c:val>
          <c:extLst>
            <c:ext xmlns:c16="http://schemas.microsoft.com/office/drawing/2014/chart" uri="{C3380CC4-5D6E-409C-BE32-E72D297353CC}">
              <c16:uniqueId val="{00000006-1FD4-448B-B33E-352A456FE317}"/>
            </c:ext>
          </c:extLst>
        </c:ser>
        <c:dLbls>
          <c:showLegendKey val="0"/>
          <c:showVal val="0"/>
          <c:showCatName val="0"/>
          <c:showSerName val="0"/>
          <c:showPercent val="0"/>
          <c:showBubbleSize val="0"/>
        </c:dLbls>
        <c:gapWidth val="219"/>
        <c:overlap val="-27"/>
        <c:axId val="572114352"/>
        <c:axId val="572116152"/>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Sheet1!$I$2:$I$7</c:f>
              <c:numCache>
                <c:formatCode>0%</c:formatCode>
                <c:ptCount val="6"/>
                <c:pt idx="0">
                  <c:v>0.24100594</c:v>
                </c:pt>
                <c:pt idx="1">
                  <c:v>0.18267552000000001</c:v>
                </c:pt>
                <c:pt idx="2">
                  <c:v>0.30282920000000002</c:v>
                </c:pt>
                <c:pt idx="3">
                  <c:v>0.17708697000000001</c:v>
                </c:pt>
                <c:pt idx="4">
                  <c:v>3.1784840000000002E-2</c:v>
                </c:pt>
                <c:pt idx="5">
                  <c:v>6.4617529999999992E-2</c:v>
                </c:pt>
              </c:numCache>
            </c:numRef>
          </c:val>
          <c:smooth val="0"/>
          <c:extLst>
            <c:ext xmlns:c16="http://schemas.microsoft.com/office/drawing/2014/chart" uri="{C3380CC4-5D6E-409C-BE32-E72D297353CC}">
              <c16:uniqueId val="{00000007-1FD4-448B-B33E-352A456FE317}"/>
            </c:ext>
          </c:extLst>
        </c:ser>
        <c:dLbls>
          <c:showLegendKey val="0"/>
          <c:showVal val="0"/>
          <c:showCatName val="0"/>
          <c:showSerName val="0"/>
          <c:showPercent val="0"/>
          <c:showBubbleSize val="0"/>
        </c:dLbls>
        <c:marker val="1"/>
        <c:smooth val="0"/>
        <c:axId val="572114352"/>
        <c:axId val="572116152"/>
      </c:lineChart>
      <c:catAx>
        <c:axId val="572114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72116152"/>
        <c:crosses val="autoZero"/>
        <c:auto val="1"/>
        <c:lblAlgn val="ctr"/>
        <c:lblOffset val="100"/>
        <c:noMultiLvlLbl val="0"/>
      </c:catAx>
      <c:valAx>
        <c:axId val="5721161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72114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E38-4F27-8E96-AC7800F138A0}"/>
              </c:ext>
            </c:extLst>
          </c:dPt>
          <c:dPt>
            <c:idx val="1"/>
            <c:bubble3D val="0"/>
            <c:spPr>
              <a:solidFill>
                <a:schemeClr val="accent2"/>
              </a:solidFill>
              <a:ln>
                <a:noFill/>
              </a:ln>
              <a:effectLst/>
            </c:spPr>
            <c:extLst>
              <c:ext xmlns:c16="http://schemas.microsoft.com/office/drawing/2014/chart" uri="{C3380CC4-5D6E-409C-BE32-E72D297353CC}">
                <c16:uniqueId val="{00000003-BE38-4F27-8E96-AC7800F138A0}"/>
              </c:ext>
            </c:extLst>
          </c:dPt>
          <c:dPt>
            <c:idx val="2"/>
            <c:bubble3D val="0"/>
            <c:spPr>
              <a:solidFill>
                <a:schemeClr val="accent3"/>
              </a:solidFill>
              <a:ln>
                <a:noFill/>
              </a:ln>
              <a:effectLst/>
            </c:spPr>
            <c:extLst>
              <c:ext xmlns:c16="http://schemas.microsoft.com/office/drawing/2014/chart" uri="{C3380CC4-5D6E-409C-BE32-E72D297353CC}">
                <c16:uniqueId val="{00000005-BE38-4F27-8E96-AC7800F138A0}"/>
              </c:ext>
            </c:extLst>
          </c:dPt>
          <c:dPt>
            <c:idx val="3"/>
            <c:bubble3D val="0"/>
            <c:spPr>
              <a:solidFill>
                <a:schemeClr val="accent4"/>
              </a:solidFill>
              <a:ln>
                <a:noFill/>
              </a:ln>
              <a:effectLst/>
            </c:spPr>
            <c:extLst>
              <c:ext xmlns:c16="http://schemas.microsoft.com/office/drawing/2014/chart" uri="{C3380CC4-5D6E-409C-BE32-E72D297353CC}">
                <c16:uniqueId val="{00000007-BE38-4F27-8E96-AC7800F138A0}"/>
              </c:ext>
            </c:extLst>
          </c:dPt>
          <c:dPt>
            <c:idx val="4"/>
            <c:bubble3D val="0"/>
            <c:spPr>
              <a:solidFill>
                <a:schemeClr val="accent5"/>
              </a:solidFill>
              <a:ln>
                <a:noFill/>
              </a:ln>
              <a:effectLst/>
            </c:spPr>
            <c:extLst>
              <c:ext xmlns:c16="http://schemas.microsoft.com/office/drawing/2014/chart" uri="{C3380CC4-5D6E-409C-BE32-E72D297353CC}">
                <c16:uniqueId val="{00000009-BE38-4F27-8E96-AC7800F138A0}"/>
              </c:ext>
            </c:extLst>
          </c:dPt>
          <c:dPt>
            <c:idx val="5"/>
            <c:bubble3D val="0"/>
            <c:spPr>
              <a:solidFill>
                <a:schemeClr val="accent6"/>
              </a:solidFill>
              <a:ln>
                <a:noFill/>
              </a:ln>
              <a:effectLst/>
            </c:spPr>
            <c:extLst>
              <c:ext xmlns:c16="http://schemas.microsoft.com/office/drawing/2014/chart" uri="{C3380CC4-5D6E-409C-BE32-E72D297353CC}">
                <c16:uniqueId val="{0000000B-BE38-4F27-8E96-AC7800F138A0}"/>
              </c:ext>
            </c:extLst>
          </c:dPt>
          <c:dLbls>
            <c:dLbl>
              <c:idx val="0"/>
              <c:layout>
                <c:manualLayout>
                  <c:x val="-2.4154272382618841E-3"/>
                  <c:y val="4.8440871974336455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E38-4F27-8E96-AC7800F138A0}"/>
                </c:ext>
              </c:extLst>
            </c:dLbl>
            <c:dLbl>
              <c:idx val="1"/>
              <c:layout>
                <c:manualLayout>
                  <c:x val="1.3615303295421405E-2"/>
                  <c:y val="1.054972295129767E-2"/>
                </c:manualLayout>
              </c:layout>
              <c:showLegendKey val="0"/>
              <c:showVal val="0"/>
              <c:showCatName val="1"/>
              <c:showSerName val="0"/>
              <c:showPercent val="1"/>
              <c:showBubbleSize val="0"/>
              <c:extLst>
                <c:ext xmlns:c15="http://schemas.microsoft.com/office/drawing/2012/chart" uri="{CE6537A1-D6FC-4f65-9D91-7224C49458BB}">
                  <c15:layout>
                    <c:manualLayout>
                      <c:w val="0.27534849810440359"/>
                      <c:h val="0.24174431321084863"/>
                    </c:manualLayout>
                  </c15:layout>
                </c:ext>
                <c:ext xmlns:c16="http://schemas.microsoft.com/office/drawing/2014/chart" uri="{C3380CC4-5D6E-409C-BE32-E72D297353CC}">
                  <c16:uniqueId val="{00000003-BE38-4F27-8E96-AC7800F138A0}"/>
                </c:ext>
              </c:extLst>
            </c:dLbl>
            <c:dLbl>
              <c:idx val="2"/>
              <c:layout>
                <c:manualLayout>
                  <c:x val="2.233842052586965E-7"/>
                  <c:y val="-3.2407434724455182E-2"/>
                </c:manualLayout>
              </c:layout>
              <c:showLegendKey val="0"/>
              <c:showVal val="0"/>
              <c:showCatName val="1"/>
              <c:showSerName val="0"/>
              <c:showPercent val="1"/>
              <c:showBubbleSize val="0"/>
              <c:extLst>
                <c:ext xmlns:c15="http://schemas.microsoft.com/office/drawing/2012/chart" uri="{CE6537A1-D6FC-4f65-9D91-7224C49458BB}">
                  <c15:layout>
                    <c:manualLayout>
                      <c:w val="0.2839176873724118"/>
                      <c:h val="0.22322579469233009"/>
                    </c:manualLayout>
                  </c15:layout>
                </c:ext>
                <c:ext xmlns:c16="http://schemas.microsoft.com/office/drawing/2014/chart" uri="{C3380CC4-5D6E-409C-BE32-E72D297353CC}">
                  <c16:uniqueId val="{00000005-BE38-4F27-8E96-AC7800F138A0}"/>
                </c:ext>
              </c:extLst>
            </c:dLbl>
            <c:dLbl>
              <c:idx val="3"/>
              <c:layout>
                <c:manualLayout>
                  <c:x val="-2.3148148148148147E-2"/>
                  <c:y val="-2.3148148148148147E-2"/>
                </c:manualLayout>
              </c:layout>
              <c:showLegendKey val="0"/>
              <c:showVal val="0"/>
              <c:showCatName val="1"/>
              <c:showSerName val="0"/>
              <c:showPercent val="1"/>
              <c:showBubbleSize val="0"/>
              <c:extLst>
                <c:ext xmlns:c15="http://schemas.microsoft.com/office/drawing/2012/chart" uri="{CE6537A1-D6FC-4f65-9D91-7224C49458BB}">
                  <c15:layout>
                    <c:manualLayout>
                      <c:w val="0.32091498979294253"/>
                      <c:h val="0.22344706911636045"/>
                    </c:manualLayout>
                  </c15:layout>
                </c:ext>
                <c:ext xmlns:c16="http://schemas.microsoft.com/office/drawing/2014/chart" uri="{C3380CC4-5D6E-409C-BE32-E72D297353CC}">
                  <c16:uniqueId val="{00000007-BE38-4F27-8E96-AC7800F138A0}"/>
                </c:ext>
              </c:extLst>
            </c:dLbl>
            <c:dLbl>
              <c:idx val="4"/>
              <c:layout>
                <c:manualLayout>
                  <c:x val="6.0386227763196264E-2"/>
                  <c:y val="-4.6296296296296384E-2"/>
                </c:manualLayout>
              </c:layout>
              <c:showLegendKey val="0"/>
              <c:showVal val="0"/>
              <c:showCatName val="1"/>
              <c:showSerName val="0"/>
              <c:showPercent val="1"/>
              <c:showBubbleSize val="0"/>
              <c:extLst>
                <c:ext xmlns:c15="http://schemas.microsoft.com/office/drawing/2012/chart" uri="{CE6537A1-D6FC-4f65-9D91-7224C49458BB}">
                  <c15:layout>
                    <c:manualLayout>
                      <c:w val="0.32652777777777775"/>
                      <c:h val="0.25335666375036453"/>
                    </c:manualLayout>
                  </c15:layout>
                </c:ext>
                <c:ext xmlns:c16="http://schemas.microsoft.com/office/drawing/2014/chart" uri="{C3380CC4-5D6E-409C-BE32-E72D297353CC}">
                  <c16:uniqueId val="{00000009-BE38-4F27-8E96-AC7800F138A0}"/>
                </c:ext>
              </c:extLst>
            </c:dLbl>
            <c:dLbl>
              <c:idx val="5"/>
              <c:layout>
                <c:manualLayout>
                  <c:x val="-6.0185185185185182E-2"/>
                  <c:y val="-4.6294473607466583E-3"/>
                </c:manualLayout>
              </c:layout>
              <c:showLegendKey val="0"/>
              <c:showVal val="0"/>
              <c:showCatName val="1"/>
              <c:showSerName val="0"/>
              <c:showPercent val="1"/>
              <c:showBubbleSize val="0"/>
              <c:extLst>
                <c:ext xmlns:c15="http://schemas.microsoft.com/office/drawing/2012/chart" uri="{CE6537A1-D6FC-4f65-9D91-7224C49458BB}">
                  <c15:layout>
                    <c:manualLayout>
                      <c:w val="0.30337962962962961"/>
                      <c:h val="0.15756962671332747"/>
                    </c:manualLayout>
                  </c15:layout>
                </c:ext>
                <c:ext xmlns:c16="http://schemas.microsoft.com/office/drawing/2014/chart" uri="{C3380CC4-5D6E-409C-BE32-E72D297353CC}">
                  <c16:uniqueId val="{0000000B-BE38-4F27-8E96-AC7800F138A0}"/>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6.3157889999999994E-2</c:v>
                </c:pt>
                <c:pt idx="1">
                  <c:v>0.23157895000000001</c:v>
                </c:pt>
                <c:pt idx="2">
                  <c:v>0.32631578999999999</c:v>
                </c:pt>
                <c:pt idx="3">
                  <c:v>0.29473684</c:v>
                </c:pt>
                <c:pt idx="4">
                  <c:v>6.3157889999999994E-2</c:v>
                </c:pt>
                <c:pt idx="5">
                  <c:v>2.1052629999999999E-2</c:v>
                </c:pt>
              </c:numCache>
            </c:numRef>
          </c:val>
          <c:extLst>
            <c:ext xmlns:c16="http://schemas.microsoft.com/office/drawing/2014/chart" uri="{C3380CC4-5D6E-409C-BE32-E72D297353CC}">
              <c16:uniqueId val="{0000000C-BE38-4F27-8E96-AC7800F138A0}"/>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Sheet1!$B$2:$B$7</c:f>
              <c:numCache>
                <c:formatCode>0%</c:formatCode>
                <c:ptCount val="6"/>
                <c:pt idx="0">
                  <c:v>0.35046728999999999</c:v>
                </c:pt>
                <c:pt idx="1">
                  <c:v>0.21028036999999999</c:v>
                </c:pt>
                <c:pt idx="2">
                  <c:v>0.27102804000000003</c:v>
                </c:pt>
                <c:pt idx="3">
                  <c:v>0.10747664</c:v>
                </c:pt>
                <c:pt idx="4">
                  <c:v>5.1401870000000002E-2</c:v>
                </c:pt>
                <c:pt idx="5">
                  <c:v>9.3457899999999997E-3</c:v>
                </c:pt>
              </c:numCache>
            </c:numRef>
          </c:val>
          <c:extLst>
            <c:ext xmlns:c16="http://schemas.microsoft.com/office/drawing/2014/chart" uri="{C3380CC4-5D6E-409C-BE32-E72D297353CC}">
              <c16:uniqueId val="{00000000-1FD4-448B-B33E-352A456FE317}"/>
            </c:ext>
          </c:extLst>
        </c:ser>
        <c:ser>
          <c:idx val="1"/>
          <c:order val="1"/>
          <c:tx>
            <c:strRef>
              <c:f>Sheet1!$C$1</c:f>
              <c:strCache>
                <c:ptCount val="1"/>
                <c:pt idx="0">
                  <c:v>Male 18-34</c:v>
                </c:pt>
              </c:strCache>
            </c:strRef>
          </c:tx>
          <c:spPr>
            <a:solidFill>
              <a:schemeClr val="accent2"/>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Sheet1!$C$2:$C$7</c:f>
              <c:numCache>
                <c:formatCode>0%</c:formatCode>
                <c:ptCount val="6"/>
                <c:pt idx="0">
                  <c:v>0.47325103000000002</c:v>
                </c:pt>
                <c:pt idx="1">
                  <c:v>0.16872428</c:v>
                </c:pt>
                <c:pt idx="2">
                  <c:v>0.24691357999999999</c:v>
                </c:pt>
                <c:pt idx="3">
                  <c:v>7.8189300000000003E-2</c:v>
                </c:pt>
                <c:pt idx="4">
                  <c:v>2.4691359999999999E-2</c:v>
                </c:pt>
                <c:pt idx="5">
                  <c:v>8.2304500000000003E-3</c:v>
                </c:pt>
              </c:numCache>
            </c:numRef>
          </c:val>
          <c:extLst>
            <c:ext xmlns:c16="http://schemas.microsoft.com/office/drawing/2014/chart" uri="{C3380CC4-5D6E-409C-BE32-E72D297353CC}">
              <c16:uniqueId val="{00000001-1FD4-448B-B33E-352A456FE317}"/>
            </c:ext>
          </c:extLst>
        </c:ser>
        <c:ser>
          <c:idx val="2"/>
          <c:order val="2"/>
          <c:tx>
            <c:strRef>
              <c:f>Sheet1!$D$1</c:f>
              <c:strCache>
                <c:ptCount val="1"/>
                <c:pt idx="0">
                  <c:v>Female 35-54</c:v>
                </c:pt>
              </c:strCache>
            </c:strRef>
          </c:tx>
          <c:spPr>
            <a:solidFill>
              <a:schemeClr val="accent3"/>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Sheet1!$D$2:$D$7</c:f>
              <c:numCache>
                <c:formatCode>0%</c:formatCode>
                <c:ptCount val="6"/>
                <c:pt idx="0">
                  <c:v>0.29109589000000002</c:v>
                </c:pt>
                <c:pt idx="1">
                  <c:v>0.18493150999999999</c:v>
                </c:pt>
                <c:pt idx="2">
                  <c:v>0.32191781000000003</c:v>
                </c:pt>
                <c:pt idx="3">
                  <c:v>0.15068492999999999</c:v>
                </c:pt>
                <c:pt idx="4">
                  <c:v>2.0547949999999999E-2</c:v>
                </c:pt>
                <c:pt idx="5">
                  <c:v>3.0821919999999999E-2</c:v>
                </c:pt>
              </c:numCache>
            </c:numRef>
          </c:val>
          <c:extLst>
            <c:ext xmlns:c16="http://schemas.microsoft.com/office/drawing/2014/chart" uri="{C3380CC4-5D6E-409C-BE32-E72D297353CC}">
              <c16:uniqueId val="{00000002-1FD4-448B-B33E-352A456FE317}"/>
            </c:ext>
          </c:extLst>
        </c:ser>
        <c:ser>
          <c:idx val="3"/>
          <c:order val="3"/>
          <c:tx>
            <c:strRef>
              <c:f>Sheet1!$E$1</c:f>
              <c:strCache>
                <c:ptCount val="1"/>
                <c:pt idx="0">
                  <c:v>Male 35-54</c:v>
                </c:pt>
              </c:strCache>
            </c:strRef>
          </c:tx>
          <c:spPr>
            <a:solidFill>
              <a:schemeClr val="accent4"/>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Sheet1!$E$2:$E$7</c:f>
              <c:numCache>
                <c:formatCode>0%</c:formatCode>
                <c:ptCount val="6"/>
                <c:pt idx="0">
                  <c:v>0.37142857000000001</c:v>
                </c:pt>
                <c:pt idx="1">
                  <c:v>0.19682540000000001</c:v>
                </c:pt>
                <c:pt idx="2">
                  <c:v>0.31111111000000002</c:v>
                </c:pt>
                <c:pt idx="3">
                  <c:v>0.10476190000000001</c:v>
                </c:pt>
                <c:pt idx="4">
                  <c:v>1.269841E-2</c:v>
                </c:pt>
                <c:pt idx="5">
                  <c:v>3.1746000000000001E-3</c:v>
                </c:pt>
              </c:numCache>
            </c:numRef>
          </c:val>
          <c:extLst>
            <c:ext xmlns:c16="http://schemas.microsoft.com/office/drawing/2014/chart" uri="{C3380CC4-5D6E-409C-BE32-E72D297353CC}">
              <c16:uniqueId val="{00000003-1FD4-448B-B33E-352A456FE317}"/>
            </c:ext>
          </c:extLst>
        </c:ser>
        <c:ser>
          <c:idx val="4"/>
          <c:order val="4"/>
          <c:tx>
            <c:strRef>
              <c:f>Sheet1!$F$1</c:f>
              <c:strCache>
                <c:ptCount val="1"/>
                <c:pt idx="0">
                  <c:v>Female 55+</c:v>
                </c:pt>
              </c:strCache>
            </c:strRef>
          </c:tx>
          <c:spPr>
            <a:solidFill>
              <a:schemeClr val="accent5"/>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Sheet1!$F$2:$F$7</c:f>
              <c:numCache>
                <c:formatCode>0%</c:formatCode>
                <c:ptCount val="6"/>
                <c:pt idx="0">
                  <c:v>0.34579439000000001</c:v>
                </c:pt>
                <c:pt idx="1">
                  <c:v>0.23364486000000001</c:v>
                </c:pt>
                <c:pt idx="2">
                  <c:v>0.27102804000000003</c:v>
                </c:pt>
                <c:pt idx="3">
                  <c:v>0.11214953</c:v>
                </c:pt>
                <c:pt idx="4">
                  <c:v>0</c:v>
                </c:pt>
                <c:pt idx="5">
                  <c:v>3.7383180000000002E-2</c:v>
                </c:pt>
              </c:numCache>
            </c:numRef>
          </c:val>
          <c:extLst>
            <c:ext xmlns:c16="http://schemas.microsoft.com/office/drawing/2014/chart" uri="{C3380CC4-5D6E-409C-BE32-E72D297353CC}">
              <c16:uniqueId val="{00000004-1FD4-448B-B33E-352A456FE317}"/>
            </c:ext>
          </c:extLst>
        </c:ser>
        <c:ser>
          <c:idx val="5"/>
          <c:order val="5"/>
          <c:tx>
            <c:strRef>
              <c:f>Sheet1!$G$1</c:f>
              <c:strCache>
                <c:ptCount val="1"/>
                <c:pt idx="0">
                  <c:v>Male 55+</c:v>
                </c:pt>
              </c:strCache>
            </c:strRef>
          </c:tx>
          <c:spPr>
            <a:solidFill>
              <a:schemeClr val="accent6"/>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Sheet1!$G$2:$G$7</c:f>
              <c:numCache>
                <c:formatCode>0%</c:formatCode>
                <c:ptCount val="6"/>
                <c:pt idx="0">
                  <c:v>0.31578947000000002</c:v>
                </c:pt>
                <c:pt idx="1">
                  <c:v>0.26973683999999998</c:v>
                </c:pt>
                <c:pt idx="2">
                  <c:v>0.29605262999999998</c:v>
                </c:pt>
                <c:pt idx="3">
                  <c:v>9.2105259999999994E-2</c:v>
                </c:pt>
                <c:pt idx="4">
                  <c:v>1.315789E-2</c:v>
                </c:pt>
                <c:pt idx="5">
                  <c:v>1.315789E-2</c:v>
                </c:pt>
              </c:numCache>
            </c:numRef>
          </c:val>
          <c:extLst>
            <c:ext xmlns:c16="http://schemas.microsoft.com/office/drawing/2014/chart" uri="{C3380CC4-5D6E-409C-BE32-E72D297353CC}">
              <c16:uniqueId val="{00000005-1FD4-448B-B33E-352A456FE317}"/>
            </c:ext>
          </c:extLst>
        </c:ser>
        <c:dLbls>
          <c:showLegendKey val="0"/>
          <c:showVal val="0"/>
          <c:showCatName val="0"/>
          <c:showSerName val="0"/>
          <c:showPercent val="0"/>
          <c:showBubbleSize val="0"/>
        </c:dLbls>
        <c:gapWidth val="219"/>
        <c:overlap val="-27"/>
        <c:axId val="572114352"/>
        <c:axId val="572116152"/>
      </c:barChart>
      <c:catAx>
        <c:axId val="572114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72116152"/>
        <c:crosses val="autoZero"/>
        <c:auto val="1"/>
        <c:lblAlgn val="ctr"/>
        <c:lblOffset val="100"/>
        <c:noMultiLvlLbl val="0"/>
      </c:catAx>
      <c:valAx>
        <c:axId val="5721161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72114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Sheet1!$B$2:$B$7</c:f>
              <c:numCache>
                <c:formatCode>0%</c:formatCode>
                <c:ptCount val="6"/>
                <c:pt idx="0">
                  <c:v>0.4</c:v>
                </c:pt>
                <c:pt idx="1">
                  <c:v>0.25714285999999997</c:v>
                </c:pt>
                <c:pt idx="2">
                  <c:v>0.2</c:v>
                </c:pt>
                <c:pt idx="3">
                  <c:v>5.7142859999999997E-2</c:v>
                </c:pt>
                <c:pt idx="4">
                  <c:v>8.5714289999999999E-2</c:v>
                </c:pt>
                <c:pt idx="5">
                  <c:v>0</c:v>
                </c:pt>
              </c:numCache>
            </c:numRef>
          </c:val>
          <c:extLst>
            <c:ext xmlns:c16="http://schemas.microsoft.com/office/drawing/2014/chart" uri="{C3380CC4-5D6E-409C-BE32-E72D297353CC}">
              <c16:uniqueId val="{00000000-1FD4-448B-B33E-352A456FE317}"/>
            </c:ext>
          </c:extLst>
        </c:ser>
        <c:ser>
          <c:idx val="1"/>
          <c:order val="1"/>
          <c:tx>
            <c:strRef>
              <c:f>Sheet1!$C$1</c:f>
              <c:strCache>
                <c:ptCount val="1"/>
                <c:pt idx="0">
                  <c:v>US Male 18-34</c:v>
                </c:pt>
              </c:strCache>
            </c:strRef>
          </c:tx>
          <c:spPr>
            <a:solidFill>
              <a:schemeClr val="accent2"/>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Sheet1!$C$2:$C$7</c:f>
              <c:numCache>
                <c:formatCode>0%</c:formatCode>
                <c:ptCount val="6"/>
                <c:pt idx="0">
                  <c:v>0.43529412000000001</c:v>
                </c:pt>
                <c:pt idx="1">
                  <c:v>0.2</c:v>
                </c:pt>
                <c:pt idx="2">
                  <c:v>0.28235294</c:v>
                </c:pt>
                <c:pt idx="3">
                  <c:v>5.8823529999999999E-2</c:v>
                </c:pt>
                <c:pt idx="4">
                  <c:v>1.1764709999999999E-2</c:v>
                </c:pt>
                <c:pt idx="5">
                  <c:v>1.1764709999999999E-2</c:v>
                </c:pt>
              </c:numCache>
            </c:numRef>
          </c:val>
          <c:extLst>
            <c:ext xmlns:c16="http://schemas.microsoft.com/office/drawing/2014/chart" uri="{C3380CC4-5D6E-409C-BE32-E72D297353CC}">
              <c16:uniqueId val="{00000001-1FD4-448B-B33E-352A456FE317}"/>
            </c:ext>
          </c:extLst>
        </c:ser>
        <c:ser>
          <c:idx val="2"/>
          <c:order val="2"/>
          <c:tx>
            <c:strRef>
              <c:f>Sheet1!$D$1</c:f>
              <c:strCache>
                <c:ptCount val="1"/>
                <c:pt idx="0">
                  <c:v>US Female 35-54</c:v>
                </c:pt>
              </c:strCache>
            </c:strRef>
          </c:tx>
          <c:spPr>
            <a:solidFill>
              <a:schemeClr val="accent3"/>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Sheet1!$D$2:$D$7</c:f>
              <c:numCache>
                <c:formatCode>0%</c:formatCode>
                <c:ptCount val="6"/>
                <c:pt idx="0">
                  <c:v>0.33333332999999998</c:v>
                </c:pt>
                <c:pt idx="1">
                  <c:v>0.15942028999999999</c:v>
                </c:pt>
                <c:pt idx="2">
                  <c:v>0.20289855000000001</c:v>
                </c:pt>
                <c:pt idx="3">
                  <c:v>0.21739130000000001</c:v>
                </c:pt>
                <c:pt idx="4">
                  <c:v>2.8985509999999999E-2</c:v>
                </c:pt>
                <c:pt idx="5">
                  <c:v>5.7971010000000003E-2</c:v>
                </c:pt>
              </c:numCache>
            </c:numRef>
          </c:val>
          <c:extLst>
            <c:ext xmlns:c16="http://schemas.microsoft.com/office/drawing/2014/chart" uri="{C3380CC4-5D6E-409C-BE32-E72D297353CC}">
              <c16:uniqueId val="{00000002-1FD4-448B-B33E-352A456FE317}"/>
            </c:ext>
          </c:extLst>
        </c:ser>
        <c:ser>
          <c:idx val="3"/>
          <c:order val="3"/>
          <c:tx>
            <c:strRef>
              <c:f>Sheet1!$E$1</c:f>
              <c:strCache>
                <c:ptCount val="1"/>
                <c:pt idx="0">
                  <c:v>US Male 35-54</c:v>
                </c:pt>
              </c:strCache>
            </c:strRef>
          </c:tx>
          <c:spPr>
            <a:solidFill>
              <a:schemeClr val="accent4"/>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Sheet1!$E$2:$E$7</c:f>
              <c:numCache>
                <c:formatCode>0%</c:formatCode>
                <c:ptCount val="6"/>
                <c:pt idx="0">
                  <c:v>0.51428571000000001</c:v>
                </c:pt>
                <c:pt idx="1">
                  <c:v>0.14285713999999999</c:v>
                </c:pt>
                <c:pt idx="2">
                  <c:v>0.25714285999999997</c:v>
                </c:pt>
                <c:pt idx="3">
                  <c:v>7.1428569999999997E-2</c:v>
                </c:pt>
                <c:pt idx="4">
                  <c:v>1.428571E-2</c:v>
                </c:pt>
                <c:pt idx="5">
                  <c:v>0</c:v>
                </c:pt>
              </c:numCache>
            </c:numRef>
          </c:val>
          <c:extLst>
            <c:ext xmlns:c16="http://schemas.microsoft.com/office/drawing/2014/chart" uri="{C3380CC4-5D6E-409C-BE32-E72D297353CC}">
              <c16:uniqueId val="{00000003-1FD4-448B-B33E-352A456FE317}"/>
            </c:ext>
          </c:extLst>
        </c:ser>
        <c:ser>
          <c:idx val="4"/>
          <c:order val="4"/>
          <c:tx>
            <c:strRef>
              <c:f>Sheet1!$F$1</c:f>
              <c:strCache>
                <c:ptCount val="1"/>
                <c:pt idx="0">
                  <c:v>US Female 55+</c:v>
                </c:pt>
              </c:strCache>
            </c:strRef>
          </c:tx>
          <c:spPr>
            <a:solidFill>
              <a:schemeClr val="accent5"/>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Sheet1!$F$2:$F$7</c:f>
              <c:numCache>
                <c:formatCode>0%</c:formatCode>
                <c:ptCount val="6"/>
                <c:pt idx="0">
                  <c:v>0.19230769</c:v>
                </c:pt>
                <c:pt idx="1">
                  <c:v>0.23076922999999999</c:v>
                </c:pt>
                <c:pt idx="2">
                  <c:v>0.30769231000000002</c:v>
                </c:pt>
                <c:pt idx="3">
                  <c:v>0.26923077000000001</c:v>
                </c:pt>
                <c:pt idx="4">
                  <c:v>0</c:v>
                </c:pt>
                <c:pt idx="5">
                  <c:v>0</c:v>
                </c:pt>
              </c:numCache>
            </c:numRef>
          </c:val>
          <c:extLst>
            <c:ext xmlns:c16="http://schemas.microsoft.com/office/drawing/2014/chart" uri="{C3380CC4-5D6E-409C-BE32-E72D297353CC}">
              <c16:uniqueId val="{00000004-1FD4-448B-B33E-352A456FE317}"/>
            </c:ext>
          </c:extLst>
        </c:ser>
        <c:ser>
          <c:idx val="5"/>
          <c:order val="5"/>
          <c:tx>
            <c:strRef>
              <c:f>Sheet1!$G$1</c:f>
              <c:strCache>
                <c:ptCount val="1"/>
                <c:pt idx="0">
                  <c:v>US Male 55+</c:v>
                </c:pt>
              </c:strCache>
            </c:strRef>
          </c:tx>
          <c:spPr>
            <a:solidFill>
              <a:schemeClr val="accent6"/>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Sheet1!$G$2:$G$7</c:f>
              <c:numCache>
                <c:formatCode>0%</c:formatCode>
                <c:ptCount val="6"/>
                <c:pt idx="0">
                  <c:v>0.13636364000000001</c:v>
                </c:pt>
                <c:pt idx="1">
                  <c:v>0.22727273000000001</c:v>
                </c:pt>
                <c:pt idx="2">
                  <c:v>0.40909090999999997</c:v>
                </c:pt>
                <c:pt idx="3">
                  <c:v>0.18181818</c:v>
                </c:pt>
                <c:pt idx="4">
                  <c:v>4.5454550000000003E-2</c:v>
                </c:pt>
                <c:pt idx="5">
                  <c:v>0</c:v>
                </c:pt>
              </c:numCache>
            </c:numRef>
          </c:val>
          <c:extLst>
            <c:ext xmlns:c16="http://schemas.microsoft.com/office/drawing/2014/chart" uri="{C3380CC4-5D6E-409C-BE32-E72D297353CC}">
              <c16:uniqueId val="{00000005-1FD4-448B-B33E-352A456FE317}"/>
            </c:ext>
          </c:extLst>
        </c:ser>
        <c:dLbls>
          <c:showLegendKey val="0"/>
          <c:showVal val="0"/>
          <c:showCatName val="0"/>
          <c:showSerName val="0"/>
          <c:showPercent val="0"/>
          <c:showBubbleSize val="0"/>
        </c:dLbls>
        <c:gapWidth val="219"/>
        <c:overlap val="-27"/>
        <c:axId val="572114352"/>
        <c:axId val="572116152"/>
      </c:barChart>
      <c:catAx>
        <c:axId val="572114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72116152"/>
        <c:crosses val="autoZero"/>
        <c:auto val="1"/>
        <c:lblAlgn val="ctr"/>
        <c:lblOffset val="100"/>
        <c:noMultiLvlLbl val="0"/>
      </c:catAx>
      <c:valAx>
        <c:axId val="5721161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72114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2023 US</c:v>
                </c:pt>
              </c:strCache>
            </c:strRef>
          </c:tx>
          <c:spPr>
            <a:solidFill>
              <a:schemeClr val="accent1"/>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Sheet1!$B$2:$B$7</c:f>
              <c:numCache>
                <c:formatCode>0%</c:formatCode>
                <c:ptCount val="6"/>
                <c:pt idx="0">
                  <c:v>0.32384341999999999</c:v>
                </c:pt>
                <c:pt idx="1">
                  <c:v>0.20284698000000001</c:v>
                </c:pt>
                <c:pt idx="2">
                  <c:v>0.28113879000000003</c:v>
                </c:pt>
                <c:pt idx="3">
                  <c:v>0.16014234999999999</c:v>
                </c:pt>
                <c:pt idx="4">
                  <c:v>1.423488E-2</c:v>
                </c:pt>
                <c:pt idx="5">
                  <c:v>1.7793590000000001E-2</c:v>
                </c:pt>
              </c:numCache>
            </c:numRef>
          </c:val>
          <c:extLst>
            <c:ext xmlns:c16="http://schemas.microsoft.com/office/drawing/2014/chart" uri="{C3380CC4-5D6E-409C-BE32-E72D297353CC}">
              <c16:uniqueId val="{00000000-88B6-476E-BE03-42C6A178CBC5}"/>
            </c:ext>
          </c:extLst>
        </c:ser>
        <c:ser>
          <c:idx val="1"/>
          <c:order val="1"/>
          <c:tx>
            <c:strRef>
              <c:f>Sheet1!$C$1</c:f>
              <c:strCache>
                <c:ptCount val="1"/>
                <c:pt idx="0">
                  <c:v>2024 US</c:v>
                </c:pt>
              </c:strCache>
            </c:strRef>
          </c:tx>
          <c:spPr>
            <a:solidFill>
              <a:schemeClr val="accent2"/>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Sheet1!$C$2:$C$7</c:f>
              <c:numCache>
                <c:formatCode>0%</c:formatCode>
                <c:ptCount val="6"/>
                <c:pt idx="0">
                  <c:v>0.38311687999999999</c:v>
                </c:pt>
                <c:pt idx="1">
                  <c:v>0.18831169</c:v>
                </c:pt>
                <c:pt idx="2">
                  <c:v>0.25974026</c:v>
                </c:pt>
                <c:pt idx="3">
                  <c:v>0.12662338000000001</c:v>
                </c:pt>
                <c:pt idx="4">
                  <c:v>2.5974029999999999E-2</c:v>
                </c:pt>
                <c:pt idx="5">
                  <c:v>1.6233770000000002E-2</c:v>
                </c:pt>
              </c:numCache>
            </c:numRef>
          </c:val>
          <c:extLst>
            <c:ext xmlns:c16="http://schemas.microsoft.com/office/drawing/2014/chart" uri="{C3380CC4-5D6E-409C-BE32-E72D297353CC}">
              <c16:uniqueId val="{00000001-88B6-476E-BE03-42C6A178CBC5}"/>
            </c:ext>
          </c:extLst>
        </c:ser>
        <c:dLbls>
          <c:showLegendKey val="0"/>
          <c:showVal val="0"/>
          <c:showCatName val="0"/>
          <c:showSerName val="0"/>
          <c:showPercent val="0"/>
          <c:showBubbleSize val="0"/>
        </c:dLbls>
        <c:gapWidth val="219"/>
        <c:overlap val="-27"/>
        <c:axId val="123022143"/>
        <c:axId val="123026823"/>
      </c:barChart>
      <c:catAx>
        <c:axId val="123022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3026823"/>
        <c:crosses val="autoZero"/>
        <c:auto val="1"/>
        <c:lblAlgn val="ctr"/>
        <c:lblOffset val="100"/>
        <c:noMultiLvlLbl val="0"/>
      </c:catAx>
      <c:valAx>
        <c:axId val="1230268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30221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2023 18-34</c:v>
                </c:pt>
              </c:strCache>
            </c:strRef>
          </c:tx>
          <c:spPr>
            <a:pattFill prst="wdUpDiag">
              <a:fgClr>
                <a:schemeClr val="accent1"/>
              </a:fgClr>
              <a:bgClr>
                <a:schemeClr val="bg1"/>
              </a:bgClr>
            </a:patt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Sheet1!$B$2:$B$7</c:f>
              <c:numCache>
                <c:formatCode>0%</c:formatCode>
                <c:ptCount val="6"/>
                <c:pt idx="0">
                  <c:v>0.30508475000000002</c:v>
                </c:pt>
                <c:pt idx="1">
                  <c:v>0.22033897999999999</c:v>
                </c:pt>
                <c:pt idx="2">
                  <c:v>0.30508475000000002</c:v>
                </c:pt>
                <c:pt idx="3">
                  <c:v>0.13559321999999999</c:v>
                </c:pt>
                <c:pt idx="4">
                  <c:v>3.3898310000000001E-2</c:v>
                </c:pt>
                <c:pt idx="5">
                  <c:v>0</c:v>
                </c:pt>
              </c:numCache>
            </c:numRef>
          </c:val>
          <c:extLst>
            <c:ext xmlns:c16="http://schemas.microsoft.com/office/drawing/2014/chart" uri="{C3380CC4-5D6E-409C-BE32-E72D297353CC}">
              <c16:uniqueId val="{00000000-88B6-476E-BE03-42C6A178CBC5}"/>
            </c:ext>
          </c:extLst>
        </c:ser>
        <c:ser>
          <c:idx val="1"/>
          <c:order val="1"/>
          <c:tx>
            <c:strRef>
              <c:f>Sheet1!$C$1</c:f>
              <c:strCache>
                <c:ptCount val="1"/>
                <c:pt idx="0">
                  <c:v>2023 35-54</c:v>
                </c:pt>
              </c:strCache>
            </c:strRef>
          </c:tx>
          <c:spPr>
            <a:pattFill prst="wdUpDiag">
              <a:fgClr>
                <a:schemeClr val="accent2"/>
              </a:fgClr>
              <a:bgClr>
                <a:schemeClr val="bg1"/>
              </a:bgClr>
            </a:patt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Sheet1!$C$2:$C$7</c:f>
              <c:numCache>
                <c:formatCode>0%</c:formatCode>
                <c:ptCount val="6"/>
                <c:pt idx="0">
                  <c:v>0.36799999999999999</c:v>
                </c:pt>
                <c:pt idx="1">
                  <c:v>0.2</c:v>
                </c:pt>
                <c:pt idx="2">
                  <c:v>0.248</c:v>
                </c:pt>
                <c:pt idx="3">
                  <c:v>0.16</c:v>
                </c:pt>
                <c:pt idx="4">
                  <c:v>0</c:v>
                </c:pt>
                <c:pt idx="5">
                  <c:v>2.4E-2</c:v>
                </c:pt>
              </c:numCache>
            </c:numRef>
          </c:val>
          <c:extLst>
            <c:ext xmlns:c16="http://schemas.microsoft.com/office/drawing/2014/chart" uri="{C3380CC4-5D6E-409C-BE32-E72D297353CC}">
              <c16:uniqueId val="{00000001-88B6-476E-BE03-42C6A178CBC5}"/>
            </c:ext>
          </c:extLst>
        </c:ser>
        <c:ser>
          <c:idx val="2"/>
          <c:order val="2"/>
          <c:tx>
            <c:strRef>
              <c:f>Sheet1!$D$1</c:f>
              <c:strCache>
                <c:ptCount val="1"/>
                <c:pt idx="0">
                  <c:v>2023 55+</c:v>
                </c:pt>
              </c:strCache>
            </c:strRef>
          </c:tx>
          <c:spPr>
            <a:pattFill prst="wdUpDiag">
              <a:fgClr>
                <a:schemeClr val="accent3"/>
              </a:fgClr>
              <a:bgClr>
                <a:schemeClr val="bg1"/>
              </a:bgClr>
            </a:patt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Sheet1!$D$2:$D$7</c:f>
              <c:numCache>
                <c:formatCode>0%</c:formatCode>
                <c:ptCount val="6"/>
                <c:pt idx="0">
                  <c:v>0.23684210999999999</c:v>
                </c:pt>
                <c:pt idx="1">
                  <c:v>0.15789474000000001</c:v>
                </c:pt>
                <c:pt idx="2">
                  <c:v>0.31578947000000002</c:v>
                </c:pt>
                <c:pt idx="3">
                  <c:v>0.23684210999999999</c:v>
                </c:pt>
                <c:pt idx="4">
                  <c:v>0</c:v>
                </c:pt>
                <c:pt idx="5">
                  <c:v>5.2631579999999997E-2</c:v>
                </c:pt>
              </c:numCache>
            </c:numRef>
          </c:val>
          <c:extLst>
            <c:ext xmlns:c16="http://schemas.microsoft.com/office/drawing/2014/chart" uri="{C3380CC4-5D6E-409C-BE32-E72D297353CC}">
              <c16:uniqueId val="{00000000-EE51-4450-BBF1-41B3F7ECECEC}"/>
            </c:ext>
          </c:extLst>
        </c:ser>
        <c:ser>
          <c:idx val="3"/>
          <c:order val="3"/>
          <c:tx>
            <c:strRef>
              <c:f>Sheet1!$E$1</c:f>
              <c:strCache>
                <c:ptCount val="1"/>
                <c:pt idx="0">
                  <c:v>2024 18-34</c:v>
                </c:pt>
              </c:strCache>
            </c:strRef>
          </c:tx>
          <c:spPr>
            <a:solidFill>
              <a:schemeClr val="accent1"/>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Sheet1!$E$2:$E$7</c:f>
              <c:numCache>
                <c:formatCode>0%</c:formatCode>
                <c:ptCount val="6"/>
                <c:pt idx="0">
                  <c:v>0.42148760000000002</c:v>
                </c:pt>
                <c:pt idx="1">
                  <c:v>0.21487603</c:v>
                </c:pt>
                <c:pt idx="2">
                  <c:v>0.25619835000000002</c:v>
                </c:pt>
                <c:pt idx="3">
                  <c:v>6.6115699999999999E-2</c:v>
                </c:pt>
                <c:pt idx="4">
                  <c:v>3.305785E-2</c:v>
                </c:pt>
                <c:pt idx="5">
                  <c:v>8.2644599999999995E-3</c:v>
                </c:pt>
              </c:numCache>
            </c:numRef>
          </c:val>
          <c:extLst>
            <c:ext xmlns:c16="http://schemas.microsoft.com/office/drawing/2014/chart" uri="{C3380CC4-5D6E-409C-BE32-E72D297353CC}">
              <c16:uniqueId val="{00000001-EE51-4450-BBF1-41B3F7ECECEC}"/>
            </c:ext>
          </c:extLst>
        </c:ser>
        <c:ser>
          <c:idx val="4"/>
          <c:order val="4"/>
          <c:tx>
            <c:strRef>
              <c:f>Sheet1!$F$1</c:f>
              <c:strCache>
                <c:ptCount val="1"/>
                <c:pt idx="0">
                  <c:v>2024 35-54</c:v>
                </c:pt>
              </c:strCache>
            </c:strRef>
          </c:tx>
          <c:spPr>
            <a:solidFill>
              <a:schemeClr val="accent2"/>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Sheet1!$F$2:$F$7</c:f>
              <c:numCache>
                <c:formatCode>0%</c:formatCode>
                <c:ptCount val="6"/>
                <c:pt idx="0">
                  <c:v>0.42446043000000011</c:v>
                </c:pt>
                <c:pt idx="1">
                  <c:v>0.15107914</c:v>
                </c:pt>
                <c:pt idx="2">
                  <c:v>0.23021583000000001</c:v>
                </c:pt>
                <c:pt idx="3">
                  <c:v>0.14388488999999999</c:v>
                </c:pt>
                <c:pt idx="4">
                  <c:v>2.1582730000000001E-2</c:v>
                </c:pt>
                <c:pt idx="5">
                  <c:v>2.8776980000000001E-2</c:v>
                </c:pt>
              </c:numCache>
            </c:numRef>
          </c:val>
          <c:extLst>
            <c:ext xmlns:c16="http://schemas.microsoft.com/office/drawing/2014/chart" uri="{C3380CC4-5D6E-409C-BE32-E72D297353CC}">
              <c16:uniqueId val="{00000000-DA5B-4E27-BA8F-17F388647FAD}"/>
            </c:ext>
          </c:extLst>
        </c:ser>
        <c:ser>
          <c:idx val="5"/>
          <c:order val="5"/>
          <c:tx>
            <c:strRef>
              <c:f>Sheet1!$G$1</c:f>
              <c:strCache>
                <c:ptCount val="1"/>
                <c:pt idx="0">
                  <c:v>2024 55+</c:v>
                </c:pt>
              </c:strCache>
            </c:strRef>
          </c:tx>
          <c:spPr>
            <a:solidFill>
              <a:schemeClr val="accent3"/>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Sheet1!$G$2:$G$7</c:f>
              <c:numCache>
                <c:formatCode>0%</c:formatCode>
                <c:ptCount val="6"/>
                <c:pt idx="0">
                  <c:v>0.16666666999999999</c:v>
                </c:pt>
                <c:pt idx="1">
                  <c:v>0.22916666999999999</c:v>
                </c:pt>
                <c:pt idx="2">
                  <c:v>0.35416667000000002</c:v>
                </c:pt>
                <c:pt idx="3">
                  <c:v>0.22916666999999999</c:v>
                </c:pt>
                <c:pt idx="4">
                  <c:v>2.0833330000000001E-2</c:v>
                </c:pt>
                <c:pt idx="5">
                  <c:v>0</c:v>
                </c:pt>
              </c:numCache>
            </c:numRef>
          </c:val>
          <c:extLst>
            <c:ext xmlns:c16="http://schemas.microsoft.com/office/drawing/2014/chart" uri="{C3380CC4-5D6E-409C-BE32-E72D297353CC}">
              <c16:uniqueId val="{00000001-DA5B-4E27-BA8F-17F388647FAD}"/>
            </c:ext>
          </c:extLst>
        </c:ser>
        <c:dLbls>
          <c:showLegendKey val="0"/>
          <c:showVal val="0"/>
          <c:showCatName val="0"/>
          <c:showSerName val="0"/>
          <c:showPercent val="0"/>
          <c:showBubbleSize val="0"/>
        </c:dLbls>
        <c:gapWidth val="219"/>
        <c:overlap val="-27"/>
        <c:axId val="123022143"/>
        <c:axId val="123026823"/>
      </c:barChart>
      <c:catAx>
        <c:axId val="123022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3026823"/>
        <c:crosses val="autoZero"/>
        <c:auto val="1"/>
        <c:lblAlgn val="ctr"/>
        <c:lblOffset val="100"/>
        <c:noMultiLvlLbl val="0"/>
      </c:catAx>
      <c:valAx>
        <c:axId val="1230268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30221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2023 US Female</c:v>
                </c:pt>
              </c:strCache>
            </c:strRef>
          </c:tx>
          <c:spPr>
            <a:pattFill prst="wdUpDiag">
              <a:fgClr>
                <a:schemeClr val="accent1"/>
              </a:fgClr>
              <a:bgClr>
                <a:schemeClr val="bg1"/>
              </a:bgClr>
            </a:patt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Sheet1!$B$2:$B$7</c:f>
              <c:numCache>
                <c:formatCode>0%</c:formatCode>
                <c:ptCount val="6"/>
                <c:pt idx="0">
                  <c:v>0.25581395000000001</c:v>
                </c:pt>
                <c:pt idx="1">
                  <c:v>0.16279070000000001</c:v>
                </c:pt>
                <c:pt idx="2">
                  <c:v>0.33333332999999998</c:v>
                </c:pt>
                <c:pt idx="3">
                  <c:v>0.20155039</c:v>
                </c:pt>
                <c:pt idx="4">
                  <c:v>7.7519400000000014E-3</c:v>
                </c:pt>
                <c:pt idx="5">
                  <c:v>3.8759689999999999E-2</c:v>
                </c:pt>
              </c:numCache>
            </c:numRef>
          </c:val>
          <c:extLst>
            <c:ext xmlns:c16="http://schemas.microsoft.com/office/drawing/2014/chart" uri="{C3380CC4-5D6E-409C-BE32-E72D297353CC}">
              <c16:uniqueId val="{00000000-88B6-476E-BE03-42C6A178CBC5}"/>
            </c:ext>
          </c:extLst>
        </c:ser>
        <c:ser>
          <c:idx val="1"/>
          <c:order val="1"/>
          <c:tx>
            <c:strRef>
              <c:f>Sheet1!$C$1</c:f>
              <c:strCache>
                <c:ptCount val="1"/>
                <c:pt idx="0">
                  <c:v>2023 US Male</c:v>
                </c:pt>
              </c:strCache>
            </c:strRef>
          </c:tx>
          <c:spPr>
            <a:pattFill prst="wdUpDiag">
              <a:fgClr>
                <a:schemeClr val="accent2"/>
              </a:fgClr>
              <a:bgClr>
                <a:schemeClr val="bg1"/>
              </a:bgClr>
            </a:patt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Sheet1!$C$2:$C$7</c:f>
              <c:numCache>
                <c:formatCode>0%</c:formatCode>
                <c:ptCount val="6"/>
                <c:pt idx="0">
                  <c:v>0.38410596000000002</c:v>
                </c:pt>
                <c:pt idx="1">
                  <c:v>0.2384106</c:v>
                </c:pt>
                <c:pt idx="2">
                  <c:v>0.23178808000000001</c:v>
                </c:pt>
                <c:pt idx="3">
                  <c:v>0.12582781000000001</c:v>
                </c:pt>
                <c:pt idx="4">
                  <c:v>1.9867550000000001E-2</c:v>
                </c:pt>
                <c:pt idx="5">
                  <c:v>0</c:v>
                </c:pt>
              </c:numCache>
            </c:numRef>
          </c:val>
          <c:extLst>
            <c:ext xmlns:c16="http://schemas.microsoft.com/office/drawing/2014/chart" uri="{C3380CC4-5D6E-409C-BE32-E72D297353CC}">
              <c16:uniqueId val="{00000001-88B6-476E-BE03-42C6A178CBC5}"/>
            </c:ext>
          </c:extLst>
        </c:ser>
        <c:ser>
          <c:idx val="2"/>
          <c:order val="2"/>
          <c:tx>
            <c:strRef>
              <c:f>Sheet1!$D$1</c:f>
              <c:strCache>
                <c:ptCount val="1"/>
                <c:pt idx="0">
                  <c:v>2024 US Female</c:v>
                </c:pt>
              </c:strCache>
            </c:strRef>
          </c:tx>
          <c:spPr>
            <a:solidFill>
              <a:schemeClr val="accent1"/>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Sheet1!$D$2:$D$7</c:f>
              <c:numCache>
                <c:formatCode>0%</c:formatCode>
                <c:ptCount val="6"/>
                <c:pt idx="0">
                  <c:v>0.32307691999999999</c:v>
                </c:pt>
                <c:pt idx="1">
                  <c:v>0.2</c:v>
                </c:pt>
                <c:pt idx="2">
                  <c:v>0.22307692000000001</c:v>
                </c:pt>
                <c:pt idx="3">
                  <c:v>0.18461538</c:v>
                </c:pt>
                <c:pt idx="4">
                  <c:v>3.8461540000000002E-2</c:v>
                </c:pt>
                <c:pt idx="5">
                  <c:v>3.0769230000000002E-2</c:v>
                </c:pt>
              </c:numCache>
            </c:numRef>
          </c:val>
          <c:extLst>
            <c:ext xmlns:c16="http://schemas.microsoft.com/office/drawing/2014/chart" uri="{C3380CC4-5D6E-409C-BE32-E72D297353CC}">
              <c16:uniqueId val="{00000000-EE51-4450-BBF1-41B3F7ECECEC}"/>
            </c:ext>
          </c:extLst>
        </c:ser>
        <c:ser>
          <c:idx val="3"/>
          <c:order val="3"/>
          <c:tx>
            <c:strRef>
              <c:f>Sheet1!$E$1</c:f>
              <c:strCache>
                <c:ptCount val="1"/>
                <c:pt idx="0">
                  <c:v>2024 US Male</c:v>
                </c:pt>
              </c:strCache>
            </c:strRef>
          </c:tx>
          <c:spPr>
            <a:solidFill>
              <a:schemeClr val="accent2"/>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Sheet1!$E$2:$E$7</c:f>
              <c:numCache>
                <c:formatCode>0%</c:formatCode>
                <c:ptCount val="6"/>
                <c:pt idx="0">
                  <c:v>0.42937852999999998</c:v>
                </c:pt>
                <c:pt idx="1">
                  <c:v>0.18079096</c:v>
                </c:pt>
                <c:pt idx="2">
                  <c:v>0.28813559</c:v>
                </c:pt>
                <c:pt idx="3">
                  <c:v>7.9096050000000001E-2</c:v>
                </c:pt>
                <c:pt idx="4">
                  <c:v>1.694915E-2</c:v>
                </c:pt>
                <c:pt idx="5">
                  <c:v>5.6497199999999996E-3</c:v>
                </c:pt>
              </c:numCache>
            </c:numRef>
          </c:val>
          <c:extLst>
            <c:ext xmlns:c16="http://schemas.microsoft.com/office/drawing/2014/chart" uri="{C3380CC4-5D6E-409C-BE32-E72D297353CC}">
              <c16:uniqueId val="{00000001-EE51-4450-BBF1-41B3F7ECECEC}"/>
            </c:ext>
          </c:extLst>
        </c:ser>
        <c:dLbls>
          <c:showLegendKey val="0"/>
          <c:showVal val="0"/>
          <c:showCatName val="0"/>
          <c:showSerName val="0"/>
          <c:showPercent val="0"/>
          <c:showBubbleSize val="0"/>
        </c:dLbls>
        <c:gapWidth val="219"/>
        <c:overlap val="-27"/>
        <c:axId val="123022143"/>
        <c:axId val="123026823"/>
      </c:barChart>
      <c:catAx>
        <c:axId val="123022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3026823"/>
        <c:crosses val="autoZero"/>
        <c:auto val="1"/>
        <c:lblAlgn val="ctr"/>
        <c:lblOffset val="100"/>
        <c:noMultiLvlLbl val="0"/>
      </c:catAx>
      <c:valAx>
        <c:axId val="1230268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30221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2023 US Female 18-34</c:v>
                </c:pt>
              </c:strCache>
            </c:strRef>
          </c:tx>
          <c:spPr>
            <a:pattFill prst="wdUpDiag">
              <a:fgClr>
                <a:schemeClr val="accent1"/>
              </a:fgClr>
              <a:bgClr>
                <a:schemeClr val="bg1"/>
              </a:bgClr>
            </a:patt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Sheet1!$B$2:$B$7</c:f>
              <c:numCache>
                <c:formatCode>0%</c:formatCode>
                <c:ptCount val="6"/>
                <c:pt idx="0">
                  <c:v>0.29090908999999998</c:v>
                </c:pt>
                <c:pt idx="1">
                  <c:v>0.2</c:v>
                </c:pt>
                <c:pt idx="2">
                  <c:v>0.32727273000000001</c:v>
                </c:pt>
                <c:pt idx="3">
                  <c:v>0.16363636000000001</c:v>
                </c:pt>
                <c:pt idx="4">
                  <c:v>1.8181820000000001E-2</c:v>
                </c:pt>
                <c:pt idx="5">
                  <c:v>0</c:v>
                </c:pt>
              </c:numCache>
            </c:numRef>
          </c:val>
          <c:extLst>
            <c:ext xmlns:c16="http://schemas.microsoft.com/office/drawing/2014/chart" uri="{C3380CC4-5D6E-409C-BE32-E72D297353CC}">
              <c16:uniqueId val="{00000000-88B6-476E-BE03-42C6A178CBC5}"/>
            </c:ext>
          </c:extLst>
        </c:ser>
        <c:ser>
          <c:idx val="1"/>
          <c:order val="1"/>
          <c:tx>
            <c:strRef>
              <c:f>Sheet1!$C$1</c:f>
              <c:strCache>
                <c:ptCount val="1"/>
                <c:pt idx="0">
                  <c:v>2023 US Male 18-34</c:v>
                </c:pt>
              </c:strCache>
            </c:strRef>
          </c:tx>
          <c:spPr>
            <a:pattFill prst="wdUpDiag">
              <a:fgClr>
                <a:schemeClr val="accent2"/>
              </a:fgClr>
              <a:bgClr>
                <a:schemeClr val="bg1"/>
              </a:bgClr>
            </a:patt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Sheet1!$C$2:$C$7</c:f>
              <c:numCache>
                <c:formatCode>0%</c:formatCode>
                <c:ptCount val="6"/>
                <c:pt idx="0">
                  <c:v>0.32258065000000002</c:v>
                </c:pt>
                <c:pt idx="1">
                  <c:v>0.24193548000000001</c:v>
                </c:pt>
                <c:pt idx="2">
                  <c:v>0.27419355000000001</c:v>
                </c:pt>
                <c:pt idx="3">
                  <c:v>0.11290322999999999</c:v>
                </c:pt>
                <c:pt idx="4">
                  <c:v>4.8387100000000002E-2</c:v>
                </c:pt>
                <c:pt idx="5">
                  <c:v>0</c:v>
                </c:pt>
              </c:numCache>
            </c:numRef>
          </c:val>
          <c:extLst>
            <c:ext xmlns:c16="http://schemas.microsoft.com/office/drawing/2014/chart" uri="{C3380CC4-5D6E-409C-BE32-E72D297353CC}">
              <c16:uniqueId val="{00000001-88B6-476E-BE03-42C6A178CBC5}"/>
            </c:ext>
          </c:extLst>
        </c:ser>
        <c:ser>
          <c:idx val="2"/>
          <c:order val="2"/>
          <c:tx>
            <c:strRef>
              <c:f>Sheet1!$D$1</c:f>
              <c:strCache>
                <c:ptCount val="1"/>
                <c:pt idx="0">
                  <c:v>2023 US Female 35-54</c:v>
                </c:pt>
              </c:strCache>
            </c:strRef>
          </c:tx>
          <c:spPr>
            <a:pattFill prst="wdUpDiag">
              <a:fgClr>
                <a:schemeClr val="accent3"/>
              </a:fgClr>
              <a:bgClr>
                <a:schemeClr val="bg1"/>
              </a:bgClr>
            </a:patt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Sheet1!$D$2:$D$7</c:f>
              <c:numCache>
                <c:formatCode>0%</c:formatCode>
                <c:ptCount val="6"/>
                <c:pt idx="0">
                  <c:v>0.27777777999999997</c:v>
                </c:pt>
                <c:pt idx="1">
                  <c:v>0.14814815000000001</c:v>
                </c:pt>
                <c:pt idx="2">
                  <c:v>0.27777777999999997</c:v>
                </c:pt>
                <c:pt idx="3">
                  <c:v>0.24074074000000001</c:v>
                </c:pt>
                <c:pt idx="4">
                  <c:v>0</c:v>
                </c:pt>
                <c:pt idx="5">
                  <c:v>5.5555559999999997E-2</c:v>
                </c:pt>
              </c:numCache>
            </c:numRef>
          </c:val>
          <c:extLst>
            <c:ext xmlns:c16="http://schemas.microsoft.com/office/drawing/2014/chart" uri="{C3380CC4-5D6E-409C-BE32-E72D297353CC}">
              <c16:uniqueId val="{00000000-EE51-4450-BBF1-41B3F7ECECEC}"/>
            </c:ext>
          </c:extLst>
        </c:ser>
        <c:ser>
          <c:idx val="3"/>
          <c:order val="3"/>
          <c:tx>
            <c:strRef>
              <c:f>Sheet1!$E$1</c:f>
              <c:strCache>
                <c:ptCount val="1"/>
                <c:pt idx="0">
                  <c:v>2023 US Male 35-54</c:v>
                </c:pt>
              </c:strCache>
            </c:strRef>
          </c:tx>
          <c:spPr>
            <a:pattFill prst="wdUpDiag">
              <a:fgClr>
                <a:schemeClr val="accent4"/>
              </a:fgClr>
              <a:bgClr>
                <a:schemeClr val="bg1"/>
              </a:bgClr>
            </a:patt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Sheet1!$E$2:$E$7</c:f>
              <c:numCache>
                <c:formatCode>0%</c:formatCode>
                <c:ptCount val="6"/>
                <c:pt idx="0">
                  <c:v>0.43661971999999999</c:v>
                </c:pt>
                <c:pt idx="1">
                  <c:v>0.23943661999999999</c:v>
                </c:pt>
                <c:pt idx="2">
                  <c:v>0.22535210999999999</c:v>
                </c:pt>
                <c:pt idx="3">
                  <c:v>9.859155E-2</c:v>
                </c:pt>
                <c:pt idx="4">
                  <c:v>0</c:v>
                </c:pt>
                <c:pt idx="5">
                  <c:v>0</c:v>
                </c:pt>
              </c:numCache>
            </c:numRef>
          </c:val>
          <c:extLst>
            <c:ext xmlns:c16="http://schemas.microsoft.com/office/drawing/2014/chart" uri="{C3380CC4-5D6E-409C-BE32-E72D297353CC}">
              <c16:uniqueId val="{00000001-EE51-4450-BBF1-41B3F7ECECEC}"/>
            </c:ext>
          </c:extLst>
        </c:ser>
        <c:ser>
          <c:idx val="4"/>
          <c:order val="4"/>
          <c:tx>
            <c:strRef>
              <c:f>Sheet1!$F$1</c:f>
              <c:strCache>
                <c:ptCount val="1"/>
                <c:pt idx="0">
                  <c:v>2023 US Female 55+</c:v>
                </c:pt>
              </c:strCache>
            </c:strRef>
          </c:tx>
          <c:spPr>
            <a:pattFill prst="wdUpDiag">
              <a:fgClr>
                <a:schemeClr val="accent5"/>
              </a:fgClr>
              <a:bgClr>
                <a:schemeClr val="bg1"/>
              </a:bgClr>
            </a:patt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Sheet1!$F$2:$F$7</c:f>
              <c:numCache>
                <c:formatCode>0%</c:formatCode>
                <c:ptCount val="6"/>
                <c:pt idx="0">
                  <c:v>0.1</c:v>
                </c:pt>
                <c:pt idx="1">
                  <c:v>0.1</c:v>
                </c:pt>
                <c:pt idx="2">
                  <c:v>0.5</c:v>
                </c:pt>
                <c:pt idx="3">
                  <c:v>0.2</c:v>
                </c:pt>
                <c:pt idx="4">
                  <c:v>0</c:v>
                </c:pt>
                <c:pt idx="5">
                  <c:v>0.1</c:v>
                </c:pt>
              </c:numCache>
            </c:numRef>
          </c:val>
          <c:extLst>
            <c:ext xmlns:c16="http://schemas.microsoft.com/office/drawing/2014/chart" uri="{C3380CC4-5D6E-409C-BE32-E72D297353CC}">
              <c16:uniqueId val="{00000000-AC9D-4826-AA47-3B737DAC6162}"/>
            </c:ext>
          </c:extLst>
        </c:ser>
        <c:ser>
          <c:idx val="5"/>
          <c:order val="5"/>
          <c:tx>
            <c:strRef>
              <c:f>Sheet1!$G$1</c:f>
              <c:strCache>
                <c:ptCount val="1"/>
                <c:pt idx="0">
                  <c:v>2023 US Male 55+</c:v>
                </c:pt>
              </c:strCache>
            </c:strRef>
          </c:tx>
          <c:spPr>
            <a:pattFill prst="wdUpDiag">
              <a:fgClr>
                <a:schemeClr val="accent6"/>
              </a:fgClr>
              <a:bgClr>
                <a:schemeClr val="bg1"/>
              </a:bgClr>
            </a:patt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Sheet1!$G$2:$G$7</c:f>
              <c:numCache>
                <c:formatCode>0%</c:formatCode>
                <c:ptCount val="6"/>
                <c:pt idx="0">
                  <c:v>0.38888888999999999</c:v>
                </c:pt>
                <c:pt idx="1">
                  <c:v>0.22222222</c:v>
                </c:pt>
                <c:pt idx="2">
                  <c:v>0.11111111</c:v>
                </c:pt>
                <c:pt idx="3">
                  <c:v>0.27777777999999997</c:v>
                </c:pt>
                <c:pt idx="4">
                  <c:v>0</c:v>
                </c:pt>
                <c:pt idx="5">
                  <c:v>0</c:v>
                </c:pt>
              </c:numCache>
            </c:numRef>
          </c:val>
          <c:extLst>
            <c:ext xmlns:c16="http://schemas.microsoft.com/office/drawing/2014/chart" uri="{C3380CC4-5D6E-409C-BE32-E72D297353CC}">
              <c16:uniqueId val="{00000001-AC9D-4826-AA47-3B737DAC6162}"/>
            </c:ext>
          </c:extLst>
        </c:ser>
        <c:ser>
          <c:idx val="6"/>
          <c:order val="6"/>
          <c:tx>
            <c:strRef>
              <c:f>Sheet1!$H$1</c:f>
              <c:strCache>
                <c:ptCount val="1"/>
                <c:pt idx="0">
                  <c:v>2024 US Female 18-34</c:v>
                </c:pt>
              </c:strCache>
            </c:strRef>
          </c:tx>
          <c:spPr>
            <a:solidFill>
              <a:schemeClr val="accent1"/>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Sheet1!$H$2:$H$7</c:f>
              <c:numCache>
                <c:formatCode>0%</c:formatCode>
                <c:ptCount val="6"/>
                <c:pt idx="0">
                  <c:v>0.4</c:v>
                </c:pt>
                <c:pt idx="1">
                  <c:v>0.25714285999999997</c:v>
                </c:pt>
                <c:pt idx="2">
                  <c:v>0.2</c:v>
                </c:pt>
                <c:pt idx="3">
                  <c:v>5.7142859999999997E-2</c:v>
                </c:pt>
                <c:pt idx="4">
                  <c:v>8.5714289999999999E-2</c:v>
                </c:pt>
                <c:pt idx="5">
                  <c:v>0</c:v>
                </c:pt>
              </c:numCache>
            </c:numRef>
          </c:val>
          <c:extLst>
            <c:ext xmlns:c16="http://schemas.microsoft.com/office/drawing/2014/chart" uri="{C3380CC4-5D6E-409C-BE32-E72D297353CC}">
              <c16:uniqueId val="{00000002-AC9D-4826-AA47-3B737DAC6162}"/>
            </c:ext>
          </c:extLst>
        </c:ser>
        <c:ser>
          <c:idx val="7"/>
          <c:order val="7"/>
          <c:tx>
            <c:strRef>
              <c:f>Sheet1!$I$1</c:f>
              <c:strCache>
                <c:ptCount val="1"/>
                <c:pt idx="0">
                  <c:v>2024 US Male 18-34</c:v>
                </c:pt>
              </c:strCache>
            </c:strRef>
          </c:tx>
          <c:spPr>
            <a:solidFill>
              <a:schemeClr val="accent2"/>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Sheet1!$I$2:$I$7</c:f>
              <c:numCache>
                <c:formatCode>0%</c:formatCode>
                <c:ptCount val="6"/>
                <c:pt idx="0">
                  <c:v>0.43529412000000001</c:v>
                </c:pt>
                <c:pt idx="1">
                  <c:v>0.2</c:v>
                </c:pt>
                <c:pt idx="2">
                  <c:v>0.28235294</c:v>
                </c:pt>
                <c:pt idx="3">
                  <c:v>5.8823529999999999E-2</c:v>
                </c:pt>
                <c:pt idx="4">
                  <c:v>1.1764709999999999E-2</c:v>
                </c:pt>
                <c:pt idx="5">
                  <c:v>1.1764709999999999E-2</c:v>
                </c:pt>
              </c:numCache>
            </c:numRef>
          </c:val>
          <c:extLst>
            <c:ext xmlns:c16="http://schemas.microsoft.com/office/drawing/2014/chart" uri="{C3380CC4-5D6E-409C-BE32-E72D297353CC}">
              <c16:uniqueId val="{00000003-AC9D-4826-AA47-3B737DAC6162}"/>
            </c:ext>
          </c:extLst>
        </c:ser>
        <c:ser>
          <c:idx val="8"/>
          <c:order val="8"/>
          <c:tx>
            <c:strRef>
              <c:f>Sheet1!$J$1</c:f>
              <c:strCache>
                <c:ptCount val="1"/>
                <c:pt idx="0">
                  <c:v>2024 US Female 35-54</c:v>
                </c:pt>
              </c:strCache>
            </c:strRef>
          </c:tx>
          <c:spPr>
            <a:solidFill>
              <a:schemeClr val="accent3"/>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Sheet1!$J$2:$J$7</c:f>
              <c:numCache>
                <c:formatCode>0%</c:formatCode>
                <c:ptCount val="6"/>
                <c:pt idx="0">
                  <c:v>0.33333332999999998</c:v>
                </c:pt>
                <c:pt idx="1">
                  <c:v>0.15942028999999999</c:v>
                </c:pt>
                <c:pt idx="2">
                  <c:v>0.20289855000000001</c:v>
                </c:pt>
                <c:pt idx="3">
                  <c:v>0.21739130000000001</c:v>
                </c:pt>
                <c:pt idx="4">
                  <c:v>2.8985509999999999E-2</c:v>
                </c:pt>
                <c:pt idx="5">
                  <c:v>5.7971010000000003E-2</c:v>
                </c:pt>
              </c:numCache>
            </c:numRef>
          </c:val>
          <c:extLst>
            <c:ext xmlns:c16="http://schemas.microsoft.com/office/drawing/2014/chart" uri="{C3380CC4-5D6E-409C-BE32-E72D297353CC}">
              <c16:uniqueId val="{00000004-AC9D-4826-AA47-3B737DAC6162}"/>
            </c:ext>
          </c:extLst>
        </c:ser>
        <c:ser>
          <c:idx val="9"/>
          <c:order val="9"/>
          <c:tx>
            <c:strRef>
              <c:f>Sheet1!$K$1</c:f>
              <c:strCache>
                <c:ptCount val="1"/>
                <c:pt idx="0">
                  <c:v>2024 US Male 35-54</c:v>
                </c:pt>
              </c:strCache>
            </c:strRef>
          </c:tx>
          <c:spPr>
            <a:solidFill>
              <a:schemeClr val="accent4"/>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Sheet1!$K$2:$K$7</c:f>
              <c:numCache>
                <c:formatCode>0%</c:formatCode>
                <c:ptCount val="6"/>
                <c:pt idx="0">
                  <c:v>0.51428571000000001</c:v>
                </c:pt>
                <c:pt idx="1">
                  <c:v>0.14285713999999999</c:v>
                </c:pt>
                <c:pt idx="2">
                  <c:v>0.25714285999999997</c:v>
                </c:pt>
                <c:pt idx="3">
                  <c:v>7.1428569999999997E-2</c:v>
                </c:pt>
                <c:pt idx="4">
                  <c:v>1.428571E-2</c:v>
                </c:pt>
                <c:pt idx="5">
                  <c:v>0</c:v>
                </c:pt>
              </c:numCache>
            </c:numRef>
          </c:val>
          <c:extLst>
            <c:ext xmlns:c16="http://schemas.microsoft.com/office/drawing/2014/chart" uri="{C3380CC4-5D6E-409C-BE32-E72D297353CC}">
              <c16:uniqueId val="{00000005-AC9D-4826-AA47-3B737DAC6162}"/>
            </c:ext>
          </c:extLst>
        </c:ser>
        <c:ser>
          <c:idx val="10"/>
          <c:order val="10"/>
          <c:tx>
            <c:strRef>
              <c:f>Sheet1!$L$1</c:f>
              <c:strCache>
                <c:ptCount val="1"/>
                <c:pt idx="0">
                  <c:v>2024 US Female 55+</c:v>
                </c:pt>
              </c:strCache>
            </c:strRef>
          </c:tx>
          <c:spPr>
            <a:solidFill>
              <a:schemeClr val="accent5"/>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Sheet1!$L$2:$L$7</c:f>
              <c:numCache>
                <c:formatCode>0%</c:formatCode>
                <c:ptCount val="6"/>
                <c:pt idx="0">
                  <c:v>0.19230769</c:v>
                </c:pt>
                <c:pt idx="1">
                  <c:v>0.23076922999999999</c:v>
                </c:pt>
                <c:pt idx="2">
                  <c:v>0.30769231000000002</c:v>
                </c:pt>
                <c:pt idx="3">
                  <c:v>0.26923077000000001</c:v>
                </c:pt>
                <c:pt idx="4">
                  <c:v>0</c:v>
                </c:pt>
                <c:pt idx="5">
                  <c:v>0</c:v>
                </c:pt>
              </c:numCache>
            </c:numRef>
          </c:val>
          <c:extLst>
            <c:ext xmlns:c16="http://schemas.microsoft.com/office/drawing/2014/chart" uri="{C3380CC4-5D6E-409C-BE32-E72D297353CC}">
              <c16:uniqueId val="{00000006-AC9D-4826-AA47-3B737DAC6162}"/>
            </c:ext>
          </c:extLst>
        </c:ser>
        <c:ser>
          <c:idx val="11"/>
          <c:order val="11"/>
          <c:tx>
            <c:strRef>
              <c:f>Sheet1!$M$1</c:f>
              <c:strCache>
                <c:ptCount val="1"/>
                <c:pt idx="0">
                  <c:v>2024 US Male 55+</c:v>
                </c:pt>
              </c:strCache>
            </c:strRef>
          </c:tx>
          <c:spPr>
            <a:solidFill>
              <a:schemeClr val="accent6"/>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Sheet1!$M$2:$M$7</c:f>
              <c:numCache>
                <c:formatCode>0%</c:formatCode>
                <c:ptCount val="6"/>
                <c:pt idx="0">
                  <c:v>0.13636364000000001</c:v>
                </c:pt>
                <c:pt idx="1">
                  <c:v>0.22727273000000001</c:v>
                </c:pt>
                <c:pt idx="2">
                  <c:v>0.40909090999999997</c:v>
                </c:pt>
                <c:pt idx="3">
                  <c:v>0.18181818</c:v>
                </c:pt>
                <c:pt idx="4">
                  <c:v>4.5454550000000003E-2</c:v>
                </c:pt>
                <c:pt idx="5">
                  <c:v>0</c:v>
                </c:pt>
              </c:numCache>
            </c:numRef>
          </c:val>
          <c:extLst>
            <c:ext xmlns:c16="http://schemas.microsoft.com/office/drawing/2014/chart" uri="{C3380CC4-5D6E-409C-BE32-E72D297353CC}">
              <c16:uniqueId val="{00000007-AC9D-4826-AA47-3B737DAC6162}"/>
            </c:ext>
          </c:extLst>
        </c:ser>
        <c:dLbls>
          <c:showLegendKey val="0"/>
          <c:showVal val="0"/>
          <c:showCatName val="0"/>
          <c:showSerName val="0"/>
          <c:showPercent val="0"/>
          <c:showBubbleSize val="0"/>
        </c:dLbls>
        <c:gapWidth val="219"/>
        <c:overlap val="-27"/>
        <c:axId val="123022143"/>
        <c:axId val="123026823"/>
      </c:barChart>
      <c:catAx>
        <c:axId val="123022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3026823"/>
        <c:crosses val="autoZero"/>
        <c:auto val="1"/>
        <c:lblAlgn val="ctr"/>
        <c:lblOffset val="100"/>
        <c:noMultiLvlLbl val="0"/>
      </c:catAx>
      <c:valAx>
        <c:axId val="1230268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30221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Sheet1!$A$2:$A$14</c:f>
              <c:strCache>
                <c:ptCount val="13"/>
                <c:pt idx="0">
                  <c:v>Quality</c:v>
                </c:pt>
                <c:pt idx="1">
                  <c:v>Established safety</c:v>
                </c:pt>
                <c:pt idx="2">
                  <c:v>Trust</c:v>
                </c:pt>
                <c:pt idx="3">
                  <c:v>Clinically studied</c:v>
                </c:pt>
                <c:pt idx="4">
                  <c:v>Regulatory/legal compliance</c:v>
                </c:pt>
                <c:pt idx="5">
                  <c:v>Efficacy/efficacious dose</c:v>
                </c:pt>
                <c:pt idx="6">
                  <c:v>3rd party value-based certification</c:v>
                </c:pt>
                <c:pt idx="7">
                  <c:v>3rd party quality certification</c:v>
                </c:pt>
                <c:pt idx="8">
                  <c:v>Website offering further information</c:v>
                </c:pt>
                <c:pt idx="9">
                  <c:v>BI logo on back of package</c:v>
                </c:pt>
                <c:pt idx="10">
                  <c:v>BI logo on front of package</c:v>
                </c:pt>
                <c:pt idx="11">
                  <c:v>Media coverage of the BI</c:v>
                </c:pt>
                <c:pt idx="12">
                  <c:v>Social media support and presence</c:v>
                </c:pt>
              </c:strCache>
            </c:strRef>
          </c:cat>
          <c:val>
            <c:numRef>
              <c:f>Sheet1!$B$2:$B$14</c:f>
              <c:numCache>
                <c:formatCode>0%</c:formatCode>
                <c:ptCount val="13"/>
                <c:pt idx="0">
                  <c:v>0.78896103999999989</c:v>
                </c:pt>
                <c:pt idx="1">
                  <c:v>0.72727272999999992</c:v>
                </c:pt>
                <c:pt idx="2">
                  <c:v>0.74025974000000005</c:v>
                </c:pt>
                <c:pt idx="3">
                  <c:v>0.62337662000000005</c:v>
                </c:pt>
                <c:pt idx="4">
                  <c:v>0.62662337999999995</c:v>
                </c:pt>
                <c:pt idx="5">
                  <c:v>0.59090909000000003</c:v>
                </c:pt>
                <c:pt idx="6">
                  <c:v>0.52922077999999995</c:v>
                </c:pt>
                <c:pt idx="7">
                  <c:v>0.41883116999999997</c:v>
                </c:pt>
                <c:pt idx="8">
                  <c:v>0.50974026000000006</c:v>
                </c:pt>
                <c:pt idx="9">
                  <c:v>0.45779220999999998</c:v>
                </c:pt>
                <c:pt idx="10">
                  <c:v>0.39285713999999999</c:v>
                </c:pt>
                <c:pt idx="11">
                  <c:v>0.31168831000000002</c:v>
                </c:pt>
                <c:pt idx="12">
                  <c:v>0.28571428999999998</c:v>
                </c:pt>
              </c:numCache>
            </c:numRef>
          </c:val>
          <c:extLst>
            <c:ext xmlns:c16="http://schemas.microsoft.com/office/drawing/2014/chart" uri="{C3380CC4-5D6E-409C-BE32-E72D297353CC}">
              <c16:uniqueId val="{00000000-E5DF-42D6-BCFB-46801727F982}"/>
            </c:ext>
          </c:extLst>
        </c:ser>
        <c:ser>
          <c:idx val="1"/>
          <c:order val="1"/>
          <c:tx>
            <c:strRef>
              <c:f>Sheet1!$C$1</c:f>
              <c:strCache>
                <c:ptCount val="1"/>
                <c:pt idx="0">
                  <c:v>UK</c:v>
                </c:pt>
              </c:strCache>
            </c:strRef>
          </c:tx>
          <c:spPr>
            <a:solidFill>
              <a:schemeClr val="accent2"/>
            </a:solidFill>
            <a:ln>
              <a:noFill/>
            </a:ln>
            <a:effectLst/>
          </c:spPr>
          <c:invertIfNegative val="0"/>
          <c:cat>
            <c:strRef>
              <c:f>Sheet1!$A$2:$A$14</c:f>
              <c:strCache>
                <c:ptCount val="13"/>
                <c:pt idx="0">
                  <c:v>Quality</c:v>
                </c:pt>
                <c:pt idx="1">
                  <c:v>Established safety</c:v>
                </c:pt>
                <c:pt idx="2">
                  <c:v>Trust</c:v>
                </c:pt>
                <c:pt idx="3">
                  <c:v>Clinically studied</c:v>
                </c:pt>
                <c:pt idx="4">
                  <c:v>Regulatory/legal compliance</c:v>
                </c:pt>
                <c:pt idx="5">
                  <c:v>Efficacy/efficacious dose</c:v>
                </c:pt>
                <c:pt idx="6">
                  <c:v>3rd party value-based certification</c:v>
                </c:pt>
                <c:pt idx="7">
                  <c:v>3rd party quality certification</c:v>
                </c:pt>
                <c:pt idx="8">
                  <c:v>Website offering further information</c:v>
                </c:pt>
                <c:pt idx="9">
                  <c:v>BI logo on back of package</c:v>
                </c:pt>
                <c:pt idx="10">
                  <c:v>BI logo on front of package</c:v>
                </c:pt>
                <c:pt idx="11">
                  <c:v>Media coverage of the BI</c:v>
                </c:pt>
                <c:pt idx="12">
                  <c:v>Social media support and presence</c:v>
                </c:pt>
              </c:strCache>
            </c:strRef>
          </c:cat>
          <c:val>
            <c:numRef>
              <c:f>Sheet1!$C$2:$C$14</c:f>
              <c:numCache>
                <c:formatCode>0%</c:formatCode>
                <c:ptCount val="13"/>
                <c:pt idx="0">
                  <c:v>0.74336282999999992</c:v>
                </c:pt>
                <c:pt idx="1">
                  <c:v>0.67256636999999997</c:v>
                </c:pt>
                <c:pt idx="2">
                  <c:v>0.67256636999999997</c:v>
                </c:pt>
                <c:pt idx="3">
                  <c:v>0.71681415999999998</c:v>
                </c:pt>
                <c:pt idx="4">
                  <c:v>0.57522123999999997</c:v>
                </c:pt>
                <c:pt idx="5">
                  <c:v>0.47787611000000002</c:v>
                </c:pt>
                <c:pt idx="6">
                  <c:v>0.46902654999999999</c:v>
                </c:pt>
                <c:pt idx="7">
                  <c:v>0.44247787999999999</c:v>
                </c:pt>
                <c:pt idx="8">
                  <c:v>0.46017699000000001</c:v>
                </c:pt>
                <c:pt idx="9">
                  <c:v>0.36283186000000001</c:v>
                </c:pt>
                <c:pt idx="10">
                  <c:v>0.39823008999999998</c:v>
                </c:pt>
                <c:pt idx="11">
                  <c:v>0.26548673</c:v>
                </c:pt>
                <c:pt idx="12">
                  <c:v>0.17699115000000001</c:v>
                </c:pt>
              </c:numCache>
            </c:numRef>
          </c:val>
          <c:extLst>
            <c:ext xmlns:c16="http://schemas.microsoft.com/office/drawing/2014/chart" uri="{C3380CC4-5D6E-409C-BE32-E72D297353CC}">
              <c16:uniqueId val="{00000001-E5DF-42D6-BCFB-46801727F982}"/>
            </c:ext>
          </c:extLst>
        </c:ser>
        <c:ser>
          <c:idx val="2"/>
          <c:order val="2"/>
          <c:tx>
            <c:strRef>
              <c:f>Sheet1!$D$1</c:f>
              <c:strCache>
                <c:ptCount val="1"/>
                <c:pt idx="0">
                  <c:v>DE</c:v>
                </c:pt>
              </c:strCache>
            </c:strRef>
          </c:tx>
          <c:spPr>
            <a:solidFill>
              <a:schemeClr val="accent3"/>
            </a:solidFill>
            <a:ln>
              <a:noFill/>
            </a:ln>
            <a:effectLst/>
          </c:spPr>
          <c:invertIfNegative val="0"/>
          <c:cat>
            <c:strRef>
              <c:f>Sheet1!$A$2:$A$14</c:f>
              <c:strCache>
                <c:ptCount val="13"/>
                <c:pt idx="0">
                  <c:v>Quality</c:v>
                </c:pt>
                <c:pt idx="1">
                  <c:v>Established safety</c:v>
                </c:pt>
                <c:pt idx="2">
                  <c:v>Trust</c:v>
                </c:pt>
                <c:pt idx="3">
                  <c:v>Clinically studied</c:v>
                </c:pt>
                <c:pt idx="4">
                  <c:v>Regulatory/legal compliance</c:v>
                </c:pt>
                <c:pt idx="5">
                  <c:v>Efficacy/efficacious dose</c:v>
                </c:pt>
                <c:pt idx="6">
                  <c:v>3rd party value-based certification</c:v>
                </c:pt>
                <c:pt idx="7">
                  <c:v>3rd party quality certification</c:v>
                </c:pt>
                <c:pt idx="8">
                  <c:v>Website offering further information</c:v>
                </c:pt>
                <c:pt idx="9">
                  <c:v>BI logo on back of package</c:v>
                </c:pt>
                <c:pt idx="10">
                  <c:v>BI logo on front of package</c:v>
                </c:pt>
                <c:pt idx="11">
                  <c:v>Media coverage of the BI</c:v>
                </c:pt>
                <c:pt idx="12">
                  <c:v>Social media support and presence</c:v>
                </c:pt>
              </c:strCache>
            </c:strRef>
          </c:cat>
          <c:val>
            <c:numRef>
              <c:f>Sheet1!$D$2:$D$14</c:f>
              <c:numCache>
                <c:formatCode>0%</c:formatCode>
                <c:ptCount val="13"/>
                <c:pt idx="0">
                  <c:v>0.68807339000000001</c:v>
                </c:pt>
                <c:pt idx="1">
                  <c:v>0.68807339000000001</c:v>
                </c:pt>
                <c:pt idx="2">
                  <c:v>0.70642201999999998</c:v>
                </c:pt>
                <c:pt idx="3">
                  <c:v>0.5412844</c:v>
                </c:pt>
                <c:pt idx="4">
                  <c:v>0.61467889999999992</c:v>
                </c:pt>
                <c:pt idx="5">
                  <c:v>0.68807339000000001</c:v>
                </c:pt>
                <c:pt idx="6">
                  <c:v>0.48623852999999989</c:v>
                </c:pt>
                <c:pt idx="7">
                  <c:v>0.48623852999999989</c:v>
                </c:pt>
                <c:pt idx="8">
                  <c:v>0.51376147000000005</c:v>
                </c:pt>
                <c:pt idx="9">
                  <c:v>0.38532110000000003</c:v>
                </c:pt>
                <c:pt idx="10">
                  <c:v>0.42201834999999999</c:v>
                </c:pt>
                <c:pt idx="11">
                  <c:v>0.30275228999999998</c:v>
                </c:pt>
                <c:pt idx="12">
                  <c:v>0.25688073</c:v>
                </c:pt>
              </c:numCache>
            </c:numRef>
          </c:val>
          <c:extLst>
            <c:ext xmlns:c16="http://schemas.microsoft.com/office/drawing/2014/chart" uri="{C3380CC4-5D6E-409C-BE32-E72D297353CC}">
              <c16:uniqueId val="{00000002-E5DF-42D6-BCFB-46801727F982}"/>
            </c:ext>
          </c:extLst>
        </c:ser>
        <c:ser>
          <c:idx val="3"/>
          <c:order val="3"/>
          <c:tx>
            <c:strRef>
              <c:f>Sheet1!$E$1</c:f>
              <c:strCache>
                <c:ptCount val="1"/>
                <c:pt idx="0">
                  <c:v>IT</c:v>
                </c:pt>
              </c:strCache>
            </c:strRef>
          </c:tx>
          <c:spPr>
            <a:solidFill>
              <a:schemeClr val="accent4"/>
            </a:solidFill>
            <a:ln>
              <a:noFill/>
            </a:ln>
            <a:effectLst/>
          </c:spPr>
          <c:invertIfNegative val="0"/>
          <c:cat>
            <c:strRef>
              <c:f>Sheet1!$A$2:$A$14</c:f>
              <c:strCache>
                <c:ptCount val="13"/>
                <c:pt idx="0">
                  <c:v>Quality</c:v>
                </c:pt>
                <c:pt idx="1">
                  <c:v>Established safety</c:v>
                </c:pt>
                <c:pt idx="2">
                  <c:v>Trust</c:v>
                </c:pt>
                <c:pt idx="3">
                  <c:v>Clinically studied</c:v>
                </c:pt>
                <c:pt idx="4">
                  <c:v>Regulatory/legal compliance</c:v>
                </c:pt>
                <c:pt idx="5">
                  <c:v>Efficacy/efficacious dose</c:v>
                </c:pt>
                <c:pt idx="6">
                  <c:v>3rd party value-based certification</c:v>
                </c:pt>
                <c:pt idx="7">
                  <c:v>3rd party quality certification</c:v>
                </c:pt>
                <c:pt idx="8">
                  <c:v>Website offering further information</c:v>
                </c:pt>
                <c:pt idx="9">
                  <c:v>BI logo on back of package</c:v>
                </c:pt>
                <c:pt idx="10">
                  <c:v>BI logo on front of package</c:v>
                </c:pt>
                <c:pt idx="11">
                  <c:v>Media coverage of the BI</c:v>
                </c:pt>
                <c:pt idx="12">
                  <c:v>Social media support and presence</c:v>
                </c:pt>
              </c:strCache>
            </c:strRef>
          </c:cat>
          <c:val>
            <c:numRef>
              <c:f>Sheet1!$E$2:$E$14</c:f>
              <c:numCache>
                <c:formatCode>0%</c:formatCode>
                <c:ptCount val="13"/>
                <c:pt idx="0">
                  <c:v>0.69613259999999999</c:v>
                </c:pt>
                <c:pt idx="1">
                  <c:v>0.60220993999999994</c:v>
                </c:pt>
                <c:pt idx="2">
                  <c:v>0.55248618999999999</c:v>
                </c:pt>
                <c:pt idx="3">
                  <c:v>0.66298343000000004</c:v>
                </c:pt>
                <c:pt idx="4">
                  <c:v>0.60773480999999996</c:v>
                </c:pt>
                <c:pt idx="5">
                  <c:v>0.59668507999999998</c:v>
                </c:pt>
                <c:pt idx="6">
                  <c:v>0.46961325999999998</c:v>
                </c:pt>
                <c:pt idx="7">
                  <c:v>0.44198894999999999</c:v>
                </c:pt>
                <c:pt idx="8">
                  <c:v>0.31491712999999999</c:v>
                </c:pt>
                <c:pt idx="9">
                  <c:v>0.24309391999999999</c:v>
                </c:pt>
                <c:pt idx="10">
                  <c:v>0.23204420000000001</c:v>
                </c:pt>
                <c:pt idx="11">
                  <c:v>0.19337017000000001</c:v>
                </c:pt>
                <c:pt idx="12">
                  <c:v>0.15469612999999999</c:v>
                </c:pt>
              </c:numCache>
            </c:numRef>
          </c:val>
          <c:extLst>
            <c:ext xmlns:c16="http://schemas.microsoft.com/office/drawing/2014/chart" uri="{C3380CC4-5D6E-409C-BE32-E72D297353CC}">
              <c16:uniqueId val="{00000003-E5DF-42D6-BCFB-46801727F982}"/>
            </c:ext>
          </c:extLst>
        </c:ser>
        <c:ser>
          <c:idx val="4"/>
          <c:order val="4"/>
          <c:tx>
            <c:strRef>
              <c:f>Sheet1!$F$1</c:f>
              <c:strCache>
                <c:ptCount val="1"/>
                <c:pt idx="0">
                  <c:v>KR</c:v>
                </c:pt>
              </c:strCache>
            </c:strRef>
          </c:tx>
          <c:spPr>
            <a:solidFill>
              <a:schemeClr val="accent5"/>
            </a:solidFill>
            <a:ln>
              <a:noFill/>
            </a:ln>
            <a:effectLst/>
          </c:spPr>
          <c:invertIfNegative val="0"/>
          <c:cat>
            <c:strRef>
              <c:f>Sheet1!$A$2:$A$14</c:f>
              <c:strCache>
                <c:ptCount val="13"/>
                <c:pt idx="0">
                  <c:v>Quality</c:v>
                </c:pt>
                <c:pt idx="1">
                  <c:v>Established safety</c:v>
                </c:pt>
                <c:pt idx="2">
                  <c:v>Trust</c:v>
                </c:pt>
                <c:pt idx="3">
                  <c:v>Clinically studied</c:v>
                </c:pt>
                <c:pt idx="4">
                  <c:v>Regulatory/legal compliance</c:v>
                </c:pt>
                <c:pt idx="5">
                  <c:v>Efficacy/efficacious dose</c:v>
                </c:pt>
                <c:pt idx="6">
                  <c:v>3rd party value-based certification</c:v>
                </c:pt>
                <c:pt idx="7">
                  <c:v>3rd party quality certification</c:v>
                </c:pt>
                <c:pt idx="8">
                  <c:v>Website offering further information</c:v>
                </c:pt>
                <c:pt idx="9">
                  <c:v>BI logo on back of package</c:v>
                </c:pt>
                <c:pt idx="10">
                  <c:v>BI logo on front of package</c:v>
                </c:pt>
                <c:pt idx="11">
                  <c:v>Media coverage of the BI</c:v>
                </c:pt>
                <c:pt idx="12">
                  <c:v>Social media support and presence</c:v>
                </c:pt>
              </c:strCache>
            </c:strRef>
          </c:cat>
          <c:val>
            <c:numRef>
              <c:f>Sheet1!$F$2:$F$14</c:f>
              <c:numCache>
                <c:formatCode>0%</c:formatCode>
                <c:ptCount val="13"/>
                <c:pt idx="0">
                  <c:v>0.71739130000000007</c:v>
                </c:pt>
                <c:pt idx="1">
                  <c:v>0.66847825999999999</c:v>
                </c:pt>
                <c:pt idx="2">
                  <c:v>0.63586957</c:v>
                </c:pt>
                <c:pt idx="3">
                  <c:v>0.58152174000000001</c:v>
                </c:pt>
                <c:pt idx="4">
                  <c:v>0.52717391000000002</c:v>
                </c:pt>
                <c:pt idx="5">
                  <c:v>0.73369564999999992</c:v>
                </c:pt>
                <c:pt idx="6">
                  <c:v>0.42934782999999999</c:v>
                </c:pt>
                <c:pt idx="7">
                  <c:v>0.45652174000000001</c:v>
                </c:pt>
                <c:pt idx="8">
                  <c:v>0.21739130000000001</c:v>
                </c:pt>
                <c:pt idx="9">
                  <c:v>0.35869564999999998</c:v>
                </c:pt>
                <c:pt idx="10">
                  <c:v>0.32065217000000001</c:v>
                </c:pt>
                <c:pt idx="11">
                  <c:v>0.20108696000000001</c:v>
                </c:pt>
                <c:pt idx="12">
                  <c:v>0.10869565</c:v>
                </c:pt>
              </c:numCache>
            </c:numRef>
          </c:val>
          <c:extLst>
            <c:ext xmlns:c16="http://schemas.microsoft.com/office/drawing/2014/chart" uri="{C3380CC4-5D6E-409C-BE32-E72D297353CC}">
              <c16:uniqueId val="{00000004-E5DF-42D6-BCFB-46801727F982}"/>
            </c:ext>
          </c:extLst>
        </c:ser>
        <c:ser>
          <c:idx val="5"/>
          <c:order val="5"/>
          <c:tx>
            <c:strRef>
              <c:f>Sheet1!$G$1</c:f>
              <c:strCache>
                <c:ptCount val="1"/>
                <c:pt idx="0">
                  <c:v>AU</c:v>
                </c:pt>
              </c:strCache>
            </c:strRef>
          </c:tx>
          <c:spPr>
            <a:solidFill>
              <a:schemeClr val="accent6"/>
            </a:solidFill>
            <a:ln>
              <a:noFill/>
            </a:ln>
            <a:effectLst/>
          </c:spPr>
          <c:invertIfNegative val="0"/>
          <c:cat>
            <c:strRef>
              <c:f>Sheet1!$A$2:$A$14</c:f>
              <c:strCache>
                <c:ptCount val="13"/>
                <c:pt idx="0">
                  <c:v>Quality</c:v>
                </c:pt>
                <c:pt idx="1">
                  <c:v>Established safety</c:v>
                </c:pt>
                <c:pt idx="2">
                  <c:v>Trust</c:v>
                </c:pt>
                <c:pt idx="3">
                  <c:v>Clinically studied</c:v>
                </c:pt>
                <c:pt idx="4">
                  <c:v>Regulatory/legal compliance</c:v>
                </c:pt>
                <c:pt idx="5">
                  <c:v>Efficacy/efficacious dose</c:v>
                </c:pt>
                <c:pt idx="6">
                  <c:v>3rd party value-based certification</c:v>
                </c:pt>
                <c:pt idx="7">
                  <c:v>3rd party quality certification</c:v>
                </c:pt>
                <c:pt idx="8">
                  <c:v>Website offering further information</c:v>
                </c:pt>
                <c:pt idx="9">
                  <c:v>BI logo on back of package</c:v>
                </c:pt>
                <c:pt idx="10">
                  <c:v>BI logo on front of package</c:v>
                </c:pt>
                <c:pt idx="11">
                  <c:v>Media coverage of the BI</c:v>
                </c:pt>
                <c:pt idx="12">
                  <c:v>Social media support and presence</c:v>
                </c:pt>
              </c:strCache>
            </c:strRef>
          </c:cat>
          <c:val>
            <c:numRef>
              <c:f>Sheet1!$G$2:$G$14</c:f>
              <c:numCache>
                <c:formatCode>0%</c:formatCode>
                <c:ptCount val="13"/>
                <c:pt idx="0">
                  <c:v>0.75362319</c:v>
                </c:pt>
                <c:pt idx="1">
                  <c:v>0.68115942000000007</c:v>
                </c:pt>
                <c:pt idx="2">
                  <c:v>0.62318841000000003</c:v>
                </c:pt>
                <c:pt idx="3">
                  <c:v>0.58695651999999998</c:v>
                </c:pt>
                <c:pt idx="4">
                  <c:v>0.57971013999999998</c:v>
                </c:pt>
                <c:pt idx="5">
                  <c:v>0.52173912999999994</c:v>
                </c:pt>
                <c:pt idx="6">
                  <c:v>0.40579710000000002</c:v>
                </c:pt>
                <c:pt idx="7">
                  <c:v>0.34057970999999998</c:v>
                </c:pt>
                <c:pt idx="8">
                  <c:v>0.39855072000000002</c:v>
                </c:pt>
                <c:pt idx="9">
                  <c:v>0.31884057999999998</c:v>
                </c:pt>
                <c:pt idx="10">
                  <c:v>0.31159419999999999</c:v>
                </c:pt>
                <c:pt idx="11">
                  <c:v>0.13768116</c:v>
                </c:pt>
                <c:pt idx="12">
                  <c:v>0.15217391</c:v>
                </c:pt>
              </c:numCache>
            </c:numRef>
          </c:val>
          <c:extLst>
            <c:ext xmlns:c16="http://schemas.microsoft.com/office/drawing/2014/chart" uri="{C3380CC4-5D6E-409C-BE32-E72D297353CC}">
              <c16:uniqueId val="{00000005-E5DF-42D6-BCFB-46801727F982}"/>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Sheet1!$A$2:$A$14</c:f>
              <c:strCache>
                <c:ptCount val="13"/>
                <c:pt idx="0">
                  <c:v>Quality</c:v>
                </c:pt>
                <c:pt idx="1">
                  <c:v>Established safety</c:v>
                </c:pt>
                <c:pt idx="2">
                  <c:v>Trust</c:v>
                </c:pt>
                <c:pt idx="3">
                  <c:v>Clinically studied</c:v>
                </c:pt>
                <c:pt idx="4">
                  <c:v>Regulatory/legal compliance</c:v>
                </c:pt>
                <c:pt idx="5">
                  <c:v>Efficacy/efficacious dose</c:v>
                </c:pt>
                <c:pt idx="6">
                  <c:v>3rd party value-based certification</c:v>
                </c:pt>
                <c:pt idx="7">
                  <c:v>3rd party quality certification</c:v>
                </c:pt>
                <c:pt idx="8">
                  <c:v>Website offering further information</c:v>
                </c:pt>
                <c:pt idx="9">
                  <c:v>BI logo on back of package</c:v>
                </c:pt>
                <c:pt idx="10">
                  <c:v>BI logo on front of package</c:v>
                </c:pt>
                <c:pt idx="11">
                  <c:v>Media coverage of the BI</c:v>
                </c:pt>
                <c:pt idx="12">
                  <c:v>Social media support and presence</c:v>
                </c:pt>
              </c:strCache>
            </c:strRef>
          </c:cat>
          <c:val>
            <c:numRef>
              <c:f>Sheet1!$H$2:$H$14</c:f>
              <c:numCache>
                <c:formatCode>0%</c:formatCode>
                <c:ptCount val="13"/>
                <c:pt idx="0">
                  <c:v>0.87713311000000005</c:v>
                </c:pt>
                <c:pt idx="1">
                  <c:v>0.73378840000000001</c:v>
                </c:pt>
                <c:pt idx="2">
                  <c:v>0.84982934999999993</c:v>
                </c:pt>
                <c:pt idx="3">
                  <c:v>0.79863480999999992</c:v>
                </c:pt>
                <c:pt idx="4">
                  <c:v>0.72696245999999998</c:v>
                </c:pt>
                <c:pt idx="5">
                  <c:v>0.66894198000000005</c:v>
                </c:pt>
                <c:pt idx="6">
                  <c:v>0.52901023999999996</c:v>
                </c:pt>
                <c:pt idx="7">
                  <c:v>0.57337884000000006</c:v>
                </c:pt>
                <c:pt idx="8">
                  <c:v>0.57679181000000002</c:v>
                </c:pt>
                <c:pt idx="9">
                  <c:v>0.67235495000000001</c:v>
                </c:pt>
                <c:pt idx="10">
                  <c:v>0.58703072000000001</c:v>
                </c:pt>
                <c:pt idx="11">
                  <c:v>0.39931740999999998</c:v>
                </c:pt>
                <c:pt idx="12">
                  <c:v>0.35836177000000002</c:v>
                </c:pt>
              </c:numCache>
            </c:numRef>
          </c:val>
          <c:extLst>
            <c:ext xmlns:c16="http://schemas.microsoft.com/office/drawing/2014/chart" uri="{C3380CC4-5D6E-409C-BE32-E72D297353CC}">
              <c16:uniqueId val="{00000006-E5DF-42D6-BCFB-46801727F982}"/>
            </c:ext>
          </c:extLst>
        </c:ser>
        <c:dLbls>
          <c:showLegendKey val="0"/>
          <c:showVal val="0"/>
          <c:showCatName val="0"/>
          <c:showSerName val="0"/>
          <c:showPercent val="0"/>
          <c:showBubbleSize val="0"/>
        </c:dLbls>
        <c:gapWidth val="219"/>
        <c:overlap val="-27"/>
        <c:axId val="625000792"/>
        <c:axId val="625006552"/>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Sheet1!$A$2:$A$14</c:f>
              <c:strCache>
                <c:ptCount val="13"/>
                <c:pt idx="0">
                  <c:v>Quality</c:v>
                </c:pt>
                <c:pt idx="1">
                  <c:v>Established safety</c:v>
                </c:pt>
                <c:pt idx="2">
                  <c:v>Trust</c:v>
                </c:pt>
                <c:pt idx="3">
                  <c:v>Clinically studied</c:v>
                </c:pt>
                <c:pt idx="4">
                  <c:v>Regulatory/legal compliance</c:v>
                </c:pt>
                <c:pt idx="5">
                  <c:v>Efficacy/efficacious dose</c:v>
                </c:pt>
                <c:pt idx="6">
                  <c:v>3rd party value-based certification</c:v>
                </c:pt>
                <c:pt idx="7">
                  <c:v>3rd party quality certification</c:v>
                </c:pt>
                <c:pt idx="8">
                  <c:v>Website offering further information</c:v>
                </c:pt>
                <c:pt idx="9">
                  <c:v>BI logo on back of package</c:v>
                </c:pt>
                <c:pt idx="10">
                  <c:v>BI logo on front of package</c:v>
                </c:pt>
                <c:pt idx="11">
                  <c:v>Media coverage of the BI</c:v>
                </c:pt>
                <c:pt idx="12">
                  <c:v>Social media support and presence</c:v>
                </c:pt>
              </c:strCache>
            </c:strRef>
          </c:cat>
          <c:val>
            <c:numRef>
              <c:f>Sheet1!$I$2:$I$14</c:f>
              <c:numCache>
                <c:formatCode>0%</c:formatCode>
                <c:ptCount val="13"/>
                <c:pt idx="0">
                  <c:v>0.77121899999999999</c:v>
                </c:pt>
                <c:pt idx="1">
                  <c:v>0.68599371000000009</c:v>
                </c:pt>
                <c:pt idx="2">
                  <c:v>0.66678309000000002</c:v>
                </c:pt>
                <c:pt idx="3">
                  <c:v>0.64407964000000006</c:v>
                </c:pt>
                <c:pt idx="4">
                  <c:v>0.61439050000000006</c:v>
                </c:pt>
                <c:pt idx="5">
                  <c:v>0.59343345999999997</c:v>
                </c:pt>
                <c:pt idx="6">
                  <c:v>0.39154733000000003</c:v>
                </c:pt>
                <c:pt idx="7">
                  <c:v>0.38910233999999999</c:v>
                </c:pt>
                <c:pt idx="8">
                  <c:v>0.36709744999999999</c:v>
                </c:pt>
                <c:pt idx="9">
                  <c:v>0.32413552000000001</c:v>
                </c:pt>
                <c:pt idx="10">
                  <c:v>0.30876703</c:v>
                </c:pt>
                <c:pt idx="11">
                  <c:v>0.18581907</c:v>
                </c:pt>
                <c:pt idx="12">
                  <c:v>0.14390499000000001</c:v>
                </c:pt>
              </c:numCache>
            </c:numRef>
          </c:val>
          <c:smooth val="0"/>
          <c:extLst>
            <c:ext xmlns:c16="http://schemas.microsoft.com/office/drawing/2014/chart" uri="{C3380CC4-5D6E-409C-BE32-E72D297353CC}">
              <c16:uniqueId val="{00000007-E5DF-42D6-BCFB-46801727F982}"/>
            </c:ext>
          </c:extLst>
        </c:ser>
        <c:dLbls>
          <c:showLegendKey val="0"/>
          <c:showVal val="0"/>
          <c:showCatName val="0"/>
          <c:showSerName val="0"/>
          <c:showPercent val="0"/>
          <c:showBubbleSize val="0"/>
        </c:dLbls>
        <c:marker val="1"/>
        <c:smooth val="0"/>
        <c:axId val="625000792"/>
        <c:axId val="625006552"/>
      </c:lineChart>
      <c:catAx>
        <c:axId val="625000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25006552"/>
        <c:crosses val="autoZero"/>
        <c:auto val="1"/>
        <c:lblAlgn val="ctr"/>
        <c:lblOffset val="100"/>
        <c:noMultiLvlLbl val="0"/>
      </c:catAx>
      <c:valAx>
        <c:axId val="625006552"/>
        <c:scaling>
          <c:orientation val="minMax"/>
          <c:max val="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25000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Sheet1!$A$2:$A$14</c:f>
              <c:strCache>
                <c:ptCount val="13"/>
                <c:pt idx="0">
                  <c:v>Quality</c:v>
                </c:pt>
                <c:pt idx="1">
                  <c:v>Regulatory/legal compliance</c:v>
                </c:pt>
                <c:pt idx="2">
                  <c:v>Trust</c:v>
                </c:pt>
                <c:pt idx="3">
                  <c:v>Clinically studied</c:v>
                </c:pt>
                <c:pt idx="4">
                  <c:v>Efficacy/efficacious dose</c:v>
                </c:pt>
                <c:pt idx="5">
                  <c:v>Established safety</c:v>
                </c:pt>
                <c:pt idx="6">
                  <c:v>Website offering further information</c:v>
                </c:pt>
                <c:pt idx="7">
                  <c:v>3rd party quality certification</c:v>
                </c:pt>
                <c:pt idx="8">
                  <c:v>3rd party value-based certification</c:v>
                </c:pt>
                <c:pt idx="9">
                  <c:v>BI logo on back of package</c:v>
                </c:pt>
                <c:pt idx="10">
                  <c:v>BIt logo on front of package</c:v>
                </c:pt>
                <c:pt idx="11">
                  <c:v>Media coverage of the BI</c:v>
                </c:pt>
                <c:pt idx="12">
                  <c:v>Social media support and presence</c:v>
                </c:pt>
              </c:strCache>
            </c:strRef>
          </c:cat>
          <c:val>
            <c:numRef>
              <c:f>Sheet1!$B$2:$B$14</c:f>
              <c:numCache>
                <c:formatCode>0%</c:formatCode>
                <c:ptCount val="13"/>
                <c:pt idx="0">
                  <c:v>0.72897195999999997</c:v>
                </c:pt>
                <c:pt idx="1">
                  <c:v>0.68224298999999999</c:v>
                </c:pt>
                <c:pt idx="2">
                  <c:v>0.65887850000000003</c:v>
                </c:pt>
                <c:pt idx="3">
                  <c:v>0.64953271000000001</c:v>
                </c:pt>
                <c:pt idx="4">
                  <c:v>0.63551402000000001</c:v>
                </c:pt>
                <c:pt idx="5">
                  <c:v>0.60747664000000001</c:v>
                </c:pt>
                <c:pt idx="6">
                  <c:v>0.52336449000000007</c:v>
                </c:pt>
                <c:pt idx="7">
                  <c:v>0.47196262</c:v>
                </c:pt>
                <c:pt idx="8">
                  <c:v>0.44859812999999998</c:v>
                </c:pt>
                <c:pt idx="9">
                  <c:v>0.41588785</c:v>
                </c:pt>
                <c:pt idx="10">
                  <c:v>0.36915888000000002</c:v>
                </c:pt>
                <c:pt idx="11">
                  <c:v>0.28504673000000003</c:v>
                </c:pt>
                <c:pt idx="12">
                  <c:v>0.23831775999999999</c:v>
                </c:pt>
              </c:numCache>
            </c:numRef>
          </c:val>
          <c:extLst>
            <c:ext xmlns:c16="http://schemas.microsoft.com/office/drawing/2014/chart" uri="{C3380CC4-5D6E-409C-BE32-E72D297353CC}">
              <c16:uniqueId val="{00000000-E5DF-42D6-BCFB-46801727F982}"/>
            </c:ext>
          </c:extLst>
        </c:ser>
        <c:ser>
          <c:idx val="1"/>
          <c:order val="1"/>
          <c:tx>
            <c:strRef>
              <c:f>Sheet1!$C$1</c:f>
              <c:strCache>
                <c:ptCount val="1"/>
                <c:pt idx="0">
                  <c:v>Male 18-34</c:v>
                </c:pt>
              </c:strCache>
            </c:strRef>
          </c:tx>
          <c:spPr>
            <a:solidFill>
              <a:schemeClr val="accent2"/>
            </a:solidFill>
            <a:ln>
              <a:noFill/>
            </a:ln>
            <a:effectLst/>
          </c:spPr>
          <c:invertIfNegative val="0"/>
          <c:cat>
            <c:strRef>
              <c:f>Sheet1!$A$2:$A$14</c:f>
              <c:strCache>
                <c:ptCount val="13"/>
                <c:pt idx="0">
                  <c:v>Quality</c:v>
                </c:pt>
                <c:pt idx="1">
                  <c:v>Regulatory/legal compliance</c:v>
                </c:pt>
                <c:pt idx="2">
                  <c:v>Trust</c:v>
                </c:pt>
                <c:pt idx="3">
                  <c:v>Clinically studied</c:v>
                </c:pt>
                <c:pt idx="4">
                  <c:v>Efficacy/efficacious dose</c:v>
                </c:pt>
                <c:pt idx="5">
                  <c:v>Established safety</c:v>
                </c:pt>
                <c:pt idx="6">
                  <c:v>Website offering further information</c:v>
                </c:pt>
                <c:pt idx="7">
                  <c:v>3rd party quality certification</c:v>
                </c:pt>
                <c:pt idx="8">
                  <c:v>3rd party value-based certification</c:v>
                </c:pt>
                <c:pt idx="9">
                  <c:v>BI logo on back of package</c:v>
                </c:pt>
                <c:pt idx="10">
                  <c:v>BIt logo on front of package</c:v>
                </c:pt>
                <c:pt idx="11">
                  <c:v>Media coverage of the BI</c:v>
                </c:pt>
                <c:pt idx="12">
                  <c:v>Social media support and presence</c:v>
                </c:pt>
              </c:strCache>
            </c:strRef>
          </c:cat>
          <c:val>
            <c:numRef>
              <c:f>Sheet1!$C$2:$C$14</c:f>
              <c:numCache>
                <c:formatCode>0%</c:formatCode>
                <c:ptCount val="13"/>
                <c:pt idx="0">
                  <c:v>0.72839505999999998</c:v>
                </c:pt>
                <c:pt idx="1">
                  <c:v>0.57613168999999997</c:v>
                </c:pt>
                <c:pt idx="2">
                  <c:v>0.69547325000000004</c:v>
                </c:pt>
                <c:pt idx="3">
                  <c:v>0.60493827</c:v>
                </c:pt>
                <c:pt idx="4">
                  <c:v>0.58847737</c:v>
                </c:pt>
                <c:pt idx="5">
                  <c:v>0.67489712000000002</c:v>
                </c:pt>
                <c:pt idx="6">
                  <c:v>0.49382715999999999</c:v>
                </c:pt>
                <c:pt idx="7">
                  <c:v>0.46090534999999999</c:v>
                </c:pt>
                <c:pt idx="8">
                  <c:v>0.46090534999999999</c:v>
                </c:pt>
                <c:pt idx="9">
                  <c:v>0.48559670999999999</c:v>
                </c:pt>
                <c:pt idx="10">
                  <c:v>0.48148148000000002</c:v>
                </c:pt>
                <c:pt idx="11">
                  <c:v>0.37448559999999997</c:v>
                </c:pt>
                <c:pt idx="12">
                  <c:v>0.37037037</c:v>
                </c:pt>
              </c:numCache>
            </c:numRef>
          </c:val>
          <c:extLst>
            <c:ext xmlns:c16="http://schemas.microsoft.com/office/drawing/2014/chart" uri="{C3380CC4-5D6E-409C-BE32-E72D297353CC}">
              <c16:uniqueId val="{00000001-E5DF-42D6-BCFB-46801727F982}"/>
            </c:ext>
          </c:extLst>
        </c:ser>
        <c:ser>
          <c:idx val="2"/>
          <c:order val="2"/>
          <c:tx>
            <c:strRef>
              <c:f>Sheet1!$D$1</c:f>
              <c:strCache>
                <c:ptCount val="1"/>
                <c:pt idx="0">
                  <c:v>Female 35-54</c:v>
                </c:pt>
              </c:strCache>
            </c:strRef>
          </c:tx>
          <c:spPr>
            <a:solidFill>
              <a:schemeClr val="accent3"/>
            </a:solidFill>
            <a:ln>
              <a:noFill/>
            </a:ln>
            <a:effectLst/>
          </c:spPr>
          <c:invertIfNegative val="0"/>
          <c:cat>
            <c:strRef>
              <c:f>Sheet1!$A$2:$A$14</c:f>
              <c:strCache>
                <c:ptCount val="13"/>
                <c:pt idx="0">
                  <c:v>Quality</c:v>
                </c:pt>
                <c:pt idx="1">
                  <c:v>Regulatory/legal compliance</c:v>
                </c:pt>
                <c:pt idx="2">
                  <c:v>Trust</c:v>
                </c:pt>
                <c:pt idx="3">
                  <c:v>Clinically studied</c:v>
                </c:pt>
                <c:pt idx="4">
                  <c:v>Efficacy/efficacious dose</c:v>
                </c:pt>
                <c:pt idx="5">
                  <c:v>Established safety</c:v>
                </c:pt>
                <c:pt idx="6">
                  <c:v>Website offering further information</c:v>
                </c:pt>
                <c:pt idx="7">
                  <c:v>3rd party quality certification</c:v>
                </c:pt>
                <c:pt idx="8">
                  <c:v>3rd party value-based certification</c:v>
                </c:pt>
                <c:pt idx="9">
                  <c:v>BI logo on back of package</c:v>
                </c:pt>
                <c:pt idx="10">
                  <c:v>BIt logo on front of package</c:v>
                </c:pt>
                <c:pt idx="11">
                  <c:v>Media coverage of the BI</c:v>
                </c:pt>
                <c:pt idx="12">
                  <c:v>Social media support and presence</c:v>
                </c:pt>
              </c:strCache>
            </c:strRef>
          </c:cat>
          <c:val>
            <c:numRef>
              <c:f>Sheet1!$D$2:$D$14</c:f>
              <c:numCache>
                <c:formatCode>0%</c:formatCode>
                <c:ptCount val="13"/>
                <c:pt idx="0">
                  <c:v>0.82534246999999994</c:v>
                </c:pt>
                <c:pt idx="1">
                  <c:v>0.66780821999999995</c:v>
                </c:pt>
                <c:pt idx="2">
                  <c:v>0.74315067999999995</c:v>
                </c:pt>
                <c:pt idx="3">
                  <c:v>0.69863014000000012</c:v>
                </c:pt>
                <c:pt idx="4">
                  <c:v>0.63356164000000004</c:v>
                </c:pt>
                <c:pt idx="5">
                  <c:v>0.75684932000000005</c:v>
                </c:pt>
                <c:pt idx="6">
                  <c:v>0.43493151000000002</c:v>
                </c:pt>
                <c:pt idx="7">
                  <c:v>0.46232877</c:v>
                </c:pt>
                <c:pt idx="8">
                  <c:v>0.54452054999999999</c:v>
                </c:pt>
                <c:pt idx="9">
                  <c:v>0.44863014000000001</c:v>
                </c:pt>
                <c:pt idx="10">
                  <c:v>0.40068492999999988</c:v>
                </c:pt>
                <c:pt idx="11">
                  <c:v>0.23972603000000001</c:v>
                </c:pt>
                <c:pt idx="12">
                  <c:v>0.18835615999999999</c:v>
                </c:pt>
              </c:numCache>
            </c:numRef>
          </c:val>
          <c:extLst>
            <c:ext xmlns:c16="http://schemas.microsoft.com/office/drawing/2014/chart" uri="{C3380CC4-5D6E-409C-BE32-E72D297353CC}">
              <c16:uniqueId val="{00000002-E5DF-42D6-BCFB-46801727F982}"/>
            </c:ext>
          </c:extLst>
        </c:ser>
        <c:ser>
          <c:idx val="3"/>
          <c:order val="3"/>
          <c:tx>
            <c:strRef>
              <c:f>Sheet1!$E$1</c:f>
              <c:strCache>
                <c:ptCount val="1"/>
                <c:pt idx="0">
                  <c:v>Male 35-54</c:v>
                </c:pt>
              </c:strCache>
            </c:strRef>
          </c:tx>
          <c:spPr>
            <a:solidFill>
              <a:schemeClr val="accent4"/>
            </a:solidFill>
            <a:ln>
              <a:noFill/>
            </a:ln>
            <a:effectLst/>
          </c:spPr>
          <c:invertIfNegative val="0"/>
          <c:cat>
            <c:strRef>
              <c:f>Sheet1!$A$2:$A$14</c:f>
              <c:strCache>
                <c:ptCount val="13"/>
                <c:pt idx="0">
                  <c:v>Quality</c:v>
                </c:pt>
                <c:pt idx="1">
                  <c:v>Regulatory/legal compliance</c:v>
                </c:pt>
                <c:pt idx="2">
                  <c:v>Trust</c:v>
                </c:pt>
                <c:pt idx="3">
                  <c:v>Clinically studied</c:v>
                </c:pt>
                <c:pt idx="4">
                  <c:v>Efficacy/efficacious dose</c:v>
                </c:pt>
                <c:pt idx="5">
                  <c:v>Established safety</c:v>
                </c:pt>
                <c:pt idx="6">
                  <c:v>Website offering further information</c:v>
                </c:pt>
                <c:pt idx="7">
                  <c:v>3rd party quality certification</c:v>
                </c:pt>
                <c:pt idx="8">
                  <c:v>3rd party value-based certification</c:v>
                </c:pt>
                <c:pt idx="9">
                  <c:v>BI logo on back of package</c:v>
                </c:pt>
                <c:pt idx="10">
                  <c:v>BIt logo on front of package</c:v>
                </c:pt>
                <c:pt idx="11">
                  <c:v>Media coverage of the BI</c:v>
                </c:pt>
                <c:pt idx="12">
                  <c:v>Social media support and presence</c:v>
                </c:pt>
              </c:strCache>
            </c:strRef>
          </c:cat>
          <c:val>
            <c:numRef>
              <c:f>Sheet1!$E$2:$E$14</c:f>
              <c:numCache>
                <c:formatCode>0%</c:formatCode>
                <c:ptCount val="13"/>
                <c:pt idx="0">
                  <c:v>0.73650794000000008</c:v>
                </c:pt>
                <c:pt idx="1">
                  <c:v>0.57142857000000002</c:v>
                </c:pt>
                <c:pt idx="2">
                  <c:v>0.6984127</c:v>
                </c:pt>
                <c:pt idx="3">
                  <c:v>0.64761904999999997</c:v>
                </c:pt>
                <c:pt idx="4">
                  <c:v>0.59047618999999996</c:v>
                </c:pt>
                <c:pt idx="5">
                  <c:v>0.64761904999999997</c:v>
                </c:pt>
                <c:pt idx="6">
                  <c:v>0.42539682999999989</c:v>
                </c:pt>
                <c:pt idx="7">
                  <c:v>0.47936508000000011</c:v>
                </c:pt>
                <c:pt idx="8">
                  <c:v>0.50158729999999996</c:v>
                </c:pt>
                <c:pt idx="9">
                  <c:v>0.44126984000000002</c:v>
                </c:pt>
                <c:pt idx="10">
                  <c:v>0.39047619</c:v>
                </c:pt>
                <c:pt idx="11">
                  <c:v>0.31746032000000002</c:v>
                </c:pt>
                <c:pt idx="12">
                  <c:v>0.26984127000000002</c:v>
                </c:pt>
              </c:numCache>
            </c:numRef>
          </c:val>
          <c:extLst>
            <c:ext xmlns:c16="http://schemas.microsoft.com/office/drawing/2014/chart" uri="{C3380CC4-5D6E-409C-BE32-E72D297353CC}">
              <c16:uniqueId val="{00000003-E5DF-42D6-BCFB-46801727F982}"/>
            </c:ext>
          </c:extLst>
        </c:ser>
        <c:ser>
          <c:idx val="4"/>
          <c:order val="4"/>
          <c:tx>
            <c:strRef>
              <c:f>Sheet1!$F$1</c:f>
              <c:strCache>
                <c:ptCount val="1"/>
                <c:pt idx="0">
                  <c:v>Female 55+</c:v>
                </c:pt>
              </c:strCache>
            </c:strRef>
          </c:tx>
          <c:spPr>
            <a:solidFill>
              <a:schemeClr val="accent5"/>
            </a:solidFill>
            <a:ln>
              <a:noFill/>
            </a:ln>
            <a:effectLst/>
          </c:spPr>
          <c:invertIfNegative val="0"/>
          <c:cat>
            <c:strRef>
              <c:f>Sheet1!$A$2:$A$14</c:f>
              <c:strCache>
                <c:ptCount val="13"/>
                <c:pt idx="0">
                  <c:v>Quality</c:v>
                </c:pt>
                <c:pt idx="1">
                  <c:v>Regulatory/legal compliance</c:v>
                </c:pt>
                <c:pt idx="2">
                  <c:v>Trust</c:v>
                </c:pt>
                <c:pt idx="3">
                  <c:v>Clinically studied</c:v>
                </c:pt>
                <c:pt idx="4">
                  <c:v>Efficacy/efficacious dose</c:v>
                </c:pt>
                <c:pt idx="5">
                  <c:v>Established safety</c:v>
                </c:pt>
                <c:pt idx="6">
                  <c:v>Website offering further information</c:v>
                </c:pt>
                <c:pt idx="7">
                  <c:v>3rd party quality certification</c:v>
                </c:pt>
                <c:pt idx="8">
                  <c:v>3rd party value-based certification</c:v>
                </c:pt>
                <c:pt idx="9">
                  <c:v>BI logo on back of package</c:v>
                </c:pt>
                <c:pt idx="10">
                  <c:v>BIt logo on front of package</c:v>
                </c:pt>
                <c:pt idx="11">
                  <c:v>Media coverage of the BI</c:v>
                </c:pt>
                <c:pt idx="12">
                  <c:v>Social media support and presence</c:v>
                </c:pt>
              </c:strCache>
            </c:strRef>
          </c:cat>
          <c:val>
            <c:numRef>
              <c:f>Sheet1!$F$2:$F$14</c:f>
              <c:numCache>
                <c:formatCode>0%</c:formatCode>
                <c:ptCount val="13"/>
                <c:pt idx="0">
                  <c:v>0.83177570000000001</c:v>
                </c:pt>
                <c:pt idx="1">
                  <c:v>0.66355140000000001</c:v>
                </c:pt>
                <c:pt idx="2">
                  <c:v>0.74766355000000007</c:v>
                </c:pt>
                <c:pt idx="3">
                  <c:v>0.67289719999999997</c:v>
                </c:pt>
                <c:pt idx="4">
                  <c:v>0.71962616999999995</c:v>
                </c:pt>
                <c:pt idx="5">
                  <c:v>0.78504672999999991</c:v>
                </c:pt>
                <c:pt idx="6">
                  <c:v>0.44859812999999998</c:v>
                </c:pt>
                <c:pt idx="7">
                  <c:v>0.49532710000000002</c:v>
                </c:pt>
                <c:pt idx="8">
                  <c:v>0.51401869</c:v>
                </c:pt>
                <c:pt idx="9">
                  <c:v>0.41121495000000002</c:v>
                </c:pt>
                <c:pt idx="10">
                  <c:v>0.45794393</c:v>
                </c:pt>
                <c:pt idx="11">
                  <c:v>0.21495327</c:v>
                </c:pt>
                <c:pt idx="12">
                  <c:v>0.15887850000000001</c:v>
                </c:pt>
              </c:numCache>
            </c:numRef>
          </c:val>
          <c:extLst>
            <c:ext xmlns:c16="http://schemas.microsoft.com/office/drawing/2014/chart" uri="{C3380CC4-5D6E-409C-BE32-E72D297353CC}">
              <c16:uniqueId val="{00000004-E5DF-42D6-BCFB-46801727F982}"/>
            </c:ext>
          </c:extLst>
        </c:ser>
        <c:ser>
          <c:idx val="5"/>
          <c:order val="5"/>
          <c:tx>
            <c:strRef>
              <c:f>Sheet1!$G$1</c:f>
              <c:strCache>
                <c:ptCount val="1"/>
                <c:pt idx="0">
                  <c:v>Male 55+</c:v>
                </c:pt>
              </c:strCache>
            </c:strRef>
          </c:tx>
          <c:spPr>
            <a:solidFill>
              <a:schemeClr val="accent6"/>
            </a:solidFill>
            <a:ln>
              <a:noFill/>
            </a:ln>
            <a:effectLst/>
          </c:spPr>
          <c:invertIfNegative val="0"/>
          <c:cat>
            <c:strRef>
              <c:f>Sheet1!$A$2:$A$14</c:f>
              <c:strCache>
                <c:ptCount val="13"/>
                <c:pt idx="0">
                  <c:v>Quality</c:v>
                </c:pt>
                <c:pt idx="1">
                  <c:v>Regulatory/legal compliance</c:v>
                </c:pt>
                <c:pt idx="2">
                  <c:v>Trust</c:v>
                </c:pt>
                <c:pt idx="3">
                  <c:v>Clinically studied</c:v>
                </c:pt>
                <c:pt idx="4">
                  <c:v>Efficacy/efficacious dose</c:v>
                </c:pt>
                <c:pt idx="5">
                  <c:v>Established safety</c:v>
                </c:pt>
                <c:pt idx="6">
                  <c:v>Website offering further information</c:v>
                </c:pt>
                <c:pt idx="7">
                  <c:v>3rd party quality certification</c:v>
                </c:pt>
                <c:pt idx="8">
                  <c:v>3rd party value-based certification</c:v>
                </c:pt>
                <c:pt idx="9">
                  <c:v>BI logo on back of package</c:v>
                </c:pt>
                <c:pt idx="10">
                  <c:v>BIt logo on front of package</c:v>
                </c:pt>
                <c:pt idx="11">
                  <c:v>Media coverage of the BI</c:v>
                </c:pt>
                <c:pt idx="12">
                  <c:v>Social media support and presence</c:v>
                </c:pt>
              </c:strCache>
            </c:strRef>
          </c:cat>
          <c:val>
            <c:numRef>
              <c:f>Sheet1!$G$2:$G$14</c:f>
              <c:numCache>
                <c:formatCode>0%</c:formatCode>
                <c:ptCount val="13"/>
                <c:pt idx="0">
                  <c:v>0.80921052999999998</c:v>
                </c:pt>
                <c:pt idx="1">
                  <c:v>0.59210525999999997</c:v>
                </c:pt>
                <c:pt idx="2">
                  <c:v>0.68421052999999998</c:v>
                </c:pt>
                <c:pt idx="3">
                  <c:v>0.70394737000000007</c:v>
                </c:pt>
                <c:pt idx="4">
                  <c:v>0.61184210999999999</c:v>
                </c:pt>
                <c:pt idx="5">
                  <c:v>0.72368420999999994</c:v>
                </c:pt>
                <c:pt idx="6">
                  <c:v>0.28947368000000001</c:v>
                </c:pt>
                <c:pt idx="7">
                  <c:v>0.38815789000000001</c:v>
                </c:pt>
                <c:pt idx="8">
                  <c:v>0.40131579000000001</c:v>
                </c:pt>
                <c:pt idx="9">
                  <c:v>0.35526316000000002</c:v>
                </c:pt>
                <c:pt idx="10">
                  <c:v>0.28289473999999998</c:v>
                </c:pt>
                <c:pt idx="11">
                  <c:v>0.14473684000000001</c:v>
                </c:pt>
                <c:pt idx="12">
                  <c:v>7.8947370000000003E-2</c:v>
                </c:pt>
              </c:numCache>
            </c:numRef>
          </c:val>
          <c:extLst>
            <c:ext xmlns:c16="http://schemas.microsoft.com/office/drawing/2014/chart" uri="{C3380CC4-5D6E-409C-BE32-E72D297353CC}">
              <c16:uniqueId val="{00000005-E5DF-42D6-BCFB-46801727F982}"/>
            </c:ext>
          </c:extLst>
        </c:ser>
        <c:dLbls>
          <c:showLegendKey val="0"/>
          <c:showVal val="0"/>
          <c:showCatName val="0"/>
          <c:showSerName val="0"/>
          <c:showPercent val="0"/>
          <c:showBubbleSize val="0"/>
        </c:dLbls>
        <c:gapWidth val="219"/>
        <c:overlap val="-27"/>
        <c:axId val="625000792"/>
        <c:axId val="625006552"/>
      </c:barChart>
      <c:catAx>
        <c:axId val="625000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25006552"/>
        <c:crosses val="autoZero"/>
        <c:auto val="1"/>
        <c:lblAlgn val="ctr"/>
        <c:lblOffset val="100"/>
        <c:noMultiLvlLbl val="0"/>
      </c:catAx>
      <c:valAx>
        <c:axId val="6250065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25000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Sheet1!$A$2:$A$14</c:f>
              <c:strCache>
                <c:ptCount val="13"/>
                <c:pt idx="0">
                  <c:v>Quality</c:v>
                </c:pt>
                <c:pt idx="1">
                  <c:v>Trust</c:v>
                </c:pt>
                <c:pt idx="2">
                  <c:v>Regulatory/legal compliance</c:v>
                </c:pt>
                <c:pt idx="3">
                  <c:v>Established safety</c:v>
                </c:pt>
                <c:pt idx="4">
                  <c:v>Efficacy/efficacious dose</c:v>
                </c:pt>
                <c:pt idx="5">
                  <c:v>Clinically studied</c:v>
                </c:pt>
                <c:pt idx="6">
                  <c:v>Website offering further information</c:v>
                </c:pt>
                <c:pt idx="7">
                  <c:v>3rd party value-based certification</c:v>
                </c:pt>
                <c:pt idx="8">
                  <c:v>BI logo on back of package</c:v>
                </c:pt>
                <c:pt idx="9">
                  <c:v>3rd party quality certification</c:v>
                </c:pt>
                <c:pt idx="10">
                  <c:v>BI logo on front of package</c:v>
                </c:pt>
                <c:pt idx="11">
                  <c:v>Social media support and presence</c:v>
                </c:pt>
                <c:pt idx="12">
                  <c:v>Media coverage of the BI</c:v>
                </c:pt>
              </c:strCache>
            </c:strRef>
          </c:cat>
          <c:val>
            <c:numRef>
              <c:f>Sheet1!$B$2:$B$14</c:f>
              <c:numCache>
                <c:formatCode>0%</c:formatCode>
                <c:ptCount val="13"/>
                <c:pt idx="0">
                  <c:v>0.77142857000000009</c:v>
                </c:pt>
                <c:pt idx="1">
                  <c:v>0.77142857000000009</c:v>
                </c:pt>
                <c:pt idx="2">
                  <c:v>0.77142857000000009</c:v>
                </c:pt>
                <c:pt idx="3">
                  <c:v>0.74285714000000003</c:v>
                </c:pt>
                <c:pt idx="4">
                  <c:v>0.68571428999999995</c:v>
                </c:pt>
                <c:pt idx="5">
                  <c:v>0.68571428999999995</c:v>
                </c:pt>
                <c:pt idx="6">
                  <c:v>0.6</c:v>
                </c:pt>
                <c:pt idx="7">
                  <c:v>0.48571428999999999</c:v>
                </c:pt>
                <c:pt idx="8">
                  <c:v>0.45714285999999998</c:v>
                </c:pt>
                <c:pt idx="9">
                  <c:v>0.42857142999999998</c:v>
                </c:pt>
                <c:pt idx="10">
                  <c:v>0.34285714</c:v>
                </c:pt>
                <c:pt idx="11">
                  <c:v>0.34285714</c:v>
                </c:pt>
                <c:pt idx="12">
                  <c:v>0.31428571</c:v>
                </c:pt>
              </c:numCache>
            </c:numRef>
          </c:val>
          <c:extLst>
            <c:ext xmlns:c16="http://schemas.microsoft.com/office/drawing/2014/chart" uri="{C3380CC4-5D6E-409C-BE32-E72D297353CC}">
              <c16:uniqueId val="{00000000-E5DF-42D6-BCFB-46801727F982}"/>
            </c:ext>
          </c:extLst>
        </c:ser>
        <c:ser>
          <c:idx val="1"/>
          <c:order val="1"/>
          <c:tx>
            <c:strRef>
              <c:f>Sheet1!$C$1</c:f>
              <c:strCache>
                <c:ptCount val="1"/>
                <c:pt idx="0">
                  <c:v>US Male 18-34</c:v>
                </c:pt>
              </c:strCache>
            </c:strRef>
          </c:tx>
          <c:spPr>
            <a:solidFill>
              <a:schemeClr val="accent2"/>
            </a:solidFill>
            <a:ln>
              <a:noFill/>
            </a:ln>
            <a:effectLst/>
          </c:spPr>
          <c:invertIfNegative val="0"/>
          <c:cat>
            <c:strRef>
              <c:f>Sheet1!$A$2:$A$14</c:f>
              <c:strCache>
                <c:ptCount val="13"/>
                <c:pt idx="0">
                  <c:v>Quality</c:v>
                </c:pt>
                <c:pt idx="1">
                  <c:v>Trust</c:v>
                </c:pt>
                <c:pt idx="2">
                  <c:v>Regulatory/legal compliance</c:v>
                </c:pt>
                <c:pt idx="3">
                  <c:v>Established safety</c:v>
                </c:pt>
                <c:pt idx="4">
                  <c:v>Efficacy/efficacious dose</c:v>
                </c:pt>
                <c:pt idx="5">
                  <c:v>Clinically studied</c:v>
                </c:pt>
                <c:pt idx="6">
                  <c:v>Website offering further information</c:v>
                </c:pt>
                <c:pt idx="7">
                  <c:v>3rd party value-based certification</c:v>
                </c:pt>
                <c:pt idx="8">
                  <c:v>BI logo on back of package</c:v>
                </c:pt>
                <c:pt idx="9">
                  <c:v>3rd party quality certification</c:v>
                </c:pt>
                <c:pt idx="10">
                  <c:v>BI logo on front of package</c:v>
                </c:pt>
                <c:pt idx="11">
                  <c:v>Social media support and presence</c:v>
                </c:pt>
                <c:pt idx="12">
                  <c:v>Media coverage of the BI</c:v>
                </c:pt>
              </c:strCache>
            </c:strRef>
          </c:cat>
          <c:val>
            <c:numRef>
              <c:f>Sheet1!$C$2:$C$14</c:f>
              <c:numCache>
                <c:formatCode>0%</c:formatCode>
                <c:ptCount val="13"/>
                <c:pt idx="0">
                  <c:v>0.74117647000000009</c:v>
                </c:pt>
                <c:pt idx="1">
                  <c:v>0.68235293999999991</c:v>
                </c:pt>
                <c:pt idx="2">
                  <c:v>0.54117647000000002</c:v>
                </c:pt>
                <c:pt idx="3">
                  <c:v>0.68235293999999991</c:v>
                </c:pt>
                <c:pt idx="4">
                  <c:v>0.58823528999999997</c:v>
                </c:pt>
                <c:pt idx="5">
                  <c:v>0.55294117999999992</c:v>
                </c:pt>
                <c:pt idx="6">
                  <c:v>0.50588234999999993</c:v>
                </c:pt>
                <c:pt idx="7">
                  <c:v>0.47058823999999999</c:v>
                </c:pt>
                <c:pt idx="8">
                  <c:v>0.47058823999999999</c:v>
                </c:pt>
                <c:pt idx="9">
                  <c:v>0.37647058999999999</c:v>
                </c:pt>
                <c:pt idx="10">
                  <c:v>0.48235294000000001</c:v>
                </c:pt>
                <c:pt idx="11">
                  <c:v>0.4</c:v>
                </c:pt>
                <c:pt idx="12">
                  <c:v>0.41176470999999998</c:v>
                </c:pt>
              </c:numCache>
            </c:numRef>
          </c:val>
          <c:extLst>
            <c:ext xmlns:c16="http://schemas.microsoft.com/office/drawing/2014/chart" uri="{C3380CC4-5D6E-409C-BE32-E72D297353CC}">
              <c16:uniqueId val="{00000001-E5DF-42D6-BCFB-46801727F982}"/>
            </c:ext>
          </c:extLst>
        </c:ser>
        <c:ser>
          <c:idx val="2"/>
          <c:order val="2"/>
          <c:tx>
            <c:strRef>
              <c:f>Sheet1!$D$1</c:f>
              <c:strCache>
                <c:ptCount val="1"/>
                <c:pt idx="0">
                  <c:v>US Female 35-54</c:v>
                </c:pt>
              </c:strCache>
            </c:strRef>
          </c:tx>
          <c:spPr>
            <a:solidFill>
              <a:schemeClr val="accent3"/>
            </a:solidFill>
            <a:ln>
              <a:noFill/>
            </a:ln>
            <a:effectLst/>
          </c:spPr>
          <c:invertIfNegative val="0"/>
          <c:cat>
            <c:strRef>
              <c:f>Sheet1!$A$2:$A$14</c:f>
              <c:strCache>
                <c:ptCount val="13"/>
                <c:pt idx="0">
                  <c:v>Quality</c:v>
                </c:pt>
                <c:pt idx="1">
                  <c:v>Trust</c:v>
                </c:pt>
                <c:pt idx="2">
                  <c:v>Regulatory/legal compliance</c:v>
                </c:pt>
                <c:pt idx="3">
                  <c:v>Established safety</c:v>
                </c:pt>
                <c:pt idx="4">
                  <c:v>Efficacy/efficacious dose</c:v>
                </c:pt>
                <c:pt idx="5">
                  <c:v>Clinically studied</c:v>
                </c:pt>
                <c:pt idx="6">
                  <c:v>Website offering further information</c:v>
                </c:pt>
                <c:pt idx="7">
                  <c:v>3rd party value-based certification</c:v>
                </c:pt>
                <c:pt idx="8">
                  <c:v>BI logo on back of package</c:v>
                </c:pt>
                <c:pt idx="9">
                  <c:v>3rd party quality certification</c:v>
                </c:pt>
                <c:pt idx="10">
                  <c:v>BI logo on front of package</c:v>
                </c:pt>
                <c:pt idx="11">
                  <c:v>Social media support and presence</c:v>
                </c:pt>
                <c:pt idx="12">
                  <c:v>Media coverage of the BI</c:v>
                </c:pt>
              </c:strCache>
            </c:strRef>
          </c:cat>
          <c:val>
            <c:numRef>
              <c:f>Sheet1!$D$2:$D$14</c:f>
              <c:numCache>
                <c:formatCode>0%</c:formatCode>
                <c:ptCount val="13"/>
                <c:pt idx="0">
                  <c:v>0.85507245999999992</c:v>
                </c:pt>
                <c:pt idx="1">
                  <c:v>0.78260869999999993</c:v>
                </c:pt>
                <c:pt idx="2">
                  <c:v>0.62318841000000003</c:v>
                </c:pt>
                <c:pt idx="3">
                  <c:v>0.78260869999999993</c:v>
                </c:pt>
                <c:pt idx="4">
                  <c:v>0.53623187999999999</c:v>
                </c:pt>
                <c:pt idx="5">
                  <c:v>0.65217391000000002</c:v>
                </c:pt>
                <c:pt idx="6">
                  <c:v>0.52173912999999994</c:v>
                </c:pt>
                <c:pt idx="7">
                  <c:v>0.63768115999999997</c:v>
                </c:pt>
                <c:pt idx="8">
                  <c:v>0.37681158999999997</c:v>
                </c:pt>
                <c:pt idx="9">
                  <c:v>0.39130435000000002</c:v>
                </c:pt>
                <c:pt idx="10">
                  <c:v>0.33333332999999998</c:v>
                </c:pt>
                <c:pt idx="11">
                  <c:v>0.15942028999999999</c:v>
                </c:pt>
                <c:pt idx="12">
                  <c:v>0.20289855000000001</c:v>
                </c:pt>
              </c:numCache>
            </c:numRef>
          </c:val>
          <c:extLst>
            <c:ext xmlns:c16="http://schemas.microsoft.com/office/drawing/2014/chart" uri="{C3380CC4-5D6E-409C-BE32-E72D297353CC}">
              <c16:uniqueId val="{00000002-E5DF-42D6-BCFB-46801727F982}"/>
            </c:ext>
          </c:extLst>
        </c:ser>
        <c:ser>
          <c:idx val="3"/>
          <c:order val="3"/>
          <c:tx>
            <c:strRef>
              <c:f>Sheet1!$E$1</c:f>
              <c:strCache>
                <c:ptCount val="1"/>
                <c:pt idx="0">
                  <c:v>US Male 35-54</c:v>
                </c:pt>
              </c:strCache>
            </c:strRef>
          </c:tx>
          <c:spPr>
            <a:solidFill>
              <a:schemeClr val="accent4"/>
            </a:solidFill>
            <a:ln>
              <a:noFill/>
            </a:ln>
            <a:effectLst/>
          </c:spPr>
          <c:invertIfNegative val="0"/>
          <c:cat>
            <c:strRef>
              <c:f>Sheet1!$A$2:$A$14</c:f>
              <c:strCache>
                <c:ptCount val="13"/>
                <c:pt idx="0">
                  <c:v>Quality</c:v>
                </c:pt>
                <c:pt idx="1">
                  <c:v>Trust</c:v>
                </c:pt>
                <c:pt idx="2">
                  <c:v>Regulatory/legal compliance</c:v>
                </c:pt>
                <c:pt idx="3">
                  <c:v>Established safety</c:v>
                </c:pt>
                <c:pt idx="4">
                  <c:v>Efficacy/efficacious dose</c:v>
                </c:pt>
                <c:pt idx="5">
                  <c:v>Clinically studied</c:v>
                </c:pt>
                <c:pt idx="6">
                  <c:v>Website offering further information</c:v>
                </c:pt>
                <c:pt idx="7">
                  <c:v>3rd party value-based certification</c:v>
                </c:pt>
                <c:pt idx="8">
                  <c:v>BI logo on back of package</c:v>
                </c:pt>
                <c:pt idx="9">
                  <c:v>3rd party quality certification</c:v>
                </c:pt>
                <c:pt idx="10">
                  <c:v>BI logo on front of package</c:v>
                </c:pt>
                <c:pt idx="11">
                  <c:v>Social media support and presence</c:v>
                </c:pt>
                <c:pt idx="12">
                  <c:v>Media coverage of the BI</c:v>
                </c:pt>
              </c:strCache>
            </c:strRef>
          </c:cat>
          <c:val>
            <c:numRef>
              <c:f>Sheet1!$E$2:$E$14</c:f>
              <c:numCache>
                <c:formatCode>0%</c:formatCode>
                <c:ptCount val="13"/>
                <c:pt idx="0">
                  <c:v>0.78571428999999993</c:v>
                </c:pt>
                <c:pt idx="1">
                  <c:v>0.74285714000000003</c:v>
                </c:pt>
                <c:pt idx="2">
                  <c:v>0.7</c:v>
                </c:pt>
                <c:pt idx="3">
                  <c:v>0.67142857000000011</c:v>
                </c:pt>
                <c:pt idx="4">
                  <c:v>0.55714286000000002</c:v>
                </c:pt>
                <c:pt idx="5">
                  <c:v>0.64285713999999994</c:v>
                </c:pt>
                <c:pt idx="6">
                  <c:v>0.55714286000000002</c:v>
                </c:pt>
                <c:pt idx="7">
                  <c:v>0.55714286000000002</c:v>
                </c:pt>
                <c:pt idx="8">
                  <c:v>0.57142857000000002</c:v>
                </c:pt>
                <c:pt idx="9">
                  <c:v>0.5</c:v>
                </c:pt>
                <c:pt idx="10">
                  <c:v>0.45714285999999998</c:v>
                </c:pt>
                <c:pt idx="11">
                  <c:v>0.38571429000000002</c:v>
                </c:pt>
                <c:pt idx="12">
                  <c:v>0.44285713999999998</c:v>
                </c:pt>
              </c:numCache>
            </c:numRef>
          </c:val>
          <c:extLst>
            <c:ext xmlns:c16="http://schemas.microsoft.com/office/drawing/2014/chart" uri="{C3380CC4-5D6E-409C-BE32-E72D297353CC}">
              <c16:uniqueId val="{00000003-E5DF-42D6-BCFB-46801727F982}"/>
            </c:ext>
          </c:extLst>
        </c:ser>
        <c:ser>
          <c:idx val="4"/>
          <c:order val="4"/>
          <c:tx>
            <c:strRef>
              <c:f>Sheet1!$F$1</c:f>
              <c:strCache>
                <c:ptCount val="1"/>
                <c:pt idx="0">
                  <c:v>US Female 55+</c:v>
                </c:pt>
              </c:strCache>
            </c:strRef>
          </c:tx>
          <c:spPr>
            <a:solidFill>
              <a:schemeClr val="accent5"/>
            </a:solidFill>
            <a:ln>
              <a:noFill/>
            </a:ln>
            <a:effectLst/>
          </c:spPr>
          <c:invertIfNegative val="0"/>
          <c:cat>
            <c:strRef>
              <c:f>Sheet1!$A$2:$A$14</c:f>
              <c:strCache>
                <c:ptCount val="13"/>
                <c:pt idx="0">
                  <c:v>Quality</c:v>
                </c:pt>
                <c:pt idx="1">
                  <c:v>Trust</c:v>
                </c:pt>
                <c:pt idx="2">
                  <c:v>Regulatory/legal compliance</c:v>
                </c:pt>
                <c:pt idx="3">
                  <c:v>Established safety</c:v>
                </c:pt>
                <c:pt idx="4">
                  <c:v>Efficacy/efficacious dose</c:v>
                </c:pt>
                <c:pt idx="5">
                  <c:v>Clinically studied</c:v>
                </c:pt>
                <c:pt idx="6">
                  <c:v>Website offering further information</c:v>
                </c:pt>
                <c:pt idx="7">
                  <c:v>3rd party value-based certification</c:v>
                </c:pt>
                <c:pt idx="8">
                  <c:v>BI logo on back of package</c:v>
                </c:pt>
                <c:pt idx="9">
                  <c:v>3rd party quality certification</c:v>
                </c:pt>
                <c:pt idx="10">
                  <c:v>BI logo on front of package</c:v>
                </c:pt>
                <c:pt idx="11">
                  <c:v>Social media support and presence</c:v>
                </c:pt>
                <c:pt idx="12">
                  <c:v>Media coverage of the BI</c:v>
                </c:pt>
              </c:strCache>
            </c:strRef>
          </c:cat>
          <c:val>
            <c:numRef>
              <c:f>Sheet1!$F$2:$F$14</c:f>
              <c:numCache>
                <c:formatCode>0%</c:formatCode>
                <c:ptCount val="13"/>
                <c:pt idx="0">
                  <c:v>0.84615384999999999</c:v>
                </c:pt>
                <c:pt idx="1">
                  <c:v>0.76923077000000006</c:v>
                </c:pt>
                <c:pt idx="2">
                  <c:v>0.61538462000000005</c:v>
                </c:pt>
                <c:pt idx="3">
                  <c:v>0.84615384999999999</c:v>
                </c:pt>
                <c:pt idx="4">
                  <c:v>0.69230768999999992</c:v>
                </c:pt>
                <c:pt idx="5">
                  <c:v>0.65384615000000001</c:v>
                </c:pt>
                <c:pt idx="6">
                  <c:v>0.42307692000000002</c:v>
                </c:pt>
                <c:pt idx="7">
                  <c:v>0.5</c:v>
                </c:pt>
                <c:pt idx="8">
                  <c:v>0.34615384999999999</c:v>
                </c:pt>
                <c:pt idx="9">
                  <c:v>0.5</c:v>
                </c:pt>
                <c:pt idx="10">
                  <c:v>0.23076922999999999</c:v>
                </c:pt>
                <c:pt idx="11">
                  <c:v>3.8461540000000002E-2</c:v>
                </c:pt>
                <c:pt idx="12">
                  <c:v>0.11538461999999999</c:v>
                </c:pt>
              </c:numCache>
            </c:numRef>
          </c:val>
          <c:extLst>
            <c:ext xmlns:c16="http://schemas.microsoft.com/office/drawing/2014/chart" uri="{C3380CC4-5D6E-409C-BE32-E72D297353CC}">
              <c16:uniqueId val="{00000004-E5DF-42D6-BCFB-46801727F982}"/>
            </c:ext>
          </c:extLst>
        </c:ser>
        <c:ser>
          <c:idx val="5"/>
          <c:order val="5"/>
          <c:tx>
            <c:strRef>
              <c:f>Sheet1!$G$1</c:f>
              <c:strCache>
                <c:ptCount val="1"/>
                <c:pt idx="0">
                  <c:v>US Male 55+</c:v>
                </c:pt>
              </c:strCache>
            </c:strRef>
          </c:tx>
          <c:spPr>
            <a:solidFill>
              <a:schemeClr val="accent6"/>
            </a:solidFill>
            <a:ln>
              <a:noFill/>
            </a:ln>
            <a:effectLst/>
          </c:spPr>
          <c:invertIfNegative val="0"/>
          <c:cat>
            <c:strRef>
              <c:f>Sheet1!$A$2:$A$14</c:f>
              <c:strCache>
                <c:ptCount val="13"/>
                <c:pt idx="0">
                  <c:v>Quality</c:v>
                </c:pt>
                <c:pt idx="1">
                  <c:v>Trust</c:v>
                </c:pt>
                <c:pt idx="2">
                  <c:v>Regulatory/legal compliance</c:v>
                </c:pt>
                <c:pt idx="3">
                  <c:v>Established safety</c:v>
                </c:pt>
                <c:pt idx="4">
                  <c:v>Efficacy/efficacious dose</c:v>
                </c:pt>
                <c:pt idx="5">
                  <c:v>Clinically studied</c:v>
                </c:pt>
                <c:pt idx="6">
                  <c:v>Website offering further information</c:v>
                </c:pt>
                <c:pt idx="7">
                  <c:v>3rd party value-based certification</c:v>
                </c:pt>
                <c:pt idx="8">
                  <c:v>BI logo on back of package</c:v>
                </c:pt>
                <c:pt idx="9">
                  <c:v>3rd party quality certification</c:v>
                </c:pt>
                <c:pt idx="10">
                  <c:v>BI logo on front of package</c:v>
                </c:pt>
                <c:pt idx="11">
                  <c:v>Social media support and presence</c:v>
                </c:pt>
                <c:pt idx="12">
                  <c:v>Media coverage of the BI</c:v>
                </c:pt>
              </c:strCache>
            </c:strRef>
          </c:cat>
          <c:val>
            <c:numRef>
              <c:f>Sheet1!$G$2:$G$14</c:f>
              <c:numCache>
                <c:formatCode>0%</c:formatCode>
                <c:ptCount val="13"/>
                <c:pt idx="0">
                  <c:v>0.72727272999999992</c:v>
                </c:pt>
                <c:pt idx="1">
                  <c:v>0.72727272999999992</c:v>
                </c:pt>
                <c:pt idx="2">
                  <c:v>0.5</c:v>
                </c:pt>
                <c:pt idx="3">
                  <c:v>0.72727272999999992</c:v>
                </c:pt>
                <c:pt idx="4">
                  <c:v>0.59090909000000003</c:v>
                </c:pt>
                <c:pt idx="5">
                  <c:v>0.59090909000000003</c:v>
                </c:pt>
                <c:pt idx="6">
                  <c:v>0.27272727000000002</c:v>
                </c:pt>
                <c:pt idx="7">
                  <c:v>0.40909090999999997</c:v>
                </c:pt>
                <c:pt idx="8">
                  <c:v>0.45454545000000002</c:v>
                </c:pt>
                <c:pt idx="9">
                  <c:v>0.31818182</c:v>
                </c:pt>
                <c:pt idx="10">
                  <c:v>0.31818182</c:v>
                </c:pt>
                <c:pt idx="11">
                  <c:v>0.13636364000000001</c:v>
                </c:pt>
                <c:pt idx="12">
                  <c:v>9.0909089999999998E-2</c:v>
                </c:pt>
              </c:numCache>
            </c:numRef>
          </c:val>
          <c:extLst>
            <c:ext xmlns:c16="http://schemas.microsoft.com/office/drawing/2014/chart" uri="{C3380CC4-5D6E-409C-BE32-E72D297353CC}">
              <c16:uniqueId val="{00000005-E5DF-42D6-BCFB-46801727F982}"/>
            </c:ext>
          </c:extLst>
        </c:ser>
        <c:dLbls>
          <c:showLegendKey val="0"/>
          <c:showVal val="0"/>
          <c:showCatName val="0"/>
          <c:showSerName val="0"/>
          <c:showPercent val="0"/>
          <c:showBubbleSize val="0"/>
        </c:dLbls>
        <c:gapWidth val="219"/>
        <c:overlap val="-27"/>
        <c:axId val="625000792"/>
        <c:axId val="625006552"/>
      </c:barChart>
      <c:catAx>
        <c:axId val="625000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25006552"/>
        <c:crosses val="autoZero"/>
        <c:auto val="1"/>
        <c:lblAlgn val="ctr"/>
        <c:lblOffset val="100"/>
        <c:noMultiLvlLbl val="0"/>
      </c:catAx>
      <c:valAx>
        <c:axId val="6250065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25000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2021 US</c:v>
                </c:pt>
              </c:strCache>
            </c:strRef>
          </c:tx>
          <c:spPr>
            <a:solidFill>
              <a:schemeClr val="accent1"/>
            </a:solidFill>
            <a:ln>
              <a:noFill/>
            </a:ln>
            <a:effectLst/>
          </c:spPr>
          <c:invertIfNegative val="0"/>
          <c:cat>
            <c:strRef>
              <c:f>Sheet1!$A$2:$A$14</c:f>
              <c:strCache>
                <c:ptCount val="13"/>
                <c:pt idx="0">
                  <c:v>Quality</c:v>
                </c:pt>
                <c:pt idx="1">
                  <c:v>Trust</c:v>
                </c:pt>
                <c:pt idx="2">
                  <c:v>Established safety</c:v>
                </c:pt>
                <c:pt idx="3">
                  <c:v>Regulatory/legal compliance</c:v>
                </c:pt>
                <c:pt idx="4">
                  <c:v>Clinically studied</c:v>
                </c:pt>
                <c:pt idx="5">
                  <c:v>Efficacy/efficacious dose</c:v>
                </c:pt>
                <c:pt idx="6">
                  <c:v>3rd party value-based certification</c:v>
                </c:pt>
                <c:pt idx="7">
                  <c:v>Website offering further information</c:v>
                </c:pt>
                <c:pt idx="8">
                  <c:v>BI logo on back of package</c:v>
                </c:pt>
                <c:pt idx="9">
                  <c:v>3rd party quality certification</c:v>
                </c:pt>
                <c:pt idx="10">
                  <c:v>BI logo on front of package</c:v>
                </c:pt>
                <c:pt idx="11">
                  <c:v>Media coverage of the BI</c:v>
                </c:pt>
                <c:pt idx="12">
                  <c:v>Social media support and presence </c:v>
                </c:pt>
              </c:strCache>
            </c:strRef>
          </c:cat>
          <c:val>
            <c:numRef>
              <c:f>Sheet1!$B$2:$B$14</c:f>
              <c:numCache>
                <c:formatCode>0%</c:formatCode>
                <c:ptCount val="13"/>
                <c:pt idx="0">
                  <c:v>0.5467128</c:v>
                </c:pt>
                <c:pt idx="1">
                  <c:v>0.47750864999999998</c:v>
                </c:pt>
                <c:pt idx="2">
                  <c:v>0.47058823999999999</c:v>
                </c:pt>
                <c:pt idx="3">
                  <c:v>0.42214532999999999</c:v>
                </c:pt>
                <c:pt idx="4">
                  <c:v>0.46366782000000001</c:v>
                </c:pt>
                <c:pt idx="5">
                  <c:v>0.41522491</c:v>
                </c:pt>
                <c:pt idx="7">
                  <c:v>0.33910034999999999</c:v>
                </c:pt>
                <c:pt idx="8">
                  <c:v>0.31833909999999999</c:v>
                </c:pt>
                <c:pt idx="10">
                  <c:v>0.34256055000000002</c:v>
                </c:pt>
                <c:pt idx="12">
                  <c:v>0.29757784999999998</c:v>
                </c:pt>
              </c:numCache>
            </c:numRef>
          </c:val>
          <c:extLst>
            <c:ext xmlns:c16="http://schemas.microsoft.com/office/drawing/2014/chart" uri="{C3380CC4-5D6E-409C-BE32-E72D297353CC}">
              <c16:uniqueId val="{00000000-D36D-410E-AC68-79459C2AF1DD}"/>
            </c:ext>
          </c:extLst>
        </c:ser>
        <c:ser>
          <c:idx val="1"/>
          <c:order val="1"/>
          <c:tx>
            <c:strRef>
              <c:f>Sheet1!$C$1</c:f>
              <c:strCache>
                <c:ptCount val="1"/>
                <c:pt idx="0">
                  <c:v>2022 US</c:v>
                </c:pt>
              </c:strCache>
            </c:strRef>
          </c:tx>
          <c:spPr>
            <a:solidFill>
              <a:schemeClr val="accent2"/>
            </a:solidFill>
            <a:ln>
              <a:noFill/>
            </a:ln>
            <a:effectLst/>
          </c:spPr>
          <c:invertIfNegative val="0"/>
          <c:cat>
            <c:strRef>
              <c:f>Sheet1!$A$2:$A$14</c:f>
              <c:strCache>
                <c:ptCount val="13"/>
                <c:pt idx="0">
                  <c:v>Quality</c:v>
                </c:pt>
                <c:pt idx="1">
                  <c:v>Trust</c:v>
                </c:pt>
                <c:pt idx="2">
                  <c:v>Established safety</c:v>
                </c:pt>
                <c:pt idx="3">
                  <c:v>Regulatory/legal compliance</c:v>
                </c:pt>
                <c:pt idx="4">
                  <c:v>Clinically studied</c:v>
                </c:pt>
                <c:pt idx="5">
                  <c:v>Efficacy/efficacious dose</c:v>
                </c:pt>
                <c:pt idx="6">
                  <c:v>3rd party value-based certification</c:v>
                </c:pt>
                <c:pt idx="7">
                  <c:v>Website offering further information</c:v>
                </c:pt>
                <c:pt idx="8">
                  <c:v>BI logo on back of package</c:v>
                </c:pt>
                <c:pt idx="9">
                  <c:v>3rd party quality certification</c:v>
                </c:pt>
                <c:pt idx="10">
                  <c:v>BI logo on front of package</c:v>
                </c:pt>
                <c:pt idx="11">
                  <c:v>Media coverage of the BI</c:v>
                </c:pt>
                <c:pt idx="12">
                  <c:v>Social media support and presence </c:v>
                </c:pt>
              </c:strCache>
            </c:strRef>
          </c:cat>
          <c:val>
            <c:numRef>
              <c:f>Sheet1!$C$2:$C$14</c:f>
              <c:numCache>
                <c:formatCode>0%</c:formatCode>
                <c:ptCount val="13"/>
                <c:pt idx="0">
                  <c:v>0.50242718000000008</c:v>
                </c:pt>
                <c:pt idx="1">
                  <c:v>0.47330096999999999</c:v>
                </c:pt>
                <c:pt idx="2">
                  <c:v>0.47572816000000001</c:v>
                </c:pt>
                <c:pt idx="3">
                  <c:v>0.39563106999999997</c:v>
                </c:pt>
                <c:pt idx="4">
                  <c:v>0.39320388000000001</c:v>
                </c:pt>
                <c:pt idx="5">
                  <c:v>0.41504854000000002</c:v>
                </c:pt>
                <c:pt idx="7">
                  <c:v>0.37135921999999999</c:v>
                </c:pt>
                <c:pt idx="8">
                  <c:v>0.34708737999999989</c:v>
                </c:pt>
                <c:pt idx="10">
                  <c:v>0.33009708999999998</c:v>
                </c:pt>
                <c:pt idx="11">
                  <c:v>0.27669903000000001</c:v>
                </c:pt>
                <c:pt idx="12">
                  <c:v>0.28640777000000001</c:v>
                </c:pt>
              </c:numCache>
            </c:numRef>
          </c:val>
          <c:extLst>
            <c:ext xmlns:c16="http://schemas.microsoft.com/office/drawing/2014/chart" uri="{C3380CC4-5D6E-409C-BE32-E72D297353CC}">
              <c16:uniqueId val="{00000001-D36D-410E-AC68-79459C2AF1DD}"/>
            </c:ext>
          </c:extLst>
        </c:ser>
        <c:ser>
          <c:idx val="2"/>
          <c:order val="2"/>
          <c:tx>
            <c:strRef>
              <c:f>Sheet1!$D$1</c:f>
              <c:strCache>
                <c:ptCount val="1"/>
                <c:pt idx="0">
                  <c:v>2023 US</c:v>
                </c:pt>
              </c:strCache>
            </c:strRef>
          </c:tx>
          <c:spPr>
            <a:solidFill>
              <a:schemeClr val="accent3"/>
            </a:solidFill>
            <a:ln>
              <a:noFill/>
            </a:ln>
            <a:effectLst/>
          </c:spPr>
          <c:invertIfNegative val="0"/>
          <c:cat>
            <c:strRef>
              <c:f>Sheet1!$A$2:$A$14</c:f>
              <c:strCache>
                <c:ptCount val="13"/>
                <c:pt idx="0">
                  <c:v>Quality</c:v>
                </c:pt>
                <c:pt idx="1">
                  <c:v>Trust</c:v>
                </c:pt>
                <c:pt idx="2">
                  <c:v>Established safety</c:v>
                </c:pt>
                <c:pt idx="3">
                  <c:v>Regulatory/legal compliance</c:v>
                </c:pt>
                <c:pt idx="4">
                  <c:v>Clinically studied</c:v>
                </c:pt>
                <c:pt idx="5">
                  <c:v>Efficacy/efficacious dose</c:v>
                </c:pt>
                <c:pt idx="6">
                  <c:v>3rd party value-based certification</c:v>
                </c:pt>
                <c:pt idx="7">
                  <c:v>Website offering further information</c:v>
                </c:pt>
                <c:pt idx="8">
                  <c:v>BI logo on back of package</c:v>
                </c:pt>
                <c:pt idx="9">
                  <c:v>3rd party quality certification</c:v>
                </c:pt>
                <c:pt idx="10">
                  <c:v>BI logo on front of package</c:v>
                </c:pt>
                <c:pt idx="11">
                  <c:v>Media coverage of the BI</c:v>
                </c:pt>
                <c:pt idx="12">
                  <c:v>Social media support and presence </c:v>
                </c:pt>
              </c:strCache>
            </c:strRef>
          </c:cat>
          <c:val>
            <c:numRef>
              <c:f>Sheet1!$D$2:$D$14</c:f>
              <c:numCache>
                <c:formatCode>0%</c:formatCode>
                <c:ptCount val="13"/>
                <c:pt idx="0">
                  <c:v>0.69039146000000007</c:v>
                </c:pt>
                <c:pt idx="1">
                  <c:v>0.6725978600000001</c:v>
                </c:pt>
                <c:pt idx="2">
                  <c:v>0.61209963999999994</c:v>
                </c:pt>
                <c:pt idx="3">
                  <c:v>0.56583629999999996</c:v>
                </c:pt>
                <c:pt idx="4">
                  <c:v>0.63345196000000004</c:v>
                </c:pt>
                <c:pt idx="5">
                  <c:v>0.55871886000000004</c:v>
                </c:pt>
                <c:pt idx="6">
                  <c:v>0.41637011000000002</c:v>
                </c:pt>
                <c:pt idx="7">
                  <c:v>0.42704626000000001</c:v>
                </c:pt>
                <c:pt idx="8">
                  <c:v>0.44128114000000002</c:v>
                </c:pt>
                <c:pt idx="9">
                  <c:v>0.44839857999999999</c:v>
                </c:pt>
                <c:pt idx="10">
                  <c:v>0.39857650999999999</c:v>
                </c:pt>
                <c:pt idx="11">
                  <c:v>0.32384341999999999</c:v>
                </c:pt>
                <c:pt idx="12">
                  <c:v>0.31316726</c:v>
                </c:pt>
              </c:numCache>
            </c:numRef>
          </c:val>
          <c:extLst>
            <c:ext xmlns:c16="http://schemas.microsoft.com/office/drawing/2014/chart" uri="{C3380CC4-5D6E-409C-BE32-E72D297353CC}">
              <c16:uniqueId val="{00000000-97DC-47B0-A4C0-98B6B26B2CCC}"/>
            </c:ext>
          </c:extLst>
        </c:ser>
        <c:ser>
          <c:idx val="3"/>
          <c:order val="3"/>
          <c:tx>
            <c:strRef>
              <c:f>Sheet1!$E$1</c:f>
              <c:strCache>
                <c:ptCount val="1"/>
                <c:pt idx="0">
                  <c:v>2024 US</c:v>
                </c:pt>
              </c:strCache>
            </c:strRef>
          </c:tx>
          <c:spPr>
            <a:solidFill>
              <a:schemeClr val="accent4"/>
            </a:solidFill>
            <a:ln>
              <a:noFill/>
            </a:ln>
            <a:effectLst/>
          </c:spPr>
          <c:invertIfNegative val="0"/>
          <c:cat>
            <c:strRef>
              <c:f>Sheet1!$A$2:$A$14</c:f>
              <c:strCache>
                <c:ptCount val="13"/>
                <c:pt idx="0">
                  <c:v>Quality</c:v>
                </c:pt>
                <c:pt idx="1">
                  <c:v>Trust</c:v>
                </c:pt>
                <c:pt idx="2">
                  <c:v>Established safety</c:v>
                </c:pt>
                <c:pt idx="3">
                  <c:v>Regulatory/legal compliance</c:v>
                </c:pt>
                <c:pt idx="4">
                  <c:v>Clinically studied</c:v>
                </c:pt>
                <c:pt idx="5">
                  <c:v>Efficacy/efficacious dose</c:v>
                </c:pt>
                <c:pt idx="6">
                  <c:v>3rd party value-based certification</c:v>
                </c:pt>
                <c:pt idx="7">
                  <c:v>Website offering further information</c:v>
                </c:pt>
                <c:pt idx="8">
                  <c:v>BI logo on back of package</c:v>
                </c:pt>
                <c:pt idx="9">
                  <c:v>3rd party quality certification</c:v>
                </c:pt>
                <c:pt idx="10">
                  <c:v>BI logo on front of package</c:v>
                </c:pt>
                <c:pt idx="11">
                  <c:v>Media coverage of the BI</c:v>
                </c:pt>
                <c:pt idx="12">
                  <c:v>Social media support and presence </c:v>
                </c:pt>
              </c:strCache>
            </c:strRef>
          </c:cat>
          <c:val>
            <c:numRef>
              <c:f>Sheet1!$E$2:$E$14</c:f>
              <c:numCache>
                <c:formatCode>0%</c:formatCode>
                <c:ptCount val="13"/>
                <c:pt idx="0">
                  <c:v>0.78896103999999989</c:v>
                </c:pt>
                <c:pt idx="1">
                  <c:v>0.74025974000000005</c:v>
                </c:pt>
                <c:pt idx="2">
                  <c:v>0.72727272999999992</c:v>
                </c:pt>
                <c:pt idx="3">
                  <c:v>0.62662337999999995</c:v>
                </c:pt>
                <c:pt idx="4">
                  <c:v>0.62337662000000005</c:v>
                </c:pt>
                <c:pt idx="5">
                  <c:v>0.59090909000000003</c:v>
                </c:pt>
                <c:pt idx="6">
                  <c:v>0.52922077999999995</c:v>
                </c:pt>
                <c:pt idx="7">
                  <c:v>0.50974026000000006</c:v>
                </c:pt>
                <c:pt idx="8">
                  <c:v>0.45779220999999998</c:v>
                </c:pt>
                <c:pt idx="9">
                  <c:v>0.41883116999999997</c:v>
                </c:pt>
                <c:pt idx="10">
                  <c:v>0.39285713999999999</c:v>
                </c:pt>
                <c:pt idx="11">
                  <c:v>0.31168831000000002</c:v>
                </c:pt>
                <c:pt idx="12">
                  <c:v>0.28571428999999998</c:v>
                </c:pt>
              </c:numCache>
            </c:numRef>
          </c:val>
          <c:extLst>
            <c:ext xmlns:c16="http://schemas.microsoft.com/office/drawing/2014/chart" uri="{C3380CC4-5D6E-409C-BE32-E72D297353CC}">
              <c16:uniqueId val="{00000001-97DC-47B0-A4C0-98B6B26B2CCC}"/>
            </c:ext>
          </c:extLst>
        </c:ser>
        <c:dLbls>
          <c:showLegendKey val="0"/>
          <c:showVal val="0"/>
          <c:showCatName val="0"/>
          <c:showSerName val="0"/>
          <c:showPercent val="0"/>
          <c:showBubbleSize val="0"/>
        </c:dLbls>
        <c:gapWidth val="219"/>
        <c:overlap val="-27"/>
        <c:axId val="23225799"/>
        <c:axId val="23222919"/>
      </c:barChart>
      <c:catAx>
        <c:axId val="23225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3222919"/>
        <c:crosses val="autoZero"/>
        <c:auto val="1"/>
        <c:lblAlgn val="ctr"/>
        <c:lblOffset val="100"/>
        <c:noMultiLvlLbl val="0"/>
      </c:catAx>
      <c:valAx>
        <c:axId val="2322291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3225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0142101389561"/>
          <c:y val="0.12047169819259214"/>
          <c:w val="0.77281600627368108"/>
          <c:h val="0.82703922768144289"/>
        </c:manualLayout>
      </c:layout>
      <c:doughnutChart>
        <c:varyColors val="1"/>
        <c:ser>
          <c:idx val="0"/>
          <c:order val="0"/>
          <c:tx>
            <c:strRef>
              <c:f>Sheet1!$B$1</c:f>
              <c:strCache>
                <c:ptCount val="1"/>
                <c:pt idx="0">
                  <c:v>Income</c:v>
                </c:pt>
              </c:strCache>
            </c:strRef>
          </c:tx>
          <c:dPt>
            <c:idx val="0"/>
            <c:bubble3D val="0"/>
            <c:spPr>
              <a:solidFill>
                <a:schemeClr val="accent1"/>
              </a:solidFill>
              <a:ln>
                <a:noFill/>
              </a:ln>
              <a:effectLst/>
            </c:spPr>
            <c:extLst>
              <c:ext xmlns:c16="http://schemas.microsoft.com/office/drawing/2014/chart" uri="{C3380CC4-5D6E-409C-BE32-E72D297353CC}">
                <c16:uniqueId val="{00000001-3555-4E33-8D28-A00BDE48E856}"/>
              </c:ext>
            </c:extLst>
          </c:dPt>
          <c:dPt>
            <c:idx val="1"/>
            <c:bubble3D val="0"/>
            <c:spPr>
              <a:solidFill>
                <a:schemeClr val="accent2"/>
              </a:solidFill>
              <a:ln>
                <a:noFill/>
              </a:ln>
              <a:effectLst/>
            </c:spPr>
            <c:extLst>
              <c:ext xmlns:c16="http://schemas.microsoft.com/office/drawing/2014/chart" uri="{C3380CC4-5D6E-409C-BE32-E72D297353CC}">
                <c16:uniqueId val="{00000003-3555-4E33-8D28-A00BDE48E856}"/>
              </c:ext>
            </c:extLst>
          </c:dPt>
          <c:dPt>
            <c:idx val="2"/>
            <c:bubble3D val="0"/>
            <c:spPr>
              <a:solidFill>
                <a:schemeClr val="accent3"/>
              </a:solidFill>
              <a:ln>
                <a:noFill/>
              </a:ln>
              <a:effectLst/>
            </c:spPr>
            <c:extLst>
              <c:ext xmlns:c16="http://schemas.microsoft.com/office/drawing/2014/chart" uri="{C3380CC4-5D6E-409C-BE32-E72D297353CC}">
                <c16:uniqueId val="{00000005-3555-4E33-8D28-A00BDE48E856}"/>
              </c:ext>
            </c:extLst>
          </c:dPt>
          <c:dPt>
            <c:idx val="3"/>
            <c:bubble3D val="0"/>
            <c:spPr>
              <a:solidFill>
                <a:schemeClr val="accent4"/>
              </a:solidFill>
              <a:ln>
                <a:noFill/>
              </a:ln>
              <a:effectLst/>
            </c:spPr>
            <c:extLst>
              <c:ext xmlns:c16="http://schemas.microsoft.com/office/drawing/2014/chart" uri="{C3380CC4-5D6E-409C-BE32-E72D297353CC}">
                <c16:uniqueId val="{00000007-3555-4E33-8D28-A00BDE48E856}"/>
              </c:ext>
            </c:extLst>
          </c:dPt>
          <c:dPt>
            <c:idx val="4"/>
            <c:bubble3D val="0"/>
            <c:spPr>
              <a:solidFill>
                <a:schemeClr val="accent5"/>
              </a:solidFill>
              <a:ln>
                <a:noFill/>
              </a:ln>
              <a:effectLst/>
            </c:spPr>
            <c:extLst>
              <c:ext xmlns:c16="http://schemas.microsoft.com/office/drawing/2014/chart" uri="{C3380CC4-5D6E-409C-BE32-E72D297353CC}">
                <c16:uniqueId val="{00000009-3555-4E33-8D28-A00BDE48E856}"/>
              </c:ext>
            </c:extLst>
          </c:dPt>
          <c:dPt>
            <c:idx val="5"/>
            <c:bubble3D val="0"/>
            <c:spPr>
              <a:solidFill>
                <a:schemeClr val="accent6"/>
              </a:solidFill>
              <a:ln>
                <a:noFill/>
              </a:ln>
              <a:effectLst/>
            </c:spPr>
            <c:extLst>
              <c:ext xmlns:c16="http://schemas.microsoft.com/office/drawing/2014/chart" uri="{C3380CC4-5D6E-409C-BE32-E72D297353CC}">
                <c16:uniqueId val="{0000000B-3555-4E33-8D28-A00BDE48E856}"/>
              </c:ext>
            </c:extLst>
          </c:dPt>
          <c:dLbls>
            <c:dLbl>
              <c:idx val="0"/>
              <c:layout>
                <c:manualLayout>
                  <c:x val="1.0507814256042485E-2"/>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555-4E33-8D28-A00BDE48E856}"/>
                </c:ext>
              </c:extLst>
            </c:dLbl>
            <c:dLbl>
              <c:idx val="1"/>
              <c:layout>
                <c:manualLayout>
                  <c:x val="3.5026047520142047E-3"/>
                  <c:y val="1.13055675320717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555-4E33-8D28-A00BDE48E856}"/>
                </c:ext>
              </c:extLst>
            </c:dLbl>
            <c:dLbl>
              <c:idx val="2"/>
              <c:layout>
                <c:manualLayout>
                  <c:x val="2.8068536609402403E-3"/>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555-4E33-8D28-A00BDE48E856}"/>
                </c:ext>
              </c:extLst>
            </c:dLbl>
            <c:dLbl>
              <c:idx val="3"/>
              <c:layout>
                <c:manualLayout>
                  <c:x val="2.1015628512085226E-2"/>
                  <c:y val="3.768522510690586E-3"/>
                </c:manualLayout>
              </c:layout>
              <c:tx>
                <c:rich>
                  <a:bodyPr/>
                  <a:lstStyle/>
                  <a:p>
                    <a:fld id="{A3860810-9E73-4824-B2F5-B118BED585D4}"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555-4E33-8D28-A00BDE48E856}"/>
                </c:ext>
              </c:extLst>
            </c:dLbl>
            <c:dLbl>
              <c:idx val="4"/>
              <c:layout>
                <c:manualLayout>
                  <c:x val="-1.9438162725696422E-2"/>
                  <c:y val="1.0892916196491548E-2"/>
                </c:manualLayout>
              </c:layout>
              <c:showLegendKey val="0"/>
              <c:showVal val="0"/>
              <c:showCatName val="1"/>
              <c:showSerName val="0"/>
              <c:showPercent val="1"/>
              <c:showBubbleSize val="0"/>
              <c:extLst>
                <c:ext xmlns:c15="http://schemas.microsoft.com/office/drawing/2012/chart" uri="{CE6537A1-D6FC-4f65-9D91-7224C49458BB}">
                  <c15:layout>
                    <c:manualLayout>
                      <c:w val="0.21994620330055686"/>
                      <c:h val="0.19332520479842705"/>
                    </c:manualLayout>
                  </c15:layout>
                </c:ext>
                <c:ext xmlns:c16="http://schemas.microsoft.com/office/drawing/2014/chart" uri="{C3380CC4-5D6E-409C-BE32-E72D297353CC}">
                  <c16:uniqueId val="{00000009-3555-4E33-8D28-A00BDE48E856}"/>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0.20410702999999999</c:v>
                </c:pt>
                <c:pt idx="1">
                  <c:v>0.21157435999999999</c:v>
                </c:pt>
                <c:pt idx="2">
                  <c:v>0.22028624999999999</c:v>
                </c:pt>
                <c:pt idx="3">
                  <c:v>0.16614809999999999</c:v>
                </c:pt>
                <c:pt idx="4">
                  <c:v>0.12507778</c:v>
                </c:pt>
                <c:pt idx="5">
                  <c:v>7.2806469999999998E-2</c:v>
                </c:pt>
              </c:numCache>
            </c:numRef>
          </c:val>
          <c:extLst>
            <c:ext xmlns:c16="http://schemas.microsoft.com/office/drawing/2014/chart" uri="{C3380CC4-5D6E-409C-BE32-E72D297353CC}">
              <c16:uniqueId val="{0000000C-3555-4E33-8D28-A00BDE48E856}"/>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491324001166519E-2"/>
          <c:y val="6.841426071741033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281A-4459-9CAE-16785BAC394E}"/>
              </c:ext>
            </c:extLst>
          </c:dPt>
          <c:dPt>
            <c:idx val="1"/>
            <c:bubble3D val="0"/>
            <c:spPr>
              <a:solidFill>
                <a:schemeClr val="accent2"/>
              </a:solidFill>
              <a:ln>
                <a:noFill/>
              </a:ln>
              <a:effectLst/>
            </c:spPr>
            <c:extLst>
              <c:ext xmlns:c16="http://schemas.microsoft.com/office/drawing/2014/chart" uri="{C3380CC4-5D6E-409C-BE32-E72D297353CC}">
                <c16:uniqueId val="{00000003-281A-4459-9CAE-16785BAC394E}"/>
              </c:ext>
            </c:extLst>
          </c:dPt>
          <c:dPt>
            <c:idx val="2"/>
            <c:bubble3D val="0"/>
            <c:spPr>
              <a:solidFill>
                <a:schemeClr val="accent3"/>
              </a:solidFill>
              <a:ln>
                <a:noFill/>
              </a:ln>
              <a:effectLst/>
            </c:spPr>
            <c:extLst>
              <c:ext xmlns:c16="http://schemas.microsoft.com/office/drawing/2014/chart" uri="{C3380CC4-5D6E-409C-BE32-E72D297353CC}">
                <c16:uniqueId val="{00000005-281A-4459-9CAE-16785BAC394E}"/>
              </c:ext>
            </c:extLst>
          </c:dPt>
          <c:dPt>
            <c:idx val="3"/>
            <c:bubble3D val="0"/>
            <c:spPr>
              <a:solidFill>
                <a:schemeClr val="accent4"/>
              </a:solidFill>
              <a:ln>
                <a:noFill/>
              </a:ln>
              <a:effectLst/>
            </c:spPr>
            <c:extLst>
              <c:ext xmlns:c16="http://schemas.microsoft.com/office/drawing/2014/chart" uri="{C3380CC4-5D6E-409C-BE32-E72D297353CC}">
                <c16:uniqueId val="{00000007-281A-4459-9CAE-16785BAC394E}"/>
              </c:ext>
            </c:extLst>
          </c:dPt>
          <c:dPt>
            <c:idx val="4"/>
            <c:bubble3D val="0"/>
            <c:spPr>
              <a:solidFill>
                <a:schemeClr val="accent5"/>
              </a:solidFill>
              <a:ln>
                <a:noFill/>
              </a:ln>
              <a:effectLst/>
            </c:spPr>
            <c:extLst>
              <c:ext xmlns:c16="http://schemas.microsoft.com/office/drawing/2014/chart" uri="{C3380CC4-5D6E-409C-BE32-E72D297353CC}">
                <c16:uniqueId val="{00000009-281A-4459-9CAE-16785BAC394E}"/>
              </c:ext>
            </c:extLst>
          </c:dPt>
          <c:dPt>
            <c:idx val="5"/>
            <c:bubble3D val="0"/>
            <c:spPr>
              <a:solidFill>
                <a:schemeClr val="accent6"/>
              </a:solidFill>
              <a:ln>
                <a:noFill/>
              </a:ln>
              <a:effectLst/>
            </c:spPr>
            <c:extLst>
              <c:ext xmlns:c16="http://schemas.microsoft.com/office/drawing/2014/chart" uri="{C3380CC4-5D6E-409C-BE32-E72D297353CC}">
                <c16:uniqueId val="{0000000B-281A-4459-9CAE-16785BAC394E}"/>
              </c:ext>
            </c:extLst>
          </c:dPt>
          <c:dLbls>
            <c:dLbl>
              <c:idx val="0"/>
              <c:layout>
                <c:manualLayout>
                  <c:x val="-2.5563575386410031E-2"/>
                  <c:y val="4.3811242344706743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281A-4459-9CAE-16785BAC394E}"/>
                </c:ext>
              </c:extLst>
            </c:dLbl>
            <c:dLbl>
              <c:idx val="1"/>
              <c:layout>
                <c:manualLayout>
                  <c:x val="8.9857013562861729E-3"/>
                  <c:y val="-5.6540080694537156E-3"/>
                </c:manualLayout>
              </c:layout>
              <c:showLegendKey val="0"/>
              <c:showVal val="0"/>
              <c:showCatName val="1"/>
              <c:showSerName val="0"/>
              <c:showPercent val="1"/>
              <c:showBubbleSize val="0"/>
              <c:extLst>
                <c:ext xmlns:c15="http://schemas.microsoft.com/office/drawing/2012/chart" uri="{CE6537A1-D6FC-4f65-9D91-7224C49458BB}">
                  <c15:layout>
                    <c:manualLayout>
                      <c:w val="0.27534849810440359"/>
                      <c:h val="0.1908183872849227"/>
                    </c:manualLayout>
                  </c15:layout>
                </c:ext>
                <c:ext xmlns:c16="http://schemas.microsoft.com/office/drawing/2014/chart" uri="{C3380CC4-5D6E-409C-BE32-E72D297353CC}">
                  <c16:uniqueId val="{00000003-281A-4459-9CAE-16785BAC394E}"/>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839176873724118"/>
                      <c:h val="0.20007764654418198"/>
                    </c:manualLayout>
                  </c15:layout>
                </c:ext>
                <c:ext xmlns:c16="http://schemas.microsoft.com/office/drawing/2014/chart" uri="{C3380CC4-5D6E-409C-BE32-E72D297353CC}">
                  <c16:uniqueId val="{00000005-281A-4459-9CAE-16785BAC394E}"/>
                </c:ext>
              </c:extLst>
            </c:dLbl>
            <c:dLbl>
              <c:idx val="3"/>
              <c:layout>
                <c:manualLayout>
                  <c:x val="-2.7777867429205197E-2"/>
                  <c:y val="-1.8518258098713318E-2"/>
                </c:manualLayout>
              </c:layout>
              <c:tx>
                <c:rich>
                  <a:bodyPr/>
                  <a:lstStyle/>
                  <a:p>
                    <a:fld id="{47B91328-8CEE-45F1-BE6F-B45ABA75B3D1}"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layout>
                    <c:manualLayout>
                      <c:w val="0.32091498979294253"/>
                      <c:h val="0.23733595800524934"/>
                    </c:manualLayout>
                  </c15:layout>
                  <c15:dlblFieldTable/>
                  <c15:showDataLabelsRange val="0"/>
                </c:ext>
                <c:ext xmlns:c16="http://schemas.microsoft.com/office/drawing/2014/chart" uri="{C3380CC4-5D6E-409C-BE32-E72D297353CC}">
                  <c16:uniqueId val="{00000007-281A-4459-9CAE-16785BAC394E}"/>
                </c:ext>
              </c:extLst>
            </c:dLbl>
            <c:dLbl>
              <c:idx val="4"/>
              <c:layout>
                <c:manualLayout>
                  <c:x val="1.851870078740149E-2"/>
                  <c:y val="3.7037037037037035E-2"/>
                </c:manualLayout>
              </c:layout>
              <c:showLegendKey val="0"/>
              <c:showVal val="0"/>
              <c:showCatName val="1"/>
              <c:showSerName val="0"/>
              <c:showPercent val="1"/>
              <c:showBubbleSize val="0"/>
              <c:extLst>
                <c:ext xmlns:c15="http://schemas.microsoft.com/office/drawing/2012/chart" uri="{CE6537A1-D6FC-4f65-9D91-7224C49458BB}">
                  <c15:layout>
                    <c:manualLayout>
                      <c:w val="0.28486111111111106"/>
                      <c:h val="0.25335666375036453"/>
                    </c:manualLayout>
                  </c15:layout>
                </c:ext>
                <c:ext xmlns:c16="http://schemas.microsoft.com/office/drawing/2014/chart" uri="{C3380CC4-5D6E-409C-BE32-E72D297353CC}">
                  <c16:uniqueId val="{00000009-281A-4459-9CAE-16785BAC394E}"/>
                </c:ext>
              </c:extLst>
            </c:dLbl>
            <c:dLbl>
              <c:idx val="5"/>
              <c:layout>
                <c:manualLayout>
                  <c:x val="-2.5462962962963048E-2"/>
                  <c:y val="8.3333515602216385E-2"/>
                </c:manualLayout>
              </c:layout>
              <c:showLegendKey val="0"/>
              <c:showVal val="0"/>
              <c:showCatName val="1"/>
              <c:showSerName val="0"/>
              <c:showPercent val="1"/>
              <c:showBubbleSize val="0"/>
              <c:extLst>
                <c:ext xmlns:c15="http://schemas.microsoft.com/office/drawing/2012/chart" uri="{CE6537A1-D6FC-4f65-9D91-7224C49458BB}">
                  <c15:layout>
                    <c:manualLayout>
                      <c:w val="0.31263888888888891"/>
                      <c:h val="0.15756962671332747"/>
                    </c:manualLayout>
                  </c15:layout>
                </c:ext>
                <c:ext xmlns:c16="http://schemas.microsoft.com/office/drawing/2014/chart" uri="{C3380CC4-5D6E-409C-BE32-E72D297353CC}">
                  <c16:uniqueId val="{0000000B-281A-4459-9CAE-16785BAC394E}"/>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0.17948718</c:v>
                </c:pt>
                <c:pt idx="1">
                  <c:v>0.25641026</c:v>
                </c:pt>
                <c:pt idx="2">
                  <c:v>0.33333332999999998</c:v>
                </c:pt>
                <c:pt idx="3">
                  <c:v>0.12820513</c:v>
                </c:pt>
                <c:pt idx="4">
                  <c:v>5.1282050000000003E-2</c:v>
                </c:pt>
                <c:pt idx="5">
                  <c:v>5.1282050000000003E-2</c:v>
                </c:pt>
              </c:numCache>
            </c:numRef>
          </c:val>
          <c:extLst>
            <c:ext xmlns:c16="http://schemas.microsoft.com/office/drawing/2014/chart" uri="{C3380CC4-5D6E-409C-BE32-E72D297353CC}">
              <c16:uniqueId val="{0000000C-281A-4459-9CAE-16785BAC394E}"/>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Sheet1!$A$2:$A$12</c:f>
              <c:strCache>
                <c:ptCount val="11"/>
                <c:pt idx="0">
                  <c:v>Quality</c:v>
                </c:pt>
                <c:pt idx="1">
                  <c:v>Clinically studied</c:v>
                </c:pt>
                <c:pt idx="2">
                  <c:v>Established safety</c:v>
                </c:pt>
                <c:pt idx="3">
                  <c:v>Trust</c:v>
                </c:pt>
                <c:pt idx="4">
                  <c:v>Efficacy/efficacious dose</c:v>
                </c:pt>
                <c:pt idx="5">
                  <c:v>Regulatory/legal compliance</c:v>
                </c:pt>
                <c:pt idx="6">
                  <c:v>BI logo on back of package</c:v>
                </c:pt>
                <c:pt idx="7">
                  <c:v>BI logo on front of package</c:v>
                </c:pt>
                <c:pt idx="8">
                  <c:v>Website offering further information</c:v>
                </c:pt>
                <c:pt idx="9">
                  <c:v>Media coverage of the BI</c:v>
                </c:pt>
                <c:pt idx="10">
                  <c:v>Social media support and presence</c:v>
                </c:pt>
              </c:strCache>
            </c:strRef>
          </c:cat>
          <c:val>
            <c:numRef>
              <c:f>Sheet1!$B$2:$B$12</c:f>
              <c:numCache>
                <c:formatCode>0%</c:formatCode>
                <c:ptCount val="11"/>
                <c:pt idx="0">
                  <c:v>0.53896104</c:v>
                </c:pt>
                <c:pt idx="1">
                  <c:v>0.43831169000000003</c:v>
                </c:pt>
                <c:pt idx="2">
                  <c:v>0.43181818</c:v>
                </c:pt>
                <c:pt idx="3">
                  <c:v>0.48701298000000004</c:v>
                </c:pt>
                <c:pt idx="4">
                  <c:v>0.40259739999999999</c:v>
                </c:pt>
                <c:pt idx="5">
                  <c:v>0.37662337000000001</c:v>
                </c:pt>
                <c:pt idx="6">
                  <c:v>0.35714286000000001</c:v>
                </c:pt>
                <c:pt idx="7">
                  <c:v>0.35714286000000001</c:v>
                </c:pt>
                <c:pt idx="8">
                  <c:v>0.37012986999999997</c:v>
                </c:pt>
                <c:pt idx="9">
                  <c:v>0.2987013</c:v>
                </c:pt>
                <c:pt idx="10">
                  <c:v>0.29545453999999999</c:v>
                </c:pt>
              </c:numCache>
            </c:numRef>
          </c:val>
          <c:extLst>
            <c:ext xmlns:c16="http://schemas.microsoft.com/office/drawing/2014/chart" uri="{C3380CC4-5D6E-409C-BE32-E72D297353CC}">
              <c16:uniqueId val="{00000000-BE22-4491-A9A2-83EEFA338C03}"/>
            </c:ext>
          </c:extLst>
        </c:ser>
        <c:ser>
          <c:idx val="1"/>
          <c:order val="1"/>
          <c:tx>
            <c:strRef>
              <c:f>Sheet1!$C$1</c:f>
              <c:strCache>
                <c:ptCount val="1"/>
                <c:pt idx="0">
                  <c:v>UK</c:v>
                </c:pt>
              </c:strCache>
            </c:strRef>
          </c:tx>
          <c:spPr>
            <a:solidFill>
              <a:schemeClr val="accent2"/>
            </a:solidFill>
            <a:ln>
              <a:noFill/>
            </a:ln>
            <a:effectLst/>
          </c:spPr>
          <c:invertIfNegative val="0"/>
          <c:cat>
            <c:strRef>
              <c:f>Sheet1!$A$2:$A$12</c:f>
              <c:strCache>
                <c:ptCount val="11"/>
                <c:pt idx="0">
                  <c:v>Quality</c:v>
                </c:pt>
                <c:pt idx="1">
                  <c:v>Clinically studied</c:v>
                </c:pt>
                <c:pt idx="2">
                  <c:v>Established safety</c:v>
                </c:pt>
                <c:pt idx="3">
                  <c:v>Trust</c:v>
                </c:pt>
                <c:pt idx="4">
                  <c:v>Efficacy/efficacious dose</c:v>
                </c:pt>
                <c:pt idx="5">
                  <c:v>Regulatory/legal compliance</c:v>
                </c:pt>
                <c:pt idx="6">
                  <c:v>BI logo on back of package</c:v>
                </c:pt>
                <c:pt idx="7">
                  <c:v>BI logo on front of package</c:v>
                </c:pt>
                <c:pt idx="8">
                  <c:v>Website offering further information</c:v>
                </c:pt>
                <c:pt idx="9">
                  <c:v>Media coverage of the BI</c:v>
                </c:pt>
                <c:pt idx="10">
                  <c:v>Social media support and presence</c:v>
                </c:pt>
              </c:strCache>
            </c:strRef>
          </c:cat>
          <c:val>
            <c:numRef>
              <c:f>Sheet1!$C$2:$C$12</c:f>
              <c:numCache>
                <c:formatCode>0%</c:formatCode>
                <c:ptCount val="11"/>
                <c:pt idx="0">
                  <c:v>0.41592920999999999</c:v>
                </c:pt>
                <c:pt idx="1">
                  <c:v>0.35398231000000002</c:v>
                </c:pt>
                <c:pt idx="2">
                  <c:v>0.34513274999999999</c:v>
                </c:pt>
                <c:pt idx="3">
                  <c:v>0.30973452000000001</c:v>
                </c:pt>
                <c:pt idx="4">
                  <c:v>0.24778760999999999</c:v>
                </c:pt>
                <c:pt idx="5">
                  <c:v>0.2920354</c:v>
                </c:pt>
                <c:pt idx="6">
                  <c:v>0.22123894</c:v>
                </c:pt>
                <c:pt idx="7">
                  <c:v>0.25663716999999997</c:v>
                </c:pt>
                <c:pt idx="8">
                  <c:v>0.18584071000000002</c:v>
                </c:pt>
                <c:pt idx="9">
                  <c:v>0.18584071000000002</c:v>
                </c:pt>
                <c:pt idx="10">
                  <c:v>0.1681416</c:v>
                </c:pt>
              </c:numCache>
            </c:numRef>
          </c:val>
          <c:extLst>
            <c:ext xmlns:c16="http://schemas.microsoft.com/office/drawing/2014/chart" uri="{C3380CC4-5D6E-409C-BE32-E72D297353CC}">
              <c16:uniqueId val="{00000001-BE22-4491-A9A2-83EEFA338C03}"/>
            </c:ext>
          </c:extLst>
        </c:ser>
        <c:ser>
          <c:idx val="2"/>
          <c:order val="2"/>
          <c:tx>
            <c:strRef>
              <c:f>Sheet1!$D$1</c:f>
              <c:strCache>
                <c:ptCount val="1"/>
                <c:pt idx="0">
                  <c:v>DE</c:v>
                </c:pt>
              </c:strCache>
            </c:strRef>
          </c:tx>
          <c:spPr>
            <a:solidFill>
              <a:schemeClr val="accent3"/>
            </a:solidFill>
            <a:ln>
              <a:noFill/>
            </a:ln>
            <a:effectLst/>
          </c:spPr>
          <c:invertIfNegative val="0"/>
          <c:cat>
            <c:strRef>
              <c:f>Sheet1!$A$2:$A$12</c:f>
              <c:strCache>
                <c:ptCount val="11"/>
                <c:pt idx="0">
                  <c:v>Quality</c:v>
                </c:pt>
                <c:pt idx="1">
                  <c:v>Clinically studied</c:v>
                </c:pt>
                <c:pt idx="2">
                  <c:v>Established safety</c:v>
                </c:pt>
                <c:pt idx="3">
                  <c:v>Trust</c:v>
                </c:pt>
                <c:pt idx="4">
                  <c:v>Efficacy/efficacious dose</c:v>
                </c:pt>
                <c:pt idx="5">
                  <c:v>Regulatory/legal compliance</c:v>
                </c:pt>
                <c:pt idx="6">
                  <c:v>BI logo on back of package</c:v>
                </c:pt>
                <c:pt idx="7">
                  <c:v>BI logo on front of package</c:v>
                </c:pt>
                <c:pt idx="8">
                  <c:v>Website offering further information</c:v>
                </c:pt>
                <c:pt idx="9">
                  <c:v>Media coverage of the BI</c:v>
                </c:pt>
                <c:pt idx="10">
                  <c:v>Social media support and presence</c:v>
                </c:pt>
              </c:strCache>
            </c:strRef>
          </c:cat>
          <c:val>
            <c:numRef>
              <c:f>Sheet1!$D$2:$D$12</c:f>
              <c:numCache>
                <c:formatCode>0%</c:formatCode>
                <c:ptCount val="11"/>
                <c:pt idx="0">
                  <c:v>0.38532111000000002</c:v>
                </c:pt>
                <c:pt idx="1">
                  <c:v>0.29357798000000002</c:v>
                </c:pt>
                <c:pt idx="2">
                  <c:v>0.24770641999999998</c:v>
                </c:pt>
                <c:pt idx="3">
                  <c:v>0.26605505000000002</c:v>
                </c:pt>
                <c:pt idx="4">
                  <c:v>0.32110092000000001</c:v>
                </c:pt>
                <c:pt idx="5">
                  <c:v>0.24770641999999998</c:v>
                </c:pt>
                <c:pt idx="6">
                  <c:v>0.18348623999999999</c:v>
                </c:pt>
                <c:pt idx="7">
                  <c:v>0.19266054999999999</c:v>
                </c:pt>
                <c:pt idx="8">
                  <c:v>0.20183486</c:v>
                </c:pt>
                <c:pt idx="9">
                  <c:v>0.20183486</c:v>
                </c:pt>
                <c:pt idx="10">
                  <c:v>0.17431193</c:v>
                </c:pt>
              </c:numCache>
            </c:numRef>
          </c:val>
          <c:extLst>
            <c:ext xmlns:c16="http://schemas.microsoft.com/office/drawing/2014/chart" uri="{C3380CC4-5D6E-409C-BE32-E72D297353CC}">
              <c16:uniqueId val="{00000002-BE22-4491-A9A2-83EEFA338C03}"/>
            </c:ext>
          </c:extLst>
        </c:ser>
        <c:ser>
          <c:idx val="3"/>
          <c:order val="3"/>
          <c:tx>
            <c:strRef>
              <c:f>Sheet1!$E$1</c:f>
              <c:strCache>
                <c:ptCount val="1"/>
                <c:pt idx="0">
                  <c:v>IT</c:v>
                </c:pt>
              </c:strCache>
            </c:strRef>
          </c:tx>
          <c:spPr>
            <a:solidFill>
              <a:schemeClr val="accent4"/>
            </a:solidFill>
            <a:ln>
              <a:noFill/>
            </a:ln>
            <a:effectLst/>
          </c:spPr>
          <c:invertIfNegative val="0"/>
          <c:cat>
            <c:strRef>
              <c:f>Sheet1!$A$2:$A$12</c:f>
              <c:strCache>
                <c:ptCount val="11"/>
                <c:pt idx="0">
                  <c:v>Quality</c:v>
                </c:pt>
                <c:pt idx="1">
                  <c:v>Clinically studied</c:v>
                </c:pt>
                <c:pt idx="2">
                  <c:v>Established safety</c:v>
                </c:pt>
                <c:pt idx="3">
                  <c:v>Trust</c:v>
                </c:pt>
                <c:pt idx="4">
                  <c:v>Efficacy/efficacious dose</c:v>
                </c:pt>
                <c:pt idx="5">
                  <c:v>Regulatory/legal compliance</c:v>
                </c:pt>
                <c:pt idx="6">
                  <c:v>BI logo on back of package</c:v>
                </c:pt>
                <c:pt idx="7">
                  <c:v>BI logo on front of package</c:v>
                </c:pt>
                <c:pt idx="8">
                  <c:v>Website offering further information</c:v>
                </c:pt>
                <c:pt idx="9">
                  <c:v>Media coverage of the BI</c:v>
                </c:pt>
                <c:pt idx="10">
                  <c:v>Social media support and presence</c:v>
                </c:pt>
              </c:strCache>
            </c:strRef>
          </c:cat>
          <c:val>
            <c:numRef>
              <c:f>Sheet1!$E$2:$E$12</c:f>
              <c:numCache>
                <c:formatCode>0%</c:formatCode>
                <c:ptCount val="11"/>
                <c:pt idx="0">
                  <c:v>0.23204419999999998</c:v>
                </c:pt>
                <c:pt idx="1">
                  <c:v>0.14364641</c:v>
                </c:pt>
                <c:pt idx="2">
                  <c:v>0.18232045</c:v>
                </c:pt>
                <c:pt idx="3">
                  <c:v>0.1160221</c:v>
                </c:pt>
                <c:pt idx="4">
                  <c:v>0.16574585</c:v>
                </c:pt>
                <c:pt idx="5">
                  <c:v>0.12154696000000001</c:v>
                </c:pt>
                <c:pt idx="6">
                  <c:v>6.0773489999999999E-2</c:v>
                </c:pt>
                <c:pt idx="7">
                  <c:v>7.1823209999999998E-2</c:v>
                </c:pt>
                <c:pt idx="8">
                  <c:v>0.10497237</c:v>
                </c:pt>
                <c:pt idx="9">
                  <c:v>6.0773479999999998E-2</c:v>
                </c:pt>
                <c:pt idx="10">
                  <c:v>6.0773479999999998E-2</c:v>
                </c:pt>
              </c:numCache>
            </c:numRef>
          </c:val>
          <c:extLst>
            <c:ext xmlns:c16="http://schemas.microsoft.com/office/drawing/2014/chart" uri="{C3380CC4-5D6E-409C-BE32-E72D297353CC}">
              <c16:uniqueId val="{00000003-BE22-4491-A9A2-83EEFA338C03}"/>
            </c:ext>
          </c:extLst>
        </c:ser>
        <c:ser>
          <c:idx val="4"/>
          <c:order val="4"/>
          <c:tx>
            <c:strRef>
              <c:f>Sheet1!$F$1</c:f>
              <c:strCache>
                <c:ptCount val="1"/>
                <c:pt idx="0">
                  <c:v>KR</c:v>
                </c:pt>
              </c:strCache>
            </c:strRef>
          </c:tx>
          <c:spPr>
            <a:solidFill>
              <a:schemeClr val="accent5"/>
            </a:solidFill>
            <a:ln>
              <a:noFill/>
            </a:ln>
            <a:effectLst/>
          </c:spPr>
          <c:invertIfNegative val="0"/>
          <c:cat>
            <c:strRef>
              <c:f>Sheet1!$A$2:$A$12</c:f>
              <c:strCache>
                <c:ptCount val="11"/>
                <c:pt idx="0">
                  <c:v>Quality</c:v>
                </c:pt>
                <c:pt idx="1">
                  <c:v>Clinically studied</c:v>
                </c:pt>
                <c:pt idx="2">
                  <c:v>Established safety</c:v>
                </c:pt>
                <c:pt idx="3">
                  <c:v>Trust</c:v>
                </c:pt>
                <c:pt idx="4">
                  <c:v>Efficacy/efficacious dose</c:v>
                </c:pt>
                <c:pt idx="5">
                  <c:v>Regulatory/legal compliance</c:v>
                </c:pt>
                <c:pt idx="6">
                  <c:v>BI logo on back of package</c:v>
                </c:pt>
                <c:pt idx="7">
                  <c:v>BI logo on front of package</c:v>
                </c:pt>
                <c:pt idx="8">
                  <c:v>Website offering further information</c:v>
                </c:pt>
                <c:pt idx="9">
                  <c:v>Media coverage of the BI</c:v>
                </c:pt>
                <c:pt idx="10">
                  <c:v>Social media support and presence</c:v>
                </c:pt>
              </c:strCache>
            </c:strRef>
          </c:cat>
          <c:val>
            <c:numRef>
              <c:f>Sheet1!$F$2:$F$12</c:f>
              <c:numCache>
                <c:formatCode>0%</c:formatCode>
                <c:ptCount val="11"/>
                <c:pt idx="0">
                  <c:v>0.47282608999999998</c:v>
                </c:pt>
                <c:pt idx="1">
                  <c:v>0.38043477999999997</c:v>
                </c:pt>
                <c:pt idx="2">
                  <c:v>0.42934782000000005</c:v>
                </c:pt>
                <c:pt idx="3">
                  <c:v>0.36413043</c:v>
                </c:pt>
                <c:pt idx="4">
                  <c:v>0.44565218000000001</c:v>
                </c:pt>
                <c:pt idx="5">
                  <c:v>0.27173913</c:v>
                </c:pt>
                <c:pt idx="6">
                  <c:v>0.29347825999999999</c:v>
                </c:pt>
                <c:pt idx="7">
                  <c:v>0.27717391000000002</c:v>
                </c:pt>
                <c:pt idx="8">
                  <c:v>0.23369566000000003</c:v>
                </c:pt>
                <c:pt idx="9">
                  <c:v>0.21195652000000001</c:v>
                </c:pt>
                <c:pt idx="10">
                  <c:v>0.18478260999999999</c:v>
                </c:pt>
              </c:numCache>
            </c:numRef>
          </c:val>
          <c:extLst>
            <c:ext xmlns:c16="http://schemas.microsoft.com/office/drawing/2014/chart" uri="{C3380CC4-5D6E-409C-BE32-E72D297353CC}">
              <c16:uniqueId val="{00000004-BE22-4491-A9A2-83EEFA338C03}"/>
            </c:ext>
          </c:extLst>
        </c:ser>
        <c:ser>
          <c:idx val="5"/>
          <c:order val="5"/>
          <c:tx>
            <c:strRef>
              <c:f>Sheet1!$G$1</c:f>
              <c:strCache>
                <c:ptCount val="1"/>
                <c:pt idx="0">
                  <c:v>AU</c:v>
                </c:pt>
              </c:strCache>
            </c:strRef>
          </c:tx>
          <c:spPr>
            <a:solidFill>
              <a:schemeClr val="accent6"/>
            </a:solidFill>
            <a:ln>
              <a:noFill/>
            </a:ln>
            <a:effectLst/>
          </c:spPr>
          <c:invertIfNegative val="0"/>
          <c:cat>
            <c:strRef>
              <c:f>Sheet1!$A$2:$A$12</c:f>
              <c:strCache>
                <c:ptCount val="11"/>
                <c:pt idx="0">
                  <c:v>Quality</c:v>
                </c:pt>
                <c:pt idx="1">
                  <c:v>Clinically studied</c:v>
                </c:pt>
                <c:pt idx="2">
                  <c:v>Established safety</c:v>
                </c:pt>
                <c:pt idx="3">
                  <c:v>Trust</c:v>
                </c:pt>
                <c:pt idx="4">
                  <c:v>Efficacy/efficacious dose</c:v>
                </c:pt>
                <c:pt idx="5">
                  <c:v>Regulatory/legal compliance</c:v>
                </c:pt>
                <c:pt idx="6">
                  <c:v>BI logo on back of package</c:v>
                </c:pt>
                <c:pt idx="7">
                  <c:v>BI logo on front of package</c:v>
                </c:pt>
                <c:pt idx="8">
                  <c:v>Website offering further information</c:v>
                </c:pt>
                <c:pt idx="9">
                  <c:v>Media coverage of the BI</c:v>
                </c:pt>
                <c:pt idx="10">
                  <c:v>Social media support and presence</c:v>
                </c:pt>
              </c:strCache>
            </c:strRef>
          </c:cat>
          <c:val>
            <c:numRef>
              <c:f>Sheet1!$G$2:$G$12</c:f>
              <c:numCache>
                <c:formatCode>0%</c:formatCode>
                <c:ptCount val="11"/>
                <c:pt idx="0">
                  <c:v>0.30434781999999999</c:v>
                </c:pt>
                <c:pt idx="1">
                  <c:v>0.25362319</c:v>
                </c:pt>
                <c:pt idx="2">
                  <c:v>0.21739130000000001</c:v>
                </c:pt>
                <c:pt idx="3">
                  <c:v>0.22463768000000001</c:v>
                </c:pt>
                <c:pt idx="4">
                  <c:v>0.21014493000000001</c:v>
                </c:pt>
                <c:pt idx="5">
                  <c:v>0.18840580000000001</c:v>
                </c:pt>
                <c:pt idx="6">
                  <c:v>0.21739129999999998</c:v>
                </c:pt>
                <c:pt idx="7">
                  <c:v>0.16666666999999999</c:v>
                </c:pt>
                <c:pt idx="8">
                  <c:v>0.18115941999999999</c:v>
                </c:pt>
                <c:pt idx="9">
                  <c:v>0.15217391999999999</c:v>
                </c:pt>
                <c:pt idx="10">
                  <c:v>0.15942029000000002</c:v>
                </c:pt>
              </c:numCache>
            </c:numRef>
          </c:val>
          <c:extLst>
            <c:ext xmlns:c16="http://schemas.microsoft.com/office/drawing/2014/chart" uri="{C3380CC4-5D6E-409C-BE32-E72D297353CC}">
              <c16:uniqueId val="{00000005-BE22-4491-A9A2-83EEFA338C03}"/>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Sheet1!$A$2:$A$12</c:f>
              <c:strCache>
                <c:ptCount val="11"/>
                <c:pt idx="0">
                  <c:v>Quality</c:v>
                </c:pt>
                <c:pt idx="1">
                  <c:v>Clinically studied</c:v>
                </c:pt>
                <c:pt idx="2">
                  <c:v>Established safety</c:v>
                </c:pt>
                <c:pt idx="3">
                  <c:v>Trust</c:v>
                </c:pt>
                <c:pt idx="4">
                  <c:v>Efficacy/efficacious dose</c:v>
                </c:pt>
                <c:pt idx="5">
                  <c:v>Regulatory/legal compliance</c:v>
                </c:pt>
                <c:pt idx="6">
                  <c:v>BI logo on back of package</c:v>
                </c:pt>
                <c:pt idx="7">
                  <c:v>BI logo on front of package</c:v>
                </c:pt>
                <c:pt idx="8">
                  <c:v>Website offering further information</c:v>
                </c:pt>
                <c:pt idx="9">
                  <c:v>Media coverage of the BI</c:v>
                </c:pt>
                <c:pt idx="10">
                  <c:v>Social media support and presence</c:v>
                </c:pt>
              </c:strCache>
            </c:strRef>
          </c:cat>
          <c:val>
            <c:numRef>
              <c:f>Sheet1!$H$2:$H$12</c:f>
              <c:numCache>
                <c:formatCode>0%</c:formatCode>
                <c:ptCount val="11"/>
                <c:pt idx="0">
                  <c:v>0.58020477999999986</c:v>
                </c:pt>
                <c:pt idx="1">
                  <c:v>0.53242321000000004</c:v>
                </c:pt>
                <c:pt idx="2">
                  <c:v>0.47098976000000004</c:v>
                </c:pt>
                <c:pt idx="3">
                  <c:v>0.53242321000000015</c:v>
                </c:pt>
                <c:pt idx="4">
                  <c:v>0.44368600000000002</c:v>
                </c:pt>
                <c:pt idx="5">
                  <c:v>0.44709898000000003</c:v>
                </c:pt>
                <c:pt idx="6">
                  <c:v>0.41296927999999999</c:v>
                </c:pt>
                <c:pt idx="7">
                  <c:v>0.41638225000000001</c:v>
                </c:pt>
                <c:pt idx="8">
                  <c:v>0.34129693</c:v>
                </c:pt>
                <c:pt idx="9">
                  <c:v>0.29010238999999999</c:v>
                </c:pt>
                <c:pt idx="10">
                  <c:v>0.27986348</c:v>
                </c:pt>
              </c:numCache>
            </c:numRef>
          </c:val>
          <c:extLst>
            <c:ext xmlns:c16="http://schemas.microsoft.com/office/drawing/2014/chart" uri="{C3380CC4-5D6E-409C-BE32-E72D297353CC}">
              <c16:uniqueId val="{00000006-BE22-4491-A9A2-83EEFA338C03}"/>
            </c:ext>
          </c:extLst>
        </c:ser>
        <c:dLbls>
          <c:showLegendKey val="0"/>
          <c:showVal val="0"/>
          <c:showCatName val="0"/>
          <c:showSerName val="0"/>
          <c:showPercent val="0"/>
          <c:showBubbleSize val="0"/>
        </c:dLbls>
        <c:gapWidth val="219"/>
        <c:overlap val="-27"/>
        <c:axId val="617665192"/>
        <c:axId val="617666272"/>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Sheet1!$A$2:$A$12</c:f>
              <c:strCache>
                <c:ptCount val="11"/>
                <c:pt idx="0">
                  <c:v>Quality</c:v>
                </c:pt>
                <c:pt idx="1">
                  <c:v>Clinically studied</c:v>
                </c:pt>
                <c:pt idx="2">
                  <c:v>Established safety</c:v>
                </c:pt>
                <c:pt idx="3">
                  <c:v>Trust</c:v>
                </c:pt>
                <c:pt idx="4">
                  <c:v>Efficacy/efficacious dose</c:v>
                </c:pt>
                <c:pt idx="5">
                  <c:v>Regulatory/legal compliance</c:v>
                </c:pt>
                <c:pt idx="6">
                  <c:v>BI logo on back of package</c:v>
                </c:pt>
                <c:pt idx="7">
                  <c:v>BI logo on front of package</c:v>
                </c:pt>
                <c:pt idx="8">
                  <c:v>Website offering further information</c:v>
                </c:pt>
                <c:pt idx="9">
                  <c:v>Media coverage of the BI</c:v>
                </c:pt>
                <c:pt idx="10">
                  <c:v>Social media support and presence</c:v>
                </c:pt>
              </c:strCache>
            </c:strRef>
          </c:cat>
          <c:val>
            <c:numRef>
              <c:f>Sheet1!$I$2:$I$12</c:f>
              <c:numCache>
                <c:formatCode>0%</c:formatCode>
                <c:ptCount val="11"/>
                <c:pt idx="0">
                  <c:v>0.32972407000000004</c:v>
                </c:pt>
                <c:pt idx="1">
                  <c:v>0.27523576</c:v>
                </c:pt>
                <c:pt idx="2">
                  <c:v>0.27069507999999998</c:v>
                </c:pt>
                <c:pt idx="3">
                  <c:v>0.26336011999999998</c:v>
                </c:pt>
                <c:pt idx="4">
                  <c:v>0.25078588999999996</c:v>
                </c:pt>
                <c:pt idx="5">
                  <c:v>0.22109675000000001</c:v>
                </c:pt>
                <c:pt idx="6">
                  <c:v>0.17184770999999999</c:v>
                </c:pt>
                <c:pt idx="7">
                  <c:v>0.16730702</c:v>
                </c:pt>
                <c:pt idx="8">
                  <c:v>0.15857493</c:v>
                </c:pt>
                <c:pt idx="9">
                  <c:v>0.13098148999999998</c:v>
                </c:pt>
                <c:pt idx="10">
                  <c:v>0.12224939</c:v>
                </c:pt>
              </c:numCache>
            </c:numRef>
          </c:val>
          <c:smooth val="0"/>
          <c:extLst>
            <c:ext xmlns:c16="http://schemas.microsoft.com/office/drawing/2014/chart" uri="{C3380CC4-5D6E-409C-BE32-E72D297353CC}">
              <c16:uniqueId val="{00000007-BE22-4491-A9A2-83EEFA338C03}"/>
            </c:ext>
          </c:extLst>
        </c:ser>
        <c:dLbls>
          <c:showLegendKey val="0"/>
          <c:showVal val="0"/>
          <c:showCatName val="0"/>
          <c:showSerName val="0"/>
          <c:showPercent val="0"/>
          <c:showBubbleSize val="0"/>
        </c:dLbls>
        <c:marker val="1"/>
        <c:smooth val="0"/>
        <c:axId val="617665192"/>
        <c:axId val="617666272"/>
      </c:lineChart>
      <c:catAx>
        <c:axId val="617665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17666272"/>
        <c:crosses val="autoZero"/>
        <c:auto val="1"/>
        <c:lblAlgn val="ctr"/>
        <c:lblOffset val="100"/>
        <c:noMultiLvlLbl val="0"/>
      </c:catAx>
      <c:valAx>
        <c:axId val="6176662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17665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Sheet1!$A$2:$A$12</c:f>
              <c:strCache>
                <c:ptCount val="11"/>
                <c:pt idx="0">
                  <c:v>Quality</c:v>
                </c:pt>
                <c:pt idx="1">
                  <c:v>Established safety</c:v>
                </c:pt>
                <c:pt idx="2">
                  <c:v>Clinically studied</c:v>
                </c:pt>
                <c:pt idx="3">
                  <c:v>Trust</c:v>
                </c:pt>
                <c:pt idx="4">
                  <c:v>Regulatory/legal compliance</c:v>
                </c:pt>
                <c:pt idx="5">
                  <c:v>Efficacy/efficacious dose</c:v>
                </c:pt>
                <c:pt idx="6">
                  <c:v>BI logo on front of package</c:v>
                </c:pt>
                <c:pt idx="7">
                  <c:v>BI logo on back of package</c:v>
                </c:pt>
                <c:pt idx="8">
                  <c:v>Website offering further information</c:v>
                </c:pt>
                <c:pt idx="9">
                  <c:v>Social media support and presence</c:v>
                </c:pt>
                <c:pt idx="10">
                  <c:v>Media coverage of the BI</c:v>
                </c:pt>
              </c:strCache>
            </c:strRef>
          </c:cat>
          <c:val>
            <c:numRef>
              <c:f>Sheet1!$B$2:$B$12</c:f>
              <c:numCache>
                <c:formatCode>0%</c:formatCode>
                <c:ptCount val="11"/>
                <c:pt idx="0">
                  <c:v>0.47196262</c:v>
                </c:pt>
                <c:pt idx="1">
                  <c:v>0.43925234000000002</c:v>
                </c:pt>
                <c:pt idx="2">
                  <c:v>0.41121494999999997</c:v>
                </c:pt>
                <c:pt idx="3">
                  <c:v>0.39252335999999999</c:v>
                </c:pt>
                <c:pt idx="4">
                  <c:v>0.35046728999999999</c:v>
                </c:pt>
                <c:pt idx="5">
                  <c:v>0.33177570000000001</c:v>
                </c:pt>
                <c:pt idx="6">
                  <c:v>0.30841121999999999</c:v>
                </c:pt>
                <c:pt idx="7">
                  <c:v>0.28037382999999999</c:v>
                </c:pt>
                <c:pt idx="8">
                  <c:v>0.27102804000000003</c:v>
                </c:pt>
                <c:pt idx="9">
                  <c:v>0.25700935000000003</c:v>
                </c:pt>
                <c:pt idx="10">
                  <c:v>0.20093458</c:v>
                </c:pt>
              </c:numCache>
            </c:numRef>
          </c:val>
          <c:extLst>
            <c:ext xmlns:c16="http://schemas.microsoft.com/office/drawing/2014/chart" uri="{C3380CC4-5D6E-409C-BE32-E72D297353CC}">
              <c16:uniqueId val="{00000000-BE22-4491-A9A2-83EEFA338C03}"/>
            </c:ext>
          </c:extLst>
        </c:ser>
        <c:ser>
          <c:idx val="1"/>
          <c:order val="1"/>
          <c:tx>
            <c:strRef>
              <c:f>Sheet1!$C$1</c:f>
              <c:strCache>
                <c:ptCount val="1"/>
                <c:pt idx="0">
                  <c:v>Male 18-34</c:v>
                </c:pt>
              </c:strCache>
            </c:strRef>
          </c:tx>
          <c:spPr>
            <a:solidFill>
              <a:schemeClr val="accent2"/>
            </a:solidFill>
            <a:ln>
              <a:noFill/>
            </a:ln>
            <a:effectLst/>
          </c:spPr>
          <c:invertIfNegative val="0"/>
          <c:cat>
            <c:strRef>
              <c:f>Sheet1!$A$2:$A$12</c:f>
              <c:strCache>
                <c:ptCount val="11"/>
                <c:pt idx="0">
                  <c:v>Quality</c:v>
                </c:pt>
                <c:pt idx="1">
                  <c:v>Established safety</c:v>
                </c:pt>
                <c:pt idx="2">
                  <c:v>Clinically studied</c:v>
                </c:pt>
                <c:pt idx="3">
                  <c:v>Trust</c:v>
                </c:pt>
                <c:pt idx="4">
                  <c:v>Regulatory/legal compliance</c:v>
                </c:pt>
                <c:pt idx="5">
                  <c:v>Efficacy/efficacious dose</c:v>
                </c:pt>
                <c:pt idx="6">
                  <c:v>BI logo on front of package</c:v>
                </c:pt>
                <c:pt idx="7">
                  <c:v>BI logo on back of package</c:v>
                </c:pt>
                <c:pt idx="8">
                  <c:v>Website offering further information</c:v>
                </c:pt>
                <c:pt idx="9">
                  <c:v>Social media support and presence</c:v>
                </c:pt>
                <c:pt idx="10">
                  <c:v>Media coverage of the BI</c:v>
                </c:pt>
              </c:strCache>
            </c:strRef>
          </c:cat>
          <c:val>
            <c:numRef>
              <c:f>Sheet1!$C$2:$C$12</c:f>
              <c:numCache>
                <c:formatCode>0%</c:formatCode>
                <c:ptCount val="11"/>
                <c:pt idx="0">
                  <c:v>0.61728395000000003</c:v>
                </c:pt>
                <c:pt idx="1">
                  <c:v>0.42798354</c:v>
                </c:pt>
                <c:pt idx="2">
                  <c:v>0.48559670999999999</c:v>
                </c:pt>
                <c:pt idx="3">
                  <c:v>0.51028806999999998</c:v>
                </c:pt>
                <c:pt idx="4">
                  <c:v>0.40329218</c:v>
                </c:pt>
                <c:pt idx="5">
                  <c:v>0.43621399000000005</c:v>
                </c:pt>
                <c:pt idx="6">
                  <c:v>0.43209876999999997</c:v>
                </c:pt>
                <c:pt idx="7">
                  <c:v>0.38271605000000003</c:v>
                </c:pt>
                <c:pt idx="8">
                  <c:v>0.38683128</c:v>
                </c:pt>
                <c:pt idx="9">
                  <c:v>0.32921810000000001</c:v>
                </c:pt>
                <c:pt idx="10">
                  <c:v>0.37860082</c:v>
                </c:pt>
              </c:numCache>
            </c:numRef>
          </c:val>
          <c:extLst>
            <c:ext xmlns:c16="http://schemas.microsoft.com/office/drawing/2014/chart" uri="{C3380CC4-5D6E-409C-BE32-E72D297353CC}">
              <c16:uniqueId val="{00000001-BE22-4491-A9A2-83EEFA338C03}"/>
            </c:ext>
          </c:extLst>
        </c:ser>
        <c:ser>
          <c:idx val="2"/>
          <c:order val="2"/>
          <c:tx>
            <c:strRef>
              <c:f>Sheet1!$D$1</c:f>
              <c:strCache>
                <c:ptCount val="1"/>
                <c:pt idx="0">
                  <c:v>Female 35-54</c:v>
                </c:pt>
              </c:strCache>
            </c:strRef>
          </c:tx>
          <c:spPr>
            <a:solidFill>
              <a:schemeClr val="accent3"/>
            </a:solidFill>
            <a:ln>
              <a:noFill/>
            </a:ln>
            <a:effectLst/>
          </c:spPr>
          <c:invertIfNegative val="0"/>
          <c:cat>
            <c:strRef>
              <c:f>Sheet1!$A$2:$A$12</c:f>
              <c:strCache>
                <c:ptCount val="11"/>
                <c:pt idx="0">
                  <c:v>Quality</c:v>
                </c:pt>
                <c:pt idx="1">
                  <c:v>Established safety</c:v>
                </c:pt>
                <c:pt idx="2">
                  <c:v>Clinically studied</c:v>
                </c:pt>
                <c:pt idx="3">
                  <c:v>Trust</c:v>
                </c:pt>
                <c:pt idx="4">
                  <c:v>Regulatory/legal compliance</c:v>
                </c:pt>
                <c:pt idx="5">
                  <c:v>Efficacy/efficacious dose</c:v>
                </c:pt>
                <c:pt idx="6">
                  <c:v>BI logo on front of package</c:v>
                </c:pt>
                <c:pt idx="7">
                  <c:v>BI logo on back of package</c:v>
                </c:pt>
                <c:pt idx="8">
                  <c:v>Website offering further information</c:v>
                </c:pt>
                <c:pt idx="9">
                  <c:v>Social media support and presence</c:v>
                </c:pt>
                <c:pt idx="10">
                  <c:v>Media coverage of the BI</c:v>
                </c:pt>
              </c:strCache>
            </c:strRef>
          </c:cat>
          <c:val>
            <c:numRef>
              <c:f>Sheet1!$D$2:$D$12</c:f>
              <c:numCache>
                <c:formatCode>0%</c:formatCode>
                <c:ptCount val="11"/>
                <c:pt idx="0">
                  <c:v>0.41438355999999998</c:v>
                </c:pt>
                <c:pt idx="1">
                  <c:v>0.36301369999999999</c:v>
                </c:pt>
                <c:pt idx="2">
                  <c:v>0.36643835000000002</c:v>
                </c:pt>
                <c:pt idx="3">
                  <c:v>0.33561642999999997</c:v>
                </c:pt>
                <c:pt idx="4">
                  <c:v>0.30136985999999999</c:v>
                </c:pt>
                <c:pt idx="5">
                  <c:v>0.37328767000000002</c:v>
                </c:pt>
                <c:pt idx="6">
                  <c:v>0.24657533999999998</c:v>
                </c:pt>
                <c:pt idx="7">
                  <c:v>0.27397260000000001</c:v>
                </c:pt>
                <c:pt idx="8">
                  <c:v>0.26369862999999999</c:v>
                </c:pt>
                <c:pt idx="9">
                  <c:v>0.18493150999999999</c:v>
                </c:pt>
                <c:pt idx="10">
                  <c:v>0.20890410999999998</c:v>
                </c:pt>
              </c:numCache>
            </c:numRef>
          </c:val>
          <c:extLst>
            <c:ext xmlns:c16="http://schemas.microsoft.com/office/drawing/2014/chart" uri="{C3380CC4-5D6E-409C-BE32-E72D297353CC}">
              <c16:uniqueId val="{00000002-BE22-4491-A9A2-83EEFA338C03}"/>
            </c:ext>
          </c:extLst>
        </c:ser>
        <c:ser>
          <c:idx val="3"/>
          <c:order val="3"/>
          <c:tx>
            <c:strRef>
              <c:f>Sheet1!$E$1</c:f>
              <c:strCache>
                <c:ptCount val="1"/>
                <c:pt idx="0">
                  <c:v>Male 35-54</c:v>
                </c:pt>
              </c:strCache>
            </c:strRef>
          </c:tx>
          <c:spPr>
            <a:solidFill>
              <a:schemeClr val="accent4"/>
            </a:solidFill>
            <a:ln>
              <a:noFill/>
            </a:ln>
            <a:effectLst/>
          </c:spPr>
          <c:invertIfNegative val="0"/>
          <c:cat>
            <c:strRef>
              <c:f>Sheet1!$A$2:$A$12</c:f>
              <c:strCache>
                <c:ptCount val="11"/>
                <c:pt idx="0">
                  <c:v>Quality</c:v>
                </c:pt>
                <c:pt idx="1">
                  <c:v>Established safety</c:v>
                </c:pt>
                <c:pt idx="2">
                  <c:v>Clinically studied</c:v>
                </c:pt>
                <c:pt idx="3">
                  <c:v>Trust</c:v>
                </c:pt>
                <c:pt idx="4">
                  <c:v>Regulatory/legal compliance</c:v>
                </c:pt>
                <c:pt idx="5">
                  <c:v>Efficacy/efficacious dose</c:v>
                </c:pt>
                <c:pt idx="6">
                  <c:v>BI logo on front of package</c:v>
                </c:pt>
                <c:pt idx="7">
                  <c:v>BI logo on back of package</c:v>
                </c:pt>
                <c:pt idx="8">
                  <c:v>Website offering further information</c:v>
                </c:pt>
                <c:pt idx="9">
                  <c:v>Social media support and presence</c:v>
                </c:pt>
                <c:pt idx="10">
                  <c:v>Media coverage of the BI</c:v>
                </c:pt>
              </c:strCache>
            </c:strRef>
          </c:cat>
          <c:val>
            <c:numRef>
              <c:f>Sheet1!$E$2:$E$12</c:f>
              <c:numCache>
                <c:formatCode>0%</c:formatCode>
                <c:ptCount val="11"/>
                <c:pt idx="0">
                  <c:v>0.43809524</c:v>
                </c:pt>
                <c:pt idx="1">
                  <c:v>0.35238095000000003</c:v>
                </c:pt>
                <c:pt idx="2">
                  <c:v>0.36825396999999999</c:v>
                </c:pt>
                <c:pt idx="3">
                  <c:v>0.36190475999999999</c:v>
                </c:pt>
                <c:pt idx="4">
                  <c:v>0.29523809000000001</c:v>
                </c:pt>
                <c:pt idx="5">
                  <c:v>0.33333334000000003</c:v>
                </c:pt>
                <c:pt idx="6">
                  <c:v>0.25079366000000003</c:v>
                </c:pt>
                <c:pt idx="7">
                  <c:v>0.30476190999999997</c:v>
                </c:pt>
                <c:pt idx="8">
                  <c:v>0.24761905000000001</c:v>
                </c:pt>
                <c:pt idx="9">
                  <c:v>0.20952381</c:v>
                </c:pt>
                <c:pt idx="10">
                  <c:v>0.20317459999999998</c:v>
                </c:pt>
              </c:numCache>
            </c:numRef>
          </c:val>
          <c:extLst>
            <c:ext xmlns:c16="http://schemas.microsoft.com/office/drawing/2014/chart" uri="{C3380CC4-5D6E-409C-BE32-E72D297353CC}">
              <c16:uniqueId val="{00000003-BE22-4491-A9A2-83EEFA338C03}"/>
            </c:ext>
          </c:extLst>
        </c:ser>
        <c:ser>
          <c:idx val="4"/>
          <c:order val="4"/>
          <c:tx>
            <c:strRef>
              <c:f>Sheet1!$F$1</c:f>
              <c:strCache>
                <c:ptCount val="1"/>
                <c:pt idx="0">
                  <c:v>Female 55+</c:v>
                </c:pt>
              </c:strCache>
            </c:strRef>
          </c:tx>
          <c:spPr>
            <a:solidFill>
              <a:schemeClr val="accent5"/>
            </a:solidFill>
            <a:ln>
              <a:noFill/>
            </a:ln>
            <a:effectLst/>
          </c:spPr>
          <c:invertIfNegative val="0"/>
          <c:cat>
            <c:strRef>
              <c:f>Sheet1!$A$2:$A$12</c:f>
              <c:strCache>
                <c:ptCount val="11"/>
                <c:pt idx="0">
                  <c:v>Quality</c:v>
                </c:pt>
                <c:pt idx="1">
                  <c:v>Established safety</c:v>
                </c:pt>
                <c:pt idx="2">
                  <c:v>Clinically studied</c:v>
                </c:pt>
                <c:pt idx="3">
                  <c:v>Trust</c:v>
                </c:pt>
                <c:pt idx="4">
                  <c:v>Regulatory/legal compliance</c:v>
                </c:pt>
                <c:pt idx="5">
                  <c:v>Efficacy/efficacious dose</c:v>
                </c:pt>
                <c:pt idx="6">
                  <c:v>BI logo on front of package</c:v>
                </c:pt>
                <c:pt idx="7">
                  <c:v>BI logo on back of package</c:v>
                </c:pt>
                <c:pt idx="8">
                  <c:v>Website offering further information</c:v>
                </c:pt>
                <c:pt idx="9">
                  <c:v>Social media support and presence</c:v>
                </c:pt>
                <c:pt idx="10">
                  <c:v>Media coverage of the BI</c:v>
                </c:pt>
              </c:strCache>
            </c:strRef>
          </c:cat>
          <c:val>
            <c:numRef>
              <c:f>Sheet1!$F$2:$F$12</c:f>
              <c:numCache>
                <c:formatCode>0%</c:formatCode>
                <c:ptCount val="11"/>
                <c:pt idx="0">
                  <c:v>0.29906542000000003</c:v>
                </c:pt>
                <c:pt idx="1">
                  <c:v>0.25233644999999999</c:v>
                </c:pt>
                <c:pt idx="2">
                  <c:v>0.23364486000000001</c:v>
                </c:pt>
                <c:pt idx="3">
                  <c:v>0.26168224000000001</c:v>
                </c:pt>
                <c:pt idx="4">
                  <c:v>0.20560748000000001</c:v>
                </c:pt>
                <c:pt idx="5">
                  <c:v>0.23364486000000001</c:v>
                </c:pt>
                <c:pt idx="6">
                  <c:v>0.20560747000000001</c:v>
                </c:pt>
                <c:pt idx="7">
                  <c:v>0.19626167999999999</c:v>
                </c:pt>
                <c:pt idx="8">
                  <c:v>0.14953271000000001</c:v>
                </c:pt>
                <c:pt idx="9">
                  <c:v>0.11214953</c:v>
                </c:pt>
                <c:pt idx="10">
                  <c:v>0.16822429999999999</c:v>
                </c:pt>
              </c:numCache>
            </c:numRef>
          </c:val>
          <c:extLst>
            <c:ext xmlns:c16="http://schemas.microsoft.com/office/drawing/2014/chart" uri="{C3380CC4-5D6E-409C-BE32-E72D297353CC}">
              <c16:uniqueId val="{00000004-BE22-4491-A9A2-83EEFA338C03}"/>
            </c:ext>
          </c:extLst>
        </c:ser>
        <c:ser>
          <c:idx val="5"/>
          <c:order val="5"/>
          <c:tx>
            <c:strRef>
              <c:f>Sheet1!$G$1</c:f>
              <c:strCache>
                <c:ptCount val="1"/>
                <c:pt idx="0">
                  <c:v>Male 55+</c:v>
                </c:pt>
              </c:strCache>
            </c:strRef>
          </c:tx>
          <c:spPr>
            <a:solidFill>
              <a:schemeClr val="accent6"/>
            </a:solidFill>
            <a:ln>
              <a:noFill/>
            </a:ln>
            <a:effectLst/>
          </c:spPr>
          <c:invertIfNegative val="0"/>
          <c:cat>
            <c:strRef>
              <c:f>Sheet1!$A$2:$A$12</c:f>
              <c:strCache>
                <c:ptCount val="11"/>
                <c:pt idx="0">
                  <c:v>Quality</c:v>
                </c:pt>
                <c:pt idx="1">
                  <c:v>Established safety</c:v>
                </c:pt>
                <c:pt idx="2">
                  <c:v>Clinically studied</c:v>
                </c:pt>
                <c:pt idx="3">
                  <c:v>Trust</c:v>
                </c:pt>
                <c:pt idx="4">
                  <c:v>Regulatory/legal compliance</c:v>
                </c:pt>
                <c:pt idx="5">
                  <c:v>Efficacy/efficacious dose</c:v>
                </c:pt>
                <c:pt idx="6">
                  <c:v>BI logo on front of package</c:v>
                </c:pt>
                <c:pt idx="7">
                  <c:v>BI logo on back of package</c:v>
                </c:pt>
                <c:pt idx="8">
                  <c:v>Website offering further information</c:v>
                </c:pt>
                <c:pt idx="9">
                  <c:v>Social media support and presence</c:v>
                </c:pt>
                <c:pt idx="10">
                  <c:v>Media coverage of the BI</c:v>
                </c:pt>
              </c:strCache>
            </c:strRef>
          </c:cat>
          <c:val>
            <c:numRef>
              <c:f>Sheet1!$G$2:$G$12</c:f>
              <c:numCache>
                <c:formatCode>0%</c:formatCode>
                <c:ptCount val="11"/>
                <c:pt idx="0">
                  <c:v>0.34868421000000005</c:v>
                </c:pt>
                <c:pt idx="1">
                  <c:v>0.2368421</c:v>
                </c:pt>
                <c:pt idx="2">
                  <c:v>0.25657894999999997</c:v>
                </c:pt>
                <c:pt idx="3">
                  <c:v>0.26315789000000001</c:v>
                </c:pt>
                <c:pt idx="4">
                  <c:v>0.18421052999999998</c:v>
                </c:pt>
                <c:pt idx="5">
                  <c:v>0.26973683999999998</c:v>
                </c:pt>
                <c:pt idx="6">
                  <c:v>0.16447368000000001</c:v>
                </c:pt>
                <c:pt idx="7">
                  <c:v>0.1381579</c:v>
                </c:pt>
                <c:pt idx="8">
                  <c:v>0.13815789000000001</c:v>
                </c:pt>
                <c:pt idx="9">
                  <c:v>7.2368419999999989E-2</c:v>
                </c:pt>
                <c:pt idx="10">
                  <c:v>8.5526309999999994E-2</c:v>
                </c:pt>
              </c:numCache>
            </c:numRef>
          </c:val>
          <c:extLst>
            <c:ext xmlns:c16="http://schemas.microsoft.com/office/drawing/2014/chart" uri="{C3380CC4-5D6E-409C-BE32-E72D297353CC}">
              <c16:uniqueId val="{00000005-BE22-4491-A9A2-83EEFA338C03}"/>
            </c:ext>
          </c:extLst>
        </c:ser>
        <c:dLbls>
          <c:showLegendKey val="0"/>
          <c:showVal val="0"/>
          <c:showCatName val="0"/>
          <c:showSerName val="0"/>
          <c:showPercent val="0"/>
          <c:showBubbleSize val="0"/>
        </c:dLbls>
        <c:gapWidth val="219"/>
        <c:overlap val="-27"/>
        <c:axId val="617665192"/>
        <c:axId val="617666272"/>
      </c:barChart>
      <c:catAx>
        <c:axId val="617665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17666272"/>
        <c:crosses val="autoZero"/>
        <c:auto val="1"/>
        <c:lblAlgn val="ctr"/>
        <c:lblOffset val="100"/>
        <c:noMultiLvlLbl val="0"/>
      </c:catAx>
      <c:valAx>
        <c:axId val="6176662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17665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Sheet1!$A$2:$A$12</c:f>
              <c:strCache>
                <c:ptCount val="11"/>
                <c:pt idx="0">
                  <c:v>Quality</c:v>
                </c:pt>
                <c:pt idx="1">
                  <c:v>Established safety</c:v>
                </c:pt>
                <c:pt idx="2">
                  <c:v>Clinically studied</c:v>
                </c:pt>
                <c:pt idx="3">
                  <c:v>BI logo on front of package</c:v>
                </c:pt>
                <c:pt idx="4">
                  <c:v>Social media support and presence</c:v>
                </c:pt>
                <c:pt idx="5">
                  <c:v>Trust</c:v>
                </c:pt>
                <c:pt idx="6">
                  <c:v>Website offering further information</c:v>
                </c:pt>
                <c:pt idx="7">
                  <c:v>Regulatory/legal compliance</c:v>
                </c:pt>
                <c:pt idx="8">
                  <c:v>Efficacy/efficacious dose</c:v>
                </c:pt>
                <c:pt idx="9">
                  <c:v>Media coverage of the BI</c:v>
                </c:pt>
                <c:pt idx="10">
                  <c:v>BI logo on back of package</c:v>
                </c:pt>
              </c:strCache>
            </c:strRef>
          </c:cat>
          <c:val>
            <c:numRef>
              <c:f>Sheet1!$B$2:$B$12</c:f>
              <c:numCache>
                <c:formatCode>0%</c:formatCode>
                <c:ptCount val="11"/>
                <c:pt idx="0">
                  <c:v>0.48571428999999999</c:v>
                </c:pt>
                <c:pt idx="1">
                  <c:v>0.42857142999999998</c:v>
                </c:pt>
                <c:pt idx="2">
                  <c:v>0.42857142999999998</c:v>
                </c:pt>
                <c:pt idx="3">
                  <c:v>0.37142858000000001</c:v>
                </c:pt>
                <c:pt idx="4">
                  <c:v>0.37142856999999996</c:v>
                </c:pt>
                <c:pt idx="5">
                  <c:v>0.31428571</c:v>
                </c:pt>
                <c:pt idx="6">
                  <c:v>0.31428571</c:v>
                </c:pt>
                <c:pt idx="7">
                  <c:v>0.28571429000000004</c:v>
                </c:pt>
                <c:pt idx="8">
                  <c:v>0.28571427999999999</c:v>
                </c:pt>
                <c:pt idx="9">
                  <c:v>0.28571427999999999</c:v>
                </c:pt>
                <c:pt idx="10">
                  <c:v>0.22857142</c:v>
                </c:pt>
              </c:numCache>
            </c:numRef>
          </c:val>
          <c:extLst>
            <c:ext xmlns:c16="http://schemas.microsoft.com/office/drawing/2014/chart" uri="{C3380CC4-5D6E-409C-BE32-E72D297353CC}">
              <c16:uniqueId val="{00000000-BE22-4491-A9A2-83EEFA338C03}"/>
            </c:ext>
          </c:extLst>
        </c:ser>
        <c:ser>
          <c:idx val="1"/>
          <c:order val="1"/>
          <c:tx>
            <c:strRef>
              <c:f>Sheet1!$C$1</c:f>
              <c:strCache>
                <c:ptCount val="1"/>
                <c:pt idx="0">
                  <c:v>US Male 18-34</c:v>
                </c:pt>
              </c:strCache>
            </c:strRef>
          </c:tx>
          <c:spPr>
            <a:solidFill>
              <a:schemeClr val="accent2"/>
            </a:solidFill>
            <a:ln>
              <a:noFill/>
            </a:ln>
            <a:effectLst/>
          </c:spPr>
          <c:invertIfNegative val="0"/>
          <c:cat>
            <c:strRef>
              <c:f>Sheet1!$A$2:$A$12</c:f>
              <c:strCache>
                <c:ptCount val="11"/>
                <c:pt idx="0">
                  <c:v>Quality</c:v>
                </c:pt>
                <c:pt idx="1">
                  <c:v>Established safety</c:v>
                </c:pt>
                <c:pt idx="2">
                  <c:v>Clinically studied</c:v>
                </c:pt>
                <c:pt idx="3">
                  <c:v>BI logo on front of package</c:v>
                </c:pt>
                <c:pt idx="4">
                  <c:v>Social media support and presence</c:v>
                </c:pt>
                <c:pt idx="5">
                  <c:v>Trust</c:v>
                </c:pt>
                <c:pt idx="6">
                  <c:v>Website offering further information</c:v>
                </c:pt>
                <c:pt idx="7">
                  <c:v>Regulatory/legal compliance</c:v>
                </c:pt>
                <c:pt idx="8">
                  <c:v>Efficacy/efficacious dose</c:v>
                </c:pt>
                <c:pt idx="9">
                  <c:v>Media coverage of the BI</c:v>
                </c:pt>
                <c:pt idx="10">
                  <c:v>BI logo on back of package</c:v>
                </c:pt>
              </c:strCache>
            </c:strRef>
          </c:cat>
          <c:val>
            <c:numRef>
              <c:f>Sheet1!$C$2:$C$12</c:f>
              <c:numCache>
                <c:formatCode>0%</c:formatCode>
                <c:ptCount val="11"/>
                <c:pt idx="0">
                  <c:v>0.64705882000000003</c:v>
                </c:pt>
                <c:pt idx="1">
                  <c:v>0.50588235999999998</c:v>
                </c:pt>
                <c:pt idx="2">
                  <c:v>0.51764706000000005</c:v>
                </c:pt>
                <c:pt idx="3">
                  <c:v>0.45882352999999998</c:v>
                </c:pt>
                <c:pt idx="4">
                  <c:v>0.30588235000000003</c:v>
                </c:pt>
                <c:pt idx="5">
                  <c:v>0.56470587999999999</c:v>
                </c:pt>
                <c:pt idx="6">
                  <c:v>0.45882353000000003</c:v>
                </c:pt>
                <c:pt idx="7">
                  <c:v>0.41176471000000003</c:v>
                </c:pt>
                <c:pt idx="8">
                  <c:v>0.47058823000000005</c:v>
                </c:pt>
                <c:pt idx="9">
                  <c:v>0.37647059000000005</c:v>
                </c:pt>
                <c:pt idx="10">
                  <c:v>0.39999999999999997</c:v>
                </c:pt>
              </c:numCache>
            </c:numRef>
          </c:val>
          <c:extLst>
            <c:ext xmlns:c16="http://schemas.microsoft.com/office/drawing/2014/chart" uri="{C3380CC4-5D6E-409C-BE32-E72D297353CC}">
              <c16:uniqueId val="{00000001-BE22-4491-A9A2-83EEFA338C03}"/>
            </c:ext>
          </c:extLst>
        </c:ser>
        <c:ser>
          <c:idx val="2"/>
          <c:order val="2"/>
          <c:tx>
            <c:strRef>
              <c:f>Sheet1!$D$1</c:f>
              <c:strCache>
                <c:ptCount val="1"/>
                <c:pt idx="0">
                  <c:v>US Female 35-54</c:v>
                </c:pt>
              </c:strCache>
            </c:strRef>
          </c:tx>
          <c:spPr>
            <a:solidFill>
              <a:schemeClr val="accent3"/>
            </a:solidFill>
            <a:ln>
              <a:noFill/>
            </a:ln>
            <a:effectLst/>
          </c:spPr>
          <c:invertIfNegative val="0"/>
          <c:cat>
            <c:strRef>
              <c:f>Sheet1!$A$2:$A$12</c:f>
              <c:strCache>
                <c:ptCount val="11"/>
                <c:pt idx="0">
                  <c:v>Quality</c:v>
                </c:pt>
                <c:pt idx="1">
                  <c:v>Established safety</c:v>
                </c:pt>
                <c:pt idx="2">
                  <c:v>Clinically studied</c:v>
                </c:pt>
                <c:pt idx="3">
                  <c:v>BI logo on front of package</c:v>
                </c:pt>
                <c:pt idx="4">
                  <c:v>Social media support and presence</c:v>
                </c:pt>
                <c:pt idx="5">
                  <c:v>Trust</c:v>
                </c:pt>
                <c:pt idx="6">
                  <c:v>Website offering further information</c:v>
                </c:pt>
                <c:pt idx="7">
                  <c:v>Regulatory/legal compliance</c:v>
                </c:pt>
                <c:pt idx="8">
                  <c:v>Efficacy/efficacious dose</c:v>
                </c:pt>
                <c:pt idx="9">
                  <c:v>Media coverage of the BI</c:v>
                </c:pt>
                <c:pt idx="10">
                  <c:v>BI logo on back of package</c:v>
                </c:pt>
              </c:strCache>
            </c:strRef>
          </c:cat>
          <c:val>
            <c:numRef>
              <c:f>Sheet1!$D$2:$D$12</c:f>
              <c:numCache>
                <c:formatCode>0%</c:formatCode>
                <c:ptCount val="11"/>
                <c:pt idx="0">
                  <c:v>0.44927536000000001</c:v>
                </c:pt>
                <c:pt idx="1">
                  <c:v>0.46376812000000001</c:v>
                </c:pt>
                <c:pt idx="2">
                  <c:v>0.43478261000000001</c:v>
                </c:pt>
                <c:pt idx="3">
                  <c:v>0.33333332999999998</c:v>
                </c:pt>
                <c:pt idx="4">
                  <c:v>0.24637681</c:v>
                </c:pt>
                <c:pt idx="5">
                  <c:v>0.44927536000000001</c:v>
                </c:pt>
                <c:pt idx="6">
                  <c:v>0.43478260999999996</c:v>
                </c:pt>
                <c:pt idx="7">
                  <c:v>0.43478261000000001</c:v>
                </c:pt>
                <c:pt idx="8">
                  <c:v>0.44927537000000001</c:v>
                </c:pt>
                <c:pt idx="9">
                  <c:v>0.27536231999999999</c:v>
                </c:pt>
                <c:pt idx="10">
                  <c:v>0.34782608999999998</c:v>
                </c:pt>
              </c:numCache>
            </c:numRef>
          </c:val>
          <c:extLst>
            <c:ext xmlns:c16="http://schemas.microsoft.com/office/drawing/2014/chart" uri="{C3380CC4-5D6E-409C-BE32-E72D297353CC}">
              <c16:uniqueId val="{00000002-BE22-4491-A9A2-83EEFA338C03}"/>
            </c:ext>
          </c:extLst>
        </c:ser>
        <c:ser>
          <c:idx val="3"/>
          <c:order val="3"/>
          <c:tx>
            <c:strRef>
              <c:f>Sheet1!$E$1</c:f>
              <c:strCache>
                <c:ptCount val="1"/>
                <c:pt idx="0">
                  <c:v>US Male 35-54</c:v>
                </c:pt>
              </c:strCache>
            </c:strRef>
          </c:tx>
          <c:spPr>
            <a:solidFill>
              <a:schemeClr val="accent4"/>
            </a:solidFill>
            <a:ln>
              <a:noFill/>
            </a:ln>
            <a:effectLst/>
          </c:spPr>
          <c:invertIfNegative val="0"/>
          <c:cat>
            <c:strRef>
              <c:f>Sheet1!$A$2:$A$12</c:f>
              <c:strCache>
                <c:ptCount val="11"/>
                <c:pt idx="0">
                  <c:v>Quality</c:v>
                </c:pt>
                <c:pt idx="1">
                  <c:v>Established safety</c:v>
                </c:pt>
                <c:pt idx="2">
                  <c:v>Clinically studied</c:v>
                </c:pt>
                <c:pt idx="3">
                  <c:v>BI logo on front of package</c:v>
                </c:pt>
                <c:pt idx="4">
                  <c:v>Social media support and presence</c:v>
                </c:pt>
                <c:pt idx="5">
                  <c:v>Trust</c:v>
                </c:pt>
                <c:pt idx="6">
                  <c:v>Website offering further information</c:v>
                </c:pt>
                <c:pt idx="7">
                  <c:v>Regulatory/legal compliance</c:v>
                </c:pt>
                <c:pt idx="8">
                  <c:v>Efficacy/efficacious dose</c:v>
                </c:pt>
                <c:pt idx="9">
                  <c:v>Media coverage of the BI</c:v>
                </c:pt>
                <c:pt idx="10">
                  <c:v>BI logo on back of package</c:v>
                </c:pt>
              </c:strCache>
            </c:strRef>
          </c:cat>
          <c:val>
            <c:numRef>
              <c:f>Sheet1!$E$2:$E$12</c:f>
              <c:numCache>
                <c:formatCode>0%</c:formatCode>
                <c:ptCount val="11"/>
                <c:pt idx="0">
                  <c:v>0.6</c:v>
                </c:pt>
                <c:pt idx="1">
                  <c:v>0.39999999999999997</c:v>
                </c:pt>
                <c:pt idx="2">
                  <c:v>0.41428570999999997</c:v>
                </c:pt>
                <c:pt idx="3">
                  <c:v>0.34285714999999994</c:v>
                </c:pt>
                <c:pt idx="4">
                  <c:v>0.44285715000000003</c:v>
                </c:pt>
                <c:pt idx="5">
                  <c:v>0.54285713999999996</c:v>
                </c:pt>
                <c:pt idx="6">
                  <c:v>0.35714285999999995</c:v>
                </c:pt>
                <c:pt idx="7">
                  <c:v>0.35714286000000001</c:v>
                </c:pt>
                <c:pt idx="8">
                  <c:v>0.42857142999999998</c:v>
                </c:pt>
                <c:pt idx="9">
                  <c:v>0.32857142</c:v>
                </c:pt>
                <c:pt idx="10">
                  <c:v>0.47142856999999999</c:v>
                </c:pt>
              </c:numCache>
            </c:numRef>
          </c:val>
          <c:extLst>
            <c:ext xmlns:c16="http://schemas.microsoft.com/office/drawing/2014/chart" uri="{C3380CC4-5D6E-409C-BE32-E72D297353CC}">
              <c16:uniqueId val="{00000003-BE22-4491-A9A2-83EEFA338C03}"/>
            </c:ext>
          </c:extLst>
        </c:ser>
        <c:ser>
          <c:idx val="4"/>
          <c:order val="4"/>
          <c:tx>
            <c:strRef>
              <c:f>Sheet1!$F$1</c:f>
              <c:strCache>
                <c:ptCount val="1"/>
                <c:pt idx="0">
                  <c:v>US Female 55+</c:v>
                </c:pt>
              </c:strCache>
            </c:strRef>
          </c:tx>
          <c:spPr>
            <a:solidFill>
              <a:schemeClr val="accent5"/>
            </a:solidFill>
            <a:ln>
              <a:noFill/>
            </a:ln>
            <a:effectLst/>
          </c:spPr>
          <c:invertIfNegative val="0"/>
          <c:cat>
            <c:strRef>
              <c:f>Sheet1!$A$2:$A$12</c:f>
              <c:strCache>
                <c:ptCount val="11"/>
                <c:pt idx="0">
                  <c:v>Quality</c:v>
                </c:pt>
                <c:pt idx="1">
                  <c:v>Established safety</c:v>
                </c:pt>
                <c:pt idx="2">
                  <c:v>Clinically studied</c:v>
                </c:pt>
                <c:pt idx="3">
                  <c:v>BI logo on front of package</c:v>
                </c:pt>
                <c:pt idx="4">
                  <c:v>Social media support and presence</c:v>
                </c:pt>
                <c:pt idx="5">
                  <c:v>Trust</c:v>
                </c:pt>
                <c:pt idx="6">
                  <c:v>Website offering further information</c:v>
                </c:pt>
                <c:pt idx="7">
                  <c:v>Regulatory/legal compliance</c:v>
                </c:pt>
                <c:pt idx="8">
                  <c:v>Efficacy/efficacious dose</c:v>
                </c:pt>
                <c:pt idx="9">
                  <c:v>Media coverage of the BI</c:v>
                </c:pt>
                <c:pt idx="10">
                  <c:v>BI logo on back of package</c:v>
                </c:pt>
              </c:strCache>
            </c:strRef>
          </c:cat>
          <c:val>
            <c:numRef>
              <c:f>Sheet1!$F$2:$F$12</c:f>
              <c:numCache>
                <c:formatCode>0%</c:formatCode>
                <c:ptCount val="11"/>
                <c:pt idx="0">
                  <c:v>0.34615383999999999</c:v>
                </c:pt>
                <c:pt idx="1">
                  <c:v>0.26923076999999995</c:v>
                </c:pt>
                <c:pt idx="2">
                  <c:v>0.30769230999999997</c:v>
                </c:pt>
                <c:pt idx="3">
                  <c:v>0.23076922999999999</c:v>
                </c:pt>
                <c:pt idx="4">
                  <c:v>7.6923080000000005E-2</c:v>
                </c:pt>
                <c:pt idx="5">
                  <c:v>0.38461539</c:v>
                </c:pt>
                <c:pt idx="6">
                  <c:v>0.23076923999999999</c:v>
                </c:pt>
                <c:pt idx="7">
                  <c:v>0.30769230999999997</c:v>
                </c:pt>
                <c:pt idx="8">
                  <c:v>0.19230769999999997</c:v>
                </c:pt>
                <c:pt idx="9">
                  <c:v>0.15384616000000001</c:v>
                </c:pt>
                <c:pt idx="10">
                  <c:v>0.23076923999999999</c:v>
                </c:pt>
              </c:numCache>
            </c:numRef>
          </c:val>
          <c:extLst>
            <c:ext xmlns:c16="http://schemas.microsoft.com/office/drawing/2014/chart" uri="{C3380CC4-5D6E-409C-BE32-E72D297353CC}">
              <c16:uniqueId val="{00000004-BE22-4491-A9A2-83EEFA338C03}"/>
            </c:ext>
          </c:extLst>
        </c:ser>
        <c:ser>
          <c:idx val="5"/>
          <c:order val="5"/>
          <c:tx>
            <c:strRef>
              <c:f>Sheet1!$G$1</c:f>
              <c:strCache>
                <c:ptCount val="1"/>
                <c:pt idx="0">
                  <c:v>US Male 55+</c:v>
                </c:pt>
              </c:strCache>
            </c:strRef>
          </c:tx>
          <c:spPr>
            <a:solidFill>
              <a:schemeClr val="accent6"/>
            </a:solidFill>
            <a:ln>
              <a:noFill/>
            </a:ln>
            <a:effectLst/>
          </c:spPr>
          <c:invertIfNegative val="0"/>
          <c:cat>
            <c:strRef>
              <c:f>Sheet1!$A$2:$A$12</c:f>
              <c:strCache>
                <c:ptCount val="11"/>
                <c:pt idx="0">
                  <c:v>Quality</c:v>
                </c:pt>
                <c:pt idx="1">
                  <c:v>Established safety</c:v>
                </c:pt>
                <c:pt idx="2">
                  <c:v>Clinically studied</c:v>
                </c:pt>
                <c:pt idx="3">
                  <c:v>BI logo on front of package</c:v>
                </c:pt>
                <c:pt idx="4">
                  <c:v>Social media support and presence</c:v>
                </c:pt>
                <c:pt idx="5">
                  <c:v>Trust</c:v>
                </c:pt>
                <c:pt idx="6">
                  <c:v>Website offering further information</c:v>
                </c:pt>
                <c:pt idx="7">
                  <c:v>Regulatory/legal compliance</c:v>
                </c:pt>
                <c:pt idx="8">
                  <c:v>Efficacy/efficacious dose</c:v>
                </c:pt>
                <c:pt idx="9">
                  <c:v>Media coverage of the BI</c:v>
                </c:pt>
                <c:pt idx="10">
                  <c:v>BI logo on back of package</c:v>
                </c:pt>
              </c:strCache>
            </c:strRef>
          </c:cat>
          <c:val>
            <c:numRef>
              <c:f>Sheet1!$G$2:$G$12</c:f>
              <c:numCache>
                <c:formatCode>0%</c:formatCode>
                <c:ptCount val="11"/>
                <c:pt idx="0">
                  <c:v>0.5</c:v>
                </c:pt>
                <c:pt idx="1">
                  <c:v>0.31818182</c:v>
                </c:pt>
                <c:pt idx="2">
                  <c:v>0.36363637000000004</c:v>
                </c:pt>
                <c:pt idx="3">
                  <c:v>0.22727273000000001</c:v>
                </c:pt>
                <c:pt idx="4">
                  <c:v>9.0909089999999998E-2</c:v>
                </c:pt>
                <c:pt idx="5">
                  <c:v>0.5</c:v>
                </c:pt>
                <c:pt idx="6">
                  <c:v>0.13636364000000001</c:v>
                </c:pt>
                <c:pt idx="7">
                  <c:v>0.31818182</c:v>
                </c:pt>
                <c:pt idx="8">
                  <c:v>0.31818182</c:v>
                </c:pt>
                <c:pt idx="9">
                  <c:v>0.18181819000000002</c:v>
                </c:pt>
                <c:pt idx="10">
                  <c:v>0.22727273000000001</c:v>
                </c:pt>
              </c:numCache>
            </c:numRef>
          </c:val>
          <c:extLst>
            <c:ext xmlns:c16="http://schemas.microsoft.com/office/drawing/2014/chart" uri="{C3380CC4-5D6E-409C-BE32-E72D297353CC}">
              <c16:uniqueId val="{00000005-BE22-4491-A9A2-83EEFA338C03}"/>
            </c:ext>
          </c:extLst>
        </c:ser>
        <c:dLbls>
          <c:showLegendKey val="0"/>
          <c:showVal val="0"/>
          <c:showCatName val="0"/>
          <c:showSerName val="0"/>
          <c:showPercent val="0"/>
          <c:showBubbleSize val="0"/>
        </c:dLbls>
        <c:gapWidth val="219"/>
        <c:overlap val="-27"/>
        <c:axId val="617665192"/>
        <c:axId val="617666272"/>
      </c:barChart>
      <c:catAx>
        <c:axId val="617665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17666272"/>
        <c:crosses val="autoZero"/>
        <c:auto val="1"/>
        <c:lblAlgn val="ctr"/>
        <c:lblOffset val="100"/>
        <c:noMultiLvlLbl val="0"/>
      </c:catAx>
      <c:valAx>
        <c:axId val="6176662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17665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More than 20% premium</c:v>
                </c:pt>
              </c:strCache>
            </c:strRef>
          </c:tx>
          <c:spPr>
            <a:solidFill>
              <a:schemeClr val="accent1"/>
            </a:solidFill>
            <a:ln>
              <a:noFill/>
            </a:ln>
            <a:effectLst/>
          </c:spPr>
          <c:invertIfNegative val="0"/>
          <c:cat>
            <c:strRef>
              <c:f>Sheet1!$A$2:$A$12</c:f>
              <c:strCache>
                <c:ptCount val="11"/>
                <c:pt idx="0">
                  <c:v>Social media support and presence</c:v>
                </c:pt>
                <c:pt idx="1">
                  <c:v>Media coverage of the branded ingredient</c:v>
                </c:pt>
                <c:pt idx="2">
                  <c:v>Website offering further information</c:v>
                </c:pt>
                <c:pt idx="3">
                  <c:v>Branded ingredient logo on front of package</c:v>
                </c:pt>
                <c:pt idx="4">
                  <c:v>Branded ingredient logo on back of package</c:v>
                </c:pt>
                <c:pt idx="5">
                  <c:v>Regulatory/legal compliance</c:v>
                </c:pt>
                <c:pt idx="6">
                  <c:v>Efficacy/efficacious dose</c:v>
                </c:pt>
                <c:pt idx="7">
                  <c:v>Established safety</c:v>
                </c:pt>
                <c:pt idx="8">
                  <c:v>Clinically studied</c:v>
                </c:pt>
                <c:pt idx="9">
                  <c:v>Trust</c:v>
                </c:pt>
                <c:pt idx="10">
                  <c:v>Quality</c:v>
                </c:pt>
              </c:strCache>
            </c:strRef>
          </c:cat>
          <c:val>
            <c:numRef>
              <c:f>Sheet1!$B$2:$B$12</c:f>
              <c:numCache>
                <c:formatCode>0%</c:formatCode>
                <c:ptCount val="11"/>
                <c:pt idx="0">
                  <c:v>5.7315230000000002E-2</c:v>
                </c:pt>
                <c:pt idx="1">
                  <c:v>8.144796E-2</c:v>
                </c:pt>
                <c:pt idx="2">
                  <c:v>8.5218699999999994E-2</c:v>
                </c:pt>
                <c:pt idx="3">
                  <c:v>9.3514330000000007E-2</c:v>
                </c:pt>
                <c:pt idx="4">
                  <c:v>9.5776769999999997E-2</c:v>
                </c:pt>
                <c:pt idx="5">
                  <c:v>0.12066365</c:v>
                </c:pt>
                <c:pt idx="6">
                  <c:v>0.14328808000000001</c:v>
                </c:pt>
                <c:pt idx="7">
                  <c:v>0.15158371000000001</c:v>
                </c:pt>
                <c:pt idx="8">
                  <c:v>0.16892910999999999</c:v>
                </c:pt>
                <c:pt idx="9">
                  <c:v>0.18401207</c:v>
                </c:pt>
                <c:pt idx="10">
                  <c:v>0.23453996999999999</c:v>
                </c:pt>
              </c:numCache>
            </c:numRef>
          </c:val>
          <c:extLst>
            <c:ext xmlns:c16="http://schemas.microsoft.com/office/drawing/2014/chart" uri="{C3380CC4-5D6E-409C-BE32-E72D297353CC}">
              <c16:uniqueId val="{00000000-6DFD-41AC-999C-589E91459F7E}"/>
            </c:ext>
          </c:extLst>
        </c:ser>
        <c:ser>
          <c:idx val="1"/>
          <c:order val="1"/>
          <c:tx>
            <c:strRef>
              <c:f>Sheet1!$C$1</c:f>
              <c:strCache>
                <c:ptCount val="1"/>
                <c:pt idx="0">
                  <c:v>11% to 20% premium</c:v>
                </c:pt>
              </c:strCache>
            </c:strRef>
          </c:tx>
          <c:spPr>
            <a:solidFill>
              <a:schemeClr val="accent2"/>
            </a:solidFill>
            <a:ln>
              <a:noFill/>
            </a:ln>
            <a:effectLst/>
          </c:spPr>
          <c:invertIfNegative val="0"/>
          <c:cat>
            <c:strRef>
              <c:f>Sheet1!$A$2:$A$12</c:f>
              <c:strCache>
                <c:ptCount val="11"/>
                <c:pt idx="0">
                  <c:v>Social media support and presence</c:v>
                </c:pt>
                <c:pt idx="1">
                  <c:v>Media coverage of the branded ingredient</c:v>
                </c:pt>
                <c:pt idx="2">
                  <c:v>Website offering further information</c:v>
                </c:pt>
                <c:pt idx="3">
                  <c:v>Branded ingredient logo on front of package</c:v>
                </c:pt>
                <c:pt idx="4">
                  <c:v>Branded ingredient logo on back of package</c:v>
                </c:pt>
                <c:pt idx="5">
                  <c:v>Regulatory/legal compliance</c:v>
                </c:pt>
                <c:pt idx="6">
                  <c:v>Efficacy/efficacious dose</c:v>
                </c:pt>
                <c:pt idx="7">
                  <c:v>Established safety</c:v>
                </c:pt>
                <c:pt idx="8">
                  <c:v>Clinically studied</c:v>
                </c:pt>
                <c:pt idx="9">
                  <c:v>Trust</c:v>
                </c:pt>
                <c:pt idx="10">
                  <c:v>Quality</c:v>
                </c:pt>
              </c:strCache>
            </c:strRef>
          </c:cat>
          <c:val>
            <c:numRef>
              <c:f>Sheet1!$C$2:$C$12</c:f>
              <c:numCache>
                <c:formatCode>0%</c:formatCode>
                <c:ptCount val="11"/>
                <c:pt idx="0">
                  <c:v>0.15233785999999999</c:v>
                </c:pt>
                <c:pt idx="1">
                  <c:v>0.13800904999999999</c:v>
                </c:pt>
                <c:pt idx="2">
                  <c:v>0.17420814000000001</c:v>
                </c:pt>
                <c:pt idx="3">
                  <c:v>0.18476620999999999</c:v>
                </c:pt>
                <c:pt idx="4">
                  <c:v>0.18401207</c:v>
                </c:pt>
                <c:pt idx="5">
                  <c:v>0.18476620999999999</c:v>
                </c:pt>
                <c:pt idx="6">
                  <c:v>0.20211161</c:v>
                </c:pt>
                <c:pt idx="7">
                  <c:v>0.20965308999999999</c:v>
                </c:pt>
                <c:pt idx="8">
                  <c:v>0.20361990999999999</c:v>
                </c:pt>
                <c:pt idx="9">
                  <c:v>0.18476620999999999</c:v>
                </c:pt>
                <c:pt idx="10">
                  <c:v>0.21493213</c:v>
                </c:pt>
              </c:numCache>
            </c:numRef>
          </c:val>
          <c:extLst>
            <c:ext xmlns:c16="http://schemas.microsoft.com/office/drawing/2014/chart" uri="{C3380CC4-5D6E-409C-BE32-E72D297353CC}">
              <c16:uniqueId val="{00000001-6DFD-41AC-999C-589E91459F7E}"/>
            </c:ext>
          </c:extLst>
        </c:ser>
        <c:ser>
          <c:idx val="2"/>
          <c:order val="2"/>
          <c:tx>
            <c:strRef>
              <c:f>Sheet1!$D$1</c:f>
              <c:strCache>
                <c:ptCount val="1"/>
                <c:pt idx="0">
                  <c:v>5% to 10% premium</c:v>
                </c:pt>
              </c:strCache>
            </c:strRef>
          </c:tx>
          <c:spPr>
            <a:solidFill>
              <a:schemeClr val="accent3"/>
            </a:solidFill>
            <a:ln>
              <a:noFill/>
            </a:ln>
            <a:effectLst/>
          </c:spPr>
          <c:invertIfNegative val="0"/>
          <c:cat>
            <c:strRef>
              <c:f>Sheet1!$A$2:$A$12</c:f>
              <c:strCache>
                <c:ptCount val="11"/>
                <c:pt idx="0">
                  <c:v>Social media support and presence</c:v>
                </c:pt>
                <c:pt idx="1">
                  <c:v>Media coverage of the branded ingredient</c:v>
                </c:pt>
                <c:pt idx="2">
                  <c:v>Website offering further information</c:v>
                </c:pt>
                <c:pt idx="3">
                  <c:v>Branded ingredient logo on front of package</c:v>
                </c:pt>
                <c:pt idx="4">
                  <c:v>Branded ingredient logo on back of package</c:v>
                </c:pt>
                <c:pt idx="5">
                  <c:v>Regulatory/legal compliance</c:v>
                </c:pt>
                <c:pt idx="6">
                  <c:v>Efficacy/efficacious dose</c:v>
                </c:pt>
                <c:pt idx="7">
                  <c:v>Established safety</c:v>
                </c:pt>
                <c:pt idx="8">
                  <c:v>Clinically studied</c:v>
                </c:pt>
                <c:pt idx="9">
                  <c:v>Trust</c:v>
                </c:pt>
                <c:pt idx="10">
                  <c:v>Quality</c:v>
                </c:pt>
              </c:strCache>
            </c:strRef>
          </c:cat>
          <c:val>
            <c:numRef>
              <c:f>Sheet1!$D$2:$D$12</c:f>
              <c:numCache>
                <c:formatCode>0%</c:formatCode>
                <c:ptCount val="11"/>
                <c:pt idx="0">
                  <c:v>0.21493213</c:v>
                </c:pt>
                <c:pt idx="1">
                  <c:v>0.21191554000000001</c:v>
                </c:pt>
                <c:pt idx="2">
                  <c:v>0.23604827</c:v>
                </c:pt>
                <c:pt idx="3">
                  <c:v>0.22322775</c:v>
                </c:pt>
                <c:pt idx="4">
                  <c:v>0.22926094</c:v>
                </c:pt>
                <c:pt idx="5">
                  <c:v>0.27903468999999997</c:v>
                </c:pt>
                <c:pt idx="6">
                  <c:v>0.29034691000000001</c:v>
                </c:pt>
                <c:pt idx="7">
                  <c:v>0.28733031999999997</c:v>
                </c:pt>
                <c:pt idx="8">
                  <c:v>0.28808445999999999</c:v>
                </c:pt>
                <c:pt idx="9">
                  <c:v>0.26772246999999999</c:v>
                </c:pt>
                <c:pt idx="10">
                  <c:v>0.27375566000000001</c:v>
                </c:pt>
              </c:numCache>
            </c:numRef>
          </c:val>
          <c:extLst>
            <c:ext xmlns:c16="http://schemas.microsoft.com/office/drawing/2014/chart" uri="{C3380CC4-5D6E-409C-BE32-E72D297353CC}">
              <c16:uniqueId val="{00000002-6DFD-41AC-999C-589E91459F7E}"/>
            </c:ext>
          </c:extLst>
        </c:ser>
        <c:ser>
          <c:idx val="3"/>
          <c:order val="3"/>
          <c:tx>
            <c:strRef>
              <c:f>Sheet1!$E$1</c:f>
              <c:strCache>
                <c:ptCount val="1"/>
                <c:pt idx="0">
                  <c:v>1% to 5% premium</c:v>
                </c:pt>
              </c:strCache>
            </c:strRef>
          </c:tx>
          <c:spPr>
            <a:solidFill>
              <a:schemeClr val="accent4"/>
            </a:solidFill>
            <a:ln>
              <a:noFill/>
            </a:ln>
            <a:effectLst/>
          </c:spPr>
          <c:invertIfNegative val="0"/>
          <c:cat>
            <c:strRef>
              <c:f>Sheet1!$A$2:$A$12</c:f>
              <c:strCache>
                <c:ptCount val="11"/>
                <c:pt idx="0">
                  <c:v>Social media support and presence</c:v>
                </c:pt>
                <c:pt idx="1">
                  <c:v>Media coverage of the branded ingredient</c:v>
                </c:pt>
                <c:pt idx="2">
                  <c:v>Website offering further information</c:v>
                </c:pt>
                <c:pt idx="3">
                  <c:v>Branded ingredient logo on front of package</c:v>
                </c:pt>
                <c:pt idx="4">
                  <c:v>Branded ingredient logo on back of package</c:v>
                </c:pt>
                <c:pt idx="5">
                  <c:v>Regulatory/legal compliance</c:v>
                </c:pt>
                <c:pt idx="6">
                  <c:v>Efficacy/efficacious dose</c:v>
                </c:pt>
                <c:pt idx="7">
                  <c:v>Established safety</c:v>
                </c:pt>
                <c:pt idx="8">
                  <c:v>Clinically studied</c:v>
                </c:pt>
                <c:pt idx="9">
                  <c:v>Trust</c:v>
                </c:pt>
                <c:pt idx="10">
                  <c:v>Quality</c:v>
                </c:pt>
              </c:strCache>
            </c:strRef>
          </c:cat>
          <c:val>
            <c:numRef>
              <c:f>Sheet1!$E$2:$E$12</c:f>
              <c:numCache>
                <c:formatCode>0%</c:formatCode>
                <c:ptCount val="11"/>
                <c:pt idx="0">
                  <c:v>0.17647059000000001</c:v>
                </c:pt>
                <c:pt idx="1">
                  <c:v>0.22624433999999999</c:v>
                </c:pt>
                <c:pt idx="2">
                  <c:v>0.2254902</c:v>
                </c:pt>
                <c:pt idx="3">
                  <c:v>0.239819</c:v>
                </c:pt>
                <c:pt idx="4">
                  <c:v>0.23604827</c:v>
                </c:pt>
                <c:pt idx="5">
                  <c:v>0.23604827</c:v>
                </c:pt>
                <c:pt idx="6">
                  <c:v>0.22322775</c:v>
                </c:pt>
                <c:pt idx="7">
                  <c:v>0.22096531</c:v>
                </c:pt>
                <c:pt idx="8">
                  <c:v>0.22021115999999999</c:v>
                </c:pt>
                <c:pt idx="9">
                  <c:v>0.20286576000000001</c:v>
                </c:pt>
                <c:pt idx="10">
                  <c:v>0.19306184000000001</c:v>
                </c:pt>
              </c:numCache>
            </c:numRef>
          </c:val>
          <c:extLst>
            <c:ext xmlns:c16="http://schemas.microsoft.com/office/drawing/2014/chart" uri="{C3380CC4-5D6E-409C-BE32-E72D297353CC}">
              <c16:uniqueId val="{00000003-6DFD-41AC-999C-589E91459F7E}"/>
            </c:ext>
          </c:extLst>
        </c:ser>
        <c:ser>
          <c:idx val="4"/>
          <c:order val="4"/>
          <c:tx>
            <c:strRef>
              <c:f>Sheet1!$F$1</c:f>
              <c:strCache>
                <c:ptCount val="1"/>
                <c:pt idx="0">
                  <c:v>No premium</c:v>
                </c:pt>
              </c:strCache>
            </c:strRef>
          </c:tx>
          <c:spPr>
            <a:solidFill>
              <a:schemeClr val="accent6"/>
            </a:solidFill>
            <a:ln>
              <a:noFill/>
            </a:ln>
            <a:effectLst/>
          </c:spPr>
          <c:invertIfNegative val="0"/>
          <c:cat>
            <c:strRef>
              <c:f>Sheet1!$A$2:$A$12</c:f>
              <c:strCache>
                <c:ptCount val="11"/>
                <c:pt idx="0">
                  <c:v>Social media support and presence</c:v>
                </c:pt>
                <c:pt idx="1">
                  <c:v>Media coverage of the branded ingredient</c:v>
                </c:pt>
                <c:pt idx="2">
                  <c:v>Website offering further information</c:v>
                </c:pt>
                <c:pt idx="3">
                  <c:v>Branded ingredient logo on front of package</c:v>
                </c:pt>
                <c:pt idx="4">
                  <c:v>Branded ingredient logo on back of package</c:v>
                </c:pt>
                <c:pt idx="5">
                  <c:v>Regulatory/legal compliance</c:v>
                </c:pt>
                <c:pt idx="6">
                  <c:v>Efficacy/efficacious dose</c:v>
                </c:pt>
                <c:pt idx="7">
                  <c:v>Established safety</c:v>
                </c:pt>
                <c:pt idx="8">
                  <c:v>Clinically studied</c:v>
                </c:pt>
                <c:pt idx="9">
                  <c:v>Trust</c:v>
                </c:pt>
                <c:pt idx="10">
                  <c:v>Quality</c:v>
                </c:pt>
              </c:strCache>
            </c:strRef>
          </c:cat>
          <c:val>
            <c:numRef>
              <c:f>Sheet1!$F$2:$F$12</c:f>
              <c:numCache>
                <c:formatCode>0%</c:formatCode>
                <c:ptCount val="11"/>
                <c:pt idx="0">
                  <c:v>0.39894418999999998</c:v>
                </c:pt>
                <c:pt idx="1">
                  <c:v>0.34238310999999999</c:v>
                </c:pt>
                <c:pt idx="2">
                  <c:v>0.27903468999999997</c:v>
                </c:pt>
                <c:pt idx="3">
                  <c:v>0.25867269999999998</c:v>
                </c:pt>
                <c:pt idx="4">
                  <c:v>0.25490195999999998</c:v>
                </c:pt>
                <c:pt idx="5">
                  <c:v>0.17948718</c:v>
                </c:pt>
                <c:pt idx="6">
                  <c:v>0.14102564000000001</c:v>
                </c:pt>
                <c:pt idx="7">
                  <c:v>0.13046757</c:v>
                </c:pt>
                <c:pt idx="8">
                  <c:v>0.11915534999999999</c:v>
                </c:pt>
                <c:pt idx="9">
                  <c:v>0.16063348</c:v>
                </c:pt>
                <c:pt idx="10">
                  <c:v>8.3710409999999999E-2</c:v>
                </c:pt>
              </c:numCache>
            </c:numRef>
          </c:val>
          <c:extLst>
            <c:ext xmlns:c16="http://schemas.microsoft.com/office/drawing/2014/chart" uri="{C3380CC4-5D6E-409C-BE32-E72D297353CC}">
              <c16:uniqueId val="{00000004-6DFD-41AC-999C-589E91459F7E}"/>
            </c:ext>
          </c:extLst>
        </c:ser>
        <c:dLbls>
          <c:showLegendKey val="0"/>
          <c:showVal val="0"/>
          <c:showCatName val="0"/>
          <c:showSerName val="0"/>
          <c:showPercent val="0"/>
          <c:showBubbleSize val="0"/>
        </c:dLbls>
        <c:gapWidth val="150"/>
        <c:overlap val="100"/>
        <c:axId val="792918912"/>
        <c:axId val="792916032"/>
      </c:barChart>
      <c:catAx>
        <c:axId val="7929189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92916032"/>
        <c:crosses val="autoZero"/>
        <c:auto val="1"/>
        <c:lblAlgn val="ctr"/>
        <c:lblOffset val="100"/>
        <c:noMultiLvlLbl val="0"/>
      </c:catAx>
      <c:valAx>
        <c:axId val="7929160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92918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More than 20% premium</c:v>
                </c:pt>
              </c:strCache>
            </c:strRef>
          </c:tx>
          <c:spPr>
            <a:solidFill>
              <a:schemeClr val="accent1"/>
            </a:solidFill>
            <a:ln>
              <a:noFill/>
            </a:ln>
            <a:effectLst/>
          </c:spPr>
          <c:invertIfNegative val="0"/>
          <c:cat>
            <c:strRef>
              <c:f>Sheet1!$A$2:$A$12</c:f>
              <c:strCache>
                <c:ptCount val="11"/>
                <c:pt idx="0">
                  <c:v>Social media support and presence</c:v>
                </c:pt>
                <c:pt idx="1">
                  <c:v>Branded ingredient logo on back of package</c:v>
                </c:pt>
                <c:pt idx="2">
                  <c:v>Branded ingredient logo on front of package</c:v>
                </c:pt>
                <c:pt idx="3">
                  <c:v>Media coverage of the branded ingredient</c:v>
                </c:pt>
                <c:pt idx="4">
                  <c:v>Website offering further information</c:v>
                </c:pt>
                <c:pt idx="5">
                  <c:v>Regulatory/legal compliance</c:v>
                </c:pt>
                <c:pt idx="6">
                  <c:v>Efficacy/efficacious dose</c:v>
                </c:pt>
                <c:pt idx="7">
                  <c:v>Established safety</c:v>
                </c:pt>
                <c:pt idx="8">
                  <c:v>Clinically studied</c:v>
                </c:pt>
                <c:pt idx="9">
                  <c:v>Trust</c:v>
                </c:pt>
                <c:pt idx="10">
                  <c:v>Quality</c:v>
                </c:pt>
              </c:strCache>
            </c:strRef>
          </c:cat>
          <c:val>
            <c:numRef>
              <c:f>Sheet1!$B$2:$B$12</c:f>
              <c:numCache>
                <c:formatCode>0%</c:formatCode>
                <c:ptCount val="11"/>
                <c:pt idx="0">
                  <c:v>8.1168829999999997E-2</c:v>
                </c:pt>
                <c:pt idx="1">
                  <c:v>0.12012987</c:v>
                </c:pt>
                <c:pt idx="2">
                  <c:v>0.12662338000000001</c:v>
                </c:pt>
                <c:pt idx="3">
                  <c:v>0.13636364000000001</c:v>
                </c:pt>
                <c:pt idx="4">
                  <c:v>0.14285713999999999</c:v>
                </c:pt>
                <c:pt idx="5">
                  <c:v>0.16233765999999999</c:v>
                </c:pt>
                <c:pt idx="6">
                  <c:v>0.16883117</c:v>
                </c:pt>
                <c:pt idx="7">
                  <c:v>0.19155844</c:v>
                </c:pt>
                <c:pt idx="8">
                  <c:v>0.19155844</c:v>
                </c:pt>
                <c:pt idx="9">
                  <c:v>0.22402596999999999</c:v>
                </c:pt>
                <c:pt idx="10">
                  <c:v>0.27272727000000002</c:v>
                </c:pt>
              </c:numCache>
            </c:numRef>
          </c:val>
          <c:extLst>
            <c:ext xmlns:c16="http://schemas.microsoft.com/office/drawing/2014/chart" uri="{C3380CC4-5D6E-409C-BE32-E72D297353CC}">
              <c16:uniqueId val="{00000000-6DFD-41AC-999C-589E91459F7E}"/>
            </c:ext>
          </c:extLst>
        </c:ser>
        <c:ser>
          <c:idx val="1"/>
          <c:order val="1"/>
          <c:tx>
            <c:strRef>
              <c:f>Sheet1!$C$1</c:f>
              <c:strCache>
                <c:ptCount val="1"/>
                <c:pt idx="0">
                  <c:v>11% to 20% premium</c:v>
                </c:pt>
              </c:strCache>
            </c:strRef>
          </c:tx>
          <c:spPr>
            <a:solidFill>
              <a:schemeClr val="accent2"/>
            </a:solidFill>
            <a:ln>
              <a:noFill/>
            </a:ln>
            <a:effectLst/>
          </c:spPr>
          <c:invertIfNegative val="0"/>
          <c:cat>
            <c:strRef>
              <c:f>Sheet1!$A$2:$A$12</c:f>
              <c:strCache>
                <c:ptCount val="11"/>
                <c:pt idx="0">
                  <c:v>Social media support and presence</c:v>
                </c:pt>
                <c:pt idx="1">
                  <c:v>Branded ingredient logo on back of package</c:v>
                </c:pt>
                <c:pt idx="2">
                  <c:v>Branded ingredient logo on front of package</c:v>
                </c:pt>
                <c:pt idx="3">
                  <c:v>Media coverage of the branded ingredient</c:v>
                </c:pt>
                <c:pt idx="4">
                  <c:v>Website offering further information</c:v>
                </c:pt>
                <c:pt idx="5">
                  <c:v>Regulatory/legal compliance</c:v>
                </c:pt>
                <c:pt idx="6">
                  <c:v>Efficacy/efficacious dose</c:v>
                </c:pt>
                <c:pt idx="7">
                  <c:v>Established safety</c:v>
                </c:pt>
                <c:pt idx="8">
                  <c:v>Clinically studied</c:v>
                </c:pt>
                <c:pt idx="9">
                  <c:v>Trust</c:v>
                </c:pt>
                <c:pt idx="10">
                  <c:v>Quality</c:v>
                </c:pt>
              </c:strCache>
            </c:strRef>
          </c:cat>
          <c:val>
            <c:numRef>
              <c:f>Sheet1!$C$2:$C$12</c:f>
              <c:numCache>
                <c:formatCode>0%</c:formatCode>
                <c:ptCount val="11"/>
                <c:pt idx="0">
                  <c:v>0.21428570999999999</c:v>
                </c:pt>
                <c:pt idx="1">
                  <c:v>0.23701299000000001</c:v>
                </c:pt>
                <c:pt idx="2">
                  <c:v>0.23051948</c:v>
                </c:pt>
                <c:pt idx="3">
                  <c:v>0.16233765999999999</c:v>
                </c:pt>
                <c:pt idx="4">
                  <c:v>0.22727273000000001</c:v>
                </c:pt>
                <c:pt idx="5">
                  <c:v>0.21428570999999999</c:v>
                </c:pt>
                <c:pt idx="6">
                  <c:v>0.23376622999999999</c:v>
                </c:pt>
                <c:pt idx="7">
                  <c:v>0.24025974</c:v>
                </c:pt>
                <c:pt idx="8">
                  <c:v>0.24675325000000001</c:v>
                </c:pt>
                <c:pt idx="9">
                  <c:v>0.26298701000000002</c:v>
                </c:pt>
                <c:pt idx="10">
                  <c:v>0.26623376999999998</c:v>
                </c:pt>
              </c:numCache>
            </c:numRef>
          </c:val>
          <c:extLst>
            <c:ext xmlns:c16="http://schemas.microsoft.com/office/drawing/2014/chart" uri="{C3380CC4-5D6E-409C-BE32-E72D297353CC}">
              <c16:uniqueId val="{00000001-6DFD-41AC-999C-589E91459F7E}"/>
            </c:ext>
          </c:extLst>
        </c:ser>
        <c:ser>
          <c:idx val="2"/>
          <c:order val="2"/>
          <c:tx>
            <c:strRef>
              <c:f>Sheet1!$D$1</c:f>
              <c:strCache>
                <c:ptCount val="1"/>
                <c:pt idx="0">
                  <c:v>5% to 10% premium</c:v>
                </c:pt>
              </c:strCache>
            </c:strRef>
          </c:tx>
          <c:spPr>
            <a:solidFill>
              <a:schemeClr val="accent3"/>
            </a:solidFill>
            <a:ln>
              <a:noFill/>
            </a:ln>
            <a:effectLst/>
          </c:spPr>
          <c:invertIfNegative val="0"/>
          <c:cat>
            <c:strRef>
              <c:f>Sheet1!$A$2:$A$12</c:f>
              <c:strCache>
                <c:ptCount val="11"/>
                <c:pt idx="0">
                  <c:v>Social media support and presence</c:v>
                </c:pt>
                <c:pt idx="1">
                  <c:v>Branded ingredient logo on back of package</c:v>
                </c:pt>
                <c:pt idx="2">
                  <c:v>Branded ingredient logo on front of package</c:v>
                </c:pt>
                <c:pt idx="3">
                  <c:v>Media coverage of the branded ingredient</c:v>
                </c:pt>
                <c:pt idx="4">
                  <c:v>Website offering further information</c:v>
                </c:pt>
                <c:pt idx="5">
                  <c:v>Regulatory/legal compliance</c:v>
                </c:pt>
                <c:pt idx="6">
                  <c:v>Efficacy/efficacious dose</c:v>
                </c:pt>
                <c:pt idx="7">
                  <c:v>Established safety</c:v>
                </c:pt>
                <c:pt idx="8">
                  <c:v>Clinically studied</c:v>
                </c:pt>
                <c:pt idx="9">
                  <c:v>Trust</c:v>
                </c:pt>
                <c:pt idx="10">
                  <c:v>Quality</c:v>
                </c:pt>
              </c:strCache>
            </c:strRef>
          </c:cat>
          <c:val>
            <c:numRef>
              <c:f>Sheet1!$D$2:$D$12</c:f>
              <c:numCache>
                <c:formatCode>0%</c:formatCode>
                <c:ptCount val="11"/>
                <c:pt idx="0">
                  <c:v>0.2012987</c:v>
                </c:pt>
                <c:pt idx="1">
                  <c:v>0.22727273000000001</c:v>
                </c:pt>
                <c:pt idx="2">
                  <c:v>0.23376622999999999</c:v>
                </c:pt>
                <c:pt idx="3">
                  <c:v>0.21103896</c:v>
                </c:pt>
                <c:pt idx="4">
                  <c:v>0.23701299000000001</c:v>
                </c:pt>
                <c:pt idx="5">
                  <c:v>0.33116883000000003</c:v>
                </c:pt>
                <c:pt idx="6">
                  <c:v>0.27597402999999998</c:v>
                </c:pt>
                <c:pt idx="7">
                  <c:v>0.29220779000000002</c:v>
                </c:pt>
                <c:pt idx="8">
                  <c:v>0.27922078</c:v>
                </c:pt>
                <c:pt idx="9">
                  <c:v>0.24675325000000001</c:v>
                </c:pt>
                <c:pt idx="10">
                  <c:v>0.25649350999999998</c:v>
                </c:pt>
              </c:numCache>
            </c:numRef>
          </c:val>
          <c:extLst>
            <c:ext xmlns:c16="http://schemas.microsoft.com/office/drawing/2014/chart" uri="{C3380CC4-5D6E-409C-BE32-E72D297353CC}">
              <c16:uniqueId val="{00000002-6DFD-41AC-999C-589E91459F7E}"/>
            </c:ext>
          </c:extLst>
        </c:ser>
        <c:ser>
          <c:idx val="3"/>
          <c:order val="3"/>
          <c:tx>
            <c:strRef>
              <c:f>Sheet1!$E$1</c:f>
              <c:strCache>
                <c:ptCount val="1"/>
                <c:pt idx="0">
                  <c:v>1% to 5% premium</c:v>
                </c:pt>
              </c:strCache>
            </c:strRef>
          </c:tx>
          <c:spPr>
            <a:solidFill>
              <a:schemeClr val="accent4"/>
            </a:solidFill>
            <a:ln>
              <a:noFill/>
            </a:ln>
            <a:effectLst/>
          </c:spPr>
          <c:invertIfNegative val="0"/>
          <c:cat>
            <c:strRef>
              <c:f>Sheet1!$A$2:$A$12</c:f>
              <c:strCache>
                <c:ptCount val="11"/>
                <c:pt idx="0">
                  <c:v>Social media support and presence</c:v>
                </c:pt>
                <c:pt idx="1">
                  <c:v>Branded ingredient logo on back of package</c:v>
                </c:pt>
                <c:pt idx="2">
                  <c:v>Branded ingredient logo on front of package</c:v>
                </c:pt>
                <c:pt idx="3">
                  <c:v>Media coverage of the branded ingredient</c:v>
                </c:pt>
                <c:pt idx="4">
                  <c:v>Website offering further information</c:v>
                </c:pt>
                <c:pt idx="5">
                  <c:v>Regulatory/legal compliance</c:v>
                </c:pt>
                <c:pt idx="6">
                  <c:v>Efficacy/efficacious dose</c:v>
                </c:pt>
                <c:pt idx="7">
                  <c:v>Established safety</c:v>
                </c:pt>
                <c:pt idx="8">
                  <c:v>Clinically studied</c:v>
                </c:pt>
                <c:pt idx="9">
                  <c:v>Trust</c:v>
                </c:pt>
                <c:pt idx="10">
                  <c:v>Quality</c:v>
                </c:pt>
              </c:strCache>
            </c:strRef>
          </c:cat>
          <c:val>
            <c:numRef>
              <c:f>Sheet1!$E$2:$E$12</c:f>
              <c:numCache>
                <c:formatCode>0%</c:formatCode>
                <c:ptCount val="11"/>
                <c:pt idx="0">
                  <c:v>0.14285713999999999</c:v>
                </c:pt>
                <c:pt idx="1">
                  <c:v>0.19805195</c:v>
                </c:pt>
                <c:pt idx="2">
                  <c:v>0.19805195</c:v>
                </c:pt>
                <c:pt idx="3">
                  <c:v>0.15259739999999999</c:v>
                </c:pt>
                <c:pt idx="4">
                  <c:v>0.15909091</c:v>
                </c:pt>
                <c:pt idx="5">
                  <c:v>0.14285713999999999</c:v>
                </c:pt>
                <c:pt idx="6">
                  <c:v>0.19155844</c:v>
                </c:pt>
                <c:pt idx="7">
                  <c:v>0.15584416000000001</c:v>
                </c:pt>
                <c:pt idx="8">
                  <c:v>0.17207792</c:v>
                </c:pt>
                <c:pt idx="9">
                  <c:v>0.15584416000000001</c:v>
                </c:pt>
                <c:pt idx="10">
                  <c:v>0.12012987</c:v>
                </c:pt>
              </c:numCache>
            </c:numRef>
          </c:val>
          <c:extLst>
            <c:ext xmlns:c16="http://schemas.microsoft.com/office/drawing/2014/chart" uri="{C3380CC4-5D6E-409C-BE32-E72D297353CC}">
              <c16:uniqueId val="{00000003-6DFD-41AC-999C-589E91459F7E}"/>
            </c:ext>
          </c:extLst>
        </c:ser>
        <c:ser>
          <c:idx val="4"/>
          <c:order val="4"/>
          <c:tx>
            <c:strRef>
              <c:f>Sheet1!$F$1</c:f>
              <c:strCache>
                <c:ptCount val="1"/>
                <c:pt idx="0">
                  <c:v>No premium</c:v>
                </c:pt>
              </c:strCache>
            </c:strRef>
          </c:tx>
          <c:spPr>
            <a:solidFill>
              <a:schemeClr val="accent6"/>
            </a:solidFill>
            <a:ln>
              <a:noFill/>
            </a:ln>
            <a:effectLst/>
          </c:spPr>
          <c:invertIfNegative val="0"/>
          <c:cat>
            <c:strRef>
              <c:f>Sheet1!$A$2:$A$12</c:f>
              <c:strCache>
                <c:ptCount val="11"/>
                <c:pt idx="0">
                  <c:v>Social media support and presence</c:v>
                </c:pt>
                <c:pt idx="1">
                  <c:v>Branded ingredient logo on back of package</c:v>
                </c:pt>
                <c:pt idx="2">
                  <c:v>Branded ingredient logo on front of package</c:v>
                </c:pt>
                <c:pt idx="3">
                  <c:v>Media coverage of the branded ingredient</c:v>
                </c:pt>
                <c:pt idx="4">
                  <c:v>Website offering further information</c:v>
                </c:pt>
                <c:pt idx="5">
                  <c:v>Regulatory/legal compliance</c:v>
                </c:pt>
                <c:pt idx="6">
                  <c:v>Efficacy/efficacious dose</c:v>
                </c:pt>
                <c:pt idx="7">
                  <c:v>Established safety</c:v>
                </c:pt>
                <c:pt idx="8">
                  <c:v>Clinically studied</c:v>
                </c:pt>
                <c:pt idx="9">
                  <c:v>Trust</c:v>
                </c:pt>
                <c:pt idx="10">
                  <c:v>Quality</c:v>
                </c:pt>
              </c:strCache>
            </c:strRef>
          </c:cat>
          <c:val>
            <c:numRef>
              <c:f>Sheet1!$F$2:$F$12</c:f>
              <c:numCache>
                <c:formatCode>0%</c:formatCode>
                <c:ptCount val="11"/>
                <c:pt idx="0">
                  <c:v>0.36038961000000003</c:v>
                </c:pt>
                <c:pt idx="1">
                  <c:v>0.21753247000000001</c:v>
                </c:pt>
                <c:pt idx="2">
                  <c:v>0.21103896</c:v>
                </c:pt>
                <c:pt idx="3">
                  <c:v>0.33766233999999989</c:v>
                </c:pt>
                <c:pt idx="4">
                  <c:v>0.23376622999999999</c:v>
                </c:pt>
                <c:pt idx="5">
                  <c:v>0.14935065</c:v>
                </c:pt>
                <c:pt idx="6">
                  <c:v>0.12987013</c:v>
                </c:pt>
                <c:pt idx="7">
                  <c:v>0.12012987</c:v>
                </c:pt>
                <c:pt idx="8">
                  <c:v>0.11038961</c:v>
                </c:pt>
                <c:pt idx="9">
                  <c:v>0.11038961</c:v>
                </c:pt>
                <c:pt idx="10">
                  <c:v>8.4415580000000004E-2</c:v>
                </c:pt>
              </c:numCache>
            </c:numRef>
          </c:val>
          <c:extLst>
            <c:ext xmlns:c16="http://schemas.microsoft.com/office/drawing/2014/chart" uri="{C3380CC4-5D6E-409C-BE32-E72D297353CC}">
              <c16:uniqueId val="{00000004-6DFD-41AC-999C-589E91459F7E}"/>
            </c:ext>
          </c:extLst>
        </c:ser>
        <c:dLbls>
          <c:showLegendKey val="0"/>
          <c:showVal val="0"/>
          <c:showCatName val="0"/>
          <c:showSerName val="0"/>
          <c:showPercent val="0"/>
          <c:showBubbleSize val="0"/>
        </c:dLbls>
        <c:gapWidth val="150"/>
        <c:overlap val="100"/>
        <c:axId val="792918912"/>
        <c:axId val="792916032"/>
      </c:barChart>
      <c:catAx>
        <c:axId val="7929189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92916032"/>
        <c:crosses val="autoZero"/>
        <c:auto val="1"/>
        <c:lblAlgn val="ctr"/>
        <c:lblOffset val="100"/>
        <c:noMultiLvlLbl val="0"/>
      </c:catAx>
      <c:valAx>
        <c:axId val="7929160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92918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Sheet1!$A$2:$A$19</c:f>
              <c:strCache>
                <c:ptCount val="18"/>
                <c:pt idx="0">
                  <c:v>HCP recommendation</c:v>
                </c:pt>
                <c:pt idx="1">
                  <c:v>Consistent product quality</c:v>
                </c:pt>
                <c:pt idx="2">
                  <c:v>Clinical research on the ingredient</c:v>
                </c:pt>
                <c:pt idx="3">
                  <c:v>Quality certification/seal on label/website</c:v>
                </c:pt>
                <c:pt idx="4">
                  <c:v>My long-term usage of the brand</c:v>
                </c:pt>
                <c:pt idx="5">
                  <c:v>Clinical research on the brand</c:v>
                </c:pt>
                <c:pt idx="6">
                  <c:v>Values based certification/seal on label/website</c:v>
                </c:pt>
                <c:pt idx="7">
                  <c:v>Informative website</c:v>
                </c:pt>
                <c:pt idx="8">
                  <c:v>Friend/family recommends the brand</c:v>
                </c:pt>
                <c:pt idx="9">
                  <c:v>Contains branded ingredients</c:v>
                </c:pt>
                <c:pt idx="10">
                  <c:v>Other experts recommend the brand</c:v>
                </c:pt>
                <c:pt idx="11">
                  <c:v>Transparency in supply chain</c:v>
                </c:pt>
                <c:pt idx="12">
                  <c:v>Brand values align with my own</c:v>
                </c:pt>
                <c:pt idx="13">
                  <c:v>Authentic brand story</c:v>
                </c:pt>
                <c:pt idx="14">
                  <c:v>Social media influencers</c:v>
                </c:pt>
                <c:pt idx="15">
                  <c:v>Supports charities/causes</c:v>
                </c:pt>
                <c:pt idx="16">
                  <c:v>None of the above</c:v>
                </c:pt>
                <c:pt idx="17">
                  <c:v>Other </c:v>
                </c:pt>
              </c:strCache>
            </c:strRef>
          </c:cat>
          <c:val>
            <c:numRef>
              <c:f>Sheet1!$B$2:$B$19</c:f>
              <c:numCache>
                <c:formatCode>0%</c:formatCode>
                <c:ptCount val="18"/>
                <c:pt idx="0">
                  <c:v>0.30590717000000001</c:v>
                </c:pt>
                <c:pt idx="1">
                  <c:v>0.27004219000000002</c:v>
                </c:pt>
                <c:pt idx="2">
                  <c:v>0.18776371</c:v>
                </c:pt>
                <c:pt idx="3">
                  <c:v>0.22151899</c:v>
                </c:pt>
                <c:pt idx="4">
                  <c:v>0.17299577999999999</c:v>
                </c:pt>
                <c:pt idx="5">
                  <c:v>0.21097046</c:v>
                </c:pt>
                <c:pt idx="6">
                  <c:v>0.21308017000000001</c:v>
                </c:pt>
                <c:pt idx="7">
                  <c:v>0.21097046</c:v>
                </c:pt>
                <c:pt idx="8">
                  <c:v>0.14556962000000001</c:v>
                </c:pt>
                <c:pt idx="9">
                  <c:v>0.13291138999999999</c:v>
                </c:pt>
                <c:pt idx="10">
                  <c:v>8.6497890000000008E-2</c:v>
                </c:pt>
                <c:pt idx="11">
                  <c:v>0.15611813999999999</c:v>
                </c:pt>
                <c:pt idx="12">
                  <c:v>0.13924051000000001</c:v>
                </c:pt>
                <c:pt idx="13">
                  <c:v>0.10337552999999999</c:v>
                </c:pt>
                <c:pt idx="14">
                  <c:v>9.704641E-2</c:v>
                </c:pt>
                <c:pt idx="15">
                  <c:v>7.5949370000000002E-2</c:v>
                </c:pt>
                <c:pt idx="16">
                  <c:v>1.054852E-2</c:v>
                </c:pt>
                <c:pt idx="17">
                  <c:v>0</c:v>
                </c:pt>
              </c:numCache>
            </c:numRef>
          </c:val>
          <c:extLst>
            <c:ext xmlns:c16="http://schemas.microsoft.com/office/drawing/2014/chart" uri="{C3380CC4-5D6E-409C-BE32-E72D297353CC}">
              <c16:uniqueId val="{00000000-EC19-4968-940C-43BF0C843A0F}"/>
            </c:ext>
          </c:extLst>
        </c:ser>
        <c:ser>
          <c:idx val="1"/>
          <c:order val="1"/>
          <c:tx>
            <c:strRef>
              <c:f>Sheet1!$C$1</c:f>
              <c:strCache>
                <c:ptCount val="1"/>
                <c:pt idx="0">
                  <c:v>UK</c:v>
                </c:pt>
              </c:strCache>
            </c:strRef>
          </c:tx>
          <c:spPr>
            <a:solidFill>
              <a:schemeClr val="accent2"/>
            </a:solidFill>
            <a:ln>
              <a:noFill/>
            </a:ln>
            <a:effectLst/>
          </c:spPr>
          <c:invertIfNegative val="0"/>
          <c:cat>
            <c:strRef>
              <c:f>Sheet1!$A$2:$A$19</c:f>
              <c:strCache>
                <c:ptCount val="18"/>
                <c:pt idx="0">
                  <c:v>HCP recommendation</c:v>
                </c:pt>
                <c:pt idx="1">
                  <c:v>Consistent product quality</c:v>
                </c:pt>
                <c:pt idx="2">
                  <c:v>Clinical research on the ingredient</c:v>
                </c:pt>
                <c:pt idx="3">
                  <c:v>Quality certification/seal on label/website</c:v>
                </c:pt>
                <c:pt idx="4">
                  <c:v>My long-term usage of the brand</c:v>
                </c:pt>
                <c:pt idx="5">
                  <c:v>Clinical research on the brand</c:v>
                </c:pt>
                <c:pt idx="6">
                  <c:v>Values based certification/seal on label/website</c:v>
                </c:pt>
                <c:pt idx="7">
                  <c:v>Informative website</c:v>
                </c:pt>
                <c:pt idx="8">
                  <c:v>Friend/family recommends the brand</c:v>
                </c:pt>
                <c:pt idx="9">
                  <c:v>Contains branded ingredients</c:v>
                </c:pt>
                <c:pt idx="10">
                  <c:v>Other experts recommend the brand</c:v>
                </c:pt>
                <c:pt idx="11">
                  <c:v>Transparency in supply chain</c:v>
                </c:pt>
                <c:pt idx="12">
                  <c:v>Brand values align with my own</c:v>
                </c:pt>
                <c:pt idx="13">
                  <c:v>Authentic brand story</c:v>
                </c:pt>
                <c:pt idx="14">
                  <c:v>Social media influencers</c:v>
                </c:pt>
                <c:pt idx="15">
                  <c:v>Supports charities/causes</c:v>
                </c:pt>
                <c:pt idx="16">
                  <c:v>None of the above</c:v>
                </c:pt>
                <c:pt idx="17">
                  <c:v>Other </c:v>
                </c:pt>
              </c:strCache>
            </c:strRef>
          </c:cat>
          <c:val>
            <c:numRef>
              <c:f>Sheet1!$C$2:$C$19</c:f>
              <c:numCache>
                <c:formatCode>0%</c:formatCode>
                <c:ptCount val="18"/>
                <c:pt idx="0">
                  <c:v>0.36309523999999999</c:v>
                </c:pt>
                <c:pt idx="1">
                  <c:v>0.30952381000000001</c:v>
                </c:pt>
                <c:pt idx="2">
                  <c:v>0.29761905</c:v>
                </c:pt>
                <c:pt idx="3">
                  <c:v>0.19642857</c:v>
                </c:pt>
                <c:pt idx="4">
                  <c:v>0.19047618999999999</c:v>
                </c:pt>
                <c:pt idx="5">
                  <c:v>0.27976190000000001</c:v>
                </c:pt>
                <c:pt idx="6">
                  <c:v>0.16666666999999999</c:v>
                </c:pt>
                <c:pt idx="7">
                  <c:v>0.16666666999999999</c:v>
                </c:pt>
                <c:pt idx="8">
                  <c:v>0.14285713999999999</c:v>
                </c:pt>
                <c:pt idx="9">
                  <c:v>0.14285713999999999</c:v>
                </c:pt>
                <c:pt idx="10">
                  <c:v>0.125</c:v>
                </c:pt>
                <c:pt idx="11">
                  <c:v>0.13095238000000001</c:v>
                </c:pt>
                <c:pt idx="12">
                  <c:v>0.10714286000000001</c:v>
                </c:pt>
                <c:pt idx="13">
                  <c:v>7.7380950000000004E-2</c:v>
                </c:pt>
                <c:pt idx="14">
                  <c:v>6.5476190000000004E-2</c:v>
                </c:pt>
                <c:pt idx="15">
                  <c:v>7.1428569999999997E-2</c:v>
                </c:pt>
                <c:pt idx="16">
                  <c:v>0</c:v>
                </c:pt>
                <c:pt idx="17">
                  <c:v>0</c:v>
                </c:pt>
              </c:numCache>
            </c:numRef>
          </c:val>
          <c:extLst>
            <c:ext xmlns:c16="http://schemas.microsoft.com/office/drawing/2014/chart" uri="{C3380CC4-5D6E-409C-BE32-E72D297353CC}">
              <c16:uniqueId val="{00000001-EC19-4968-940C-43BF0C843A0F}"/>
            </c:ext>
          </c:extLst>
        </c:ser>
        <c:ser>
          <c:idx val="2"/>
          <c:order val="2"/>
          <c:tx>
            <c:strRef>
              <c:f>Sheet1!$D$1</c:f>
              <c:strCache>
                <c:ptCount val="1"/>
                <c:pt idx="0">
                  <c:v>DE</c:v>
                </c:pt>
              </c:strCache>
            </c:strRef>
          </c:tx>
          <c:spPr>
            <a:solidFill>
              <a:schemeClr val="accent3"/>
            </a:solidFill>
            <a:ln>
              <a:noFill/>
            </a:ln>
            <a:effectLst/>
          </c:spPr>
          <c:invertIfNegative val="0"/>
          <c:cat>
            <c:strRef>
              <c:f>Sheet1!$A$2:$A$19</c:f>
              <c:strCache>
                <c:ptCount val="18"/>
                <c:pt idx="0">
                  <c:v>HCP recommendation</c:v>
                </c:pt>
                <c:pt idx="1">
                  <c:v>Consistent product quality</c:v>
                </c:pt>
                <c:pt idx="2">
                  <c:v>Clinical research on the ingredient</c:v>
                </c:pt>
                <c:pt idx="3">
                  <c:v>Quality certification/seal on label/website</c:v>
                </c:pt>
                <c:pt idx="4">
                  <c:v>My long-term usage of the brand</c:v>
                </c:pt>
                <c:pt idx="5">
                  <c:v>Clinical research on the brand</c:v>
                </c:pt>
                <c:pt idx="6">
                  <c:v>Values based certification/seal on label/website</c:v>
                </c:pt>
                <c:pt idx="7">
                  <c:v>Informative website</c:v>
                </c:pt>
                <c:pt idx="8">
                  <c:v>Friend/family recommends the brand</c:v>
                </c:pt>
                <c:pt idx="9">
                  <c:v>Contains branded ingredients</c:v>
                </c:pt>
                <c:pt idx="10">
                  <c:v>Other experts recommend the brand</c:v>
                </c:pt>
                <c:pt idx="11">
                  <c:v>Transparency in supply chain</c:v>
                </c:pt>
                <c:pt idx="12">
                  <c:v>Brand values align with my own</c:v>
                </c:pt>
                <c:pt idx="13">
                  <c:v>Authentic brand story</c:v>
                </c:pt>
                <c:pt idx="14">
                  <c:v>Social media influencers</c:v>
                </c:pt>
                <c:pt idx="15">
                  <c:v>Supports charities/causes</c:v>
                </c:pt>
                <c:pt idx="16">
                  <c:v>None of the above</c:v>
                </c:pt>
                <c:pt idx="17">
                  <c:v>Other </c:v>
                </c:pt>
              </c:strCache>
            </c:strRef>
          </c:cat>
          <c:val>
            <c:numRef>
              <c:f>Sheet1!$D$2:$D$19</c:f>
              <c:numCache>
                <c:formatCode>0%</c:formatCode>
                <c:ptCount val="18"/>
                <c:pt idx="0">
                  <c:v>0.25615764000000002</c:v>
                </c:pt>
                <c:pt idx="1">
                  <c:v>0.23152708999999999</c:v>
                </c:pt>
                <c:pt idx="2">
                  <c:v>0.29556650000000001</c:v>
                </c:pt>
                <c:pt idx="3">
                  <c:v>0.26108374000000001</c:v>
                </c:pt>
                <c:pt idx="4">
                  <c:v>0.24137931000000001</c:v>
                </c:pt>
                <c:pt idx="5">
                  <c:v>0.2364532</c:v>
                </c:pt>
                <c:pt idx="6">
                  <c:v>0.16748768</c:v>
                </c:pt>
                <c:pt idx="7">
                  <c:v>0.17241379000000001</c:v>
                </c:pt>
                <c:pt idx="8">
                  <c:v>0.18719211999999999</c:v>
                </c:pt>
                <c:pt idx="9">
                  <c:v>0.11330049</c:v>
                </c:pt>
                <c:pt idx="10">
                  <c:v>0.19704432999999999</c:v>
                </c:pt>
                <c:pt idx="11">
                  <c:v>8.3743839999999986E-2</c:v>
                </c:pt>
                <c:pt idx="12">
                  <c:v>6.4039409999999991E-2</c:v>
                </c:pt>
                <c:pt idx="13">
                  <c:v>5.9113300000000008E-2</c:v>
                </c:pt>
                <c:pt idx="14">
                  <c:v>6.4039409999999991E-2</c:v>
                </c:pt>
                <c:pt idx="15">
                  <c:v>5.9113300000000008E-2</c:v>
                </c:pt>
                <c:pt idx="16">
                  <c:v>0</c:v>
                </c:pt>
                <c:pt idx="17">
                  <c:v>0</c:v>
                </c:pt>
              </c:numCache>
            </c:numRef>
          </c:val>
          <c:extLst>
            <c:ext xmlns:c16="http://schemas.microsoft.com/office/drawing/2014/chart" uri="{C3380CC4-5D6E-409C-BE32-E72D297353CC}">
              <c16:uniqueId val="{00000002-EC19-4968-940C-43BF0C843A0F}"/>
            </c:ext>
          </c:extLst>
        </c:ser>
        <c:ser>
          <c:idx val="3"/>
          <c:order val="3"/>
          <c:tx>
            <c:strRef>
              <c:f>Sheet1!$E$1</c:f>
              <c:strCache>
                <c:ptCount val="1"/>
                <c:pt idx="0">
                  <c:v>IT</c:v>
                </c:pt>
              </c:strCache>
            </c:strRef>
          </c:tx>
          <c:spPr>
            <a:solidFill>
              <a:schemeClr val="accent4"/>
            </a:solidFill>
            <a:ln>
              <a:noFill/>
            </a:ln>
            <a:effectLst/>
          </c:spPr>
          <c:invertIfNegative val="0"/>
          <c:cat>
            <c:strRef>
              <c:f>Sheet1!$A$2:$A$19</c:f>
              <c:strCache>
                <c:ptCount val="18"/>
                <c:pt idx="0">
                  <c:v>HCP recommendation</c:v>
                </c:pt>
                <c:pt idx="1">
                  <c:v>Consistent product quality</c:v>
                </c:pt>
                <c:pt idx="2">
                  <c:v>Clinical research on the ingredient</c:v>
                </c:pt>
                <c:pt idx="3">
                  <c:v>Quality certification/seal on label/website</c:v>
                </c:pt>
                <c:pt idx="4">
                  <c:v>My long-term usage of the brand</c:v>
                </c:pt>
                <c:pt idx="5">
                  <c:v>Clinical research on the brand</c:v>
                </c:pt>
                <c:pt idx="6">
                  <c:v>Values based certification/seal on label/website</c:v>
                </c:pt>
                <c:pt idx="7">
                  <c:v>Informative website</c:v>
                </c:pt>
                <c:pt idx="8">
                  <c:v>Friend/family recommends the brand</c:v>
                </c:pt>
                <c:pt idx="9">
                  <c:v>Contains branded ingredients</c:v>
                </c:pt>
                <c:pt idx="10">
                  <c:v>Other experts recommend the brand</c:v>
                </c:pt>
                <c:pt idx="11">
                  <c:v>Transparency in supply chain</c:v>
                </c:pt>
                <c:pt idx="12">
                  <c:v>Brand values align with my own</c:v>
                </c:pt>
                <c:pt idx="13">
                  <c:v>Authentic brand story</c:v>
                </c:pt>
                <c:pt idx="14">
                  <c:v>Social media influencers</c:v>
                </c:pt>
                <c:pt idx="15">
                  <c:v>Supports charities/causes</c:v>
                </c:pt>
                <c:pt idx="16">
                  <c:v>None of the above</c:v>
                </c:pt>
                <c:pt idx="17">
                  <c:v>Other </c:v>
                </c:pt>
              </c:strCache>
            </c:strRef>
          </c:cat>
          <c:val>
            <c:numRef>
              <c:f>Sheet1!$E$2:$E$19</c:f>
              <c:numCache>
                <c:formatCode>0%</c:formatCode>
                <c:ptCount val="18"/>
                <c:pt idx="0">
                  <c:v>0.38461538000000001</c:v>
                </c:pt>
                <c:pt idx="1">
                  <c:v>0.14979756999999999</c:v>
                </c:pt>
                <c:pt idx="2">
                  <c:v>0.22672065</c:v>
                </c:pt>
                <c:pt idx="3">
                  <c:v>0.27935222999999998</c:v>
                </c:pt>
                <c:pt idx="4">
                  <c:v>0.14574898999999999</c:v>
                </c:pt>
                <c:pt idx="5">
                  <c:v>0.17408907000000001</c:v>
                </c:pt>
                <c:pt idx="6">
                  <c:v>0.27935222999999998</c:v>
                </c:pt>
                <c:pt idx="7">
                  <c:v>0.13765182000000001</c:v>
                </c:pt>
                <c:pt idx="8">
                  <c:v>9.7165990000000008E-2</c:v>
                </c:pt>
                <c:pt idx="9">
                  <c:v>0.12955465999999999</c:v>
                </c:pt>
                <c:pt idx="10">
                  <c:v>0.16194332</c:v>
                </c:pt>
                <c:pt idx="11">
                  <c:v>0.1659919</c:v>
                </c:pt>
                <c:pt idx="12">
                  <c:v>6.882590999999999E-2</c:v>
                </c:pt>
                <c:pt idx="13">
                  <c:v>0.10931174</c:v>
                </c:pt>
                <c:pt idx="14">
                  <c:v>5.2631579999999997E-2</c:v>
                </c:pt>
                <c:pt idx="15">
                  <c:v>5.668016E-2</c:v>
                </c:pt>
                <c:pt idx="16">
                  <c:v>0</c:v>
                </c:pt>
                <c:pt idx="17">
                  <c:v>0</c:v>
                </c:pt>
              </c:numCache>
            </c:numRef>
          </c:val>
          <c:extLst>
            <c:ext xmlns:c16="http://schemas.microsoft.com/office/drawing/2014/chart" uri="{C3380CC4-5D6E-409C-BE32-E72D297353CC}">
              <c16:uniqueId val="{00000003-EC19-4968-940C-43BF0C843A0F}"/>
            </c:ext>
          </c:extLst>
        </c:ser>
        <c:ser>
          <c:idx val="4"/>
          <c:order val="4"/>
          <c:tx>
            <c:strRef>
              <c:f>Sheet1!$F$1</c:f>
              <c:strCache>
                <c:ptCount val="1"/>
                <c:pt idx="0">
                  <c:v>KR</c:v>
                </c:pt>
              </c:strCache>
            </c:strRef>
          </c:tx>
          <c:spPr>
            <a:solidFill>
              <a:schemeClr val="accent5"/>
            </a:solidFill>
            <a:ln>
              <a:noFill/>
            </a:ln>
            <a:effectLst/>
          </c:spPr>
          <c:invertIfNegative val="0"/>
          <c:cat>
            <c:strRef>
              <c:f>Sheet1!$A$2:$A$19</c:f>
              <c:strCache>
                <c:ptCount val="18"/>
                <c:pt idx="0">
                  <c:v>HCP recommendation</c:v>
                </c:pt>
                <c:pt idx="1">
                  <c:v>Consistent product quality</c:v>
                </c:pt>
                <c:pt idx="2">
                  <c:v>Clinical research on the ingredient</c:v>
                </c:pt>
                <c:pt idx="3">
                  <c:v>Quality certification/seal on label/website</c:v>
                </c:pt>
                <c:pt idx="4">
                  <c:v>My long-term usage of the brand</c:v>
                </c:pt>
                <c:pt idx="5">
                  <c:v>Clinical research on the brand</c:v>
                </c:pt>
                <c:pt idx="6">
                  <c:v>Values based certification/seal on label/website</c:v>
                </c:pt>
                <c:pt idx="7">
                  <c:v>Informative website</c:v>
                </c:pt>
                <c:pt idx="8">
                  <c:v>Friend/family recommends the brand</c:v>
                </c:pt>
                <c:pt idx="9">
                  <c:v>Contains branded ingredients</c:v>
                </c:pt>
                <c:pt idx="10">
                  <c:v>Other experts recommend the brand</c:v>
                </c:pt>
                <c:pt idx="11">
                  <c:v>Transparency in supply chain</c:v>
                </c:pt>
                <c:pt idx="12">
                  <c:v>Brand values align with my own</c:v>
                </c:pt>
                <c:pt idx="13">
                  <c:v>Authentic brand story</c:v>
                </c:pt>
                <c:pt idx="14">
                  <c:v>Social media influencers</c:v>
                </c:pt>
                <c:pt idx="15">
                  <c:v>Supports charities/causes</c:v>
                </c:pt>
                <c:pt idx="16">
                  <c:v>None of the above</c:v>
                </c:pt>
                <c:pt idx="17">
                  <c:v>Other </c:v>
                </c:pt>
              </c:strCache>
            </c:strRef>
          </c:cat>
          <c:val>
            <c:numRef>
              <c:f>Sheet1!$F$2:$F$19</c:f>
              <c:numCache>
                <c:formatCode>0%</c:formatCode>
                <c:ptCount val="18"/>
                <c:pt idx="0">
                  <c:v>0.29113924000000002</c:v>
                </c:pt>
                <c:pt idx="1">
                  <c:v>0.29113924000000002</c:v>
                </c:pt>
                <c:pt idx="2">
                  <c:v>0.24367089</c:v>
                </c:pt>
                <c:pt idx="3">
                  <c:v>0.31329114000000002</c:v>
                </c:pt>
                <c:pt idx="4">
                  <c:v>0.15506328999999999</c:v>
                </c:pt>
                <c:pt idx="5">
                  <c:v>0.20253165000000001</c:v>
                </c:pt>
                <c:pt idx="6">
                  <c:v>0.25949367000000001</c:v>
                </c:pt>
                <c:pt idx="7">
                  <c:v>7.2784810000000005E-2</c:v>
                </c:pt>
                <c:pt idx="8">
                  <c:v>0.17405063000000001</c:v>
                </c:pt>
                <c:pt idx="9">
                  <c:v>0.23101266000000001</c:v>
                </c:pt>
                <c:pt idx="10">
                  <c:v>0.11708861</c:v>
                </c:pt>
                <c:pt idx="11">
                  <c:v>9.4936710000000007E-2</c:v>
                </c:pt>
                <c:pt idx="12">
                  <c:v>8.5443039999999998E-2</c:v>
                </c:pt>
                <c:pt idx="13">
                  <c:v>5.379747E-2</c:v>
                </c:pt>
                <c:pt idx="14">
                  <c:v>9.1772149999999997E-2</c:v>
                </c:pt>
                <c:pt idx="15">
                  <c:v>1.8987339999999998E-2</c:v>
                </c:pt>
                <c:pt idx="16">
                  <c:v>9.4936699999999992E-3</c:v>
                </c:pt>
                <c:pt idx="17">
                  <c:v>0</c:v>
                </c:pt>
              </c:numCache>
            </c:numRef>
          </c:val>
          <c:extLst>
            <c:ext xmlns:c16="http://schemas.microsoft.com/office/drawing/2014/chart" uri="{C3380CC4-5D6E-409C-BE32-E72D297353CC}">
              <c16:uniqueId val="{00000004-EC19-4968-940C-43BF0C843A0F}"/>
            </c:ext>
          </c:extLst>
        </c:ser>
        <c:ser>
          <c:idx val="5"/>
          <c:order val="5"/>
          <c:tx>
            <c:strRef>
              <c:f>Sheet1!$G$1</c:f>
              <c:strCache>
                <c:ptCount val="1"/>
                <c:pt idx="0">
                  <c:v>AU</c:v>
                </c:pt>
              </c:strCache>
            </c:strRef>
          </c:tx>
          <c:spPr>
            <a:solidFill>
              <a:schemeClr val="accent6"/>
            </a:solidFill>
            <a:ln>
              <a:noFill/>
            </a:ln>
            <a:effectLst/>
          </c:spPr>
          <c:invertIfNegative val="0"/>
          <c:cat>
            <c:strRef>
              <c:f>Sheet1!$A$2:$A$19</c:f>
              <c:strCache>
                <c:ptCount val="18"/>
                <c:pt idx="0">
                  <c:v>HCP recommendation</c:v>
                </c:pt>
                <c:pt idx="1">
                  <c:v>Consistent product quality</c:v>
                </c:pt>
                <c:pt idx="2">
                  <c:v>Clinical research on the ingredient</c:v>
                </c:pt>
                <c:pt idx="3">
                  <c:v>Quality certification/seal on label/website</c:v>
                </c:pt>
                <c:pt idx="4">
                  <c:v>My long-term usage of the brand</c:v>
                </c:pt>
                <c:pt idx="5">
                  <c:v>Clinical research on the brand</c:v>
                </c:pt>
                <c:pt idx="6">
                  <c:v>Values based certification/seal on label/website</c:v>
                </c:pt>
                <c:pt idx="7">
                  <c:v>Informative website</c:v>
                </c:pt>
                <c:pt idx="8">
                  <c:v>Friend/family recommends the brand</c:v>
                </c:pt>
                <c:pt idx="9">
                  <c:v>Contains branded ingredients</c:v>
                </c:pt>
                <c:pt idx="10">
                  <c:v>Other experts recommend the brand</c:v>
                </c:pt>
                <c:pt idx="11">
                  <c:v>Transparency in supply chain</c:v>
                </c:pt>
                <c:pt idx="12">
                  <c:v>Brand values align with my own</c:v>
                </c:pt>
                <c:pt idx="13">
                  <c:v>Authentic brand story</c:v>
                </c:pt>
                <c:pt idx="14">
                  <c:v>Social media influencers</c:v>
                </c:pt>
                <c:pt idx="15">
                  <c:v>Supports charities/causes</c:v>
                </c:pt>
                <c:pt idx="16">
                  <c:v>None of the above</c:v>
                </c:pt>
                <c:pt idx="17">
                  <c:v>Other </c:v>
                </c:pt>
              </c:strCache>
            </c:strRef>
          </c:cat>
          <c:val>
            <c:numRef>
              <c:f>Sheet1!$G$2:$G$19</c:f>
              <c:numCache>
                <c:formatCode>0%</c:formatCode>
                <c:ptCount val="18"/>
                <c:pt idx="0">
                  <c:v>0.36040609000000001</c:v>
                </c:pt>
                <c:pt idx="1">
                  <c:v>0.29949239</c:v>
                </c:pt>
                <c:pt idx="2">
                  <c:v>0.21827410999999999</c:v>
                </c:pt>
                <c:pt idx="3">
                  <c:v>0.14720812</c:v>
                </c:pt>
                <c:pt idx="4">
                  <c:v>0.25888325000000001</c:v>
                </c:pt>
                <c:pt idx="5">
                  <c:v>0.25888325000000001</c:v>
                </c:pt>
                <c:pt idx="6">
                  <c:v>0.14720812</c:v>
                </c:pt>
                <c:pt idx="7">
                  <c:v>0.15736041000000001</c:v>
                </c:pt>
                <c:pt idx="8">
                  <c:v>0.12182741</c:v>
                </c:pt>
                <c:pt idx="9">
                  <c:v>0.11167513</c:v>
                </c:pt>
                <c:pt idx="10">
                  <c:v>9.137055999999999E-2</c:v>
                </c:pt>
                <c:pt idx="11">
                  <c:v>0.14213197999999999</c:v>
                </c:pt>
                <c:pt idx="12">
                  <c:v>0.13705584000000001</c:v>
                </c:pt>
                <c:pt idx="13">
                  <c:v>0.11675127</c:v>
                </c:pt>
                <c:pt idx="14">
                  <c:v>7.6142130000000002E-2</c:v>
                </c:pt>
                <c:pt idx="15">
                  <c:v>6.0913710000000003E-2</c:v>
                </c:pt>
                <c:pt idx="16">
                  <c:v>1.5228429999999999E-2</c:v>
                </c:pt>
                <c:pt idx="17">
                  <c:v>1.015228E-2</c:v>
                </c:pt>
              </c:numCache>
            </c:numRef>
          </c:val>
          <c:extLst>
            <c:ext xmlns:c16="http://schemas.microsoft.com/office/drawing/2014/chart" uri="{C3380CC4-5D6E-409C-BE32-E72D297353CC}">
              <c16:uniqueId val="{00000005-EC19-4968-940C-43BF0C843A0F}"/>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Sheet1!$A$2:$A$19</c:f>
              <c:strCache>
                <c:ptCount val="18"/>
                <c:pt idx="0">
                  <c:v>HCP recommendation</c:v>
                </c:pt>
                <c:pt idx="1">
                  <c:v>Consistent product quality</c:v>
                </c:pt>
                <c:pt idx="2">
                  <c:v>Clinical research on the ingredient</c:v>
                </c:pt>
                <c:pt idx="3">
                  <c:v>Quality certification/seal on label/website</c:v>
                </c:pt>
                <c:pt idx="4">
                  <c:v>My long-term usage of the brand</c:v>
                </c:pt>
                <c:pt idx="5">
                  <c:v>Clinical research on the brand</c:v>
                </c:pt>
                <c:pt idx="6">
                  <c:v>Values based certification/seal on label/website</c:v>
                </c:pt>
                <c:pt idx="7">
                  <c:v>Informative website</c:v>
                </c:pt>
                <c:pt idx="8">
                  <c:v>Friend/family recommends the brand</c:v>
                </c:pt>
                <c:pt idx="9">
                  <c:v>Contains branded ingredients</c:v>
                </c:pt>
                <c:pt idx="10">
                  <c:v>Other experts recommend the brand</c:v>
                </c:pt>
                <c:pt idx="11">
                  <c:v>Transparency in supply chain</c:v>
                </c:pt>
                <c:pt idx="12">
                  <c:v>Brand values align with my own</c:v>
                </c:pt>
                <c:pt idx="13">
                  <c:v>Authentic brand story</c:v>
                </c:pt>
                <c:pt idx="14">
                  <c:v>Social media influencers</c:v>
                </c:pt>
                <c:pt idx="15">
                  <c:v>Supports charities/causes</c:v>
                </c:pt>
                <c:pt idx="16">
                  <c:v>None of the above</c:v>
                </c:pt>
                <c:pt idx="17">
                  <c:v>Other </c:v>
                </c:pt>
              </c:strCache>
            </c:strRef>
          </c:cat>
          <c:val>
            <c:numRef>
              <c:f>Sheet1!$H$2:$H$19</c:f>
              <c:numCache>
                <c:formatCode>0%</c:formatCode>
                <c:ptCount val="18"/>
                <c:pt idx="0">
                  <c:v>0.42506811999999988</c:v>
                </c:pt>
                <c:pt idx="1">
                  <c:v>0.24795639999999999</c:v>
                </c:pt>
                <c:pt idx="2">
                  <c:v>0.21798365</c:v>
                </c:pt>
                <c:pt idx="3">
                  <c:v>0.30790191</c:v>
                </c:pt>
                <c:pt idx="4">
                  <c:v>0.19618529000000001</c:v>
                </c:pt>
                <c:pt idx="5">
                  <c:v>0.18528610000000001</c:v>
                </c:pt>
                <c:pt idx="6">
                  <c:v>0.17983651</c:v>
                </c:pt>
                <c:pt idx="7">
                  <c:v>0.17166213</c:v>
                </c:pt>
                <c:pt idx="8">
                  <c:v>0.10354223</c:v>
                </c:pt>
                <c:pt idx="9">
                  <c:v>0.19891007999999999</c:v>
                </c:pt>
                <c:pt idx="10">
                  <c:v>0.10899183</c:v>
                </c:pt>
                <c:pt idx="11">
                  <c:v>0.11989101000000001</c:v>
                </c:pt>
                <c:pt idx="12">
                  <c:v>0.16348773999999999</c:v>
                </c:pt>
                <c:pt idx="13">
                  <c:v>0.14441417000000001</c:v>
                </c:pt>
                <c:pt idx="14">
                  <c:v>0.11171662</c:v>
                </c:pt>
                <c:pt idx="15">
                  <c:v>5.7220709999999987E-2</c:v>
                </c:pt>
                <c:pt idx="16">
                  <c:v>0</c:v>
                </c:pt>
                <c:pt idx="17">
                  <c:v>0</c:v>
                </c:pt>
              </c:numCache>
            </c:numRef>
          </c:val>
          <c:extLst>
            <c:ext xmlns:c16="http://schemas.microsoft.com/office/drawing/2014/chart" uri="{C3380CC4-5D6E-409C-BE32-E72D297353CC}">
              <c16:uniqueId val="{00000006-EC19-4968-940C-43BF0C843A0F}"/>
            </c:ext>
          </c:extLst>
        </c:ser>
        <c:dLbls>
          <c:showLegendKey val="0"/>
          <c:showVal val="0"/>
          <c:showCatName val="0"/>
          <c:showSerName val="0"/>
          <c:showPercent val="0"/>
          <c:showBubbleSize val="0"/>
        </c:dLbls>
        <c:gapWidth val="219"/>
        <c:overlap val="-27"/>
        <c:axId val="739773048"/>
        <c:axId val="739763328"/>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Sheet1!$A$2:$A$19</c:f>
              <c:strCache>
                <c:ptCount val="18"/>
                <c:pt idx="0">
                  <c:v>HCP recommendation</c:v>
                </c:pt>
                <c:pt idx="1">
                  <c:v>Consistent product quality</c:v>
                </c:pt>
                <c:pt idx="2">
                  <c:v>Clinical research on the ingredient</c:v>
                </c:pt>
                <c:pt idx="3">
                  <c:v>Quality certification/seal on label/website</c:v>
                </c:pt>
                <c:pt idx="4">
                  <c:v>My long-term usage of the brand</c:v>
                </c:pt>
                <c:pt idx="5">
                  <c:v>Clinical research on the brand</c:v>
                </c:pt>
                <c:pt idx="6">
                  <c:v>Values based certification/seal on label/website</c:v>
                </c:pt>
                <c:pt idx="7">
                  <c:v>Informative website</c:v>
                </c:pt>
                <c:pt idx="8">
                  <c:v>Friend/family recommends the brand</c:v>
                </c:pt>
                <c:pt idx="9">
                  <c:v>Contains branded ingredients</c:v>
                </c:pt>
                <c:pt idx="10">
                  <c:v>Other experts recommend the brand</c:v>
                </c:pt>
                <c:pt idx="11">
                  <c:v>Transparency in supply chain</c:v>
                </c:pt>
                <c:pt idx="12">
                  <c:v>Brand values align with my own</c:v>
                </c:pt>
                <c:pt idx="13">
                  <c:v>Authentic brand story</c:v>
                </c:pt>
                <c:pt idx="14">
                  <c:v>Social media influencers</c:v>
                </c:pt>
                <c:pt idx="15">
                  <c:v>Supports charities/causes</c:v>
                </c:pt>
                <c:pt idx="16">
                  <c:v>None of the above</c:v>
                </c:pt>
                <c:pt idx="17">
                  <c:v>Other </c:v>
                </c:pt>
              </c:strCache>
            </c:strRef>
          </c:cat>
          <c:val>
            <c:numRef>
              <c:f>Sheet1!$I$2:$I$19</c:f>
              <c:numCache>
                <c:formatCode>0%</c:formatCode>
                <c:ptCount val="18"/>
                <c:pt idx="0">
                  <c:v>0.36755598</c:v>
                </c:pt>
                <c:pt idx="1">
                  <c:v>0.2665555</c:v>
                </c:pt>
                <c:pt idx="2">
                  <c:v>0.24392568000000001</c:v>
                </c:pt>
                <c:pt idx="3">
                  <c:v>0.22415436</c:v>
                </c:pt>
                <c:pt idx="4">
                  <c:v>0.21724631</c:v>
                </c:pt>
                <c:pt idx="5">
                  <c:v>0.21319676000000001</c:v>
                </c:pt>
                <c:pt idx="6">
                  <c:v>0.16865173999999999</c:v>
                </c:pt>
                <c:pt idx="7">
                  <c:v>0.14673654</c:v>
                </c:pt>
                <c:pt idx="8">
                  <c:v>0.14459266000000001</c:v>
                </c:pt>
                <c:pt idx="9">
                  <c:v>0.13673178</c:v>
                </c:pt>
                <c:pt idx="10">
                  <c:v>0.12410672</c:v>
                </c:pt>
                <c:pt idx="11">
                  <c:v>0.10528823</c:v>
                </c:pt>
                <c:pt idx="12">
                  <c:v>9.2424959999999987E-2</c:v>
                </c:pt>
                <c:pt idx="13">
                  <c:v>7.6703190000000004E-2</c:v>
                </c:pt>
                <c:pt idx="14">
                  <c:v>5.0738449999999997E-2</c:v>
                </c:pt>
                <c:pt idx="15">
                  <c:v>3.978085E-2</c:v>
                </c:pt>
                <c:pt idx="16">
                  <c:v>2.0962359999999999E-2</c:v>
                </c:pt>
                <c:pt idx="17">
                  <c:v>3.5731299999999999E-3</c:v>
                </c:pt>
              </c:numCache>
            </c:numRef>
          </c:val>
          <c:smooth val="0"/>
          <c:extLst>
            <c:ext xmlns:c16="http://schemas.microsoft.com/office/drawing/2014/chart" uri="{C3380CC4-5D6E-409C-BE32-E72D297353CC}">
              <c16:uniqueId val="{00000007-EC19-4968-940C-43BF0C843A0F}"/>
            </c:ext>
          </c:extLst>
        </c:ser>
        <c:dLbls>
          <c:showLegendKey val="0"/>
          <c:showVal val="0"/>
          <c:showCatName val="0"/>
          <c:showSerName val="0"/>
          <c:showPercent val="0"/>
          <c:showBubbleSize val="0"/>
        </c:dLbls>
        <c:marker val="1"/>
        <c:smooth val="0"/>
        <c:axId val="739773048"/>
        <c:axId val="739763328"/>
      </c:lineChart>
      <c:catAx>
        <c:axId val="739773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39763328"/>
        <c:crosses val="autoZero"/>
        <c:auto val="1"/>
        <c:lblAlgn val="ctr"/>
        <c:lblOffset val="100"/>
        <c:noMultiLvlLbl val="0"/>
      </c:catAx>
      <c:valAx>
        <c:axId val="7397633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39773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08788096884153"/>
          <c:y val="2.9619814554862928E-2"/>
          <c:w val="0.88111526773490234"/>
          <c:h val="0.45494452287279563"/>
        </c:manualLayout>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Sheet1!$A$2:$A$19</c:f>
              <c:strCache>
                <c:ptCount val="18"/>
                <c:pt idx="0">
                  <c:v>HCP recommendation</c:v>
                </c:pt>
                <c:pt idx="1">
                  <c:v>Quality certification/seal on label/website</c:v>
                </c:pt>
                <c:pt idx="2">
                  <c:v>Consistent product quality</c:v>
                </c:pt>
                <c:pt idx="3">
                  <c:v>Values based certification/seal on label/website</c:v>
                </c:pt>
                <c:pt idx="4">
                  <c:v>Clinical research on the brand</c:v>
                </c:pt>
                <c:pt idx="5">
                  <c:v>Clinical research on the ingredient</c:v>
                </c:pt>
                <c:pt idx="6">
                  <c:v>Contains branded ingredients</c:v>
                </c:pt>
                <c:pt idx="7">
                  <c:v>My long-term usage of the brand</c:v>
                </c:pt>
                <c:pt idx="8">
                  <c:v>Friend/family recommends the brand</c:v>
                </c:pt>
                <c:pt idx="9">
                  <c:v>Brand values align with my own</c:v>
                </c:pt>
                <c:pt idx="10">
                  <c:v>Other experts recommend the brand</c:v>
                </c:pt>
                <c:pt idx="11">
                  <c:v>Social media influencers</c:v>
                </c:pt>
                <c:pt idx="12">
                  <c:v>Informative website</c:v>
                </c:pt>
                <c:pt idx="13">
                  <c:v>Transparency in supply chain</c:v>
                </c:pt>
                <c:pt idx="14">
                  <c:v>Supports charities/causes</c:v>
                </c:pt>
                <c:pt idx="15">
                  <c:v>Authentic brand story</c:v>
                </c:pt>
                <c:pt idx="16">
                  <c:v>None of the above</c:v>
                </c:pt>
                <c:pt idx="17">
                  <c:v>Other </c:v>
                </c:pt>
              </c:strCache>
            </c:strRef>
          </c:cat>
          <c:val>
            <c:numRef>
              <c:f>Sheet1!$B$2:$B$19</c:f>
              <c:numCache>
                <c:formatCode>0%</c:formatCode>
                <c:ptCount val="18"/>
                <c:pt idx="0">
                  <c:v>0.39306358000000002</c:v>
                </c:pt>
                <c:pt idx="1">
                  <c:v>0.24566473999999999</c:v>
                </c:pt>
                <c:pt idx="2">
                  <c:v>0.24277457</c:v>
                </c:pt>
                <c:pt idx="3">
                  <c:v>0.22832369999999999</c:v>
                </c:pt>
                <c:pt idx="4">
                  <c:v>0.19364161999999999</c:v>
                </c:pt>
                <c:pt idx="5">
                  <c:v>0.19075144999999999</c:v>
                </c:pt>
                <c:pt idx="6">
                  <c:v>0.16184971000000001</c:v>
                </c:pt>
                <c:pt idx="7">
                  <c:v>0.15606935999999999</c:v>
                </c:pt>
                <c:pt idx="8">
                  <c:v>0.15028902</c:v>
                </c:pt>
                <c:pt idx="9">
                  <c:v>0.14739884</c:v>
                </c:pt>
                <c:pt idx="10">
                  <c:v>0.14450867000000001</c:v>
                </c:pt>
                <c:pt idx="11">
                  <c:v>0.12138728</c:v>
                </c:pt>
                <c:pt idx="12">
                  <c:v>0.11849711</c:v>
                </c:pt>
                <c:pt idx="13">
                  <c:v>0.11271676</c:v>
                </c:pt>
                <c:pt idx="14">
                  <c:v>6.9364160000000008E-2</c:v>
                </c:pt>
                <c:pt idx="15">
                  <c:v>6.069364E-2</c:v>
                </c:pt>
                <c:pt idx="16">
                  <c:v>5.7803500000000001E-3</c:v>
                </c:pt>
                <c:pt idx="17">
                  <c:v>0</c:v>
                </c:pt>
              </c:numCache>
            </c:numRef>
          </c:val>
          <c:extLst>
            <c:ext xmlns:c16="http://schemas.microsoft.com/office/drawing/2014/chart" uri="{C3380CC4-5D6E-409C-BE32-E72D297353CC}">
              <c16:uniqueId val="{00000000-EC19-4968-940C-43BF0C843A0F}"/>
            </c:ext>
          </c:extLst>
        </c:ser>
        <c:ser>
          <c:idx val="1"/>
          <c:order val="1"/>
          <c:tx>
            <c:strRef>
              <c:f>Sheet1!$C$1</c:f>
              <c:strCache>
                <c:ptCount val="1"/>
                <c:pt idx="0">
                  <c:v>Male 18-34</c:v>
                </c:pt>
              </c:strCache>
            </c:strRef>
          </c:tx>
          <c:spPr>
            <a:solidFill>
              <a:schemeClr val="accent2"/>
            </a:solidFill>
            <a:ln>
              <a:noFill/>
            </a:ln>
            <a:effectLst/>
          </c:spPr>
          <c:invertIfNegative val="0"/>
          <c:cat>
            <c:strRef>
              <c:f>Sheet1!$A$2:$A$19</c:f>
              <c:strCache>
                <c:ptCount val="18"/>
                <c:pt idx="0">
                  <c:v>HCP recommendation</c:v>
                </c:pt>
                <c:pt idx="1">
                  <c:v>Quality certification/seal on label/website</c:v>
                </c:pt>
                <c:pt idx="2">
                  <c:v>Consistent product quality</c:v>
                </c:pt>
                <c:pt idx="3">
                  <c:v>Values based certification/seal on label/website</c:v>
                </c:pt>
                <c:pt idx="4">
                  <c:v>Clinical research on the brand</c:v>
                </c:pt>
                <c:pt idx="5">
                  <c:v>Clinical research on the ingredient</c:v>
                </c:pt>
                <c:pt idx="6">
                  <c:v>Contains branded ingredients</c:v>
                </c:pt>
                <c:pt idx="7">
                  <c:v>My long-term usage of the brand</c:v>
                </c:pt>
                <c:pt idx="8">
                  <c:v>Friend/family recommends the brand</c:v>
                </c:pt>
                <c:pt idx="9">
                  <c:v>Brand values align with my own</c:v>
                </c:pt>
                <c:pt idx="10">
                  <c:v>Other experts recommend the brand</c:v>
                </c:pt>
                <c:pt idx="11">
                  <c:v>Social media influencers</c:v>
                </c:pt>
                <c:pt idx="12">
                  <c:v>Informative website</c:v>
                </c:pt>
                <c:pt idx="13">
                  <c:v>Transparency in supply chain</c:v>
                </c:pt>
                <c:pt idx="14">
                  <c:v>Supports charities/causes</c:v>
                </c:pt>
                <c:pt idx="15">
                  <c:v>Authentic brand story</c:v>
                </c:pt>
                <c:pt idx="16">
                  <c:v>None of the above</c:v>
                </c:pt>
                <c:pt idx="17">
                  <c:v>Other </c:v>
                </c:pt>
              </c:strCache>
            </c:strRef>
          </c:cat>
          <c:val>
            <c:numRef>
              <c:f>Sheet1!$C$2:$C$19</c:f>
              <c:numCache>
                <c:formatCode>0%</c:formatCode>
                <c:ptCount val="18"/>
                <c:pt idx="0">
                  <c:v>0.33522727000000002</c:v>
                </c:pt>
                <c:pt idx="1">
                  <c:v>0.26420454999999998</c:v>
                </c:pt>
                <c:pt idx="2">
                  <c:v>0.26420454999999998</c:v>
                </c:pt>
                <c:pt idx="3">
                  <c:v>0.20170455000000001</c:v>
                </c:pt>
                <c:pt idx="4">
                  <c:v>0.16193182</c:v>
                </c:pt>
                <c:pt idx="5">
                  <c:v>0.16477273000000001</c:v>
                </c:pt>
                <c:pt idx="6">
                  <c:v>0.17045455000000001</c:v>
                </c:pt>
                <c:pt idx="7">
                  <c:v>0.19034091</c:v>
                </c:pt>
                <c:pt idx="8">
                  <c:v>0.11079545</c:v>
                </c:pt>
                <c:pt idx="9">
                  <c:v>0.14488635999999999</c:v>
                </c:pt>
                <c:pt idx="10">
                  <c:v>0.125</c:v>
                </c:pt>
                <c:pt idx="11">
                  <c:v>0.13636364000000001</c:v>
                </c:pt>
                <c:pt idx="12">
                  <c:v>0.15625</c:v>
                </c:pt>
                <c:pt idx="13">
                  <c:v>0.19034091</c:v>
                </c:pt>
                <c:pt idx="14">
                  <c:v>8.5227269999999994E-2</c:v>
                </c:pt>
                <c:pt idx="15">
                  <c:v>0.11363636000000001</c:v>
                </c:pt>
                <c:pt idx="16">
                  <c:v>0</c:v>
                </c:pt>
                <c:pt idx="17">
                  <c:v>0</c:v>
                </c:pt>
              </c:numCache>
            </c:numRef>
          </c:val>
          <c:extLst>
            <c:ext xmlns:c16="http://schemas.microsoft.com/office/drawing/2014/chart" uri="{C3380CC4-5D6E-409C-BE32-E72D297353CC}">
              <c16:uniqueId val="{00000001-EC19-4968-940C-43BF0C843A0F}"/>
            </c:ext>
          </c:extLst>
        </c:ser>
        <c:ser>
          <c:idx val="2"/>
          <c:order val="2"/>
          <c:tx>
            <c:strRef>
              <c:f>Sheet1!$D$1</c:f>
              <c:strCache>
                <c:ptCount val="1"/>
                <c:pt idx="0">
                  <c:v>Female 35-54</c:v>
                </c:pt>
              </c:strCache>
            </c:strRef>
          </c:tx>
          <c:spPr>
            <a:solidFill>
              <a:schemeClr val="accent3"/>
            </a:solidFill>
            <a:ln>
              <a:noFill/>
            </a:ln>
            <a:effectLst/>
          </c:spPr>
          <c:invertIfNegative val="0"/>
          <c:cat>
            <c:strRef>
              <c:f>Sheet1!$A$2:$A$19</c:f>
              <c:strCache>
                <c:ptCount val="18"/>
                <c:pt idx="0">
                  <c:v>HCP recommendation</c:v>
                </c:pt>
                <c:pt idx="1">
                  <c:v>Quality certification/seal on label/website</c:v>
                </c:pt>
                <c:pt idx="2">
                  <c:v>Consistent product quality</c:v>
                </c:pt>
                <c:pt idx="3">
                  <c:v>Values based certification/seal on label/website</c:v>
                </c:pt>
                <c:pt idx="4">
                  <c:v>Clinical research on the brand</c:v>
                </c:pt>
                <c:pt idx="5">
                  <c:v>Clinical research on the ingredient</c:v>
                </c:pt>
                <c:pt idx="6">
                  <c:v>Contains branded ingredients</c:v>
                </c:pt>
                <c:pt idx="7">
                  <c:v>My long-term usage of the brand</c:v>
                </c:pt>
                <c:pt idx="8">
                  <c:v>Friend/family recommends the brand</c:v>
                </c:pt>
                <c:pt idx="9">
                  <c:v>Brand values align with my own</c:v>
                </c:pt>
                <c:pt idx="10">
                  <c:v>Other experts recommend the brand</c:v>
                </c:pt>
                <c:pt idx="11">
                  <c:v>Social media influencers</c:v>
                </c:pt>
                <c:pt idx="12">
                  <c:v>Informative website</c:v>
                </c:pt>
                <c:pt idx="13">
                  <c:v>Transparency in supply chain</c:v>
                </c:pt>
                <c:pt idx="14">
                  <c:v>Supports charities/causes</c:v>
                </c:pt>
                <c:pt idx="15">
                  <c:v>Authentic brand story</c:v>
                </c:pt>
                <c:pt idx="16">
                  <c:v>None of the above</c:v>
                </c:pt>
                <c:pt idx="17">
                  <c:v>Other </c:v>
                </c:pt>
              </c:strCache>
            </c:strRef>
          </c:cat>
          <c:val>
            <c:numRef>
              <c:f>Sheet1!$D$2:$D$19</c:f>
              <c:numCache>
                <c:formatCode>0%</c:formatCode>
                <c:ptCount val="18"/>
                <c:pt idx="0">
                  <c:v>0.32723111999999999</c:v>
                </c:pt>
                <c:pt idx="1">
                  <c:v>0.23112128000000001</c:v>
                </c:pt>
                <c:pt idx="2">
                  <c:v>0.26773455000000002</c:v>
                </c:pt>
                <c:pt idx="3">
                  <c:v>0.21281464999999999</c:v>
                </c:pt>
                <c:pt idx="4">
                  <c:v>0.22425629</c:v>
                </c:pt>
                <c:pt idx="5">
                  <c:v>0.26315789000000001</c:v>
                </c:pt>
                <c:pt idx="6">
                  <c:v>0.12814645</c:v>
                </c:pt>
                <c:pt idx="7">
                  <c:v>0.20823799000000001</c:v>
                </c:pt>
                <c:pt idx="8">
                  <c:v>0.15102974999999999</c:v>
                </c:pt>
                <c:pt idx="9">
                  <c:v>8.6956520000000009E-2</c:v>
                </c:pt>
                <c:pt idx="10">
                  <c:v>0.10983982</c:v>
                </c:pt>
                <c:pt idx="11">
                  <c:v>8.466818999999999E-2</c:v>
                </c:pt>
                <c:pt idx="12">
                  <c:v>0.19221968</c:v>
                </c:pt>
                <c:pt idx="13">
                  <c:v>0.12356979</c:v>
                </c:pt>
                <c:pt idx="14">
                  <c:v>3.6613270000000003E-2</c:v>
                </c:pt>
                <c:pt idx="15">
                  <c:v>8.466818999999999E-2</c:v>
                </c:pt>
                <c:pt idx="16">
                  <c:v>1.1441649999999999E-2</c:v>
                </c:pt>
                <c:pt idx="17">
                  <c:v>0</c:v>
                </c:pt>
              </c:numCache>
            </c:numRef>
          </c:val>
          <c:extLst>
            <c:ext xmlns:c16="http://schemas.microsoft.com/office/drawing/2014/chart" uri="{C3380CC4-5D6E-409C-BE32-E72D297353CC}">
              <c16:uniqueId val="{00000002-EC19-4968-940C-43BF0C843A0F}"/>
            </c:ext>
          </c:extLst>
        </c:ser>
        <c:ser>
          <c:idx val="3"/>
          <c:order val="3"/>
          <c:tx>
            <c:strRef>
              <c:f>Sheet1!$E$1</c:f>
              <c:strCache>
                <c:ptCount val="1"/>
                <c:pt idx="0">
                  <c:v>Male 35-54</c:v>
                </c:pt>
              </c:strCache>
            </c:strRef>
          </c:tx>
          <c:spPr>
            <a:solidFill>
              <a:schemeClr val="accent4"/>
            </a:solidFill>
            <a:ln>
              <a:noFill/>
            </a:ln>
            <a:effectLst/>
          </c:spPr>
          <c:invertIfNegative val="0"/>
          <c:cat>
            <c:strRef>
              <c:f>Sheet1!$A$2:$A$19</c:f>
              <c:strCache>
                <c:ptCount val="18"/>
                <c:pt idx="0">
                  <c:v>HCP recommendation</c:v>
                </c:pt>
                <c:pt idx="1">
                  <c:v>Quality certification/seal on label/website</c:v>
                </c:pt>
                <c:pt idx="2">
                  <c:v>Consistent product quality</c:v>
                </c:pt>
                <c:pt idx="3">
                  <c:v>Values based certification/seal on label/website</c:v>
                </c:pt>
                <c:pt idx="4">
                  <c:v>Clinical research on the brand</c:v>
                </c:pt>
                <c:pt idx="5">
                  <c:v>Clinical research on the ingredient</c:v>
                </c:pt>
                <c:pt idx="6">
                  <c:v>Contains branded ingredients</c:v>
                </c:pt>
                <c:pt idx="7">
                  <c:v>My long-term usage of the brand</c:v>
                </c:pt>
                <c:pt idx="8">
                  <c:v>Friend/family recommends the brand</c:v>
                </c:pt>
                <c:pt idx="9">
                  <c:v>Brand values align with my own</c:v>
                </c:pt>
                <c:pt idx="10">
                  <c:v>Other experts recommend the brand</c:v>
                </c:pt>
                <c:pt idx="11">
                  <c:v>Social media influencers</c:v>
                </c:pt>
                <c:pt idx="12">
                  <c:v>Informative website</c:v>
                </c:pt>
                <c:pt idx="13">
                  <c:v>Transparency in supply chain</c:v>
                </c:pt>
                <c:pt idx="14">
                  <c:v>Supports charities/causes</c:v>
                </c:pt>
                <c:pt idx="15">
                  <c:v>Authentic brand story</c:v>
                </c:pt>
                <c:pt idx="16">
                  <c:v>None of the above</c:v>
                </c:pt>
                <c:pt idx="17">
                  <c:v>Other </c:v>
                </c:pt>
              </c:strCache>
            </c:strRef>
          </c:cat>
          <c:val>
            <c:numRef>
              <c:f>Sheet1!$E$2:$E$19</c:f>
              <c:numCache>
                <c:formatCode>0%</c:formatCode>
                <c:ptCount val="18"/>
                <c:pt idx="0">
                  <c:v>0.27232142999999998</c:v>
                </c:pt>
                <c:pt idx="1">
                  <c:v>0.26785713999999999</c:v>
                </c:pt>
                <c:pt idx="2">
                  <c:v>0.22767857</c:v>
                </c:pt>
                <c:pt idx="3">
                  <c:v>0.203125</c:v>
                </c:pt>
                <c:pt idx="4">
                  <c:v>0.22991070999999999</c:v>
                </c:pt>
                <c:pt idx="5">
                  <c:v>0.24330357</c:v>
                </c:pt>
                <c:pt idx="6">
                  <c:v>0.15625</c:v>
                </c:pt>
                <c:pt idx="7">
                  <c:v>0.17633929000000001</c:v>
                </c:pt>
                <c:pt idx="8">
                  <c:v>0.14508929000000001</c:v>
                </c:pt>
                <c:pt idx="9">
                  <c:v>0.125</c:v>
                </c:pt>
                <c:pt idx="10">
                  <c:v>0.12276786000000001</c:v>
                </c:pt>
                <c:pt idx="11">
                  <c:v>8.2589289999999996E-2</c:v>
                </c:pt>
                <c:pt idx="12">
                  <c:v>0.17857143</c:v>
                </c:pt>
                <c:pt idx="13">
                  <c:v>0.13169643</c:v>
                </c:pt>
                <c:pt idx="14">
                  <c:v>7.5892860000000006E-2</c:v>
                </c:pt>
                <c:pt idx="15">
                  <c:v>0.10491071</c:v>
                </c:pt>
                <c:pt idx="16">
                  <c:v>4.4642900000000001E-3</c:v>
                </c:pt>
                <c:pt idx="17">
                  <c:v>0</c:v>
                </c:pt>
              </c:numCache>
            </c:numRef>
          </c:val>
          <c:extLst>
            <c:ext xmlns:c16="http://schemas.microsoft.com/office/drawing/2014/chart" uri="{C3380CC4-5D6E-409C-BE32-E72D297353CC}">
              <c16:uniqueId val="{00000003-EC19-4968-940C-43BF0C843A0F}"/>
            </c:ext>
          </c:extLst>
        </c:ser>
        <c:ser>
          <c:idx val="4"/>
          <c:order val="4"/>
          <c:tx>
            <c:strRef>
              <c:f>Sheet1!$F$1</c:f>
              <c:strCache>
                <c:ptCount val="1"/>
                <c:pt idx="0">
                  <c:v>Female 55+</c:v>
                </c:pt>
              </c:strCache>
            </c:strRef>
          </c:tx>
          <c:spPr>
            <a:solidFill>
              <a:schemeClr val="accent5"/>
            </a:solidFill>
            <a:ln>
              <a:noFill/>
            </a:ln>
            <a:effectLst/>
          </c:spPr>
          <c:invertIfNegative val="0"/>
          <c:cat>
            <c:strRef>
              <c:f>Sheet1!$A$2:$A$19</c:f>
              <c:strCache>
                <c:ptCount val="18"/>
                <c:pt idx="0">
                  <c:v>HCP recommendation</c:v>
                </c:pt>
                <c:pt idx="1">
                  <c:v>Quality certification/seal on label/website</c:v>
                </c:pt>
                <c:pt idx="2">
                  <c:v>Consistent product quality</c:v>
                </c:pt>
                <c:pt idx="3">
                  <c:v>Values based certification/seal on label/website</c:v>
                </c:pt>
                <c:pt idx="4">
                  <c:v>Clinical research on the brand</c:v>
                </c:pt>
                <c:pt idx="5">
                  <c:v>Clinical research on the ingredient</c:v>
                </c:pt>
                <c:pt idx="6">
                  <c:v>Contains branded ingredients</c:v>
                </c:pt>
                <c:pt idx="7">
                  <c:v>My long-term usage of the brand</c:v>
                </c:pt>
                <c:pt idx="8">
                  <c:v>Friend/family recommends the brand</c:v>
                </c:pt>
                <c:pt idx="9">
                  <c:v>Brand values align with my own</c:v>
                </c:pt>
                <c:pt idx="10">
                  <c:v>Other experts recommend the brand</c:v>
                </c:pt>
                <c:pt idx="11">
                  <c:v>Social media influencers</c:v>
                </c:pt>
                <c:pt idx="12">
                  <c:v>Informative website</c:v>
                </c:pt>
                <c:pt idx="13">
                  <c:v>Transparency in supply chain</c:v>
                </c:pt>
                <c:pt idx="14">
                  <c:v>Supports charities/causes</c:v>
                </c:pt>
                <c:pt idx="15">
                  <c:v>Authentic brand story</c:v>
                </c:pt>
                <c:pt idx="16">
                  <c:v>None of the above</c:v>
                </c:pt>
                <c:pt idx="17">
                  <c:v>Other </c:v>
                </c:pt>
              </c:strCache>
            </c:strRef>
          </c:cat>
          <c:val>
            <c:numRef>
              <c:f>Sheet1!$F$2:$F$19</c:f>
              <c:numCache>
                <c:formatCode>0%</c:formatCode>
                <c:ptCount val="18"/>
                <c:pt idx="0">
                  <c:v>0.44</c:v>
                </c:pt>
                <c:pt idx="1">
                  <c:v>0.29714286000000001</c:v>
                </c:pt>
                <c:pt idx="2">
                  <c:v>0.26285713999999999</c:v>
                </c:pt>
                <c:pt idx="3">
                  <c:v>0.2</c:v>
                </c:pt>
                <c:pt idx="4">
                  <c:v>0.26285713999999999</c:v>
                </c:pt>
                <c:pt idx="5">
                  <c:v>0.28000000000000003</c:v>
                </c:pt>
                <c:pt idx="6">
                  <c:v>0.15428570999999999</c:v>
                </c:pt>
                <c:pt idx="7">
                  <c:v>0.18285714</c:v>
                </c:pt>
                <c:pt idx="8">
                  <c:v>0.11428571</c:v>
                </c:pt>
                <c:pt idx="9">
                  <c:v>5.7142859999999997E-2</c:v>
                </c:pt>
                <c:pt idx="10">
                  <c:v>8.5714289999999999E-2</c:v>
                </c:pt>
                <c:pt idx="11">
                  <c:v>1.7142859999999999E-2</c:v>
                </c:pt>
                <c:pt idx="12">
                  <c:v>0.18285714</c:v>
                </c:pt>
                <c:pt idx="13">
                  <c:v>8.5714289999999999E-2</c:v>
                </c:pt>
                <c:pt idx="14">
                  <c:v>2.2857140000000001E-2</c:v>
                </c:pt>
                <c:pt idx="15">
                  <c:v>0.11428571</c:v>
                </c:pt>
                <c:pt idx="16">
                  <c:v>5.7142899999999986E-3</c:v>
                </c:pt>
                <c:pt idx="17">
                  <c:v>0</c:v>
                </c:pt>
              </c:numCache>
            </c:numRef>
          </c:val>
          <c:extLst>
            <c:ext xmlns:c16="http://schemas.microsoft.com/office/drawing/2014/chart" uri="{C3380CC4-5D6E-409C-BE32-E72D297353CC}">
              <c16:uniqueId val="{00000004-EC19-4968-940C-43BF0C843A0F}"/>
            </c:ext>
          </c:extLst>
        </c:ser>
        <c:ser>
          <c:idx val="5"/>
          <c:order val="5"/>
          <c:tx>
            <c:strRef>
              <c:f>Sheet1!$G$1</c:f>
              <c:strCache>
                <c:ptCount val="1"/>
                <c:pt idx="0">
                  <c:v>Male 55+</c:v>
                </c:pt>
              </c:strCache>
            </c:strRef>
          </c:tx>
          <c:spPr>
            <a:solidFill>
              <a:schemeClr val="accent6"/>
            </a:solidFill>
            <a:ln>
              <a:noFill/>
            </a:ln>
            <a:effectLst/>
          </c:spPr>
          <c:invertIfNegative val="0"/>
          <c:cat>
            <c:strRef>
              <c:f>Sheet1!$A$2:$A$19</c:f>
              <c:strCache>
                <c:ptCount val="18"/>
                <c:pt idx="0">
                  <c:v>HCP recommendation</c:v>
                </c:pt>
                <c:pt idx="1">
                  <c:v>Quality certification/seal on label/website</c:v>
                </c:pt>
                <c:pt idx="2">
                  <c:v>Consistent product quality</c:v>
                </c:pt>
                <c:pt idx="3">
                  <c:v>Values based certification/seal on label/website</c:v>
                </c:pt>
                <c:pt idx="4">
                  <c:v>Clinical research on the brand</c:v>
                </c:pt>
                <c:pt idx="5">
                  <c:v>Clinical research on the ingredient</c:v>
                </c:pt>
                <c:pt idx="6">
                  <c:v>Contains branded ingredients</c:v>
                </c:pt>
                <c:pt idx="7">
                  <c:v>My long-term usage of the brand</c:v>
                </c:pt>
                <c:pt idx="8">
                  <c:v>Friend/family recommends the brand</c:v>
                </c:pt>
                <c:pt idx="9">
                  <c:v>Brand values align with my own</c:v>
                </c:pt>
                <c:pt idx="10">
                  <c:v>Other experts recommend the brand</c:v>
                </c:pt>
                <c:pt idx="11">
                  <c:v>Social media influencers</c:v>
                </c:pt>
                <c:pt idx="12">
                  <c:v>Informative website</c:v>
                </c:pt>
                <c:pt idx="13">
                  <c:v>Transparency in supply chain</c:v>
                </c:pt>
                <c:pt idx="14">
                  <c:v>Supports charities/causes</c:v>
                </c:pt>
                <c:pt idx="15">
                  <c:v>Authentic brand story</c:v>
                </c:pt>
                <c:pt idx="16">
                  <c:v>None of the above</c:v>
                </c:pt>
                <c:pt idx="17">
                  <c:v>Other </c:v>
                </c:pt>
              </c:strCache>
            </c:strRef>
          </c:cat>
          <c:val>
            <c:numRef>
              <c:f>Sheet1!$G$2:$G$19</c:f>
              <c:numCache>
                <c:formatCode>0%</c:formatCode>
                <c:ptCount val="18"/>
                <c:pt idx="0">
                  <c:v>0.36363635999999999</c:v>
                </c:pt>
                <c:pt idx="1">
                  <c:v>0.23923444999999999</c:v>
                </c:pt>
                <c:pt idx="2">
                  <c:v>0.29186603</c:v>
                </c:pt>
                <c:pt idx="3">
                  <c:v>0.18660287</c:v>
                </c:pt>
                <c:pt idx="4">
                  <c:v>0.23444976000000001</c:v>
                </c:pt>
                <c:pt idx="5">
                  <c:v>0.27751196</c:v>
                </c:pt>
                <c:pt idx="6">
                  <c:v>0.19138756000000001</c:v>
                </c:pt>
                <c:pt idx="7">
                  <c:v>0.22009569000000001</c:v>
                </c:pt>
                <c:pt idx="8">
                  <c:v>0.14354067000000001</c:v>
                </c:pt>
                <c:pt idx="9">
                  <c:v>9.5693780000000006E-2</c:v>
                </c:pt>
                <c:pt idx="10">
                  <c:v>0.11483254</c:v>
                </c:pt>
                <c:pt idx="11">
                  <c:v>4.7846899999999994E-3</c:v>
                </c:pt>
                <c:pt idx="12">
                  <c:v>0.10526315999999999</c:v>
                </c:pt>
                <c:pt idx="13">
                  <c:v>9.0909089999999998E-2</c:v>
                </c:pt>
                <c:pt idx="14">
                  <c:v>2.3923440000000001E-2</c:v>
                </c:pt>
                <c:pt idx="15">
                  <c:v>0.13875598</c:v>
                </c:pt>
                <c:pt idx="16">
                  <c:v>4.7846899999999994E-3</c:v>
                </c:pt>
                <c:pt idx="17">
                  <c:v>4.7846899999999994E-3</c:v>
                </c:pt>
              </c:numCache>
            </c:numRef>
          </c:val>
          <c:extLst>
            <c:ext xmlns:c16="http://schemas.microsoft.com/office/drawing/2014/chart" uri="{C3380CC4-5D6E-409C-BE32-E72D297353CC}">
              <c16:uniqueId val="{00000005-EC19-4968-940C-43BF0C843A0F}"/>
            </c:ext>
          </c:extLst>
        </c:ser>
        <c:dLbls>
          <c:showLegendKey val="0"/>
          <c:showVal val="0"/>
          <c:showCatName val="0"/>
          <c:showSerName val="0"/>
          <c:showPercent val="0"/>
          <c:showBubbleSize val="0"/>
        </c:dLbls>
        <c:gapWidth val="219"/>
        <c:overlap val="-27"/>
        <c:axId val="739773048"/>
        <c:axId val="739763328"/>
      </c:barChart>
      <c:catAx>
        <c:axId val="739773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39763328"/>
        <c:crosses val="autoZero"/>
        <c:auto val="1"/>
        <c:lblAlgn val="ctr"/>
        <c:lblOffset val="100"/>
        <c:noMultiLvlLbl val="0"/>
      </c:catAx>
      <c:valAx>
        <c:axId val="7397633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39773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08788096884153"/>
          <c:y val="2.9619814554862928E-2"/>
          <c:w val="0.88111526773490234"/>
          <c:h val="0.45494452287279563"/>
        </c:manualLayout>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Sheet1!$A$2:$A$19</c:f>
              <c:strCache>
                <c:ptCount val="18"/>
                <c:pt idx="0">
                  <c:v>HCP recommendation</c:v>
                </c:pt>
                <c:pt idx="1">
                  <c:v>Consistent product quality</c:v>
                </c:pt>
                <c:pt idx="2">
                  <c:v>Brand values align with my own</c:v>
                </c:pt>
                <c:pt idx="3">
                  <c:v>Values based certification/seal on label/website</c:v>
                </c:pt>
                <c:pt idx="4">
                  <c:v>Informative website</c:v>
                </c:pt>
                <c:pt idx="5">
                  <c:v>My long-term usage of the brand</c:v>
                </c:pt>
                <c:pt idx="6">
                  <c:v>Clinical research on the ingredient</c:v>
                </c:pt>
                <c:pt idx="7">
                  <c:v>Contains branded ingredients</c:v>
                </c:pt>
                <c:pt idx="8">
                  <c:v>Clinical research on the brand</c:v>
                </c:pt>
                <c:pt idx="9">
                  <c:v>Transparency in supply chain</c:v>
                </c:pt>
                <c:pt idx="10">
                  <c:v>Quality certification/seal on label/website</c:v>
                </c:pt>
                <c:pt idx="11">
                  <c:v>Friend/family recommends the brand</c:v>
                </c:pt>
                <c:pt idx="12">
                  <c:v>Other experts recommend the brand</c:v>
                </c:pt>
                <c:pt idx="13">
                  <c:v>Social media influencers</c:v>
                </c:pt>
                <c:pt idx="14">
                  <c:v>Supports charities/causes</c:v>
                </c:pt>
                <c:pt idx="15">
                  <c:v>Authentic brand story</c:v>
                </c:pt>
                <c:pt idx="16">
                  <c:v>None of the above</c:v>
                </c:pt>
                <c:pt idx="17">
                  <c:v>Other </c:v>
                </c:pt>
              </c:strCache>
            </c:strRef>
          </c:cat>
          <c:val>
            <c:numRef>
              <c:f>Sheet1!$B$2:$B$19</c:f>
              <c:numCache>
                <c:formatCode>0%</c:formatCode>
                <c:ptCount val="18"/>
                <c:pt idx="0">
                  <c:v>0.30508475000000002</c:v>
                </c:pt>
                <c:pt idx="1">
                  <c:v>0.28813559</c:v>
                </c:pt>
                <c:pt idx="2">
                  <c:v>0.25423729</c:v>
                </c:pt>
                <c:pt idx="3">
                  <c:v>0.20338982999999999</c:v>
                </c:pt>
                <c:pt idx="4">
                  <c:v>0.20338982999999999</c:v>
                </c:pt>
                <c:pt idx="5">
                  <c:v>0.18644068</c:v>
                </c:pt>
                <c:pt idx="6">
                  <c:v>0.18644068</c:v>
                </c:pt>
                <c:pt idx="7">
                  <c:v>0.16949153</c:v>
                </c:pt>
                <c:pt idx="8">
                  <c:v>0.15254237000000001</c:v>
                </c:pt>
                <c:pt idx="9">
                  <c:v>0.13559321999999999</c:v>
                </c:pt>
                <c:pt idx="10">
                  <c:v>0.13559321999999999</c:v>
                </c:pt>
                <c:pt idx="11">
                  <c:v>0.11864407</c:v>
                </c:pt>
                <c:pt idx="12">
                  <c:v>0.11864407</c:v>
                </c:pt>
                <c:pt idx="13">
                  <c:v>0.10169491999999999</c:v>
                </c:pt>
                <c:pt idx="14">
                  <c:v>8.4745760000000003E-2</c:v>
                </c:pt>
                <c:pt idx="15">
                  <c:v>6.7796609999999993E-2</c:v>
                </c:pt>
                <c:pt idx="16">
                  <c:v>1.694915E-2</c:v>
                </c:pt>
                <c:pt idx="17">
                  <c:v>0</c:v>
                </c:pt>
              </c:numCache>
            </c:numRef>
          </c:val>
          <c:extLst>
            <c:ext xmlns:c16="http://schemas.microsoft.com/office/drawing/2014/chart" uri="{C3380CC4-5D6E-409C-BE32-E72D297353CC}">
              <c16:uniqueId val="{00000000-EC19-4968-940C-43BF0C843A0F}"/>
            </c:ext>
          </c:extLst>
        </c:ser>
        <c:ser>
          <c:idx val="1"/>
          <c:order val="1"/>
          <c:tx>
            <c:strRef>
              <c:f>Sheet1!$C$1</c:f>
              <c:strCache>
                <c:ptCount val="1"/>
                <c:pt idx="0">
                  <c:v>US Male 18-34</c:v>
                </c:pt>
              </c:strCache>
            </c:strRef>
          </c:tx>
          <c:spPr>
            <a:solidFill>
              <a:schemeClr val="accent2"/>
            </a:solidFill>
            <a:ln>
              <a:noFill/>
            </a:ln>
            <a:effectLst/>
          </c:spPr>
          <c:invertIfNegative val="0"/>
          <c:cat>
            <c:strRef>
              <c:f>Sheet1!$A$2:$A$19</c:f>
              <c:strCache>
                <c:ptCount val="18"/>
                <c:pt idx="0">
                  <c:v>HCP recommendation</c:v>
                </c:pt>
                <c:pt idx="1">
                  <c:v>Consistent product quality</c:v>
                </c:pt>
                <c:pt idx="2">
                  <c:v>Brand values align with my own</c:v>
                </c:pt>
                <c:pt idx="3">
                  <c:v>Values based certification/seal on label/website</c:v>
                </c:pt>
                <c:pt idx="4">
                  <c:v>Informative website</c:v>
                </c:pt>
                <c:pt idx="5">
                  <c:v>My long-term usage of the brand</c:v>
                </c:pt>
                <c:pt idx="6">
                  <c:v>Clinical research on the ingredient</c:v>
                </c:pt>
                <c:pt idx="7">
                  <c:v>Contains branded ingredients</c:v>
                </c:pt>
                <c:pt idx="8">
                  <c:v>Clinical research on the brand</c:v>
                </c:pt>
                <c:pt idx="9">
                  <c:v>Transparency in supply chain</c:v>
                </c:pt>
                <c:pt idx="10">
                  <c:v>Quality certification/seal on label/website</c:v>
                </c:pt>
                <c:pt idx="11">
                  <c:v>Friend/family recommends the brand</c:v>
                </c:pt>
                <c:pt idx="12">
                  <c:v>Other experts recommend the brand</c:v>
                </c:pt>
                <c:pt idx="13">
                  <c:v>Social media influencers</c:v>
                </c:pt>
                <c:pt idx="14">
                  <c:v>Supports charities/causes</c:v>
                </c:pt>
                <c:pt idx="15">
                  <c:v>Authentic brand story</c:v>
                </c:pt>
                <c:pt idx="16">
                  <c:v>None of the above</c:v>
                </c:pt>
                <c:pt idx="17">
                  <c:v>Other </c:v>
                </c:pt>
              </c:strCache>
            </c:strRef>
          </c:cat>
          <c:val>
            <c:numRef>
              <c:f>Sheet1!$C$2:$C$19</c:f>
              <c:numCache>
                <c:formatCode>0%</c:formatCode>
                <c:ptCount val="18"/>
                <c:pt idx="0">
                  <c:v>0.30769231000000002</c:v>
                </c:pt>
                <c:pt idx="1">
                  <c:v>0.29059828999999998</c:v>
                </c:pt>
                <c:pt idx="2">
                  <c:v>0.17948718</c:v>
                </c:pt>
                <c:pt idx="3">
                  <c:v>0.24786325000000001</c:v>
                </c:pt>
                <c:pt idx="4">
                  <c:v>0.17094017</c:v>
                </c:pt>
                <c:pt idx="5">
                  <c:v>0.16239316000000001</c:v>
                </c:pt>
                <c:pt idx="6">
                  <c:v>0.14529914999999999</c:v>
                </c:pt>
                <c:pt idx="7">
                  <c:v>0.19658120000000001</c:v>
                </c:pt>
                <c:pt idx="8">
                  <c:v>0.17948718</c:v>
                </c:pt>
                <c:pt idx="9">
                  <c:v>0.18803418999999999</c:v>
                </c:pt>
                <c:pt idx="10">
                  <c:v>0.27350426999999999</c:v>
                </c:pt>
                <c:pt idx="11">
                  <c:v>0.10256410000000001</c:v>
                </c:pt>
                <c:pt idx="12">
                  <c:v>7.6923079999999991E-2</c:v>
                </c:pt>
                <c:pt idx="13">
                  <c:v>0.11111111</c:v>
                </c:pt>
                <c:pt idx="14">
                  <c:v>8.5470089999999999E-2</c:v>
                </c:pt>
                <c:pt idx="15">
                  <c:v>9.4017089999999998E-2</c:v>
                </c:pt>
                <c:pt idx="16">
                  <c:v>0</c:v>
                </c:pt>
                <c:pt idx="17">
                  <c:v>0</c:v>
                </c:pt>
              </c:numCache>
            </c:numRef>
          </c:val>
          <c:extLst>
            <c:ext xmlns:c16="http://schemas.microsoft.com/office/drawing/2014/chart" uri="{C3380CC4-5D6E-409C-BE32-E72D297353CC}">
              <c16:uniqueId val="{00000001-EC19-4968-940C-43BF0C843A0F}"/>
            </c:ext>
          </c:extLst>
        </c:ser>
        <c:ser>
          <c:idx val="2"/>
          <c:order val="2"/>
          <c:tx>
            <c:strRef>
              <c:f>Sheet1!$D$1</c:f>
              <c:strCache>
                <c:ptCount val="1"/>
                <c:pt idx="0">
                  <c:v>US Female 35-54</c:v>
                </c:pt>
              </c:strCache>
            </c:strRef>
          </c:tx>
          <c:spPr>
            <a:solidFill>
              <a:schemeClr val="accent3"/>
            </a:solidFill>
            <a:ln>
              <a:noFill/>
            </a:ln>
            <a:effectLst/>
          </c:spPr>
          <c:invertIfNegative val="0"/>
          <c:cat>
            <c:strRef>
              <c:f>Sheet1!$A$2:$A$19</c:f>
              <c:strCache>
                <c:ptCount val="18"/>
                <c:pt idx="0">
                  <c:v>HCP recommendation</c:v>
                </c:pt>
                <c:pt idx="1">
                  <c:v>Consistent product quality</c:v>
                </c:pt>
                <c:pt idx="2">
                  <c:v>Brand values align with my own</c:v>
                </c:pt>
                <c:pt idx="3">
                  <c:v>Values based certification/seal on label/website</c:v>
                </c:pt>
                <c:pt idx="4">
                  <c:v>Informative website</c:v>
                </c:pt>
                <c:pt idx="5">
                  <c:v>My long-term usage of the brand</c:v>
                </c:pt>
                <c:pt idx="6">
                  <c:v>Clinical research on the ingredient</c:v>
                </c:pt>
                <c:pt idx="7">
                  <c:v>Contains branded ingredients</c:v>
                </c:pt>
                <c:pt idx="8">
                  <c:v>Clinical research on the brand</c:v>
                </c:pt>
                <c:pt idx="9">
                  <c:v>Transparency in supply chain</c:v>
                </c:pt>
                <c:pt idx="10">
                  <c:v>Quality certification/seal on label/website</c:v>
                </c:pt>
                <c:pt idx="11">
                  <c:v>Friend/family recommends the brand</c:v>
                </c:pt>
                <c:pt idx="12">
                  <c:v>Other experts recommend the brand</c:v>
                </c:pt>
                <c:pt idx="13">
                  <c:v>Social media influencers</c:v>
                </c:pt>
                <c:pt idx="14">
                  <c:v>Supports charities/causes</c:v>
                </c:pt>
                <c:pt idx="15">
                  <c:v>Authentic brand story</c:v>
                </c:pt>
                <c:pt idx="16">
                  <c:v>None of the above</c:v>
                </c:pt>
                <c:pt idx="17">
                  <c:v>Other </c:v>
                </c:pt>
              </c:strCache>
            </c:strRef>
          </c:cat>
          <c:val>
            <c:numRef>
              <c:f>Sheet1!$D$2:$D$19</c:f>
              <c:numCache>
                <c:formatCode>0%</c:formatCode>
                <c:ptCount val="18"/>
                <c:pt idx="0">
                  <c:v>0.25714285999999997</c:v>
                </c:pt>
                <c:pt idx="1">
                  <c:v>0.25714285999999997</c:v>
                </c:pt>
                <c:pt idx="2">
                  <c:v>9.5238099999999992E-2</c:v>
                </c:pt>
                <c:pt idx="3">
                  <c:v>0.2</c:v>
                </c:pt>
                <c:pt idx="4">
                  <c:v>0.22857142999999999</c:v>
                </c:pt>
                <c:pt idx="5">
                  <c:v>0.17142857</c:v>
                </c:pt>
                <c:pt idx="6">
                  <c:v>0.22857142999999999</c:v>
                </c:pt>
                <c:pt idx="7">
                  <c:v>9.5238099999999992E-2</c:v>
                </c:pt>
                <c:pt idx="8">
                  <c:v>0.21904762</c:v>
                </c:pt>
                <c:pt idx="9">
                  <c:v>0.15238094999999999</c:v>
                </c:pt>
                <c:pt idx="10">
                  <c:v>0.16190476000000001</c:v>
                </c:pt>
                <c:pt idx="11">
                  <c:v>0.24761905000000001</c:v>
                </c:pt>
                <c:pt idx="12">
                  <c:v>6.6666669999999997E-2</c:v>
                </c:pt>
                <c:pt idx="13">
                  <c:v>8.5714289999999999E-2</c:v>
                </c:pt>
                <c:pt idx="14">
                  <c:v>6.6666669999999997E-2</c:v>
                </c:pt>
                <c:pt idx="15">
                  <c:v>0.12380952000000001</c:v>
                </c:pt>
                <c:pt idx="16">
                  <c:v>1.9047620000000001E-2</c:v>
                </c:pt>
                <c:pt idx="17">
                  <c:v>0</c:v>
                </c:pt>
              </c:numCache>
            </c:numRef>
          </c:val>
          <c:extLst>
            <c:ext xmlns:c16="http://schemas.microsoft.com/office/drawing/2014/chart" uri="{C3380CC4-5D6E-409C-BE32-E72D297353CC}">
              <c16:uniqueId val="{00000002-EC19-4968-940C-43BF0C843A0F}"/>
            </c:ext>
          </c:extLst>
        </c:ser>
        <c:ser>
          <c:idx val="3"/>
          <c:order val="3"/>
          <c:tx>
            <c:strRef>
              <c:f>Sheet1!$E$1</c:f>
              <c:strCache>
                <c:ptCount val="1"/>
                <c:pt idx="0">
                  <c:v>US Male 35-54</c:v>
                </c:pt>
              </c:strCache>
            </c:strRef>
          </c:tx>
          <c:spPr>
            <a:solidFill>
              <a:schemeClr val="accent4"/>
            </a:solidFill>
            <a:ln>
              <a:noFill/>
            </a:ln>
            <a:effectLst/>
          </c:spPr>
          <c:invertIfNegative val="0"/>
          <c:cat>
            <c:strRef>
              <c:f>Sheet1!$A$2:$A$19</c:f>
              <c:strCache>
                <c:ptCount val="18"/>
                <c:pt idx="0">
                  <c:v>HCP recommendation</c:v>
                </c:pt>
                <c:pt idx="1">
                  <c:v>Consistent product quality</c:v>
                </c:pt>
                <c:pt idx="2">
                  <c:v>Brand values align with my own</c:v>
                </c:pt>
                <c:pt idx="3">
                  <c:v>Values based certification/seal on label/website</c:v>
                </c:pt>
                <c:pt idx="4">
                  <c:v>Informative website</c:v>
                </c:pt>
                <c:pt idx="5">
                  <c:v>My long-term usage of the brand</c:v>
                </c:pt>
                <c:pt idx="6">
                  <c:v>Clinical research on the ingredient</c:v>
                </c:pt>
                <c:pt idx="7">
                  <c:v>Contains branded ingredients</c:v>
                </c:pt>
                <c:pt idx="8">
                  <c:v>Clinical research on the brand</c:v>
                </c:pt>
                <c:pt idx="9">
                  <c:v>Transparency in supply chain</c:v>
                </c:pt>
                <c:pt idx="10">
                  <c:v>Quality certification/seal on label/website</c:v>
                </c:pt>
                <c:pt idx="11">
                  <c:v>Friend/family recommends the brand</c:v>
                </c:pt>
                <c:pt idx="12">
                  <c:v>Other experts recommend the brand</c:v>
                </c:pt>
                <c:pt idx="13">
                  <c:v>Social media influencers</c:v>
                </c:pt>
                <c:pt idx="14">
                  <c:v>Supports charities/causes</c:v>
                </c:pt>
                <c:pt idx="15">
                  <c:v>Authentic brand story</c:v>
                </c:pt>
                <c:pt idx="16">
                  <c:v>None of the above</c:v>
                </c:pt>
                <c:pt idx="17">
                  <c:v>Other </c:v>
                </c:pt>
              </c:strCache>
            </c:strRef>
          </c:cat>
          <c:val>
            <c:numRef>
              <c:f>Sheet1!$E$2:$E$19</c:f>
              <c:numCache>
                <c:formatCode>0%</c:formatCode>
                <c:ptCount val="18"/>
                <c:pt idx="0">
                  <c:v>0.27433627999999999</c:v>
                </c:pt>
                <c:pt idx="1">
                  <c:v>0.23893805000000001</c:v>
                </c:pt>
                <c:pt idx="2">
                  <c:v>0.14159292000000001</c:v>
                </c:pt>
                <c:pt idx="3">
                  <c:v>0.19469027</c:v>
                </c:pt>
                <c:pt idx="4">
                  <c:v>0.2300885</c:v>
                </c:pt>
                <c:pt idx="5">
                  <c:v>0.16814159000000001</c:v>
                </c:pt>
                <c:pt idx="6">
                  <c:v>0.16814159000000001</c:v>
                </c:pt>
                <c:pt idx="7">
                  <c:v>7.9646019999999998E-2</c:v>
                </c:pt>
                <c:pt idx="8">
                  <c:v>0.21238937999999999</c:v>
                </c:pt>
                <c:pt idx="9">
                  <c:v>0.14159292000000001</c:v>
                </c:pt>
                <c:pt idx="10">
                  <c:v>0.26548673</c:v>
                </c:pt>
                <c:pt idx="11">
                  <c:v>0.10619468999999999</c:v>
                </c:pt>
                <c:pt idx="12">
                  <c:v>8.8495580000000004E-2</c:v>
                </c:pt>
                <c:pt idx="13">
                  <c:v>0.15929204</c:v>
                </c:pt>
                <c:pt idx="14">
                  <c:v>0.11504425</c:v>
                </c:pt>
                <c:pt idx="15">
                  <c:v>0.14159292000000001</c:v>
                </c:pt>
                <c:pt idx="16">
                  <c:v>8.8495599999999994E-3</c:v>
                </c:pt>
                <c:pt idx="17">
                  <c:v>0</c:v>
                </c:pt>
              </c:numCache>
            </c:numRef>
          </c:val>
          <c:extLst>
            <c:ext xmlns:c16="http://schemas.microsoft.com/office/drawing/2014/chart" uri="{C3380CC4-5D6E-409C-BE32-E72D297353CC}">
              <c16:uniqueId val="{00000003-EC19-4968-940C-43BF0C843A0F}"/>
            </c:ext>
          </c:extLst>
        </c:ser>
        <c:ser>
          <c:idx val="4"/>
          <c:order val="4"/>
          <c:tx>
            <c:strRef>
              <c:f>Sheet1!$F$1</c:f>
              <c:strCache>
                <c:ptCount val="1"/>
                <c:pt idx="0">
                  <c:v>US Female 55+</c:v>
                </c:pt>
              </c:strCache>
            </c:strRef>
          </c:tx>
          <c:spPr>
            <a:solidFill>
              <a:schemeClr val="accent5"/>
            </a:solidFill>
            <a:ln>
              <a:noFill/>
            </a:ln>
            <a:effectLst/>
          </c:spPr>
          <c:invertIfNegative val="0"/>
          <c:cat>
            <c:strRef>
              <c:f>Sheet1!$A$2:$A$19</c:f>
              <c:strCache>
                <c:ptCount val="18"/>
                <c:pt idx="0">
                  <c:v>HCP recommendation</c:v>
                </c:pt>
                <c:pt idx="1">
                  <c:v>Consistent product quality</c:v>
                </c:pt>
                <c:pt idx="2">
                  <c:v>Brand values align with my own</c:v>
                </c:pt>
                <c:pt idx="3">
                  <c:v>Values based certification/seal on label/website</c:v>
                </c:pt>
                <c:pt idx="4">
                  <c:v>Informative website</c:v>
                </c:pt>
                <c:pt idx="5">
                  <c:v>My long-term usage of the brand</c:v>
                </c:pt>
                <c:pt idx="6">
                  <c:v>Clinical research on the ingredient</c:v>
                </c:pt>
                <c:pt idx="7">
                  <c:v>Contains branded ingredients</c:v>
                </c:pt>
                <c:pt idx="8">
                  <c:v>Clinical research on the brand</c:v>
                </c:pt>
                <c:pt idx="9">
                  <c:v>Transparency in supply chain</c:v>
                </c:pt>
                <c:pt idx="10">
                  <c:v>Quality certification/seal on label/website</c:v>
                </c:pt>
                <c:pt idx="11">
                  <c:v>Friend/family recommends the brand</c:v>
                </c:pt>
                <c:pt idx="12">
                  <c:v>Other experts recommend the brand</c:v>
                </c:pt>
                <c:pt idx="13">
                  <c:v>Social media influencers</c:v>
                </c:pt>
                <c:pt idx="14">
                  <c:v>Supports charities/causes</c:v>
                </c:pt>
                <c:pt idx="15">
                  <c:v>Authentic brand story</c:v>
                </c:pt>
                <c:pt idx="16">
                  <c:v>None of the above</c:v>
                </c:pt>
                <c:pt idx="17">
                  <c:v>Other </c:v>
                </c:pt>
              </c:strCache>
            </c:strRef>
          </c:cat>
          <c:val>
            <c:numRef>
              <c:f>Sheet1!$F$2:$F$19</c:f>
              <c:numCache>
                <c:formatCode>0%</c:formatCode>
                <c:ptCount val="18"/>
                <c:pt idx="0">
                  <c:v>0.47826087</c:v>
                </c:pt>
                <c:pt idx="1">
                  <c:v>0.30434782999999999</c:v>
                </c:pt>
                <c:pt idx="2">
                  <c:v>0</c:v>
                </c:pt>
                <c:pt idx="3">
                  <c:v>0.21739130000000001</c:v>
                </c:pt>
                <c:pt idx="4">
                  <c:v>0.21739130000000001</c:v>
                </c:pt>
                <c:pt idx="5">
                  <c:v>0.23913043</c:v>
                </c:pt>
                <c:pt idx="6">
                  <c:v>0.23913043</c:v>
                </c:pt>
                <c:pt idx="7">
                  <c:v>0.13043478</c:v>
                </c:pt>
                <c:pt idx="8">
                  <c:v>0.32608695999999998</c:v>
                </c:pt>
                <c:pt idx="9">
                  <c:v>0.13043478</c:v>
                </c:pt>
                <c:pt idx="10">
                  <c:v>0.28260869999999999</c:v>
                </c:pt>
                <c:pt idx="11">
                  <c:v>0.15217391</c:v>
                </c:pt>
                <c:pt idx="12">
                  <c:v>6.521739E-2</c:v>
                </c:pt>
                <c:pt idx="13">
                  <c:v>0</c:v>
                </c:pt>
                <c:pt idx="14">
                  <c:v>0</c:v>
                </c:pt>
                <c:pt idx="15">
                  <c:v>4.3478259999999998E-2</c:v>
                </c:pt>
                <c:pt idx="16">
                  <c:v>2.1739129999999999E-2</c:v>
                </c:pt>
                <c:pt idx="17">
                  <c:v>0</c:v>
                </c:pt>
              </c:numCache>
            </c:numRef>
          </c:val>
          <c:extLst>
            <c:ext xmlns:c16="http://schemas.microsoft.com/office/drawing/2014/chart" uri="{C3380CC4-5D6E-409C-BE32-E72D297353CC}">
              <c16:uniqueId val="{00000004-EC19-4968-940C-43BF0C843A0F}"/>
            </c:ext>
          </c:extLst>
        </c:ser>
        <c:ser>
          <c:idx val="5"/>
          <c:order val="5"/>
          <c:tx>
            <c:strRef>
              <c:f>Sheet1!$G$1</c:f>
              <c:strCache>
                <c:ptCount val="1"/>
                <c:pt idx="0">
                  <c:v>US Male 55+</c:v>
                </c:pt>
              </c:strCache>
            </c:strRef>
          </c:tx>
          <c:spPr>
            <a:solidFill>
              <a:schemeClr val="accent6"/>
            </a:solidFill>
            <a:ln>
              <a:noFill/>
            </a:ln>
            <a:effectLst/>
          </c:spPr>
          <c:invertIfNegative val="0"/>
          <c:cat>
            <c:strRef>
              <c:f>Sheet1!$A$2:$A$19</c:f>
              <c:strCache>
                <c:ptCount val="18"/>
                <c:pt idx="0">
                  <c:v>HCP recommendation</c:v>
                </c:pt>
                <c:pt idx="1">
                  <c:v>Consistent product quality</c:v>
                </c:pt>
                <c:pt idx="2">
                  <c:v>Brand values align with my own</c:v>
                </c:pt>
                <c:pt idx="3">
                  <c:v>Values based certification/seal on label/website</c:v>
                </c:pt>
                <c:pt idx="4">
                  <c:v>Informative website</c:v>
                </c:pt>
                <c:pt idx="5">
                  <c:v>My long-term usage of the brand</c:v>
                </c:pt>
                <c:pt idx="6">
                  <c:v>Clinical research on the ingredient</c:v>
                </c:pt>
                <c:pt idx="7">
                  <c:v>Contains branded ingredients</c:v>
                </c:pt>
                <c:pt idx="8">
                  <c:v>Clinical research on the brand</c:v>
                </c:pt>
                <c:pt idx="9">
                  <c:v>Transparency in supply chain</c:v>
                </c:pt>
                <c:pt idx="10">
                  <c:v>Quality certification/seal on label/website</c:v>
                </c:pt>
                <c:pt idx="11">
                  <c:v>Friend/family recommends the brand</c:v>
                </c:pt>
                <c:pt idx="12">
                  <c:v>Other experts recommend the brand</c:v>
                </c:pt>
                <c:pt idx="13">
                  <c:v>Social media influencers</c:v>
                </c:pt>
                <c:pt idx="14">
                  <c:v>Supports charities/causes</c:v>
                </c:pt>
                <c:pt idx="15">
                  <c:v>Authentic brand story</c:v>
                </c:pt>
                <c:pt idx="16">
                  <c:v>None of the above</c:v>
                </c:pt>
                <c:pt idx="17">
                  <c:v>Other </c:v>
                </c:pt>
              </c:strCache>
            </c:strRef>
          </c:cat>
          <c:val>
            <c:numRef>
              <c:f>Sheet1!$G$2:$G$19</c:f>
              <c:numCache>
                <c:formatCode>0%</c:formatCode>
                <c:ptCount val="18"/>
                <c:pt idx="0">
                  <c:v>0.33333332999999998</c:v>
                </c:pt>
                <c:pt idx="1">
                  <c:v>0.27272727000000002</c:v>
                </c:pt>
                <c:pt idx="2">
                  <c:v>0.12121212000000001</c:v>
                </c:pt>
                <c:pt idx="3">
                  <c:v>0.18181818</c:v>
                </c:pt>
                <c:pt idx="4">
                  <c:v>0.24242424000000001</c:v>
                </c:pt>
                <c:pt idx="5">
                  <c:v>9.0909089999999998E-2</c:v>
                </c:pt>
                <c:pt idx="6">
                  <c:v>0.21212121</c:v>
                </c:pt>
                <c:pt idx="7">
                  <c:v>0.15151514999999999</c:v>
                </c:pt>
                <c:pt idx="8">
                  <c:v>0.24242424000000001</c:v>
                </c:pt>
                <c:pt idx="9">
                  <c:v>0.15151514999999999</c:v>
                </c:pt>
                <c:pt idx="10">
                  <c:v>0.15151514999999999</c:v>
                </c:pt>
                <c:pt idx="11">
                  <c:v>0.15151514999999999</c:v>
                </c:pt>
                <c:pt idx="12">
                  <c:v>0.15151514999999999</c:v>
                </c:pt>
                <c:pt idx="13">
                  <c:v>0</c:v>
                </c:pt>
                <c:pt idx="14">
                  <c:v>3.0303030000000002E-2</c:v>
                </c:pt>
                <c:pt idx="15">
                  <c:v>9.0909089999999998E-2</c:v>
                </c:pt>
                <c:pt idx="16">
                  <c:v>0</c:v>
                </c:pt>
                <c:pt idx="17">
                  <c:v>0</c:v>
                </c:pt>
              </c:numCache>
            </c:numRef>
          </c:val>
          <c:extLst>
            <c:ext xmlns:c16="http://schemas.microsoft.com/office/drawing/2014/chart" uri="{C3380CC4-5D6E-409C-BE32-E72D297353CC}">
              <c16:uniqueId val="{00000005-EC19-4968-940C-43BF0C843A0F}"/>
            </c:ext>
          </c:extLst>
        </c:ser>
        <c:dLbls>
          <c:showLegendKey val="0"/>
          <c:showVal val="0"/>
          <c:showCatName val="0"/>
          <c:showSerName val="0"/>
          <c:showPercent val="0"/>
          <c:showBubbleSize val="0"/>
        </c:dLbls>
        <c:gapWidth val="219"/>
        <c:overlap val="-27"/>
        <c:axId val="739773048"/>
        <c:axId val="739763328"/>
      </c:barChart>
      <c:catAx>
        <c:axId val="739773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39763328"/>
        <c:crosses val="autoZero"/>
        <c:auto val="1"/>
        <c:lblAlgn val="ctr"/>
        <c:lblOffset val="100"/>
        <c:noMultiLvlLbl val="0"/>
      </c:catAx>
      <c:valAx>
        <c:axId val="739763328"/>
        <c:scaling>
          <c:orientation val="minMax"/>
          <c:max val="0.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39773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2020 US</c:v>
                </c:pt>
              </c:strCache>
            </c:strRef>
          </c:tx>
          <c:spPr>
            <a:solidFill>
              <a:schemeClr val="accent1"/>
            </a:solidFill>
            <a:ln>
              <a:noFill/>
            </a:ln>
            <a:effectLst/>
          </c:spPr>
          <c:invertIfNegative val="0"/>
          <c:cat>
            <c:strRef>
              <c:f>Sheet1!$A$2:$A$19</c:f>
              <c:strCache>
                <c:ptCount val="18"/>
                <c:pt idx="0">
                  <c:v>HCP recommendation</c:v>
                </c:pt>
                <c:pt idx="1">
                  <c:v>Consistent product quality</c:v>
                </c:pt>
                <c:pt idx="2">
                  <c:v>Quality certification/seal on label/website</c:v>
                </c:pt>
                <c:pt idx="3">
                  <c:v>Values based certification/seal on label/website</c:v>
                </c:pt>
                <c:pt idx="4">
                  <c:v>Informative website</c:v>
                </c:pt>
                <c:pt idx="5">
                  <c:v>Clinical research on the brand</c:v>
                </c:pt>
                <c:pt idx="6">
                  <c:v>Clinical research on the ingredient</c:v>
                </c:pt>
                <c:pt idx="7">
                  <c:v>My long-term usage of the brand</c:v>
                </c:pt>
                <c:pt idx="8">
                  <c:v>Transparency in supply chain</c:v>
                </c:pt>
                <c:pt idx="9">
                  <c:v>Friend/family recommends the brand</c:v>
                </c:pt>
                <c:pt idx="10">
                  <c:v>Brand values align with my own</c:v>
                </c:pt>
                <c:pt idx="11">
                  <c:v>Contains branded ingredients</c:v>
                </c:pt>
                <c:pt idx="12">
                  <c:v>Authentic brand story</c:v>
                </c:pt>
                <c:pt idx="13">
                  <c:v>Social media influencers</c:v>
                </c:pt>
                <c:pt idx="14">
                  <c:v>Other experts recommend the brand</c:v>
                </c:pt>
                <c:pt idx="15">
                  <c:v>Supports charities/causes</c:v>
                </c:pt>
                <c:pt idx="16">
                  <c:v>None of the above</c:v>
                </c:pt>
                <c:pt idx="17">
                  <c:v>Other </c:v>
                </c:pt>
              </c:strCache>
            </c:strRef>
          </c:cat>
          <c:val>
            <c:numRef>
              <c:f>Sheet1!$B$2:$B$19</c:f>
              <c:numCache>
                <c:formatCode>0%</c:formatCode>
                <c:ptCount val="18"/>
                <c:pt idx="0">
                  <c:v>0.31666666999999998</c:v>
                </c:pt>
                <c:pt idx="1">
                  <c:v>0.32333332999999997</c:v>
                </c:pt>
                <c:pt idx="2">
                  <c:v>0.31666666999999998</c:v>
                </c:pt>
                <c:pt idx="4">
                  <c:v>0.24333332999999999</c:v>
                </c:pt>
                <c:pt idx="7">
                  <c:v>0.26</c:v>
                </c:pt>
                <c:pt idx="8">
                  <c:v>0.17</c:v>
                </c:pt>
                <c:pt idx="9">
                  <c:v>0.18</c:v>
                </c:pt>
                <c:pt idx="10">
                  <c:v>0.17333333000000001</c:v>
                </c:pt>
                <c:pt idx="12">
                  <c:v>0.17</c:v>
                </c:pt>
                <c:pt idx="14">
                  <c:v>0.10666667000000001</c:v>
                </c:pt>
                <c:pt idx="15">
                  <c:v>0.13</c:v>
                </c:pt>
                <c:pt idx="16">
                  <c:v>2.666667E-2</c:v>
                </c:pt>
                <c:pt idx="17">
                  <c:v>6.6666700000000004E-3</c:v>
                </c:pt>
              </c:numCache>
            </c:numRef>
          </c:val>
          <c:extLst>
            <c:ext xmlns:c16="http://schemas.microsoft.com/office/drawing/2014/chart" uri="{C3380CC4-5D6E-409C-BE32-E72D297353CC}">
              <c16:uniqueId val="{00000000-7835-46D3-B801-3DF711451748}"/>
            </c:ext>
          </c:extLst>
        </c:ser>
        <c:ser>
          <c:idx val="1"/>
          <c:order val="1"/>
          <c:tx>
            <c:strRef>
              <c:f>Sheet1!$C$1</c:f>
              <c:strCache>
                <c:ptCount val="1"/>
                <c:pt idx="0">
                  <c:v>2021 US</c:v>
                </c:pt>
              </c:strCache>
            </c:strRef>
          </c:tx>
          <c:spPr>
            <a:solidFill>
              <a:schemeClr val="accent2"/>
            </a:solidFill>
            <a:ln>
              <a:noFill/>
            </a:ln>
            <a:effectLst/>
          </c:spPr>
          <c:invertIfNegative val="0"/>
          <c:cat>
            <c:strRef>
              <c:f>Sheet1!$A$2:$A$19</c:f>
              <c:strCache>
                <c:ptCount val="18"/>
                <c:pt idx="0">
                  <c:v>HCP recommendation</c:v>
                </c:pt>
                <c:pt idx="1">
                  <c:v>Consistent product quality</c:v>
                </c:pt>
                <c:pt idx="2">
                  <c:v>Quality certification/seal on label/website</c:v>
                </c:pt>
                <c:pt idx="3">
                  <c:v>Values based certification/seal on label/website</c:v>
                </c:pt>
                <c:pt idx="4">
                  <c:v>Informative website</c:v>
                </c:pt>
                <c:pt idx="5">
                  <c:v>Clinical research on the brand</c:v>
                </c:pt>
                <c:pt idx="6">
                  <c:v>Clinical research on the ingredient</c:v>
                </c:pt>
                <c:pt idx="7">
                  <c:v>My long-term usage of the brand</c:v>
                </c:pt>
                <c:pt idx="8">
                  <c:v>Transparency in supply chain</c:v>
                </c:pt>
                <c:pt idx="9">
                  <c:v>Friend/family recommends the brand</c:v>
                </c:pt>
                <c:pt idx="10">
                  <c:v>Brand values align with my own</c:v>
                </c:pt>
                <c:pt idx="11">
                  <c:v>Contains branded ingredients</c:v>
                </c:pt>
                <c:pt idx="12">
                  <c:v>Authentic brand story</c:v>
                </c:pt>
                <c:pt idx="13">
                  <c:v>Social media influencers</c:v>
                </c:pt>
                <c:pt idx="14">
                  <c:v>Other experts recommend the brand</c:v>
                </c:pt>
                <c:pt idx="15">
                  <c:v>Supports charities/causes</c:v>
                </c:pt>
                <c:pt idx="16">
                  <c:v>None of the above</c:v>
                </c:pt>
                <c:pt idx="17">
                  <c:v>Other </c:v>
                </c:pt>
              </c:strCache>
            </c:strRef>
          </c:cat>
          <c:val>
            <c:numRef>
              <c:f>Sheet1!$C$2:$C$19</c:f>
              <c:numCache>
                <c:formatCode>0%</c:formatCode>
                <c:ptCount val="18"/>
                <c:pt idx="0">
                  <c:v>0.28362573000000002</c:v>
                </c:pt>
                <c:pt idx="1">
                  <c:v>0.31871345000000001</c:v>
                </c:pt>
                <c:pt idx="2">
                  <c:v>0.33625730999999998</c:v>
                </c:pt>
                <c:pt idx="4">
                  <c:v>0.21929825</c:v>
                </c:pt>
                <c:pt idx="7">
                  <c:v>0.22514619999999999</c:v>
                </c:pt>
                <c:pt idx="8">
                  <c:v>0.18421053000000001</c:v>
                </c:pt>
                <c:pt idx="9">
                  <c:v>0.20467836</c:v>
                </c:pt>
                <c:pt idx="10">
                  <c:v>0.19005848</c:v>
                </c:pt>
                <c:pt idx="11">
                  <c:v>0.26</c:v>
                </c:pt>
                <c:pt idx="12">
                  <c:v>0.15789474000000001</c:v>
                </c:pt>
                <c:pt idx="14">
                  <c:v>7.3099419999999998E-2</c:v>
                </c:pt>
                <c:pt idx="15">
                  <c:v>0.12573098999999999</c:v>
                </c:pt>
                <c:pt idx="16">
                  <c:v>8.7719300000000007E-3</c:v>
                </c:pt>
                <c:pt idx="17">
                  <c:v>0</c:v>
                </c:pt>
              </c:numCache>
            </c:numRef>
          </c:val>
          <c:extLst>
            <c:ext xmlns:c16="http://schemas.microsoft.com/office/drawing/2014/chart" uri="{C3380CC4-5D6E-409C-BE32-E72D297353CC}">
              <c16:uniqueId val="{00000001-7835-46D3-B801-3DF711451748}"/>
            </c:ext>
          </c:extLst>
        </c:ser>
        <c:ser>
          <c:idx val="2"/>
          <c:order val="2"/>
          <c:tx>
            <c:strRef>
              <c:f>Sheet1!$D$1</c:f>
              <c:strCache>
                <c:ptCount val="1"/>
                <c:pt idx="0">
                  <c:v>2022 US</c:v>
                </c:pt>
              </c:strCache>
            </c:strRef>
          </c:tx>
          <c:spPr>
            <a:solidFill>
              <a:schemeClr val="accent3"/>
            </a:solidFill>
            <a:ln>
              <a:noFill/>
            </a:ln>
            <a:effectLst/>
          </c:spPr>
          <c:invertIfNegative val="0"/>
          <c:cat>
            <c:strRef>
              <c:f>Sheet1!$A$2:$A$19</c:f>
              <c:strCache>
                <c:ptCount val="18"/>
                <c:pt idx="0">
                  <c:v>HCP recommendation</c:v>
                </c:pt>
                <c:pt idx="1">
                  <c:v>Consistent product quality</c:v>
                </c:pt>
                <c:pt idx="2">
                  <c:v>Quality certification/seal on label/website</c:v>
                </c:pt>
                <c:pt idx="3">
                  <c:v>Values based certification/seal on label/website</c:v>
                </c:pt>
                <c:pt idx="4">
                  <c:v>Informative website</c:v>
                </c:pt>
                <c:pt idx="5">
                  <c:v>Clinical research on the brand</c:v>
                </c:pt>
                <c:pt idx="6">
                  <c:v>Clinical research on the ingredient</c:v>
                </c:pt>
                <c:pt idx="7">
                  <c:v>My long-term usage of the brand</c:v>
                </c:pt>
                <c:pt idx="8">
                  <c:v>Transparency in supply chain</c:v>
                </c:pt>
                <c:pt idx="9">
                  <c:v>Friend/family recommends the brand</c:v>
                </c:pt>
                <c:pt idx="10">
                  <c:v>Brand values align with my own</c:v>
                </c:pt>
                <c:pt idx="11">
                  <c:v>Contains branded ingredients</c:v>
                </c:pt>
                <c:pt idx="12">
                  <c:v>Authentic brand story</c:v>
                </c:pt>
                <c:pt idx="13">
                  <c:v>Social media influencers</c:v>
                </c:pt>
                <c:pt idx="14">
                  <c:v>Other experts recommend the brand</c:v>
                </c:pt>
                <c:pt idx="15">
                  <c:v>Supports charities/causes</c:v>
                </c:pt>
                <c:pt idx="16">
                  <c:v>None of the above</c:v>
                </c:pt>
                <c:pt idx="17">
                  <c:v>Other </c:v>
                </c:pt>
              </c:strCache>
            </c:strRef>
          </c:cat>
          <c:val>
            <c:numRef>
              <c:f>Sheet1!$D$2:$D$19</c:f>
              <c:numCache>
                <c:formatCode>0%</c:formatCode>
                <c:ptCount val="18"/>
                <c:pt idx="0">
                  <c:v>0.29224652000000001</c:v>
                </c:pt>
                <c:pt idx="1">
                  <c:v>0.22465209</c:v>
                </c:pt>
                <c:pt idx="2">
                  <c:v>0.24055666000000001</c:v>
                </c:pt>
                <c:pt idx="4">
                  <c:v>0.16500993999999999</c:v>
                </c:pt>
                <c:pt idx="5">
                  <c:v>0.11</c:v>
                </c:pt>
                <c:pt idx="6">
                  <c:v>0.11</c:v>
                </c:pt>
                <c:pt idx="7">
                  <c:v>0.22266401999999999</c:v>
                </c:pt>
                <c:pt idx="8">
                  <c:v>0.13121272</c:v>
                </c:pt>
                <c:pt idx="9">
                  <c:v>0.17693837000000001</c:v>
                </c:pt>
                <c:pt idx="10">
                  <c:v>0.14711730000000001</c:v>
                </c:pt>
                <c:pt idx="11">
                  <c:v>0.19284293999999999</c:v>
                </c:pt>
                <c:pt idx="12">
                  <c:v>0.10934394</c:v>
                </c:pt>
                <c:pt idx="13">
                  <c:v>0.15506958000000001</c:v>
                </c:pt>
                <c:pt idx="14">
                  <c:v>0.11332008</c:v>
                </c:pt>
                <c:pt idx="15">
                  <c:v>0.11530815</c:v>
                </c:pt>
                <c:pt idx="16">
                  <c:v>1.192843E-2</c:v>
                </c:pt>
                <c:pt idx="17">
                  <c:v>5.9642100000000002E-3</c:v>
                </c:pt>
              </c:numCache>
            </c:numRef>
          </c:val>
          <c:extLst>
            <c:ext xmlns:c16="http://schemas.microsoft.com/office/drawing/2014/chart" uri="{C3380CC4-5D6E-409C-BE32-E72D297353CC}">
              <c16:uniqueId val="{00000000-5CA4-4F86-A149-AF6196A43E7A}"/>
            </c:ext>
          </c:extLst>
        </c:ser>
        <c:ser>
          <c:idx val="3"/>
          <c:order val="3"/>
          <c:tx>
            <c:strRef>
              <c:f>Sheet1!$E$1</c:f>
              <c:strCache>
                <c:ptCount val="1"/>
                <c:pt idx="0">
                  <c:v>2023 US</c:v>
                </c:pt>
              </c:strCache>
            </c:strRef>
          </c:tx>
          <c:spPr>
            <a:solidFill>
              <a:schemeClr val="accent4"/>
            </a:solidFill>
            <a:ln>
              <a:noFill/>
            </a:ln>
            <a:effectLst/>
          </c:spPr>
          <c:invertIfNegative val="0"/>
          <c:cat>
            <c:strRef>
              <c:f>Sheet1!$A$2:$A$19</c:f>
              <c:strCache>
                <c:ptCount val="18"/>
                <c:pt idx="0">
                  <c:v>HCP recommendation</c:v>
                </c:pt>
                <c:pt idx="1">
                  <c:v>Consistent product quality</c:v>
                </c:pt>
                <c:pt idx="2">
                  <c:v>Quality certification/seal on label/website</c:v>
                </c:pt>
                <c:pt idx="3">
                  <c:v>Values based certification/seal on label/website</c:v>
                </c:pt>
                <c:pt idx="4">
                  <c:v>Informative website</c:v>
                </c:pt>
                <c:pt idx="5">
                  <c:v>Clinical research on the brand</c:v>
                </c:pt>
                <c:pt idx="6">
                  <c:v>Clinical research on the ingredient</c:v>
                </c:pt>
                <c:pt idx="7">
                  <c:v>My long-term usage of the brand</c:v>
                </c:pt>
                <c:pt idx="8">
                  <c:v>Transparency in supply chain</c:v>
                </c:pt>
                <c:pt idx="9">
                  <c:v>Friend/family recommends the brand</c:v>
                </c:pt>
                <c:pt idx="10">
                  <c:v>Brand values align with my own</c:v>
                </c:pt>
                <c:pt idx="11">
                  <c:v>Contains branded ingredients</c:v>
                </c:pt>
                <c:pt idx="12">
                  <c:v>Authentic brand story</c:v>
                </c:pt>
                <c:pt idx="13">
                  <c:v>Social media influencers</c:v>
                </c:pt>
                <c:pt idx="14">
                  <c:v>Other experts recommend the brand</c:v>
                </c:pt>
                <c:pt idx="15">
                  <c:v>Supports charities/causes</c:v>
                </c:pt>
                <c:pt idx="16">
                  <c:v>None of the above</c:v>
                </c:pt>
                <c:pt idx="17">
                  <c:v>Other </c:v>
                </c:pt>
              </c:strCache>
            </c:strRef>
          </c:cat>
          <c:val>
            <c:numRef>
              <c:f>Sheet1!$E$2:$E$19</c:f>
              <c:numCache>
                <c:formatCode>0%</c:formatCode>
                <c:ptCount val="18"/>
                <c:pt idx="0">
                  <c:v>0.25619835000000002</c:v>
                </c:pt>
                <c:pt idx="1">
                  <c:v>0.26652893</c:v>
                </c:pt>
                <c:pt idx="2">
                  <c:v>0.22314049999999999</c:v>
                </c:pt>
                <c:pt idx="3">
                  <c:v>0.20041322</c:v>
                </c:pt>
                <c:pt idx="4">
                  <c:v>0.15495867999999999</c:v>
                </c:pt>
                <c:pt idx="5">
                  <c:v>0.19834710999999999</c:v>
                </c:pt>
                <c:pt idx="6">
                  <c:v>0.22520661</c:v>
                </c:pt>
                <c:pt idx="7">
                  <c:v>0.20867769</c:v>
                </c:pt>
                <c:pt idx="8">
                  <c:v>0.10330578999999999</c:v>
                </c:pt>
                <c:pt idx="9">
                  <c:v>0.15909091</c:v>
                </c:pt>
                <c:pt idx="10">
                  <c:v>0.15082645</c:v>
                </c:pt>
                <c:pt idx="11">
                  <c:v>0.13636364000000001</c:v>
                </c:pt>
                <c:pt idx="12">
                  <c:v>0.13636364000000001</c:v>
                </c:pt>
                <c:pt idx="13">
                  <c:v>0.1322314</c:v>
                </c:pt>
                <c:pt idx="14">
                  <c:v>7.8512399999999996E-2</c:v>
                </c:pt>
                <c:pt idx="15">
                  <c:v>8.6776859999999997E-2</c:v>
                </c:pt>
                <c:pt idx="16">
                  <c:v>8.2644599999999995E-3</c:v>
                </c:pt>
                <c:pt idx="17">
                  <c:v>6.19835E-3</c:v>
                </c:pt>
              </c:numCache>
            </c:numRef>
          </c:val>
          <c:extLst>
            <c:ext xmlns:c16="http://schemas.microsoft.com/office/drawing/2014/chart" uri="{C3380CC4-5D6E-409C-BE32-E72D297353CC}">
              <c16:uniqueId val="{00000001-5CA4-4F86-A149-AF6196A43E7A}"/>
            </c:ext>
          </c:extLst>
        </c:ser>
        <c:ser>
          <c:idx val="4"/>
          <c:order val="4"/>
          <c:tx>
            <c:strRef>
              <c:f>Sheet1!$F$1</c:f>
              <c:strCache>
                <c:ptCount val="1"/>
                <c:pt idx="0">
                  <c:v>2024 US</c:v>
                </c:pt>
              </c:strCache>
            </c:strRef>
          </c:tx>
          <c:spPr>
            <a:solidFill>
              <a:schemeClr val="accent5"/>
            </a:solidFill>
            <a:ln>
              <a:noFill/>
            </a:ln>
            <a:effectLst/>
          </c:spPr>
          <c:invertIfNegative val="0"/>
          <c:cat>
            <c:strRef>
              <c:f>Sheet1!$A$2:$A$19</c:f>
              <c:strCache>
                <c:ptCount val="18"/>
                <c:pt idx="0">
                  <c:v>HCP recommendation</c:v>
                </c:pt>
                <c:pt idx="1">
                  <c:v>Consistent product quality</c:v>
                </c:pt>
                <c:pt idx="2">
                  <c:v>Quality certification/seal on label/website</c:v>
                </c:pt>
                <c:pt idx="3">
                  <c:v>Values based certification/seal on label/website</c:v>
                </c:pt>
                <c:pt idx="4">
                  <c:v>Informative website</c:v>
                </c:pt>
                <c:pt idx="5">
                  <c:v>Clinical research on the brand</c:v>
                </c:pt>
                <c:pt idx="6">
                  <c:v>Clinical research on the ingredient</c:v>
                </c:pt>
                <c:pt idx="7">
                  <c:v>My long-term usage of the brand</c:v>
                </c:pt>
                <c:pt idx="8">
                  <c:v>Transparency in supply chain</c:v>
                </c:pt>
                <c:pt idx="9">
                  <c:v>Friend/family recommends the brand</c:v>
                </c:pt>
                <c:pt idx="10">
                  <c:v>Brand values align with my own</c:v>
                </c:pt>
                <c:pt idx="11">
                  <c:v>Contains branded ingredients</c:v>
                </c:pt>
                <c:pt idx="12">
                  <c:v>Authentic brand story</c:v>
                </c:pt>
                <c:pt idx="13">
                  <c:v>Social media influencers</c:v>
                </c:pt>
                <c:pt idx="14">
                  <c:v>Other experts recommend the brand</c:v>
                </c:pt>
                <c:pt idx="15">
                  <c:v>Supports charities/causes</c:v>
                </c:pt>
                <c:pt idx="16">
                  <c:v>None of the above</c:v>
                </c:pt>
                <c:pt idx="17">
                  <c:v>Other </c:v>
                </c:pt>
              </c:strCache>
            </c:strRef>
          </c:cat>
          <c:val>
            <c:numRef>
              <c:f>Sheet1!$F$2:$F$19</c:f>
              <c:numCache>
                <c:formatCode>0%</c:formatCode>
                <c:ptCount val="18"/>
                <c:pt idx="0">
                  <c:v>0.30590717000000001</c:v>
                </c:pt>
                <c:pt idx="1">
                  <c:v>0.27004219000000002</c:v>
                </c:pt>
                <c:pt idx="2">
                  <c:v>0.22151899</c:v>
                </c:pt>
                <c:pt idx="3">
                  <c:v>0.21308017000000001</c:v>
                </c:pt>
                <c:pt idx="4">
                  <c:v>0.21097046</c:v>
                </c:pt>
                <c:pt idx="5">
                  <c:v>0.21097046</c:v>
                </c:pt>
                <c:pt idx="6">
                  <c:v>0.18776371</c:v>
                </c:pt>
                <c:pt idx="7">
                  <c:v>0.17299577999999999</c:v>
                </c:pt>
                <c:pt idx="8">
                  <c:v>0.15611813999999999</c:v>
                </c:pt>
                <c:pt idx="9">
                  <c:v>0.14556962000000001</c:v>
                </c:pt>
                <c:pt idx="10">
                  <c:v>0.13924051000000001</c:v>
                </c:pt>
                <c:pt idx="11">
                  <c:v>0.13291138999999999</c:v>
                </c:pt>
                <c:pt idx="12">
                  <c:v>0.10337552999999999</c:v>
                </c:pt>
                <c:pt idx="13">
                  <c:v>9.704641E-2</c:v>
                </c:pt>
                <c:pt idx="14">
                  <c:v>8.6497890000000008E-2</c:v>
                </c:pt>
                <c:pt idx="15">
                  <c:v>7.5949370000000002E-2</c:v>
                </c:pt>
                <c:pt idx="16">
                  <c:v>1.054852E-2</c:v>
                </c:pt>
                <c:pt idx="17">
                  <c:v>0</c:v>
                </c:pt>
              </c:numCache>
            </c:numRef>
          </c:val>
          <c:extLst>
            <c:ext xmlns:c16="http://schemas.microsoft.com/office/drawing/2014/chart" uri="{C3380CC4-5D6E-409C-BE32-E72D297353CC}">
              <c16:uniqueId val="{00000002-5CA4-4F86-A149-AF6196A43E7A}"/>
            </c:ext>
          </c:extLst>
        </c:ser>
        <c:dLbls>
          <c:showLegendKey val="0"/>
          <c:showVal val="0"/>
          <c:showCatName val="0"/>
          <c:showSerName val="0"/>
          <c:showPercent val="0"/>
          <c:showBubbleSize val="0"/>
        </c:dLbls>
        <c:gapWidth val="219"/>
        <c:overlap val="-27"/>
        <c:axId val="307800583"/>
        <c:axId val="307795543"/>
      </c:barChart>
      <c:catAx>
        <c:axId val="307800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307795543"/>
        <c:crosses val="autoZero"/>
        <c:auto val="1"/>
        <c:lblAlgn val="ctr"/>
        <c:lblOffset val="100"/>
        <c:noMultiLvlLbl val="0"/>
      </c:catAx>
      <c:valAx>
        <c:axId val="30779554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078005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Sheet1!$B$2:$B$6</c:f>
              <c:numCache>
                <c:formatCode>0%</c:formatCode>
                <c:ptCount val="5"/>
                <c:pt idx="0">
                  <c:v>0.53375527</c:v>
                </c:pt>
                <c:pt idx="1">
                  <c:v>0.3185654</c:v>
                </c:pt>
                <c:pt idx="2">
                  <c:v>9.4936710000000007E-2</c:v>
                </c:pt>
                <c:pt idx="3">
                  <c:v>2.7426160000000002E-2</c:v>
                </c:pt>
                <c:pt idx="4">
                  <c:v>2.5316459999999999E-2</c:v>
                </c:pt>
              </c:numCache>
            </c:numRef>
          </c:val>
          <c:extLst>
            <c:ext xmlns:c16="http://schemas.microsoft.com/office/drawing/2014/chart" uri="{C3380CC4-5D6E-409C-BE32-E72D297353CC}">
              <c16:uniqueId val="{00000000-4282-4ED8-9E61-92F3A131E0ED}"/>
            </c:ext>
          </c:extLst>
        </c:ser>
        <c:ser>
          <c:idx val="1"/>
          <c:order val="1"/>
          <c:tx>
            <c:strRef>
              <c:f>Sheet1!$C$1</c:f>
              <c:strCache>
                <c:ptCount val="1"/>
                <c:pt idx="0">
                  <c:v>UK</c:v>
                </c:pt>
              </c:strCache>
            </c:strRef>
          </c:tx>
          <c:spPr>
            <a:solidFill>
              <a:schemeClr val="accent2"/>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Sheet1!$C$2:$C$6</c:f>
              <c:numCache>
                <c:formatCode>0%</c:formatCode>
                <c:ptCount val="5"/>
                <c:pt idx="0">
                  <c:v>0.44642857000000002</c:v>
                </c:pt>
                <c:pt idx="1">
                  <c:v>0.44642857000000002</c:v>
                </c:pt>
                <c:pt idx="2">
                  <c:v>8.3333329999999997E-2</c:v>
                </c:pt>
                <c:pt idx="3">
                  <c:v>2.3809520000000001E-2</c:v>
                </c:pt>
                <c:pt idx="4">
                  <c:v>0</c:v>
                </c:pt>
              </c:numCache>
            </c:numRef>
          </c:val>
          <c:extLst>
            <c:ext xmlns:c16="http://schemas.microsoft.com/office/drawing/2014/chart" uri="{C3380CC4-5D6E-409C-BE32-E72D297353CC}">
              <c16:uniqueId val="{00000001-4282-4ED8-9E61-92F3A131E0ED}"/>
            </c:ext>
          </c:extLst>
        </c:ser>
        <c:ser>
          <c:idx val="2"/>
          <c:order val="2"/>
          <c:tx>
            <c:strRef>
              <c:f>Sheet1!$D$1</c:f>
              <c:strCache>
                <c:ptCount val="1"/>
                <c:pt idx="0">
                  <c:v>DE</c:v>
                </c:pt>
              </c:strCache>
            </c:strRef>
          </c:tx>
          <c:spPr>
            <a:solidFill>
              <a:schemeClr val="accent3"/>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Sheet1!$D$2:$D$6</c:f>
              <c:numCache>
                <c:formatCode>0%</c:formatCode>
                <c:ptCount val="5"/>
                <c:pt idx="0">
                  <c:v>0.41871921000000001</c:v>
                </c:pt>
                <c:pt idx="1">
                  <c:v>0.38423645000000001</c:v>
                </c:pt>
                <c:pt idx="2">
                  <c:v>0.15270935999999999</c:v>
                </c:pt>
                <c:pt idx="3">
                  <c:v>3.9408869999999999E-2</c:v>
                </c:pt>
                <c:pt idx="4">
                  <c:v>4.92611E-3</c:v>
                </c:pt>
              </c:numCache>
            </c:numRef>
          </c:val>
          <c:extLst>
            <c:ext xmlns:c16="http://schemas.microsoft.com/office/drawing/2014/chart" uri="{C3380CC4-5D6E-409C-BE32-E72D297353CC}">
              <c16:uniqueId val="{00000002-4282-4ED8-9E61-92F3A131E0ED}"/>
            </c:ext>
          </c:extLst>
        </c:ser>
        <c:ser>
          <c:idx val="3"/>
          <c:order val="3"/>
          <c:tx>
            <c:strRef>
              <c:f>Sheet1!$E$1</c:f>
              <c:strCache>
                <c:ptCount val="1"/>
                <c:pt idx="0">
                  <c:v>IT</c:v>
                </c:pt>
              </c:strCache>
            </c:strRef>
          </c:tx>
          <c:spPr>
            <a:solidFill>
              <a:schemeClr val="accent4"/>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Sheet1!$E$2:$E$6</c:f>
              <c:numCache>
                <c:formatCode>0%</c:formatCode>
                <c:ptCount val="5"/>
                <c:pt idx="0">
                  <c:v>0.37651822000000001</c:v>
                </c:pt>
                <c:pt idx="1">
                  <c:v>0.50202429000000004</c:v>
                </c:pt>
                <c:pt idx="2">
                  <c:v>0.10526315999999999</c:v>
                </c:pt>
                <c:pt idx="3">
                  <c:v>1.214575E-2</c:v>
                </c:pt>
                <c:pt idx="4">
                  <c:v>4.0485800000000004E-3</c:v>
                </c:pt>
              </c:numCache>
            </c:numRef>
          </c:val>
          <c:extLst>
            <c:ext xmlns:c16="http://schemas.microsoft.com/office/drawing/2014/chart" uri="{C3380CC4-5D6E-409C-BE32-E72D297353CC}">
              <c16:uniqueId val="{00000003-4282-4ED8-9E61-92F3A131E0ED}"/>
            </c:ext>
          </c:extLst>
        </c:ser>
        <c:ser>
          <c:idx val="4"/>
          <c:order val="4"/>
          <c:tx>
            <c:strRef>
              <c:f>Sheet1!$F$1</c:f>
              <c:strCache>
                <c:ptCount val="1"/>
                <c:pt idx="0">
                  <c:v>KR</c:v>
                </c:pt>
              </c:strCache>
            </c:strRef>
          </c:tx>
          <c:spPr>
            <a:solidFill>
              <a:schemeClr val="accent5"/>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Sheet1!$F$2:$F$6</c:f>
              <c:numCache>
                <c:formatCode>0%</c:formatCode>
                <c:ptCount val="5"/>
                <c:pt idx="0">
                  <c:v>0.34493670999999998</c:v>
                </c:pt>
                <c:pt idx="1">
                  <c:v>0.56329114000000002</c:v>
                </c:pt>
                <c:pt idx="2">
                  <c:v>7.5949370000000002E-2</c:v>
                </c:pt>
                <c:pt idx="3">
                  <c:v>9.4936699999999992E-3</c:v>
                </c:pt>
                <c:pt idx="4">
                  <c:v>6.3291099999999998E-3</c:v>
                </c:pt>
              </c:numCache>
            </c:numRef>
          </c:val>
          <c:extLst>
            <c:ext xmlns:c16="http://schemas.microsoft.com/office/drawing/2014/chart" uri="{C3380CC4-5D6E-409C-BE32-E72D297353CC}">
              <c16:uniqueId val="{00000004-4282-4ED8-9E61-92F3A131E0ED}"/>
            </c:ext>
          </c:extLst>
        </c:ser>
        <c:ser>
          <c:idx val="5"/>
          <c:order val="5"/>
          <c:tx>
            <c:strRef>
              <c:f>Sheet1!$G$1</c:f>
              <c:strCache>
                <c:ptCount val="1"/>
                <c:pt idx="0">
                  <c:v>AU</c:v>
                </c:pt>
              </c:strCache>
            </c:strRef>
          </c:tx>
          <c:spPr>
            <a:solidFill>
              <a:schemeClr val="accent6"/>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Sheet1!$G$2:$G$6</c:f>
              <c:numCache>
                <c:formatCode>0%</c:formatCode>
                <c:ptCount val="5"/>
                <c:pt idx="0">
                  <c:v>0.44670051</c:v>
                </c:pt>
                <c:pt idx="1">
                  <c:v>0.43654821999999999</c:v>
                </c:pt>
                <c:pt idx="2">
                  <c:v>0.10659898</c:v>
                </c:pt>
                <c:pt idx="3">
                  <c:v>5.0761399999999998E-3</c:v>
                </c:pt>
                <c:pt idx="4">
                  <c:v>5.0761399999999998E-3</c:v>
                </c:pt>
              </c:numCache>
            </c:numRef>
          </c:val>
          <c:extLst>
            <c:ext xmlns:c16="http://schemas.microsoft.com/office/drawing/2014/chart" uri="{C3380CC4-5D6E-409C-BE32-E72D297353CC}">
              <c16:uniqueId val="{00000005-4282-4ED8-9E61-92F3A131E0ED}"/>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Sheet1!$H$2:$H$6</c:f>
              <c:numCache>
                <c:formatCode>0%</c:formatCode>
                <c:ptCount val="5"/>
                <c:pt idx="0">
                  <c:v>0.52588555999999997</c:v>
                </c:pt>
                <c:pt idx="1">
                  <c:v>0.41416893999999999</c:v>
                </c:pt>
                <c:pt idx="2">
                  <c:v>4.632153E-2</c:v>
                </c:pt>
                <c:pt idx="3">
                  <c:v>1.089918E-2</c:v>
                </c:pt>
                <c:pt idx="4">
                  <c:v>2.7247999999999999E-3</c:v>
                </c:pt>
              </c:numCache>
            </c:numRef>
          </c:val>
          <c:extLst>
            <c:ext xmlns:c16="http://schemas.microsoft.com/office/drawing/2014/chart" uri="{C3380CC4-5D6E-409C-BE32-E72D297353CC}">
              <c16:uniqueId val="{00000006-4282-4ED8-9E61-92F3A131E0ED}"/>
            </c:ext>
          </c:extLst>
        </c:ser>
        <c:dLbls>
          <c:showLegendKey val="0"/>
          <c:showVal val="0"/>
          <c:showCatName val="0"/>
          <c:showSerName val="0"/>
          <c:showPercent val="0"/>
          <c:showBubbleSize val="0"/>
        </c:dLbls>
        <c:gapWidth val="219"/>
        <c:overlap val="-27"/>
        <c:axId val="739786368"/>
        <c:axId val="739795728"/>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Sheet1!$I$2:$I$6</c:f>
              <c:numCache>
                <c:formatCode>0%</c:formatCode>
                <c:ptCount val="5"/>
                <c:pt idx="0">
                  <c:v>0.38899475999999999</c:v>
                </c:pt>
                <c:pt idx="1">
                  <c:v>0.43449262</c:v>
                </c:pt>
                <c:pt idx="2">
                  <c:v>0.13506431999999999</c:v>
                </c:pt>
                <c:pt idx="3">
                  <c:v>1.548356E-2</c:v>
                </c:pt>
                <c:pt idx="4">
                  <c:v>2.5964750000000002E-2</c:v>
                </c:pt>
              </c:numCache>
            </c:numRef>
          </c:val>
          <c:smooth val="0"/>
          <c:extLst>
            <c:ext xmlns:c16="http://schemas.microsoft.com/office/drawing/2014/chart" uri="{C3380CC4-5D6E-409C-BE32-E72D297353CC}">
              <c16:uniqueId val="{00000007-4282-4ED8-9E61-92F3A131E0ED}"/>
            </c:ext>
          </c:extLst>
        </c:ser>
        <c:dLbls>
          <c:showLegendKey val="0"/>
          <c:showVal val="0"/>
          <c:showCatName val="0"/>
          <c:showSerName val="0"/>
          <c:showPercent val="0"/>
          <c:showBubbleSize val="0"/>
        </c:dLbls>
        <c:marker val="1"/>
        <c:smooth val="0"/>
        <c:axId val="739786368"/>
        <c:axId val="739795728"/>
      </c:lineChart>
      <c:catAx>
        <c:axId val="739786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39795728"/>
        <c:crosses val="autoZero"/>
        <c:auto val="1"/>
        <c:lblAlgn val="ctr"/>
        <c:lblOffset val="100"/>
        <c:noMultiLvlLbl val="0"/>
      </c:catAx>
      <c:valAx>
        <c:axId val="739795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39786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4024258433762"/>
          <c:y val="0.14540740250580042"/>
          <c:w val="0.736200357817276"/>
          <c:h val="0.79209269022359208"/>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36BF-4CF4-8733-C72A935163C7}"/>
              </c:ext>
            </c:extLst>
          </c:dPt>
          <c:dPt>
            <c:idx val="1"/>
            <c:bubble3D val="0"/>
            <c:spPr>
              <a:solidFill>
                <a:schemeClr val="accent2"/>
              </a:solidFill>
              <a:ln>
                <a:noFill/>
              </a:ln>
              <a:effectLst/>
            </c:spPr>
            <c:extLst>
              <c:ext xmlns:c16="http://schemas.microsoft.com/office/drawing/2014/chart" uri="{C3380CC4-5D6E-409C-BE32-E72D297353CC}">
                <c16:uniqueId val="{00000003-36BF-4CF4-8733-C72A935163C7}"/>
              </c:ext>
            </c:extLst>
          </c:dPt>
          <c:dPt>
            <c:idx val="2"/>
            <c:bubble3D val="0"/>
            <c:spPr>
              <a:solidFill>
                <a:schemeClr val="accent3"/>
              </a:solidFill>
              <a:ln>
                <a:noFill/>
              </a:ln>
              <a:effectLst/>
            </c:spPr>
            <c:extLst>
              <c:ext xmlns:c16="http://schemas.microsoft.com/office/drawing/2014/chart" uri="{C3380CC4-5D6E-409C-BE32-E72D297353CC}">
                <c16:uniqueId val="{00000005-36BF-4CF4-8733-C72A935163C7}"/>
              </c:ext>
            </c:extLst>
          </c:dPt>
          <c:dPt>
            <c:idx val="3"/>
            <c:bubble3D val="0"/>
            <c:spPr>
              <a:solidFill>
                <a:schemeClr val="accent4"/>
              </a:solidFill>
              <a:ln>
                <a:noFill/>
              </a:ln>
              <a:effectLst/>
            </c:spPr>
            <c:extLst>
              <c:ext xmlns:c16="http://schemas.microsoft.com/office/drawing/2014/chart" uri="{C3380CC4-5D6E-409C-BE32-E72D297353CC}">
                <c16:uniqueId val="{00000007-36BF-4CF4-8733-C72A935163C7}"/>
              </c:ext>
            </c:extLst>
          </c:dPt>
          <c:dPt>
            <c:idx val="4"/>
            <c:bubble3D val="0"/>
            <c:spPr>
              <a:solidFill>
                <a:schemeClr val="accent5"/>
              </a:solidFill>
              <a:ln>
                <a:noFill/>
              </a:ln>
              <a:effectLst/>
            </c:spPr>
            <c:extLst>
              <c:ext xmlns:c16="http://schemas.microsoft.com/office/drawing/2014/chart" uri="{C3380CC4-5D6E-409C-BE32-E72D297353CC}">
                <c16:uniqueId val="{00000009-36BF-4CF4-8733-C72A935163C7}"/>
              </c:ext>
            </c:extLst>
          </c:dPt>
          <c:dLbls>
            <c:dLbl>
              <c:idx val="0"/>
              <c:layout>
                <c:manualLayout>
                  <c:x val="8.2226737371386398E-3"/>
                  <c:y val="5.831153207386576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6BF-4CF4-8733-C72A935163C7}"/>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6.0728740000000003E-2</c:v>
                </c:pt>
                <c:pt idx="1">
                  <c:v>0.20242915</c:v>
                </c:pt>
                <c:pt idx="2">
                  <c:v>0.48582996000000001</c:v>
                </c:pt>
                <c:pt idx="3">
                  <c:v>0.16194332</c:v>
                </c:pt>
                <c:pt idx="4">
                  <c:v>8.9068830000000002E-2</c:v>
                </c:pt>
              </c:numCache>
            </c:numRef>
          </c:val>
          <c:extLst>
            <c:ext xmlns:c16="http://schemas.microsoft.com/office/drawing/2014/chart" uri="{C3380CC4-5D6E-409C-BE32-E72D297353CC}">
              <c16:uniqueId val="{0000000A-36BF-4CF4-8733-C72A935163C7}"/>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Sheet1!$B$2:$B$6</c:f>
              <c:numCache>
                <c:formatCode>0%</c:formatCode>
                <c:ptCount val="5"/>
                <c:pt idx="0">
                  <c:v>0.45375723000000001</c:v>
                </c:pt>
                <c:pt idx="1">
                  <c:v>0.42485549</c:v>
                </c:pt>
                <c:pt idx="2">
                  <c:v>9.8265899999999989E-2</c:v>
                </c:pt>
                <c:pt idx="3">
                  <c:v>1.4450869999999999E-2</c:v>
                </c:pt>
                <c:pt idx="4">
                  <c:v>8.670520000000001E-3</c:v>
                </c:pt>
              </c:numCache>
            </c:numRef>
          </c:val>
          <c:extLst>
            <c:ext xmlns:c16="http://schemas.microsoft.com/office/drawing/2014/chart" uri="{C3380CC4-5D6E-409C-BE32-E72D297353CC}">
              <c16:uniqueId val="{00000000-4282-4ED8-9E61-92F3A131E0ED}"/>
            </c:ext>
          </c:extLst>
        </c:ser>
        <c:ser>
          <c:idx val="1"/>
          <c:order val="1"/>
          <c:tx>
            <c:strRef>
              <c:f>Sheet1!$C$1</c:f>
              <c:strCache>
                <c:ptCount val="1"/>
                <c:pt idx="0">
                  <c:v>Male 18-34</c:v>
                </c:pt>
              </c:strCache>
            </c:strRef>
          </c:tx>
          <c:spPr>
            <a:solidFill>
              <a:schemeClr val="accent2"/>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Sheet1!$C$2:$C$6</c:f>
              <c:numCache>
                <c:formatCode>0%</c:formatCode>
                <c:ptCount val="5"/>
                <c:pt idx="0">
                  <c:v>0.48579545000000002</c:v>
                </c:pt>
                <c:pt idx="1">
                  <c:v>0.38636364000000001</c:v>
                </c:pt>
                <c:pt idx="2">
                  <c:v>7.9545450000000004E-2</c:v>
                </c:pt>
                <c:pt idx="3">
                  <c:v>3.6931819999999997E-2</c:v>
                </c:pt>
                <c:pt idx="4">
                  <c:v>1.136364E-2</c:v>
                </c:pt>
              </c:numCache>
            </c:numRef>
          </c:val>
          <c:extLst>
            <c:ext xmlns:c16="http://schemas.microsoft.com/office/drawing/2014/chart" uri="{C3380CC4-5D6E-409C-BE32-E72D297353CC}">
              <c16:uniqueId val="{00000001-4282-4ED8-9E61-92F3A131E0ED}"/>
            </c:ext>
          </c:extLst>
        </c:ser>
        <c:ser>
          <c:idx val="2"/>
          <c:order val="2"/>
          <c:tx>
            <c:strRef>
              <c:f>Sheet1!$D$1</c:f>
              <c:strCache>
                <c:ptCount val="1"/>
                <c:pt idx="0">
                  <c:v>Female 35-54</c:v>
                </c:pt>
              </c:strCache>
            </c:strRef>
          </c:tx>
          <c:spPr>
            <a:solidFill>
              <a:schemeClr val="accent3"/>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Sheet1!$D$2:$D$6</c:f>
              <c:numCache>
                <c:formatCode>0%</c:formatCode>
                <c:ptCount val="5"/>
                <c:pt idx="0">
                  <c:v>0.41876429999999998</c:v>
                </c:pt>
                <c:pt idx="1">
                  <c:v>0.46681921999999998</c:v>
                </c:pt>
                <c:pt idx="2">
                  <c:v>0.1006865</c:v>
                </c:pt>
                <c:pt idx="3">
                  <c:v>9.1533199999999995E-3</c:v>
                </c:pt>
                <c:pt idx="4">
                  <c:v>4.5766599999999998E-3</c:v>
                </c:pt>
              </c:numCache>
            </c:numRef>
          </c:val>
          <c:extLst>
            <c:ext xmlns:c16="http://schemas.microsoft.com/office/drawing/2014/chart" uri="{C3380CC4-5D6E-409C-BE32-E72D297353CC}">
              <c16:uniqueId val="{00000002-4282-4ED8-9E61-92F3A131E0ED}"/>
            </c:ext>
          </c:extLst>
        </c:ser>
        <c:ser>
          <c:idx val="3"/>
          <c:order val="3"/>
          <c:tx>
            <c:strRef>
              <c:f>Sheet1!$E$1</c:f>
              <c:strCache>
                <c:ptCount val="1"/>
                <c:pt idx="0">
                  <c:v>Male 35-54</c:v>
                </c:pt>
              </c:strCache>
            </c:strRef>
          </c:tx>
          <c:spPr>
            <a:solidFill>
              <a:schemeClr val="accent4"/>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Sheet1!$E$2:$E$6</c:f>
              <c:numCache>
                <c:formatCode>0%</c:formatCode>
                <c:ptCount val="5"/>
                <c:pt idx="0">
                  <c:v>0.47767857000000002</c:v>
                </c:pt>
                <c:pt idx="1">
                  <c:v>0.41071428999999998</c:v>
                </c:pt>
                <c:pt idx="2">
                  <c:v>7.8125E-2</c:v>
                </c:pt>
                <c:pt idx="3">
                  <c:v>2.0089289999999999E-2</c:v>
                </c:pt>
                <c:pt idx="4">
                  <c:v>1.3392859999999999E-2</c:v>
                </c:pt>
              </c:numCache>
            </c:numRef>
          </c:val>
          <c:extLst>
            <c:ext xmlns:c16="http://schemas.microsoft.com/office/drawing/2014/chart" uri="{C3380CC4-5D6E-409C-BE32-E72D297353CC}">
              <c16:uniqueId val="{00000003-4282-4ED8-9E61-92F3A131E0ED}"/>
            </c:ext>
          </c:extLst>
        </c:ser>
        <c:ser>
          <c:idx val="4"/>
          <c:order val="4"/>
          <c:tx>
            <c:strRef>
              <c:f>Sheet1!$F$1</c:f>
              <c:strCache>
                <c:ptCount val="1"/>
                <c:pt idx="0">
                  <c:v>Female 55+</c:v>
                </c:pt>
              </c:strCache>
            </c:strRef>
          </c:tx>
          <c:spPr>
            <a:solidFill>
              <a:schemeClr val="accent5"/>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Sheet1!$F$2:$F$6</c:f>
              <c:numCache>
                <c:formatCode>0%</c:formatCode>
                <c:ptCount val="5"/>
                <c:pt idx="0">
                  <c:v>0.50285714000000004</c:v>
                </c:pt>
                <c:pt idx="1">
                  <c:v>0.4</c:v>
                </c:pt>
                <c:pt idx="2">
                  <c:v>7.4285710000000005E-2</c:v>
                </c:pt>
                <c:pt idx="3">
                  <c:v>1.1428570000000001E-2</c:v>
                </c:pt>
                <c:pt idx="4">
                  <c:v>1.1428570000000001E-2</c:v>
                </c:pt>
              </c:numCache>
            </c:numRef>
          </c:val>
          <c:extLst>
            <c:ext xmlns:c16="http://schemas.microsoft.com/office/drawing/2014/chart" uri="{C3380CC4-5D6E-409C-BE32-E72D297353CC}">
              <c16:uniqueId val="{00000004-4282-4ED8-9E61-92F3A131E0ED}"/>
            </c:ext>
          </c:extLst>
        </c:ser>
        <c:ser>
          <c:idx val="5"/>
          <c:order val="5"/>
          <c:tx>
            <c:strRef>
              <c:f>Sheet1!$G$1</c:f>
              <c:strCache>
                <c:ptCount val="1"/>
                <c:pt idx="0">
                  <c:v>Male 55+</c:v>
                </c:pt>
              </c:strCache>
            </c:strRef>
          </c:tx>
          <c:spPr>
            <a:solidFill>
              <a:schemeClr val="accent6"/>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Sheet1!$G$2:$G$6</c:f>
              <c:numCache>
                <c:formatCode>0%</c:formatCode>
                <c:ptCount val="5"/>
                <c:pt idx="0">
                  <c:v>0.37799042999999999</c:v>
                </c:pt>
                <c:pt idx="1">
                  <c:v>0.49282297000000003</c:v>
                </c:pt>
                <c:pt idx="2">
                  <c:v>0.11004785</c:v>
                </c:pt>
                <c:pt idx="3">
                  <c:v>1.435407E-2</c:v>
                </c:pt>
                <c:pt idx="4">
                  <c:v>4.7846899999999994E-3</c:v>
                </c:pt>
              </c:numCache>
            </c:numRef>
          </c:val>
          <c:extLst>
            <c:ext xmlns:c16="http://schemas.microsoft.com/office/drawing/2014/chart" uri="{C3380CC4-5D6E-409C-BE32-E72D297353CC}">
              <c16:uniqueId val="{00000005-4282-4ED8-9E61-92F3A131E0ED}"/>
            </c:ext>
          </c:extLst>
        </c:ser>
        <c:dLbls>
          <c:showLegendKey val="0"/>
          <c:showVal val="0"/>
          <c:showCatName val="0"/>
          <c:showSerName val="0"/>
          <c:showPercent val="0"/>
          <c:showBubbleSize val="0"/>
        </c:dLbls>
        <c:gapWidth val="219"/>
        <c:overlap val="-27"/>
        <c:axId val="739786368"/>
        <c:axId val="739795728"/>
      </c:barChart>
      <c:catAx>
        <c:axId val="739786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39795728"/>
        <c:crosses val="autoZero"/>
        <c:auto val="1"/>
        <c:lblAlgn val="ctr"/>
        <c:lblOffset val="100"/>
        <c:noMultiLvlLbl val="0"/>
      </c:catAx>
      <c:valAx>
        <c:axId val="739795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39786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Sheet1!$B$2:$B$6</c:f>
              <c:numCache>
                <c:formatCode>0%</c:formatCode>
                <c:ptCount val="5"/>
                <c:pt idx="0">
                  <c:v>0.47457627000000002</c:v>
                </c:pt>
                <c:pt idx="1">
                  <c:v>0.38983051000000002</c:v>
                </c:pt>
                <c:pt idx="2">
                  <c:v>6.7796609999999993E-2</c:v>
                </c:pt>
                <c:pt idx="3">
                  <c:v>3.3898310000000001E-2</c:v>
                </c:pt>
                <c:pt idx="4">
                  <c:v>3.3898310000000001E-2</c:v>
                </c:pt>
              </c:numCache>
            </c:numRef>
          </c:val>
          <c:extLst>
            <c:ext xmlns:c16="http://schemas.microsoft.com/office/drawing/2014/chart" uri="{C3380CC4-5D6E-409C-BE32-E72D297353CC}">
              <c16:uniqueId val="{00000000-4282-4ED8-9E61-92F3A131E0ED}"/>
            </c:ext>
          </c:extLst>
        </c:ser>
        <c:ser>
          <c:idx val="1"/>
          <c:order val="1"/>
          <c:tx>
            <c:strRef>
              <c:f>Sheet1!$C$1</c:f>
              <c:strCache>
                <c:ptCount val="1"/>
                <c:pt idx="0">
                  <c:v>US Male 18-34</c:v>
                </c:pt>
              </c:strCache>
            </c:strRef>
          </c:tx>
          <c:spPr>
            <a:solidFill>
              <a:schemeClr val="accent2"/>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Sheet1!$C$2:$C$6</c:f>
              <c:numCache>
                <c:formatCode>0%</c:formatCode>
                <c:ptCount val="5"/>
                <c:pt idx="0">
                  <c:v>0.57264957000000005</c:v>
                </c:pt>
                <c:pt idx="1">
                  <c:v>0.30769231000000002</c:v>
                </c:pt>
                <c:pt idx="2">
                  <c:v>5.1282050000000003E-2</c:v>
                </c:pt>
                <c:pt idx="3">
                  <c:v>3.4188030000000001E-2</c:v>
                </c:pt>
                <c:pt idx="4">
                  <c:v>3.4188030000000001E-2</c:v>
                </c:pt>
              </c:numCache>
            </c:numRef>
          </c:val>
          <c:extLst>
            <c:ext xmlns:c16="http://schemas.microsoft.com/office/drawing/2014/chart" uri="{C3380CC4-5D6E-409C-BE32-E72D297353CC}">
              <c16:uniqueId val="{00000001-4282-4ED8-9E61-92F3A131E0ED}"/>
            </c:ext>
          </c:extLst>
        </c:ser>
        <c:ser>
          <c:idx val="2"/>
          <c:order val="2"/>
          <c:tx>
            <c:strRef>
              <c:f>Sheet1!$D$1</c:f>
              <c:strCache>
                <c:ptCount val="1"/>
                <c:pt idx="0">
                  <c:v>US Female 35-54</c:v>
                </c:pt>
              </c:strCache>
            </c:strRef>
          </c:tx>
          <c:spPr>
            <a:solidFill>
              <a:schemeClr val="accent3"/>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Sheet1!$D$2:$D$6</c:f>
              <c:numCache>
                <c:formatCode>0%</c:formatCode>
                <c:ptCount val="5"/>
                <c:pt idx="0">
                  <c:v>0.46666667000000001</c:v>
                </c:pt>
                <c:pt idx="1">
                  <c:v>0.35238095000000003</c:v>
                </c:pt>
                <c:pt idx="2">
                  <c:v>0.15238094999999999</c:v>
                </c:pt>
                <c:pt idx="3">
                  <c:v>1.9047620000000001E-2</c:v>
                </c:pt>
                <c:pt idx="4">
                  <c:v>9.5238100000000006E-3</c:v>
                </c:pt>
              </c:numCache>
            </c:numRef>
          </c:val>
          <c:extLst>
            <c:ext xmlns:c16="http://schemas.microsoft.com/office/drawing/2014/chart" uri="{C3380CC4-5D6E-409C-BE32-E72D297353CC}">
              <c16:uniqueId val="{00000002-4282-4ED8-9E61-92F3A131E0ED}"/>
            </c:ext>
          </c:extLst>
        </c:ser>
        <c:ser>
          <c:idx val="3"/>
          <c:order val="3"/>
          <c:tx>
            <c:strRef>
              <c:f>Sheet1!$E$1</c:f>
              <c:strCache>
                <c:ptCount val="1"/>
                <c:pt idx="0">
                  <c:v>US Male 35-54</c:v>
                </c:pt>
              </c:strCache>
            </c:strRef>
          </c:tx>
          <c:spPr>
            <a:solidFill>
              <a:schemeClr val="accent4"/>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Sheet1!$E$2:$E$6</c:f>
              <c:numCache>
                <c:formatCode>0%</c:formatCode>
                <c:ptCount val="5"/>
                <c:pt idx="0">
                  <c:v>0.57522123999999997</c:v>
                </c:pt>
                <c:pt idx="1">
                  <c:v>0.27433627999999999</c:v>
                </c:pt>
                <c:pt idx="2">
                  <c:v>7.0796460000000005E-2</c:v>
                </c:pt>
                <c:pt idx="3">
                  <c:v>3.5398230000000003E-2</c:v>
                </c:pt>
                <c:pt idx="4">
                  <c:v>4.4247790000000002E-2</c:v>
                </c:pt>
              </c:numCache>
            </c:numRef>
          </c:val>
          <c:extLst>
            <c:ext xmlns:c16="http://schemas.microsoft.com/office/drawing/2014/chart" uri="{C3380CC4-5D6E-409C-BE32-E72D297353CC}">
              <c16:uniqueId val="{00000003-4282-4ED8-9E61-92F3A131E0ED}"/>
            </c:ext>
          </c:extLst>
        </c:ser>
        <c:ser>
          <c:idx val="4"/>
          <c:order val="4"/>
          <c:tx>
            <c:strRef>
              <c:f>Sheet1!$F$1</c:f>
              <c:strCache>
                <c:ptCount val="1"/>
                <c:pt idx="0">
                  <c:v>US Female 55+</c:v>
                </c:pt>
              </c:strCache>
            </c:strRef>
          </c:tx>
          <c:spPr>
            <a:solidFill>
              <a:schemeClr val="accent5"/>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Sheet1!$F$2:$F$6</c:f>
              <c:numCache>
                <c:formatCode>0%</c:formatCode>
                <c:ptCount val="5"/>
                <c:pt idx="0">
                  <c:v>0.67391304000000007</c:v>
                </c:pt>
                <c:pt idx="1">
                  <c:v>0.21739130000000001</c:v>
                </c:pt>
                <c:pt idx="2">
                  <c:v>8.6956520000000009E-2</c:v>
                </c:pt>
                <c:pt idx="3">
                  <c:v>2.1739129999999999E-2</c:v>
                </c:pt>
                <c:pt idx="4">
                  <c:v>0</c:v>
                </c:pt>
              </c:numCache>
            </c:numRef>
          </c:val>
          <c:extLst>
            <c:ext xmlns:c16="http://schemas.microsoft.com/office/drawing/2014/chart" uri="{C3380CC4-5D6E-409C-BE32-E72D297353CC}">
              <c16:uniqueId val="{00000004-4282-4ED8-9E61-92F3A131E0ED}"/>
            </c:ext>
          </c:extLst>
        </c:ser>
        <c:ser>
          <c:idx val="5"/>
          <c:order val="5"/>
          <c:tx>
            <c:strRef>
              <c:f>Sheet1!$G$1</c:f>
              <c:strCache>
                <c:ptCount val="1"/>
                <c:pt idx="0">
                  <c:v>US Male 55+</c:v>
                </c:pt>
              </c:strCache>
            </c:strRef>
          </c:tx>
          <c:spPr>
            <a:solidFill>
              <a:schemeClr val="accent6"/>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Sheet1!$G$2:$G$6</c:f>
              <c:numCache>
                <c:formatCode>0%</c:formatCode>
                <c:ptCount val="5"/>
                <c:pt idx="0">
                  <c:v>0.36363635999999999</c:v>
                </c:pt>
                <c:pt idx="1">
                  <c:v>0.42424242000000001</c:v>
                </c:pt>
                <c:pt idx="2">
                  <c:v>0.21212121</c:v>
                </c:pt>
                <c:pt idx="3">
                  <c:v>0</c:v>
                </c:pt>
                <c:pt idx="4">
                  <c:v>0</c:v>
                </c:pt>
              </c:numCache>
            </c:numRef>
          </c:val>
          <c:extLst>
            <c:ext xmlns:c16="http://schemas.microsoft.com/office/drawing/2014/chart" uri="{C3380CC4-5D6E-409C-BE32-E72D297353CC}">
              <c16:uniqueId val="{00000005-4282-4ED8-9E61-92F3A131E0ED}"/>
            </c:ext>
          </c:extLst>
        </c:ser>
        <c:dLbls>
          <c:showLegendKey val="0"/>
          <c:showVal val="0"/>
          <c:showCatName val="0"/>
          <c:showSerName val="0"/>
          <c:showPercent val="0"/>
          <c:showBubbleSize val="0"/>
        </c:dLbls>
        <c:gapWidth val="219"/>
        <c:overlap val="-27"/>
        <c:axId val="739786368"/>
        <c:axId val="739795728"/>
      </c:barChart>
      <c:catAx>
        <c:axId val="739786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39795728"/>
        <c:crosses val="autoZero"/>
        <c:auto val="1"/>
        <c:lblAlgn val="ctr"/>
        <c:lblOffset val="100"/>
        <c:noMultiLvlLbl val="0"/>
      </c:catAx>
      <c:valAx>
        <c:axId val="739795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39786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2020 US</c:v>
                </c:pt>
              </c:strCache>
            </c:strRef>
          </c:tx>
          <c:spPr>
            <a:solidFill>
              <a:schemeClr val="accent1"/>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Sheet1!$B$2:$B$6</c:f>
              <c:numCache>
                <c:formatCode>0%</c:formatCode>
                <c:ptCount val="5"/>
                <c:pt idx="0">
                  <c:v>0.39333332999999998</c:v>
                </c:pt>
                <c:pt idx="1">
                  <c:v>0.33666666999999989</c:v>
                </c:pt>
                <c:pt idx="2">
                  <c:v>0.19333333</c:v>
                </c:pt>
                <c:pt idx="3">
                  <c:v>5.3333329999999998E-2</c:v>
                </c:pt>
                <c:pt idx="4">
                  <c:v>2.3333329999999999E-2</c:v>
                </c:pt>
              </c:numCache>
            </c:numRef>
          </c:val>
          <c:extLst>
            <c:ext xmlns:c16="http://schemas.microsoft.com/office/drawing/2014/chart" uri="{C3380CC4-5D6E-409C-BE32-E72D297353CC}">
              <c16:uniqueId val="{00000000-198F-404C-981B-7F7EAC27FA79}"/>
            </c:ext>
          </c:extLst>
        </c:ser>
        <c:ser>
          <c:idx val="1"/>
          <c:order val="1"/>
          <c:tx>
            <c:strRef>
              <c:f>Sheet1!$C$1</c:f>
              <c:strCache>
                <c:ptCount val="1"/>
                <c:pt idx="0">
                  <c:v>2021 US</c:v>
                </c:pt>
              </c:strCache>
            </c:strRef>
          </c:tx>
          <c:spPr>
            <a:solidFill>
              <a:schemeClr val="accent2"/>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Sheet1!$C$2:$C$6</c:f>
              <c:numCache>
                <c:formatCode>0%</c:formatCode>
                <c:ptCount val="5"/>
                <c:pt idx="0">
                  <c:v>0.44152047000000011</c:v>
                </c:pt>
                <c:pt idx="1">
                  <c:v>0.30701753999999998</c:v>
                </c:pt>
                <c:pt idx="2">
                  <c:v>0.16081871</c:v>
                </c:pt>
                <c:pt idx="3">
                  <c:v>5.8479530000000002E-2</c:v>
                </c:pt>
                <c:pt idx="4">
                  <c:v>3.2163740000000003E-2</c:v>
                </c:pt>
              </c:numCache>
            </c:numRef>
          </c:val>
          <c:extLst>
            <c:ext xmlns:c16="http://schemas.microsoft.com/office/drawing/2014/chart" uri="{C3380CC4-5D6E-409C-BE32-E72D297353CC}">
              <c16:uniqueId val="{00000001-198F-404C-981B-7F7EAC27FA79}"/>
            </c:ext>
          </c:extLst>
        </c:ser>
        <c:ser>
          <c:idx val="2"/>
          <c:order val="2"/>
          <c:tx>
            <c:strRef>
              <c:f>Sheet1!$D$1</c:f>
              <c:strCache>
                <c:ptCount val="1"/>
                <c:pt idx="0">
                  <c:v>2022 US</c:v>
                </c:pt>
              </c:strCache>
            </c:strRef>
          </c:tx>
          <c:spPr>
            <a:solidFill>
              <a:schemeClr val="accent3"/>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Sheet1!$D$2:$D$6</c:f>
              <c:numCache>
                <c:formatCode>0%</c:formatCode>
                <c:ptCount val="5"/>
                <c:pt idx="0">
                  <c:v>0.45526839000000002</c:v>
                </c:pt>
                <c:pt idx="1">
                  <c:v>0.31013917000000002</c:v>
                </c:pt>
                <c:pt idx="2">
                  <c:v>0.14910536999999999</c:v>
                </c:pt>
                <c:pt idx="3">
                  <c:v>4.9701790000000003E-2</c:v>
                </c:pt>
                <c:pt idx="4">
                  <c:v>3.5785289999999997E-2</c:v>
                </c:pt>
              </c:numCache>
            </c:numRef>
          </c:val>
          <c:extLst>
            <c:ext xmlns:c16="http://schemas.microsoft.com/office/drawing/2014/chart" uri="{C3380CC4-5D6E-409C-BE32-E72D297353CC}">
              <c16:uniqueId val="{00000000-6FAB-4797-8AEC-7D999636D13E}"/>
            </c:ext>
          </c:extLst>
        </c:ser>
        <c:ser>
          <c:idx val="3"/>
          <c:order val="3"/>
          <c:tx>
            <c:strRef>
              <c:f>Sheet1!$E$1</c:f>
              <c:strCache>
                <c:ptCount val="1"/>
                <c:pt idx="0">
                  <c:v>2023 US</c:v>
                </c:pt>
              </c:strCache>
            </c:strRef>
          </c:tx>
          <c:spPr>
            <a:solidFill>
              <a:schemeClr val="accent4"/>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Sheet1!$E$2:$E$6</c:f>
              <c:numCache>
                <c:formatCode>0%</c:formatCode>
                <c:ptCount val="5"/>
                <c:pt idx="0">
                  <c:v>0.5</c:v>
                </c:pt>
                <c:pt idx="1">
                  <c:v>0.31198346999999998</c:v>
                </c:pt>
                <c:pt idx="2">
                  <c:v>0.13842974999999999</c:v>
                </c:pt>
                <c:pt idx="3">
                  <c:v>4.3388429999999999E-2</c:v>
                </c:pt>
                <c:pt idx="4">
                  <c:v>6.19835E-3</c:v>
                </c:pt>
              </c:numCache>
            </c:numRef>
          </c:val>
          <c:extLst>
            <c:ext xmlns:c16="http://schemas.microsoft.com/office/drawing/2014/chart" uri="{C3380CC4-5D6E-409C-BE32-E72D297353CC}">
              <c16:uniqueId val="{00000001-6FAB-4797-8AEC-7D999636D13E}"/>
            </c:ext>
          </c:extLst>
        </c:ser>
        <c:ser>
          <c:idx val="4"/>
          <c:order val="4"/>
          <c:tx>
            <c:strRef>
              <c:f>Sheet1!$F$1</c:f>
              <c:strCache>
                <c:ptCount val="1"/>
                <c:pt idx="0">
                  <c:v>2024 US</c:v>
                </c:pt>
              </c:strCache>
            </c:strRef>
          </c:tx>
          <c:spPr>
            <a:solidFill>
              <a:schemeClr val="accent5"/>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Sheet1!$F$2:$F$6</c:f>
              <c:numCache>
                <c:formatCode>0%</c:formatCode>
                <c:ptCount val="5"/>
                <c:pt idx="0">
                  <c:v>0.53375527</c:v>
                </c:pt>
                <c:pt idx="1">
                  <c:v>0.3185654</c:v>
                </c:pt>
                <c:pt idx="2">
                  <c:v>9.4936710000000007E-2</c:v>
                </c:pt>
                <c:pt idx="3">
                  <c:v>2.7426160000000002E-2</c:v>
                </c:pt>
                <c:pt idx="4">
                  <c:v>2.5316459999999999E-2</c:v>
                </c:pt>
              </c:numCache>
            </c:numRef>
          </c:val>
          <c:extLst>
            <c:ext xmlns:c16="http://schemas.microsoft.com/office/drawing/2014/chart" uri="{C3380CC4-5D6E-409C-BE32-E72D297353CC}">
              <c16:uniqueId val="{00000002-6FAB-4797-8AEC-7D999636D13E}"/>
            </c:ext>
          </c:extLst>
        </c:ser>
        <c:dLbls>
          <c:showLegendKey val="0"/>
          <c:showVal val="0"/>
          <c:showCatName val="0"/>
          <c:showSerName val="0"/>
          <c:showPercent val="0"/>
          <c:showBubbleSize val="0"/>
        </c:dLbls>
        <c:gapWidth val="219"/>
        <c:overlap val="-27"/>
        <c:axId val="802194824"/>
        <c:axId val="802201664"/>
      </c:barChart>
      <c:catAx>
        <c:axId val="802194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02201664"/>
        <c:crosses val="autoZero"/>
        <c:auto val="1"/>
        <c:lblAlgn val="ctr"/>
        <c:lblOffset val="100"/>
        <c:noMultiLvlLbl val="0"/>
      </c:catAx>
      <c:valAx>
        <c:axId val="8022016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02194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 </c:v>
                </c:pt>
                <c:pt idx="5">
                  <c:v>Country of origin information on label or website</c:v>
                </c:pt>
                <c:pt idx="6">
                  <c:v>Contract manufacturing information on label or website</c:v>
                </c:pt>
                <c:pt idx="7">
                  <c:v>None of the above</c:v>
                </c:pt>
                <c:pt idx="8">
                  <c:v>I do not believe any supplement brands operate transparently</c:v>
                </c:pt>
                <c:pt idx="9">
                  <c:v>Other </c:v>
                </c:pt>
              </c:strCache>
            </c:strRef>
          </c:cat>
          <c:val>
            <c:numRef>
              <c:f>Sheet1!$B$2:$B$11</c:f>
              <c:numCache>
                <c:formatCode>0%</c:formatCode>
                <c:ptCount val="10"/>
                <c:pt idx="0">
                  <c:v>0.46413502000000001</c:v>
                </c:pt>
                <c:pt idx="1">
                  <c:v>0.41772152000000001</c:v>
                </c:pt>
                <c:pt idx="2">
                  <c:v>0.35654007999999998</c:v>
                </c:pt>
                <c:pt idx="3">
                  <c:v>0.34177214999999989</c:v>
                </c:pt>
                <c:pt idx="4">
                  <c:v>0.36075949000000002</c:v>
                </c:pt>
                <c:pt idx="5">
                  <c:v>0.24894515</c:v>
                </c:pt>
                <c:pt idx="6">
                  <c:v>0.25738397000000002</c:v>
                </c:pt>
                <c:pt idx="7">
                  <c:v>3.3755269999999997E-2</c:v>
                </c:pt>
                <c:pt idx="8">
                  <c:v>2.5316459999999999E-2</c:v>
                </c:pt>
                <c:pt idx="9">
                  <c:v>2.1096999999999999E-3</c:v>
                </c:pt>
              </c:numCache>
            </c:numRef>
          </c:val>
          <c:extLst>
            <c:ext xmlns:c16="http://schemas.microsoft.com/office/drawing/2014/chart" uri="{C3380CC4-5D6E-409C-BE32-E72D297353CC}">
              <c16:uniqueId val="{00000000-BAF8-41BD-A76E-5924667304E2}"/>
            </c:ext>
          </c:extLst>
        </c:ser>
        <c:ser>
          <c:idx val="1"/>
          <c:order val="1"/>
          <c:tx>
            <c:strRef>
              <c:f>Sheet1!$C$1</c:f>
              <c:strCache>
                <c:ptCount val="1"/>
                <c:pt idx="0">
                  <c:v>UK</c:v>
                </c:pt>
              </c:strCache>
            </c:strRef>
          </c:tx>
          <c:spPr>
            <a:solidFill>
              <a:schemeClr val="accent2"/>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 </c:v>
                </c:pt>
                <c:pt idx="5">
                  <c:v>Country of origin information on label or website</c:v>
                </c:pt>
                <c:pt idx="6">
                  <c:v>Contract manufacturing information on label or website</c:v>
                </c:pt>
                <c:pt idx="7">
                  <c:v>None of the above</c:v>
                </c:pt>
                <c:pt idx="8">
                  <c:v>I do not believe any supplement brands operate transparently</c:v>
                </c:pt>
                <c:pt idx="9">
                  <c:v>Other </c:v>
                </c:pt>
              </c:strCache>
            </c:strRef>
          </c:cat>
          <c:val>
            <c:numRef>
              <c:f>Sheet1!$C$2:$C$11</c:f>
              <c:numCache>
                <c:formatCode>0%</c:formatCode>
                <c:ptCount val="10"/>
                <c:pt idx="0">
                  <c:v>0.57142857000000002</c:v>
                </c:pt>
                <c:pt idx="1">
                  <c:v>0.39880951999999997</c:v>
                </c:pt>
                <c:pt idx="2">
                  <c:v>0.36309523999999999</c:v>
                </c:pt>
                <c:pt idx="3">
                  <c:v>0.28571428999999998</c:v>
                </c:pt>
                <c:pt idx="4">
                  <c:v>0.39285713999999999</c:v>
                </c:pt>
                <c:pt idx="5">
                  <c:v>0.26190476000000001</c:v>
                </c:pt>
                <c:pt idx="6">
                  <c:v>0.19642857</c:v>
                </c:pt>
                <c:pt idx="7">
                  <c:v>1.7857140000000001E-2</c:v>
                </c:pt>
                <c:pt idx="8">
                  <c:v>4.1666670000000003E-2</c:v>
                </c:pt>
                <c:pt idx="9">
                  <c:v>0</c:v>
                </c:pt>
              </c:numCache>
            </c:numRef>
          </c:val>
          <c:extLst>
            <c:ext xmlns:c16="http://schemas.microsoft.com/office/drawing/2014/chart" uri="{C3380CC4-5D6E-409C-BE32-E72D297353CC}">
              <c16:uniqueId val="{00000001-BAF8-41BD-A76E-5924667304E2}"/>
            </c:ext>
          </c:extLst>
        </c:ser>
        <c:ser>
          <c:idx val="2"/>
          <c:order val="2"/>
          <c:tx>
            <c:strRef>
              <c:f>Sheet1!$D$1</c:f>
              <c:strCache>
                <c:ptCount val="1"/>
                <c:pt idx="0">
                  <c:v>DE</c:v>
                </c:pt>
              </c:strCache>
            </c:strRef>
          </c:tx>
          <c:spPr>
            <a:solidFill>
              <a:schemeClr val="accent3"/>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 </c:v>
                </c:pt>
                <c:pt idx="5">
                  <c:v>Country of origin information on label or website</c:v>
                </c:pt>
                <c:pt idx="6">
                  <c:v>Contract manufacturing information on label or website</c:v>
                </c:pt>
                <c:pt idx="7">
                  <c:v>None of the above</c:v>
                </c:pt>
                <c:pt idx="8">
                  <c:v>I do not believe any supplement brands operate transparently</c:v>
                </c:pt>
                <c:pt idx="9">
                  <c:v>Other </c:v>
                </c:pt>
              </c:strCache>
            </c:strRef>
          </c:cat>
          <c:val>
            <c:numRef>
              <c:f>Sheet1!$D$2:$D$11</c:f>
              <c:numCache>
                <c:formatCode>0%</c:formatCode>
                <c:ptCount val="10"/>
                <c:pt idx="0">
                  <c:v>0.48768473000000001</c:v>
                </c:pt>
                <c:pt idx="1">
                  <c:v>0.46798030000000002</c:v>
                </c:pt>
                <c:pt idx="2">
                  <c:v>0.31527094</c:v>
                </c:pt>
                <c:pt idx="3">
                  <c:v>0.32512315000000003</c:v>
                </c:pt>
                <c:pt idx="4">
                  <c:v>0.22660099</c:v>
                </c:pt>
                <c:pt idx="5">
                  <c:v>0.2364532</c:v>
                </c:pt>
                <c:pt idx="6">
                  <c:v>0.26108374000000001</c:v>
                </c:pt>
                <c:pt idx="7">
                  <c:v>1.9704429999999998E-2</c:v>
                </c:pt>
                <c:pt idx="8">
                  <c:v>2.955665E-2</c:v>
                </c:pt>
                <c:pt idx="9">
                  <c:v>0</c:v>
                </c:pt>
              </c:numCache>
            </c:numRef>
          </c:val>
          <c:extLst>
            <c:ext xmlns:c16="http://schemas.microsoft.com/office/drawing/2014/chart" uri="{C3380CC4-5D6E-409C-BE32-E72D297353CC}">
              <c16:uniqueId val="{00000002-BAF8-41BD-A76E-5924667304E2}"/>
            </c:ext>
          </c:extLst>
        </c:ser>
        <c:ser>
          <c:idx val="3"/>
          <c:order val="3"/>
          <c:tx>
            <c:strRef>
              <c:f>Sheet1!$E$1</c:f>
              <c:strCache>
                <c:ptCount val="1"/>
                <c:pt idx="0">
                  <c:v>IT</c:v>
                </c:pt>
              </c:strCache>
            </c:strRef>
          </c:tx>
          <c:spPr>
            <a:solidFill>
              <a:schemeClr val="accent4"/>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 </c:v>
                </c:pt>
                <c:pt idx="5">
                  <c:v>Country of origin information on label or website</c:v>
                </c:pt>
                <c:pt idx="6">
                  <c:v>Contract manufacturing information on label or website</c:v>
                </c:pt>
                <c:pt idx="7">
                  <c:v>None of the above</c:v>
                </c:pt>
                <c:pt idx="8">
                  <c:v>I do not believe any supplement brands operate transparently</c:v>
                </c:pt>
                <c:pt idx="9">
                  <c:v>Other </c:v>
                </c:pt>
              </c:strCache>
            </c:strRef>
          </c:cat>
          <c:val>
            <c:numRef>
              <c:f>Sheet1!$E$2:$E$11</c:f>
              <c:numCache>
                <c:formatCode>0%</c:formatCode>
                <c:ptCount val="10"/>
                <c:pt idx="0">
                  <c:v>0.44129554999999998</c:v>
                </c:pt>
                <c:pt idx="1">
                  <c:v>0.37246963999999999</c:v>
                </c:pt>
                <c:pt idx="2">
                  <c:v>0.39676113000000002</c:v>
                </c:pt>
                <c:pt idx="3">
                  <c:v>0.30769231000000002</c:v>
                </c:pt>
                <c:pt idx="4">
                  <c:v>0.32388664</c:v>
                </c:pt>
                <c:pt idx="5">
                  <c:v>0.24291498</c:v>
                </c:pt>
                <c:pt idx="6">
                  <c:v>0.25910930999999998</c:v>
                </c:pt>
                <c:pt idx="7">
                  <c:v>8.0971700000000008E-3</c:v>
                </c:pt>
                <c:pt idx="8">
                  <c:v>2.834008E-2</c:v>
                </c:pt>
                <c:pt idx="9">
                  <c:v>4.0485800000000004E-3</c:v>
                </c:pt>
              </c:numCache>
            </c:numRef>
          </c:val>
          <c:extLst>
            <c:ext xmlns:c16="http://schemas.microsoft.com/office/drawing/2014/chart" uri="{C3380CC4-5D6E-409C-BE32-E72D297353CC}">
              <c16:uniqueId val="{00000003-BAF8-41BD-A76E-5924667304E2}"/>
            </c:ext>
          </c:extLst>
        </c:ser>
        <c:ser>
          <c:idx val="4"/>
          <c:order val="4"/>
          <c:tx>
            <c:strRef>
              <c:f>Sheet1!$F$1</c:f>
              <c:strCache>
                <c:ptCount val="1"/>
                <c:pt idx="0">
                  <c:v>KR</c:v>
                </c:pt>
              </c:strCache>
            </c:strRef>
          </c:tx>
          <c:spPr>
            <a:solidFill>
              <a:schemeClr val="accent5"/>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 </c:v>
                </c:pt>
                <c:pt idx="5">
                  <c:v>Country of origin information on label or website</c:v>
                </c:pt>
                <c:pt idx="6">
                  <c:v>Contract manufacturing information on label or website</c:v>
                </c:pt>
                <c:pt idx="7">
                  <c:v>None of the above</c:v>
                </c:pt>
                <c:pt idx="8">
                  <c:v>I do not believe any supplement brands operate transparently</c:v>
                </c:pt>
                <c:pt idx="9">
                  <c:v>Other </c:v>
                </c:pt>
              </c:strCache>
            </c:strRef>
          </c:cat>
          <c:val>
            <c:numRef>
              <c:f>Sheet1!$F$2:$F$11</c:f>
              <c:numCache>
                <c:formatCode>0%</c:formatCode>
                <c:ptCount val="10"/>
                <c:pt idx="0">
                  <c:v>0.47468354000000001</c:v>
                </c:pt>
                <c:pt idx="1">
                  <c:v>0.36708860999999998</c:v>
                </c:pt>
                <c:pt idx="2">
                  <c:v>0.36708860999999998</c:v>
                </c:pt>
                <c:pt idx="3">
                  <c:v>0.39240506000000003</c:v>
                </c:pt>
                <c:pt idx="4">
                  <c:v>0.2278481</c:v>
                </c:pt>
                <c:pt idx="5">
                  <c:v>0.32911392</c:v>
                </c:pt>
                <c:pt idx="6">
                  <c:v>0.14556962000000001</c:v>
                </c:pt>
                <c:pt idx="7">
                  <c:v>1.8987339999999998E-2</c:v>
                </c:pt>
                <c:pt idx="8">
                  <c:v>4.1139240000000001E-2</c:v>
                </c:pt>
                <c:pt idx="9">
                  <c:v>0</c:v>
                </c:pt>
              </c:numCache>
            </c:numRef>
          </c:val>
          <c:extLst>
            <c:ext xmlns:c16="http://schemas.microsoft.com/office/drawing/2014/chart" uri="{C3380CC4-5D6E-409C-BE32-E72D297353CC}">
              <c16:uniqueId val="{00000004-BAF8-41BD-A76E-5924667304E2}"/>
            </c:ext>
          </c:extLst>
        </c:ser>
        <c:ser>
          <c:idx val="5"/>
          <c:order val="5"/>
          <c:tx>
            <c:strRef>
              <c:f>Sheet1!$G$1</c:f>
              <c:strCache>
                <c:ptCount val="1"/>
                <c:pt idx="0">
                  <c:v>AU</c:v>
                </c:pt>
              </c:strCache>
            </c:strRef>
          </c:tx>
          <c:spPr>
            <a:solidFill>
              <a:schemeClr val="accent6"/>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 </c:v>
                </c:pt>
                <c:pt idx="5">
                  <c:v>Country of origin information on label or website</c:v>
                </c:pt>
                <c:pt idx="6">
                  <c:v>Contract manufacturing information on label or website</c:v>
                </c:pt>
                <c:pt idx="7">
                  <c:v>None of the above</c:v>
                </c:pt>
                <c:pt idx="8">
                  <c:v>I do not believe any supplement brands operate transparently</c:v>
                </c:pt>
                <c:pt idx="9">
                  <c:v>Other </c:v>
                </c:pt>
              </c:strCache>
            </c:strRef>
          </c:cat>
          <c:val>
            <c:numRef>
              <c:f>Sheet1!$G$2:$G$11</c:f>
              <c:numCache>
                <c:formatCode>0%</c:formatCode>
                <c:ptCount val="10"/>
                <c:pt idx="0">
                  <c:v>0.47208122000000002</c:v>
                </c:pt>
                <c:pt idx="1">
                  <c:v>0.35025381000000011</c:v>
                </c:pt>
                <c:pt idx="2">
                  <c:v>0.35532995000000001</c:v>
                </c:pt>
                <c:pt idx="3">
                  <c:v>0.31472081000000002</c:v>
                </c:pt>
                <c:pt idx="4">
                  <c:v>0.36040609000000001</c:v>
                </c:pt>
                <c:pt idx="5">
                  <c:v>0.30964467000000001</c:v>
                </c:pt>
                <c:pt idx="6">
                  <c:v>0.2284264</c:v>
                </c:pt>
                <c:pt idx="7">
                  <c:v>2.5380710000000001E-2</c:v>
                </c:pt>
                <c:pt idx="8">
                  <c:v>2.5380710000000001E-2</c:v>
                </c:pt>
                <c:pt idx="9">
                  <c:v>1.015228E-2</c:v>
                </c:pt>
              </c:numCache>
            </c:numRef>
          </c:val>
          <c:extLst>
            <c:ext xmlns:c16="http://schemas.microsoft.com/office/drawing/2014/chart" uri="{C3380CC4-5D6E-409C-BE32-E72D297353CC}">
              <c16:uniqueId val="{00000005-BAF8-41BD-A76E-5924667304E2}"/>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 </c:v>
                </c:pt>
                <c:pt idx="5">
                  <c:v>Country of origin information on label or website</c:v>
                </c:pt>
                <c:pt idx="6">
                  <c:v>Contract manufacturing information on label or website</c:v>
                </c:pt>
                <c:pt idx="7">
                  <c:v>None of the above</c:v>
                </c:pt>
                <c:pt idx="8">
                  <c:v>I do not believe any supplement brands operate transparently</c:v>
                </c:pt>
                <c:pt idx="9">
                  <c:v>Other </c:v>
                </c:pt>
              </c:strCache>
            </c:strRef>
          </c:cat>
          <c:val>
            <c:numRef>
              <c:f>Sheet1!$H$2:$H$11</c:f>
              <c:numCache>
                <c:formatCode>0%</c:formatCode>
                <c:ptCount val="10"/>
                <c:pt idx="0">
                  <c:v>0.60490462999999994</c:v>
                </c:pt>
                <c:pt idx="1">
                  <c:v>0.55858311000000005</c:v>
                </c:pt>
                <c:pt idx="2">
                  <c:v>0.44414168999999998</c:v>
                </c:pt>
                <c:pt idx="3">
                  <c:v>0.34332425</c:v>
                </c:pt>
                <c:pt idx="4">
                  <c:v>0.40326974999999998</c:v>
                </c:pt>
                <c:pt idx="5">
                  <c:v>0.23705722000000001</c:v>
                </c:pt>
                <c:pt idx="6">
                  <c:v>0.25885559000000002</c:v>
                </c:pt>
                <c:pt idx="7">
                  <c:v>0</c:v>
                </c:pt>
                <c:pt idx="8">
                  <c:v>2.7247999999999999E-3</c:v>
                </c:pt>
                <c:pt idx="9">
                  <c:v>0</c:v>
                </c:pt>
              </c:numCache>
            </c:numRef>
          </c:val>
          <c:extLst>
            <c:ext xmlns:c16="http://schemas.microsoft.com/office/drawing/2014/chart" uri="{C3380CC4-5D6E-409C-BE32-E72D297353CC}">
              <c16:uniqueId val="{00000006-BAF8-41BD-A76E-5924667304E2}"/>
            </c:ext>
          </c:extLst>
        </c:ser>
        <c:dLbls>
          <c:showLegendKey val="0"/>
          <c:showVal val="0"/>
          <c:showCatName val="0"/>
          <c:showSerName val="0"/>
          <c:showPercent val="0"/>
          <c:showBubbleSize val="0"/>
        </c:dLbls>
        <c:gapWidth val="219"/>
        <c:overlap val="-27"/>
        <c:axId val="573145496"/>
        <c:axId val="380306152"/>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 </c:v>
                </c:pt>
                <c:pt idx="5">
                  <c:v>Country of origin information on label or website</c:v>
                </c:pt>
                <c:pt idx="6">
                  <c:v>Contract manufacturing information on label or website</c:v>
                </c:pt>
                <c:pt idx="7">
                  <c:v>None of the above</c:v>
                </c:pt>
                <c:pt idx="8">
                  <c:v>I do not believe any supplement brands operate transparently</c:v>
                </c:pt>
                <c:pt idx="9">
                  <c:v>Other </c:v>
                </c:pt>
              </c:strCache>
            </c:strRef>
          </c:cat>
          <c:val>
            <c:numRef>
              <c:f>Sheet1!$I$2:$I$11</c:f>
              <c:numCache>
                <c:formatCode>0%</c:formatCode>
                <c:ptCount val="10"/>
                <c:pt idx="0">
                  <c:v>0.46117198999999998</c:v>
                </c:pt>
                <c:pt idx="1">
                  <c:v>0.40209623999999999</c:v>
                </c:pt>
                <c:pt idx="2">
                  <c:v>0.33492138999999999</c:v>
                </c:pt>
                <c:pt idx="3">
                  <c:v>0.29728441999999999</c:v>
                </c:pt>
                <c:pt idx="4">
                  <c:v>0.27775130999999997</c:v>
                </c:pt>
                <c:pt idx="5">
                  <c:v>0.24249643000000001</c:v>
                </c:pt>
                <c:pt idx="6">
                  <c:v>0.19366364999999999</c:v>
                </c:pt>
                <c:pt idx="7">
                  <c:v>5.0023819999999997E-2</c:v>
                </c:pt>
                <c:pt idx="8">
                  <c:v>4.7641730000000007E-2</c:v>
                </c:pt>
                <c:pt idx="9">
                  <c:v>3.8113399999999999E-3</c:v>
                </c:pt>
              </c:numCache>
            </c:numRef>
          </c:val>
          <c:smooth val="0"/>
          <c:extLst>
            <c:ext xmlns:c16="http://schemas.microsoft.com/office/drawing/2014/chart" uri="{C3380CC4-5D6E-409C-BE32-E72D297353CC}">
              <c16:uniqueId val="{00000007-BAF8-41BD-A76E-5924667304E2}"/>
            </c:ext>
          </c:extLst>
        </c:ser>
        <c:dLbls>
          <c:showLegendKey val="0"/>
          <c:showVal val="0"/>
          <c:showCatName val="0"/>
          <c:showSerName val="0"/>
          <c:showPercent val="0"/>
          <c:showBubbleSize val="0"/>
        </c:dLbls>
        <c:marker val="1"/>
        <c:smooth val="0"/>
        <c:axId val="573145496"/>
        <c:axId val="380306152"/>
      </c:lineChart>
      <c:catAx>
        <c:axId val="573145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80306152"/>
        <c:crosses val="autoZero"/>
        <c:auto val="1"/>
        <c:lblAlgn val="ctr"/>
        <c:lblOffset val="100"/>
        <c:noMultiLvlLbl val="0"/>
      </c:catAx>
      <c:valAx>
        <c:axId val="3803061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73145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Sheet1!$A$2:$A$11</c:f>
              <c:strCache>
                <c:ptCount val="10"/>
                <c:pt idx="0">
                  <c:v>Detailed ingredient information is readily available</c:v>
                </c:pt>
                <c:pt idx="1">
                  <c:v>Brand has a quality seal on the label</c:v>
                </c:pt>
                <c:pt idx="2">
                  <c:v>Label claims are believable and have references to back them up on the website</c:v>
                </c:pt>
                <c:pt idx="3">
                  <c:v>Access to a Certificate of Analysis and/or proof of product testing provided</c:v>
                </c:pt>
                <c:pt idx="4">
                  <c:v>Brand provides valid contact information on the label </c:v>
                </c:pt>
                <c:pt idx="5">
                  <c:v>Contract manufacturing information on label or website</c:v>
                </c:pt>
                <c:pt idx="6">
                  <c:v>Country of origin information on label or website</c:v>
                </c:pt>
                <c:pt idx="7">
                  <c:v>None of the above</c:v>
                </c:pt>
                <c:pt idx="8">
                  <c:v>I do not believe any supplement brands operate transparently</c:v>
                </c:pt>
                <c:pt idx="9">
                  <c:v>Other </c:v>
                </c:pt>
              </c:strCache>
            </c:strRef>
          </c:cat>
          <c:val>
            <c:numRef>
              <c:f>Sheet1!$B$2:$B$11</c:f>
              <c:numCache>
                <c:formatCode>0%</c:formatCode>
                <c:ptCount val="10"/>
                <c:pt idx="0">
                  <c:v>0.52890172999999996</c:v>
                </c:pt>
                <c:pt idx="1">
                  <c:v>0.42485549</c:v>
                </c:pt>
                <c:pt idx="2">
                  <c:v>0.37283237000000002</c:v>
                </c:pt>
                <c:pt idx="3">
                  <c:v>0.3699422</c:v>
                </c:pt>
                <c:pt idx="4">
                  <c:v>0.30346821000000002</c:v>
                </c:pt>
                <c:pt idx="5">
                  <c:v>0.22254335</c:v>
                </c:pt>
                <c:pt idx="6">
                  <c:v>0.21098265999999999</c:v>
                </c:pt>
                <c:pt idx="7">
                  <c:v>1.7341039999999999E-2</c:v>
                </c:pt>
                <c:pt idx="8">
                  <c:v>1.4450869999999999E-2</c:v>
                </c:pt>
                <c:pt idx="9">
                  <c:v>0</c:v>
                </c:pt>
              </c:numCache>
            </c:numRef>
          </c:val>
          <c:extLst>
            <c:ext xmlns:c16="http://schemas.microsoft.com/office/drawing/2014/chart" uri="{C3380CC4-5D6E-409C-BE32-E72D297353CC}">
              <c16:uniqueId val="{00000000-BAF8-41BD-A76E-5924667304E2}"/>
            </c:ext>
          </c:extLst>
        </c:ser>
        <c:ser>
          <c:idx val="1"/>
          <c:order val="1"/>
          <c:tx>
            <c:strRef>
              <c:f>Sheet1!$C$1</c:f>
              <c:strCache>
                <c:ptCount val="1"/>
                <c:pt idx="0">
                  <c:v>Male 18-34</c:v>
                </c:pt>
              </c:strCache>
            </c:strRef>
          </c:tx>
          <c:spPr>
            <a:solidFill>
              <a:schemeClr val="accent2"/>
            </a:solidFill>
            <a:ln>
              <a:noFill/>
            </a:ln>
            <a:effectLst/>
          </c:spPr>
          <c:invertIfNegative val="0"/>
          <c:cat>
            <c:strRef>
              <c:f>Sheet1!$A$2:$A$11</c:f>
              <c:strCache>
                <c:ptCount val="10"/>
                <c:pt idx="0">
                  <c:v>Detailed ingredient information is readily available</c:v>
                </c:pt>
                <c:pt idx="1">
                  <c:v>Brand has a quality seal on the label</c:v>
                </c:pt>
                <c:pt idx="2">
                  <c:v>Label claims are believable and have references to back them up on the website</c:v>
                </c:pt>
                <c:pt idx="3">
                  <c:v>Access to a Certificate of Analysis and/or proof of product testing provided</c:v>
                </c:pt>
                <c:pt idx="4">
                  <c:v>Brand provides valid contact information on the label </c:v>
                </c:pt>
                <c:pt idx="5">
                  <c:v>Contract manufacturing information on label or website</c:v>
                </c:pt>
                <c:pt idx="6">
                  <c:v>Country of origin information on label or website</c:v>
                </c:pt>
                <c:pt idx="7">
                  <c:v>None of the above</c:v>
                </c:pt>
                <c:pt idx="8">
                  <c:v>I do not believe any supplement brands operate transparently</c:v>
                </c:pt>
                <c:pt idx="9">
                  <c:v>Other </c:v>
                </c:pt>
              </c:strCache>
            </c:strRef>
          </c:cat>
          <c:val>
            <c:numRef>
              <c:f>Sheet1!$C$2:$C$11</c:f>
              <c:numCache>
                <c:formatCode>0%</c:formatCode>
                <c:ptCount val="10"/>
                <c:pt idx="0">
                  <c:v>0.50568181999999995</c:v>
                </c:pt>
                <c:pt idx="1">
                  <c:v>0.47159090999999997</c:v>
                </c:pt>
                <c:pt idx="2">
                  <c:v>0.38636364000000001</c:v>
                </c:pt>
                <c:pt idx="3">
                  <c:v>0.36079545000000002</c:v>
                </c:pt>
                <c:pt idx="4">
                  <c:v>0.37784090999999997</c:v>
                </c:pt>
                <c:pt idx="5">
                  <c:v>0.26136364000000001</c:v>
                </c:pt>
                <c:pt idx="6">
                  <c:v>0.26988635999999999</c:v>
                </c:pt>
                <c:pt idx="7">
                  <c:v>5.6818199999999998E-3</c:v>
                </c:pt>
                <c:pt idx="8">
                  <c:v>1.136364E-2</c:v>
                </c:pt>
                <c:pt idx="9">
                  <c:v>0</c:v>
                </c:pt>
              </c:numCache>
            </c:numRef>
          </c:val>
          <c:extLst>
            <c:ext xmlns:c16="http://schemas.microsoft.com/office/drawing/2014/chart" uri="{C3380CC4-5D6E-409C-BE32-E72D297353CC}">
              <c16:uniqueId val="{00000001-BAF8-41BD-A76E-5924667304E2}"/>
            </c:ext>
          </c:extLst>
        </c:ser>
        <c:ser>
          <c:idx val="2"/>
          <c:order val="2"/>
          <c:tx>
            <c:strRef>
              <c:f>Sheet1!$D$1</c:f>
              <c:strCache>
                <c:ptCount val="1"/>
                <c:pt idx="0">
                  <c:v>Female 35-54</c:v>
                </c:pt>
              </c:strCache>
            </c:strRef>
          </c:tx>
          <c:spPr>
            <a:solidFill>
              <a:schemeClr val="accent3"/>
            </a:solidFill>
            <a:ln>
              <a:noFill/>
            </a:ln>
            <a:effectLst/>
          </c:spPr>
          <c:invertIfNegative val="0"/>
          <c:cat>
            <c:strRef>
              <c:f>Sheet1!$A$2:$A$11</c:f>
              <c:strCache>
                <c:ptCount val="10"/>
                <c:pt idx="0">
                  <c:v>Detailed ingredient information is readily available</c:v>
                </c:pt>
                <c:pt idx="1">
                  <c:v>Brand has a quality seal on the label</c:v>
                </c:pt>
                <c:pt idx="2">
                  <c:v>Label claims are believable and have references to back them up on the website</c:v>
                </c:pt>
                <c:pt idx="3">
                  <c:v>Access to a Certificate of Analysis and/or proof of product testing provided</c:v>
                </c:pt>
                <c:pt idx="4">
                  <c:v>Brand provides valid contact information on the label </c:v>
                </c:pt>
                <c:pt idx="5">
                  <c:v>Contract manufacturing information on label or website</c:v>
                </c:pt>
                <c:pt idx="6">
                  <c:v>Country of origin information on label or website</c:v>
                </c:pt>
                <c:pt idx="7">
                  <c:v>None of the above</c:v>
                </c:pt>
                <c:pt idx="8">
                  <c:v>I do not believe any supplement brands operate transparently</c:v>
                </c:pt>
                <c:pt idx="9">
                  <c:v>Other </c:v>
                </c:pt>
              </c:strCache>
            </c:strRef>
          </c:cat>
          <c:val>
            <c:numRef>
              <c:f>Sheet1!$D$2:$D$11</c:f>
              <c:numCache>
                <c:formatCode>0%</c:formatCode>
                <c:ptCount val="10"/>
                <c:pt idx="0">
                  <c:v>0.49427917999999998</c:v>
                </c:pt>
                <c:pt idx="1">
                  <c:v>0.43935927000000002</c:v>
                </c:pt>
                <c:pt idx="2">
                  <c:v>0.29061785000000001</c:v>
                </c:pt>
                <c:pt idx="3">
                  <c:v>0.37757436999999999</c:v>
                </c:pt>
                <c:pt idx="4">
                  <c:v>0.31578947000000002</c:v>
                </c:pt>
                <c:pt idx="5">
                  <c:v>0.22196795999999999</c:v>
                </c:pt>
                <c:pt idx="6">
                  <c:v>0.27231121000000003</c:v>
                </c:pt>
                <c:pt idx="7">
                  <c:v>1.8306639999999999E-2</c:v>
                </c:pt>
                <c:pt idx="8">
                  <c:v>2.745995E-2</c:v>
                </c:pt>
                <c:pt idx="9">
                  <c:v>2.2883299999999999E-3</c:v>
                </c:pt>
              </c:numCache>
            </c:numRef>
          </c:val>
          <c:extLst>
            <c:ext xmlns:c16="http://schemas.microsoft.com/office/drawing/2014/chart" uri="{C3380CC4-5D6E-409C-BE32-E72D297353CC}">
              <c16:uniqueId val="{00000002-BAF8-41BD-A76E-5924667304E2}"/>
            </c:ext>
          </c:extLst>
        </c:ser>
        <c:ser>
          <c:idx val="3"/>
          <c:order val="3"/>
          <c:tx>
            <c:strRef>
              <c:f>Sheet1!$E$1</c:f>
              <c:strCache>
                <c:ptCount val="1"/>
                <c:pt idx="0">
                  <c:v>Male 35-54</c:v>
                </c:pt>
              </c:strCache>
            </c:strRef>
          </c:tx>
          <c:spPr>
            <a:solidFill>
              <a:schemeClr val="accent4"/>
            </a:solidFill>
            <a:ln>
              <a:noFill/>
            </a:ln>
            <a:effectLst/>
          </c:spPr>
          <c:invertIfNegative val="0"/>
          <c:cat>
            <c:strRef>
              <c:f>Sheet1!$A$2:$A$11</c:f>
              <c:strCache>
                <c:ptCount val="10"/>
                <c:pt idx="0">
                  <c:v>Detailed ingredient information is readily available</c:v>
                </c:pt>
                <c:pt idx="1">
                  <c:v>Brand has a quality seal on the label</c:v>
                </c:pt>
                <c:pt idx="2">
                  <c:v>Label claims are believable and have references to back them up on the website</c:v>
                </c:pt>
                <c:pt idx="3">
                  <c:v>Access to a Certificate of Analysis and/or proof of product testing provided</c:v>
                </c:pt>
                <c:pt idx="4">
                  <c:v>Brand provides valid contact information on the label </c:v>
                </c:pt>
                <c:pt idx="5">
                  <c:v>Contract manufacturing information on label or website</c:v>
                </c:pt>
                <c:pt idx="6">
                  <c:v>Country of origin information on label or website</c:v>
                </c:pt>
                <c:pt idx="7">
                  <c:v>None of the above</c:v>
                </c:pt>
                <c:pt idx="8">
                  <c:v>I do not believe any supplement brands operate transparently</c:v>
                </c:pt>
                <c:pt idx="9">
                  <c:v>Other </c:v>
                </c:pt>
              </c:strCache>
            </c:strRef>
          </c:cat>
          <c:val>
            <c:numRef>
              <c:f>Sheet1!$E$2:$E$11</c:f>
              <c:numCache>
                <c:formatCode>0%</c:formatCode>
                <c:ptCount val="10"/>
                <c:pt idx="0">
                  <c:v>0.45535713999999999</c:v>
                </c:pt>
                <c:pt idx="1">
                  <c:v>0.39508928999999998</c:v>
                </c:pt>
                <c:pt idx="2">
                  <c:v>0.33705357000000002</c:v>
                </c:pt>
                <c:pt idx="3">
                  <c:v>0.41964286000000001</c:v>
                </c:pt>
                <c:pt idx="4">
                  <c:v>0.37723213999999999</c:v>
                </c:pt>
                <c:pt idx="5">
                  <c:v>0.26785713999999999</c:v>
                </c:pt>
                <c:pt idx="6">
                  <c:v>0.26339286000000001</c:v>
                </c:pt>
                <c:pt idx="7">
                  <c:v>1.7857140000000001E-2</c:v>
                </c:pt>
                <c:pt idx="8">
                  <c:v>1.5625E-2</c:v>
                </c:pt>
                <c:pt idx="9">
                  <c:v>2.2321400000000001E-3</c:v>
                </c:pt>
              </c:numCache>
            </c:numRef>
          </c:val>
          <c:extLst>
            <c:ext xmlns:c16="http://schemas.microsoft.com/office/drawing/2014/chart" uri="{C3380CC4-5D6E-409C-BE32-E72D297353CC}">
              <c16:uniqueId val="{00000003-BAF8-41BD-A76E-5924667304E2}"/>
            </c:ext>
          </c:extLst>
        </c:ser>
        <c:ser>
          <c:idx val="4"/>
          <c:order val="4"/>
          <c:tx>
            <c:strRef>
              <c:f>Sheet1!$F$1</c:f>
              <c:strCache>
                <c:ptCount val="1"/>
                <c:pt idx="0">
                  <c:v>Female 55+</c:v>
                </c:pt>
              </c:strCache>
            </c:strRef>
          </c:tx>
          <c:spPr>
            <a:solidFill>
              <a:schemeClr val="accent5"/>
            </a:solidFill>
            <a:ln>
              <a:noFill/>
            </a:ln>
            <a:effectLst/>
          </c:spPr>
          <c:invertIfNegative val="0"/>
          <c:cat>
            <c:strRef>
              <c:f>Sheet1!$A$2:$A$11</c:f>
              <c:strCache>
                <c:ptCount val="10"/>
                <c:pt idx="0">
                  <c:v>Detailed ingredient information is readily available</c:v>
                </c:pt>
                <c:pt idx="1">
                  <c:v>Brand has a quality seal on the label</c:v>
                </c:pt>
                <c:pt idx="2">
                  <c:v>Label claims are believable and have references to back them up on the website</c:v>
                </c:pt>
                <c:pt idx="3">
                  <c:v>Access to a Certificate of Analysis and/or proof of product testing provided</c:v>
                </c:pt>
                <c:pt idx="4">
                  <c:v>Brand provides valid contact information on the label </c:v>
                </c:pt>
                <c:pt idx="5">
                  <c:v>Contract manufacturing information on label or website</c:v>
                </c:pt>
                <c:pt idx="6">
                  <c:v>Country of origin information on label or website</c:v>
                </c:pt>
                <c:pt idx="7">
                  <c:v>None of the above</c:v>
                </c:pt>
                <c:pt idx="8">
                  <c:v>I do not believe any supplement brands operate transparently</c:v>
                </c:pt>
                <c:pt idx="9">
                  <c:v>Other </c:v>
                </c:pt>
              </c:strCache>
            </c:strRef>
          </c:cat>
          <c:val>
            <c:numRef>
              <c:f>Sheet1!$F$2:$F$11</c:f>
              <c:numCache>
                <c:formatCode>0%</c:formatCode>
                <c:ptCount val="10"/>
                <c:pt idx="0">
                  <c:v>0.58285714</c:v>
                </c:pt>
                <c:pt idx="1">
                  <c:v>0.42857142999999998</c:v>
                </c:pt>
                <c:pt idx="2">
                  <c:v>0.30857142999999998</c:v>
                </c:pt>
                <c:pt idx="3">
                  <c:v>0.31428571</c:v>
                </c:pt>
                <c:pt idx="4">
                  <c:v>0.29142857</c:v>
                </c:pt>
                <c:pt idx="5">
                  <c:v>0.18857143000000001</c:v>
                </c:pt>
                <c:pt idx="6">
                  <c:v>0.33714285999999999</c:v>
                </c:pt>
                <c:pt idx="7">
                  <c:v>2.2857140000000001E-2</c:v>
                </c:pt>
                <c:pt idx="8">
                  <c:v>5.142857E-2</c:v>
                </c:pt>
                <c:pt idx="9">
                  <c:v>1.1428570000000001E-2</c:v>
                </c:pt>
              </c:numCache>
            </c:numRef>
          </c:val>
          <c:extLst>
            <c:ext xmlns:c16="http://schemas.microsoft.com/office/drawing/2014/chart" uri="{C3380CC4-5D6E-409C-BE32-E72D297353CC}">
              <c16:uniqueId val="{00000004-BAF8-41BD-A76E-5924667304E2}"/>
            </c:ext>
          </c:extLst>
        </c:ser>
        <c:ser>
          <c:idx val="5"/>
          <c:order val="5"/>
          <c:tx>
            <c:strRef>
              <c:f>Sheet1!$G$1</c:f>
              <c:strCache>
                <c:ptCount val="1"/>
                <c:pt idx="0">
                  <c:v>Male 55+</c:v>
                </c:pt>
              </c:strCache>
            </c:strRef>
          </c:tx>
          <c:spPr>
            <a:solidFill>
              <a:schemeClr val="accent6"/>
            </a:solidFill>
            <a:ln>
              <a:noFill/>
            </a:ln>
            <a:effectLst/>
          </c:spPr>
          <c:invertIfNegative val="0"/>
          <c:cat>
            <c:strRef>
              <c:f>Sheet1!$A$2:$A$11</c:f>
              <c:strCache>
                <c:ptCount val="10"/>
                <c:pt idx="0">
                  <c:v>Detailed ingredient information is readily available</c:v>
                </c:pt>
                <c:pt idx="1">
                  <c:v>Brand has a quality seal on the label</c:v>
                </c:pt>
                <c:pt idx="2">
                  <c:v>Label claims are believable and have references to back them up on the website</c:v>
                </c:pt>
                <c:pt idx="3">
                  <c:v>Access to a Certificate of Analysis and/or proof of product testing provided</c:v>
                </c:pt>
                <c:pt idx="4">
                  <c:v>Brand provides valid contact information on the label </c:v>
                </c:pt>
                <c:pt idx="5">
                  <c:v>Contract manufacturing information on label or website</c:v>
                </c:pt>
                <c:pt idx="6">
                  <c:v>Country of origin information on label or website</c:v>
                </c:pt>
                <c:pt idx="7">
                  <c:v>None of the above</c:v>
                </c:pt>
                <c:pt idx="8">
                  <c:v>I do not believe any supplement brands operate transparently</c:v>
                </c:pt>
                <c:pt idx="9">
                  <c:v>Other </c:v>
                </c:pt>
              </c:strCache>
            </c:strRef>
          </c:cat>
          <c:val>
            <c:numRef>
              <c:f>Sheet1!$G$2:$G$11</c:f>
              <c:numCache>
                <c:formatCode>0%</c:formatCode>
                <c:ptCount val="10"/>
                <c:pt idx="0">
                  <c:v>0.49760766000000001</c:v>
                </c:pt>
                <c:pt idx="1">
                  <c:v>0.40191388000000011</c:v>
                </c:pt>
                <c:pt idx="2">
                  <c:v>0.31100477999999998</c:v>
                </c:pt>
                <c:pt idx="3">
                  <c:v>0.36842105000000003</c:v>
                </c:pt>
                <c:pt idx="4">
                  <c:v>0.26794257999999999</c:v>
                </c:pt>
                <c:pt idx="5">
                  <c:v>0.18181818</c:v>
                </c:pt>
                <c:pt idx="6">
                  <c:v>0.26794257999999999</c:v>
                </c:pt>
                <c:pt idx="7">
                  <c:v>3.8277510000000001E-2</c:v>
                </c:pt>
                <c:pt idx="8">
                  <c:v>6.220096E-2</c:v>
                </c:pt>
                <c:pt idx="9">
                  <c:v>0</c:v>
                </c:pt>
              </c:numCache>
            </c:numRef>
          </c:val>
          <c:extLst>
            <c:ext xmlns:c16="http://schemas.microsoft.com/office/drawing/2014/chart" uri="{C3380CC4-5D6E-409C-BE32-E72D297353CC}">
              <c16:uniqueId val="{00000005-BAF8-41BD-A76E-5924667304E2}"/>
            </c:ext>
          </c:extLst>
        </c:ser>
        <c:dLbls>
          <c:showLegendKey val="0"/>
          <c:showVal val="0"/>
          <c:showCatName val="0"/>
          <c:showSerName val="0"/>
          <c:showPercent val="0"/>
          <c:showBubbleSize val="0"/>
        </c:dLbls>
        <c:gapWidth val="219"/>
        <c:overlap val="-27"/>
        <c:axId val="573145496"/>
        <c:axId val="380306152"/>
      </c:barChart>
      <c:catAx>
        <c:axId val="573145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80306152"/>
        <c:crosses val="autoZero"/>
        <c:auto val="1"/>
        <c:lblAlgn val="ctr"/>
        <c:lblOffset val="100"/>
        <c:noMultiLvlLbl val="0"/>
      </c:catAx>
      <c:valAx>
        <c:axId val="3803061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73145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Sheet1!$A$2:$A$11</c:f>
              <c:strCache>
                <c:ptCount val="10"/>
                <c:pt idx="0">
                  <c:v>Detailed ingredient information is readily available </c:v>
                </c:pt>
                <c:pt idx="1">
                  <c:v>Brand has a quality seal on the label</c:v>
                </c:pt>
                <c:pt idx="2">
                  <c:v>Brand provides valid contact information on the label </c:v>
                </c:pt>
                <c:pt idx="3">
                  <c:v>Label claims are believable and have references to back them up on the website</c:v>
                </c:pt>
                <c:pt idx="4">
                  <c:v>Access to a Certificate of Analysis and/or proof of product testing provided</c:v>
                </c:pt>
                <c:pt idx="5">
                  <c:v>Contract manufacturing information on label or website</c:v>
                </c:pt>
                <c:pt idx="6">
                  <c:v>Country of origin information on label or website</c:v>
                </c:pt>
                <c:pt idx="7">
                  <c:v>None of the above</c:v>
                </c:pt>
                <c:pt idx="8">
                  <c:v>I do not believe any supplement brands operate transparently</c:v>
                </c:pt>
                <c:pt idx="9">
                  <c:v>Other</c:v>
                </c:pt>
              </c:strCache>
            </c:strRef>
          </c:cat>
          <c:val>
            <c:numRef>
              <c:f>Sheet1!$B$2:$B$11</c:f>
              <c:numCache>
                <c:formatCode>0%</c:formatCode>
                <c:ptCount val="10"/>
                <c:pt idx="0">
                  <c:v>0.47457627000000002</c:v>
                </c:pt>
                <c:pt idx="1">
                  <c:v>0.44067796999999997</c:v>
                </c:pt>
                <c:pt idx="2">
                  <c:v>0.33898305000000001</c:v>
                </c:pt>
                <c:pt idx="3">
                  <c:v>0.32203389999999998</c:v>
                </c:pt>
                <c:pt idx="4">
                  <c:v>0.28813559</c:v>
                </c:pt>
                <c:pt idx="5">
                  <c:v>0.27118643999999997</c:v>
                </c:pt>
                <c:pt idx="6">
                  <c:v>0.18644068</c:v>
                </c:pt>
                <c:pt idx="7">
                  <c:v>5.0847459999999997E-2</c:v>
                </c:pt>
                <c:pt idx="8">
                  <c:v>0</c:v>
                </c:pt>
                <c:pt idx="9">
                  <c:v>0</c:v>
                </c:pt>
              </c:numCache>
            </c:numRef>
          </c:val>
          <c:extLst>
            <c:ext xmlns:c16="http://schemas.microsoft.com/office/drawing/2014/chart" uri="{C3380CC4-5D6E-409C-BE32-E72D297353CC}">
              <c16:uniqueId val="{00000000-BAF8-41BD-A76E-5924667304E2}"/>
            </c:ext>
          </c:extLst>
        </c:ser>
        <c:ser>
          <c:idx val="1"/>
          <c:order val="1"/>
          <c:tx>
            <c:strRef>
              <c:f>Sheet1!$C$1</c:f>
              <c:strCache>
                <c:ptCount val="1"/>
                <c:pt idx="0">
                  <c:v>US Male 18-34</c:v>
                </c:pt>
              </c:strCache>
            </c:strRef>
          </c:tx>
          <c:spPr>
            <a:solidFill>
              <a:schemeClr val="accent2"/>
            </a:solidFill>
            <a:ln>
              <a:noFill/>
            </a:ln>
            <a:effectLst/>
          </c:spPr>
          <c:invertIfNegative val="0"/>
          <c:cat>
            <c:strRef>
              <c:f>Sheet1!$A$2:$A$11</c:f>
              <c:strCache>
                <c:ptCount val="10"/>
                <c:pt idx="0">
                  <c:v>Detailed ingredient information is readily available </c:v>
                </c:pt>
                <c:pt idx="1">
                  <c:v>Brand has a quality seal on the label</c:v>
                </c:pt>
                <c:pt idx="2">
                  <c:v>Brand provides valid contact information on the label </c:v>
                </c:pt>
                <c:pt idx="3">
                  <c:v>Label claims are believable and have references to back them up on the website</c:v>
                </c:pt>
                <c:pt idx="4">
                  <c:v>Access to a Certificate of Analysis and/or proof of product testing provided</c:v>
                </c:pt>
                <c:pt idx="5">
                  <c:v>Contract manufacturing information on label or website</c:v>
                </c:pt>
                <c:pt idx="6">
                  <c:v>Country of origin information on label or website</c:v>
                </c:pt>
                <c:pt idx="7">
                  <c:v>None of the above</c:v>
                </c:pt>
                <c:pt idx="8">
                  <c:v>I do not believe any supplement brands operate transparently</c:v>
                </c:pt>
                <c:pt idx="9">
                  <c:v>Other</c:v>
                </c:pt>
              </c:strCache>
            </c:strRef>
          </c:cat>
          <c:val>
            <c:numRef>
              <c:f>Sheet1!$C$2:$C$11</c:f>
              <c:numCache>
                <c:formatCode>0%</c:formatCode>
                <c:ptCount val="10"/>
                <c:pt idx="0">
                  <c:v>0.47863248000000003</c:v>
                </c:pt>
                <c:pt idx="1">
                  <c:v>0.40170939999999999</c:v>
                </c:pt>
                <c:pt idx="2">
                  <c:v>0.34188034</c:v>
                </c:pt>
                <c:pt idx="3">
                  <c:v>0.42735042999999989</c:v>
                </c:pt>
                <c:pt idx="4">
                  <c:v>0.42735042999999989</c:v>
                </c:pt>
                <c:pt idx="5">
                  <c:v>0.24786325000000001</c:v>
                </c:pt>
                <c:pt idx="6">
                  <c:v>0.25641026</c:v>
                </c:pt>
                <c:pt idx="7">
                  <c:v>1.7094020000000001E-2</c:v>
                </c:pt>
                <c:pt idx="8">
                  <c:v>2.5641029999999999E-2</c:v>
                </c:pt>
                <c:pt idx="9">
                  <c:v>0</c:v>
                </c:pt>
              </c:numCache>
            </c:numRef>
          </c:val>
          <c:extLst>
            <c:ext xmlns:c16="http://schemas.microsoft.com/office/drawing/2014/chart" uri="{C3380CC4-5D6E-409C-BE32-E72D297353CC}">
              <c16:uniqueId val="{00000001-BAF8-41BD-A76E-5924667304E2}"/>
            </c:ext>
          </c:extLst>
        </c:ser>
        <c:ser>
          <c:idx val="2"/>
          <c:order val="2"/>
          <c:tx>
            <c:strRef>
              <c:f>Sheet1!$D$1</c:f>
              <c:strCache>
                <c:ptCount val="1"/>
                <c:pt idx="0">
                  <c:v>US Female 35-54</c:v>
                </c:pt>
              </c:strCache>
            </c:strRef>
          </c:tx>
          <c:spPr>
            <a:solidFill>
              <a:schemeClr val="accent3"/>
            </a:solidFill>
            <a:ln>
              <a:noFill/>
            </a:ln>
            <a:effectLst/>
          </c:spPr>
          <c:invertIfNegative val="0"/>
          <c:cat>
            <c:strRef>
              <c:f>Sheet1!$A$2:$A$11</c:f>
              <c:strCache>
                <c:ptCount val="10"/>
                <c:pt idx="0">
                  <c:v>Detailed ingredient information is readily available </c:v>
                </c:pt>
                <c:pt idx="1">
                  <c:v>Brand has a quality seal on the label</c:v>
                </c:pt>
                <c:pt idx="2">
                  <c:v>Brand provides valid contact information on the label </c:v>
                </c:pt>
                <c:pt idx="3">
                  <c:v>Label claims are believable and have references to back them up on the website</c:v>
                </c:pt>
                <c:pt idx="4">
                  <c:v>Access to a Certificate of Analysis and/or proof of product testing provided</c:v>
                </c:pt>
                <c:pt idx="5">
                  <c:v>Contract manufacturing information on label or website</c:v>
                </c:pt>
                <c:pt idx="6">
                  <c:v>Country of origin information on label or website</c:v>
                </c:pt>
                <c:pt idx="7">
                  <c:v>None of the above</c:v>
                </c:pt>
                <c:pt idx="8">
                  <c:v>I do not believe any supplement brands operate transparently</c:v>
                </c:pt>
                <c:pt idx="9">
                  <c:v>Other</c:v>
                </c:pt>
              </c:strCache>
            </c:strRef>
          </c:cat>
          <c:val>
            <c:numRef>
              <c:f>Sheet1!$D$2:$D$11</c:f>
              <c:numCache>
                <c:formatCode>0%</c:formatCode>
                <c:ptCount val="10"/>
                <c:pt idx="0">
                  <c:v>0.45714285999999998</c:v>
                </c:pt>
                <c:pt idx="1">
                  <c:v>0.47619048000000003</c:v>
                </c:pt>
                <c:pt idx="2">
                  <c:v>0.37142857000000001</c:v>
                </c:pt>
                <c:pt idx="3">
                  <c:v>0.27619048000000002</c:v>
                </c:pt>
                <c:pt idx="4">
                  <c:v>0.27619048000000002</c:v>
                </c:pt>
                <c:pt idx="5">
                  <c:v>0.25714285999999997</c:v>
                </c:pt>
                <c:pt idx="6">
                  <c:v>0.22857142999999999</c:v>
                </c:pt>
                <c:pt idx="7">
                  <c:v>4.7619050000000003E-2</c:v>
                </c:pt>
                <c:pt idx="8">
                  <c:v>2.8571429999999998E-2</c:v>
                </c:pt>
                <c:pt idx="9">
                  <c:v>0</c:v>
                </c:pt>
              </c:numCache>
            </c:numRef>
          </c:val>
          <c:extLst>
            <c:ext xmlns:c16="http://schemas.microsoft.com/office/drawing/2014/chart" uri="{C3380CC4-5D6E-409C-BE32-E72D297353CC}">
              <c16:uniqueId val="{00000002-BAF8-41BD-A76E-5924667304E2}"/>
            </c:ext>
          </c:extLst>
        </c:ser>
        <c:ser>
          <c:idx val="3"/>
          <c:order val="3"/>
          <c:tx>
            <c:strRef>
              <c:f>Sheet1!$E$1</c:f>
              <c:strCache>
                <c:ptCount val="1"/>
                <c:pt idx="0">
                  <c:v>US Male 35-54</c:v>
                </c:pt>
              </c:strCache>
            </c:strRef>
          </c:tx>
          <c:spPr>
            <a:solidFill>
              <a:schemeClr val="accent4"/>
            </a:solidFill>
            <a:ln>
              <a:noFill/>
            </a:ln>
            <a:effectLst/>
          </c:spPr>
          <c:invertIfNegative val="0"/>
          <c:cat>
            <c:strRef>
              <c:f>Sheet1!$A$2:$A$11</c:f>
              <c:strCache>
                <c:ptCount val="10"/>
                <c:pt idx="0">
                  <c:v>Detailed ingredient information is readily available </c:v>
                </c:pt>
                <c:pt idx="1">
                  <c:v>Brand has a quality seal on the label</c:v>
                </c:pt>
                <c:pt idx="2">
                  <c:v>Brand provides valid contact information on the label </c:v>
                </c:pt>
                <c:pt idx="3">
                  <c:v>Label claims are believable and have references to back them up on the website</c:v>
                </c:pt>
                <c:pt idx="4">
                  <c:v>Access to a Certificate of Analysis and/or proof of product testing provided</c:v>
                </c:pt>
                <c:pt idx="5">
                  <c:v>Contract manufacturing information on label or website</c:v>
                </c:pt>
                <c:pt idx="6">
                  <c:v>Country of origin information on label or website</c:v>
                </c:pt>
                <c:pt idx="7">
                  <c:v>None of the above</c:v>
                </c:pt>
                <c:pt idx="8">
                  <c:v>I do not believe any supplement brands operate transparently</c:v>
                </c:pt>
                <c:pt idx="9">
                  <c:v>Other</c:v>
                </c:pt>
              </c:strCache>
            </c:strRef>
          </c:cat>
          <c:val>
            <c:numRef>
              <c:f>Sheet1!$E$2:$E$11</c:f>
              <c:numCache>
                <c:formatCode>0%</c:formatCode>
                <c:ptCount val="10"/>
                <c:pt idx="0">
                  <c:v>0.40707965000000002</c:v>
                </c:pt>
                <c:pt idx="1">
                  <c:v>0.37168141999999998</c:v>
                </c:pt>
                <c:pt idx="2">
                  <c:v>0.45132742999999997</c:v>
                </c:pt>
                <c:pt idx="3">
                  <c:v>0.34513273999999999</c:v>
                </c:pt>
                <c:pt idx="4">
                  <c:v>0.42477875999999998</c:v>
                </c:pt>
                <c:pt idx="5">
                  <c:v>0.30973451000000002</c:v>
                </c:pt>
                <c:pt idx="6">
                  <c:v>0.28318584000000002</c:v>
                </c:pt>
                <c:pt idx="7">
                  <c:v>1.7699119999999999E-2</c:v>
                </c:pt>
                <c:pt idx="8">
                  <c:v>0</c:v>
                </c:pt>
                <c:pt idx="9">
                  <c:v>0</c:v>
                </c:pt>
              </c:numCache>
            </c:numRef>
          </c:val>
          <c:extLst>
            <c:ext xmlns:c16="http://schemas.microsoft.com/office/drawing/2014/chart" uri="{C3380CC4-5D6E-409C-BE32-E72D297353CC}">
              <c16:uniqueId val="{00000003-BAF8-41BD-A76E-5924667304E2}"/>
            </c:ext>
          </c:extLst>
        </c:ser>
        <c:ser>
          <c:idx val="4"/>
          <c:order val="4"/>
          <c:tx>
            <c:strRef>
              <c:f>Sheet1!$F$1</c:f>
              <c:strCache>
                <c:ptCount val="1"/>
                <c:pt idx="0">
                  <c:v>US Female 55+</c:v>
                </c:pt>
              </c:strCache>
            </c:strRef>
          </c:tx>
          <c:spPr>
            <a:solidFill>
              <a:schemeClr val="accent5"/>
            </a:solidFill>
            <a:ln>
              <a:noFill/>
            </a:ln>
            <a:effectLst/>
          </c:spPr>
          <c:invertIfNegative val="0"/>
          <c:cat>
            <c:strRef>
              <c:f>Sheet1!$A$2:$A$11</c:f>
              <c:strCache>
                <c:ptCount val="10"/>
                <c:pt idx="0">
                  <c:v>Detailed ingredient information is readily available </c:v>
                </c:pt>
                <c:pt idx="1">
                  <c:v>Brand has a quality seal on the label</c:v>
                </c:pt>
                <c:pt idx="2">
                  <c:v>Brand provides valid contact information on the label </c:v>
                </c:pt>
                <c:pt idx="3">
                  <c:v>Label claims are believable and have references to back them up on the website</c:v>
                </c:pt>
                <c:pt idx="4">
                  <c:v>Access to a Certificate of Analysis and/or proof of product testing provided</c:v>
                </c:pt>
                <c:pt idx="5">
                  <c:v>Contract manufacturing information on label or website</c:v>
                </c:pt>
                <c:pt idx="6">
                  <c:v>Country of origin information on label or website</c:v>
                </c:pt>
                <c:pt idx="7">
                  <c:v>None of the above</c:v>
                </c:pt>
                <c:pt idx="8">
                  <c:v>I do not believe any supplement brands operate transparently</c:v>
                </c:pt>
                <c:pt idx="9">
                  <c:v>Other</c:v>
                </c:pt>
              </c:strCache>
            </c:strRef>
          </c:cat>
          <c:val>
            <c:numRef>
              <c:f>Sheet1!$F$2:$F$11</c:f>
              <c:numCache>
                <c:formatCode>0%</c:formatCode>
                <c:ptCount val="10"/>
                <c:pt idx="0">
                  <c:v>0.60869565000000003</c:v>
                </c:pt>
                <c:pt idx="1">
                  <c:v>0.47826087</c:v>
                </c:pt>
                <c:pt idx="2">
                  <c:v>0.28260869999999999</c:v>
                </c:pt>
                <c:pt idx="3">
                  <c:v>0.32608695999999998</c:v>
                </c:pt>
                <c:pt idx="4">
                  <c:v>0.26086957</c:v>
                </c:pt>
                <c:pt idx="5">
                  <c:v>0.17391303999999999</c:v>
                </c:pt>
                <c:pt idx="6">
                  <c:v>0.23913043</c:v>
                </c:pt>
                <c:pt idx="7">
                  <c:v>4.3478259999999998E-2</c:v>
                </c:pt>
                <c:pt idx="8">
                  <c:v>6.521739E-2</c:v>
                </c:pt>
                <c:pt idx="9">
                  <c:v>2.1739129999999999E-2</c:v>
                </c:pt>
              </c:numCache>
            </c:numRef>
          </c:val>
          <c:extLst>
            <c:ext xmlns:c16="http://schemas.microsoft.com/office/drawing/2014/chart" uri="{C3380CC4-5D6E-409C-BE32-E72D297353CC}">
              <c16:uniqueId val="{00000004-BAF8-41BD-A76E-5924667304E2}"/>
            </c:ext>
          </c:extLst>
        </c:ser>
        <c:ser>
          <c:idx val="5"/>
          <c:order val="5"/>
          <c:tx>
            <c:strRef>
              <c:f>Sheet1!$G$1</c:f>
              <c:strCache>
                <c:ptCount val="1"/>
                <c:pt idx="0">
                  <c:v>US Male 55+</c:v>
                </c:pt>
              </c:strCache>
            </c:strRef>
          </c:tx>
          <c:spPr>
            <a:solidFill>
              <a:schemeClr val="accent6"/>
            </a:solidFill>
            <a:ln>
              <a:noFill/>
            </a:ln>
            <a:effectLst/>
          </c:spPr>
          <c:invertIfNegative val="0"/>
          <c:cat>
            <c:strRef>
              <c:f>Sheet1!$A$2:$A$11</c:f>
              <c:strCache>
                <c:ptCount val="10"/>
                <c:pt idx="0">
                  <c:v>Detailed ingredient information is readily available </c:v>
                </c:pt>
                <c:pt idx="1">
                  <c:v>Brand has a quality seal on the label</c:v>
                </c:pt>
                <c:pt idx="2">
                  <c:v>Brand provides valid contact information on the label </c:v>
                </c:pt>
                <c:pt idx="3">
                  <c:v>Label claims are believable and have references to back them up on the website</c:v>
                </c:pt>
                <c:pt idx="4">
                  <c:v>Access to a Certificate of Analysis and/or proof of product testing provided</c:v>
                </c:pt>
                <c:pt idx="5">
                  <c:v>Contract manufacturing information on label or website</c:v>
                </c:pt>
                <c:pt idx="6">
                  <c:v>Country of origin information on label or website</c:v>
                </c:pt>
                <c:pt idx="7">
                  <c:v>None of the above</c:v>
                </c:pt>
                <c:pt idx="8">
                  <c:v>I do not believe any supplement brands operate transparently</c:v>
                </c:pt>
                <c:pt idx="9">
                  <c:v>Other</c:v>
                </c:pt>
              </c:strCache>
            </c:strRef>
          </c:cat>
          <c:val>
            <c:numRef>
              <c:f>Sheet1!$G$2:$G$11</c:f>
              <c:numCache>
                <c:formatCode>0%</c:formatCode>
                <c:ptCount val="10"/>
                <c:pt idx="0">
                  <c:v>0.39393939000000011</c:v>
                </c:pt>
                <c:pt idx="1">
                  <c:v>0.33333332999999998</c:v>
                </c:pt>
                <c:pt idx="2">
                  <c:v>0.24242424000000001</c:v>
                </c:pt>
                <c:pt idx="3">
                  <c:v>0.27272727000000002</c:v>
                </c:pt>
                <c:pt idx="4">
                  <c:v>0.39393939000000011</c:v>
                </c:pt>
                <c:pt idx="5">
                  <c:v>0.21212121</c:v>
                </c:pt>
                <c:pt idx="6">
                  <c:v>0.27272727000000002</c:v>
                </c:pt>
                <c:pt idx="7">
                  <c:v>6.0606060000000003E-2</c:v>
                </c:pt>
                <c:pt idx="8">
                  <c:v>9.0909089999999998E-2</c:v>
                </c:pt>
                <c:pt idx="9">
                  <c:v>0</c:v>
                </c:pt>
              </c:numCache>
            </c:numRef>
          </c:val>
          <c:extLst>
            <c:ext xmlns:c16="http://schemas.microsoft.com/office/drawing/2014/chart" uri="{C3380CC4-5D6E-409C-BE32-E72D297353CC}">
              <c16:uniqueId val="{00000005-BAF8-41BD-A76E-5924667304E2}"/>
            </c:ext>
          </c:extLst>
        </c:ser>
        <c:dLbls>
          <c:showLegendKey val="0"/>
          <c:showVal val="0"/>
          <c:showCatName val="0"/>
          <c:showSerName val="0"/>
          <c:showPercent val="0"/>
          <c:showBubbleSize val="0"/>
        </c:dLbls>
        <c:gapWidth val="219"/>
        <c:overlap val="-27"/>
        <c:axId val="573145496"/>
        <c:axId val="380306152"/>
      </c:barChart>
      <c:catAx>
        <c:axId val="573145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80306152"/>
        <c:crosses val="autoZero"/>
        <c:auto val="1"/>
        <c:lblAlgn val="ctr"/>
        <c:lblOffset val="100"/>
        <c:noMultiLvlLbl val="0"/>
      </c:catAx>
      <c:valAx>
        <c:axId val="3803061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73145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2020 US</c:v>
                </c:pt>
              </c:strCache>
            </c:strRef>
          </c:tx>
          <c:spPr>
            <a:solidFill>
              <a:schemeClr val="accent1"/>
            </a:solidFill>
            <a:ln>
              <a:noFill/>
            </a:ln>
            <a:effectLst/>
          </c:spPr>
          <c:invertIfNegative val="0"/>
          <c:cat>
            <c:strRef>
              <c:f>Sheet1!$A$2:$A$11</c:f>
              <c:strCache>
                <c:ptCount val="10"/>
                <c:pt idx="0">
                  <c:v>Detailed ingredient information is readily available </c:v>
                </c:pt>
                <c:pt idx="1">
                  <c:v>Brand has a quality seal on the label</c:v>
                </c:pt>
                <c:pt idx="2">
                  <c:v>Brand provides valid contact information on the label </c:v>
                </c:pt>
                <c:pt idx="3">
                  <c:v>Access to a Certificate of Analysis and/or proof of product testing provided</c:v>
                </c:pt>
                <c:pt idx="4">
                  <c:v>Label claims are believable and have references to back them up on the website</c:v>
                </c:pt>
                <c:pt idx="5">
                  <c:v>Contract manufacturing information on label or website</c:v>
                </c:pt>
                <c:pt idx="6">
                  <c:v>Country of origin information on label or website</c:v>
                </c:pt>
                <c:pt idx="7">
                  <c:v>None of the above</c:v>
                </c:pt>
                <c:pt idx="8">
                  <c:v>I do not believe any supplement brands operate transparently</c:v>
                </c:pt>
                <c:pt idx="9">
                  <c:v>Other</c:v>
                </c:pt>
              </c:strCache>
            </c:strRef>
          </c:cat>
          <c:val>
            <c:numRef>
              <c:f>Sheet1!$B$2:$B$11</c:f>
              <c:numCache>
                <c:formatCode>0%</c:formatCode>
                <c:ptCount val="10"/>
                <c:pt idx="0">
                  <c:v>0.36666666999999997</c:v>
                </c:pt>
                <c:pt idx="1">
                  <c:v>0.41666667000000002</c:v>
                </c:pt>
                <c:pt idx="2">
                  <c:v>0.32333332999999997</c:v>
                </c:pt>
                <c:pt idx="3">
                  <c:v>0.28333332999999999</c:v>
                </c:pt>
                <c:pt idx="4">
                  <c:v>0.32333332999999997</c:v>
                </c:pt>
                <c:pt idx="5">
                  <c:v>0.22666666999999999</c:v>
                </c:pt>
                <c:pt idx="6">
                  <c:v>0.25666666999999999</c:v>
                </c:pt>
                <c:pt idx="7">
                  <c:v>0.06</c:v>
                </c:pt>
                <c:pt idx="9">
                  <c:v>0.01</c:v>
                </c:pt>
              </c:numCache>
            </c:numRef>
          </c:val>
          <c:extLst>
            <c:ext xmlns:c16="http://schemas.microsoft.com/office/drawing/2014/chart" uri="{C3380CC4-5D6E-409C-BE32-E72D297353CC}">
              <c16:uniqueId val="{00000000-DBB6-4C82-8B23-9B7003AE3EA7}"/>
            </c:ext>
          </c:extLst>
        </c:ser>
        <c:ser>
          <c:idx val="1"/>
          <c:order val="1"/>
          <c:tx>
            <c:strRef>
              <c:f>Sheet1!$C$1</c:f>
              <c:strCache>
                <c:ptCount val="1"/>
                <c:pt idx="0">
                  <c:v>2021 US</c:v>
                </c:pt>
              </c:strCache>
            </c:strRef>
          </c:tx>
          <c:spPr>
            <a:solidFill>
              <a:schemeClr val="accent2"/>
            </a:solidFill>
            <a:ln>
              <a:noFill/>
            </a:ln>
            <a:effectLst/>
          </c:spPr>
          <c:invertIfNegative val="0"/>
          <c:cat>
            <c:strRef>
              <c:f>Sheet1!$A$2:$A$11</c:f>
              <c:strCache>
                <c:ptCount val="10"/>
                <c:pt idx="0">
                  <c:v>Detailed ingredient information is readily available </c:v>
                </c:pt>
                <c:pt idx="1">
                  <c:v>Brand has a quality seal on the label</c:v>
                </c:pt>
                <c:pt idx="2">
                  <c:v>Brand provides valid contact information on the label </c:v>
                </c:pt>
                <c:pt idx="3">
                  <c:v>Access to a Certificate of Analysis and/or proof of product testing provided</c:v>
                </c:pt>
                <c:pt idx="4">
                  <c:v>Label claims are believable and have references to back them up on the website</c:v>
                </c:pt>
                <c:pt idx="5">
                  <c:v>Contract manufacturing information on label or website</c:v>
                </c:pt>
                <c:pt idx="6">
                  <c:v>Country of origin information on label or website</c:v>
                </c:pt>
                <c:pt idx="7">
                  <c:v>None of the above</c:v>
                </c:pt>
                <c:pt idx="8">
                  <c:v>I do not believe any supplement brands operate transparently</c:v>
                </c:pt>
                <c:pt idx="9">
                  <c:v>Other</c:v>
                </c:pt>
              </c:strCache>
            </c:strRef>
          </c:cat>
          <c:val>
            <c:numRef>
              <c:f>Sheet1!$C$2:$C$11</c:f>
              <c:numCache>
                <c:formatCode>0%</c:formatCode>
                <c:ptCount val="10"/>
                <c:pt idx="0">
                  <c:v>0.37719298000000001</c:v>
                </c:pt>
                <c:pt idx="1">
                  <c:v>0.44736841999999999</c:v>
                </c:pt>
                <c:pt idx="2">
                  <c:v>0.32748537999999999</c:v>
                </c:pt>
                <c:pt idx="3">
                  <c:v>0.29239766</c:v>
                </c:pt>
                <c:pt idx="4">
                  <c:v>0.34210526000000002</c:v>
                </c:pt>
                <c:pt idx="5">
                  <c:v>0.26023392000000001</c:v>
                </c:pt>
                <c:pt idx="6">
                  <c:v>0.30701753999999998</c:v>
                </c:pt>
                <c:pt idx="7">
                  <c:v>3.5087720000000003E-2</c:v>
                </c:pt>
                <c:pt idx="9">
                  <c:v>5.8479499999999993E-3</c:v>
                </c:pt>
              </c:numCache>
            </c:numRef>
          </c:val>
          <c:extLst>
            <c:ext xmlns:c16="http://schemas.microsoft.com/office/drawing/2014/chart" uri="{C3380CC4-5D6E-409C-BE32-E72D297353CC}">
              <c16:uniqueId val="{00000001-DBB6-4C82-8B23-9B7003AE3EA7}"/>
            </c:ext>
          </c:extLst>
        </c:ser>
        <c:ser>
          <c:idx val="2"/>
          <c:order val="2"/>
          <c:tx>
            <c:strRef>
              <c:f>Sheet1!$D$1</c:f>
              <c:strCache>
                <c:ptCount val="1"/>
                <c:pt idx="0">
                  <c:v>2022 US</c:v>
                </c:pt>
              </c:strCache>
            </c:strRef>
          </c:tx>
          <c:spPr>
            <a:solidFill>
              <a:schemeClr val="accent3"/>
            </a:solidFill>
            <a:ln>
              <a:noFill/>
            </a:ln>
            <a:effectLst/>
          </c:spPr>
          <c:invertIfNegative val="0"/>
          <c:cat>
            <c:strRef>
              <c:f>Sheet1!$A$2:$A$11</c:f>
              <c:strCache>
                <c:ptCount val="10"/>
                <c:pt idx="0">
                  <c:v>Detailed ingredient information is readily available </c:v>
                </c:pt>
                <c:pt idx="1">
                  <c:v>Brand has a quality seal on the label</c:v>
                </c:pt>
                <c:pt idx="2">
                  <c:v>Brand provides valid contact information on the label </c:v>
                </c:pt>
                <c:pt idx="3">
                  <c:v>Access to a Certificate of Analysis and/or proof of product testing provided</c:v>
                </c:pt>
                <c:pt idx="4">
                  <c:v>Label claims are believable and have references to back them up on the website</c:v>
                </c:pt>
                <c:pt idx="5">
                  <c:v>Contract manufacturing information on label or website</c:v>
                </c:pt>
                <c:pt idx="6">
                  <c:v>Country of origin information on label or website</c:v>
                </c:pt>
                <c:pt idx="7">
                  <c:v>None of the above</c:v>
                </c:pt>
                <c:pt idx="8">
                  <c:v>I do not believe any supplement brands operate transparently</c:v>
                </c:pt>
                <c:pt idx="9">
                  <c:v>Other</c:v>
                </c:pt>
              </c:strCache>
            </c:strRef>
          </c:cat>
          <c:val>
            <c:numRef>
              <c:f>Sheet1!$D$2:$D$11</c:f>
              <c:numCache>
                <c:formatCode>0%</c:formatCode>
                <c:ptCount val="10"/>
                <c:pt idx="0">
                  <c:v>0.38966202999999999</c:v>
                </c:pt>
                <c:pt idx="1">
                  <c:v>0.37375745999999999</c:v>
                </c:pt>
                <c:pt idx="2">
                  <c:v>0.26640159000000002</c:v>
                </c:pt>
                <c:pt idx="3">
                  <c:v>0.26640159000000002</c:v>
                </c:pt>
                <c:pt idx="4">
                  <c:v>0.26242545</c:v>
                </c:pt>
                <c:pt idx="5">
                  <c:v>0.21272366000000001</c:v>
                </c:pt>
                <c:pt idx="6">
                  <c:v>0.23260437</c:v>
                </c:pt>
                <c:pt idx="7">
                  <c:v>2.5844929999999999E-2</c:v>
                </c:pt>
                <c:pt idx="8">
                  <c:v>2.1868789999999999E-2</c:v>
                </c:pt>
                <c:pt idx="9">
                  <c:v>0</c:v>
                </c:pt>
              </c:numCache>
            </c:numRef>
          </c:val>
          <c:extLst>
            <c:ext xmlns:c16="http://schemas.microsoft.com/office/drawing/2014/chart" uri="{C3380CC4-5D6E-409C-BE32-E72D297353CC}">
              <c16:uniqueId val="{00000000-146F-4574-9AA1-44645A13DCCF}"/>
            </c:ext>
          </c:extLst>
        </c:ser>
        <c:ser>
          <c:idx val="3"/>
          <c:order val="3"/>
          <c:tx>
            <c:strRef>
              <c:f>Sheet1!$E$1</c:f>
              <c:strCache>
                <c:ptCount val="1"/>
                <c:pt idx="0">
                  <c:v>2023 US</c:v>
                </c:pt>
              </c:strCache>
            </c:strRef>
          </c:tx>
          <c:spPr>
            <a:solidFill>
              <a:schemeClr val="accent4"/>
            </a:solidFill>
            <a:ln>
              <a:noFill/>
            </a:ln>
            <a:effectLst/>
          </c:spPr>
          <c:invertIfNegative val="0"/>
          <c:cat>
            <c:strRef>
              <c:f>Sheet1!$A$2:$A$11</c:f>
              <c:strCache>
                <c:ptCount val="10"/>
                <c:pt idx="0">
                  <c:v>Detailed ingredient information is readily available </c:v>
                </c:pt>
                <c:pt idx="1">
                  <c:v>Brand has a quality seal on the label</c:v>
                </c:pt>
                <c:pt idx="2">
                  <c:v>Brand provides valid contact information on the label </c:v>
                </c:pt>
                <c:pt idx="3">
                  <c:v>Access to a Certificate of Analysis and/or proof of product testing provided</c:v>
                </c:pt>
                <c:pt idx="4">
                  <c:v>Label claims are believable and have references to back them up on the website</c:v>
                </c:pt>
                <c:pt idx="5">
                  <c:v>Contract manufacturing information on label or website</c:v>
                </c:pt>
                <c:pt idx="6">
                  <c:v>Country of origin information on label or website</c:v>
                </c:pt>
                <c:pt idx="7">
                  <c:v>None of the above</c:v>
                </c:pt>
                <c:pt idx="8">
                  <c:v>I do not believe any supplement brands operate transparently</c:v>
                </c:pt>
                <c:pt idx="9">
                  <c:v>Other</c:v>
                </c:pt>
              </c:strCache>
            </c:strRef>
          </c:cat>
          <c:val>
            <c:numRef>
              <c:f>Sheet1!$E$2:$E$11</c:f>
              <c:numCache>
                <c:formatCode>0%</c:formatCode>
                <c:ptCount val="10"/>
                <c:pt idx="0">
                  <c:v>0.44421487999999998</c:v>
                </c:pt>
                <c:pt idx="1">
                  <c:v>0.44214875999999997</c:v>
                </c:pt>
                <c:pt idx="2">
                  <c:v>0.33264463</c:v>
                </c:pt>
                <c:pt idx="3">
                  <c:v>0.39049587000000002</c:v>
                </c:pt>
                <c:pt idx="4">
                  <c:v>0.34917355</c:v>
                </c:pt>
                <c:pt idx="5">
                  <c:v>0.23140495999999999</c:v>
                </c:pt>
                <c:pt idx="6">
                  <c:v>0.24380165000000001</c:v>
                </c:pt>
                <c:pt idx="7">
                  <c:v>2.0661160000000001E-2</c:v>
                </c:pt>
                <c:pt idx="8">
                  <c:v>1.0330580000000001E-2</c:v>
                </c:pt>
                <c:pt idx="9">
                  <c:v>4.1322299999999998E-3</c:v>
                </c:pt>
              </c:numCache>
            </c:numRef>
          </c:val>
          <c:extLst>
            <c:ext xmlns:c16="http://schemas.microsoft.com/office/drawing/2014/chart" uri="{C3380CC4-5D6E-409C-BE32-E72D297353CC}">
              <c16:uniqueId val="{00000001-146F-4574-9AA1-44645A13DCCF}"/>
            </c:ext>
          </c:extLst>
        </c:ser>
        <c:ser>
          <c:idx val="4"/>
          <c:order val="4"/>
          <c:tx>
            <c:strRef>
              <c:f>Sheet1!$F$1</c:f>
              <c:strCache>
                <c:ptCount val="1"/>
                <c:pt idx="0">
                  <c:v>2024 US</c:v>
                </c:pt>
              </c:strCache>
            </c:strRef>
          </c:tx>
          <c:spPr>
            <a:solidFill>
              <a:schemeClr val="accent5"/>
            </a:solidFill>
            <a:ln>
              <a:noFill/>
            </a:ln>
            <a:effectLst/>
          </c:spPr>
          <c:invertIfNegative val="0"/>
          <c:cat>
            <c:strRef>
              <c:f>Sheet1!$A$2:$A$11</c:f>
              <c:strCache>
                <c:ptCount val="10"/>
                <c:pt idx="0">
                  <c:v>Detailed ingredient information is readily available </c:v>
                </c:pt>
                <c:pt idx="1">
                  <c:v>Brand has a quality seal on the label</c:v>
                </c:pt>
                <c:pt idx="2">
                  <c:v>Brand provides valid contact information on the label </c:v>
                </c:pt>
                <c:pt idx="3">
                  <c:v>Access to a Certificate of Analysis and/or proof of product testing provided</c:v>
                </c:pt>
                <c:pt idx="4">
                  <c:v>Label claims are believable and have references to back them up on the website</c:v>
                </c:pt>
                <c:pt idx="5">
                  <c:v>Contract manufacturing information on label or website</c:v>
                </c:pt>
                <c:pt idx="6">
                  <c:v>Country of origin information on label or website</c:v>
                </c:pt>
                <c:pt idx="7">
                  <c:v>None of the above</c:v>
                </c:pt>
                <c:pt idx="8">
                  <c:v>I do not believe any supplement brands operate transparently</c:v>
                </c:pt>
                <c:pt idx="9">
                  <c:v>Other</c:v>
                </c:pt>
              </c:strCache>
            </c:strRef>
          </c:cat>
          <c:val>
            <c:numRef>
              <c:f>Sheet1!$F$2:$F$11</c:f>
              <c:numCache>
                <c:formatCode>0%</c:formatCode>
                <c:ptCount val="10"/>
                <c:pt idx="0">
                  <c:v>0.46413502000000001</c:v>
                </c:pt>
                <c:pt idx="1">
                  <c:v>0.41772152000000001</c:v>
                </c:pt>
                <c:pt idx="2">
                  <c:v>0.36075949000000002</c:v>
                </c:pt>
                <c:pt idx="3">
                  <c:v>0.35654007999999998</c:v>
                </c:pt>
                <c:pt idx="4">
                  <c:v>0.34177214999999989</c:v>
                </c:pt>
                <c:pt idx="5">
                  <c:v>0.25738397000000002</c:v>
                </c:pt>
                <c:pt idx="6">
                  <c:v>0.24894515</c:v>
                </c:pt>
                <c:pt idx="7">
                  <c:v>3.3755269999999997E-2</c:v>
                </c:pt>
                <c:pt idx="8">
                  <c:v>2.5316459999999999E-2</c:v>
                </c:pt>
                <c:pt idx="9">
                  <c:v>2.1096999999999999E-3</c:v>
                </c:pt>
              </c:numCache>
            </c:numRef>
          </c:val>
          <c:extLst>
            <c:ext xmlns:c16="http://schemas.microsoft.com/office/drawing/2014/chart" uri="{C3380CC4-5D6E-409C-BE32-E72D297353CC}">
              <c16:uniqueId val="{00000002-146F-4574-9AA1-44645A13DCCF}"/>
            </c:ext>
          </c:extLst>
        </c:ser>
        <c:dLbls>
          <c:showLegendKey val="0"/>
          <c:showVal val="0"/>
          <c:showCatName val="0"/>
          <c:showSerName val="0"/>
          <c:showPercent val="0"/>
          <c:showBubbleSize val="0"/>
        </c:dLbls>
        <c:gapWidth val="219"/>
        <c:overlap val="-27"/>
        <c:axId val="802194824"/>
        <c:axId val="802201664"/>
      </c:barChart>
      <c:catAx>
        <c:axId val="802194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02201664"/>
        <c:crosses val="autoZero"/>
        <c:auto val="1"/>
        <c:lblAlgn val="ctr"/>
        <c:lblOffset val="100"/>
        <c:noMultiLvlLbl val="0"/>
      </c:catAx>
      <c:valAx>
        <c:axId val="8022016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02194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Sheet1!$B$2:$B$6</c:f>
              <c:numCache>
                <c:formatCode>0%</c:formatCode>
                <c:ptCount val="5"/>
                <c:pt idx="0">
                  <c:v>0.25949367000000001</c:v>
                </c:pt>
                <c:pt idx="1">
                  <c:v>0.27637130999999998</c:v>
                </c:pt>
                <c:pt idx="2">
                  <c:v>0.29746834999999999</c:v>
                </c:pt>
                <c:pt idx="3">
                  <c:v>0.11181435000000001</c:v>
                </c:pt>
                <c:pt idx="4">
                  <c:v>5.4852320000000003E-2</c:v>
                </c:pt>
              </c:numCache>
            </c:numRef>
          </c:val>
          <c:extLst>
            <c:ext xmlns:c16="http://schemas.microsoft.com/office/drawing/2014/chart" uri="{C3380CC4-5D6E-409C-BE32-E72D297353CC}">
              <c16:uniqueId val="{00000000-24FF-4AA4-87EC-7AC974287237}"/>
            </c:ext>
          </c:extLst>
        </c:ser>
        <c:ser>
          <c:idx val="1"/>
          <c:order val="1"/>
          <c:tx>
            <c:strRef>
              <c:f>Sheet1!$C$1</c:f>
              <c:strCache>
                <c:ptCount val="1"/>
                <c:pt idx="0">
                  <c:v>UK</c:v>
                </c:pt>
              </c:strCache>
            </c:strRef>
          </c:tx>
          <c:spPr>
            <a:solidFill>
              <a:schemeClr val="accent2"/>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Sheet1!$C$2:$C$6</c:f>
              <c:numCache>
                <c:formatCode>0%</c:formatCode>
                <c:ptCount val="5"/>
                <c:pt idx="0">
                  <c:v>0.19047618999999999</c:v>
                </c:pt>
                <c:pt idx="1">
                  <c:v>0.33333332999999998</c:v>
                </c:pt>
                <c:pt idx="2">
                  <c:v>0.30952381000000001</c:v>
                </c:pt>
                <c:pt idx="3">
                  <c:v>0.11309524</c:v>
                </c:pt>
                <c:pt idx="4">
                  <c:v>5.3571430000000003E-2</c:v>
                </c:pt>
              </c:numCache>
            </c:numRef>
          </c:val>
          <c:extLst>
            <c:ext xmlns:c16="http://schemas.microsoft.com/office/drawing/2014/chart" uri="{C3380CC4-5D6E-409C-BE32-E72D297353CC}">
              <c16:uniqueId val="{00000001-24FF-4AA4-87EC-7AC974287237}"/>
            </c:ext>
          </c:extLst>
        </c:ser>
        <c:ser>
          <c:idx val="2"/>
          <c:order val="2"/>
          <c:tx>
            <c:strRef>
              <c:f>Sheet1!$D$1</c:f>
              <c:strCache>
                <c:ptCount val="1"/>
                <c:pt idx="0">
                  <c:v>DE</c:v>
                </c:pt>
              </c:strCache>
            </c:strRef>
          </c:tx>
          <c:spPr>
            <a:solidFill>
              <a:schemeClr val="accent3"/>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Sheet1!$D$2:$D$6</c:f>
              <c:numCache>
                <c:formatCode>0%</c:formatCode>
                <c:ptCount val="5"/>
                <c:pt idx="0">
                  <c:v>0.24137931000000001</c:v>
                </c:pt>
                <c:pt idx="1">
                  <c:v>0.30049260999999999</c:v>
                </c:pt>
                <c:pt idx="2">
                  <c:v>0.33004926000000001</c:v>
                </c:pt>
                <c:pt idx="3">
                  <c:v>0.10837438000000001</c:v>
                </c:pt>
                <c:pt idx="4">
                  <c:v>1.9704429999999998E-2</c:v>
                </c:pt>
              </c:numCache>
            </c:numRef>
          </c:val>
          <c:extLst>
            <c:ext xmlns:c16="http://schemas.microsoft.com/office/drawing/2014/chart" uri="{C3380CC4-5D6E-409C-BE32-E72D297353CC}">
              <c16:uniqueId val="{00000002-24FF-4AA4-87EC-7AC974287237}"/>
            </c:ext>
          </c:extLst>
        </c:ser>
        <c:ser>
          <c:idx val="3"/>
          <c:order val="3"/>
          <c:tx>
            <c:strRef>
              <c:f>Sheet1!$E$1</c:f>
              <c:strCache>
                <c:ptCount val="1"/>
                <c:pt idx="0">
                  <c:v>IT</c:v>
                </c:pt>
              </c:strCache>
            </c:strRef>
          </c:tx>
          <c:spPr>
            <a:solidFill>
              <a:schemeClr val="accent4"/>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Sheet1!$E$2:$E$6</c:f>
              <c:numCache>
                <c:formatCode>0%</c:formatCode>
                <c:ptCount val="5"/>
                <c:pt idx="0">
                  <c:v>0.15789474000000001</c:v>
                </c:pt>
                <c:pt idx="1">
                  <c:v>0.38056679999999998</c:v>
                </c:pt>
                <c:pt idx="2">
                  <c:v>0.36437247</c:v>
                </c:pt>
                <c:pt idx="3">
                  <c:v>5.668016E-2</c:v>
                </c:pt>
                <c:pt idx="4">
                  <c:v>4.048583E-2</c:v>
                </c:pt>
              </c:numCache>
            </c:numRef>
          </c:val>
          <c:extLst>
            <c:ext xmlns:c16="http://schemas.microsoft.com/office/drawing/2014/chart" uri="{C3380CC4-5D6E-409C-BE32-E72D297353CC}">
              <c16:uniqueId val="{00000003-24FF-4AA4-87EC-7AC974287237}"/>
            </c:ext>
          </c:extLst>
        </c:ser>
        <c:ser>
          <c:idx val="4"/>
          <c:order val="4"/>
          <c:tx>
            <c:strRef>
              <c:f>Sheet1!$F$1</c:f>
              <c:strCache>
                <c:ptCount val="1"/>
                <c:pt idx="0">
                  <c:v>KR</c:v>
                </c:pt>
              </c:strCache>
            </c:strRef>
          </c:tx>
          <c:spPr>
            <a:solidFill>
              <a:schemeClr val="accent5"/>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Sheet1!$F$2:$F$6</c:f>
              <c:numCache>
                <c:formatCode>0%</c:formatCode>
                <c:ptCount val="5"/>
                <c:pt idx="0">
                  <c:v>0.14556962000000001</c:v>
                </c:pt>
                <c:pt idx="1">
                  <c:v>0.33544304000000003</c:v>
                </c:pt>
                <c:pt idx="2">
                  <c:v>0.40506329000000002</c:v>
                </c:pt>
                <c:pt idx="3">
                  <c:v>9.4936710000000007E-2</c:v>
                </c:pt>
                <c:pt idx="4">
                  <c:v>1.8987339999999998E-2</c:v>
                </c:pt>
              </c:numCache>
            </c:numRef>
          </c:val>
          <c:extLst>
            <c:ext xmlns:c16="http://schemas.microsoft.com/office/drawing/2014/chart" uri="{C3380CC4-5D6E-409C-BE32-E72D297353CC}">
              <c16:uniqueId val="{00000004-24FF-4AA4-87EC-7AC974287237}"/>
            </c:ext>
          </c:extLst>
        </c:ser>
        <c:ser>
          <c:idx val="5"/>
          <c:order val="5"/>
          <c:tx>
            <c:strRef>
              <c:f>Sheet1!$G$1</c:f>
              <c:strCache>
                <c:ptCount val="1"/>
                <c:pt idx="0">
                  <c:v>AU</c:v>
                </c:pt>
              </c:strCache>
            </c:strRef>
          </c:tx>
          <c:spPr>
            <a:solidFill>
              <a:schemeClr val="accent6"/>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Sheet1!$G$2:$G$6</c:f>
              <c:numCache>
                <c:formatCode>0%</c:formatCode>
                <c:ptCount val="5"/>
                <c:pt idx="0">
                  <c:v>0.15736041000000001</c:v>
                </c:pt>
                <c:pt idx="1">
                  <c:v>0.24873096</c:v>
                </c:pt>
                <c:pt idx="2">
                  <c:v>0.36548223000000002</c:v>
                </c:pt>
                <c:pt idx="3">
                  <c:v>0.16243655000000001</c:v>
                </c:pt>
                <c:pt idx="4">
                  <c:v>6.5989850000000003E-2</c:v>
                </c:pt>
              </c:numCache>
            </c:numRef>
          </c:val>
          <c:extLst>
            <c:ext xmlns:c16="http://schemas.microsoft.com/office/drawing/2014/chart" uri="{C3380CC4-5D6E-409C-BE32-E72D297353CC}">
              <c16:uniqueId val="{00000005-24FF-4AA4-87EC-7AC974287237}"/>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Sheet1!$H$2:$H$6</c:f>
              <c:numCache>
                <c:formatCode>0%</c:formatCode>
                <c:ptCount val="5"/>
                <c:pt idx="0">
                  <c:v>0.43324251000000003</c:v>
                </c:pt>
                <c:pt idx="1">
                  <c:v>0.26430517999999997</c:v>
                </c:pt>
                <c:pt idx="2">
                  <c:v>0.23705722000000001</c:v>
                </c:pt>
                <c:pt idx="3">
                  <c:v>4.0871930000000001E-2</c:v>
                </c:pt>
                <c:pt idx="4">
                  <c:v>2.4523159999999999E-2</c:v>
                </c:pt>
              </c:numCache>
            </c:numRef>
          </c:val>
          <c:extLst>
            <c:ext xmlns:c16="http://schemas.microsoft.com/office/drawing/2014/chart" uri="{C3380CC4-5D6E-409C-BE32-E72D297353CC}">
              <c16:uniqueId val="{00000006-24FF-4AA4-87EC-7AC974287237}"/>
            </c:ext>
          </c:extLst>
        </c:ser>
        <c:dLbls>
          <c:showLegendKey val="0"/>
          <c:showVal val="0"/>
          <c:showCatName val="0"/>
          <c:showSerName val="0"/>
          <c:showPercent val="0"/>
          <c:showBubbleSize val="0"/>
        </c:dLbls>
        <c:gapWidth val="219"/>
        <c:overlap val="-27"/>
        <c:axId val="2134112992"/>
        <c:axId val="2134113712"/>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Sheet1!$I$2:$I$6</c:f>
              <c:numCache>
                <c:formatCode>0%</c:formatCode>
                <c:ptCount val="5"/>
                <c:pt idx="0">
                  <c:v>0.16198190000000001</c:v>
                </c:pt>
                <c:pt idx="1">
                  <c:v>0.23892330000000001</c:v>
                </c:pt>
                <c:pt idx="2">
                  <c:v>0.33492138999999999</c:v>
                </c:pt>
                <c:pt idx="3">
                  <c:v>0.16841353000000001</c:v>
                </c:pt>
                <c:pt idx="4">
                  <c:v>9.575989E-2</c:v>
                </c:pt>
              </c:numCache>
            </c:numRef>
          </c:val>
          <c:smooth val="0"/>
          <c:extLst>
            <c:ext xmlns:c16="http://schemas.microsoft.com/office/drawing/2014/chart" uri="{C3380CC4-5D6E-409C-BE32-E72D297353CC}">
              <c16:uniqueId val="{00000007-24FF-4AA4-87EC-7AC974287237}"/>
            </c:ext>
          </c:extLst>
        </c:ser>
        <c:dLbls>
          <c:showLegendKey val="0"/>
          <c:showVal val="0"/>
          <c:showCatName val="0"/>
          <c:showSerName val="0"/>
          <c:showPercent val="0"/>
          <c:showBubbleSize val="0"/>
        </c:dLbls>
        <c:marker val="1"/>
        <c:smooth val="0"/>
        <c:axId val="2134112992"/>
        <c:axId val="2134113712"/>
      </c:line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Sheet1!$B$2:$B$6</c:f>
              <c:numCache>
                <c:formatCode>0%</c:formatCode>
                <c:ptCount val="5"/>
                <c:pt idx="0">
                  <c:v>0.26878613000000001</c:v>
                </c:pt>
                <c:pt idx="1">
                  <c:v>0.29768786000000003</c:v>
                </c:pt>
                <c:pt idx="2">
                  <c:v>0.34971098</c:v>
                </c:pt>
                <c:pt idx="3">
                  <c:v>5.4913289999999997E-2</c:v>
                </c:pt>
                <c:pt idx="4">
                  <c:v>2.890173E-2</c:v>
                </c:pt>
              </c:numCache>
            </c:numRef>
          </c:val>
          <c:extLst>
            <c:ext xmlns:c16="http://schemas.microsoft.com/office/drawing/2014/chart" uri="{C3380CC4-5D6E-409C-BE32-E72D297353CC}">
              <c16:uniqueId val="{00000000-24FF-4AA4-87EC-7AC974287237}"/>
            </c:ext>
          </c:extLst>
        </c:ser>
        <c:ser>
          <c:idx val="1"/>
          <c:order val="1"/>
          <c:tx>
            <c:strRef>
              <c:f>Sheet1!$C$1</c:f>
              <c:strCache>
                <c:ptCount val="1"/>
                <c:pt idx="0">
                  <c:v>Male 18-34</c:v>
                </c:pt>
              </c:strCache>
            </c:strRef>
          </c:tx>
          <c:spPr>
            <a:solidFill>
              <a:schemeClr val="accent2"/>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Sheet1!$C$2:$C$6</c:f>
              <c:numCache>
                <c:formatCode>0%</c:formatCode>
                <c:ptCount val="5"/>
                <c:pt idx="0">
                  <c:v>0.29545454999999998</c:v>
                </c:pt>
                <c:pt idx="1">
                  <c:v>0.33238635999999999</c:v>
                </c:pt>
                <c:pt idx="2">
                  <c:v>0.26988635999999999</c:v>
                </c:pt>
                <c:pt idx="3">
                  <c:v>8.8068179999999996E-2</c:v>
                </c:pt>
                <c:pt idx="4">
                  <c:v>1.420455E-2</c:v>
                </c:pt>
              </c:numCache>
            </c:numRef>
          </c:val>
          <c:extLst>
            <c:ext xmlns:c16="http://schemas.microsoft.com/office/drawing/2014/chart" uri="{C3380CC4-5D6E-409C-BE32-E72D297353CC}">
              <c16:uniqueId val="{00000001-24FF-4AA4-87EC-7AC974287237}"/>
            </c:ext>
          </c:extLst>
        </c:ser>
        <c:ser>
          <c:idx val="2"/>
          <c:order val="2"/>
          <c:tx>
            <c:strRef>
              <c:f>Sheet1!$D$1</c:f>
              <c:strCache>
                <c:ptCount val="1"/>
                <c:pt idx="0">
                  <c:v>Female 35-54</c:v>
                </c:pt>
              </c:strCache>
            </c:strRef>
          </c:tx>
          <c:spPr>
            <a:solidFill>
              <a:schemeClr val="accent3"/>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Sheet1!$D$2:$D$6</c:f>
              <c:numCache>
                <c:formatCode>0%</c:formatCode>
                <c:ptCount val="5"/>
                <c:pt idx="0">
                  <c:v>0.201373</c:v>
                </c:pt>
                <c:pt idx="1">
                  <c:v>0.32494278999999998</c:v>
                </c:pt>
                <c:pt idx="2">
                  <c:v>0.32494278999999998</c:v>
                </c:pt>
                <c:pt idx="3">
                  <c:v>0.1006865</c:v>
                </c:pt>
                <c:pt idx="4">
                  <c:v>4.8054920000000001E-2</c:v>
                </c:pt>
              </c:numCache>
            </c:numRef>
          </c:val>
          <c:extLst>
            <c:ext xmlns:c16="http://schemas.microsoft.com/office/drawing/2014/chart" uri="{C3380CC4-5D6E-409C-BE32-E72D297353CC}">
              <c16:uniqueId val="{00000002-24FF-4AA4-87EC-7AC974287237}"/>
            </c:ext>
          </c:extLst>
        </c:ser>
        <c:ser>
          <c:idx val="3"/>
          <c:order val="3"/>
          <c:tx>
            <c:strRef>
              <c:f>Sheet1!$E$1</c:f>
              <c:strCache>
                <c:ptCount val="1"/>
                <c:pt idx="0">
                  <c:v>Male 35-54</c:v>
                </c:pt>
              </c:strCache>
            </c:strRef>
          </c:tx>
          <c:spPr>
            <a:solidFill>
              <a:schemeClr val="accent4"/>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Sheet1!$E$2:$E$6</c:f>
              <c:numCache>
                <c:formatCode>0%</c:formatCode>
                <c:ptCount val="5"/>
                <c:pt idx="0">
                  <c:v>0.26116071000000002</c:v>
                </c:pt>
                <c:pt idx="1">
                  <c:v>0.296875</c:v>
                </c:pt>
                <c:pt idx="2">
                  <c:v>0.33258928999999998</c:v>
                </c:pt>
                <c:pt idx="3">
                  <c:v>9.375E-2</c:v>
                </c:pt>
                <c:pt idx="4">
                  <c:v>1.5625E-2</c:v>
                </c:pt>
              </c:numCache>
            </c:numRef>
          </c:val>
          <c:extLst>
            <c:ext xmlns:c16="http://schemas.microsoft.com/office/drawing/2014/chart" uri="{C3380CC4-5D6E-409C-BE32-E72D297353CC}">
              <c16:uniqueId val="{00000003-24FF-4AA4-87EC-7AC974287237}"/>
            </c:ext>
          </c:extLst>
        </c:ser>
        <c:ser>
          <c:idx val="4"/>
          <c:order val="4"/>
          <c:tx>
            <c:strRef>
              <c:f>Sheet1!$F$1</c:f>
              <c:strCache>
                <c:ptCount val="1"/>
                <c:pt idx="0">
                  <c:v>Female 55+</c:v>
                </c:pt>
              </c:strCache>
            </c:strRef>
          </c:tx>
          <c:spPr>
            <a:solidFill>
              <a:schemeClr val="accent5"/>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Sheet1!$F$2:$F$6</c:f>
              <c:numCache>
                <c:formatCode>0%</c:formatCode>
                <c:ptCount val="5"/>
                <c:pt idx="0">
                  <c:v>0.20571428999999999</c:v>
                </c:pt>
                <c:pt idx="1">
                  <c:v>0.23428571000000001</c:v>
                </c:pt>
                <c:pt idx="2">
                  <c:v>0.32571429000000002</c:v>
                </c:pt>
                <c:pt idx="3">
                  <c:v>0.12</c:v>
                </c:pt>
                <c:pt idx="4">
                  <c:v>0.11428571</c:v>
                </c:pt>
              </c:numCache>
            </c:numRef>
          </c:val>
          <c:extLst>
            <c:ext xmlns:c16="http://schemas.microsoft.com/office/drawing/2014/chart" uri="{C3380CC4-5D6E-409C-BE32-E72D297353CC}">
              <c16:uniqueId val="{00000004-24FF-4AA4-87EC-7AC974287237}"/>
            </c:ext>
          </c:extLst>
        </c:ser>
        <c:ser>
          <c:idx val="5"/>
          <c:order val="5"/>
          <c:tx>
            <c:strRef>
              <c:f>Sheet1!$G$1</c:f>
              <c:strCache>
                <c:ptCount val="1"/>
                <c:pt idx="0">
                  <c:v>Male 55+</c:v>
                </c:pt>
              </c:strCache>
            </c:strRef>
          </c:tx>
          <c:spPr>
            <a:solidFill>
              <a:schemeClr val="accent6"/>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Sheet1!$G$2:$G$6</c:f>
              <c:numCache>
                <c:formatCode>0%</c:formatCode>
                <c:ptCount val="5"/>
                <c:pt idx="0">
                  <c:v>0.18660287</c:v>
                </c:pt>
                <c:pt idx="1">
                  <c:v>0.26794257999999999</c:v>
                </c:pt>
                <c:pt idx="2">
                  <c:v>0.34449761000000001</c:v>
                </c:pt>
                <c:pt idx="3">
                  <c:v>0.13397128999999999</c:v>
                </c:pt>
                <c:pt idx="4">
                  <c:v>6.6985650000000008E-2</c:v>
                </c:pt>
              </c:numCache>
            </c:numRef>
          </c:val>
          <c:extLst>
            <c:ext xmlns:c16="http://schemas.microsoft.com/office/drawing/2014/chart" uri="{C3380CC4-5D6E-409C-BE32-E72D297353CC}">
              <c16:uniqueId val="{00000005-24FF-4AA4-87EC-7AC97428723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Sheet1!$B$2:$B$6</c:f>
              <c:numCache>
                <c:formatCode>0%</c:formatCode>
                <c:ptCount val="5"/>
                <c:pt idx="0">
                  <c:v>0.30508475000000002</c:v>
                </c:pt>
                <c:pt idx="1">
                  <c:v>0.27118643999999997</c:v>
                </c:pt>
                <c:pt idx="2">
                  <c:v>0.28813559</c:v>
                </c:pt>
                <c:pt idx="3">
                  <c:v>5.0847459999999997E-2</c:v>
                </c:pt>
                <c:pt idx="4">
                  <c:v>8.4745760000000003E-2</c:v>
                </c:pt>
              </c:numCache>
            </c:numRef>
          </c:val>
          <c:extLst>
            <c:ext xmlns:c16="http://schemas.microsoft.com/office/drawing/2014/chart" uri="{C3380CC4-5D6E-409C-BE32-E72D297353CC}">
              <c16:uniqueId val="{00000000-24FF-4AA4-87EC-7AC974287237}"/>
            </c:ext>
          </c:extLst>
        </c:ser>
        <c:ser>
          <c:idx val="1"/>
          <c:order val="1"/>
          <c:tx>
            <c:strRef>
              <c:f>Sheet1!$C$1</c:f>
              <c:strCache>
                <c:ptCount val="1"/>
                <c:pt idx="0">
                  <c:v>US Male 18-34</c:v>
                </c:pt>
              </c:strCache>
            </c:strRef>
          </c:tx>
          <c:spPr>
            <a:solidFill>
              <a:schemeClr val="accent2"/>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Sheet1!$C$2:$C$6</c:f>
              <c:numCache>
                <c:formatCode>0%</c:formatCode>
                <c:ptCount val="5"/>
                <c:pt idx="0">
                  <c:v>0.35897435999999999</c:v>
                </c:pt>
                <c:pt idx="1">
                  <c:v>0.30769231000000002</c:v>
                </c:pt>
                <c:pt idx="2">
                  <c:v>0.23931624000000001</c:v>
                </c:pt>
                <c:pt idx="3">
                  <c:v>5.9829060000000003E-2</c:v>
                </c:pt>
                <c:pt idx="4">
                  <c:v>3.4188030000000001E-2</c:v>
                </c:pt>
              </c:numCache>
            </c:numRef>
          </c:val>
          <c:extLst>
            <c:ext xmlns:c16="http://schemas.microsoft.com/office/drawing/2014/chart" uri="{C3380CC4-5D6E-409C-BE32-E72D297353CC}">
              <c16:uniqueId val="{00000001-24FF-4AA4-87EC-7AC974287237}"/>
            </c:ext>
          </c:extLst>
        </c:ser>
        <c:ser>
          <c:idx val="2"/>
          <c:order val="2"/>
          <c:tx>
            <c:strRef>
              <c:f>Sheet1!$D$1</c:f>
              <c:strCache>
                <c:ptCount val="1"/>
                <c:pt idx="0">
                  <c:v>US Female 35-54</c:v>
                </c:pt>
              </c:strCache>
            </c:strRef>
          </c:tx>
          <c:spPr>
            <a:solidFill>
              <a:schemeClr val="accent3"/>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Sheet1!$D$2:$D$6</c:f>
              <c:numCache>
                <c:formatCode>0%</c:formatCode>
                <c:ptCount val="5"/>
                <c:pt idx="0">
                  <c:v>0.16190476000000001</c:v>
                </c:pt>
                <c:pt idx="1">
                  <c:v>0.31428571</c:v>
                </c:pt>
                <c:pt idx="2">
                  <c:v>0.30476189999999997</c:v>
                </c:pt>
                <c:pt idx="3">
                  <c:v>0.15238094999999999</c:v>
                </c:pt>
                <c:pt idx="4">
                  <c:v>6.6666669999999997E-2</c:v>
                </c:pt>
              </c:numCache>
            </c:numRef>
          </c:val>
          <c:extLst>
            <c:ext xmlns:c16="http://schemas.microsoft.com/office/drawing/2014/chart" uri="{C3380CC4-5D6E-409C-BE32-E72D297353CC}">
              <c16:uniqueId val="{00000002-24FF-4AA4-87EC-7AC974287237}"/>
            </c:ext>
          </c:extLst>
        </c:ser>
        <c:ser>
          <c:idx val="3"/>
          <c:order val="3"/>
          <c:tx>
            <c:strRef>
              <c:f>Sheet1!$E$1</c:f>
              <c:strCache>
                <c:ptCount val="1"/>
                <c:pt idx="0">
                  <c:v>US Male 35-54</c:v>
                </c:pt>
              </c:strCache>
            </c:strRef>
          </c:tx>
          <c:spPr>
            <a:solidFill>
              <a:schemeClr val="accent4"/>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Sheet1!$E$2:$E$6</c:f>
              <c:numCache>
                <c:formatCode>0%</c:formatCode>
                <c:ptCount val="5"/>
                <c:pt idx="0">
                  <c:v>0.33628319000000001</c:v>
                </c:pt>
                <c:pt idx="1">
                  <c:v>0.25663717000000003</c:v>
                </c:pt>
                <c:pt idx="2">
                  <c:v>0.31858407</c:v>
                </c:pt>
                <c:pt idx="3">
                  <c:v>7.9646019999999998E-2</c:v>
                </c:pt>
                <c:pt idx="4">
                  <c:v>8.8495599999999994E-3</c:v>
                </c:pt>
              </c:numCache>
            </c:numRef>
          </c:val>
          <c:extLst>
            <c:ext xmlns:c16="http://schemas.microsoft.com/office/drawing/2014/chart" uri="{C3380CC4-5D6E-409C-BE32-E72D297353CC}">
              <c16:uniqueId val="{00000003-24FF-4AA4-87EC-7AC974287237}"/>
            </c:ext>
          </c:extLst>
        </c:ser>
        <c:ser>
          <c:idx val="4"/>
          <c:order val="4"/>
          <c:tx>
            <c:strRef>
              <c:f>Sheet1!$F$1</c:f>
              <c:strCache>
                <c:ptCount val="1"/>
                <c:pt idx="0">
                  <c:v>US Female 55+</c:v>
                </c:pt>
              </c:strCache>
            </c:strRef>
          </c:tx>
          <c:spPr>
            <a:solidFill>
              <a:schemeClr val="accent5"/>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Sheet1!$F$2:$F$6</c:f>
              <c:numCache>
                <c:formatCode>0%</c:formatCode>
                <c:ptCount val="5"/>
                <c:pt idx="0">
                  <c:v>8.6956520000000009E-2</c:v>
                </c:pt>
                <c:pt idx="1">
                  <c:v>0.23913043</c:v>
                </c:pt>
                <c:pt idx="2">
                  <c:v>0.30434782999999999</c:v>
                </c:pt>
                <c:pt idx="3">
                  <c:v>0.23913043</c:v>
                </c:pt>
                <c:pt idx="4">
                  <c:v>0.13043478</c:v>
                </c:pt>
              </c:numCache>
            </c:numRef>
          </c:val>
          <c:extLst>
            <c:ext xmlns:c16="http://schemas.microsoft.com/office/drawing/2014/chart" uri="{C3380CC4-5D6E-409C-BE32-E72D297353CC}">
              <c16:uniqueId val="{00000004-24FF-4AA4-87EC-7AC974287237}"/>
            </c:ext>
          </c:extLst>
        </c:ser>
        <c:ser>
          <c:idx val="5"/>
          <c:order val="5"/>
          <c:tx>
            <c:strRef>
              <c:f>Sheet1!$G$1</c:f>
              <c:strCache>
                <c:ptCount val="1"/>
                <c:pt idx="0">
                  <c:v>US Male 55+</c:v>
                </c:pt>
              </c:strCache>
            </c:strRef>
          </c:tx>
          <c:spPr>
            <a:solidFill>
              <a:schemeClr val="accent6"/>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Sheet1!$G$2:$G$6</c:f>
              <c:numCache>
                <c:formatCode>0%</c:formatCode>
                <c:ptCount val="5"/>
                <c:pt idx="0">
                  <c:v>9.0909089999999998E-2</c:v>
                </c:pt>
                <c:pt idx="1">
                  <c:v>0.18181818</c:v>
                </c:pt>
                <c:pt idx="2">
                  <c:v>0.42424242000000001</c:v>
                </c:pt>
                <c:pt idx="3">
                  <c:v>0.21212121</c:v>
                </c:pt>
                <c:pt idx="4">
                  <c:v>9.0909089999999998E-2</c:v>
                </c:pt>
              </c:numCache>
            </c:numRef>
          </c:val>
          <c:extLst>
            <c:ext xmlns:c16="http://schemas.microsoft.com/office/drawing/2014/chart" uri="{C3380CC4-5D6E-409C-BE32-E72D297353CC}">
              <c16:uniqueId val="{00000005-24FF-4AA4-87EC-7AC97428723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0142101389561"/>
          <c:y val="0.12047169819259214"/>
          <c:w val="0.77281600627368108"/>
          <c:h val="0.82703922768144289"/>
        </c:manualLayout>
      </c:layout>
      <c:doughnutChart>
        <c:varyColors val="1"/>
        <c:ser>
          <c:idx val="0"/>
          <c:order val="0"/>
          <c:tx>
            <c:strRef>
              <c:f>Sheet1!$B$1</c:f>
              <c:strCache>
                <c:ptCount val="1"/>
                <c:pt idx="0">
                  <c:v>Income</c:v>
                </c:pt>
              </c:strCache>
            </c:strRef>
          </c:tx>
          <c:dPt>
            <c:idx val="0"/>
            <c:bubble3D val="0"/>
            <c:spPr>
              <a:solidFill>
                <a:schemeClr val="accent1"/>
              </a:solidFill>
              <a:ln>
                <a:noFill/>
              </a:ln>
              <a:effectLst/>
            </c:spPr>
            <c:extLst>
              <c:ext xmlns:c16="http://schemas.microsoft.com/office/drawing/2014/chart" uri="{C3380CC4-5D6E-409C-BE32-E72D297353CC}">
                <c16:uniqueId val="{00000001-3555-4E33-8D28-A00BDE48E856}"/>
              </c:ext>
            </c:extLst>
          </c:dPt>
          <c:dPt>
            <c:idx val="1"/>
            <c:bubble3D val="0"/>
            <c:spPr>
              <a:solidFill>
                <a:schemeClr val="accent2"/>
              </a:solidFill>
              <a:ln>
                <a:noFill/>
              </a:ln>
              <a:effectLst/>
            </c:spPr>
            <c:extLst>
              <c:ext xmlns:c16="http://schemas.microsoft.com/office/drawing/2014/chart" uri="{C3380CC4-5D6E-409C-BE32-E72D297353CC}">
                <c16:uniqueId val="{00000003-3555-4E33-8D28-A00BDE48E856}"/>
              </c:ext>
            </c:extLst>
          </c:dPt>
          <c:dPt>
            <c:idx val="2"/>
            <c:bubble3D val="0"/>
            <c:spPr>
              <a:solidFill>
                <a:schemeClr val="accent3"/>
              </a:solidFill>
              <a:ln>
                <a:noFill/>
              </a:ln>
              <a:effectLst/>
            </c:spPr>
            <c:extLst>
              <c:ext xmlns:c16="http://schemas.microsoft.com/office/drawing/2014/chart" uri="{C3380CC4-5D6E-409C-BE32-E72D297353CC}">
                <c16:uniqueId val="{00000005-3555-4E33-8D28-A00BDE48E856}"/>
              </c:ext>
            </c:extLst>
          </c:dPt>
          <c:dPt>
            <c:idx val="3"/>
            <c:bubble3D val="0"/>
            <c:spPr>
              <a:solidFill>
                <a:schemeClr val="accent4"/>
              </a:solidFill>
              <a:ln>
                <a:noFill/>
              </a:ln>
              <a:effectLst/>
            </c:spPr>
            <c:extLst>
              <c:ext xmlns:c16="http://schemas.microsoft.com/office/drawing/2014/chart" uri="{C3380CC4-5D6E-409C-BE32-E72D297353CC}">
                <c16:uniqueId val="{00000007-3555-4E33-8D28-A00BDE48E856}"/>
              </c:ext>
            </c:extLst>
          </c:dPt>
          <c:dPt>
            <c:idx val="4"/>
            <c:bubble3D val="0"/>
            <c:spPr>
              <a:solidFill>
                <a:schemeClr val="accent5"/>
              </a:solidFill>
              <a:ln>
                <a:noFill/>
              </a:ln>
              <a:effectLst/>
            </c:spPr>
            <c:extLst>
              <c:ext xmlns:c16="http://schemas.microsoft.com/office/drawing/2014/chart" uri="{C3380CC4-5D6E-409C-BE32-E72D297353CC}">
                <c16:uniqueId val="{00000009-3555-4E33-8D28-A00BDE48E856}"/>
              </c:ext>
            </c:extLst>
          </c:dPt>
          <c:dPt>
            <c:idx val="5"/>
            <c:bubble3D val="0"/>
            <c:spPr>
              <a:solidFill>
                <a:schemeClr val="accent6"/>
              </a:solidFill>
              <a:ln>
                <a:noFill/>
              </a:ln>
              <a:effectLst/>
            </c:spPr>
            <c:extLst>
              <c:ext xmlns:c16="http://schemas.microsoft.com/office/drawing/2014/chart" uri="{C3380CC4-5D6E-409C-BE32-E72D297353CC}">
                <c16:uniqueId val="{0000000B-3555-4E33-8D28-A00BDE48E856}"/>
              </c:ext>
            </c:extLst>
          </c:dPt>
          <c:dLbls>
            <c:dLbl>
              <c:idx val="0"/>
              <c:layout>
                <c:manualLayout>
                  <c:x val="-4.2751246034392079E-2"/>
                  <c:y val="7.1245029326864997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555-4E33-8D28-A00BDE48E856}"/>
                </c:ext>
              </c:extLst>
            </c:dLbl>
            <c:dLbl>
              <c:idx val="1"/>
              <c:layout>
                <c:manualLayout>
                  <c:x val="3.5026047520142047E-3"/>
                  <c:y val="1.13055675320717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555-4E33-8D28-A00BDE48E856}"/>
                </c:ext>
              </c:extLst>
            </c:dLbl>
            <c:dLbl>
              <c:idx val="2"/>
              <c:layout>
                <c:manualLayout>
                  <c:x val="2.8068536609402403E-3"/>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555-4E33-8D28-A00BDE48E856}"/>
                </c:ext>
              </c:extLst>
            </c:dLbl>
            <c:dLbl>
              <c:idx val="3"/>
              <c:layout>
                <c:manualLayout>
                  <c:x val="-8.9426687886471085E-3"/>
                  <c:y val="-4.6103107265001497E-2"/>
                </c:manualLayout>
              </c:layout>
              <c:tx>
                <c:rich>
                  <a:bodyPr/>
                  <a:lstStyle/>
                  <a:p>
                    <a:fld id="{A3860810-9E73-4824-B2F5-B118BED585D4}"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555-4E33-8D28-A00BDE48E856}"/>
                </c:ext>
              </c:extLst>
            </c:dLbl>
            <c:dLbl>
              <c:idx val="4"/>
              <c:layout>
                <c:manualLayout>
                  <c:x val="1.7177530283301146E-2"/>
                  <c:y val="-2.4729598466941671E-2"/>
                </c:manualLayout>
              </c:layout>
              <c:showLegendKey val="0"/>
              <c:showVal val="0"/>
              <c:showCatName val="1"/>
              <c:showSerName val="0"/>
              <c:showPercent val="1"/>
              <c:showBubbleSize val="0"/>
              <c:extLst>
                <c:ext xmlns:c15="http://schemas.microsoft.com/office/drawing/2012/chart" uri="{CE6537A1-D6FC-4f65-9D91-7224C49458BB}">
                  <c15:layout>
                    <c:manualLayout>
                      <c:w val="0.21994620330055686"/>
                      <c:h val="0.19332520479842705"/>
                    </c:manualLayout>
                  </c15:layout>
                </c:ext>
                <c:ext xmlns:c16="http://schemas.microsoft.com/office/drawing/2014/chart" uri="{C3380CC4-5D6E-409C-BE32-E72D297353CC}">
                  <c16:uniqueId val="{00000009-3555-4E33-8D28-A00BDE48E856}"/>
                </c:ext>
              </c:extLst>
            </c:dLbl>
            <c:dLbl>
              <c:idx val="5"/>
              <c:layout>
                <c:manualLayout>
                  <c:x val="-1.9972196186726004E-2"/>
                  <c:y val="3.91847661297764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3555-4E33-8D28-A00BDE48E856}"/>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0.17408907000000001</c:v>
                </c:pt>
                <c:pt idx="1">
                  <c:v>0.33198380999999999</c:v>
                </c:pt>
                <c:pt idx="2">
                  <c:v>0.29554656000000001</c:v>
                </c:pt>
                <c:pt idx="3">
                  <c:v>0.12550607</c:v>
                </c:pt>
                <c:pt idx="4">
                  <c:v>5.2631579999999997E-2</c:v>
                </c:pt>
                <c:pt idx="5">
                  <c:v>2.0242909999999999E-2</c:v>
                </c:pt>
              </c:numCache>
            </c:numRef>
          </c:val>
          <c:extLst>
            <c:ext xmlns:c16="http://schemas.microsoft.com/office/drawing/2014/chart" uri="{C3380CC4-5D6E-409C-BE32-E72D297353CC}">
              <c16:uniqueId val="{0000000C-3555-4E33-8D28-A00BDE48E856}"/>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2020 US</c:v>
                </c:pt>
              </c:strCache>
            </c:strRef>
          </c:tx>
          <c:spPr>
            <a:solidFill>
              <a:schemeClr val="accent1"/>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Sheet1!$B$2:$B$6</c:f>
              <c:numCache>
                <c:formatCode>0%</c:formatCode>
                <c:ptCount val="5"/>
                <c:pt idx="0">
                  <c:v>0.17</c:v>
                </c:pt>
                <c:pt idx="1">
                  <c:v>0.23</c:v>
                </c:pt>
                <c:pt idx="2">
                  <c:v>0.4</c:v>
                </c:pt>
                <c:pt idx="3">
                  <c:v>0.11</c:v>
                </c:pt>
                <c:pt idx="4">
                  <c:v>8.3333329999999997E-2</c:v>
                </c:pt>
              </c:numCache>
            </c:numRef>
          </c:val>
          <c:extLst>
            <c:ext xmlns:c16="http://schemas.microsoft.com/office/drawing/2014/chart" uri="{C3380CC4-5D6E-409C-BE32-E72D297353CC}">
              <c16:uniqueId val="{00000000-B043-4B7D-82C6-D639DC1BD0C0}"/>
            </c:ext>
          </c:extLst>
        </c:ser>
        <c:ser>
          <c:idx val="1"/>
          <c:order val="1"/>
          <c:tx>
            <c:strRef>
              <c:f>Sheet1!$C$1</c:f>
              <c:strCache>
                <c:ptCount val="1"/>
                <c:pt idx="0">
                  <c:v>2021 US</c:v>
                </c:pt>
              </c:strCache>
            </c:strRef>
          </c:tx>
          <c:spPr>
            <a:solidFill>
              <a:schemeClr val="accent2"/>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Sheet1!$C$2:$C$6</c:f>
              <c:numCache>
                <c:formatCode>0%</c:formatCode>
                <c:ptCount val="5"/>
                <c:pt idx="0">
                  <c:v>0.24269006000000001</c:v>
                </c:pt>
                <c:pt idx="1">
                  <c:v>0.21052631999999999</c:v>
                </c:pt>
                <c:pt idx="2">
                  <c:v>0.34</c:v>
                </c:pt>
                <c:pt idx="3">
                  <c:v>0.10526315999999999</c:v>
                </c:pt>
                <c:pt idx="4">
                  <c:v>0.10818713000000001</c:v>
                </c:pt>
              </c:numCache>
            </c:numRef>
          </c:val>
          <c:extLst>
            <c:ext xmlns:c16="http://schemas.microsoft.com/office/drawing/2014/chart" uri="{C3380CC4-5D6E-409C-BE32-E72D297353CC}">
              <c16:uniqueId val="{00000001-B043-4B7D-82C6-D639DC1BD0C0}"/>
            </c:ext>
          </c:extLst>
        </c:ser>
        <c:ser>
          <c:idx val="2"/>
          <c:order val="2"/>
          <c:tx>
            <c:strRef>
              <c:f>Sheet1!$D$1</c:f>
              <c:strCache>
                <c:ptCount val="1"/>
                <c:pt idx="0">
                  <c:v>2022 US</c:v>
                </c:pt>
              </c:strCache>
            </c:strRef>
          </c:tx>
          <c:spPr>
            <a:solidFill>
              <a:schemeClr val="accent3"/>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Sheet1!$D$2:$D$6</c:f>
              <c:numCache>
                <c:formatCode>0%</c:formatCode>
                <c:ptCount val="5"/>
                <c:pt idx="0">
                  <c:v>0.27236580999999999</c:v>
                </c:pt>
                <c:pt idx="1">
                  <c:v>0.1749503</c:v>
                </c:pt>
                <c:pt idx="2">
                  <c:v>0.32</c:v>
                </c:pt>
                <c:pt idx="3">
                  <c:v>0.10536779</c:v>
                </c:pt>
                <c:pt idx="4">
                  <c:v>0.11928429</c:v>
                </c:pt>
              </c:numCache>
            </c:numRef>
          </c:val>
          <c:extLst>
            <c:ext xmlns:c16="http://schemas.microsoft.com/office/drawing/2014/chart" uri="{C3380CC4-5D6E-409C-BE32-E72D297353CC}">
              <c16:uniqueId val="{00000000-880E-41AB-A6AE-A51ED6E14437}"/>
            </c:ext>
          </c:extLst>
        </c:ser>
        <c:ser>
          <c:idx val="3"/>
          <c:order val="3"/>
          <c:tx>
            <c:strRef>
              <c:f>Sheet1!$E$1</c:f>
              <c:strCache>
                <c:ptCount val="1"/>
                <c:pt idx="0">
                  <c:v>2023 US</c:v>
                </c:pt>
              </c:strCache>
            </c:strRef>
          </c:tx>
          <c:spPr>
            <a:solidFill>
              <a:schemeClr val="accent4"/>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Sheet1!$E$2:$E$6</c:f>
              <c:numCache>
                <c:formatCode>0%</c:formatCode>
                <c:ptCount val="5"/>
                <c:pt idx="0">
                  <c:v>0.25619835000000002</c:v>
                </c:pt>
                <c:pt idx="1">
                  <c:v>0.29132230999999997</c:v>
                </c:pt>
                <c:pt idx="2">
                  <c:v>0.28099173999999999</c:v>
                </c:pt>
                <c:pt idx="3">
                  <c:v>0.1177686</c:v>
                </c:pt>
                <c:pt idx="4">
                  <c:v>5.3719009999999998E-2</c:v>
                </c:pt>
              </c:numCache>
            </c:numRef>
          </c:val>
          <c:extLst>
            <c:ext xmlns:c16="http://schemas.microsoft.com/office/drawing/2014/chart" uri="{C3380CC4-5D6E-409C-BE32-E72D297353CC}">
              <c16:uniqueId val="{00000001-880E-41AB-A6AE-A51ED6E14437}"/>
            </c:ext>
          </c:extLst>
        </c:ser>
        <c:ser>
          <c:idx val="4"/>
          <c:order val="4"/>
          <c:tx>
            <c:strRef>
              <c:f>Sheet1!$F$1</c:f>
              <c:strCache>
                <c:ptCount val="1"/>
                <c:pt idx="0">
                  <c:v>2024 US</c:v>
                </c:pt>
              </c:strCache>
            </c:strRef>
          </c:tx>
          <c:spPr>
            <a:solidFill>
              <a:schemeClr val="accent5"/>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Sheet1!$F$2:$F$6</c:f>
              <c:numCache>
                <c:formatCode>0%</c:formatCode>
                <c:ptCount val="5"/>
                <c:pt idx="0">
                  <c:v>0.25949367000000001</c:v>
                </c:pt>
                <c:pt idx="1">
                  <c:v>0.27637130999999998</c:v>
                </c:pt>
                <c:pt idx="2">
                  <c:v>0.29746834999999999</c:v>
                </c:pt>
                <c:pt idx="3">
                  <c:v>0.11181435000000001</c:v>
                </c:pt>
                <c:pt idx="4">
                  <c:v>5.4852320000000003E-2</c:v>
                </c:pt>
              </c:numCache>
            </c:numRef>
          </c:val>
          <c:extLst>
            <c:ext xmlns:c16="http://schemas.microsoft.com/office/drawing/2014/chart" uri="{C3380CC4-5D6E-409C-BE32-E72D297353CC}">
              <c16:uniqueId val="{00000002-880E-41AB-A6AE-A51ED6E1443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Sheet1!$A$2:$A$21</c:f>
              <c:strCache>
                <c:ptCount val="20"/>
                <c:pt idx="0">
                  <c:v>Gut health/digestion</c:v>
                </c:pt>
                <c:pt idx="1">
                  <c:v>Immunity health</c:v>
                </c:pt>
                <c:pt idx="2">
                  <c:v>Regularity</c:v>
                </c:pt>
                <c:pt idx="3">
                  <c:v>Antioxidant properties</c:v>
                </c:pt>
                <c:pt idx="4">
                  <c:v>Metabolic health</c:v>
                </c:pt>
                <c:pt idx="5">
                  <c:v>Inflammation/autoimmune</c:v>
                </c:pt>
                <c:pt idx="6">
                  <c:v>Stress/mood</c:v>
                </c:pt>
                <c:pt idx="7">
                  <c:v>Brain health/mental acuity</c:v>
                </c:pt>
                <c:pt idx="8">
                  <c:v>Bone health</c:v>
                </c:pt>
                <c:pt idx="9">
                  <c:v>Source of fiber</c:v>
                </c:pt>
                <c:pt idx="10">
                  <c:v>Blood sugar management</c:v>
                </c:pt>
                <c:pt idx="11">
                  <c:v>Weight management</c:v>
                </c:pt>
                <c:pt idx="12">
                  <c:v>Microbiome health</c:v>
                </c:pt>
                <c:pt idx="13">
                  <c:v>To complement the probiotic I take</c:v>
                </c:pt>
                <c:pt idx="14">
                  <c:v>Because it's in another supplement I take</c:v>
                </c:pt>
                <c:pt idx="15">
                  <c:v>Heart/cardiovascular health</c:v>
                </c:pt>
                <c:pt idx="16">
                  <c:v>Athletic performance</c:v>
                </c:pt>
                <c:pt idx="17">
                  <c:v>It's in my synbiotic formula</c:v>
                </c:pt>
                <c:pt idx="18">
                  <c:v>I'm not familiar with the benefits</c:v>
                </c:pt>
                <c:pt idx="19">
                  <c:v>Other</c:v>
                </c:pt>
              </c:strCache>
            </c:strRef>
          </c:cat>
          <c:val>
            <c:numRef>
              <c:f>Sheet1!$B$2:$B$21</c:f>
              <c:numCache>
                <c:formatCode>0%</c:formatCode>
                <c:ptCount val="20"/>
                <c:pt idx="0">
                  <c:v>0.33966245</c:v>
                </c:pt>
                <c:pt idx="1">
                  <c:v>0.28902953999999997</c:v>
                </c:pt>
                <c:pt idx="2">
                  <c:v>0.23417721999999999</c:v>
                </c:pt>
                <c:pt idx="3">
                  <c:v>0.20886076000000001</c:v>
                </c:pt>
                <c:pt idx="4">
                  <c:v>0.20464135</c:v>
                </c:pt>
                <c:pt idx="5">
                  <c:v>0.19198312000000001</c:v>
                </c:pt>
                <c:pt idx="6">
                  <c:v>0.19198312000000001</c:v>
                </c:pt>
                <c:pt idx="7">
                  <c:v>0.18987341999999999</c:v>
                </c:pt>
                <c:pt idx="8">
                  <c:v>0.16666666999999999</c:v>
                </c:pt>
                <c:pt idx="9">
                  <c:v>0.15189873000000001</c:v>
                </c:pt>
                <c:pt idx="10">
                  <c:v>0.15189873000000001</c:v>
                </c:pt>
                <c:pt idx="11">
                  <c:v>0.15189873000000001</c:v>
                </c:pt>
                <c:pt idx="12">
                  <c:v>0.14556962000000001</c:v>
                </c:pt>
                <c:pt idx="13">
                  <c:v>0.14556962000000001</c:v>
                </c:pt>
                <c:pt idx="14">
                  <c:v>0.12236287</c:v>
                </c:pt>
                <c:pt idx="15">
                  <c:v>0.11603376</c:v>
                </c:pt>
                <c:pt idx="16">
                  <c:v>0.11392405</c:v>
                </c:pt>
                <c:pt idx="17">
                  <c:v>7.5949370000000002E-2</c:v>
                </c:pt>
                <c:pt idx="18">
                  <c:v>1.6877639999999999E-2</c:v>
                </c:pt>
                <c:pt idx="19">
                  <c:v>4.2194099999999998E-3</c:v>
                </c:pt>
              </c:numCache>
            </c:numRef>
          </c:val>
          <c:extLst>
            <c:ext xmlns:c16="http://schemas.microsoft.com/office/drawing/2014/chart" uri="{C3380CC4-5D6E-409C-BE32-E72D297353CC}">
              <c16:uniqueId val="{00000000-24FF-4AA4-87EC-7AC974287237}"/>
            </c:ext>
          </c:extLst>
        </c:ser>
        <c:ser>
          <c:idx val="1"/>
          <c:order val="1"/>
          <c:tx>
            <c:strRef>
              <c:f>Sheet1!$C$1</c:f>
              <c:strCache>
                <c:ptCount val="1"/>
                <c:pt idx="0">
                  <c:v>UK</c:v>
                </c:pt>
              </c:strCache>
            </c:strRef>
          </c:tx>
          <c:spPr>
            <a:solidFill>
              <a:schemeClr val="accent2"/>
            </a:solidFill>
            <a:ln>
              <a:noFill/>
            </a:ln>
            <a:effectLst/>
          </c:spPr>
          <c:invertIfNegative val="0"/>
          <c:cat>
            <c:strRef>
              <c:f>Sheet1!$A$2:$A$21</c:f>
              <c:strCache>
                <c:ptCount val="20"/>
                <c:pt idx="0">
                  <c:v>Gut health/digestion</c:v>
                </c:pt>
                <c:pt idx="1">
                  <c:v>Immunity health</c:v>
                </c:pt>
                <c:pt idx="2">
                  <c:v>Regularity</c:v>
                </c:pt>
                <c:pt idx="3">
                  <c:v>Antioxidant properties</c:v>
                </c:pt>
                <c:pt idx="4">
                  <c:v>Metabolic health</c:v>
                </c:pt>
                <c:pt idx="5">
                  <c:v>Inflammation/autoimmune</c:v>
                </c:pt>
                <c:pt idx="6">
                  <c:v>Stress/mood</c:v>
                </c:pt>
                <c:pt idx="7">
                  <c:v>Brain health/mental acuity</c:v>
                </c:pt>
                <c:pt idx="8">
                  <c:v>Bone health</c:v>
                </c:pt>
                <c:pt idx="9">
                  <c:v>Source of fiber</c:v>
                </c:pt>
                <c:pt idx="10">
                  <c:v>Blood sugar management</c:v>
                </c:pt>
                <c:pt idx="11">
                  <c:v>Weight management</c:v>
                </c:pt>
                <c:pt idx="12">
                  <c:v>Microbiome health</c:v>
                </c:pt>
                <c:pt idx="13">
                  <c:v>To complement the probiotic I take</c:v>
                </c:pt>
                <c:pt idx="14">
                  <c:v>Because it's in another supplement I take</c:v>
                </c:pt>
                <c:pt idx="15">
                  <c:v>Heart/cardiovascular health</c:v>
                </c:pt>
                <c:pt idx="16">
                  <c:v>Athletic performance</c:v>
                </c:pt>
                <c:pt idx="17">
                  <c:v>It's in my synbiotic formula</c:v>
                </c:pt>
                <c:pt idx="18">
                  <c:v>I'm not familiar with the benefits</c:v>
                </c:pt>
                <c:pt idx="19">
                  <c:v>Other</c:v>
                </c:pt>
              </c:strCache>
            </c:strRef>
          </c:cat>
          <c:val>
            <c:numRef>
              <c:f>Sheet1!$C$2:$C$21</c:f>
              <c:numCache>
                <c:formatCode>0%</c:formatCode>
                <c:ptCount val="20"/>
                <c:pt idx="0">
                  <c:v>0.38095237999999998</c:v>
                </c:pt>
                <c:pt idx="1">
                  <c:v>0.35119048000000003</c:v>
                </c:pt>
                <c:pt idx="2">
                  <c:v>0.13690475999999999</c:v>
                </c:pt>
                <c:pt idx="3">
                  <c:v>0.19047618999999999</c:v>
                </c:pt>
                <c:pt idx="4">
                  <c:v>0.19642857</c:v>
                </c:pt>
                <c:pt idx="5">
                  <c:v>0.14285713999999999</c:v>
                </c:pt>
                <c:pt idx="6">
                  <c:v>0.19047618999999999</c:v>
                </c:pt>
                <c:pt idx="7">
                  <c:v>0.14285713999999999</c:v>
                </c:pt>
                <c:pt idx="8">
                  <c:v>0.17261905</c:v>
                </c:pt>
                <c:pt idx="9">
                  <c:v>0.14880952</c:v>
                </c:pt>
                <c:pt idx="10">
                  <c:v>9.5238099999999992E-2</c:v>
                </c:pt>
                <c:pt idx="11">
                  <c:v>7.7380950000000004E-2</c:v>
                </c:pt>
                <c:pt idx="12">
                  <c:v>0.11309524</c:v>
                </c:pt>
                <c:pt idx="13">
                  <c:v>0.13690475999999999</c:v>
                </c:pt>
                <c:pt idx="14">
                  <c:v>8.3333329999999997E-2</c:v>
                </c:pt>
                <c:pt idx="15">
                  <c:v>0.11904762000000001</c:v>
                </c:pt>
                <c:pt idx="16">
                  <c:v>7.7380950000000004E-2</c:v>
                </c:pt>
                <c:pt idx="17">
                  <c:v>5.9523810000000003E-2</c:v>
                </c:pt>
                <c:pt idx="18">
                  <c:v>3.5714290000000003E-2</c:v>
                </c:pt>
                <c:pt idx="19">
                  <c:v>5.9523800000000002E-3</c:v>
                </c:pt>
              </c:numCache>
            </c:numRef>
          </c:val>
          <c:extLst>
            <c:ext xmlns:c16="http://schemas.microsoft.com/office/drawing/2014/chart" uri="{C3380CC4-5D6E-409C-BE32-E72D297353CC}">
              <c16:uniqueId val="{00000001-24FF-4AA4-87EC-7AC974287237}"/>
            </c:ext>
          </c:extLst>
        </c:ser>
        <c:ser>
          <c:idx val="2"/>
          <c:order val="2"/>
          <c:tx>
            <c:strRef>
              <c:f>Sheet1!$D$1</c:f>
              <c:strCache>
                <c:ptCount val="1"/>
                <c:pt idx="0">
                  <c:v>DE</c:v>
                </c:pt>
              </c:strCache>
            </c:strRef>
          </c:tx>
          <c:spPr>
            <a:solidFill>
              <a:schemeClr val="accent3"/>
            </a:solidFill>
            <a:ln>
              <a:noFill/>
            </a:ln>
            <a:effectLst/>
          </c:spPr>
          <c:invertIfNegative val="0"/>
          <c:cat>
            <c:strRef>
              <c:f>Sheet1!$A$2:$A$21</c:f>
              <c:strCache>
                <c:ptCount val="20"/>
                <c:pt idx="0">
                  <c:v>Gut health/digestion</c:v>
                </c:pt>
                <c:pt idx="1">
                  <c:v>Immunity health</c:v>
                </c:pt>
                <c:pt idx="2">
                  <c:v>Regularity</c:v>
                </c:pt>
                <c:pt idx="3">
                  <c:v>Antioxidant properties</c:v>
                </c:pt>
                <c:pt idx="4">
                  <c:v>Metabolic health</c:v>
                </c:pt>
                <c:pt idx="5">
                  <c:v>Inflammation/autoimmune</c:v>
                </c:pt>
                <c:pt idx="6">
                  <c:v>Stress/mood</c:v>
                </c:pt>
                <c:pt idx="7">
                  <c:v>Brain health/mental acuity</c:v>
                </c:pt>
                <c:pt idx="8">
                  <c:v>Bone health</c:v>
                </c:pt>
                <c:pt idx="9">
                  <c:v>Source of fiber</c:v>
                </c:pt>
                <c:pt idx="10">
                  <c:v>Blood sugar management</c:v>
                </c:pt>
                <c:pt idx="11">
                  <c:v>Weight management</c:v>
                </c:pt>
                <c:pt idx="12">
                  <c:v>Microbiome health</c:v>
                </c:pt>
                <c:pt idx="13">
                  <c:v>To complement the probiotic I take</c:v>
                </c:pt>
                <c:pt idx="14">
                  <c:v>Because it's in another supplement I take</c:v>
                </c:pt>
                <c:pt idx="15">
                  <c:v>Heart/cardiovascular health</c:v>
                </c:pt>
                <c:pt idx="16">
                  <c:v>Athletic performance</c:v>
                </c:pt>
                <c:pt idx="17">
                  <c:v>It's in my synbiotic formula</c:v>
                </c:pt>
                <c:pt idx="18">
                  <c:v>I'm not familiar with the benefits</c:v>
                </c:pt>
                <c:pt idx="19">
                  <c:v>Other</c:v>
                </c:pt>
              </c:strCache>
            </c:strRef>
          </c:cat>
          <c:val>
            <c:numRef>
              <c:f>Sheet1!$D$2:$D$21</c:f>
              <c:numCache>
                <c:formatCode>0%</c:formatCode>
                <c:ptCount val="20"/>
                <c:pt idx="0">
                  <c:v>0.31527094</c:v>
                </c:pt>
                <c:pt idx="1">
                  <c:v>0.31527094</c:v>
                </c:pt>
                <c:pt idx="2">
                  <c:v>0.15763547</c:v>
                </c:pt>
                <c:pt idx="3">
                  <c:v>0.13300492999999999</c:v>
                </c:pt>
                <c:pt idx="4">
                  <c:v>0.22167487999999999</c:v>
                </c:pt>
                <c:pt idx="5">
                  <c:v>0.12315271</c:v>
                </c:pt>
                <c:pt idx="6">
                  <c:v>0.14285713999999999</c:v>
                </c:pt>
                <c:pt idx="7">
                  <c:v>0.15763547</c:v>
                </c:pt>
                <c:pt idx="8">
                  <c:v>0.20197044</c:v>
                </c:pt>
                <c:pt idx="9">
                  <c:v>0.16256158000000001</c:v>
                </c:pt>
                <c:pt idx="10">
                  <c:v>6.8965520000000002E-2</c:v>
                </c:pt>
                <c:pt idx="11">
                  <c:v>0.14285713999999999</c:v>
                </c:pt>
                <c:pt idx="12">
                  <c:v>0.22167487999999999</c:v>
                </c:pt>
                <c:pt idx="13">
                  <c:v>0.13793103000000001</c:v>
                </c:pt>
                <c:pt idx="14">
                  <c:v>0.1182266</c:v>
                </c:pt>
                <c:pt idx="15">
                  <c:v>0.12807882000000001</c:v>
                </c:pt>
                <c:pt idx="16">
                  <c:v>0.12807882000000001</c:v>
                </c:pt>
                <c:pt idx="17">
                  <c:v>6.4039409999999991E-2</c:v>
                </c:pt>
                <c:pt idx="18">
                  <c:v>4.92611E-3</c:v>
                </c:pt>
                <c:pt idx="19">
                  <c:v>4.92611E-3</c:v>
                </c:pt>
              </c:numCache>
            </c:numRef>
          </c:val>
          <c:extLst>
            <c:ext xmlns:c16="http://schemas.microsoft.com/office/drawing/2014/chart" uri="{C3380CC4-5D6E-409C-BE32-E72D297353CC}">
              <c16:uniqueId val="{00000002-24FF-4AA4-87EC-7AC974287237}"/>
            </c:ext>
          </c:extLst>
        </c:ser>
        <c:ser>
          <c:idx val="3"/>
          <c:order val="3"/>
          <c:tx>
            <c:strRef>
              <c:f>Sheet1!$E$1</c:f>
              <c:strCache>
                <c:ptCount val="1"/>
                <c:pt idx="0">
                  <c:v>IT</c:v>
                </c:pt>
              </c:strCache>
            </c:strRef>
          </c:tx>
          <c:spPr>
            <a:solidFill>
              <a:schemeClr val="accent4"/>
            </a:solidFill>
            <a:ln>
              <a:noFill/>
            </a:ln>
            <a:effectLst/>
          </c:spPr>
          <c:invertIfNegative val="0"/>
          <c:cat>
            <c:strRef>
              <c:f>Sheet1!$A$2:$A$21</c:f>
              <c:strCache>
                <c:ptCount val="20"/>
                <c:pt idx="0">
                  <c:v>Gut health/digestion</c:v>
                </c:pt>
                <c:pt idx="1">
                  <c:v>Immunity health</c:v>
                </c:pt>
                <c:pt idx="2">
                  <c:v>Regularity</c:v>
                </c:pt>
                <c:pt idx="3">
                  <c:v>Antioxidant properties</c:v>
                </c:pt>
                <c:pt idx="4">
                  <c:v>Metabolic health</c:v>
                </c:pt>
                <c:pt idx="5">
                  <c:v>Inflammation/autoimmune</c:v>
                </c:pt>
                <c:pt idx="6">
                  <c:v>Stress/mood</c:v>
                </c:pt>
                <c:pt idx="7">
                  <c:v>Brain health/mental acuity</c:v>
                </c:pt>
                <c:pt idx="8">
                  <c:v>Bone health</c:v>
                </c:pt>
                <c:pt idx="9">
                  <c:v>Source of fiber</c:v>
                </c:pt>
                <c:pt idx="10">
                  <c:v>Blood sugar management</c:v>
                </c:pt>
                <c:pt idx="11">
                  <c:v>Weight management</c:v>
                </c:pt>
                <c:pt idx="12">
                  <c:v>Microbiome health</c:v>
                </c:pt>
                <c:pt idx="13">
                  <c:v>To complement the probiotic I take</c:v>
                </c:pt>
                <c:pt idx="14">
                  <c:v>Because it's in another supplement I take</c:v>
                </c:pt>
                <c:pt idx="15">
                  <c:v>Heart/cardiovascular health</c:v>
                </c:pt>
                <c:pt idx="16">
                  <c:v>Athletic performance</c:v>
                </c:pt>
                <c:pt idx="17">
                  <c:v>It's in my synbiotic formula</c:v>
                </c:pt>
                <c:pt idx="18">
                  <c:v>I'm not familiar with the benefits</c:v>
                </c:pt>
                <c:pt idx="19">
                  <c:v>Other</c:v>
                </c:pt>
              </c:strCache>
            </c:strRef>
          </c:cat>
          <c:val>
            <c:numRef>
              <c:f>Sheet1!$E$2:$E$21</c:f>
              <c:numCache>
                <c:formatCode>0%</c:formatCode>
                <c:ptCount val="20"/>
                <c:pt idx="0">
                  <c:v>0.38866397000000003</c:v>
                </c:pt>
                <c:pt idx="1">
                  <c:v>0.25101214999999999</c:v>
                </c:pt>
                <c:pt idx="2">
                  <c:v>0.19028339999999999</c:v>
                </c:pt>
                <c:pt idx="3">
                  <c:v>0.12955465999999999</c:v>
                </c:pt>
                <c:pt idx="4">
                  <c:v>0.19838057000000001</c:v>
                </c:pt>
                <c:pt idx="5">
                  <c:v>5.668016E-2</c:v>
                </c:pt>
                <c:pt idx="6">
                  <c:v>0.14979756999999999</c:v>
                </c:pt>
                <c:pt idx="7">
                  <c:v>9.3117409999999998E-2</c:v>
                </c:pt>
                <c:pt idx="8">
                  <c:v>0.11336032</c:v>
                </c:pt>
                <c:pt idx="9">
                  <c:v>0.1417004</c:v>
                </c:pt>
                <c:pt idx="10">
                  <c:v>6.0728740000000003E-2</c:v>
                </c:pt>
                <c:pt idx="11">
                  <c:v>7.6923079999999991E-2</c:v>
                </c:pt>
                <c:pt idx="12">
                  <c:v>0.23076922999999999</c:v>
                </c:pt>
                <c:pt idx="13">
                  <c:v>0.11740891000000001</c:v>
                </c:pt>
                <c:pt idx="14">
                  <c:v>0.10121457</c:v>
                </c:pt>
                <c:pt idx="15">
                  <c:v>8.9068830000000002E-2</c:v>
                </c:pt>
                <c:pt idx="16">
                  <c:v>6.882590999999999E-2</c:v>
                </c:pt>
                <c:pt idx="17">
                  <c:v>3.238866E-2</c:v>
                </c:pt>
                <c:pt idx="18">
                  <c:v>2.0242909999999999E-2</c:v>
                </c:pt>
                <c:pt idx="19">
                  <c:v>4.0485800000000004E-3</c:v>
                </c:pt>
              </c:numCache>
            </c:numRef>
          </c:val>
          <c:extLst>
            <c:ext xmlns:c16="http://schemas.microsoft.com/office/drawing/2014/chart" uri="{C3380CC4-5D6E-409C-BE32-E72D297353CC}">
              <c16:uniqueId val="{00000003-24FF-4AA4-87EC-7AC974287237}"/>
            </c:ext>
          </c:extLst>
        </c:ser>
        <c:ser>
          <c:idx val="4"/>
          <c:order val="4"/>
          <c:tx>
            <c:strRef>
              <c:f>Sheet1!$F$1</c:f>
              <c:strCache>
                <c:ptCount val="1"/>
                <c:pt idx="0">
                  <c:v>KR</c:v>
                </c:pt>
              </c:strCache>
            </c:strRef>
          </c:tx>
          <c:spPr>
            <a:solidFill>
              <a:schemeClr val="accent5"/>
            </a:solidFill>
            <a:ln>
              <a:noFill/>
            </a:ln>
            <a:effectLst/>
          </c:spPr>
          <c:invertIfNegative val="0"/>
          <c:cat>
            <c:strRef>
              <c:f>Sheet1!$A$2:$A$21</c:f>
              <c:strCache>
                <c:ptCount val="20"/>
                <c:pt idx="0">
                  <c:v>Gut health/digestion</c:v>
                </c:pt>
                <c:pt idx="1">
                  <c:v>Immunity health</c:v>
                </c:pt>
                <c:pt idx="2">
                  <c:v>Regularity</c:v>
                </c:pt>
                <c:pt idx="3">
                  <c:v>Antioxidant properties</c:v>
                </c:pt>
                <c:pt idx="4">
                  <c:v>Metabolic health</c:v>
                </c:pt>
                <c:pt idx="5">
                  <c:v>Inflammation/autoimmune</c:v>
                </c:pt>
                <c:pt idx="6">
                  <c:v>Stress/mood</c:v>
                </c:pt>
                <c:pt idx="7">
                  <c:v>Brain health/mental acuity</c:v>
                </c:pt>
                <c:pt idx="8">
                  <c:v>Bone health</c:v>
                </c:pt>
                <c:pt idx="9">
                  <c:v>Source of fiber</c:v>
                </c:pt>
                <c:pt idx="10">
                  <c:v>Blood sugar management</c:v>
                </c:pt>
                <c:pt idx="11">
                  <c:v>Weight management</c:v>
                </c:pt>
                <c:pt idx="12">
                  <c:v>Microbiome health</c:v>
                </c:pt>
                <c:pt idx="13">
                  <c:v>To complement the probiotic I take</c:v>
                </c:pt>
                <c:pt idx="14">
                  <c:v>Because it's in another supplement I take</c:v>
                </c:pt>
                <c:pt idx="15">
                  <c:v>Heart/cardiovascular health</c:v>
                </c:pt>
                <c:pt idx="16">
                  <c:v>Athletic performance</c:v>
                </c:pt>
                <c:pt idx="17">
                  <c:v>It's in my synbiotic formula</c:v>
                </c:pt>
                <c:pt idx="18">
                  <c:v>I'm not familiar with the benefits</c:v>
                </c:pt>
                <c:pt idx="19">
                  <c:v>Other</c:v>
                </c:pt>
              </c:strCache>
            </c:strRef>
          </c:cat>
          <c:val>
            <c:numRef>
              <c:f>Sheet1!$F$2:$F$21</c:f>
              <c:numCache>
                <c:formatCode>0%</c:formatCode>
                <c:ptCount val="20"/>
                <c:pt idx="0">
                  <c:v>0.51582278000000004</c:v>
                </c:pt>
                <c:pt idx="1">
                  <c:v>0.43670885999999998</c:v>
                </c:pt>
                <c:pt idx="2">
                  <c:v>5.6962029999999997E-2</c:v>
                </c:pt>
                <c:pt idx="3">
                  <c:v>0.13924051000000001</c:v>
                </c:pt>
                <c:pt idx="4">
                  <c:v>0.23417721999999999</c:v>
                </c:pt>
                <c:pt idx="5">
                  <c:v>0.19620253000000001</c:v>
                </c:pt>
                <c:pt idx="6">
                  <c:v>0.12341771999999999</c:v>
                </c:pt>
                <c:pt idx="7">
                  <c:v>0.14240506</c:v>
                </c:pt>
                <c:pt idx="8">
                  <c:v>6.3291139999999996E-2</c:v>
                </c:pt>
                <c:pt idx="9">
                  <c:v>0.11075949</c:v>
                </c:pt>
                <c:pt idx="10">
                  <c:v>5.6962029999999997E-2</c:v>
                </c:pt>
                <c:pt idx="11">
                  <c:v>0.12025316</c:v>
                </c:pt>
                <c:pt idx="12">
                  <c:v>7.5949370000000002E-2</c:v>
                </c:pt>
                <c:pt idx="13">
                  <c:v>0.16139240999999999</c:v>
                </c:pt>
                <c:pt idx="14">
                  <c:v>7.9113920000000004E-2</c:v>
                </c:pt>
                <c:pt idx="15">
                  <c:v>7.5949370000000002E-2</c:v>
                </c:pt>
                <c:pt idx="16">
                  <c:v>8.5443039999999998E-2</c:v>
                </c:pt>
                <c:pt idx="17">
                  <c:v>7.2784810000000005E-2</c:v>
                </c:pt>
                <c:pt idx="18">
                  <c:v>1.5822780000000002E-2</c:v>
                </c:pt>
                <c:pt idx="19">
                  <c:v>3.1645599999999999E-3</c:v>
                </c:pt>
              </c:numCache>
            </c:numRef>
          </c:val>
          <c:extLst>
            <c:ext xmlns:c16="http://schemas.microsoft.com/office/drawing/2014/chart" uri="{C3380CC4-5D6E-409C-BE32-E72D297353CC}">
              <c16:uniqueId val="{00000004-24FF-4AA4-87EC-7AC974287237}"/>
            </c:ext>
          </c:extLst>
        </c:ser>
        <c:ser>
          <c:idx val="5"/>
          <c:order val="5"/>
          <c:tx>
            <c:strRef>
              <c:f>Sheet1!$G$1</c:f>
              <c:strCache>
                <c:ptCount val="1"/>
                <c:pt idx="0">
                  <c:v>AU</c:v>
                </c:pt>
              </c:strCache>
            </c:strRef>
          </c:tx>
          <c:spPr>
            <a:solidFill>
              <a:schemeClr val="accent6"/>
            </a:solidFill>
            <a:ln>
              <a:noFill/>
            </a:ln>
            <a:effectLst/>
          </c:spPr>
          <c:invertIfNegative val="0"/>
          <c:cat>
            <c:strRef>
              <c:f>Sheet1!$A$2:$A$21</c:f>
              <c:strCache>
                <c:ptCount val="20"/>
                <c:pt idx="0">
                  <c:v>Gut health/digestion</c:v>
                </c:pt>
                <c:pt idx="1">
                  <c:v>Immunity health</c:v>
                </c:pt>
                <c:pt idx="2">
                  <c:v>Regularity</c:v>
                </c:pt>
                <c:pt idx="3">
                  <c:v>Antioxidant properties</c:v>
                </c:pt>
                <c:pt idx="4">
                  <c:v>Metabolic health</c:v>
                </c:pt>
                <c:pt idx="5">
                  <c:v>Inflammation/autoimmune</c:v>
                </c:pt>
                <c:pt idx="6">
                  <c:v>Stress/mood</c:v>
                </c:pt>
                <c:pt idx="7">
                  <c:v>Brain health/mental acuity</c:v>
                </c:pt>
                <c:pt idx="8">
                  <c:v>Bone health</c:v>
                </c:pt>
                <c:pt idx="9">
                  <c:v>Source of fiber</c:v>
                </c:pt>
                <c:pt idx="10">
                  <c:v>Blood sugar management</c:v>
                </c:pt>
                <c:pt idx="11">
                  <c:v>Weight management</c:v>
                </c:pt>
                <c:pt idx="12">
                  <c:v>Microbiome health</c:v>
                </c:pt>
                <c:pt idx="13">
                  <c:v>To complement the probiotic I take</c:v>
                </c:pt>
                <c:pt idx="14">
                  <c:v>Because it's in another supplement I take</c:v>
                </c:pt>
                <c:pt idx="15">
                  <c:v>Heart/cardiovascular health</c:v>
                </c:pt>
                <c:pt idx="16">
                  <c:v>Athletic performance</c:v>
                </c:pt>
                <c:pt idx="17">
                  <c:v>It's in my synbiotic formula</c:v>
                </c:pt>
                <c:pt idx="18">
                  <c:v>I'm not familiar with the benefits</c:v>
                </c:pt>
                <c:pt idx="19">
                  <c:v>Other</c:v>
                </c:pt>
              </c:strCache>
            </c:strRef>
          </c:cat>
          <c:val>
            <c:numRef>
              <c:f>Sheet1!$G$2:$G$21</c:f>
              <c:numCache>
                <c:formatCode>0%</c:formatCode>
                <c:ptCount val="20"/>
                <c:pt idx="0">
                  <c:v>0.45685279000000001</c:v>
                </c:pt>
                <c:pt idx="1">
                  <c:v>0.30456853</c:v>
                </c:pt>
                <c:pt idx="2">
                  <c:v>0.14720812</c:v>
                </c:pt>
                <c:pt idx="3">
                  <c:v>0.15736041000000001</c:v>
                </c:pt>
                <c:pt idx="4">
                  <c:v>0.18274112000000001</c:v>
                </c:pt>
                <c:pt idx="5">
                  <c:v>0.16243655000000001</c:v>
                </c:pt>
                <c:pt idx="6">
                  <c:v>0.17766497000000001</c:v>
                </c:pt>
                <c:pt idx="7">
                  <c:v>0.11675127</c:v>
                </c:pt>
                <c:pt idx="8">
                  <c:v>0.12690355</c:v>
                </c:pt>
                <c:pt idx="9">
                  <c:v>0.13705584000000001</c:v>
                </c:pt>
                <c:pt idx="10">
                  <c:v>0.10152284</c:v>
                </c:pt>
                <c:pt idx="11">
                  <c:v>0.11167513</c:v>
                </c:pt>
                <c:pt idx="12">
                  <c:v>0.16243655000000001</c:v>
                </c:pt>
                <c:pt idx="13">
                  <c:v>0.16751268999999999</c:v>
                </c:pt>
                <c:pt idx="14">
                  <c:v>9.6446699999999996E-2</c:v>
                </c:pt>
                <c:pt idx="15">
                  <c:v>0.10659898</c:v>
                </c:pt>
                <c:pt idx="16">
                  <c:v>6.5989850000000003E-2</c:v>
                </c:pt>
                <c:pt idx="17">
                  <c:v>5.5837560000000001E-2</c:v>
                </c:pt>
                <c:pt idx="18">
                  <c:v>4.5685279999999988E-2</c:v>
                </c:pt>
                <c:pt idx="19">
                  <c:v>5.0761399999999998E-3</c:v>
                </c:pt>
              </c:numCache>
            </c:numRef>
          </c:val>
          <c:extLst>
            <c:ext xmlns:c16="http://schemas.microsoft.com/office/drawing/2014/chart" uri="{C3380CC4-5D6E-409C-BE32-E72D297353CC}">
              <c16:uniqueId val="{00000005-24FF-4AA4-87EC-7AC974287237}"/>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Sheet1!$A$2:$A$21</c:f>
              <c:strCache>
                <c:ptCount val="20"/>
                <c:pt idx="0">
                  <c:v>Gut health/digestion</c:v>
                </c:pt>
                <c:pt idx="1">
                  <c:v>Immunity health</c:v>
                </c:pt>
                <c:pt idx="2">
                  <c:v>Regularity</c:v>
                </c:pt>
                <c:pt idx="3">
                  <c:v>Antioxidant properties</c:v>
                </c:pt>
                <c:pt idx="4">
                  <c:v>Metabolic health</c:v>
                </c:pt>
                <c:pt idx="5">
                  <c:v>Inflammation/autoimmune</c:v>
                </c:pt>
                <c:pt idx="6">
                  <c:v>Stress/mood</c:v>
                </c:pt>
                <c:pt idx="7">
                  <c:v>Brain health/mental acuity</c:v>
                </c:pt>
                <c:pt idx="8">
                  <c:v>Bone health</c:v>
                </c:pt>
                <c:pt idx="9">
                  <c:v>Source of fiber</c:v>
                </c:pt>
                <c:pt idx="10">
                  <c:v>Blood sugar management</c:v>
                </c:pt>
                <c:pt idx="11">
                  <c:v>Weight management</c:v>
                </c:pt>
                <c:pt idx="12">
                  <c:v>Microbiome health</c:v>
                </c:pt>
                <c:pt idx="13">
                  <c:v>To complement the probiotic I take</c:v>
                </c:pt>
                <c:pt idx="14">
                  <c:v>Because it's in another supplement I take</c:v>
                </c:pt>
                <c:pt idx="15">
                  <c:v>Heart/cardiovascular health</c:v>
                </c:pt>
                <c:pt idx="16">
                  <c:v>Athletic performance</c:v>
                </c:pt>
                <c:pt idx="17">
                  <c:v>It's in my synbiotic formula</c:v>
                </c:pt>
                <c:pt idx="18">
                  <c:v>I'm not familiar with the benefits</c:v>
                </c:pt>
                <c:pt idx="19">
                  <c:v>Other</c:v>
                </c:pt>
              </c:strCache>
            </c:strRef>
          </c:cat>
          <c:val>
            <c:numRef>
              <c:f>Sheet1!$H$2:$H$21</c:f>
              <c:numCache>
                <c:formatCode>0%</c:formatCode>
                <c:ptCount val="20"/>
                <c:pt idx="0">
                  <c:v>0.31335150000000001</c:v>
                </c:pt>
                <c:pt idx="1">
                  <c:v>0.48773842000000001</c:v>
                </c:pt>
                <c:pt idx="2">
                  <c:v>0.22888283000000001</c:v>
                </c:pt>
                <c:pt idx="3">
                  <c:v>0.23978202000000001</c:v>
                </c:pt>
                <c:pt idx="4">
                  <c:v>0.31607628999999998</c:v>
                </c:pt>
                <c:pt idx="5">
                  <c:v>0.20435966999999999</c:v>
                </c:pt>
                <c:pt idx="6">
                  <c:v>0.29972752000000003</c:v>
                </c:pt>
                <c:pt idx="7">
                  <c:v>0.26702997000000001</c:v>
                </c:pt>
                <c:pt idx="8">
                  <c:v>0.30790191</c:v>
                </c:pt>
                <c:pt idx="9">
                  <c:v>0.29700272</c:v>
                </c:pt>
                <c:pt idx="10">
                  <c:v>0.24250680999999999</c:v>
                </c:pt>
                <c:pt idx="11">
                  <c:v>0.25885559000000002</c:v>
                </c:pt>
                <c:pt idx="12">
                  <c:v>0.19346049000000001</c:v>
                </c:pt>
                <c:pt idx="13">
                  <c:v>0.17711172</c:v>
                </c:pt>
                <c:pt idx="14">
                  <c:v>0.1226158</c:v>
                </c:pt>
                <c:pt idx="15">
                  <c:v>0.19073569000000001</c:v>
                </c:pt>
                <c:pt idx="16">
                  <c:v>0.15803814999999999</c:v>
                </c:pt>
                <c:pt idx="17">
                  <c:v>0.11989101000000001</c:v>
                </c:pt>
                <c:pt idx="18">
                  <c:v>1.9073570000000001E-2</c:v>
                </c:pt>
                <c:pt idx="19">
                  <c:v>2.7247999999999999E-3</c:v>
                </c:pt>
              </c:numCache>
            </c:numRef>
          </c:val>
          <c:extLst>
            <c:ext xmlns:c16="http://schemas.microsoft.com/office/drawing/2014/chart" uri="{C3380CC4-5D6E-409C-BE32-E72D297353CC}">
              <c16:uniqueId val="{00000006-24FF-4AA4-87EC-7AC97428723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Sheet1!$A$2:$A$21</c:f>
              <c:strCache>
                <c:ptCount val="20"/>
                <c:pt idx="0">
                  <c:v>Immunity health</c:v>
                </c:pt>
                <c:pt idx="1">
                  <c:v>Gut health/digestion</c:v>
                </c:pt>
                <c:pt idx="2">
                  <c:v>Metabolic health</c:v>
                </c:pt>
                <c:pt idx="3">
                  <c:v>Regularity</c:v>
                </c:pt>
                <c:pt idx="4">
                  <c:v>Stress/mood</c:v>
                </c:pt>
                <c:pt idx="5">
                  <c:v>Weight management</c:v>
                </c:pt>
                <c:pt idx="6">
                  <c:v>Brain health/mental acuity</c:v>
                </c:pt>
                <c:pt idx="7">
                  <c:v>Bone health</c:v>
                </c:pt>
                <c:pt idx="8">
                  <c:v>To complement the probiotic I take</c:v>
                </c:pt>
                <c:pt idx="9">
                  <c:v>Source of fiber</c:v>
                </c:pt>
                <c:pt idx="10">
                  <c:v>Inflammation/autoimmune</c:v>
                </c:pt>
                <c:pt idx="11">
                  <c:v>Antioxidant properties</c:v>
                </c:pt>
                <c:pt idx="12">
                  <c:v>Microbiome health</c:v>
                </c:pt>
                <c:pt idx="13">
                  <c:v>Because it's in another supplement I take</c:v>
                </c:pt>
                <c:pt idx="14">
                  <c:v>Athletic performance</c:v>
                </c:pt>
                <c:pt idx="15">
                  <c:v>Blood sugar management</c:v>
                </c:pt>
                <c:pt idx="16">
                  <c:v>It's in my synbiotic formula</c:v>
                </c:pt>
                <c:pt idx="17">
                  <c:v>Heart/cardiovascular health</c:v>
                </c:pt>
                <c:pt idx="18">
                  <c:v>I'm not familiar with the benefits</c:v>
                </c:pt>
                <c:pt idx="19">
                  <c:v>Other </c:v>
                </c:pt>
              </c:strCache>
            </c:strRef>
          </c:cat>
          <c:val>
            <c:numRef>
              <c:f>Sheet1!$B$2:$B$21</c:f>
              <c:numCache>
                <c:formatCode>0%</c:formatCode>
                <c:ptCount val="20"/>
                <c:pt idx="0">
                  <c:v>0.34682080999999998</c:v>
                </c:pt>
                <c:pt idx="1">
                  <c:v>0.33236993999999997</c:v>
                </c:pt>
                <c:pt idx="2">
                  <c:v>0.24566473999999999</c:v>
                </c:pt>
                <c:pt idx="3">
                  <c:v>0.20809248999999999</c:v>
                </c:pt>
                <c:pt idx="4">
                  <c:v>0.19653179000000001</c:v>
                </c:pt>
                <c:pt idx="5">
                  <c:v>0.18786127</c:v>
                </c:pt>
                <c:pt idx="6">
                  <c:v>0.1849711</c:v>
                </c:pt>
                <c:pt idx="7">
                  <c:v>0.17919075000000001</c:v>
                </c:pt>
                <c:pt idx="8">
                  <c:v>0.17341039999999999</c:v>
                </c:pt>
                <c:pt idx="9">
                  <c:v>0.17052022999999999</c:v>
                </c:pt>
                <c:pt idx="10">
                  <c:v>0.15895954000000001</c:v>
                </c:pt>
                <c:pt idx="11">
                  <c:v>0.15895954000000001</c:v>
                </c:pt>
                <c:pt idx="12">
                  <c:v>0.15317918999999999</c:v>
                </c:pt>
                <c:pt idx="13">
                  <c:v>0.15028902</c:v>
                </c:pt>
                <c:pt idx="14">
                  <c:v>0.12716763</c:v>
                </c:pt>
                <c:pt idx="15">
                  <c:v>0.11849711</c:v>
                </c:pt>
                <c:pt idx="16">
                  <c:v>0.10115607</c:v>
                </c:pt>
                <c:pt idx="17">
                  <c:v>9.8265899999999989E-2</c:v>
                </c:pt>
                <c:pt idx="18">
                  <c:v>2.0231209999999999E-2</c:v>
                </c:pt>
                <c:pt idx="19">
                  <c:v>2.8901700000000001E-3</c:v>
                </c:pt>
              </c:numCache>
            </c:numRef>
          </c:val>
          <c:extLst>
            <c:ext xmlns:c16="http://schemas.microsoft.com/office/drawing/2014/chart" uri="{C3380CC4-5D6E-409C-BE32-E72D297353CC}">
              <c16:uniqueId val="{00000000-24FF-4AA4-87EC-7AC974287237}"/>
            </c:ext>
          </c:extLst>
        </c:ser>
        <c:ser>
          <c:idx val="1"/>
          <c:order val="1"/>
          <c:tx>
            <c:strRef>
              <c:f>Sheet1!$C$1</c:f>
              <c:strCache>
                <c:ptCount val="1"/>
                <c:pt idx="0">
                  <c:v>Male 18-34</c:v>
                </c:pt>
              </c:strCache>
            </c:strRef>
          </c:tx>
          <c:spPr>
            <a:solidFill>
              <a:schemeClr val="accent2"/>
            </a:solidFill>
            <a:ln>
              <a:noFill/>
            </a:ln>
            <a:effectLst/>
          </c:spPr>
          <c:invertIfNegative val="0"/>
          <c:cat>
            <c:strRef>
              <c:f>Sheet1!$A$2:$A$21</c:f>
              <c:strCache>
                <c:ptCount val="20"/>
                <c:pt idx="0">
                  <c:v>Immunity health</c:v>
                </c:pt>
                <c:pt idx="1">
                  <c:v>Gut health/digestion</c:v>
                </c:pt>
                <c:pt idx="2">
                  <c:v>Metabolic health</c:v>
                </c:pt>
                <c:pt idx="3">
                  <c:v>Regularity</c:v>
                </c:pt>
                <c:pt idx="4">
                  <c:v>Stress/mood</c:v>
                </c:pt>
                <c:pt idx="5">
                  <c:v>Weight management</c:v>
                </c:pt>
                <c:pt idx="6">
                  <c:v>Brain health/mental acuity</c:v>
                </c:pt>
                <c:pt idx="7">
                  <c:v>Bone health</c:v>
                </c:pt>
                <c:pt idx="8">
                  <c:v>To complement the probiotic I take</c:v>
                </c:pt>
                <c:pt idx="9">
                  <c:v>Source of fiber</c:v>
                </c:pt>
                <c:pt idx="10">
                  <c:v>Inflammation/autoimmune</c:v>
                </c:pt>
                <c:pt idx="11">
                  <c:v>Antioxidant properties</c:v>
                </c:pt>
                <c:pt idx="12">
                  <c:v>Microbiome health</c:v>
                </c:pt>
                <c:pt idx="13">
                  <c:v>Because it's in another supplement I take</c:v>
                </c:pt>
                <c:pt idx="14">
                  <c:v>Athletic performance</c:v>
                </c:pt>
                <c:pt idx="15">
                  <c:v>Blood sugar management</c:v>
                </c:pt>
                <c:pt idx="16">
                  <c:v>It's in my synbiotic formula</c:v>
                </c:pt>
                <c:pt idx="17">
                  <c:v>Heart/cardiovascular health</c:v>
                </c:pt>
                <c:pt idx="18">
                  <c:v>I'm not familiar with the benefits</c:v>
                </c:pt>
                <c:pt idx="19">
                  <c:v>Other </c:v>
                </c:pt>
              </c:strCache>
            </c:strRef>
          </c:cat>
          <c:val>
            <c:numRef>
              <c:f>Sheet1!$C$2:$C$21</c:f>
              <c:numCache>
                <c:formatCode>0%</c:formatCode>
                <c:ptCount val="20"/>
                <c:pt idx="0">
                  <c:v>0.34090909000000003</c:v>
                </c:pt>
                <c:pt idx="1">
                  <c:v>0.23579544999999999</c:v>
                </c:pt>
                <c:pt idx="2">
                  <c:v>0.22159091</c:v>
                </c:pt>
                <c:pt idx="3">
                  <c:v>0.17329544999999999</c:v>
                </c:pt>
                <c:pt idx="4">
                  <c:v>0.28125</c:v>
                </c:pt>
                <c:pt idx="5">
                  <c:v>0.17897726999999999</c:v>
                </c:pt>
                <c:pt idx="6">
                  <c:v>0.21875</c:v>
                </c:pt>
                <c:pt idx="7">
                  <c:v>0.21022726999999999</c:v>
                </c:pt>
                <c:pt idx="8">
                  <c:v>0.12784091</c:v>
                </c:pt>
                <c:pt idx="9">
                  <c:v>0.18181818</c:v>
                </c:pt>
                <c:pt idx="10">
                  <c:v>0.17329544999999999</c:v>
                </c:pt>
                <c:pt idx="11">
                  <c:v>0.21022726999999999</c:v>
                </c:pt>
                <c:pt idx="12">
                  <c:v>0.15340909</c:v>
                </c:pt>
                <c:pt idx="13">
                  <c:v>0.15340909</c:v>
                </c:pt>
                <c:pt idx="14">
                  <c:v>0.16193182</c:v>
                </c:pt>
                <c:pt idx="15">
                  <c:v>0.14772726999999999</c:v>
                </c:pt>
                <c:pt idx="16">
                  <c:v>0.10227273000000001</c:v>
                </c:pt>
                <c:pt idx="17">
                  <c:v>0.15056818</c:v>
                </c:pt>
                <c:pt idx="18">
                  <c:v>3.125E-2</c:v>
                </c:pt>
                <c:pt idx="19">
                  <c:v>0</c:v>
                </c:pt>
              </c:numCache>
            </c:numRef>
          </c:val>
          <c:extLst>
            <c:ext xmlns:c16="http://schemas.microsoft.com/office/drawing/2014/chart" uri="{C3380CC4-5D6E-409C-BE32-E72D297353CC}">
              <c16:uniqueId val="{00000001-24FF-4AA4-87EC-7AC974287237}"/>
            </c:ext>
          </c:extLst>
        </c:ser>
        <c:ser>
          <c:idx val="2"/>
          <c:order val="2"/>
          <c:tx>
            <c:strRef>
              <c:f>Sheet1!$D$1</c:f>
              <c:strCache>
                <c:ptCount val="1"/>
                <c:pt idx="0">
                  <c:v>Female 35-54</c:v>
                </c:pt>
              </c:strCache>
            </c:strRef>
          </c:tx>
          <c:spPr>
            <a:solidFill>
              <a:schemeClr val="accent3"/>
            </a:solidFill>
            <a:ln>
              <a:noFill/>
            </a:ln>
            <a:effectLst/>
          </c:spPr>
          <c:invertIfNegative val="0"/>
          <c:cat>
            <c:strRef>
              <c:f>Sheet1!$A$2:$A$21</c:f>
              <c:strCache>
                <c:ptCount val="20"/>
                <c:pt idx="0">
                  <c:v>Immunity health</c:v>
                </c:pt>
                <c:pt idx="1">
                  <c:v>Gut health/digestion</c:v>
                </c:pt>
                <c:pt idx="2">
                  <c:v>Metabolic health</c:v>
                </c:pt>
                <c:pt idx="3">
                  <c:v>Regularity</c:v>
                </c:pt>
                <c:pt idx="4">
                  <c:v>Stress/mood</c:v>
                </c:pt>
                <c:pt idx="5">
                  <c:v>Weight management</c:v>
                </c:pt>
                <c:pt idx="6">
                  <c:v>Brain health/mental acuity</c:v>
                </c:pt>
                <c:pt idx="7">
                  <c:v>Bone health</c:v>
                </c:pt>
                <c:pt idx="8">
                  <c:v>To complement the probiotic I take</c:v>
                </c:pt>
                <c:pt idx="9">
                  <c:v>Source of fiber</c:v>
                </c:pt>
                <c:pt idx="10">
                  <c:v>Inflammation/autoimmune</c:v>
                </c:pt>
                <c:pt idx="11">
                  <c:v>Antioxidant properties</c:v>
                </c:pt>
                <c:pt idx="12">
                  <c:v>Microbiome health</c:v>
                </c:pt>
                <c:pt idx="13">
                  <c:v>Because it's in another supplement I take</c:v>
                </c:pt>
                <c:pt idx="14">
                  <c:v>Athletic performance</c:v>
                </c:pt>
                <c:pt idx="15">
                  <c:v>Blood sugar management</c:v>
                </c:pt>
                <c:pt idx="16">
                  <c:v>It's in my synbiotic formula</c:v>
                </c:pt>
                <c:pt idx="17">
                  <c:v>Heart/cardiovascular health</c:v>
                </c:pt>
                <c:pt idx="18">
                  <c:v>I'm not familiar with the benefits</c:v>
                </c:pt>
                <c:pt idx="19">
                  <c:v>Other </c:v>
                </c:pt>
              </c:strCache>
            </c:strRef>
          </c:cat>
          <c:val>
            <c:numRef>
              <c:f>Sheet1!$D$2:$D$21</c:f>
              <c:numCache>
                <c:formatCode>0%</c:formatCode>
                <c:ptCount val="20"/>
                <c:pt idx="0">
                  <c:v>0.35926773000000001</c:v>
                </c:pt>
                <c:pt idx="1">
                  <c:v>0.45080091999999999</c:v>
                </c:pt>
                <c:pt idx="2">
                  <c:v>0.22196795999999999</c:v>
                </c:pt>
                <c:pt idx="3">
                  <c:v>0.16704805</c:v>
                </c:pt>
                <c:pt idx="4">
                  <c:v>0.16018307000000001</c:v>
                </c:pt>
                <c:pt idx="5">
                  <c:v>0.13043478</c:v>
                </c:pt>
                <c:pt idx="6">
                  <c:v>0.13958809999999999</c:v>
                </c:pt>
                <c:pt idx="7">
                  <c:v>0.14645309000000001</c:v>
                </c:pt>
                <c:pt idx="8">
                  <c:v>0.16475972999999999</c:v>
                </c:pt>
                <c:pt idx="9">
                  <c:v>0.16704805</c:v>
                </c:pt>
                <c:pt idx="10">
                  <c:v>0.15789474000000001</c:v>
                </c:pt>
                <c:pt idx="11">
                  <c:v>0.17620137</c:v>
                </c:pt>
                <c:pt idx="12">
                  <c:v>0.18764301999999999</c:v>
                </c:pt>
                <c:pt idx="13">
                  <c:v>6.4073229999999995E-2</c:v>
                </c:pt>
                <c:pt idx="14">
                  <c:v>8.2379859999999999E-2</c:v>
                </c:pt>
                <c:pt idx="15">
                  <c:v>8.6956520000000009E-2</c:v>
                </c:pt>
                <c:pt idx="16">
                  <c:v>5.0343249999999999E-2</c:v>
                </c:pt>
                <c:pt idx="17">
                  <c:v>0.10526315999999999</c:v>
                </c:pt>
                <c:pt idx="18">
                  <c:v>1.3729979999999999E-2</c:v>
                </c:pt>
                <c:pt idx="19">
                  <c:v>4.5766599999999998E-3</c:v>
                </c:pt>
              </c:numCache>
            </c:numRef>
          </c:val>
          <c:extLst>
            <c:ext xmlns:c16="http://schemas.microsoft.com/office/drawing/2014/chart" uri="{C3380CC4-5D6E-409C-BE32-E72D297353CC}">
              <c16:uniqueId val="{00000002-24FF-4AA4-87EC-7AC974287237}"/>
            </c:ext>
          </c:extLst>
        </c:ser>
        <c:ser>
          <c:idx val="3"/>
          <c:order val="3"/>
          <c:tx>
            <c:strRef>
              <c:f>Sheet1!$E$1</c:f>
              <c:strCache>
                <c:ptCount val="1"/>
                <c:pt idx="0">
                  <c:v>Male 35-54</c:v>
                </c:pt>
              </c:strCache>
            </c:strRef>
          </c:tx>
          <c:spPr>
            <a:solidFill>
              <a:schemeClr val="accent4"/>
            </a:solidFill>
            <a:ln>
              <a:noFill/>
            </a:ln>
            <a:effectLst/>
          </c:spPr>
          <c:invertIfNegative val="0"/>
          <c:cat>
            <c:strRef>
              <c:f>Sheet1!$A$2:$A$21</c:f>
              <c:strCache>
                <c:ptCount val="20"/>
                <c:pt idx="0">
                  <c:v>Immunity health</c:v>
                </c:pt>
                <c:pt idx="1">
                  <c:v>Gut health/digestion</c:v>
                </c:pt>
                <c:pt idx="2">
                  <c:v>Metabolic health</c:v>
                </c:pt>
                <c:pt idx="3">
                  <c:v>Regularity</c:v>
                </c:pt>
                <c:pt idx="4">
                  <c:v>Stress/mood</c:v>
                </c:pt>
                <c:pt idx="5">
                  <c:v>Weight management</c:v>
                </c:pt>
                <c:pt idx="6">
                  <c:v>Brain health/mental acuity</c:v>
                </c:pt>
                <c:pt idx="7">
                  <c:v>Bone health</c:v>
                </c:pt>
                <c:pt idx="8">
                  <c:v>To complement the probiotic I take</c:v>
                </c:pt>
                <c:pt idx="9">
                  <c:v>Source of fiber</c:v>
                </c:pt>
                <c:pt idx="10">
                  <c:v>Inflammation/autoimmune</c:v>
                </c:pt>
                <c:pt idx="11">
                  <c:v>Antioxidant properties</c:v>
                </c:pt>
                <c:pt idx="12">
                  <c:v>Microbiome health</c:v>
                </c:pt>
                <c:pt idx="13">
                  <c:v>Because it's in another supplement I take</c:v>
                </c:pt>
                <c:pt idx="14">
                  <c:v>Athletic performance</c:v>
                </c:pt>
                <c:pt idx="15">
                  <c:v>Blood sugar management</c:v>
                </c:pt>
                <c:pt idx="16">
                  <c:v>It's in my synbiotic formula</c:v>
                </c:pt>
                <c:pt idx="17">
                  <c:v>Heart/cardiovascular health</c:v>
                </c:pt>
                <c:pt idx="18">
                  <c:v>I'm not familiar with the benefits</c:v>
                </c:pt>
                <c:pt idx="19">
                  <c:v>Other </c:v>
                </c:pt>
              </c:strCache>
            </c:strRef>
          </c:cat>
          <c:val>
            <c:numRef>
              <c:f>Sheet1!$E$2:$E$21</c:f>
              <c:numCache>
                <c:formatCode>0%</c:formatCode>
                <c:ptCount val="20"/>
                <c:pt idx="0">
                  <c:v>0.34598213999999999</c:v>
                </c:pt>
                <c:pt idx="1">
                  <c:v>0.35491071000000002</c:v>
                </c:pt>
                <c:pt idx="2">
                  <c:v>0.23214286000000001</c:v>
                </c:pt>
                <c:pt idx="3">
                  <c:v>0.19866070999999999</c:v>
                </c:pt>
                <c:pt idx="4">
                  <c:v>0.20982143</c:v>
                </c:pt>
                <c:pt idx="5">
                  <c:v>0.12053571</c:v>
                </c:pt>
                <c:pt idx="6">
                  <c:v>0.19642857</c:v>
                </c:pt>
                <c:pt idx="7">
                  <c:v>0.1875</c:v>
                </c:pt>
                <c:pt idx="8">
                  <c:v>0.14955357</c:v>
                </c:pt>
                <c:pt idx="9">
                  <c:v>0.18526786000000001</c:v>
                </c:pt>
                <c:pt idx="10">
                  <c:v>0.18080357</c:v>
                </c:pt>
                <c:pt idx="11">
                  <c:v>0.17857143</c:v>
                </c:pt>
                <c:pt idx="12">
                  <c:v>0.15178570999999999</c:v>
                </c:pt>
                <c:pt idx="13">
                  <c:v>0.10714286000000001</c:v>
                </c:pt>
                <c:pt idx="14">
                  <c:v>9.1517859999999993E-2</c:v>
                </c:pt>
                <c:pt idx="15">
                  <c:v>0.16294643</c:v>
                </c:pt>
                <c:pt idx="16">
                  <c:v>8.2589289999999996E-2</c:v>
                </c:pt>
                <c:pt idx="17">
                  <c:v>0.13839286000000001</c:v>
                </c:pt>
                <c:pt idx="18">
                  <c:v>2.0089289999999999E-2</c:v>
                </c:pt>
                <c:pt idx="19">
                  <c:v>4.4642900000000001E-3</c:v>
                </c:pt>
              </c:numCache>
            </c:numRef>
          </c:val>
          <c:extLst>
            <c:ext xmlns:c16="http://schemas.microsoft.com/office/drawing/2014/chart" uri="{C3380CC4-5D6E-409C-BE32-E72D297353CC}">
              <c16:uniqueId val="{00000003-24FF-4AA4-87EC-7AC974287237}"/>
            </c:ext>
          </c:extLst>
        </c:ser>
        <c:ser>
          <c:idx val="4"/>
          <c:order val="4"/>
          <c:tx>
            <c:strRef>
              <c:f>Sheet1!$F$1</c:f>
              <c:strCache>
                <c:ptCount val="1"/>
                <c:pt idx="0">
                  <c:v>Female 55+</c:v>
                </c:pt>
              </c:strCache>
            </c:strRef>
          </c:tx>
          <c:spPr>
            <a:solidFill>
              <a:schemeClr val="accent5"/>
            </a:solidFill>
            <a:ln>
              <a:noFill/>
            </a:ln>
            <a:effectLst/>
          </c:spPr>
          <c:invertIfNegative val="0"/>
          <c:cat>
            <c:strRef>
              <c:f>Sheet1!$A$2:$A$21</c:f>
              <c:strCache>
                <c:ptCount val="20"/>
                <c:pt idx="0">
                  <c:v>Immunity health</c:v>
                </c:pt>
                <c:pt idx="1">
                  <c:v>Gut health/digestion</c:v>
                </c:pt>
                <c:pt idx="2">
                  <c:v>Metabolic health</c:v>
                </c:pt>
                <c:pt idx="3">
                  <c:v>Regularity</c:v>
                </c:pt>
                <c:pt idx="4">
                  <c:v>Stress/mood</c:v>
                </c:pt>
                <c:pt idx="5">
                  <c:v>Weight management</c:v>
                </c:pt>
                <c:pt idx="6">
                  <c:v>Brain health/mental acuity</c:v>
                </c:pt>
                <c:pt idx="7">
                  <c:v>Bone health</c:v>
                </c:pt>
                <c:pt idx="8">
                  <c:v>To complement the probiotic I take</c:v>
                </c:pt>
                <c:pt idx="9">
                  <c:v>Source of fiber</c:v>
                </c:pt>
                <c:pt idx="10">
                  <c:v>Inflammation/autoimmune</c:v>
                </c:pt>
                <c:pt idx="11">
                  <c:v>Antioxidant properties</c:v>
                </c:pt>
                <c:pt idx="12">
                  <c:v>Microbiome health</c:v>
                </c:pt>
                <c:pt idx="13">
                  <c:v>Because it's in another supplement I take</c:v>
                </c:pt>
                <c:pt idx="14">
                  <c:v>Athletic performance</c:v>
                </c:pt>
                <c:pt idx="15">
                  <c:v>Blood sugar management</c:v>
                </c:pt>
                <c:pt idx="16">
                  <c:v>It's in my synbiotic formula</c:v>
                </c:pt>
                <c:pt idx="17">
                  <c:v>Heart/cardiovascular health</c:v>
                </c:pt>
                <c:pt idx="18">
                  <c:v>I'm not familiar with the benefits</c:v>
                </c:pt>
                <c:pt idx="19">
                  <c:v>Other </c:v>
                </c:pt>
              </c:strCache>
            </c:strRef>
          </c:cat>
          <c:val>
            <c:numRef>
              <c:f>Sheet1!$F$2:$F$21</c:f>
              <c:numCache>
                <c:formatCode>0%</c:formatCode>
                <c:ptCount val="20"/>
                <c:pt idx="0">
                  <c:v>0.32</c:v>
                </c:pt>
                <c:pt idx="1">
                  <c:v>0.52571429000000003</c:v>
                </c:pt>
                <c:pt idx="2">
                  <c:v>0.18857143000000001</c:v>
                </c:pt>
                <c:pt idx="3">
                  <c:v>0.14857143</c:v>
                </c:pt>
                <c:pt idx="4">
                  <c:v>8.5714289999999999E-2</c:v>
                </c:pt>
                <c:pt idx="5">
                  <c:v>0.13142856999999999</c:v>
                </c:pt>
                <c:pt idx="6">
                  <c:v>6.8571430000000003E-2</c:v>
                </c:pt>
                <c:pt idx="7">
                  <c:v>0.10285714</c:v>
                </c:pt>
                <c:pt idx="8">
                  <c:v>0.16</c:v>
                </c:pt>
                <c:pt idx="9">
                  <c:v>0.13714286000000001</c:v>
                </c:pt>
                <c:pt idx="10">
                  <c:v>0.12</c:v>
                </c:pt>
                <c:pt idx="11">
                  <c:v>0.10857143</c:v>
                </c:pt>
                <c:pt idx="12">
                  <c:v>0.18285714</c:v>
                </c:pt>
                <c:pt idx="13">
                  <c:v>5.7142859999999997E-2</c:v>
                </c:pt>
                <c:pt idx="14">
                  <c:v>6.8571430000000003E-2</c:v>
                </c:pt>
                <c:pt idx="15">
                  <c:v>0.10285714</c:v>
                </c:pt>
                <c:pt idx="16">
                  <c:v>3.4285709999999997E-2</c:v>
                </c:pt>
                <c:pt idx="17">
                  <c:v>0.08</c:v>
                </c:pt>
                <c:pt idx="18">
                  <c:v>1.7142859999999999E-2</c:v>
                </c:pt>
                <c:pt idx="19">
                  <c:v>1.1428570000000001E-2</c:v>
                </c:pt>
              </c:numCache>
            </c:numRef>
          </c:val>
          <c:extLst>
            <c:ext xmlns:c16="http://schemas.microsoft.com/office/drawing/2014/chart" uri="{C3380CC4-5D6E-409C-BE32-E72D297353CC}">
              <c16:uniqueId val="{00000004-24FF-4AA4-87EC-7AC974287237}"/>
            </c:ext>
          </c:extLst>
        </c:ser>
        <c:ser>
          <c:idx val="5"/>
          <c:order val="5"/>
          <c:tx>
            <c:strRef>
              <c:f>Sheet1!$G$1</c:f>
              <c:strCache>
                <c:ptCount val="1"/>
                <c:pt idx="0">
                  <c:v>Male 55+</c:v>
                </c:pt>
              </c:strCache>
            </c:strRef>
          </c:tx>
          <c:spPr>
            <a:solidFill>
              <a:schemeClr val="accent6"/>
            </a:solidFill>
            <a:ln>
              <a:noFill/>
            </a:ln>
            <a:effectLst/>
          </c:spPr>
          <c:invertIfNegative val="0"/>
          <c:cat>
            <c:strRef>
              <c:f>Sheet1!$A$2:$A$21</c:f>
              <c:strCache>
                <c:ptCount val="20"/>
                <c:pt idx="0">
                  <c:v>Immunity health</c:v>
                </c:pt>
                <c:pt idx="1">
                  <c:v>Gut health/digestion</c:v>
                </c:pt>
                <c:pt idx="2">
                  <c:v>Metabolic health</c:v>
                </c:pt>
                <c:pt idx="3">
                  <c:v>Regularity</c:v>
                </c:pt>
                <c:pt idx="4">
                  <c:v>Stress/mood</c:v>
                </c:pt>
                <c:pt idx="5">
                  <c:v>Weight management</c:v>
                </c:pt>
                <c:pt idx="6">
                  <c:v>Brain health/mental acuity</c:v>
                </c:pt>
                <c:pt idx="7">
                  <c:v>Bone health</c:v>
                </c:pt>
                <c:pt idx="8">
                  <c:v>To complement the probiotic I take</c:v>
                </c:pt>
                <c:pt idx="9">
                  <c:v>Source of fiber</c:v>
                </c:pt>
                <c:pt idx="10">
                  <c:v>Inflammation/autoimmune</c:v>
                </c:pt>
                <c:pt idx="11">
                  <c:v>Antioxidant properties</c:v>
                </c:pt>
                <c:pt idx="12">
                  <c:v>Microbiome health</c:v>
                </c:pt>
                <c:pt idx="13">
                  <c:v>Because it's in another supplement I take</c:v>
                </c:pt>
                <c:pt idx="14">
                  <c:v>Athletic performance</c:v>
                </c:pt>
                <c:pt idx="15">
                  <c:v>Blood sugar management</c:v>
                </c:pt>
                <c:pt idx="16">
                  <c:v>It's in my synbiotic formula</c:v>
                </c:pt>
                <c:pt idx="17">
                  <c:v>Heart/cardiovascular health</c:v>
                </c:pt>
                <c:pt idx="18">
                  <c:v>I'm not familiar with the benefits</c:v>
                </c:pt>
                <c:pt idx="19">
                  <c:v>Other </c:v>
                </c:pt>
              </c:strCache>
            </c:strRef>
          </c:cat>
          <c:val>
            <c:numRef>
              <c:f>Sheet1!$G$2:$G$21</c:f>
              <c:numCache>
                <c:formatCode>0%</c:formatCode>
                <c:ptCount val="20"/>
                <c:pt idx="0">
                  <c:v>0.42105262999999998</c:v>
                </c:pt>
                <c:pt idx="1">
                  <c:v>0.49760766000000001</c:v>
                </c:pt>
                <c:pt idx="2">
                  <c:v>0.24401914</c:v>
                </c:pt>
                <c:pt idx="3">
                  <c:v>0.11004785</c:v>
                </c:pt>
                <c:pt idx="4">
                  <c:v>0.12440191</c:v>
                </c:pt>
                <c:pt idx="5">
                  <c:v>0.11961722</c:v>
                </c:pt>
                <c:pt idx="6">
                  <c:v>0.15311005</c:v>
                </c:pt>
                <c:pt idx="7">
                  <c:v>0.15311005</c:v>
                </c:pt>
                <c:pt idx="8">
                  <c:v>0.12440191</c:v>
                </c:pt>
                <c:pt idx="9">
                  <c:v>0.15311005</c:v>
                </c:pt>
                <c:pt idx="10">
                  <c:v>0.16746411</c:v>
                </c:pt>
                <c:pt idx="11">
                  <c:v>0.22966507</c:v>
                </c:pt>
                <c:pt idx="12">
                  <c:v>0.12918660000000001</c:v>
                </c:pt>
                <c:pt idx="13">
                  <c:v>8.133971000000001E-2</c:v>
                </c:pt>
                <c:pt idx="14">
                  <c:v>8.133971000000001E-2</c:v>
                </c:pt>
                <c:pt idx="15">
                  <c:v>0.10526315999999999</c:v>
                </c:pt>
                <c:pt idx="16">
                  <c:v>4.3062199999999988E-2</c:v>
                </c:pt>
                <c:pt idx="17">
                  <c:v>0.13875598</c:v>
                </c:pt>
                <c:pt idx="18">
                  <c:v>2.3923440000000001E-2</c:v>
                </c:pt>
                <c:pt idx="19">
                  <c:v>4.7846899999999994E-3</c:v>
                </c:pt>
              </c:numCache>
            </c:numRef>
          </c:val>
          <c:extLst>
            <c:ext xmlns:c16="http://schemas.microsoft.com/office/drawing/2014/chart" uri="{C3380CC4-5D6E-409C-BE32-E72D297353CC}">
              <c16:uniqueId val="{00000005-24FF-4AA4-87EC-7AC97428723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Sheet1!$A$2:$A$21</c:f>
              <c:strCache>
                <c:ptCount val="20"/>
                <c:pt idx="0">
                  <c:v>Immunity health</c:v>
                </c:pt>
                <c:pt idx="1">
                  <c:v>Gut health/digestion</c:v>
                </c:pt>
                <c:pt idx="2">
                  <c:v>Regularity</c:v>
                </c:pt>
                <c:pt idx="3">
                  <c:v>Inflammation/autoimmune</c:v>
                </c:pt>
                <c:pt idx="4">
                  <c:v>Stress/mood</c:v>
                </c:pt>
                <c:pt idx="5">
                  <c:v>Brain health/mental acuity</c:v>
                </c:pt>
                <c:pt idx="6">
                  <c:v>Bone health</c:v>
                </c:pt>
                <c:pt idx="7">
                  <c:v>Metabolic health</c:v>
                </c:pt>
                <c:pt idx="8">
                  <c:v>Antioxidant properties</c:v>
                </c:pt>
                <c:pt idx="9">
                  <c:v>Blood sugar management</c:v>
                </c:pt>
                <c:pt idx="10">
                  <c:v>Because it's in another supplement I take</c:v>
                </c:pt>
                <c:pt idx="11">
                  <c:v>Athletic performance</c:v>
                </c:pt>
                <c:pt idx="12">
                  <c:v>Microbiome health</c:v>
                </c:pt>
                <c:pt idx="13">
                  <c:v>To complement the probiotic I take</c:v>
                </c:pt>
                <c:pt idx="14">
                  <c:v>Weight management</c:v>
                </c:pt>
                <c:pt idx="15">
                  <c:v>Heart/cardiovascular health</c:v>
                </c:pt>
                <c:pt idx="16">
                  <c:v>Source of fiber</c:v>
                </c:pt>
                <c:pt idx="17">
                  <c:v>It's in my synbiotic formula</c:v>
                </c:pt>
                <c:pt idx="18">
                  <c:v>I'm not familiar with the benefits</c:v>
                </c:pt>
                <c:pt idx="19">
                  <c:v>Other </c:v>
                </c:pt>
              </c:strCache>
            </c:strRef>
          </c:cat>
          <c:val>
            <c:numRef>
              <c:f>Sheet1!$B$2:$B$21</c:f>
              <c:numCache>
                <c:formatCode>0%</c:formatCode>
                <c:ptCount val="20"/>
                <c:pt idx="0">
                  <c:v>0.28813559</c:v>
                </c:pt>
                <c:pt idx="1">
                  <c:v>0.27118643999999997</c:v>
                </c:pt>
                <c:pt idx="2">
                  <c:v>0.27118643999999997</c:v>
                </c:pt>
                <c:pt idx="3">
                  <c:v>0.25423729</c:v>
                </c:pt>
                <c:pt idx="4">
                  <c:v>0.25423729</c:v>
                </c:pt>
                <c:pt idx="5">
                  <c:v>0.20338982999999999</c:v>
                </c:pt>
                <c:pt idx="6">
                  <c:v>0.18644068</c:v>
                </c:pt>
                <c:pt idx="7">
                  <c:v>0.18644068</c:v>
                </c:pt>
                <c:pt idx="8">
                  <c:v>0.16949153</c:v>
                </c:pt>
                <c:pt idx="9">
                  <c:v>0.16949153</c:v>
                </c:pt>
                <c:pt idx="10">
                  <c:v>0.16949153</c:v>
                </c:pt>
                <c:pt idx="11">
                  <c:v>0.15254237000000001</c:v>
                </c:pt>
                <c:pt idx="12">
                  <c:v>0.13559321999999999</c:v>
                </c:pt>
                <c:pt idx="13">
                  <c:v>0.13559321999999999</c:v>
                </c:pt>
                <c:pt idx="14">
                  <c:v>0.13559321999999999</c:v>
                </c:pt>
                <c:pt idx="15">
                  <c:v>0.11864407</c:v>
                </c:pt>
                <c:pt idx="16">
                  <c:v>0.10169491999999999</c:v>
                </c:pt>
                <c:pt idx="17">
                  <c:v>0.10169491999999999</c:v>
                </c:pt>
                <c:pt idx="18">
                  <c:v>1.694915E-2</c:v>
                </c:pt>
                <c:pt idx="19">
                  <c:v>0</c:v>
                </c:pt>
              </c:numCache>
            </c:numRef>
          </c:val>
          <c:extLst>
            <c:ext xmlns:c16="http://schemas.microsoft.com/office/drawing/2014/chart" uri="{C3380CC4-5D6E-409C-BE32-E72D297353CC}">
              <c16:uniqueId val="{00000000-24FF-4AA4-87EC-7AC974287237}"/>
            </c:ext>
          </c:extLst>
        </c:ser>
        <c:ser>
          <c:idx val="1"/>
          <c:order val="1"/>
          <c:tx>
            <c:strRef>
              <c:f>Sheet1!$C$1</c:f>
              <c:strCache>
                <c:ptCount val="1"/>
                <c:pt idx="0">
                  <c:v>US Male 18-34</c:v>
                </c:pt>
              </c:strCache>
            </c:strRef>
          </c:tx>
          <c:spPr>
            <a:solidFill>
              <a:schemeClr val="accent2"/>
            </a:solidFill>
            <a:ln>
              <a:noFill/>
            </a:ln>
            <a:effectLst/>
          </c:spPr>
          <c:invertIfNegative val="0"/>
          <c:cat>
            <c:strRef>
              <c:f>Sheet1!$A$2:$A$21</c:f>
              <c:strCache>
                <c:ptCount val="20"/>
                <c:pt idx="0">
                  <c:v>Immunity health</c:v>
                </c:pt>
                <c:pt idx="1">
                  <c:v>Gut health/digestion</c:v>
                </c:pt>
                <c:pt idx="2">
                  <c:v>Regularity</c:v>
                </c:pt>
                <c:pt idx="3">
                  <c:v>Inflammation/autoimmune</c:v>
                </c:pt>
                <c:pt idx="4">
                  <c:v>Stress/mood</c:v>
                </c:pt>
                <c:pt idx="5">
                  <c:v>Brain health/mental acuity</c:v>
                </c:pt>
                <c:pt idx="6">
                  <c:v>Bone health</c:v>
                </c:pt>
                <c:pt idx="7">
                  <c:v>Metabolic health</c:v>
                </c:pt>
                <c:pt idx="8">
                  <c:v>Antioxidant properties</c:v>
                </c:pt>
                <c:pt idx="9">
                  <c:v>Blood sugar management</c:v>
                </c:pt>
                <c:pt idx="10">
                  <c:v>Because it's in another supplement I take</c:v>
                </c:pt>
                <c:pt idx="11">
                  <c:v>Athletic performance</c:v>
                </c:pt>
                <c:pt idx="12">
                  <c:v>Microbiome health</c:v>
                </c:pt>
                <c:pt idx="13">
                  <c:v>To complement the probiotic I take</c:v>
                </c:pt>
                <c:pt idx="14">
                  <c:v>Weight management</c:v>
                </c:pt>
                <c:pt idx="15">
                  <c:v>Heart/cardiovascular health</c:v>
                </c:pt>
                <c:pt idx="16">
                  <c:v>Source of fiber</c:v>
                </c:pt>
                <c:pt idx="17">
                  <c:v>It's in my synbiotic formula</c:v>
                </c:pt>
                <c:pt idx="18">
                  <c:v>I'm not familiar with the benefits</c:v>
                </c:pt>
                <c:pt idx="19">
                  <c:v>Other </c:v>
                </c:pt>
              </c:strCache>
            </c:strRef>
          </c:cat>
          <c:val>
            <c:numRef>
              <c:f>Sheet1!$C$2:$C$21</c:f>
              <c:numCache>
                <c:formatCode>0%</c:formatCode>
                <c:ptCount val="20"/>
                <c:pt idx="0">
                  <c:v>0.35897435999999999</c:v>
                </c:pt>
                <c:pt idx="1">
                  <c:v>0.21367521</c:v>
                </c:pt>
                <c:pt idx="2">
                  <c:v>0.21367521</c:v>
                </c:pt>
                <c:pt idx="3">
                  <c:v>0.18803418999999999</c:v>
                </c:pt>
                <c:pt idx="4">
                  <c:v>0.28205128000000002</c:v>
                </c:pt>
                <c:pt idx="5">
                  <c:v>0.24786325000000001</c:v>
                </c:pt>
                <c:pt idx="6">
                  <c:v>0.19658120000000001</c:v>
                </c:pt>
                <c:pt idx="7">
                  <c:v>0.20512821000000001</c:v>
                </c:pt>
                <c:pt idx="8">
                  <c:v>0.23076922999999999</c:v>
                </c:pt>
                <c:pt idx="9">
                  <c:v>0.17094017</c:v>
                </c:pt>
                <c:pt idx="10">
                  <c:v>0.14529914999999999</c:v>
                </c:pt>
                <c:pt idx="11">
                  <c:v>0.16239316000000001</c:v>
                </c:pt>
                <c:pt idx="12">
                  <c:v>0.12820513</c:v>
                </c:pt>
                <c:pt idx="13">
                  <c:v>0.14529914999999999</c:v>
                </c:pt>
                <c:pt idx="14">
                  <c:v>0.18803418999999999</c:v>
                </c:pt>
                <c:pt idx="15">
                  <c:v>0.13675213999999999</c:v>
                </c:pt>
                <c:pt idx="16">
                  <c:v>0.14529914999999999</c:v>
                </c:pt>
                <c:pt idx="17">
                  <c:v>0.11111111</c:v>
                </c:pt>
                <c:pt idx="18">
                  <c:v>2.5641029999999999E-2</c:v>
                </c:pt>
                <c:pt idx="19">
                  <c:v>0</c:v>
                </c:pt>
              </c:numCache>
            </c:numRef>
          </c:val>
          <c:extLst>
            <c:ext xmlns:c16="http://schemas.microsoft.com/office/drawing/2014/chart" uri="{C3380CC4-5D6E-409C-BE32-E72D297353CC}">
              <c16:uniqueId val="{00000001-24FF-4AA4-87EC-7AC974287237}"/>
            </c:ext>
          </c:extLst>
        </c:ser>
        <c:ser>
          <c:idx val="2"/>
          <c:order val="2"/>
          <c:tx>
            <c:strRef>
              <c:f>Sheet1!$D$1</c:f>
              <c:strCache>
                <c:ptCount val="1"/>
                <c:pt idx="0">
                  <c:v>US Female 35-54</c:v>
                </c:pt>
              </c:strCache>
            </c:strRef>
          </c:tx>
          <c:spPr>
            <a:solidFill>
              <a:schemeClr val="accent3"/>
            </a:solidFill>
            <a:ln>
              <a:noFill/>
            </a:ln>
            <a:effectLst/>
          </c:spPr>
          <c:invertIfNegative val="0"/>
          <c:cat>
            <c:strRef>
              <c:f>Sheet1!$A$2:$A$21</c:f>
              <c:strCache>
                <c:ptCount val="20"/>
                <c:pt idx="0">
                  <c:v>Immunity health</c:v>
                </c:pt>
                <c:pt idx="1">
                  <c:v>Gut health/digestion</c:v>
                </c:pt>
                <c:pt idx="2">
                  <c:v>Regularity</c:v>
                </c:pt>
                <c:pt idx="3">
                  <c:v>Inflammation/autoimmune</c:v>
                </c:pt>
                <c:pt idx="4">
                  <c:v>Stress/mood</c:v>
                </c:pt>
                <c:pt idx="5">
                  <c:v>Brain health/mental acuity</c:v>
                </c:pt>
                <c:pt idx="6">
                  <c:v>Bone health</c:v>
                </c:pt>
                <c:pt idx="7">
                  <c:v>Metabolic health</c:v>
                </c:pt>
                <c:pt idx="8">
                  <c:v>Antioxidant properties</c:v>
                </c:pt>
                <c:pt idx="9">
                  <c:v>Blood sugar management</c:v>
                </c:pt>
                <c:pt idx="10">
                  <c:v>Because it's in another supplement I take</c:v>
                </c:pt>
                <c:pt idx="11">
                  <c:v>Athletic performance</c:v>
                </c:pt>
                <c:pt idx="12">
                  <c:v>Microbiome health</c:v>
                </c:pt>
                <c:pt idx="13">
                  <c:v>To complement the probiotic I take</c:v>
                </c:pt>
                <c:pt idx="14">
                  <c:v>Weight management</c:v>
                </c:pt>
                <c:pt idx="15">
                  <c:v>Heart/cardiovascular health</c:v>
                </c:pt>
                <c:pt idx="16">
                  <c:v>Source of fiber</c:v>
                </c:pt>
                <c:pt idx="17">
                  <c:v>It's in my synbiotic formula</c:v>
                </c:pt>
                <c:pt idx="18">
                  <c:v>I'm not familiar with the benefits</c:v>
                </c:pt>
                <c:pt idx="19">
                  <c:v>Other </c:v>
                </c:pt>
              </c:strCache>
            </c:strRef>
          </c:cat>
          <c:val>
            <c:numRef>
              <c:f>Sheet1!$D$2:$D$21</c:f>
              <c:numCache>
                <c:formatCode>0%</c:formatCode>
                <c:ptCount val="20"/>
                <c:pt idx="0">
                  <c:v>0.27619048000000002</c:v>
                </c:pt>
                <c:pt idx="1">
                  <c:v>0.40952380999999999</c:v>
                </c:pt>
                <c:pt idx="2">
                  <c:v>0.22857142999999999</c:v>
                </c:pt>
                <c:pt idx="3">
                  <c:v>0.14285713999999999</c:v>
                </c:pt>
                <c:pt idx="4">
                  <c:v>0.15238094999999999</c:v>
                </c:pt>
                <c:pt idx="5">
                  <c:v>0.15238094999999999</c:v>
                </c:pt>
                <c:pt idx="6">
                  <c:v>0.17142857</c:v>
                </c:pt>
                <c:pt idx="7">
                  <c:v>0.22857142999999999</c:v>
                </c:pt>
                <c:pt idx="8">
                  <c:v>0.25714285999999997</c:v>
                </c:pt>
                <c:pt idx="9">
                  <c:v>0.13333333</c:v>
                </c:pt>
                <c:pt idx="10">
                  <c:v>7.6190480000000005E-2</c:v>
                </c:pt>
                <c:pt idx="11">
                  <c:v>8.5714289999999999E-2</c:v>
                </c:pt>
                <c:pt idx="12">
                  <c:v>0.11428571</c:v>
                </c:pt>
                <c:pt idx="13">
                  <c:v>0.11428571</c:v>
                </c:pt>
                <c:pt idx="14">
                  <c:v>0.14285713999999999</c:v>
                </c:pt>
                <c:pt idx="15">
                  <c:v>8.5714289999999999E-2</c:v>
                </c:pt>
                <c:pt idx="16">
                  <c:v>0.17142857</c:v>
                </c:pt>
                <c:pt idx="17">
                  <c:v>6.6666669999999997E-2</c:v>
                </c:pt>
                <c:pt idx="18">
                  <c:v>9.5238100000000006E-3</c:v>
                </c:pt>
                <c:pt idx="19">
                  <c:v>0</c:v>
                </c:pt>
              </c:numCache>
            </c:numRef>
          </c:val>
          <c:extLst>
            <c:ext xmlns:c16="http://schemas.microsoft.com/office/drawing/2014/chart" uri="{C3380CC4-5D6E-409C-BE32-E72D297353CC}">
              <c16:uniqueId val="{00000002-24FF-4AA4-87EC-7AC974287237}"/>
            </c:ext>
          </c:extLst>
        </c:ser>
        <c:ser>
          <c:idx val="3"/>
          <c:order val="3"/>
          <c:tx>
            <c:strRef>
              <c:f>Sheet1!$E$1</c:f>
              <c:strCache>
                <c:ptCount val="1"/>
                <c:pt idx="0">
                  <c:v>US Male 35-54</c:v>
                </c:pt>
              </c:strCache>
            </c:strRef>
          </c:tx>
          <c:spPr>
            <a:solidFill>
              <a:schemeClr val="accent4"/>
            </a:solidFill>
            <a:ln>
              <a:noFill/>
            </a:ln>
            <a:effectLst/>
          </c:spPr>
          <c:invertIfNegative val="0"/>
          <c:cat>
            <c:strRef>
              <c:f>Sheet1!$A$2:$A$21</c:f>
              <c:strCache>
                <c:ptCount val="20"/>
                <c:pt idx="0">
                  <c:v>Immunity health</c:v>
                </c:pt>
                <c:pt idx="1">
                  <c:v>Gut health/digestion</c:v>
                </c:pt>
                <c:pt idx="2">
                  <c:v>Regularity</c:v>
                </c:pt>
                <c:pt idx="3">
                  <c:v>Inflammation/autoimmune</c:v>
                </c:pt>
                <c:pt idx="4">
                  <c:v>Stress/mood</c:v>
                </c:pt>
                <c:pt idx="5">
                  <c:v>Brain health/mental acuity</c:v>
                </c:pt>
                <c:pt idx="6">
                  <c:v>Bone health</c:v>
                </c:pt>
                <c:pt idx="7">
                  <c:v>Metabolic health</c:v>
                </c:pt>
                <c:pt idx="8">
                  <c:v>Antioxidant properties</c:v>
                </c:pt>
                <c:pt idx="9">
                  <c:v>Blood sugar management</c:v>
                </c:pt>
                <c:pt idx="10">
                  <c:v>Because it's in another supplement I take</c:v>
                </c:pt>
                <c:pt idx="11">
                  <c:v>Athletic performance</c:v>
                </c:pt>
                <c:pt idx="12">
                  <c:v>Microbiome health</c:v>
                </c:pt>
                <c:pt idx="13">
                  <c:v>To complement the probiotic I take</c:v>
                </c:pt>
                <c:pt idx="14">
                  <c:v>Weight management</c:v>
                </c:pt>
                <c:pt idx="15">
                  <c:v>Heart/cardiovascular health</c:v>
                </c:pt>
                <c:pt idx="16">
                  <c:v>Source of fiber</c:v>
                </c:pt>
                <c:pt idx="17">
                  <c:v>It's in my synbiotic formula</c:v>
                </c:pt>
                <c:pt idx="18">
                  <c:v>I'm not familiar with the benefits</c:v>
                </c:pt>
                <c:pt idx="19">
                  <c:v>Other </c:v>
                </c:pt>
              </c:strCache>
            </c:strRef>
          </c:cat>
          <c:val>
            <c:numRef>
              <c:f>Sheet1!$E$2:$E$21</c:f>
              <c:numCache>
                <c:formatCode>0%</c:formatCode>
                <c:ptCount val="20"/>
                <c:pt idx="0">
                  <c:v>0.26548673</c:v>
                </c:pt>
                <c:pt idx="1">
                  <c:v>0.30088495999999998</c:v>
                </c:pt>
                <c:pt idx="2">
                  <c:v>0.25663717000000003</c:v>
                </c:pt>
                <c:pt idx="3">
                  <c:v>0.20353982000000001</c:v>
                </c:pt>
                <c:pt idx="4">
                  <c:v>0.18584070999999999</c:v>
                </c:pt>
                <c:pt idx="5">
                  <c:v>0.2300885</c:v>
                </c:pt>
                <c:pt idx="6">
                  <c:v>0.19469027</c:v>
                </c:pt>
                <c:pt idx="7">
                  <c:v>0.20353982000000001</c:v>
                </c:pt>
                <c:pt idx="8">
                  <c:v>0.20353982000000001</c:v>
                </c:pt>
                <c:pt idx="9">
                  <c:v>0.16814159000000001</c:v>
                </c:pt>
                <c:pt idx="10">
                  <c:v>0.15044247999999999</c:v>
                </c:pt>
                <c:pt idx="11">
                  <c:v>0.11504425</c:v>
                </c:pt>
                <c:pt idx="12">
                  <c:v>0.15044247999999999</c:v>
                </c:pt>
                <c:pt idx="13">
                  <c:v>0.17699115000000001</c:v>
                </c:pt>
                <c:pt idx="14">
                  <c:v>0.15044247999999999</c:v>
                </c:pt>
                <c:pt idx="15">
                  <c:v>0.15929204</c:v>
                </c:pt>
                <c:pt idx="16">
                  <c:v>0.17699115000000001</c:v>
                </c:pt>
                <c:pt idx="17">
                  <c:v>6.1946899999999999E-2</c:v>
                </c:pt>
                <c:pt idx="18">
                  <c:v>8.8495599999999994E-3</c:v>
                </c:pt>
                <c:pt idx="19">
                  <c:v>8.8495599999999994E-3</c:v>
                </c:pt>
              </c:numCache>
            </c:numRef>
          </c:val>
          <c:extLst>
            <c:ext xmlns:c16="http://schemas.microsoft.com/office/drawing/2014/chart" uri="{C3380CC4-5D6E-409C-BE32-E72D297353CC}">
              <c16:uniqueId val="{00000003-24FF-4AA4-87EC-7AC974287237}"/>
            </c:ext>
          </c:extLst>
        </c:ser>
        <c:ser>
          <c:idx val="4"/>
          <c:order val="4"/>
          <c:tx>
            <c:strRef>
              <c:f>Sheet1!$F$1</c:f>
              <c:strCache>
                <c:ptCount val="1"/>
                <c:pt idx="0">
                  <c:v>US Female 55+</c:v>
                </c:pt>
              </c:strCache>
            </c:strRef>
          </c:tx>
          <c:spPr>
            <a:solidFill>
              <a:schemeClr val="accent5"/>
            </a:solidFill>
            <a:ln>
              <a:noFill/>
            </a:ln>
            <a:effectLst/>
          </c:spPr>
          <c:invertIfNegative val="0"/>
          <c:cat>
            <c:strRef>
              <c:f>Sheet1!$A$2:$A$21</c:f>
              <c:strCache>
                <c:ptCount val="20"/>
                <c:pt idx="0">
                  <c:v>Immunity health</c:v>
                </c:pt>
                <c:pt idx="1">
                  <c:v>Gut health/digestion</c:v>
                </c:pt>
                <c:pt idx="2">
                  <c:v>Regularity</c:v>
                </c:pt>
                <c:pt idx="3">
                  <c:v>Inflammation/autoimmune</c:v>
                </c:pt>
                <c:pt idx="4">
                  <c:v>Stress/mood</c:v>
                </c:pt>
                <c:pt idx="5">
                  <c:v>Brain health/mental acuity</c:v>
                </c:pt>
                <c:pt idx="6">
                  <c:v>Bone health</c:v>
                </c:pt>
                <c:pt idx="7">
                  <c:v>Metabolic health</c:v>
                </c:pt>
                <c:pt idx="8">
                  <c:v>Antioxidant properties</c:v>
                </c:pt>
                <c:pt idx="9">
                  <c:v>Blood sugar management</c:v>
                </c:pt>
                <c:pt idx="10">
                  <c:v>Because it's in another supplement I take</c:v>
                </c:pt>
                <c:pt idx="11">
                  <c:v>Athletic performance</c:v>
                </c:pt>
                <c:pt idx="12">
                  <c:v>Microbiome health</c:v>
                </c:pt>
                <c:pt idx="13">
                  <c:v>To complement the probiotic I take</c:v>
                </c:pt>
                <c:pt idx="14">
                  <c:v>Weight management</c:v>
                </c:pt>
                <c:pt idx="15">
                  <c:v>Heart/cardiovascular health</c:v>
                </c:pt>
                <c:pt idx="16">
                  <c:v>Source of fiber</c:v>
                </c:pt>
                <c:pt idx="17">
                  <c:v>It's in my synbiotic formula</c:v>
                </c:pt>
                <c:pt idx="18">
                  <c:v>I'm not familiar with the benefits</c:v>
                </c:pt>
                <c:pt idx="19">
                  <c:v>Other </c:v>
                </c:pt>
              </c:strCache>
            </c:strRef>
          </c:cat>
          <c:val>
            <c:numRef>
              <c:f>Sheet1!$F$2:$F$21</c:f>
              <c:numCache>
                <c:formatCode>0%</c:formatCode>
                <c:ptCount val="20"/>
                <c:pt idx="0">
                  <c:v>0.21739130000000001</c:v>
                </c:pt>
                <c:pt idx="1">
                  <c:v>0.63043477999999997</c:v>
                </c:pt>
                <c:pt idx="2">
                  <c:v>0.23913043</c:v>
                </c:pt>
                <c:pt idx="3">
                  <c:v>0.21739130000000001</c:v>
                </c:pt>
                <c:pt idx="4">
                  <c:v>6.521739E-2</c:v>
                </c:pt>
                <c:pt idx="5">
                  <c:v>2.1739129999999999E-2</c:v>
                </c:pt>
                <c:pt idx="6">
                  <c:v>8.6956520000000009E-2</c:v>
                </c:pt>
                <c:pt idx="7">
                  <c:v>0.15217391</c:v>
                </c:pt>
                <c:pt idx="8">
                  <c:v>8.6956520000000009E-2</c:v>
                </c:pt>
                <c:pt idx="9">
                  <c:v>0.15217391</c:v>
                </c:pt>
                <c:pt idx="10">
                  <c:v>6.521739E-2</c:v>
                </c:pt>
                <c:pt idx="11">
                  <c:v>0</c:v>
                </c:pt>
                <c:pt idx="12">
                  <c:v>0.17391303999999999</c:v>
                </c:pt>
                <c:pt idx="13">
                  <c:v>0.17391303999999999</c:v>
                </c:pt>
                <c:pt idx="14">
                  <c:v>0.13043478</c:v>
                </c:pt>
                <c:pt idx="15">
                  <c:v>2.1739129999999999E-2</c:v>
                </c:pt>
                <c:pt idx="16">
                  <c:v>0.13043478</c:v>
                </c:pt>
                <c:pt idx="17">
                  <c:v>2.1739129999999999E-2</c:v>
                </c:pt>
                <c:pt idx="18">
                  <c:v>4.3478259999999998E-2</c:v>
                </c:pt>
                <c:pt idx="19">
                  <c:v>0</c:v>
                </c:pt>
              </c:numCache>
            </c:numRef>
          </c:val>
          <c:extLst>
            <c:ext xmlns:c16="http://schemas.microsoft.com/office/drawing/2014/chart" uri="{C3380CC4-5D6E-409C-BE32-E72D297353CC}">
              <c16:uniqueId val="{00000004-24FF-4AA4-87EC-7AC974287237}"/>
            </c:ext>
          </c:extLst>
        </c:ser>
        <c:ser>
          <c:idx val="5"/>
          <c:order val="5"/>
          <c:tx>
            <c:strRef>
              <c:f>Sheet1!$G$1</c:f>
              <c:strCache>
                <c:ptCount val="1"/>
                <c:pt idx="0">
                  <c:v>US Male 55+</c:v>
                </c:pt>
              </c:strCache>
            </c:strRef>
          </c:tx>
          <c:spPr>
            <a:solidFill>
              <a:schemeClr val="accent6"/>
            </a:solidFill>
            <a:ln>
              <a:noFill/>
            </a:ln>
            <a:effectLst/>
          </c:spPr>
          <c:invertIfNegative val="0"/>
          <c:cat>
            <c:strRef>
              <c:f>Sheet1!$A$2:$A$21</c:f>
              <c:strCache>
                <c:ptCount val="20"/>
                <c:pt idx="0">
                  <c:v>Immunity health</c:v>
                </c:pt>
                <c:pt idx="1">
                  <c:v>Gut health/digestion</c:v>
                </c:pt>
                <c:pt idx="2">
                  <c:v>Regularity</c:v>
                </c:pt>
                <c:pt idx="3">
                  <c:v>Inflammation/autoimmune</c:v>
                </c:pt>
                <c:pt idx="4">
                  <c:v>Stress/mood</c:v>
                </c:pt>
                <c:pt idx="5">
                  <c:v>Brain health/mental acuity</c:v>
                </c:pt>
                <c:pt idx="6">
                  <c:v>Bone health</c:v>
                </c:pt>
                <c:pt idx="7">
                  <c:v>Metabolic health</c:v>
                </c:pt>
                <c:pt idx="8">
                  <c:v>Antioxidant properties</c:v>
                </c:pt>
                <c:pt idx="9">
                  <c:v>Blood sugar management</c:v>
                </c:pt>
                <c:pt idx="10">
                  <c:v>Because it's in another supplement I take</c:v>
                </c:pt>
                <c:pt idx="11">
                  <c:v>Athletic performance</c:v>
                </c:pt>
                <c:pt idx="12">
                  <c:v>Microbiome health</c:v>
                </c:pt>
                <c:pt idx="13">
                  <c:v>To complement the probiotic I take</c:v>
                </c:pt>
                <c:pt idx="14">
                  <c:v>Weight management</c:v>
                </c:pt>
                <c:pt idx="15">
                  <c:v>Heart/cardiovascular health</c:v>
                </c:pt>
                <c:pt idx="16">
                  <c:v>Source of fiber</c:v>
                </c:pt>
                <c:pt idx="17">
                  <c:v>It's in my synbiotic formula</c:v>
                </c:pt>
                <c:pt idx="18">
                  <c:v>I'm not familiar with the benefits</c:v>
                </c:pt>
                <c:pt idx="19">
                  <c:v>Other </c:v>
                </c:pt>
              </c:strCache>
            </c:strRef>
          </c:cat>
          <c:val>
            <c:numRef>
              <c:f>Sheet1!$G$2:$G$21</c:f>
              <c:numCache>
                <c:formatCode>0%</c:formatCode>
                <c:ptCount val="20"/>
                <c:pt idx="0">
                  <c:v>0.27272727000000002</c:v>
                </c:pt>
                <c:pt idx="1">
                  <c:v>0.42424242000000001</c:v>
                </c:pt>
                <c:pt idx="2">
                  <c:v>0.18181818</c:v>
                </c:pt>
                <c:pt idx="3">
                  <c:v>0.15151514999999999</c:v>
                </c:pt>
                <c:pt idx="4">
                  <c:v>9.0909089999999998E-2</c:v>
                </c:pt>
                <c:pt idx="5">
                  <c:v>0.15151514999999999</c:v>
                </c:pt>
                <c:pt idx="6">
                  <c:v>3.0303030000000002E-2</c:v>
                </c:pt>
                <c:pt idx="7">
                  <c:v>0.21212121</c:v>
                </c:pt>
                <c:pt idx="8">
                  <c:v>0.24242424000000001</c:v>
                </c:pt>
                <c:pt idx="9">
                  <c:v>6.0606060000000003E-2</c:v>
                </c:pt>
                <c:pt idx="10">
                  <c:v>6.0606060000000003E-2</c:v>
                </c:pt>
                <c:pt idx="11">
                  <c:v>0.12121212000000001</c:v>
                </c:pt>
                <c:pt idx="12">
                  <c:v>0.27272727000000002</c:v>
                </c:pt>
                <c:pt idx="13">
                  <c:v>0.12121212000000001</c:v>
                </c:pt>
                <c:pt idx="14">
                  <c:v>0.12121212000000001</c:v>
                </c:pt>
                <c:pt idx="15">
                  <c:v>0.12121212000000001</c:v>
                </c:pt>
                <c:pt idx="16">
                  <c:v>0.12121212000000001</c:v>
                </c:pt>
                <c:pt idx="17">
                  <c:v>6.0606060000000003E-2</c:v>
                </c:pt>
                <c:pt idx="18">
                  <c:v>0</c:v>
                </c:pt>
                <c:pt idx="19">
                  <c:v>3.0303030000000002E-2</c:v>
                </c:pt>
              </c:numCache>
            </c:numRef>
          </c:val>
          <c:extLst>
            <c:ext xmlns:c16="http://schemas.microsoft.com/office/drawing/2014/chart" uri="{C3380CC4-5D6E-409C-BE32-E72D297353CC}">
              <c16:uniqueId val="{00000005-24FF-4AA4-87EC-7AC97428723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2019 US</c:v>
                </c:pt>
              </c:strCache>
            </c:strRef>
          </c:tx>
          <c:spPr>
            <a:solidFill>
              <a:schemeClr val="accent1"/>
            </a:solidFill>
            <a:ln>
              <a:noFill/>
            </a:ln>
            <a:effectLst/>
          </c:spPr>
          <c:invertIfNegative val="0"/>
          <c:cat>
            <c:strRef>
              <c:f>Sheet1!$A$2:$A$21</c:f>
              <c:strCache>
                <c:ptCount val="19"/>
                <c:pt idx="0">
                  <c:v>Gut health/digestion</c:v>
                </c:pt>
                <c:pt idx="1">
                  <c:v>Immunity health</c:v>
                </c:pt>
                <c:pt idx="2">
                  <c:v>Regularity</c:v>
                </c:pt>
                <c:pt idx="3">
                  <c:v>Antioxidant properties</c:v>
                </c:pt>
                <c:pt idx="4">
                  <c:v>Inflammation/autoimmune</c:v>
                </c:pt>
                <c:pt idx="5">
                  <c:v>Stress/mood</c:v>
                </c:pt>
                <c:pt idx="6">
                  <c:v>Brain health/mental acuity</c:v>
                </c:pt>
                <c:pt idx="7">
                  <c:v>Bone health</c:v>
                </c:pt>
                <c:pt idx="8">
                  <c:v>Source of fiber</c:v>
                </c:pt>
                <c:pt idx="9">
                  <c:v>Blood sugar management</c:v>
                </c:pt>
                <c:pt idx="10">
                  <c:v>Weight management</c:v>
                </c:pt>
                <c:pt idx="11">
                  <c:v>Microbiome health</c:v>
                </c:pt>
                <c:pt idx="12">
                  <c:v>To complement the probiotic I take</c:v>
                </c:pt>
                <c:pt idx="13">
                  <c:v>Because it's in another supplement I take</c:v>
                </c:pt>
                <c:pt idx="14">
                  <c:v>Heart/cardiovascular health</c:v>
                </c:pt>
                <c:pt idx="15">
                  <c:v>Athletic performance</c:v>
                </c:pt>
                <c:pt idx="16">
                  <c:v>It's in my synbiotic formula</c:v>
                </c:pt>
                <c:pt idx="17">
                  <c:v>I'm not familiar with the benefits</c:v>
                </c:pt>
                <c:pt idx="18">
                  <c:v>Other</c:v>
                </c:pt>
              </c:strCache>
              <c:extLst/>
            </c:strRef>
          </c:cat>
          <c:val>
            <c:numRef>
              <c:f>Sheet1!$B$2:$B$21</c:f>
              <c:numCache>
                <c:formatCode>0%</c:formatCode>
                <c:ptCount val="19"/>
                <c:pt idx="0">
                  <c:v>0.38138137999999999</c:v>
                </c:pt>
                <c:pt idx="1">
                  <c:v>0.21621621999999999</c:v>
                </c:pt>
                <c:pt idx="2">
                  <c:v>0.21021021000000001</c:v>
                </c:pt>
                <c:pt idx="3">
                  <c:v>0.19519520000000001</c:v>
                </c:pt>
                <c:pt idx="4">
                  <c:v>0.13813813999999999</c:v>
                </c:pt>
                <c:pt idx="5">
                  <c:v>0.18018018</c:v>
                </c:pt>
                <c:pt idx="6">
                  <c:v>0.16216216</c:v>
                </c:pt>
                <c:pt idx="7">
                  <c:v>0.18018018</c:v>
                </c:pt>
                <c:pt idx="8">
                  <c:v>0.17117117000000001</c:v>
                </c:pt>
                <c:pt idx="12">
                  <c:v>0.14414414</c:v>
                </c:pt>
                <c:pt idx="13">
                  <c:v>9.3093090000000003E-2</c:v>
                </c:pt>
                <c:pt idx="14">
                  <c:v>0.14114114</c:v>
                </c:pt>
                <c:pt idx="15">
                  <c:v>0.13513513999999999</c:v>
                </c:pt>
                <c:pt idx="17">
                  <c:v>1.201201E-2</c:v>
                </c:pt>
                <c:pt idx="18">
                  <c:v>1.201201E-2</c:v>
                </c:pt>
              </c:numCache>
              <c:extLst/>
            </c:numRef>
          </c:val>
          <c:extLst>
            <c:ext xmlns:c16="http://schemas.microsoft.com/office/drawing/2014/chart" uri="{C3380CC4-5D6E-409C-BE32-E72D297353CC}">
              <c16:uniqueId val="{00000000-24FF-4AA4-87EC-7AC974287237}"/>
            </c:ext>
          </c:extLst>
        </c:ser>
        <c:ser>
          <c:idx val="1"/>
          <c:order val="1"/>
          <c:tx>
            <c:strRef>
              <c:f>Sheet1!$C$1</c:f>
              <c:strCache>
                <c:ptCount val="1"/>
                <c:pt idx="0">
                  <c:v>2020 US</c:v>
                </c:pt>
              </c:strCache>
            </c:strRef>
          </c:tx>
          <c:spPr>
            <a:solidFill>
              <a:schemeClr val="accent2"/>
            </a:solidFill>
            <a:ln>
              <a:noFill/>
            </a:ln>
            <a:effectLst/>
          </c:spPr>
          <c:invertIfNegative val="0"/>
          <c:cat>
            <c:strRef>
              <c:f>Sheet1!$A$2:$A$21</c:f>
              <c:strCache>
                <c:ptCount val="19"/>
                <c:pt idx="0">
                  <c:v>Gut health/digestion</c:v>
                </c:pt>
                <c:pt idx="1">
                  <c:v>Immunity health</c:v>
                </c:pt>
                <c:pt idx="2">
                  <c:v>Regularity</c:v>
                </c:pt>
                <c:pt idx="3">
                  <c:v>Antioxidant properties</c:v>
                </c:pt>
                <c:pt idx="4">
                  <c:v>Inflammation/autoimmune</c:v>
                </c:pt>
                <c:pt idx="5">
                  <c:v>Stress/mood</c:v>
                </c:pt>
                <c:pt idx="6">
                  <c:v>Brain health/mental acuity</c:v>
                </c:pt>
                <c:pt idx="7">
                  <c:v>Bone health</c:v>
                </c:pt>
                <c:pt idx="8">
                  <c:v>Source of fiber</c:v>
                </c:pt>
                <c:pt idx="9">
                  <c:v>Blood sugar management</c:v>
                </c:pt>
                <c:pt idx="10">
                  <c:v>Weight management</c:v>
                </c:pt>
                <c:pt idx="11">
                  <c:v>Microbiome health</c:v>
                </c:pt>
                <c:pt idx="12">
                  <c:v>To complement the probiotic I take</c:v>
                </c:pt>
                <c:pt idx="13">
                  <c:v>Because it's in another supplement I take</c:v>
                </c:pt>
                <c:pt idx="14">
                  <c:v>Heart/cardiovascular health</c:v>
                </c:pt>
                <c:pt idx="15">
                  <c:v>Athletic performance</c:v>
                </c:pt>
                <c:pt idx="16">
                  <c:v>It's in my synbiotic formula</c:v>
                </c:pt>
                <c:pt idx="17">
                  <c:v>I'm not familiar with the benefits</c:v>
                </c:pt>
                <c:pt idx="18">
                  <c:v>Other</c:v>
                </c:pt>
              </c:strCache>
              <c:extLst/>
            </c:strRef>
          </c:cat>
          <c:val>
            <c:numRef>
              <c:f>Sheet1!$C$2:$C$21</c:f>
              <c:numCache>
                <c:formatCode>0%</c:formatCode>
                <c:ptCount val="19"/>
                <c:pt idx="0">
                  <c:v>0.32</c:v>
                </c:pt>
                <c:pt idx="1">
                  <c:v>0.26333332999999998</c:v>
                </c:pt>
                <c:pt idx="2">
                  <c:v>0.19</c:v>
                </c:pt>
                <c:pt idx="3">
                  <c:v>0.11</c:v>
                </c:pt>
                <c:pt idx="4">
                  <c:v>0.15</c:v>
                </c:pt>
                <c:pt idx="5">
                  <c:v>0.14333333000000001</c:v>
                </c:pt>
                <c:pt idx="6">
                  <c:v>0.11333333</c:v>
                </c:pt>
                <c:pt idx="7">
                  <c:v>0.16333333</c:v>
                </c:pt>
                <c:pt idx="8">
                  <c:v>0.17666667</c:v>
                </c:pt>
                <c:pt idx="11">
                  <c:v>0.11666667</c:v>
                </c:pt>
                <c:pt idx="12">
                  <c:v>0.14000000000000001</c:v>
                </c:pt>
                <c:pt idx="13">
                  <c:v>8.3333329999999997E-2</c:v>
                </c:pt>
                <c:pt idx="14">
                  <c:v>9.3333329999999992E-2</c:v>
                </c:pt>
                <c:pt idx="15">
                  <c:v>8.3333329999999997E-2</c:v>
                </c:pt>
                <c:pt idx="17">
                  <c:v>0.04</c:v>
                </c:pt>
                <c:pt idx="18">
                  <c:v>3.3333299999999998E-3</c:v>
                </c:pt>
              </c:numCache>
              <c:extLst/>
            </c:numRef>
          </c:val>
          <c:extLst>
            <c:ext xmlns:c16="http://schemas.microsoft.com/office/drawing/2014/chart" uri="{C3380CC4-5D6E-409C-BE32-E72D297353CC}">
              <c16:uniqueId val="{00000001-24FF-4AA4-87EC-7AC974287237}"/>
            </c:ext>
          </c:extLst>
        </c:ser>
        <c:ser>
          <c:idx val="2"/>
          <c:order val="2"/>
          <c:tx>
            <c:strRef>
              <c:f>Sheet1!$D$1</c:f>
              <c:strCache>
                <c:ptCount val="1"/>
                <c:pt idx="0">
                  <c:v>2021 US</c:v>
                </c:pt>
              </c:strCache>
            </c:strRef>
          </c:tx>
          <c:spPr>
            <a:solidFill>
              <a:schemeClr val="accent3"/>
            </a:solidFill>
            <a:ln>
              <a:noFill/>
            </a:ln>
            <a:effectLst/>
          </c:spPr>
          <c:invertIfNegative val="0"/>
          <c:cat>
            <c:strRef>
              <c:f>Sheet1!$A$2:$A$21</c:f>
              <c:strCache>
                <c:ptCount val="19"/>
                <c:pt idx="0">
                  <c:v>Gut health/digestion</c:v>
                </c:pt>
                <c:pt idx="1">
                  <c:v>Immunity health</c:v>
                </c:pt>
                <c:pt idx="2">
                  <c:v>Regularity</c:v>
                </c:pt>
                <c:pt idx="3">
                  <c:v>Antioxidant properties</c:v>
                </c:pt>
                <c:pt idx="4">
                  <c:v>Inflammation/autoimmune</c:v>
                </c:pt>
                <c:pt idx="5">
                  <c:v>Stress/mood</c:v>
                </c:pt>
                <c:pt idx="6">
                  <c:v>Brain health/mental acuity</c:v>
                </c:pt>
                <c:pt idx="7">
                  <c:v>Bone health</c:v>
                </c:pt>
                <c:pt idx="8">
                  <c:v>Source of fiber</c:v>
                </c:pt>
                <c:pt idx="9">
                  <c:v>Blood sugar management</c:v>
                </c:pt>
                <c:pt idx="10">
                  <c:v>Weight management</c:v>
                </c:pt>
                <c:pt idx="11">
                  <c:v>Microbiome health</c:v>
                </c:pt>
                <c:pt idx="12">
                  <c:v>To complement the probiotic I take</c:v>
                </c:pt>
                <c:pt idx="13">
                  <c:v>Because it's in another supplement I take</c:v>
                </c:pt>
                <c:pt idx="14">
                  <c:v>Heart/cardiovascular health</c:v>
                </c:pt>
                <c:pt idx="15">
                  <c:v>Athletic performance</c:v>
                </c:pt>
                <c:pt idx="16">
                  <c:v>It's in my synbiotic formula</c:v>
                </c:pt>
                <c:pt idx="17">
                  <c:v>I'm not familiar with the benefits</c:v>
                </c:pt>
                <c:pt idx="18">
                  <c:v>Other</c:v>
                </c:pt>
              </c:strCache>
              <c:extLst/>
            </c:strRef>
          </c:cat>
          <c:val>
            <c:numRef>
              <c:f>Sheet1!$D$2:$D$21</c:f>
              <c:numCache>
                <c:formatCode>0%</c:formatCode>
                <c:ptCount val="19"/>
                <c:pt idx="0">
                  <c:v>0.28070175000000003</c:v>
                </c:pt>
                <c:pt idx="1">
                  <c:v>0.29824560999999999</c:v>
                </c:pt>
                <c:pt idx="2">
                  <c:v>0.22222222</c:v>
                </c:pt>
                <c:pt idx="3">
                  <c:v>0.19005848</c:v>
                </c:pt>
                <c:pt idx="4">
                  <c:v>0.16959063999999999</c:v>
                </c:pt>
                <c:pt idx="5">
                  <c:v>0.21052631999999999</c:v>
                </c:pt>
                <c:pt idx="6">
                  <c:v>0.18421053000000001</c:v>
                </c:pt>
                <c:pt idx="7">
                  <c:v>0.19298245999999999</c:v>
                </c:pt>
                <c:pt idx="8">
                  <c:v>0.18713450000000001</c:v>
                </c:pt>
                <c:pt idx="11">
                  <c:v>0.15497076000000001</c:v>
                </c:pt>
                <c:pt idx="12">
                  <c:v>0.14035088000000001</c:v>
                </c:pt>
                <c:pt idx="13">
                  <c:v>0.11111111</c:v>
                </c:pt>
                <c:pt idx="14">
                  <c:v>0.12865497000000001</c:v>
                </c:pt>
                <c:pt idx="15">
                  <c:v>0.12573098999999999</c:v>
                </c:pt>
                <c:pt idx="17">
                  <c:v>2.9239770000000002E-2</c:v>
                </c:pt>
                <c:pt idx="18">
                  <c:v>2.9239800000000001E-3</c:v>
                </c:pt>
              </c:numCache>
              <c:extLst/>
            </c:numRef>
          </c:val>
          <c:extLst>
            <c:ext xmlns:c16="http://schemas.microsoft.com/office/drawing/2014/chart" uri="{C3380CC4-5D6E-409C-BE32-E72D297353CC}">
              <c16:uniqueId val="{00000002-24FF-4AA4-87EC-7AC974287237}"/>
            </c:ext>
          </c:extLst>
        </c:ser>
        <c:ser>
          <c:idx val="3"/>
          <c:order val="3"/>
          <c:tx>
            <c:strRef>
              <c:f>Sheet1!$E$1</c:f>
              <c:strCache>
                <c:ptCount val="1"/>
                <c:pt idx="0">
                  <c:v>2022 US</c:v>
                </c:pt>
              </c:strCache>
            </c:strRef>
          </c:tx>
          <c:spPr>
            <a:solidFill>
              <a:schemeClr val="accent4"/>
            </a:solidFill>
            <a:ln>
              <a:noFill/>
            </a:ln>
            <a:effectLst/>
          </c:spPr>
          <c:invertIfNegative val="0"/>
          <c:cat>
            <c:strRef>
              <c:f>Sheet1!$A$2:$A$21</c:f>
              <c:strCache>
                <c:ptCount val="19"/>
                <c:pt idx="0">
                  <c:v>Gut health/digestion</c:v>
                </c:pt>
                <c:pt idx="1">
                  <c:v>Immunity health</c:v>
                </c:pt>
                <c:pt idx="2">
                  <c:v>Regularity</c:v>
                </c:pt>
                <c:pt idx="3">
                  <c:v>Antioxidant properties</c:v>
                </c:pt>
                <c:pt idx="4">
                  <c:v>Inflammation/autoimmune</c:v>
                </c:pt>
                <c:pt idx="5">
                  <c:v>Stress/mood</c:v>
                </c:pt>
                <c:pt idx="6">
                  <c:v>Brain health/mental acuity</c:v>
                </c:pt>
                <c:pt idx="7">
                  <c:v>Bone health</c:v>
                </c:pt>
                <c:pt idx="8">
                  <c:v>Source of fiber</c:v>
                </c:pt>
                <c:pt idx="9">
                  <c:v>Blood sugar management</c:v>
                </c:pt>
                <c:pt idx="10">
                  <c:v>Weight management</c:v>
                </c:pt>
                <c:pt idx="11">
                  <c:v>Microbiome health</c:v>
                </c:pt>
                <c:pt idx="12">
                  <c:v>To complement the probiotic I take</c:v>
                </c:pt>
                <c:pt idx="13">
                  <c:v>Because it's in another supplement I take</c:v>
                </c:pt>
                <c:pt idx="14">
                  <c:v>Heart/cardiovascular health</c:v>
                </c:pt>
                <c:pt idx="15">
                  <c:v>Athletic performance</c:v>
                </c:pt>
                <c:pt idx="16">
                  <c:v>It's in my synbiotic formula</c:v>
                </c:pt>
                <c:pt idx="17">
                  <c:v>I'm not familiar with the benefits</c:v>
                </c:pt>
                <c:pt idx="18">
                  <c:v>Other</c:v>
                </c:pt>
              </c:strCache>
              <c:extLst/>
            </c:strRef>
          </c:cat>
          <c:val>
            <c:numRef>
              <c:f>Sheet1!$E$2:$E$21</c:f>
              <c:numCache>
                <c:formatCode>0%</c:formatCode>
                <c:ptCount val="19"/>
                <c:pt idx="0">
                  <c:v>0.29622266000000003</c:v>
                </c:pt>
                <c:pt idx="1">
                  <c:v>0.30417495</c:v>
                </c:pt>
                <c:pt idx="2">
                  <c:v>0.19880716000000001</c:v>
                </c:pt>
                <c:pt idx="3">
                  <c:v>0.18091451</c:v>
                </c:pt>
                <c:pt idx="4">
                  <c:v>0.17097415999999999</c:v>
                </c:pt>
                <c:pt idx="5">
                  <c:v>0.21272366000000001</c:v>
                </c:pt>
                <c:pt idx="6">
                  <c:v>0.18091451</c:v>
                </c:pt>
                <c:pt idx="7">
                  <c:v>0.20477137000000001</c:v>
                </c:pt>
                <c:pt idx="8">
                  <c:v>0.20477137000000001</c:v>
                </c:pt>
                <c:pt idx="9">
                  <c:v>0.14314114999999999</c:v>
                </c:pt>
                <c:pt idx="10">
                  <c:v>0.16699801</c:v>
                </c:pt>
                <c:pt idx="11">
                  <c:v>0.18489066000000001</c:v>
                </c:pt>
                <c:pt idx="12">
                  <c:v>0.17892643999999999</c:v>
                </c:pt>
                <c:pt idx="13">
                  <c:v>0.10934394</c:v>
                </c:pt>
                <c:pt idx="14">
                  <c:v>0.12326044</c:v>
                </c:pt>
                <c:pt idx="15">
                  <c:v>0.12723657999999999</c:v>
                </c:pt>
                <c:pt idx="16">
                  <c:v>9.3439359999999999E-2</c:v>
                </c:pt>
                <c:pt idx="17">
                  <c:v>1.9880720000000001E-2</c:v>
                </c:pt>
                <c:pt idx="18">
                  <c:v>5.9642100000000002E-3</c:v>
                </c:pt>
              </c:numCache>
              <c:extLst/>
            </c:numRef>
          </c:val>
          <c:extLst>
            <c:ext xmlns:c16="http://schemas.microsoft.com/office/drawing/2014/chart" uri="{C3380CC4-5D6E-409C-BE32-E72D297353CC}">
              <c16:uniqueId val="{00000003-24FF-4AA4-87EC-7AC974287237}"/>
            </c:ext>
          </c:extLst>
        </c:ser>
        <c:ser>
          <c:idx val="4"/>
          <c:order val="4"/>
          <c:tx>
            <c:strRef>
              <c:f>Sheet1!$F$1</c:f>
              <c:strCache>
                <c:ptCount val="1"/>
                <c:pt idx="0">
                  <c:v>2023 US</c:v>
                </c:pt>
              </c:strCache>
            </c:strRef>
          </c:tx>
          <c:spPr>
            <a:solidFill>
              <a:schemeClr val="accent5"/>
            </a:solidFill>
            <a:ln>
              <a:noFill/>
            </a:ln>
            <a:effectLst/>
          </c:spPr>
          <c:invertIfNegative val="0"/>
          <c:cat>
            <c:strRef>
              <c:f>Sheet1!$A$2:$A$21</c:f>
              <c:strCache>
                <c:ptCount val="19"/>
                <c:pt idx="0">
                  <c:v>Gut health/digestion</c:v>
                </c:pt>
                <c:pt idx="1">
                  <c:v>Immunity health</c:v>
                </c:pt>
                <c:pt idx="2">
                  <c:v>Regularity</c:v>
                </c:pt>
                <c:pt idx="3">
                  <c:v>Antioxidant properties</c:v>
                </c:pt>
                <c:pt idx="4">
                  <c:v>Inflammation/autoimmune</c:v>
                </c:pt>
                <c:pt idx="5">
                  <c:v>Stress/mood</c:v>
                </c:pt>
                <c:pt idx="6">
                  <c:v>Brain health/mental acuity</c:v>
                </c:pt>
                <c:pt idx="7">
                  <c:v>Bone health</c:v>
                </c:pt>
                <c:pt idx="8">
                  <c:v>Source of fiber</c:v>
                </c:pt>
                <c:pt idx="9">
                  <c:v>Blood sugar management</c:v>
                </c:pt>
                <c:pt idx="10">
                  <c:v>Weight management</c:v>
                </c:pt>
                <c:pt idx="11">
                  <c:v>Microbiome health</c:v>
                </c:pt>
                <c:pt idx="12">
                  <c:v>To complement the probiotic I take</c:v>
                </c:pt>
                <c:pt idx="13">
                  <c:v>Because it's in another supplement I take</c:v>
                </c:pt>
                <c:pt idx="14">
                  <c:v>Heart/cardiovascular health</c:v>
                </c:pt>
                <c:pt idx="15">
                  <c:v>Athletic performance</c:v>
                </c:pt>
                <c:pt idx="16">
                  <c:v>It's in my synbiotic formula</c:v>
                </c:pt>
                <c:pt idx="17">
                  <c:v>I'm not familiar with the benefits</c:v>
                </c:pt>
                <c:pt idx="18">
                  <c:v>Other</c:v>
                </c:pt>
              </c:strCache>
              <c:extLst/>
            </c:strRef>
          </c:cat>
          <c:val>
            <c:numRef>
              <c:f>Sheet1!$F$2:$F$21</c:f>
              <c:numCache>
                <c:formatCode>0%</c:formatCode>
                <c:ptCount val="19"/>
                <c:pt idx="0">
                  <c:v>0.33677686000000001</c:v>
                </c:pt>
                <c:pt idx="1">
                  <c:v>0.27066116000000001</c:v>
                </c:pt>
                <c:pt idx="2">
                  <c:v>0.21487603</c:v>
                </c:pt>
                <c:pt idx="3">
                  <c:v>0.17561983</c:v>
                </c:pt>
                <c:pt idx="4">
                  <c:v>0.16115702000000001</c:v>
                </c:pt>
                <c:pt idx="5">
                  <c:v>0.1838843</c:v>
                </c:pt>
                <c:pt idx="6">
                  <c:v>0.12603306</c:v>
                </c:pt>
                <c:pt idx="7">
                  <c:v>0.14256198</c:v>
                </c:pt>
                <c:pt idx="8">
                  <c:v>0.16322313999999999</c:v>
                </c:pt>
                <c:pt idx="9">
                  <c:v>0.15702479</c:v>
                </c:pt>
                <c:pt idx="10">
                  <c:v>0.15289256000000001</c:v>
                </c:pt>
                <c:pt idx="11">
                  <c:v>0.15289256000000001</c:v>
                </c:pt>
                <c:pt idx="12">
                  <c:v>0.15702479</c:v>
                </c:pt>
                <c:pt idx="13">
                  <c:v>0.11983471</c:v>
                </c:pt>
                <c:pt idx="14">
                  <c:v>0.14049586999999999</c:v>
                </c:pt>
                <c:pt idx="15">
                  <c:v>9.7107440000000003E-2</c:v>
                </c:pt>
                <c:pt idx="16">
                  <c:v>8.0578509999999992E-2</c:v>
                </c:pt>
                <c:pt idx="17">
                  <c:v>1.6528930000000001E-2</c:v>
                </c:pt>
                <c:pt idx="18">
                  <c:v>0</c:v>
                </c:pt>
              </c:numCache>
              <c:extLst/>
            </c:numRef>
          </c:val>
          <c:extLst>
            <c:ext xmlns:c16="http://schemas.microsoft.com/office/drawing/2014/chart" uri="{C3380CC4-5D6E-409C-BE32-E72D297353CC}">
              <c16:uniqueId val="{00000004-24FF-4AA4-87EC-7AC974287237}"/>
            </c:ext>
          </c:extLst>
        </c:ser>
        <c:ser>
          <c:idx val="5"/>
          <c:order val="5"/>
          <c:tx>
            <c:strRef>
              <c:f>Sheet1!$G$1</c:f>
              <c:strCache>
                <c:ptCount val="1"/>
                <c:pt idx="0">
                  <c:v>2024 US</c:v>
                </c:pt>
              </c:strCache>
            </c:strRef>
          </c:tx>
          <c:spPr>
            <a:solidFill>
              <a:schemeClr val="accent6"/>
            </a:solidFill>
            <a:ln>
              <a:noFill/>
            </a:ln>
            <a:effectLst/>
          </c:spPr>
          <c:invertIfNegative val="0"/>
          <c:cat>
            <c:strRef>
              <c:f>Sheet1!$A$2:$A$21</c:f>
              <c:strCache>
                <c:ptCount val="19"/>
                <c:pt idx="0">
                  <c:v>Gut health/digestion</c:v>
                </c:pt>
                <c:pt idx="1">
                  <c:v>Immunity health</c:v>
                </c:pt>
                <c:pt idx="2">
                  <c:v>Regularity</c:v>
                </c:pt>
                <c:pt idx="3">
                  <c:v>Antioxidant properties</c:v>
                </c:pt>
                <c:pt idx="4">
                  <c:v>Inflammation/autoimmune</c:v>
                </c:pt>
                <c:pt idx="5">
                  <c:v>Stress/mood</c:v>
                </c:pt>
                <c:pt idx="6">
                  <c:v>Brain health/mental acuity</c:v>
                </c:pt>
                <c:pt idx="7">
                  <c:v>Bone health</c:v>
                </c:pt>
                <c:pt idx="8">
                  <c:v>Source of fiber</c:v>
                </c:pt>
                <c:pt idx="9">
                  <c:v>Blood sugar management</c:v>
                </c:pt>
                <c:pt idx="10">
                  <c:v>Weight management</c:v>
                </c:pt>
                <c:pt idx="11">
                  <c:v>Microbiome health</c:v>
                </c:pt>
                <c:pt idx="12">
                  <c:v>To complement the probiotic I take</c:v>
                </c:pt>
                <c:pt idx="13">
                  <c:v>Because it's in another supplement I take</c:v>
                </c:pt>
                <c:pt idx="14">
                  <c:v>Heart/cardiovascular health</c:v>
                </c:pt>
                <c:pt idx="15">
                  <c:v>Athletic performance</c:v>
                </c:pt>
                <c:pt idx="16">
                  <c:v>It's in my synbiotic formula</c:v>
                </c:pt>
                <c:pt idx="17">
                  <c:v>I'm not familiar with the benefits</c:v>
                </c:pt>
                <c:pt idx="18">
                  <c:v>Other</c:v>
                </c:pt>
              </c:strCache>
              <c:extLst/>
            </c:strRef>
          </c:cat>
          <c:val>
            <c:numRef>
              <c:f>Sheet1!$G$2:$G$21</c:f>
              <c:numCache>
                <c:formatCode>0%</c:formatCode>
                <c:ptCount val="19"/>
                <c:pt idx="0">
                  <c:v>0.33966245</c:v>
                </c:pt>
                <c:pt idx="1">
                  <c:v>0.28902953999999997</c:v>
                </c:pt>
                <c:pt idx="2">
                  <c:v>0.23417721999999999</c:v>
                </c:pt>
                <c:pt idx="3">
                  <c:v>0.20886076000000001</c:v>
                </c:pt>
                <c:pt idx="4">
                  <c:v>0.19198312000000001</c:v>
                </c:pt>
                <c:pt idx="5">
                  <c:v>0.19198312000000001</c:v>
                </c:pt>
                <c:pt idx="6">
                  <c:v>0.18987341999999999</c:v>
                </c:pt>
                <c:pt idx="7">
                  <c:v>0.16666666999999999</c:v>
                </c:pt>
                <c:pt idx="8">
                  <c:v>0.15189873000000001</c:v>
                </c:pt>
                <c:pt idx="9">
                  <c:v>0.15189873000000001</c:v>
                </c:pt>
                <c:pt idx="10">
                  <c:v>0.15189873000000001</c:v>
                </c:pt>
                <c:pt idx="11">
                  <c:v>0.14556962000000001</c:v>
                </c:pt>
                <c:pt idx="12">
                  <c:v>0.14556962000000001</c:v>
                </c:pt>
                <c:pt idx="13">
                  <c:v>0.12236287</c:v>
                </c:pt>
                <c:pt idx="14">
                  <c:v>0.11603376</c:v>
                </c:pt>
                <c:pt idx="15">
                  <c:v>0.11392405</c:v>
                </c:pt>
                <c:pt idx="16">
                  <c:v>7.5949370000000002E-2</c:v>
                </c:pt>
                <c:pt idx="17">
                  <c:v>1.6877639999999999E-2</c:v>
                </c:pt>
                <c:pt idx="18">
                  <c:v>4.2194099999999998E-3</c:v>
                </c:pt>
              </c:numCache>
              <c:extLst/>
            </c:numRef>
          </c:val>
          <c:extLst>
            <c:ext xmlns:c16="http://schemas.microsoft.com/office/drawing/2014/chart" uri="{C3380CC4-5D6E-409C-BE32-E72D297353CC}">
              <c16:uniqueId val="{00000005-24FF-4AA4-87EC-7AC97428723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156973041542869E-2"/>
          <c:y val="3.0463065065429788E-2"/>
          <c:w val="0.92820249427368284"/>
          <c:h val="0.45077995848609709"/>
        </c:manualLayout>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Sheet1!$A$2:$A$20</c:f>
              <c:strCache>
                <c:ptCount val="19"/>
                <c:pt idx="0">
                  <c:v>Prebiotic fiber</c:v>
                </c:pt>
                <c:pt idx="1">
                  <c:v>A probiotic/prebiotic combination</c:v>
                </c:pt>
                <c:pt idx="2">
                  <c:v>Labelled as a prebiotic</c:v>
                </c:pt>
                <c:pt idx="3">
                  <c:v>Specific activity or action on gut microbiota</c:v>
                </c:pt>
                <c:pt idx="4">
                  <c:v>Look for a values-based seal or certification </c:v>
                </c:pt>
                <c:pt idx="5">
                  <c:v>Has at least 10% of the RDI of dietary fiber</c:v>
                </c:pt>
                <c:pt idx="6">
                  <c:v>Soluble fiber</c:v>
                </c:pt>
                <c:pt idx="7">
                  <c:v>3rd party quality seal on the label</c:v>
                </c:pt>
                <c:pt idx="8">
                  <c:v>Insoluble fiber</c:v>
                </c:pt>
                <c:pt idx="9">
                  <c:v>Labelled as a synbiotic</c:v>
                </c:pt>
                <c:pt idx="10">
                  <c:v>Fructo-oligosaccharides </c:v>
                </c:pt>
                <c:pt idx="11">
                  <c:v>Resistant starch</c:v>
                </c:pt>
                <c:pt idx="12">
                  <c:v>Galacto-oligosaccharides</c:v>
                </c:pt>
                <c:pt idx="13">
                  <c:v>Other specific prebiotics</c:v>
                </c:pt>
                <c:pt idx="14">
                  <c:v>Xylooligosaccharides</c:v>
                </c:pt>
                <c:pt idx="15">
                  <c:v>Other oligosaccharides</c:v>
                </c:pt>
                <c:pt idx="16">
                  <c:v>None of the above</c:v>
                </c:pt>
                <c:pt idx="17">
                  <c:v>Inulin</c:v>
                </c:pt>
                <c:pt idx="18">
                  <c:v>Other</c:v>
                </c:pt>
              </c:strCache>
            </c:strRef>
          </c:cat>
          <c:val>
            <c:numRef>
              <c:f>Sheet1!$B$2:$B$20</c:f>
              <c:numCache>
                <c:formatCode>0%</c:formatCode>
                <c:ptCount val="19"/>
                <c:pt idx="0">
                  <c:v>0.27848100999999997</c:v>
                </c:pt>
                <c:pt idx="1">
                  <c:v>0.26793249000000002</c:v>
                </c:pt>
                <c:pt idx="2">
                  <c:v>0.26160338</c:v>
                </c:pt>
                <c:pt idx="3">
                  <c:v>0.22151899</c:v>
                </c:pt>
                <c:pt idx="4">
                  <c:v>0.20886076000000001</c:v>
                </c:pt>
                <c:pt idx="5">
                  <c:v>0.18987341999999999</c:v>
                </c:pt>
                <c:pt idx="6">
                  <c:v>0.16244726000000001</c:v>
                </c:pt>
                <c:pt idx="7">
                  <c:v>0.15822785</c:v>
                </c:pt>
                <c:pt idx="8">
                  <c:v>0.15611813999999999</c:v>
                </c:pt>
                <c:pt idx="9">
                  <c:v>0.15189873000000001</c:v>
                </c:pt>
                <c:pt idx="10">
                  <c:v>0.12869198000000001</c:v>
                </c:pt>
                <c:pt idx="11">
                  <c:v>0.10970464000000001</c:v>
                </c:pt>
                <c:pt idx="12">
                  <c:v>0.10548523</c:v>
                </c:pt>
                <c:pt idx="13">
                  <c:v>9.4936710000000007E-2</c:v>
                </c:pt>
                <c:pt idx="14">
                  <c:v>8.860759E-2</c:v>
                </c:pt>
                <c:pt idx="15">
                  <c:v>6.5400840000000002E-2</c:v>
                </c:pt>
                <c:pt idx="16">
                  <c:v>6.3291139999999996E-2</c:v>
                </c:pt>
                <c:pt idx="17">
                  <c:v>4.2194089999999997E-2</c:v>
                </c:pt>
                <c:pt idx="18">
                  <c:v>2.1096999999999999E-3</c:v>
                </c:pt>
              </c:numCache>
            </c:numRef>
          </c:val>
          <c:extLst>
            <c:ext xmlns:c16="http://schemas.microsoft.com/office/drawing/2014/chart" uri="{C3380CC4-5D6E-409C-BE32-E72D297353CC}">
              <c16:uniqueId val="{00000000-24FF-4AA4-87EC-7AC974287237}"/>
            </c:ext>
          </c:extLst>
        </c:ser>
        <c:ser>
          <c:idx val="1"/>
          <c:order val="1"/>
          <c:tx>
            <c:strRef>
              <c:f>Sheet1!$C$1</c:f>
              <c:strCache>
                <c:ptCount val="1"/>
                <c:pt idx="0">
                  <c:v>UK</c:v>
                </c:pt>
              </c:strCache>
            </c:strRef>
          </c:tx>
          <c:spPr>
            <a:solidFill>
              <a:schemeClr val="accent2"/>
            </a:solidFill>
            <a:ln>
              <a:noFill/>
            </a:ln>
            <a:effectLst/>
          </c:spPr>
          <c:invertIfNegative val="0"/>
          <c:cat>
            <c:strRef>
              <c:f>Sheet1!$A$2:$A$20</c:f>
              <c:strCache>
                <c:ptCount val="19"/>
                <c:pt idx="0">
                  <c:v>Prebiotic fiber</c:v>
                </c:pt>
                <c:pt idx="1">
                  <c:v>A probiotic/prebiotic combination</c:v>
                </c:pt>
                <c:pt idx="2">
                  <c:v>Labelled as a prebiotic</c:v>
                </c:pt>
                <c:pt idx="3">
                  <c:v>Specific activity or action on gut microbiota</c:v>
                </c:pt>
                <c:pt idx="4">
                  <c:v>Look for a values-based seal or certification </c:v>
                </c:pt>
                <c:pt idx="5">
                  <c:v>Has at least 10% of the RDI of dietary fiber</c:v>
                </c:pt>
                <c:pt idx="6">
                  <c:v>Soluble fiber</c:v>
                </c:pt>
                <c:pt idx="7">
                  <c:v>3rd party quality seal on the label</c:v>
                </c:pt>
                <c:pt idx="8">
                  <c:v>Insoluble fiber</c:v>
                </c:pt>
                <c:pt idx="9">
                  <c:v>Labelled as a synbiotic</c:v>
                </c:pt>
                <c:pt idx="10">
                  <c:v>Fructo-oligosaccharides </c:v>
                </c:pt>
                <c:pt idx="11">
                  <c:v>Resistant starch</c:v>
                </c:pt>
                <c:pt idx="12">
                  <c:v>Galacto-oligosaccharides</c:v>
                </c:pt>
                <c:pt idx="13">
                  <c:v>Other specific prebiotics</c:v>
                </c:pt>
                <c:pt idx="14">
                  <c:v>Xylooligosaccharides</c:v>
                </c:pt>
                <c:pt idx="15">
                  <c:v>Other oligosaccharides</c:v>
                </c:pt>
                <c:pt idx="16">
                  <c:v>None of the above</c:v>
                </c:pt>
                <c:pt idx="17">
                  <c:v>Inulin</c:v>
                </c:pt>
                <c:pt idx="18">
                  <c:v>Other</c:v>
                </c:pt>
              </c:strCache>
            </c:strRef>
          </c:cat>
          <c:val>
            <c:numRef>
              <c:f>Sheet1!$C$2:$C$20</c:f>
              <c:numCache>
                <c:formatCode>0%</c:formatCode>
                <c:ptCount val="19"/>
                <c:pt idx="0">
                  <c:v>0.25595237999999998</c:v>
                </c:pt>
                <c:pt idx="1">
                  <c:v>0.25</c:v>
                </c:pt>
                <c:pt idx="2">
                  <c:v>0.29166667000000002</c:v>
                </c:pt>
                <c:pt idx="3">
                  <c:v>0.19642857</c:v>
                </c:pt>
                <c:pt idx="4">
                  <c:v>0.23214286000000001</c:v>
                </c:pt>
                <c:pt idx="5">
                  <c:v>0.14285713999999999</c:v>
                </c:pt>
                <c:pt idx="6">
                  <c:v>0.13690475999999999</c:v>
                </c:pt>
                <c:pt idx="7">
                  <c:v>0.16666666999999999</c:v>
                </c:pt>
                <c:pt idx="8">
                  <c:v>0.13095238000000001</c:v>
                </c:pt>
                <c:pt idx="9">
                  <c:v>0.11309524</c:v>
                </c:pt>
                <c:pt idx="10">
                  <c:v>7.1428569999999997E-2</c:v>
                </c:pt>
                <c:pt idx="11">
                  <c:v>0.125</c:v>
                </c:pt>
                <c:pt idx="12">
                  <c:v>6.5476190000000004E-2</c:v>
                </c:pt>
                <c:pt idx="13">
                  <c:v>9.5238099999999992E-2</c:v>
                </c:pt>
                <c:pt idx="14">
                  <c:v>7.1428569999999997E-2</c:v>
                </c:pt>
                <c:pt idx="15">
                  <c:v>7.1428569999999997E-2</c:v>
                </c:pt>
                <c:pt idx="16">
                  <c:v>5.9523810000000003E-2</c:v>
                </c:pt>
                <c:pt idx="17">
                  <c:v>0.10714286000000001</c:v>
                </c:pt>
                <c:pt idx="18">
                  <c:v>0</c:v>
                </c:pt>
              </c:numCache>
            </c:numRef>
          </c:val>
          <c:extLst>
            <c:ext xmlns:c16="http://schemas.microsoft.com/office/drawing/2014/chart" uri="{C3380CC4-5D6E-409C-BE32-E72D297353CC}">
              <c16:uniqueId val="{00000001-24FF-4AA4-87EC-7AC974287237}"/>
            </c:ext>
          </c:extLst>
        </c:ser>
        <c:ser>
          <c:idx val="2"/>
          <c:order val="2"/>
          <c:tx>
            <c:strRef>
              <c:f>Sheet1!$D$1</c:f>
              <c:strCache>
                <c:ptCount val="1"/>
                <c:pt idx="0">
                  <c:v>DE</c:v>
                </c:pt>
              </c:strCache>
            </c:strRef>
          </c:tx>
          <c:spPr>
            <a:solidFill>
              <a:schemeClr val="accent3"/>
            </a:solidFill>
            <a:ln>
              <a:noFill/>
            </a:ln>
            <a:effectLst/>
          </c:spPr>
          <c:invertIfNegative val="0"/>
          <c:cat>
            <c:strRef>
              <c:f>Sheet1!$A$2:$A$20</c:f>
              <c:strCache>
                <c:ptCount val="19"/>
                <c:pt idx="0">
                  <c:v>Prebiotic fiber</c:v>
                </c:pt>
                <c:pt idx="1">
                  <c:v>A probiotic/prebiotic combination</c:v>
                </c:pt>
                <c:pt idx="2">
                  <c:v>Labelled as a prebiotic</c:v>
                </c:pt>
                <c:pt idx="3">
                  <c:v>Specific activity or action on gut microbiota</c:v>
                </c:pt>
                <c:pt idx="4">
                  <c:v>Look for a values-based seal or certification </c:v>
                </c:pt>
                <c:pt idx="5">
                  <c:v>Has at least 10% of the RDI of dietary fiber</c:v>
                </c:pt>
                <c:pt idx="6">
                  <c:v>Soluble fiber</c:v>
                </c:pt>
                <c:pt idx="7">
                  <c:v>3rd party quality seal on the label</c:v>
                </c:pt>
                <c:pt idx="8">
                  <c:v>Insoluble fiber</c:v>
                </c:pt>
                <c:pt idx="9">
                  <c:v>Labelled as a synbiotic</c:v>
                </c:pt>
                <c:pt idx="10">
                  <c:v>Fructo-oligosaccharides </c:v>
                </c:pt>
                <c:pt idx="11">
                  <c:v>Resistant starch</c:v>
                </c:pt>
                <c:pt idx="12">
                  <c:v>Galacto-oligosaccharides</c:v>
                </c:pt>
                <c:pt idx="13">
                  <c:v>Other specific prebiotics</c:v>
                </c:pt>
                <c:pt idx="14">
                  <c:v>Xylooligosaccharides</c:v>
                </c:pt>
                <c:pt idx="15">
                  <c:v>Other oligosaccharides</c:v>
                </c:pt>
                <c:pt idx="16">
                  <c:v>None of the above</c:v>
                </c:pt>
                <c:pt idx="17">
                  <c:v>Inulin</c:v>
                </c:pt>
                <c:pt idx="18">
                  <c:v>Other</c:v>
                </c:pt>
              </c:strCache>
            </c:strRef>
          </c:cat>
          <c:val>
            <c:numRef>
              <c:f>Sheet1!$D$2:$D$20</c:f>
              <c:numCache>
                <c:formatCode>0%</c:formatCode>
                <c:ptCount val="19"/>
                <c:pt idx="0">
                  <c:v>0.20689655000000001</c:v>
                </c:pt>
                <c:pt idx="1">
                  <c:v>0.20197044</c:v>
                </c:pt>
                <c:pt idx="2">
                  <c:v>0.21182266</c:v>
                </c:pt>
                <c:pt idx="3">
                  <c:v>0.24137931000000001</c:v>
                </c:pt>
                <c:pt idx="4">
                  <c:v>0.23152708999999999</c:v>
                </c:pt>
                <c:pt idx="5">
                  <c:v>0.14778325</c:v>
                </c:pt>
                <c:pt idx="6">
                  <c:v>0.17733989999999999</c:v>
                </c:pt>
                <c:pt idx="7">
                  <c:v>0.21674877000000001</c:v>
                </c:pt>
                <c:pt idx="8">
                  <c:v>7.8817730000000003E-2</c:v>
                </c:pt>
                <c:pt idx="9">
                  <c:v>7.8817730000000003E-2</c:v>
                </c:pt>
                <c:pt idx="10">
                  <c:v>6.8965520000000002E-2</c:v>
                </c:pt>
                <c:pt idx="11">
                  <c:v>0.12807882000000001</c:v>
                </c:pt>
                <c:pt idx="12">
                  <c:v>9.8522169999999992E-2</c:v>
                </c:pt>
                <c:pt idx="13">
                  <c:v>0.12807882000000001</c:v>
                </c:pt>
                <c:pt idx="14">
                  <c:v>5.9113300000000008E-2</c:v>
                </c:pt>
                <c:pt idx="15">
                  <c:v>3.9408869999999999E-2</c:v>
                </c:pt>
                <c:pt idx="16">
                  <c:v>5.9113300000000008E-2</c:v>
                </c:pt>
                <c:pt idx="17">
                  <c:v>8.3743839999999986E-2</c:v>
                </c:pt>
                <c:pt idx="18">
                  <c:v>4.92611E-3</c:v>
                </c:pt>
              </c:numCache>
            </c:numRef>
          </c:val>
          <c:extLst>
            <c:ext xmlns:c16="http://schemas.microsoft.com/office/drawing/2014/chart" uri="{C3380CC4-5D6E-409C-BE32-E72D297353CC}">
              <c16:uniqueId val="{00000002-24FF-4AA4-87EC-7AC974287237}"/>
            </c:ext>
          </c:extLst>
        </c:ser>
        <c:ser>
          <c:idx val="3"/>
          <c:order val="3"/>
          <c:tx>
            <c:strRef>
              <c:f>Sheet1!$E$1</c:f>
              <c:strCache>
                <c:ptCount val="1"/>
                <c:pt idx="0">
                  <c:v>IT</c:v>
                </c:pt>
              </c:strCache>
            </c:strRef>
          </c:tx>
          <c:spPr>
            <a:solidFill>
              <a:schemeClr val="accent4"/>
            </a:solidFill>
            <a:ln>
              <a:noFill/>
            </a:ln>
            <a:effectLst/>
          </c:spPr>
          <c:invertIfNegative val="0"/>
          <c:cat>
            <c:strRef>
              <c:f>Sheet1!$A$2:$A$20</c:f>
              <c:strCache>
                <c:ptCount val="19"/>
                <c:pt idx="0">
                  <c:v>Prebiotic fiber</c:v>
                </c:pt>
                <c:pt idx="1">
                  <c:v>A probiotic/prebiotic combination</c:v>
                </c:pt>
                <c:pt idx="2">
                  <c:v>Labelled as a prebiotic</c:v>
                </c:pt>
                <c:pt idx="3">
                  <c:v>Specific activity or action on gut microbiota</c:v>
                </c:pt>
                <c:pt idx="4">
                  <c:v>Look for a values-based seal or certification </c:v>
                </c:pt>
                <c:pt idx="5">
                  <c:v>Has at least 10% of the RDI of dietary fiber</c:v>
                </c:pt>
                <c:pt idx="6">
                  <c:v>Soluble fiber</c:v>
                </c:pt>
                <c:pt idx="7">
                  <c:v>3rd party quality seal on the label</c:v>
                </c:pt>
                <c:pt idx="8">
                  <c:v>Insoluble fiber</c:v>
                </c:pt>
                <c:pt idx="9">
                  <c:v>Labelled as a synbiotic</c:v>
                </c:pt>
                <c:pt idx="10">
                  <c:v>Fructo-oligosaccharides </c:v>
                </c:pt>
                <c:pt idx="11">
                  <c:v>Resistant starch</c:v>
                </c:pt>
                <c:pt idx="12">
                  <c:v>Galacto-oligosaccharides</c:v>
                </c:pt>
                <c:pt idx="13">
                  <c:v>Other specific prebiotics</c:v>
                </c:pt>
                <c:pt idx="14">
                  <c:v>Xylooligosaccharides</c:v>
                </c:pt>
                <c:pt idx="15">
                  <c:v>Other oligosaccharides</c:v>
                </c:pt>
                <c:pt idx="16">
                  <c:v>None of the above</c:v>
                </c:pt>
                <c:pt idx="17">
                  <c:v>Inulin</c:v>
                </c:pt>
                <c:pt idx="18">
                  <c:v>Other</c:v>
                </c:pt>
              </c:strCache>
            </c:strRef>
          </c:cat>
          <c:val>
            <c:numRef>
              <c:f>Sheet1!$E$2:$E$20</c:f>
              <c:numCache>
                <c:formatCode>0%</c:formatCode>
                <c:ptCount val="19"/>
                <c:pt idx="0">
                  <c:v>0.19433197999999999</c:v>
                </c:pt>
                <c:pt idx="1">
                  <c:v>0.22267206</c:v>
                </c:pt>
                <c:pt idx="2">
                  <c:v>0.23886640000000001</c:v>
                </c:pt>
                <c:pt idx="3">
                  <c:v>0.28340081</c:v>
                </c:pt>
                <c:pt idx="4">
                  <c:v>0.17408907000000001</c:v>
                </c:pt>
                <c:pt idx="5">
                  <c:v>0.14574898999999999</c:v>
                </c:pt>
                <c:pt idx="6">
                  <c:v>0.17004048999999999</c:v>
                </c:pt>
                <c:pt idx="7">
                  <c:v>0.13765182000000001</c:v>
                </c:pt>
                <c:pt idx="8">
                  <c:v>9.7165990000000008E-2</c:v>
                </c:pt>
                <c:pt idx="9">
                  <c:v>6.0728740000000003E-2</c:v>
                </c:pt>
                <c:pt idx="10">
                  <c:v>8.9068830000000002E-2</c:v>
                </c:pt>
                <c:pt idx="11">
                  <c:v>6.4777329999999994E-2</c:v>
                </c:pt>
                <c:pt idx="12">
                  <c:v>5.668016E-2</c:v>
                </c:pt>
                <c:pt idx="13">
                  <c:v>0.10931174</c:v>
                </c:pt>
                <c:pt idx="14">
                  <c:v>4.048583E-2</c:v>
                </c:pt>
                <c:pt idx="15">
                  <c:v>4.8583000000000001E-2</c:v>
                </c:pt>
                <c:pt idx="16">
                  <c:v>7.287449E-2</c:v>
                </c:pt>
                <c:pt idx="17">
                  <c:v>6.882590999999999E-2</c:v>
                </c:pt>
                <c:pt idx="18">
                  <c:v>8.0971700000000008E-3</c:v>
                </c:pt>
              </c:numCache>
            </c:numRef>
          </c:val>
          <c:extLst>
            <c:ext xmlns:c16="http://schemas.microsoft.com/office/drawing/2014/chart" uri="{C3380CC4-5D6E-409C-BE32-E72D297353CC}">
              <c16:uniqueId val="{00000003-24FF-4AA4-87EC-7AC974287237}"/>
            </c:ext>
          </c:extLst>
        </c:ser>
        <c:ser>
          <c:idx val="4"/>
          <c:order val="4"/>
          <c:tx>
            <c:strRef>
              <c:f>Sheet1!$F$1</c:f>
              <c:strCache>
                <c:ptCount val="1"/>
                <c:pt idx="0">
                  <c:v>KR</c:v>
                </c:pt>
              </c:strCache>
            </c:strRef>
          </c:tx>
          <c:spPr>
            <a:solidFill>
              <a:schemeClr val="accent5"/>
            </a:solidFill>
            <a:ln>
              <a:noFill/>
            </a:ln>
            <a:effectLst/>
          </c:spPr>
          <c:invertIfNegative val="0"/>
          <c:cat>
            <c:strRef>
              <c:f>Sheet1!$A$2:$A$20</c:f>
              <c:strCache>
                <c:ptCount val="19"/>
                <c:pt idx="0">
                  <c:v>Prebiotic fiber</c:v>
                </c:pt>
                <c:pt idx="1">
                  <c:v>A probiotic/prebiotic combination</c:v>
                </c:pt>
                <c:pt idx="2">
                  <c:v>Labelled as a prebiotic</c:v>
                </c:pt>
                <c:pt idx="3">
                  <c:v>Specific activity or action on gut microbiota</c:v>
                </c:pt>
                <c:pt idx="4">
                  <c:v>Look for a values-based seal or certification </c:v>
                </c:pt>
                <c:pt idx="5">
                  <c:v>Has at least 10% of the RDI of dietary fiber</c:v>
                </c:pt>
                <c:pt idx="6">
                  <c:v>Soluble fiber</c:v>
                </c:pt>
                <c:pt idx="7">
                  <c:v>3rd party quality seal on the label</c:v>
                </c:pt>
                <c:pt idx="8">
                  <c:v>Insoluble fiber</c:v>
                </c:pt>
                <c:pt idx="9">
                  <c:v>Labelled as a synbiotic</c:v>
                </c:pt>
                <c:pt idx="10">
                  <c:v>Fructo-oligosaccharides </c:v>
                </c:pt>
                <c:pt idx="11">
                  <c:v>Resistant starch</c:v>
                </c:pt>
                <c:pt idx="12">
                  <c:v>Galacto-oligosaccharides</c:v>
                </c:pt>
                <c:pt idx="13">
                  <c:v>Other specific prebiotics</c:v>
                </c:pt>
                <c:pt idx="14">
                  <c:v>Xylooligosaccharides</c:v>
                </c:pt>
                <c:pt idx="15">
                  <c:v>Other oligosaccharides</c:v>
                </c:pt>
                <c:pt idx="16">
                  <c:v>None of the above</c:v>
                </c:pt>
                <c:pt idx="17">
                  <c:v>Inulin</c:v>
                </c:pt>
                <c:pt idx="18">
                  <c:v>Other</c:v>
                </c:pt>
              </c:strCache>
            </c:strRef>
          </c:cat>
          <c:val>
            <c:numRef>
              <c:f>Sheet1!$F$2:$F$20</c:f>
              <c:numCache>
                <c:formatCode>0%</c:formatCode>
                <c:ptCount val="19"/>
                <c:pt idx="0">
                  <c:v>0.2721519</c:v>
                </c:pt>
                <c:pt idx="1">
                  <c:v>0.34177214999999989</c:v>
                </c:pt>
                <c:pt idx="2">
                  <c:v>0.22468353999999999</c:v>
                </c:pt>
                <c:pt idx="3">
                  <c:v>0.39873417999999999</c:v>
                </c:pt>
                <c:pt idx="4">
                  <c:v>0.16772152000000001</c:v>
                </c:pt>
                <c:pt idx="5">
                  <c:v>0.24367089</c:v>
                </c:pt>
                <c:pt idx="6">
                  <c:v>0.12658227999999999</c:v>
                </c:pt>
                <c:pt idx="7">
                  <c:v>0.17088608</c:v>
                </c:pt>
                <c:pt idx="8">
                  <c:v>8.5443039999999998E-2</c:v>
                </c:pt>
                <c:pt idx="9">
                  <c:v>9.810126999999999E-2</c:v>
                </c:pt>
                <c:pt idx="10">
                  <c:v>0.13924051000000001</c:v>
                </c:pt>
                <c:pt idx="11">
                  <c:v>5.0632910000000003E-2</c:v>
                </c:pt>
                <c:pt idx="12">
                  <c:v>8.860759E-2</c:v>
                </c:pt>
                <c:pt idx="13">
                  <c:v>9.810126999999999E-2</c:v>
                </c:pt>
                <c:pt idx="14">
                  <c:v>7.2784810000000005E-2</c:v>
                </c:pt>
                <c:pt idx="15">
                  <c:v>6.0126579999999999E-2</c:v>
                </c:pt>
                <c:pt idx="16">
                  <c:v>5.379747E-2</c:v>
                </c:pt>
                <c:pt idx="17">
                  <c:v>3.4810130000000002E-2</c:v>
                </c:pt>
                <c:pt idx="18">
                  <c:v>3.1645599999999999E-3</c:v>
                </c:pt>
              </c:numCache>
            </c:numRef>
          </c:val>
          <c:extLst>
            <c:ext xmlns:c16="http://schemas.microsoft.com/office/drawing/2014/chart" uri="{C3380CC4-5D6E-409C-BE32-E72D297353CC}">
              <c16:uniqueId val="{00000004-24FF-4AA4-87EC-7AC974287237}"/>
            </c:ext>
          </c:extLst>
        </c:ser>
        <c:ser>
          <c:idx val="5"/>
          <c:order val="5"/>
          <c:tx>
            <c:strRef>
              <c:f>Sheet1!$G$1</c:f>
              <c:strCache>
                <c:ptCount val="1"/>
                <c:pt idx="0">
                  <c:v>AU</c:v>
                </c:pt>
              </c:strCache>
            </c:strRef>
          </c:tx>
          <c:spPr>
            <a:solidFill>
              <a:schemeClr val="accent6"/>
            </a:solidFill>
            <a:ln>
              <a:noFill/>
            </a:ln>
            <a:effectLst/>
          </c:spPr>
          <c:invertIfNegative val="0"/>
          <c:cat>
            <c:strRef>
              <c:f>Sheet1!$A$2:$A$20</c:f>
              <c:strCache>
                <c:ptCount val="19"/>
                <c:pt idx="0">
                  <c:v>Prebiotic fiber</c:v>
                </c:pt>
                <c:pt idx="1">
                  <c:v>A probiotic/prebiotic combination</c:v>
                </c:pt>
                <c:pt idx="2">
                  <c:v>Labelled as a prebiotic</c:v>
                </c:pt>
                <c:pt idx="3">
                  <c:v>Specific activity or action on gut microbiota</c:v>
                </c:pt>
                <c:pt idx="4">
                  <c:v>Look for a values-based seal or certification </c:v>
                </c:pt>
                <c:pt idx="5">
                  <c:v>Has at least 10% of the RDI of dietary fiber</c:v>
                </c:pt>
                <c:pt idx="6">
                  <c:v>Soluble fiber</c:v>
                </c:pt>
                <c:pt idx="7">
                  <c:v>3rd party quality seal on the label</c:v>
                </c:pt>
                <c:pt idx="8">
                  <c:v>Insoluble fiber</c:v>
                </c:pt>
                <c:pt idx="9">
                  <c:v>Labelled as a synbiotic</c:v>
                </c:pt>
                <c:pt idx="10">
                  <c:v>Fructo-oligosaccharides </c:v>
                </c:pt>
                <c:pt idx="11">
                  <c:v>Resistant starch</c:v>
                </c:pt>
                <c:pt idx="12">
                  <c:v>Galacto-oligosaccharides</c:v>
                </c:pt>
                <c:pt idx="13">
                  <c:v>Other specific prebiotics</c:v>
                </c:pt>
                <c:pt idx="14">
                  <c:v>Xylooligosaccharides</c:v>
                </c:pt>
                <c:pt idx="15">
                  <c:v>Other oligosaccharides</c:v>
                </c:pt>
                <c:pt idx="16">
                  <c:v>None of the above</c:v>
                </c:pt>
                <c:pt idx="17">
                  <c:v>Inulin</c:v>
                </c:pt>
                <c:pt idx="18">
                  <c:v>Other</c:v>
                </c:pt>
              </c:strCache>
            </c:strRef>
          </c:cat>
          <c:val>
            <c:numRef>
              <c:f>Sheet1!$G$2:$G$20</c:f>
              <c:numCache>
                <c:formatCode>0%</c:formatCode>
                <c:ptCount val="19"/>
                <c:pt idx="0">
                  <c:v>0.17258883</c:v>
                </c:pt>
                <c:pt idx="1">
                  <c:v>0.28426395999999998</c:v>
                </c:pt>
                <c:pt idx="2">
                  <c:v>0.29441624</c:v>
                </c:pt>
                <c:pt idx="3">
                  <c:v>0.24365481999999999</c:v>
                </c:pt>
                <c:pt idx="4">
                  <c:v>0.15228426</c:v>
                </c:pt>
                <c:pt idx="5">
                  <c:v>0.15228426</c:v>
                </c:pt>
                <c:pt idx="6">
                  <c:v>0.15228426</c:v>
                </c:pt>
                <c:pt idx="7">
                  <c:v>8.1218269999999995E-2</c:v>
                </c:pt>
                <c:pt idx="8">
                  <c:v>7.1065989999999996E-2</c:v>
                </c:pt>
                <c:pt idx="9">
                  <c:v>6.5989850000000003E-2</c:v>
                </c:pt>
                <c:pt idx="10">
                  <c:v>6.5989850000000003E-2</c:v>
                </c:pt>
                <c:pt idx="11">
                  <c:v>9.137055999999999E-2</c:v>
                </c:pt>
                <c:pt idx="12">
                  <c:v>7.1065989999999996E-2</c:v>
                </c:pt>
                <c:pt idx="13">
                  <c:v>9.6446699999999996E-2</c:v>
                </c:pt>
                <c:pt idx="14">
                  <c:v>4.5685279999999988E-2</c:v>
                </c:pt>
                <c:pt idx="15">
                  <c:v>2.5380710000000001E-2</c:v>
                </c:pt>
                <c:pt idx="16">
                  <c:v>0.11167513</c:v>
                </c:pt>
                <c:pt idx="17">
                  <c:v>4.0609140000000002E-2</c:v>
                </c:pt>
                <c:pt idx="18">
                  <c:v>1.5228429999999999E-2</c:v>
                </c:pt>
              </c:numCache>
            </c:numRef>
          </c:val>
          <c:extLst>
            <c:ext xmlns:c16="http://schemas.microsoft.com/office/drawing/2014/chart" uri="{C3380CC4-5D6E-409C-BE32-E72D297353CC}">
              <c16:uniqueId val="{00000005-24FF-4AA4-87EC-7AC974287237}"/>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Sheet1!$A$2:$A$20</c:f>
              <c:strCache>
                <c:ptCount val="19"/>
                <c:pt idx="0">
                  <c:v>Prebiotic fiber</c:v>
                </c:pt>
                <c:pt idx="1">
                  <c:v>A probiotic/prebiotic combination</c:v>
                </c:pt>
                <c:pt idx="2">
                  <c:v>Labelled as a prebiotic</c:v>
                </c:pt>
                <c:pt idx="3">
                  <c:v>Specific activity or action on gut microbiota</c:v>
                </c:pt>
                <c:pt idx="4">
                  <c:v>Look for a values-based seal or certification </c:v>
                </c:pt>
                <c:pt idx="5">
                  <c:v>Has at least 10% of the RDI of dietary fiber</c:v>
                </c:pt>
                <c:pt idx="6">
                  <c:v>Soluble fiber</c:v>
                </c:pt>
                <c:pt idx="7">
                  <c:v>3rd party quality seal on the label</c:v>
                </c:pt>
                <c:pt idx="8">
                  <c:v>Insoluble fiber</c:v>
                </c:pt>
                <c:pt idx="9">
                  <c:v>Labelled as a synbiotic</c:v>
                </c:pt>
                <c:pt idx="10">
                  <c:v>Fructo-oligosaccharides </c:v>
                </c:pt>
                <c:pt idx="11">
                  <c:v>Resistant starch</c:v>
                </c:pt>
                <c:pt idx="12">
                  <c:v>Galacto-oligosaccharides</c:v>
                </c:pt>
                <c:pt idx="13">
                  <c:v>Other specific prebiotics</c:v>
                </c:pt>
                <c:pt idx="14">
                  <c:v>Xylooligosaccharides</c:v>
                </c:pt>
                <c:pt idx="15">
                  <c:v>Other oligosaccharides</c:v>
                </c:pt>
                <c:pt idx="16">
                  <c:v>None of the above</c:v>
                </c:pt>
                <c:pt idx="17">
                  <c:v>Inulin</c:v>
                </c:pt>
                <c:pt idx="18">
                  <c:v>Other</c:v>
                </c:pt>
              </c:strCache>
            </c:strRef>
          </c:cat>
          <c:val>
            <c:numRef>
              <c:f>Sheet1!$H$2:$H$20</c:f>
              <c:numCache>
                <c:formatCode>0%</c:formatCode>
                <c:ptCount val="19"/>
                <c:pt idx="0">
                  <c:v>0.37602180000000002</c:v>
                </c:pt>
                <c:pt idx="1">
                  <c:v>0.34059946000000002</c:v>
                </c:pt>
                <c:pt idx="2">
                  <c:v>0.30790191</c:v>
                </c:pt>
                <c:pt idx="3">
                  <c:v>0.27247956000000001</c:v>
                </c:pt>
                <c:pt idx="4">
                  <c:v>0.36512262000000001</c:v>
                </c:pt>
                <c:pt idx="5">
                  <c:v>0.30245232</c:v>
                </c:pt>
                <c:pt idx="6">
                  <c:v>0.34332425</c:v>
                </c:pt>
                <c:pt idx="7">
                  <c:v>0.21253406</c:v>
                </c:pt>
                <c:pt idx="8">
                  <c:v>0.25885559000000002</c:v>
                </c:pt>
                <c:pt idx="9">
                  <c:v>0.23705722000000001</c:v>
                </c:pt>
                <c:pt idx="10">
                  <c:v>0.20708446999999999</c:v>
                </c:pt>
                <c:pt idx="11">
                  <c:v>0.23160763000000001</c:v>
                </c:pt>
                <c:pt idx="12">
                  <c:v>0.20980926</c:v>
                </c:pt>
                <c:pt idx="13">
                  <c:v>0.15803814999999999</c:v>
                </c:pt>
                <c:pt idx="14">
                  <c:v>0.14441417000000001</c:v>
                </c:pt>
                <c:pt idx="15">
                  <c:v>0.14168937000000001</c:v>
                </c:pt>
                <c:pt idx="16">
                  <c:v>1.3623980000000001E-2</c:v>
                </c:pt>
                <c:pt idx="17">
                  <c:v>0.10626703</c:v>
                </c:pt>
                <c:pt idx="18">
                  <c:v>5.4495899999999998E-3</c:v>
                </c:pt>
              </c:numCache>
            </c:numRef>
          </c:val>
          <c:extLst>
            <c:ext xmlns:c16="http://schemas.microsoft.com/office/drawing/2014/chart" uri="{C3380CC4-5D6E-409C-BE32-E72D297353CC}">
              <c16:uniqueId val="{00000006-24FF-4AA4-87EC-7AC97428723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156973041542869E-2"/>
          <c:y val="3.0463065065429788E-2"/>
          <c:w val="0.92820249427368284"/>
          <c:h val="0.45077995848609709"/>
        </c:manualLayout>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Sheet1!$A$2:$A$20</c:f>
              <c:strCache>
                <c:ptCount val="19"/>
                <c:pt idx="0">
                  <c:v>Labelled as a prebiotic</c:v>
                </c:pt>
                <c:pt idx="1">
                  <c:v>A probiotic/prebiotic combination</c:v>
                </c:pt>
                <c:pt idx="2">
                  <c:v>Look for a values-based seal or certification </c:v>
                </c:pt>
                <c:pt idx="3">
                  <c:v>Specific activity or action on gut microbiota</c:v>
                </c:pt>
                <c:pt idx="4">
                  <c:v>Has at least 10% of the RDI of dietary fiber</c:v>
                </c:pt>
                <c:pt idx="5">
                  <c:v>Prebiotic fiber</c:v>
                </c:pt>
                <c:pt idx="6">
                  <c:v>Fructo-oligosaccharides </c:v>
                </c:pt>
                <c:pt idx="7">
                  <c:v>Soluble fiber</c:v>
                </c:pt>
                <c:pt idx="8">
                  <c:v>3rd party quality seal on the label</c:v>
                </c:pt>
                <c:pt idx="9">
                  <c:v>Labelled as a synbiotic</c:v>
                </c:pt>
                <c:pt idx="10">
                  <c:v>Galacto-oligosaccharides</c:v>
                </c:pt>
                <c:pt idx="11">
                  <c:v>Other specific prebiotics</c:v>
                </c:pt>
                <c:pt idx="12">
                  <c:v>Insoluble fiber</c:v>
                </c:pt>
                <c:pt idx="13">
                  <c:v>Resistant starch</c:v>
                </c:pt>
                <c:pt idx="14">
                  <c:v>Other oligosaccharides</c:v>
                </c:pt>
                <c:pt idx="15">
                  <c:v>Xylooligosaccharides</c:v>
                </c:pt>
                <c:pt idx="16">
                  <c:v>Inulin</c:v>
                </c:pt>
                <c:pt idx="17">
                  <c:v>None of the above</c:v>
                </c:pt>
                <c:pt idx="18">
                  <c:v>Other</c:v>
                </c:pt>
              </c:strCache>
            </c:strRef>
          </c:cat>
          <c:val>
            <c:numRef>
              <c:f>Sheet1!$B$2:$B$20</c:f>
              <c:numCache>
                <c:formatCode>0%</c:formatCode>
                <c:ptCount val="19"/>
                <c:pt idx="0">
                  <c:v>0.27456647000000001</c:v>
                </c:pt>
                <c:pt idx="1">
                  <c:v>0.27167629999999998</c:v>
                </c:pt>
                <c:pt idx="2">
                  <c:v>0.27167629999999998</c:v>
                </c:pt>
                <c:pt idx="3">
                  <c:v>0.26878613000000001</c:v>
                </c:pt>
                <c:pt idx="4">
                  <c:v>0.26878613000000001</c:v>
                </c:pt>
                <c:pt idx="5">
                  <c:v>0.25433526000000001</c:v>
                </c:pt>
                <c:pt idx="6">
                  <c:v>0.15317918999999999</c:v>
                </c:pt>
                <c:pt idx="7">
                  <c:v>0.15028902</c:v>
                </c:pt>
                <c:pt idx="8">
                  <c:v>0.14450867000000001</c:v>
                </c:pt>
                <c:pt idx="9">
                  <c:v>0.12138728</c:v>
                </c:pt>
                <c:pt idx="10">
                  <c:v>0.10982659</c:v>
                </c:pt>
                <c:pt idx="11">
                  <c:v>0.10982659</c:v>
                </c:pt>
                <c:pt idx="12">
                  <c:v>0.10404624</c:v>
                </c:pt>
                <c:pt idx="13">
                  <c:v>0.10404624</c:v>
                </c:pt>
                <c:pt idx="14">
                  <c:v>9.8265899999999989E-2</c:v>
                </c:pt>
                <c:pt idx="15">
                  <c:v>8.9595380000000002E-2</c:v>
                </c:pt>
                <c:pt idx="16">
                  <c:v>6.9364160000000008E-2</c:v>
                </c:pt>
                <c:pt idx="17">
                  <c:v>4.3352599999999998E-2</c:v>
                </c:pt>
                <c:pt idx="18">
                  <c:v>8.670520000000001E-3</c:v>
                </c:pt>
              </c:numCache>
            </c:numRef>
          </c:val>
          <c:extLst>
            <c:ext xmlns:c16="http://schemas.microsoft.com/office/drawing/2014/chart" uri="{C3380CC4-5D6E-409C-BE32-E72D297353CC}">
              <c16:uniqueId val="{00000000-EDBA-4A89-B445-A4095286C9B7}"/>
            </c:ext>
          </c:extLst>
        </c:ser>
        <c:ser>
          <c:idx val="1"/>
          <c:order val="1"/>
          <c:tx>
            <c:strRef>
              <c:f>Sheet1!$C$1</c:f>
              <c:strCache>
                <c:ptCount val="1"/>
                <c:pt idx="0">
                  <c:v>Male 18-34</c:v>
                </c:pt>
              </c:strCache>
            </c:strRef>
          </c:tx>
          <c:spPr>
            <a:solidFill>
              <a:schemeClr val="accent2"/>
            </a:solidFill>
            <a:ln>
              <a:noFill/>
            </a:ln>
            <a:effectLst/>
          </c:spPr>
          <c:invertIfNegative val="0"/>
          <c:cat>
            <c:strRef>
              <c:f>Sheet1!$A$2:$A$20</c:f>
              <c:strCache>
                <c:ptCount val="19"/>
                <c:pt idx="0">
                  <c:v>Labelled as a prebiotic</c:v>
                </c:pt>
                <c:pt idx="1">
                  <c:v>A probiotic/prebiotic combination</c:v>
                </c:pt>
                <c:pt idx="2">
                  <c:v>Look for a values-based seal or certification </c:v>
                </c:pt>
                <c:pt idx="3">
                  <c:v>Specific activity or action on gut microbiota</c:v>
                </c:pt>
                <c:pt idx="4">
                  <c:v>Has at least 10% of the RDI of dietary fiber</c:v>
                </c:pt>
                <c:pt idx="5">
                  <c:v>Prebiotic fiber</c:v>
                </c:pt>
                <c:pt idx="6">
                  <c:v>Fructo-oligosaccharides </c:v>
                </c:pt>
                <c:pt idx="7">
                  <c:v>Soluble fiber</c:v>
                </c:pt>
                <c:pt idx="8">
                  <c:v>3rd party quality seal on the label</c:v>
                </c:pt>
                <c:pt idx="9">
                  <c:v>Labelled as a synbiotic</c:v>
                </c:pt>
                <c:pt idx="10">
                  <c:v>Galacto-oligosaccharides</c:v>
                </c:pt>
                <c:pt idx="11">
                  <c:v>Other specific prebiotics</c:v>
                </c:pt>
                <c:pt idx="12">
                  <c:v>Insoluble fiber</c:v>
                </c:pt>
                <c:pt idx="13">
                  <c:v>Resistant starch</c:v>
                </c:pt>
                <c:pt idx="14">
                  <c:v>Other oligosaccharides</c:v>
                </c:pt>
                <c:pt idx="15">
                  <c:v>Xylooligosaccharides</c:v>
                </c:pt>
                <c:pt idx="16">
                  <c:v>Inulin</c:v>
                </c:pt>
                <c:pt idx="17">
                  <c:v>None of the above</c:v>
                </c:pt>
                <c:pt idx="18">
                  <c:v>Other</c:v>
                </c:pt>
              </c:strCache>
            </c:strRef>
          </c:cat>
          <c:val>
            <c:numRef>
              <c:f>Sheet1!$C$2:$C$20</c:f>
              <c:numCache>
                <c:formatCode>0%</c:formatCode>
                <c:ptCount val="19"/>
                <c:pt idx="0">
                  <c:v>0.23011364000000001</c:v>
                </c:pt>
                <c:pt idx="1">
                  <c:v>0.24147726999999999</c:v>
                </c:pt>
                <c:pt idx="2">
                  <c:v>0.24431818</c:v>
                </c:pt>
                <c:pt idx="3">
                  <c:v>0.25852272999999998</c:v>
                </c:pt>
                <c:pt idx="4">
                  <c:v>0.23295455000000001</c:v>
                </c:pt>
                <c:pt idx="5">
                  <c:v>0.22159091</c:v>
                </c:pt>
                <c:pt idx="6">
                  <c:v>0.12215909</c:v>
                </c:pt>
                <c:pt idx="7">
                  <c:v>0.21875</c:v>
                </c:pt>
                <c:pt idx="8">
                  <c:v>0.20738635999999999</c:v>
                </c:pt>
                <c:pt idx="9">
                  <c:v>0.18181818</c:v>
                </c:pt>
                <c:pt idx="10">
                  <c:v>0.17045455000000001</c:v>
                </c:pt>
                <c:pt idx="11">
                  <c:v>0.11931818</c:v>
                </c:pt>
                <c:pt idx="12">
                  <c:v>0.19602273000000001</c:v>
                </c:pt>
                <c:pt idx="13">
                  <c:v>0.15909091</c:v>
                </c:pt>
                <c:pt idx="14">
                  <c:v>0.11363636000000001</c:v>
                </c:pt>
                <c:pt idx="15">
                  <c:v>9.6590910000000002E-2</c:v>
                </c:pt>
                <c:pt idx="16">
                  <c:v>9.9431820000000004E-2</c:v>
                </c:pt>
                <c:pt idx="17">
                  <c:v>2.2727270000000001E-2</c:v>
                </c:pt>
                <c:pt idx="18">
                  <c:v>0</c:v>
                </c:pt>
              </c:numCache>
            </c:numRef>
          </c:val>
          <c:extLst>
            <c:ext xmlns:c16="http://schemas.microsoft.com/office/drawing/2014/chart" uri="{C3380CC4-5D6E-409C-BE32-E72D297353CC}">
              <c16:uniqueId val="{00000001-EDBA-4A89-B445-A4095286C9B7}"/>
            </c:ext>
          </c:extLst>
        </c:ser>
        <c:ser>
          <c:idx val="2"/>
          <c:order val="2"/>
          <c:tx>
            <c:strRef>
              <c:f>Sheet1!$D$1</c:f>
              <c:strCache>
                <c:ptCount val="1"/>
                <c:pt idx="0">
                  <c:v>Female 35-54</c:v>
                </c:pt>
              </c:strCache>
            </c:strRef>
          </c:tx>
          <c:spPr>
            <a:solidFill>
              <a:schemeClr val="accent3"/>
            </a:solidFill>
            <a:ln>
              <a:noFill/>
            </a:ln>
            <a:effectLst/>
          </c:spPr>
          <c:invertIfNegative val="0"/>
          <c:cat>
            <c:strRef>
              <c:f>Sheet1!$A$2:$A$20</c:f>
              <c:strCache>
                <c:ptCount val="19"/>
                <c:pt idx="0">
                  <c:v>Labelled as a prebiotic</c:v>
                </c:pt>
                <c:pt idx="1">
                  <c:v>A probiotic/prebiotic combination</c:v>
                </c:pt>
                <c:pt idx="2">
                  <c:v>Look for a values-based seal or certification </c:v>
                </c:pt>
                <c:pt idx="3">
                  <c:v>Specific activity or action on gut microbiota</c:v>
                </c:pt>
                <c:pt idx="4">
                  <c:v>Has at least 10% of the RDI of dietary fiber</c:v>
                </c:pt>
                <c:pt idx="5">
                  <c:v>Prebiotic fiber</c:v>
                </c:pt>
                <c:pt idx="6">
                  <c:v>Fructo-oligosaccharides </c:v>
                </c:pt>
                <c:pt idx="7">
                  <c:v>Soluble fiber</c:v>
                </c:pt>
                <c:pt idx="8">
                  <c:v>3rd party quality seal on the label</c:v>
                </c:pt>
                <c:pt idx="9">
                  <c:v>Labelled as a synbiotic</c:v>
                </c:pt>
                <c:pt idx="10">
                  <c:v>Galacto-oligosaccharides</c:v>
                </c:pt>
                <c:pt idx="11">
                  <c:v>Other specific prebiotics</c:v>
                </c:pt>
                <c:pt idx="12">
                  <c:v>Insoluble fiber</c:v>
                </c:pt>
                <c:pt idx="13">
                  <c:v>Resistant starch</c:v>
                </c:pt>
                <c:pt idx="14">
                  <c:v>Other oligosaccharides</c:v>
                </c:pt>
                <c:pt idx="15">
                  <c:v>Xylooligosaccharides</c:v>
                </c:pt>
                <c:pt idx="16">
                  <c:v>Inulin</c:v>
                </c:pt>
                <c:pt idx="17">
                  <c:v>None of the above</c:v>
                </c:pt>
                <c:pt idx="18">
                  <c:v>Other</c:v>
                </c:pt>
              </c:strCache>
            </c:strRef>
          </c:cat>
          <c:val>
            <c:numRef>
              <c:f>Sheet1!$D$2:$D$20</c:f>
              <c:numCache>
                <c:formatCode>0%</c:formatCode>
                <c:ptCount val="19"/>
                <c:pt idx="0">
                  <c:v>0.26315789000000001</c:v>
                </c:pt>
                <c:pt idx="1">
                  <c:v>0.29748284000000003</c:v>
                </c:pt>
                <c:pt idx="2">
                  <c:v>0.20594966000000001</c:v>
                </c:pt>
                <c:pt idx="3">
                  <c:v>0.26086957</c:v>
                </c:pt>
                <c:pt idx="4">
                  <c:v>0.16704805</c:v>
                </c:pt>
                <c:pt idx="5">
                  <c:v>0.26773455000000002</c:v>
                </c:pt>
                <c:pt idx="6">
                  <c:v>0.10755149</c:v>
                </c:pt>
                <c:pt idx="7">
                  <c:v>0.16933638000000001</c:v>
                </c:pt>
                <c:pt idx="8">
                  <c:v>0.17162471000000001</c:v>
                </c:pt>
                <c:pt idx="9">
                  <c:v>9.3821509999999997E-2</c:v>
                </c:pt>
                <c:pt idx="10">
                  <c:v>9.3821509999999997E-2</c:v>
                </c:pt>
                <c:pt idx="11">
                  <c:v>0.12585811999999999</c:v>
                </c:pt>
                <c:pt idx="12">
                  <c:v>0.13272311000000001</c:v>
                </c:pt>
                <c:pt idx="13">
                  <c:v>0.1006865</c:v>
                </c:pt>
                <c:pt idx="14">
                  <c:v>4.8054920000000001E-2</c:v>
                </c:pt>
                <c:pt idx="15">
                  <c:v>6.4073229999999995E-2</c:v>
                </c:pt>
                <c:pt idx="16">
                  <c:v>6.4073229999999995E-2</c:v>
                </c:pt>
                <c:pt idx="17">
                  <c:v>7.5514869999999998E-2</c:v>
                </c:pt>
                <c:pt idx="18">
                  <c:v>4.5766599999999998E-3</c:v>
                </c:pt>
              </c:numCache>
            </c:numRef>
          </c:val>
          <c:extLst>
            <c:ext xmlns:c16="http://schemas.microsoft.com/office/drawing/2014/chart" uri="{C3380CC4-5D6E-409C-BE32-E72D297353CC}">
              <c16:uniqueId val="{00000002-EDBA-4A89-B445-A4095286C9B7}"/>
            </c:ext>
          </c:extLst>
        </c:ser>
        <c:ser>
          <c:idx val="3"/>
          <c:order val="3"/>
          <c:tx>
            <c:strRef>
              <c:f>Sheet1!$E$1</c:f>
              <c:strCache>
                <c:ptCount val="1"/>
                <c:pt idx="0">
                  <c:v>Male 35-54</c:v>
                </c:pt>
              </c:strCache>
            </c:strRef>
          </c:tx>
          <c:spPr>
            <a:solidFill>
              <a:schemeClr val="accent4"/>
            </a:solidFill>
            <a:ln>
              <a:noFill/>
            </a:ln>
            <a:effectLst/>
          </c:spPr>
          <c:invertIfNegative val="0"/>
          <c:cat>
            <c:strRef>
              <c:f>Sheet1!$A$2:$A$20</c:f>
              <c:strCache>
                <c:ptCount val="19"/>
                <c:pt idx="0">
                  <c:v>Labelled as a prebiotic</c:v>
                </c:pt>
                <c:pt idx="1">
                  <c:v>A probiotic/prebiotic combination</c:v>
                </c:pt>
                <c:pt idx="2">
                  <c:v>Look for a values-based seal or certification </c:v>
                </c:pt>
                <c:pt idx="3">
                  <c:v>Specific activity or action on gut microbiota</c:v>
                </c:pt>
                <c:pt idx="4">
                  <c:v>Has at least 10% of the RDI of dietary fiber</c:v>
                </c:pt>
                <c:pt idx="5">
                  <c:v>Prebiotic fiber</c:v>
                </c:pt>
                <c:pt idx="6">
                  <c:v>Fructo-oligosaccharides </c:v>
                </c:pt>
                <c:pt idx="7">
                  <c:v>Soluble fiber</c:v>
                </c:pt>
                <c:pt idx="8">
                  <c:v>3rd party quality seal on the label</c:v>
                </c:pt>
                <c:pt idx="9">
                  <c:v>Labelled as a synbiotic</c:v>
                </c:pt>
                <c:pt idx="10">
                  <c:v>Galacto-oligosaccharides</c:v>
                </c:pt>
                <c:pt idx="11">
                  <c:v>Other specific prebiotics</c:v>
                </c:pt>
                <c:pt idx="12">
                  <c:v>Insoluble fiber</c:v>
                </c:pt>
                <c:pt idx="13">
                  <c:v>Resistant starch</c:v>
                </c:pt>
                <c:pt idx="14">
                  <c:v>Other oligosaccharides</c:v>
                </c:pt>
                <c:pt idx="15">
                  <c:v>Xylooligosaccharides</c:v>
                </c:pt>
                <c:pt idx="16">
                  <c:v>Inulin</c:v>
                </c:pt>
                <c:pt idx="17">
                  <c:v>None of the above</c:v>
                </c:pt>
                <c:pt idx="18">
                  <c:v>Other</c:v>
                </c:pt>
              </c:strCache>
            </c:strRef>
          </c:cat>
          <c:val>
            <c:numRef>
              <c:f>Sheet1!$E$2:$E$20</c:f>
              <c:numCache>
                <c:formatCode>0%</c:formatCode>
                <c:ptCount val="19"/>
                <c:pt idx="0">
                  <c:v>0.23883929000000001</c:v>
                </c:pt>
                <c:pt idx="1">
                  <c:v>0.27678571000000002</c:v>
                </c:pt>
                <c:pt idx="2">
                  <c:v>0.234375</c:v>
                </c:pt>
                <c:pt idx="3">
                  <c:v>0.25669642999999998</c:v>
                </c:pt>
                <c:pt idx="4">
                  <c:v>0.16741070999999999</c:v>
                </c:pt>
                <c:pt idx="5">
                  <c:v>0.26339286000000001</c:v>
                </c:pt>
                <c:pt idx="6">
                  <c:v>0.14732143</c:v>
                </c:pt>
                <c:pt idx="7">
                  <c:v>0.20758929000000001</c:v>
                </c:pt>
                <c:pt idx="8">
                  <c:v>0.18080357</c:v>
                </c:pt>
                <c:pt idx="9">
                  <c:v>0.16071429000000001</c:v>
                </c:pt>
                <c:pt idx="10">
                  <c:v>0.11830357</c:v>
                </c:pt>
                <c:pt idx="11">
                  <c:v>0.11607143</c:v>
                </c:pt>
                <c:pt idx="12">
                  <c:v>0.140625</c:v>
                </c:pt>
                <c:pt idx="13">
                  <c:v>0.15178570999999999</c:v>
                </c:pt>
                <c:pt idx="14">
                  <c:v>5.1339290000000003E-2</c:v>
                </c:pt>
                <c:pt idx="15">
                  <c:v>0.10714286000000001</c:v>
                </c:pt>
                <c:pt idx="16">
                  <c:v>4.9107139999999987E-2</c:v>
                </c:pt>
                <c:pt idx="17">
                  <c:v>5.1339290000000003E-2</c:v>
                </c:pt>
                <c:pt idx="18">
                  <c:v>2.2321400000000001E-3</c:v>
                </c:pt>
              </c:numCache>
            </c:numRef>
          </c:val>
          <c:extLst>
            <c:ext xmlns:c16="http://schemas.microsoft.com/office/drawing/2014/chart" uri="{C3380CC4-5D6E-409C-BE32-E72D297353CC}">
              <c16:uniqueId val="{00000003-EDBA-4A89-B445-A4095286C9B7}"/>
            </c:ext>
          </c:extLst>
        </c:ser>
        <c:ser>
          <c:idx val="4"/>
          <c:order val="4"/>
          <c:tx>
            <c:strRef>
              <c:f>Sheet1!$F$1</c:f>
              <c:strCache>
                <c:ptCount val="1"/>
                <c:pt idx="0">
                  <c:v>Female 55+</c:v>
                </c:pt>
              </c:strCache>
            </c:strRef>
          </c:tx>
          <c:spPr>
            <a:solidFill>
              <a:schemeClr val="accent5"/>
            </a:solidFill>
            <a:ln>
              <a:noFill/>
            </a:ln>
            <a:effectLst/>
          </c:spPr>
          <c:invertIfNegative val="0"/>
          <c:cat>
            <c:strRef>
              <c:f>Sheet1!$A$2:$A$20</c:f>
              <c:strCache>
                <c:ptCount val="19"/>
                <c:pt idx="0">
                  <c:v>Labelled as a prebiotic</c:v>
                </c:pt>
                <c:pt idx="1">
                  <c:v>A probiotic/prebiotic combination</c:v>
                </c:pt>
                <c:pt idx="2">
                  <c:v>Look for a values-based seal or certification </c:v>
                </c:pt>
                <c:pt idx="3">
                  <c:v>Specific activity or action on gut microbiota</c:v>
                </c:pt>
                <c:pt idx="4">
                  <c:v>Has at least 10% of the RDI of dietary fiber</c:v>
                </c:pt>
                <c:pt idx="5">
                  <c:v>Prebiotic fiber</c:v>
                </c:pt>
                <c:pt idx="6">
                  <c:v>Fructo-oligosaccharides </c:v>
                </c:pt>
                <c:pt idx="7">
                  <c:v>Soluble fiber</c:v>
                </c:pt>
                <c:pt idx="8">
                  <c:v>3rd party quality seal on the label</c:v>
                </c:pt>
                <c:pt idx="9">
                  <c:v>Labelled as a synbiotic</c:v>
                </c:pt>
                <c:pt idx="10">
                  <c:v>Galacto-oligosaccharides</c:v>
                </c:pt>
                <c:pt idx="11">
                  <c:v>Other specific prebiotics</c:v>
                </c:pt>
                <c:pt idx="12">
                  <c:v>Insoluble fiber</c:v>
                </c:pt>
                <c:pt idx="13">
                  <c:v>Resistant starch</c:v>
                </c:pt>
                <c:pt idx="14">
                  <c:v>Other oligosaccharides</c:v>
                </c:pt>
                <c:pt idx="15">
                  <c:v>Xylooligosaccharides</c:v>
                </c:pt>
                <c:pt idx="16">
                  <c:v>Inulin</c:v>
                </c:pt>
                <c:pt idx="17">
                  <c:v>None of the above</c:v>
                </c:pt>
                <c:pt idx="18">
                  <c:v>Other</c:v>
                </c:pt>
              </c:strCache>
            </c:strRef>
          </c:cat>
          <c:val>
            <c:numRef>
              <c:f>Sheet1!$F$2:$F$20</c:f>
              <c:numCache>
                <c:formatCode>0%</c:formatCode>
                <c:ptCount val="19"/>
                <c:pt idx="0">
                  <c:v>0.28000000000000003</c:v>
                </c:pt>
                <c:pt idx="1">
                  <c:v>0.31428571</c:v>
                </c:pt>
                <c:pt idx="2">
                  <c:v>0.17714286000000001</c:v>
                </c:pt>
                <c:pt idx="3">
                  <c:v>0.24571429</c:v>
                </c:pt>
                <c:pt idx="4">
                  <c:v>0.19428571</c:v>
                </c:pt>
                <c:pt idx="5">
                  <c:v>0.31428571</c:v>
                </c:pt>
                <c:pt idx="6">
                  <c:v>5.7142859999999997E-2</c:v>
                </c:pt>
                <c:pt idx="7">
                  <c:v>0.16571428999999999</c:v>
                </c:pt>
                <c:pt idx="8">
                  <c:v>0.11428571</c:v>
                </c:pt>
                <c:pt idx="9">
                  <c:v>5.142857E-2</c:v>
                </c:pt>
                <c:pt idx="10">
                  <c:v>5.142857E-2</c:v>
                </c:pt>
                <c:pt idx="11">
                  <c:v>8.5714289999999999E-2</c:v>
                </c:pt>
                <c:pt idx="12">
                  <c:v>0.10285714</c:v>
                </c:pt>
                <c:pt idx="13">
                  <c:v>5.142857E-2</c:v>
                </c:pt>
                <c:pt idx="14">
                  <c:v>6.8571430000000003E-2</c:v>
                </c:pt>
                <c:pt idx="15">
                  <c:v>0.04</c:v>
                </c:pt>
                <c:pt idx="16">
                  <c:v>6.8571430000000003E-2</c:v>
                </c:pt>
                <c:pt idx="17">
                  <c:v>0.10285714</c:v>
                </c:pt>
                <c:pt idx="18">
                  <c:v>1.1428570000000001E-2</c:v>
                </c:pt>
              </c:numCache>
            </c:numRef>
          </c:val>
          <c:extLst>
            <c:ext xmlns:c16="http://schemas.microsoft.com/office/drawing/2014/chart" uri="{C3380CC4-5D6E-409C-BE32-E72D297353CC}">
              <c16:uniqueId val="{00000004-EDBA-4A89-B445-A4095286C9B7}"/>
            </c:ext>
          </c:extLst>
        </c:ser>
        <c:ser>
          <c:idx val="5"/>
          <c:order val="5"/>
          <c:tx>
            <c:strRef>
              <c:f>Sheet1!$G$1</c:f>
              <c:strCache>
                <c:ptCount val="1"/>
                <c:pt idx="0">
                  <c:v>Male 55+</c:v>
                </c:pt>
              </c:strCache>
            </c:strRef>
          </c:tx>
          <c:spPr>
            <a:solidFill>
              <a:schemeClr val="accent6"/>
            </a:solidFill>
            <a:ln>
              <a:noFill/>
            </a:ln>
            <a:effectLst/>
          </c:spPr>
          <c:invertIfNegative val="0"/>
          <c:cat>
            <c:strRef>
              <c:f>Sheet1!$A$2:$A$20</c:f>
              <c:strCache>
                <c:ptCount val="19"/>
                <c:pt idx="0">
                  <c:v>Labelled as a prebiotic</c:v>
                </c:pt>
                <c:pt idx="1">
                  <c:v>A probiotic/prebiotic combination</c:v>
                </c:pt>
                <c:pt idx="2">
                  <c:v>Look for a values-based seal or certification </c:v>
                </c:pt>
                <c:pt idx="3">
                  <c:v>Specific activity or action on gut microbiota</c:v>
                </c:pt>
                <c:pt idx="4">
                  <c:v>Has at least 10% of the RDI of dietary fiber</c:v>
                </c:pt>
                <c:pt idx="5">
                  <c:v>Prebiotic fiber</c:v>
                </c:pt>
                <c:pt idx="6">
                  <c:v>Fructo-oligosaccharides </c:v>
                </c:pt>
                <c:pt idx="7">
                  <c:v>Soluble fiber</c:v>
                </c:pt>
                <c:pt idx="8">
                  <c:v>3rd party quality seal on the label</c:v>
                </c:pt>
                <c:pt idx="9">
                  <c:v>Labelled as a synbiotic</c:v>
                </c:pt>
                <c:pt idx="10">
                  <c:v>Galacto-oligosaccharides</c:v>
                </c:pt>
                <c:pt idx="11">
                  <c:v>Other specific prebiotics</c:v>
                </c:pt>
                <c:pt idx="12">
                  <c:v>Insoluble fiber</c:v>
                </c:pt>
                <c:pt idx="13">
                  <c:v>Resistant starch</c:v>
                </c:pt>
                <c:pt idx="14">
                  <c:v>Other oligosaccharides</c:v>
                </c:pt>
                <c:pt idx="15">
                  <c:v>Xylooligosaccharides</c:v>
                </c:pt>
                <c:pt idx="16">
                  <c:v>Inulin</c:v>
                </c:pt>
                <c:pt idx="17">
                  <c:v>None of the above</c:v>
                </c:pt>
                <c:pt idx="18">
                  <c:v>Other</c:v>
                </c:pt>
              </c:strCache>
            </c:strRef>
          </c:cat>
          <c:val>
            <c:numRef>
              <c:f>Sheet1!$G$2:$G$20</c:f>
              <c:numCache>
                <c:formatCode>0%</c:formatCode>
                <c:ptCount val="19"/>
                <c:pt idx="0">
                  <c:v>0.32535884999999998</c:v>
                </c:pt>
                <c:pt idx="1">
                  <c:v>0.31100477999999998</c:v>
                </c:pt>
                <c:pt idx="2">
                  <c:v>0.18181818</c:v>
                </c:pt>
                <c:pt idx="3">
                  <c:v>0.34928229999999999</c:v>
                </c:pt>
                <c:pt idx="4">
                  <c:v>0.19138756000000001</c:v>
                </c:pt>
                <c:pt idx="5">
                  <c:v>0.32057416000000011</c:v>
                </c:pt>
                <c:pt idx="6">
                  <c:v>0.11004785</c:v>
                </c:pt>
                <c:pt idx="7">
                  <c:v>0.22966507</c:v>
                </c:pt>
                <c:pt idx="8">
                  <c:v>0.14354067000000001</c:v>
                </c:pt>
                <c:pt idx="9">
                  <c:v>0.11961722</c:v>
                </c:pt>
                <c:pt idx="10">
                  <c:v>6.220096E-2</c:v>
                </c:pt>
                <c:pt idx="11">
                  <c:v>9.5693780000000006E-2</c:v>
                </c:pt>
                <c:pt idx="12">
                  <c:v>0.13397128999999999</c:v>
                </c:pt>
                <c:pt idx="13">
                  <c:v>9.5693780000000006E-2</c:v>
                </c:pt>
                <c:pt idx="14">
                  <c:v>4.3062199999999988E-2</c:v>
                </c:pt>
                <c:pt idx="15">
                  <c:v>6.220096E-2</c:v>
                </c:pt>
                <c:pt idx="16">
                  <c:v>4.3062199999999988E-2</c:v>
                </c:pt>
                <c:pt idx="17">
                  <c:v>8.133971000000001E-2</c:v>
                </c:pt>
                <c:pt idx="18">
                  <c:v>4.7846899999999994E-3</c:v>
                </c:pt>
              </c:numCache>
            </c:numRef>
          </c:val>
          <c:extLst>
            <c:ext xmlns:c16="http://schemas.microsoft.com/office/drawing/2014/chart" uri="{C3380CC4-5D6E-409C-BE32-E72D297353CC}">
              <c16:uniqueId val="{00000005-EDBA-4A89-B445-A4095286C9B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903880363654572E-2"/>
          <c:y val="3.0463065065429788E-2"/>
          <c:w val="0.89645558695157113"/>
          <c:h val="0.45077995848609709"/>
        </c:manualLayout>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Sheet1!$A$2:$A$20</c:f>
              <c:strCache>
                <c:ptCount val="19"/>
                <c:pt idx="0">
                  <c:v>Labelled as a prebiotic</c:v>
                </c:pt>
                <c:pt idx="1">
                  <c:v>Prebiotic fiber</c:v>
                </c:pt>
                <c:pt idx="2">
                  <c:v>A probiotic/prebiotic combination</c:v>
                </c:pt>
                <c:pt idx="3">
                  <c:v>Look for a values-based seal or certification </c:v>
                </c:pt>
                <c:pt idx="4">
                  <c:v>Specific activity or action on gut microbiota</c:v>
                </c:pt>
                <c:pt idx="5">
                  <c:v>Has at least 10% of the RDI of dietary fiber</c:v>
                </c:pt>
                <c:pt idx="6">
                  <c:v>Fructo-oligosaccharides </c:v>
                </c:pt>
                <c:pt idx="7">
                  <c:v>Other oligosaccharides</c:v>
                </c:pt>
                <c:pt idx="8">
                  <c:v>Labelled as a synbiotic</c:v>
                </c:pt>
                <c:pt idx="9">
                  <c:v>Soluble fiber</c:v>
                </c:pt>
                <c:pt idx="10">
                  <c:v>Insoluble fiber</c:v>
                </c:pt>
                <c:pt idx="11">
                  <c:v>None of the above</c:v>
                </c:pt>
                <c:pt idx="12">
                  <c:v>Resistant starch</c:v>
                </c:pt>
                <c:pt idx="13">
                  <c:v>3rd party quality seal on the label</c:v>
                </c:pt>
                <c:pt idx="14">
                  <c:v>Inulin</c:v>
                </c:pt>
                <c:pt idx="15">
                  <c:v>Xylooligosaccharides</c:v>
                </c:pt>
                <c:pt idx="16">
                  <c:v>Galacto-oligosaccharides</c:v>
                </c:pt>
                <c:pt idx="17">
                  <c:v>Other specific prebiotics</c:v>
                </c:pt>
                <c:pt idx="18">
                  <c:v>Other</c:v>
                </c:pt>
              </c:strCache>
            </c:strRef>
          </c:cat>
          <c:val>
            <c:numRef>
              <c:f>Sheet1!$B$2:$B$20</c:f>
              <c:numCache>
                <c:formatCode>0%</c:formatCode>
                <c:ptCount val="19"/>
                <c:pt idx="0">
                  <c:v>0.27118643999999997</c:v>
                </c:pt>
                <c:pt idx="1">
                  <c:v>0.25423729</c:v>
                </c:pt>
                <c:pt idx="2">
                  <c:v>0.23728814000000001</c:v>
                </c:pt>
                <c:pt idx="3">
                  <c:v>0.22033897999999999</c:v>
                </c:pt>
                <c:pt idx="4">
                  <c:v>0.20338982999999999</c:v>
                </c:pt>
                <c:pt idx="5">
                  <c:v>0.18644068</c:v>
                </c:pt>
                <c:pt idx="6">
                  <c:v>0.16949153</c:v>
                </c:pt>
                <c:pt idx="7">
                  <c:v>0.13559321999999999</c:v>
                </c:pt>
                <c:pt idx="8">
                  <c:v>0.11864407</c:v>
                </c:pt>
                <c:pt idx="9">
                  <c:v>0.11864407</c:v>
                </c:pt>
                <c:pt idx="10">
                  <c:v>0.10169491999999999</c:v>
                </c:pt>
                <c:pt idx="11">
                  <c:v>0.10169491999999999</c:v>
                </c:pt>
                <c:pt idx="12">
                  <c:v>8.4745760000000003E-2</c:v>
                </c:pt>
                <c:pt idx="13">
                  <c:v>8.4745760000000003E-2</c:v>
                </c:pt>
                <c:pt idx="14">
                  <c:v>5.0847459999999997E-2</c:v>
                </c:pt>
                <c:pt idx="15">
                  <c:v>5.0847459999999997E-2</c:v>
                </c:pt>
                <c:pt idx="16">
                  <c:v>5.0847459999999997E-2</c:v>
                </c:pt>
                <c:pt idx="17">
                  <c:v>5.0847459999999997E-2</c:v>
                </c:pt>
                <c:pt idx="18">
                  <c:v>1.694915E-2</c:v>
                </c:pt>
              </c:numCache>
            </c:numRef>
          </c:val>
          <c:extLst>
            <c:ext xmlns:c16="http://schemas.microsoft.com/office/drawing/2014/chart" uri="{C3380CC4-5D6E-409C-BE32-E72D297353CC}">
              <c16:uniqueId val="{00000000-ADFD-428F-9709-D542B7971B78}"/>
            </c:ext>
          </c:extLst>
        </c:ser>
        <c:ser>
          <c:idx val="1"/>
          <c:order val="1"/>
          <c:tx>
            <c:strRef>
              <c:f>Sheet1!$C$1</c:f>
              <c:strCache>
                <c:ptCount val="1"/>
                <c:pt idx="0">
                  <c:v>US Male 18-34</c:v>
                </c:pt>
              </c:strCache>
            </c:strRef>
          </c:tx>
          <c:spPr>
            <a:solidFill>
              <a:schemeClr val="accent2"/>
            </a:solidFill>
            <a:ln>
              <a:noFill/>
            </a:ln>
            <a:effectLst/>
          </c:spPr>
          <c:invertIfNegative val="0"/>
          <c:cat>
            <c:strRef>
              <c:f>Sheet1!$A$2:$A$20</c:f>
              <c:strCache>
                <c:ptCount val="19"/>
                <c:pt idx="0">
                  <c:v>Labelled as a prebiotic</c:v>
                </c:pt>
                <c:pt idx="1">
                  <c:v>Prebiotic fiber</c:v>
                </c:pt>
                <c:pt idx="2">
                  <c:v>A probiotic/prebiotic combination</c:v>
                </c:pt>
                <c:pt idx="3">
                  <c:v>Look for a values-based seal or certification </c:v>
                </c:pt>
                <c:pt idx="4">
                  <c:v>Specific activity or action on gut microbiota</c:v>
                </c:pt>
                <c:pt idx="5">
                  <c:v>Has at least 10% of the RDI of dietary fiber</c:v>
                </c:pt>
                <c:pt idx="6">
                  <c:v>Fructo-oligosaccharides </c:v>
                </c:pt>
                <c:pt idx="7">
                  <c:v>Other oligosaccharides</c:v>
                </c:pt>
                <c:pt idx="8">
                  <c:v>Labelled as a synbiotic</c:v>
                </c:pt>
                <c:pt idx="9">
                  <c:v>Soluble fiber</c:v>
                </c:pt>
                <c:pt idx="10">
                  <c:v>Insoluble fiber</c:v>
                </c:pt>
                <c:pt idx="11">
                  <c:v>None of the above</c:v>
                </c:pt>
                <c:pt idx="12">
                  <c:v>Resistant starch</c:v>
                </c:pt>
                <c:pt idx="13">
                  <c:v>3rd party quality seal on the label</c:v>
                </c:pt>
                <c:pt idx="14">
                  <c:v>Inulin</c:v>
                </c:pt>
                <c:pt idx="15">
                  <c:v>Xylooligosaccharides</c:v>
                </c:pt>
                <c:pt idx="16">
                  <c:v>Galacto-oligosaccharides</c:v>
                </c:pt>
                <c:pt idx="17">
                  <c:v>Other specific prebiotics</c:v>
                </c:pt>
                <c:pt idx="18">
                  <c:v>Other</c:v>
                </c:pt>
              </c:strCache>
            </c:strRef>
          </c:cat>
          <c:val>
            <c:numRef>
              <c:f>Sheet1!$C$2:$C$20</c:f>
              <c:numCache>
                <c:formatCode>0%</c:formatCode>
                <c:ptCount val="19"/>
                <c:pt idx="0">
                  <c:v>0.20512821000000001</c:v>
                </c:pt>
                <c:pt idx="1">
                  <c:v>0.23931624000000001</c:v>
                </c:pt>
                <c:pt idx="2">
                  <c:v>0.24786325000000001</c:v>
                </c:pt>
                <c:pt idx="3">
                  <c:v>0.23931624000000001</c:v>
                </c:pt>
                <c:pt idx="4">
                  <c:v>0.26495725999999997</c:v>
                </c:pt>
                <c:pt idx="5">
                  <c:v>0.28205128000000002</c:v>
                </c:pt>
                <c:pt idx="6">
                  <c:v>0.17948718</c:v>
                </c:pt>
                <c:pt idx="7">
                  <c:v>9.4017089999999998E-2</c:v>
                </c:pt>
                <c:pt idx="8">
                  <c:v>0.17948718</c:v>
                </c:pt>
                <c:pt idx="9">
                  <c:v>0.22222222</c:v>
                </c:pt>
                <c:pt idx="10">
                  <c:v>0.18803418999999999</c:v>
                </c:pt>
                <c:pt idx="11">
                  <c:v>8.5470100000000007E-3</c:v>
                </c:pt>
                <c:pt idx="12">
                  <c:v>0.14529914999999999</c:v>
                </c:pt>
                <c:pt idx="13">
                  <c:v>0.17094017</c:v>
                </c:pt>
                <c:pt idx="14">
                  <c:v>4.2735040000000002E-2</c:v>
                </c:pt>
                <c:pt idx="15">
                  <c:v>8.5470089999999999E-2</c:v>
                </c:pt>
                <c:pt idx="16">
                  <c:v>0.17094017</c:v>
                </c:pt>
                <c:pt idx="17">
                  <c:v>0.10256410000000001</c:v>
                </c:pt>
                <c:pt idx="18">
                  <c:v>0</c:v>
                </c:pt>
              </c:numCache>
            </c:numRef>
          </c:val>
          <c:extLst>
            <c:ext xmlns:c16="http://schemas.microsoft.com/office/drawing/2014/chart" uri="{C3380CC4-5D6E-409C-BE32-E72D297353CC}">
              <c16:uniqueId val="{00000001-ADFD-428F-9709-D542B7971B78}"/>
            </c:ext>
          </c:extLst>
        </c:ser>
        <c:ser>
          <c:idx val="2"/>
          <c:order val="2"/>
          <c:tx>
            <c:strRef>
              <c:f>Sheet1!$D$1</c:f>
              <c:strCache>
                <c:ptCount val="1"/>
                <c:pt idx="0">
                  <c:v>US Female 35-54</c:v>
                </c:pt>
              </c:strCache>
            </c:strRef>
          </c:tx>
          <c:spPr>
            <a:solidFill>
              <a:schemeClr val="accent3"/>
            </a:solidFill>
            <a:ln>
              <a:noFill/>
            </a:ln>
            <a:effectLst/>
          </c:spPr>
          <c:invertIfNegative val="0"/>
          <c:cat>
            <c:strRef>
              <c:f>Sheet1!$A$2:$A$20</c:f>
              <c:strCache>
                <c:ptCount val="19"/>
                <c:pt idx="0">
                  <c:v>Labelled as a prebiotic</c:v>
                </c:pt>
                <c:pt idx="1">
                  <c:v>Prebiotic fiber</c:v>
                </c:pt>
                <c:pt idx="2">
                  <c:v>A probiotic/prebiotic combination</c:v>
                </c:pt>
                <c:pt idx="3">
                  <c:v>Look for a values-based seal or certification </c:v>
                </c:pt>
                <c:pt idx="4">
                  <c:v>Specific activity or action on gut microbiota</c:v>
                </c:pt>
                <c:pt idx="5">
                  <c:v>Has at least 10% of the RDI of dietary fiber</c:v>
                </c:pt>
                <c:pt idx="6">
                  <c:v>Fructo-oligosaccharides </c:v>
                </c:pt>
                <c:pt idx="7">
                  <c:v>Other oligosaccharides</c:v>
                </c:pt>
                <c:pt idx="8">
                  <c:v>Labelled as a synbiotic</c:v>
                </c:pt>
                <c:pt idx="9">
                  <c:v>Soluble fiber</c:v>
                </c:pt>
                <c:pt idx="10">
                  <c:v>Insoluble fiber</c:v>
                </c:pt>
                <c:pt idx="11">
                  <c:v>None of the above</c:v>
                </c:pt>
                <c:pt idx="12">
                  <c:v>Resistant starch</c:v>
                </c:pt>
                <c:pt idx="13">
                  <c:v>3rd party quality seal on the label</c:v>
                </c:pt>
                <c:pt idx="14">
                  <c:v>Inulin</c:v>
                </c:pt>
                <c:pt idx="15">
                  <c:v>Xylooligosaccharides</c:v>
                </c:pt>
                <c:pt idx="16">
                  <c:v>Galacto-oligosaccharides</c:v>
                </c:pt>
                <c:pt idx="17">
                  <c:v>Other specific prebiotics</c:v>
                </c:pt>
                <c:pt idx="18">
                  <c:v>Other</c:v>
                </c:pt>
              </c:strCache>
            </c:strRef>
          </c:cat>
          <c:val>
            <c:numRef>
              <c:f>Sheet1!$D$2:$D$20</c:f>
              <c:numCache>
                <c:formatCode>0%</c:formatCode>
                <c:ptCount val="19"/>
                <c:pt idx="0">
                  <c:v>0.25714285999999997</c:v>
                </c:pt>
                <c:pt idx="1">
                  <c:v>0.34285714</c:v>
                </c:pt>
                <c:pt idx="2">
                  <c:v>0.2952381</c:v>
                </c:pt>
                <c:pt idx="3">
                  <c:v>0.2</c:v>
                </c:pt>
                <c:pt idx="4">
                  <c:v>0.16190476000000001</c:v>
                </c:pt>
                <c:pt idx="5">
                  <c:v>0.13333333</c:v>
                </c:pt>
                <c:pt idx="6">
                  <c:v>9.5238099999999992E-2</c:v>
                </c:pt>
                <c:pt idx="7">
                  <c:v>3.8095240000000002E-2</c:v>
                </c:pt>
                <c:pt idx="8">
                  <c:v>0.15238094999999999</c:v>
                </c:pt>
                <c:pt idx="9">
                  <c:v>0.16190476000000001</c:v>
                </c:pt>
                <c:pt idx="10">
                  <c:v>0.14285713999999999</c:v>
                </c:pt>
                <c:pt idx="11">
                  <c:v>7.6190480000000005E-2</c:v>
                </c:pt>
                <c:pt idx="12">
                  <c:v>9.5238099999999992E-2</c:v>
                </c:pt>
                <c:pt idx="13">
                  <c:v>0.13333333</c:v>
                </c:pt>
                <c:pt idx="14">
                  <c:v>4.7619050000000003E-2</c:v>
                </c:pt>
                <c:pt idx="15">
                  <c:v>5.7142859999999997E-2</c:v>
                </c:pt>
                <c:pt idx="16">
                  <c:v>7.6190480000000005E-2</c:v>
                </c:pt>
                <c:pt idx="17">
                  <c:v>9.5238099999999992E-2</c:v>
                </c:pt>
                <c:pt idx="18">
                  <c:v>0</c:v>
                </c:pt>
              </c:numCache>
            </c:numRef>
          </c:val>
          <c:extLst>
            <c:ext xmlns:c16="http://schemas.microsoft.com/office/drawing/2014/chart" uri="{C3380CC4-5D6E-409C-BE32-E72D297353CC}">
              <c16:uniqueId val="{00000002-ADFD-428F-9709-D542B7971B78}"/>
            </c:ext>
          </c:extLst>
        </c:ser>
        <c:ser>
          <c:idx val="3"/>
          <c:order val="3"/>
          <c:tx>
            <c:strRef>
              <c:f>Sheet1!$E$1</c:f>
              <c:strCache>
                <c:ptCount val="1"/>
                <c:pt idx="0">
                  <c:v>US Male 35-54</c:v>
                </c:pt>
              </c:strCache>
            </c:strRef>
          </c:tx>
          <c:spPr>
            <a:solidFill>
              <a:schemeClr val="accent4"/>
            </a:solidFill>
            <a:ln>
              <a:noFill/>
            </a:ln>
            <a:effectLst/>
          </c:spPr>
          <c:invertIfNegative val="0"/>
          <c:cat>
            <c:strRef>
              <c:f>Sheet1!$A$2:$A$20</c:f>
              <c:strCache>
                <c:ptCount val="19"/>
                <c:pt idx="0">
                  <c:v>Labelled as a prebiotic</c:v>
                </c:pt>
                <c:pt idx="1">
                  <c:v>Prebiotic fiber</c:v>
                </c:pt>
                <c:pt idx="2">
                  <c:v>A probiotic/prebiotic combination</c:v>
                </c:pt>
                <c:pt idx="3">
                  <c:v>Look for a values-based seal or certification </c:v>
                </c:pt>
                <c:pt idx="4">
                  <c:v>Specific activity or action on gut microbiota</c:v>
                </c:pt>
                <c:pt idx="5">
                  <c:v>Has at least 10% of the RDI of dietary fiber</c:v>
                </c:pt>
                <c:pt idx="6">
                  <c:v>Fructo-oligosaccharides </c:v>
                </c:pt>
                <c:pt idx="7">
                  <c:v>Other oligosaccharides</c:v>
                </c:pt>
                <c:pt idx="8">
                  <c:v>Labelled as a synbiotic</c:v>
                </c:pt>
                <c:pt idx="9">
                  <c:v>Soluble fiber</c:v>
                </c:pt>
                <c:pt idx="10">
                  <c:v>Insoluble fiber</c:v>
                </c:pt>
                <c:pt idx="11">
                  <c:v>None of the above</c:v>
                </c:pt>
                <c:pt idx="12">
                  <c:v>Resistant starch</c:v>
                </c:pt>
                <c:pt idx="13">
                  <c:v>3rd party quality seal on the label</c:v>
                </c:pt>
                <c:pt idx="14">
                  <c:v>Inulin</c:v>
                </c:pt>
                <c:pt idx="15">
                  <c:v>Xylooligosaccharides</c:v>
                </c:pt>
                <c:pt idx="16">
                  <c:v>Galacto-oligosaccharides</c:v>
                </c:pt>
                <c:pt idx="17">
                  <c:v>Other specific prebiotics</c:v>
                </c:pt>
                <c:pt idx="18">
                  <c:v>Other</c:v>
                </c:pt>
              </c:strCache>
            </c:strRef>
          </c:cat>
          <c:val>
            <c:numRef>
              <c:f>Sheet1!$E$2:$E$20</c:f>
              <c:numCache>
                <c:formatCode>0%</c:formatCode>
                <c:ptCount val="19"/>
                <c:pt idx="0">
                  <c:v>0.18584070999999999</c:v>
                </c:pt>
                <c:pt idx="1">
                  <c:v>0.25663717000000003</c:v>
                </c:pt>
                <c:pt idx="2">
                  <c:v>0.23893805000000001</c:v>
                </c:pt>
                <c:pt idx="3">
                  <c:v>0.21238937999999999</c:v>
                </c:pt>
                <c:pt idx="4">
                  <c:v>0.2300885</c:v>
                </c:pt>
                <c:pt idx="5">
                  <c:v>0.18584070999999999</c:v>
                </c:pt>
                <c:pt idx="6">
                  <c:v>0.13274336</c:v>
                </c:pt>
                <c:pt idx="7">
                  <c:v>5.3097350000000001E-2</c:v>
                </c:pt>
                <c:pt idx="8">
                  <c:v>0.19469027</c:v>
                </c:pt>
                <c:pt idx="9">
                  <c:v>0.14159292000000001</c:v>
                </c:pt>
                <c:pt idx="10">
                  <c:v>0.16814159000000001</c:v>
                </c:pt>
                <c:pt idx="11">
                  <c:v>5.3097350000000001E-2</c:v>
                </c:pt>
                <c:pt idx="12">
                  <c:v>0.12389380999999999</c:v>
                </c:pt>
                <c:pt idx="13">
                  <c:v>0.2300885</c:v>
                </c:pt>
                <c:pt idx="14">
                  <c:v>5.3097350000000001E-2</c:v>
                </c:pt>
                <c:pt idx="15">
                  <c:v>0.15929204</c:v>
                </c:pt>
                <c:pt idx="16">
                  <c:v>0.14159292000000001</c:v>
                </c:pt>
                <c:pt idx="17">
                  <c:v>0.10619468999999999</c:v>
                </c:pt>
                <c:pt idx="18">
                  <c:v>0</c:v>
                </c:pt>
              </c:numCache>
            </c:numRef>
          </c:val>
          <c:extLst>
            <c:ext xmlns:c16="http://schemas.microsoft.com/office/drawing/2014/chart" uri="{C3380CC4-5D6E-409C-BE32-E72D297353CC}">
              <c16:uniqueId val="{00000003-ADFD-428F-9709-D542B7971B78}"/>
            </c:ext>
          </c:extLst>
        </c:ser>
        <c:ser>
          <c:idx val="4"/>
          <c:order val="4"/>
          <c:tx>
            <c:strRef>
              <c:f>Sheet1!$F$1</c:f>
              <c:strCache>
                <c:ptCount val="1"/>
                <c:pt idx="0">
                  <c:v>US Female 55+</c:v>
                </c:pt>
              </c:strCache>
            </c:strRef>
          </c:tx>
          <c:spPr>
            <a:solidFill>
              <a:schemeClr val="accent5"/>
            </a:solidFill>
            <a:ln>
              <a:noFill/>
            </a:ln>
            <a:effectLst/>
          </c:spPr>
          <c:invertIfNegative val="0"/>
          <c:cat>
            <c:strRef>
              <c:f>Sheet1!$A$2:$A$20</c:f>
              <c:strCache>
                <c:ptCount val="19"/>
                <c:pt idx="0">
                  <c:v>Labelled as a prebiotic</c:v>
                </c:pt>
                <c:pt idx="1">
                  <c:v>Prebiotic fiber</c:v>
                </c:pt>
                <c:pt idx="2">
                  <c:v>A probiotic/prebiotic combination</c:v>
                </c:pt>
                <c:pt idx="3">
                  <c:v>Look for a values-based seal or certification </c:v>
                </c:pt>
                <c:pt idx="4">
                  <c:v>Specific activity or action on gut microbiota</c:v>
                </c:pt>
                <c:pt idx="5">
                  <c:v>Has at least 10% of the RDI of dietary fiber</c:v>
                </c:pt>
                <c:pt idx="6">
                  <c:v>Fructo-oligosaccharides </c:v>
                </c:pt>
                <c:pt idx="7">
                  <c:v>Other oligosaccharides</c:v>
                </c:pt>
                <c:pt idx="8">
                  <c:v>Labelled as a synbiotic</c:v>
                </c:pt>
                <c:pt idx="9">
                  <c:v>Soluble fiber</c:v>
                </c:pt>
                <c:pt idx="10">
                  <c:v>Insoluble fiber</c:v>
                </c:pt>
                <c:pt idx="11">
                  <c:v>None of the above</c:v>
                </c:pt>
                <c:pt idx="12">
                  <c:v>Resistant starch</c:v>
                </c:pt>
                <c:pt idx="13">
                  <c:v>3rd party quality seal on the label</c:v>
                </c:pt>
                <c:pt idx="14">
                  <c:v>Inulin</c:v>
                </c:pt>
                <c:pt idx="15">
                  <c:v>Xylooligosaccharides</c:v>
                </c:pt>
                <c:pt idx="16">
                  <c:v>Galacto-oligosaccharides</c:v>
                </c:pt>
                <c:pt idx="17">
                  <c:v>Other specific prebiotics</c:v>
                </c:pt>
                <c:pt idx="18">
                  <c:v>Other</c:v>
                </c:pt>
              </c:strCache>
            </c:strRef>
          </c:cat>
          <c:val>
            <c:numRef>
              <c:f>Sheet1!$F$2:$F$20</c:f>
              <c:numCache>
                <c:formatCode>0%</c:formatCode>
                <c:ptCount val="19"/>
                <c:pt idx="0">
                  <c:v>0.36956522000000003</c:v>
                </c:pt>
                <c:pt idx="1">
                  <c:v>0.34782608999999998</c:v>
                </c:pt>
                <c:pt idx="2">
                  <c:v>0.36956522000000003</c:v>
                </c:pt>
                <c:pt idx="3">
                  <c:v>0.19565216999999999</c:v>
                </c:pt>
                <c:pt idx="4">
                  <c:v>0.21739130000000001</c:v>
                </c:pt>
                <c:pt idx="5">
                  <c:v>0.19565216999999999</c:v>
                </c:pt>
                <c:pt idx="6">
                  <c:v>2.1739129999999999E-2</c:v>
                </c:pt>
                <c:pt idx="7">
                  <c:v>4.3478259999999998E-2</c:v>
                </c:pt>
                <c:pt idx="8">
                  <c:v>4.3478259999999998E-2</c:v>
                </c:pt>
                <c:pt idx="9">
                  <c:v>0.13043478</c:v>
                </c:pt>
                <c:pt idx="10">
                  <c:v>0.19565216999999999</c:v>
                </c:pt>
                <c:pt idx="11">
                  <c:v>0.15217391</c:v>
                </c:pt>
                <c:pt idx="12">
                  <c:v>2.1739129999999999E-2</c:v>
                </c:pt>
                <c:pt idx="13">
                  <c:v>0.13043478</c:v>
                </c:pt>
                <c:pt idx="14">
                  <c:v>0</c:v>
                </c:pt>
                <c:pt idx="15">
                  <c:v>4.3478259999999998E-2</c:v>
                </c:pt>
                <c:pt idx="16">
                  <c:v>2.1739129999999999E-2</c:v>
                </c:pt>
                <c:pt idx="17">
                  <c:v>8.6956520000000009E-2</c:v>
                </c:pt>
                <c:pt idx="18">
                  <c:v>0</c:v>
                </c:pt>
              </c:numCache>
            </c:numRef>
          </c:val>
          <c:extLst>
            <c:ext xmlns:c16="http://schemas.microsoft.com/office/drawing/2014/chart" uri="{C3380CC4-5D6E-409C-BE32-E72D297353CC}">
              <c16:uniqueId val="{00000004-ADFD-428F-9709-D542B7971B78}"/>
            </c:ext>
          </c:extLst>
        </c:ser>
        <c:ser>
          <c:idx val="5"/>
          <c:order val="5"/>
          <c:tx>
            <c:strRef>
              <c:f>Sheet1!$G$1</c:f>
              <c:strCache>
                <c:ptCount val="1"/>
                <c:pt idx="0">
                  <c:v>US Male 55+</c:v>
                </c:pt>
              </c:strCache>
            </c:strRef>
          </c:tx>
          <c:spPr>
            <a:solidFill>
              <a:schemeClr val="accent6"/>
            </a:solidFill>
            <a:ln>
              <a:noFill/>
            </a:ln>
            <a:effectLst/>
          </c:spPr>
          <c:invertIfNegative val="0"/>
          <c:cat>
            <c:strRef>
              <c:f>Sheet1!$A$2:$A$20</c:f>
              <c:strCache>
                <c:ptCount val="19"/>
                <c:pt idx="0">
                  <c:v>Labelled as a prebiotic</c:v>
                </c:pt>
                <c:pt idx="1">
                  <c:v>Prebiotic fiber</c:v>
                </c:pt>
                <c:pt idx="2">
                  <c:v>A probiotic/prebiotic combination</c:v>
                </c:pt>
                <c:pt idx="3">
                  <c:v>Look for a values-based seal or certification </c:v>
                </c:pt>
                <c:pt idx="4">
                  <c:v>Specific activity or action on gut microbiota</c:v>
                </c:pt>
                <c:pt idx="5">
                  <c:v>Has at least 10% of the RDI of dietary fiber</c:v>
                </c:pt>
                <c:pt idx="6">
                  <c:v>Fructo-oligosaccharides </c:v>
                </c:pt>
                <c:pt idx="7">
                  <c:v>Other oligosaccharides</c:v>
                </c:pt>
                <c:pt idx="8">
                  <c:v>Labelled as a synbiotic</c:v>
                </c:pt>
                <c:pt idx="9">
                  <c:v>Soluble fiber</c:v>
                </c:pt>
                <c:pt idx="10">
                  <c:v>Insoluble fiber</c:v>
                </c:pt>
                <c:pt idx="11">
                  <c:v>None of the above</c:v>
                </c:pt>
                <c:pt idx="12">
                  <c:v>Resistant starch</c:v>
                </c:pt>
                <c:pt idx="13">
                  <c:v>3rd party quality seal on the label</c:v>
                </c:pt>
                <c:pt idx="14">
                  <c:v>Inulin</c:v>
                </c:pt>
                <c:pt idx="15">
                  <c:v>Xylooligosaccharides</c:v>
                </c:pt>
                <c:pt idx="16">
                  <c:v>Galacto-oligosaccharides</c:v>
                </c:pt>
                <c:pt idx="17">
                  <c:v>Other specific prebiotics</c:v>
                </c:pt>
                <c:pt idx="18">
                  <c:v>Other</c:v>
                </c:pt>
              </c:strCache>
            </c:strRef>
          </c:cat>
          <c:val>
            <c:numRef>
              <c:f>Sheet1!$G$2:$G$20</c:f>
              <c:numCache>
                <c:formatCode>0%</c:formatCode>
                <c:ptCount val="19"/>
                <c:pt idx="0">
                  <c:v>0.54545454999999998</c:v>
                </c:pt>
                <c:pt idx="1">
                  <c:v>0.24242424000000001</c:v>
                </c:pt>
                <c:pt idx="2">
                  <c:v>0.27272727000000002</c:v>
                </c:pt>
                <c:pt idx="3">
                  <c:v>0.12121212000000001</c:v>
                </c:pt>
                <c:pt idx="4">
                  <c:v>0.24242424000000001</c:v>
                </c:pt>
                <c:pt idx="5">
                  <c:v>6.0606060000000003E-2</c:v>
                </c:pt>
                <c:pt idx="6">
                  <c:v>0.12121212000000001</c:v>
                </c:pt>
                <c:pt idx="7">
                  <c:v>0</c:v>
                </c:pt>
                <c:pt idx="8">
                  <c:v>0.12121212000000001</c:v>
                </c:pt>
                <c:pt idx="9">
                  <c:v>0.15151514999999999</c:v>
                </c:pt>
                <c:pt idx="10">
                  <c:v>9.0909089999999998E-2</c:v>
                </c:pt>
                <c:pt idx="11">
                  <c:v>6.0606060000000003E-2</c:v>
                </c:pt>
                <c:pt idx="12">
                  <c:v>0.15151514999999999</c:v>
                </c:pt>
                <c:pt idx="13">
                  <c:v>0.12121212000000001</c:v>
                </c:pt>
                <c:pt idx="14">
                  <c:v>3.0303030000000002E-2</c:v>
                </c:pt>
                <c:pt idx="15">
                  <c:v>9.0909089999999998E-2</c:v>
                </c:pt>
                <c:pt idx="16">
                  <c:v>6.0606060000000003E-2</c:v>
                </c:pt>
                <c:pt idx="17">
                  <c:v>0.12121212000000001</c:v>
                </c:pt>
                <c:pt idx="18">
                  <c:v>0</c:v>
                </c:pt>
              </c:numCache>
            </c:numRef>
          </c:val>
          <c:extLst>
            <c:ext xmlns:c16="http://schemas.microsoft.com/office/drawing/2014/chart" uri="{C3380CC4-5D6E-409C-BE32-E72D297353CC}">
              <c16:uniqueId val="{00000005-ADFD-428F-9709-D542B7971B78}"/>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903880363654572E-2"/>
          <c:y val="3.0463065065429788E-2"/>
          <c:w val="0.89645558695157113"/>
          <c:h val="0.45077995848609709"/>
        </c:manualLayout>
      </c:layout>
      <c:barChart>
        <c:barDir val="col"/>
        <c:grouping val="clustered"/>
        <c:varyColors val="0"/>
        <c:ser>
          <c:idx val="0"/>
          <c:order val="0"/>
          <c:tx>
            <c:strRef>
              <c:f>Sheet1!$B$1</c:f>
              <c:strCache>
                <c:ptCount val="1"/>
                <c:pt idx="0">
                  <c:v>2019 US</c:v>
                </c:pt>
              </c:strCache>
            </c:strRef>
          </c:tx>
          <c:spPr>
            <a:solidFill>
              <a:schemeClr val="accent1"/>
            </a:solidFill>
            <a:ln>
              <a:noFill/>
            </a:ln>
            <a:effectLst/>
          </c:spPr>
          <c:invertIfNegative val="0"/>
          <c:cat>
            <c:strRef>
              <c:f>Sheet1!$A$2:$A$20</c:f>
              <c:strCache>
                <c:ptCount val="16"/>
                <c:pt idx="0">
                  <c:v>A probiotic/prebiotic combination</c:v>
                </c:pt>
                <c:pt idx="1">
                  <c:v>Labelled as a prebiotic</c:v>
                </c:pt>
                <c:pt idx="2">
                  <c:v>Specific activity or action on gut microbiota</c:v>
                </c:pt>
                <c:pt idx="3">
                  <c:v>Look for a values-based seal or certification </c:v>
                </c:pt>
                <c:pt idx="4">
                  <c:v>Has at least 10% of the RDI of dietary fiber</c:v>
                </c:pt>
                <c:pt idx="5">
                  <c:v>3rd party quality seal on the label</c:v>
                </c:pt>
                <c:pt idx="6">
                  <c:v>Labelled as a synbiotic</c:v>
                </c:pt>
                <c:pt idx="7">
                  <c:v>Fructo-oligosaccharides </c:v>
                </c:pt>
                <c:pt idx="8">
                  <c:v>Resistant starch</c:v>
                </c:pt>
                <c:pt idx="9">
                  <c:v>Galacto-oligosaccharides</c:v>
                </c:pt>
                <c:pt idx="10">
                  <c:v>Other specific prebiotics</c:v>
                </c:pt>
                <c:pt idx="11">
                  <c:v>Xylooligosaccharides</c:v>
                </c:pt>
                <c:pt idx="12">
                  <c:v>Other oligosaccharides</c:v>
                </c:pt>
                <c:pt idx="13">
                  <c:v>None of the above</c:v>
                </c:pt>
                <c:pt idx="14">
                  <c:v>Inulin</c:v>
                </c:pt>
                <c:pt idx="15">
                  <c:v>Other</c:v>
                </c:pt>
              </c:strCache>
              <c:extLst/>
            </c:strRef>
          </c:cat>
          <c:val>
            <c:numRef>
              <c:f>Sheet1!$B$2:$B$20</c:f>
              <c:numCache>
                <c:formatCode>0%</c:formatCode>
                <c:ptCount val="16"/>
                <c:pt idx="0">
                  <c:v>0.28828829</c:v>
                </c:pt>
                <c:pt idx="1">
                  <c:v>0.44144144000000002</c:v>
                </c:pt>
                <c:pt idx="2">
                  <c:v>0.2042042</c:v>
                </c:pt>
                <c:pt idx="4">
                  <c:v>0.23123123000000001</c:v>
                </c:pt>
                <c:pt idx="6">
                  <c:v>0.13513513999999999</c:v>
                </c:pt>
                <c:pt idx="8">
                  <c:v>0.12912913000000001</c:v>
                </c:pt>
                <c:pt idx="9">
                  <c:v>0.18018018</c:v>
                </c:pt>
                <c:pt idx="10">
                  <c:v>0.18018018</c:v>
                </c:pt>
                <c:pt idx="11">
                  <c:v>0.18018018</c:v>
                </c:pt>
                <c:pt idx="12">
                  <c:v>0.18018018</c:v>
                </c:pt>
                <c:pt idx="13">
                  <c:v>6.6066070000000005E-2</c:v>
                </c:pt>
                <c:pt idx="14">
                  <c:v>0.18018018</c:v>
                </c:pt>
                <c:pt idx="15">
                  <c:v>1.8018019999999999E-2</c:v>
                </c:pt>
              </c:numCache>
              <c:extLst/>
            </c:numRef>
          </c:val>
          <c:extLst>
            <c:ext xmlns:c16="http://schemas.microsoft.com/office/drawing/2014/chart" uri="{C3380CC4-5D6E-409C-BE32-E72D297353CC}">
              <c16:uniqueId val="{00000000-ADFD-428F-9709-D542B7971B78}"/>
            </c:ext>
          </c:extLst>
        </c:ser>
        <c:ser>
          <c:idx val="1"/>
          <c:order val="1"/>
          <c:tx>
            <c:strRef>
              <c:f>Sheet1!$C$1</c:f>
              <c:strCache>
                <c:ptCount val="1"/>
                <c:pt idx="0">
                  <c:v>2020 US</c:v>
                </c:pt>
              </c:strCache>
            </c:strRef>
          </c:tx>
          <c:spPr>
            <a:solidFill>
              <a:schemeClr val="accent2"/>
            </a:solidFill>
            <a:ln>
              <a:noFill/>
            </a:ln>
            <a:effectLst/>
          </c:spPr>
          <c:invertIfNegative val="0"/>
          <c:cat>
            <c:strRef>
              <c:f>Sheet1!$A$2:$A$20</c:f>
              <c:strCache>
                <c:ptCount val="16"/>
                <c:pt idx="0">
                  <c:v>A probiotic/prebiotic combination</c:v>
                </c:pt>
                <c:pt idx="1">
                  <c:v>Labelled as a prebiotic</c:v>
                </c:pt>
                <c:pt idx="2">
                  <c:v>Specific activity or action on gut microbiota</c:v>
                </c:pt>
                <c:pt idx="3">
                  <c:v>Look for a values-based seal or certification </c:v>
                </c:pt>
                <c:pt idx="4">
                  <c:v>Has at least 10% of the RDI of dietary fiber</c:v>
                </c:pt>
                <c:pt idx="5">
                  <c:v>3rd party quality seal on the label</c:v>
                </c:pt>
                <c:pt idx="6">
                  <c:v>Labelled as a synbiotic</c:v>
                </c:pt>
                <c:pt idx="7">
                  <c:v>Fructo-oligosaccharides </c:v>
                </c:pt>
                <c:pt idx="8">
                  <c:v>Resistant starch</c:v>
                </c:pt>
                <c:pt idx="9">
                  <c:v>Galacto-oligosaccharides</c:v>
                </c:pt>
                <c:pt idx="10">
                  <c:v>Other specific prebiotics</c:v>
                </c:pt>
                <c:pt idx="11">
                  <c:v>Xylooligosaccharides</c:v>
                </c:pt>
                <c:pt idx="12">
                  <c:v>Other oligosaccharides</c:v>
                </c:pt>
                <c:pt idx="13">
                  <c:v>None of the above</c:v>
                </c:pt>
                <c:pt idx="14">
                  <c:v>Inulin</c:v>
                </c:pt>
                <c:pt idx="15">
                  <c:v>Other</c:v>
                </c:pt>
              </c:strCache>
              <c:extLst/>
            </c:strRef>
          </c:cat>
          <c:val>
            <c:numRef>
              <c:f>Sheet1!$C$2:$C$20</c:f>
              <c:numCache>
                <c:formatCode>0%</c:formatCode>
                <c:ptCount val="16"/>
                <c:pt idx="0">
                  <c:v>0.31</c:v>
                </c:pt>
                <c:pt idx="1">
                  <c:v>0.38666666999999999</c:v>
                </c:pt>
                <c:pt idx="2">
                  <c:v>0.21666667000000001</c:v>
                </c:pt>
                <c:pt idx="4">
                  <c:v>0.21333332999999999</c:v>
                </c:pt>
                <c:pt idx="6">
                  <c:v>0.17333333000000001</c:v>
                </c:pt>
                <c:pt idx="8">
                  <c:v>0.12666667000000001</c:v>
                </c:pt>
                <c:pt idx="9">
                  <c:v>0.16</c:v>
                </c:pt>
                <c:pt idx="10">
                  <c:v>0.16</c:v>
                </c:pt>
                <c:pt idx="11">
                  <c:v>0.16</c:v>
                </c:pt>
                <c:pt idx="12">
                  <c:v>0.16</c:v>
                </c:pt>
                <c:pt idx="13">
                  <c:v>7.3333330000000002E-2</c:v>
                </c:pt>
                <c:pt idx="14">
                  <c:v>0.16</c:v>
                </c:pt>
                <c:pt idx="15">
                  <c:v>0</c:v>
                </c:pt>
              </c:numCache>
              <c:extLst/>
            </c:numRef>
          </c:val>
          <c:extLst>
            <c:ext xmlns:c16="http://schemas.microsoft.com/office/drawing/2014/chart" uri="{C3380CC4-5D6E-409C-BE32-E72D297353CC}">
              <c16:uniqueId val="{00000001-ADFD-428F-9709-D542B7971B78}"/>
            </c:ext>
          </c:extLst>
        </c:ser>
        <c:ser>
          <c:idx val="2"/>
          <c:order val="2"/>
          <c:tx>
            <c:strRef>
              <c:f>Sheet1!$D$1</c:f>
              <c:strCache>
                <c:ptCount val="1"/>
                <c:pt idx="0">
                  <c:v>2021 US</c:v>
                </c:pt>
              </c:strCache>
            </c:strRef>
          </c:tx>
          <c:spPr>
            <a:solidFill>
              <a:schemeClr val="accent3"/>
            </a:solidFill>
            <a:ln>
              <a:noFill/>
            </a:ln>
            <a:effectLst/>
          </c:spPr>
          <c:invertIfNegative val="0"/>
          <c:cat>
            <c:strRef>
              <c:f>Sheet1!$A$2:$A$20</c:f>
              <c:strCache>
                <c:ptCount val="16"/>
                <c:pt idx="0">
                  <c:v>A probiotic/prebiotic combination</c:v>
                </c:pt>
                <c:pt idx="1">
                  <c:v>Labelled as a prebiotic</c:v>
                </c:pt>
                <c:pt idx="2">
                  <c:v>Specific activity or action on gut microbiota</c:v>
                </c:pt>
                <c:pt idx="3">
                  <c:v>Look for a values-based seal or certification </c:v>
                </c:pt>
                <c:pt idx="4">
                  <c:v>Has at least 10% of the RDI of dietary fiber</c:v>
                </c:pt>
                <c:pt idx="5">
                  <c:v>3rd party quality seal on the label</c:v>
                </c:pt>
                <c:pt idx="6">
                  <c:v>Labelled as a synbiotic</c:v>
                </c:pt>
                <c:pt idx="7">
                  <c:v>Fructo-oligosaccharides </c:v>
                </c:pt>
                <c:pt idx="8">
                  <c:v>Resistant starch</c:v>
                </c:pt>
                <c:pt idx="9">
                  <c:v>Galacto-oligosaccharides</c:v>
                </c:pt>
                <c:pt idx="10">
                  <c:v>Other specific prebiotics</c:v>
                </c:pt>
                <c:pt idx="11">
                  <c:v>Xylooligosaccharides</c:v>
                </c:pt>
                <c:pt idx="12">
                  <c:v>Other oligosaccharides</c:v>
                </c:pt>
                <c:pt idx="13">
                  <c:v>None of the above</c:v>
                </c:pt>
                <c:pt idx="14">
                  <c:v>Inulin</c:v>
                </c:pt>
                <c:pt idx="15">
                  <c:v>Other</c:v>
                </c:pt>
              </c:strCache>
              <c:extLst/>
            </c:strRef>
          </c:cat>
          <c:val>
            <c:numRef>
              <c:f>Sheet1!$D$2:$D$20</c:f>
              <c:numCache>
                <c:formatCode>0%</c:formatCode>
                <c:ptCount val="16"/>
                <c:pt idx="0">
                  <c:v>0.26900584999999999</c:v>
                </c:pt>
                <c:pt idx="1">
                  <c:v>0.29824560999999999</c:v>
                </c:pt>
                <c:pt idx="2">
                  <c:v>0.16666666999999999</c:v>
                </c:pt>
                <c:pt idx="4">
                  <c:v>0.18421053000000001</c:v>
                </c:pt>
                <c:pt idx="6">
                  <c:v>0.12865497000000001</c:v>
                </c:pt>
                <c:pt idx="8">
                  <c:v>0.18713450000000001</c:v>
                </c:pt>
                <c:pt idx="9">
                  <c:v>0.13450292</c:v>
                </c:pt>
                <c:pt idx="10">
                  <c:v>0.1754386</c:v>
                </c:pt>
                <c:pt idx="11">
                  <c:v>0.13450292</c:v>
                </c:pt>
                <c:pt idx="12">
                  <c:v>0.12280702</c:v>
                </c:pt>
                <c:pt idx="13">
                  <c:v>9.3567250000000005E-2</c:v>
                </c:pt>
                <c:pt idx="14">
                  <c:v>0.13742689999999999</c:v>
                </c:pt>
                <c:pt idx="15">
                  <c:v>2.9239800000000001E-3</c:v>
                </c:pt>
              </c:numCache>
              <c:extLst/>
            </c:numRef>
          </c:val>
          <c:extLst>
            <c:ext xmlns:c16="http://schemas.microsoft.com/office/drawing/2014/chart" uri="{C3380CC4-5D6E-409C-BE32-E72D297353CC}">
              <c16:uniqueId val="{00000002-ADFD-428F-9709-D542B7971B78}"/>
            </c:ext>
          </c:extLst>
        </c:ser>
        <c:ser>
          <c:idx val="3"/>
          <c:order val="3"/>
          <c:tx>
            <c:strRef>
              <c:f>Sheet1!$E$1</c:f>
              <c:strCache>
                <c:ptCount val="1"/>
                <c:pt idx="0">
                  <c:v>2022 US</c:v>
                </c:pt>
              </c:strCache>
            </c:strRef>
          </c:tx>
          <c:spPr>
            <a:solidFill>
              <a:schemeClr val="accent4"/>
            </a:solidFill>
            <a:ln>
              <a:noFill/>
            </a:ln>
            <a:effectLst/>
          </c:spPr>
          <c:invertIfNegative val="0"/>
          <c:cat>
            <c:strRef>
              <c:f>Sheet1!$A$2:$A$20</c:f>
              <c:strCache>
                <c:ptCount val="16"/>
                <c:pt idx="0">
                  <c:v>A probiotic/prebiotic combination</c:v>
                </c:pt>
                <c:pt idx="1">
                  <c:v>Labelled as a prebiotic</c:v>
                </c:pt>
                <c:pt idx="2">
                  <c:v>Specific activity or action on gut microbiota</c:v>
                </c:pt>
                <c:pt idx="3">
                  <c:v>Look for a values-based seal or certification </c:v>
                </c:pt>
                <c:pt idx="4">
                  <c:v>Has at least 10% of the RDI of dietary fiber</c:v>
                </c:pt>
                <c:pt idx="5">
                  <c:v>3rd party quality seal on the label</c:v>
                </c:pt>
                <c:pt idx="6">
                  <c:v>Labelled as a synbiotic</c:v>
                </c:pt>
                <c:pt idx="7">
                  <c:v>Fructo-oligosaccharides </c:v>
                </c:pt>
                <c:pt idx="8">
                  <c:v>Resistant starch</c:v>
                </c:pt>
                <c:pt idx="9">
                  <c:v>Galacto-oligosaccharides</c:v>
                </c:pt>
                <c:pt idx="10">
                  <c:v>Other specific prebiotics</c:v>
                </c:pt>
                <c:pt idx="11">
                  <c:v>Xylooligosaccharides</c:v>
                </c:pt>
                <c:pt idx="12">
                  <c:v>Other oligosaccharides</c:v>
                </c:pt>
                <c:pt idx="13">
                  <c:v>None of the above</c:v>
                </c:pt>
                <c:pt idx="14">
                  <c:v>Inulin</c:v>
                </c:pt>
                <c:pt idx="15">
                  <c:v>Other</c:v>
                </c:pt>
              </c:strCache>
              <c:extLst/>
            </c:strRef>
          </c:cat>
          <c:val>
            <c:numRef>
              <c:f>Sheet1!$E$2:$E$20</c:f>
              <c:numCache>
                <c:formatCode>0%</c:formatCode>
                <c:ptCount val="16"/>
                <c:pt idx="0">
                  <c:v>0.2306163</c:v>
                </c:pt>
                <c:pt idx="1">
                  <c:v>0.24652087</c:v>
                </c:pt>
                <c:pt idx="2">
                  <c:v>0.20079522999999999</c:v>
                </c:pt>
                <c:pt idx="3">
                  <c:v>0.26043738</c:v>
                </c:pt>
                <c:pt idx="4">
                  <c:v>0.19880716000000001</c:v>
                </c:pt>
                <c:pt idx="5">
                  <c:v>0.14910536999999999</c:v>
                </c:pt>
                <c:pt idx="6">
                  <c:v>0.13518886999999999</c:v>
                </c:pt>
                <c:pt idx="7">
                  <c:v>0.13320080000000001</c:v>
                </c:pt>
                <c:pt idx="8">
                  <c:v>0.13717694</c:v>
                </c:pt>
                <c:pt idx="9">
                  <c:v>0.13121272</c:v>
                </c:pt>
                <c:pt idx="10">
                  <c:v>0.17296222999999999</c:v>
                </c:pt>
                <c:pt idx="11">
                  <c:v>0.13121272</c:v>
                </c:pt>
                <c:pt idx="12">
                  <c:v>9.9403579999999991E-2</c:v>
                </c:pt>
                <c:pt idx="13">
                  <c:v>8.7475150000000002E-2</c:v>
                </c:pt>
                <c:pt idx="14">
                  <c:v>0.10536779</c:v>
                </c:pt>
                <c:pt idx="15">
                  <c:v>1.9880700000000002E-3</c:v>
                </c:pt>
              </c:numCache>
              <c:extLst/>
            </c:numRef>
          </c:val>
          <c:extLst>
            <c:ext xmlns:c16="http://schemas.microsoft.com/office/drawing/2014/chart" uri="{C3380CC4-5D6E-409C-BE32-E72D297353CC}">
              <c16:uniqueId val="{00000003-ADFD-428F-9709-D542B7971B78}"/>
            </c:ext>
          </c:extLst>
        </c:ser>
        <c:ser>
          <c:idx val="4"/>
          <c:order val="4"/>
          <c:tx>
            <c:strRef>
              <c:f>Sheet1!$F$1</c:f>
              <c:strCache>
                <c:ptCount val="1"/>
                <c:pt idx="0">
                  <c:v>2023 US</c:v>
                </c:pt>
              </c:strCache>
            </c:strRef>
          </c:tx>
          <c:spPr>
            <a:solidFill>
              <a:schemeClr val="accent5"/>
            </a:solidFill>
            <a:ln>
              <a:noFill/>
            </a:ln>
            <a:effectLst/>
          </c:spPr>
          <c:invertIfNegative val="0"/>
          <c:cat>
            <c:strRef>
              <c:f>Sheet1!$A$2:$A$20</c:f>
              <c:strCache>
                <c:ptCount val="16"/>
                <c:pt idx="0">
                  <c:v>A probiotic/prebiotic combination</c:v>
                </c:pt>
                <c:pt idx="1">
                  <c:v>Labelled as a prebiotic</c:v>
                </c:pt>
                <c:pt idx="2">
                  <c:v>Specific activity or action on gut microbiota</c:v>
                </c:pt>
                <c:pt idx="3">
                  <c:v>Look for a values-based seal or certification </c:v>
                </c:pt>
                <c:pt idx="4">
                  <c:v>Has at least 10% of the RDI of dietary fiber</c:v>
                </c:pt>
                <c:pt idx="5">
                  <c:v>3rd party quality seal on the label</c:v>
                </c:pt>
                <c:pt idx="6">
                  <c:v>Labelled as a synbiotic</c:v>
                </c:pt>
                <c:pt idx="7">
                  <c:v>Fructo-oligosaccharides </c:v>
                </c:pt>
                <c:pt idx="8">
                  <c:v>Resistant starch</c:v>
                </c:pt>
                <c:pt idx="9">
                  <c:v>Galacto-oligosaccharides</c:v>
                </c:pt>
                <c:pt idx="10">
                  <c:v>Other specific prebiotics</c:v>
                </c:pt>
                <c:pt idx="11">
                  <c:v>Xylooligosaccharides</c:v>
                </c:pt>
                <c:pt idx="12">
                  <c:v>Other oligosaccharides</c:v>
                </c:pt>
                <c:pt idx="13">
                  <c:v>None of the above</c:v>
                </c:pt>
                <c:pt idx="14">
                  <c:v>Inulin</c:v>
                </c:pt>
                <c:pt idx="15">
                  <c:v>Other</c:v>
                </c:pt>
              </c:strCache>
              <c:extLst/>
            </c:strRef>
          </c:cat>
          <c:val>
            <c:numRef>
              <c:f>Sheet1!$F$2:$F$20</c:f>
              <c:numCache>
                <c:formatCode>0%</c:formatCode>
                <c:ptCount val="16"/>
                <c:pt idx="0">
                  <c:v>0.29545454999999998</c:v>
                </c:pt>
                <c:pt idx="1">
                  <c:v>0.26446280999999999</c:v>
                </c:pt>
                <c:pt idx="2">
                  <c:v>0.15909091</c:v>
                </c:pt>
                <c:pt idx="3">
                  <c:v>0.21900826000000001</c:v>
                </c:pt>
                <c:pt idx="4">
                  <c:v>0.22520661</c:v>
                </c:pt>
                <c:pt idx="5">
                  <c:v>0.15909091</c:v>
                </c:pt>
                <c:pt idx="6">
                  <c:v>0.13636364000000001</c:v>
                </c:pt>
                <c:pt idx="7">
                  <c:v>0.10123967</c:v>
                </c:pt>
                <c:pt idx="8">
                  <c:v>0.10743802</c:v>
                </c:pt>
                <c:pt idx="9">
                  <c:v>0.1053719</c:v>
                </c:pt>
                <c:pt idx="10">
                  <c:v>9.7107440000000003E-2</c:v>
                </c:pt>
                <c:pt idx="11">
                  <c:v>9.7107440000000003E-2</c:v>
                </c:pt>
                <c:pt idx="12">
                  <c:v>7.8512399999999996E-2</c:v>
                </c:pt>
                <c:pt idx="13">
                  <c:v>7.4380170000000009E-2</c:v>
                </c:pt>
                <c:pt idx="14">
                  <c:v>5.9917360000000003E-2</c:v>
                </c:pt>
                <c:pt idx="15">
                  <c:v>2.0661199999999998E-3</c:v>
                </c:pt>
              </c:numCache>
              <c:extLst/>
            </c:numRef>
          </c:val>
          <c:extLst>
            <c:ext xmlns:c16="http://schemas.microsoft.com/office/drawing/2014/chart" uri="{C3380CC4-5D6E-409C-BE32-E72D297353CC}">
              <c16:uniqueId val="{00000004-ADFD-428F-9709-D542B7971B78}"/>
            </c:ext>
          </c:extLst>
        </c:ser>
        <c:ser>
          <c:idx val="5"/>
          <c:order val="5"/>
          <c:tx>
            <c:strRef>
              <c:f>Sheet1!$G$1</c:f>
              <c:strCache>
                <c:ptCount val="1"/>
                <c:pt idx="0">
                  <c:v>2024 US</c:v>
                </c:pt>
              </c:strCache>
            </c:strRef>
          </c:tx>
          <c:spPr>
            <a:solidFill>
              <a:schemeClr val="accent6"/>
            </a:solidFill>
            <a:ln>
              <a:noFill/>
            </a:ln>
            <a:effectLst/>
          </c:spPr>
          <c:invertIfNegative val="0"/>
          <c:cat>
            <c:strRef>
              <c:f>Sheet1!$A$2:$A$20</c:f>
              <c:strCache>
                <c:ptCount val="16"/>
                <c:pt idx="0">
                  <c:v>A probiotic/prebiotic combination</c:v>
                </c:pt>
                <c:pt idx="1">
                  <c:v>Labelled as a prebiotic</c:v>
                </c:pt>
                <c:pt idx="2">
                  <c:v>Specific activity or action on gut microbiota</c:v>
                </c:pt>
                <c:pt idx="3">
                  <c:v>Look for a values-based seal or certification </c:v>
                </c:pt>
                <c:pt idx="4">
                  <c:v>Has at least 10% of the RDI of dietary fiber</c:v>
                </c:pt>
                <c:pt idx="5">
                  <c:v>3rd party quality seal on the label</c:v>
                </c:pt>
                <c:pt idx="6">
                  <c:v>Labelled as a synbiotic</c:v>
                </c:pt>
                <c:pt idx="7">
                  <c:v>Fructo-oligosaccharides </c:v>
                </c:pt>
                <c:pt idx="8">
                  <c:v>Resistant starch</c:v>
                </c:pt>
                <c:pt idx="9">
                  <c:v>Galacto-oligosaccharides</c:v>
                </c:pt>
                <c:pt idx="10">
                  <c:v>Other specific prebiotics</c:v>
                </c:pt>
                <c:pt idx="11">
                  <c:v>Xylooligosaccharides</c:v>
                </c:pt>
                <c:pt idx="12">
                  <c:v>Other oligosaccharides</c:v>
                </c:pt>
                <c:pt idx="13">
                  <c:v>None of the above</c:v>
                </c:pt>
                <c:pt idx="14">
                  <c:v>Inulin</c:v>
                </c:pt>
                <c:pt idx="15">
                  <c:v>Other</c:v>
                </c:pt>
              </c:strCache>
              <c:extLst/>
            </c:strRef>
          </c:cat>
          <c:val>
            <c:numRef>
              <c:f>Sheet1!$G$2:$G$20</c:f>
              <c:numCache>
                <c:formatCode>0%</c:formatCode>
                <c:ptCount val="16"/>
                <c:pt idx="0">
                  <c:v>0.26793249000000002</c:v>
                </c:pt>
                <c:pt idx="1">
                  <c:v>0.26160338</c:v>
                </c:pt>
                <c:pt idx="2">
                  <c:v>0.22151899</c:v>
                </c:pt>
                <c:pt idx="3">
                  <c:v>0.20886076000000001</c:v>
                </c:pt>
                <c:pt idx="4">
                  <c:v>0.18987341999999999</c:v>
                </c:pt>
                <c:pt idx="5">
                  <c:v>0.15822785</c:v>
                </c:pt>
                <c:pt idx="6">
                  <c:v>0.15189873000000001</c:v>
                </c:pt>
                <c:pt idx="7">
                  <c:v>0.12869198000000001</c:v>
                </c:pt>
                <c:pt idx="8">
                  <c:v>0.10970464000000001</c:v>
                </c:pt>
                <c:pt idx="9">
                  <c:v>0.10548523</c:v>
                </c:pt>
                <c:pt idx="10">
                  <c:v>9.4936710000000007E-2</c:v>
                </c:pt>
                <c:pt idx="11">
                  <c:v>8.860759E-2</c:v>
                </c:pt>
                <c:pt idx="12">
                  <c:v>6.5400840000000002E-2</c:v>
                </c:pt>
                <c:pt idx="13">
                  <c:v>6.3291139999999996E-2</c:v>
                </c:pt>
                <c:pt idx="14">
                  <c:v>4.2194089999999997E-2</c:v>
                </c:pt>
                <c:pt idx="15">
                  <c:v>2.1096999999999999E-3</c:v>
                </c:pt>
              </c:numCache>
              <c:extLst/>
            </c:numRef>
          </c:val>
          <c:extLst>
            <c:ext xmlns:c16="http://schemas.microsoft.com/office/drawing/2014/chart" uri="{C3380CC4-5D6E-409C-BE32-E72D297353CC}">
              <c16:uniqueId val="{00000005-ADFD-428F-9709-D542B7971B78}"/>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Sheet1!$A$2:$A$11</c:f>
              <c:strCache>
                <c:ptCount val="10"/>
                <c:pt idx="0">
                  <c:v>Pills</c:v>
                </c:pt>
                <c:pt idx="1">
                  <c:v>Capsules</c:v>
                </c:pt>
                <c:pt idx="2">
                  <c:v>Gummy</c:v>
                </c:pt>
                <c:pt idx="3">
                  <c:v>Softgels</c:v>
                </c:pt>
                <c:pt idx="4">
                  <c:v>Beverage</c:v>
                </c:pt>
                <c:pt idx="5">
                  <c:v>Powder</c:v>
                </c:pt>
                <c:pt idx="6">
                  <c:v>Snack </c:v>
                </c:pt>
                <c:pt idx="7">
                  <c:v>Fortified food or beverage</c:v>
                </c:pt>
                <c:pt idx="8">
                  <c:v>Other non-pill format</c:v>
                </c:pt>
                <c:pt idx="9">
                  <c:v>Other</c:v>
                </c:pt>
              </c:strCache>
            </c:strRef>
          </c:cat>
          <c:val>
            <c:numRef>
              <c:f>Sheet1!$B$2:$B$11</c:f>
              <c:numCache>
                <c:formatCode>0%</c:formatCode>
                <c:ptCount val="10"/>
                <c:pt idx="0">
                  <c:v>0.30379747000000001</c:v>
                </c:pt>
                <c:pt idx="1">
                  <c:v>0.28691982999999999</c:v>
                </c:pt>
                <c:pt idx="2">
                  <c:v>0.28059072000000002</c:v>
                </c:pt>
                <c:pt idx="3">
                  <c:v>0.17510549</c:v>
                </c:pt>
                <c:pt idx="4">
                  <c:v>0.16033755</c:v>
                </c:pt>
                <c:pt idx="5">
                  <c:v>0.14767932</c:v>
                </c:pt>
                <c:pt idx="6">
                  <c:v>0.11181435000000001</c:v>
                </c:pt>
                <c:pt idx="7">
                  <c:v>8.860759E-2</c:v>
                </c:pt>
                <c:pt idx="8">
                  <c:v>4.2194089999999997E-2</c:v>
                </c:pt>
                <c:pt idx="9">
                  <c:v>2.1096999999999999E-3</c:v>
                </c:pt>
              </c:numCache>
            </c:numRef>
          </c:val>
          <c:extLst>
            <c:ext xmlns:c16="http://schemas.microsoft.com/office/drawing/2014/chart" uri="{C3380CC4-5D6E-409C-BE32-E72D297353CC}">
              <c16:uniqueId val="{00000000-24FF-4AA4-87EC-7AC974287237}"/>
            </c:ext>
          </c:extLst>
        </c:ser>
        <c:ser>
          <c:idx val="1"/>
          <c:order val="1"/>
          <c:tx>
            <c:strRef>
              <c:f>Sheet1!$C$1</c:f>
              <c:strCache>
                <c:ptCount val="1"/>
                <c:pt idx="0">
                  <c:v>UK</c:v>
                </c:pt>
              </c:strCache>
            </c:strRef>
          </c:tx>
          <c:spPr>
            <a:solidFill>
              <a:schemeClr val="accent2"/>
            </a:solidFill>
            <a:ln>
              <a:noFill/>
            </a:ln>
            <a:effectLst/>
          </c:spPr>
          <c:invertIfNegative val="0"/>
          <c:cat>
            <c:strRef>
              <c:f>Sheet1!$A$2:$A$11</c:f>
              <c:strCache>
                <c:ptCount val="10"/>
                <c:pt idx="0">
                  <c:v>Pills</c:v>
                </c:pt>
                <c:pt idx="1">
                  <c:v>Capsules</c:v>
                </c:pt>
                <c:pt idx="2">
                  <c:v>Gummy</c:v>
                </c:pt>
                <c:pt idx="3">
                  <c:v>Softgels</c:v>
                </c:pt>
                <c:pt idx="4">
                  <c:v>Beverage</c:v>
                </c:pt>
                <c:pt idx="5">
                  <c:v>Powder</c:v>
                </c:pt>
                <c:pt idx="6">
                  <c:v>Snack </c:v>
                </c:pt>
                <c:pt idx="7">
                  <c:v>Fortified food or beverage</c:v>
                </c:pt>
                <c:pt idx="8">
                  <c:v>Other non-pill format</c:v>
                </c:pt>
                <c:pt idx="9">
                  <c:v>Other</c:v>
                </c:pt>
              </c:strCache>
            </c:strRef>
          </c:cat>
          <c:val>
            <c:numRef>
              <c:f>Sheet1!$C$2:$C$11</c:f>
              <c:numCache>
                <c:formatCode>0%</c:formatCode>
                <c:ptCount val="10"/>
                <c:pt idx="0">
                  <c:v>0.30357142999999998</c:v>
                </c:pt>
                <c:pt idx="1">
                  <c:v>0.32738095</c:v>
                </c:pt>
                <c:pt idx="2">
                  <c:v>0.15476190000000001</c:v>
                </c:pt>
                <c:pt idx="3">
                  <c:v>5.3571430000000003E-2</c:v>
                </c:pt>
                <c:pt idx="4">
                  <c:v>0.20833333000000001</c:v>
                </c:pt>
                <c:pt idx="5">
                  <c:v>0.13690475999999999</c:v>
                </c:pt>
                <c:pt idx="6">
                  <c:v>0.13690475999999999</c:v>
                </c:pt>
                <c:pt idx="7">
                  <c:v>0.14285713999999999</c:v>
                </c:pt>
                <c:pt idx="8">
                  <c:v>5.9523810000000003E-2</c:v>
                </c:pt>
                <c:pt idx="9">
                  <c:v>1.190476E-2</c:v>
                </c:pt>
              </c:numCache>
            </c:numRef>
          </c:val>
          <c:extLst>
            <c:ext xmlns:c16="http://schemas.microsoft.com/office/drawing/2014/chart" uri="{C3380CC4-5D6E-409C-BE32-E72D297353CC}">
              <c16:uniqueId val="{00000001-24FF-4AA4-87EC-7AC974287237}"/>
            </c:ext>
          </c:extLst>
        </c:ser>
        <c:ser>
          <c:idx val="2"/>
          <c:order val="2"/>
          <c:tx>
            <c:strRef>
              <c:f>Sheet1!$D$1</c:f>
              <c:strCache>
                <c:ptCount val="1"/>
                <c:pt idx="0">
                  <c:v>DE</c:v>
                </c:pt>
              </c:strCache>
            </c:strRef>
          </c:tx>
          <c:spPr>
            <a:solidFill>
              <a:schemeClr val="accent3"/>
            </a:solidFill>
            <a:ln>
              <a:noFill/>
            </a:ln>
            <a:effectLst/>
          </c:spPr>
          <c:invertIfNegative val="0"/>
          <c:cat>
            <c:strRef>
              <c:f>Sheet1!$A$2:$A$11</c:f>
              <c:strCache>
                <c:ptCount val="10"/>
                <c:pt idx="0">
                  <c:v>Pills</c:v>
                </c:pt>
                <c:pt idx="1">
                  <c:v>Capsules</c:v>
                </c:pt>
                <c:pt idx="2">
                  <c:v>Gummy</c:v>
                </c:pt>
                <c:pt idx="3">
                  <c:v>Softgels</c:v>
                </c:pt>
                <c:pt idx="4">
                  <c:v>Beverage</c:v>
                </c:pt>
                <c:pt idx="5">
                  <c:v>Powder</c:v>
                </c:pt>
                <c:pt idx="6">
                  <c:v>Snack </c:v>
                </c:pt>
                <c:pt idx="7">
                  <c:v>Fortified food or beverage</c:v>
                </c:pt>
                <c:pt idx="8">
                  <c:v>Other non-pill format</c:v>
                </c:pt>
                <c:pt idx="9">
                  <c:v>Other</c:v>
                </c:pt>
              </c:strCache>
            </c:strRef>
          </c:cat>
          <c:val>
            <c:numRef>
              <c:f>Sheet1!$D$2:$D$11</c:f>
              <c:numCache>
                <c:formatCode>0%</c:formatCode>
                <c:ptCount val="10"/>
                <c:pt idx="0">
                  <c:v>0.20689655000000001</c:v>
                </c:pt>
                <c:pt idx="1">
                  <c:v>0.38916255999999999</c:v>
                </c:pt>
                <c:pt idx="2">
                  <c:v>0.10344828</c:v>
                </c:pt>
                <c:pt idx="3">
                  <c:v>4.9261079999999999E-2</c:v>
                </c:pt>
                <c:pt idx="4">
                  <c:v>0.20689655000000001</c:v>
                </c:pt>
                <c:pt idx="5">
                  <c:v>0.22167487999999999</c:v>
                </c:pt>
                <c:pt idx="6">
                  <c:v>9.3596059999999995E-2</c:v>
                </c:pt>
                <c:pt idx="7">
                  <c:v>8.8669949999999997E-2</c:v>
                </c:pt>
                <c:pt idx="8">
                  <c:v>4.9261079999999999E-2</c:v>
                </c:pt>
                <c:pt idx="9">
                  <c:v>9.8522200000000001E-3</c:v>
                </c:pt>
              </c:numCache>
            </c:numRef>
          </c:val>
          <c:extLst>
            <c:ext xmlns:c16="http://schemas.microsoft.com/office/drawing/2014/chart" uri="{C3380CC4-5D6E-409C-BE32-E72D297353CC}">
              <c16:uniqueId val="{00000002-24FF-4AA4-87EC-7AC974287237}"/>
            </c:ext>
          </c:extLst>
        </c:ser>
        <c:ser>
          <c:idx val="3"/>
          <c:order val="3"/>
          <c:tx>
            <c:strRef>
              <c:f>Sheet1!$E$1</c:f>
              <c:strCache>
                <c:ptCount val="1"/>
                <c:pt idx="0">
                  <c:v>IT</c:v>
                </c:pt>
              </c:strCache>
            </c:strRef>
          </c:tx>
          <c:spPr>
            <a:solidFill>
              <a:schemeClr val="accent4"/>
            </a:solidFill>
            <a:ln>
              <a:noFill/>
            </a:ln>
            <a:effectLst/>
          </c:spPr>
          <c:invertIfNegative val="0"/>
          <c:cat>
            <c:strRef>
              <c:f>Sheet1!$A$2:$A$11</c:f>
              <c:strCache>
                <c:ptCount val="10"/>
                <c:pt idx="0">
                  <c:v>Pills</c:v>
                </c:pt>
                <c:pt idx="1">
                  <c:v>Capsules</c:v>
                </c:pt>
                <c:pt idx="2">
                  <c:v>Gummy</c:v>
                </c:pt>
                <c:pt idx="3">
                  <c:v>Softgels</c:v>
                </c:pt>
                <c:pt idx="4">
                  <c:v>Beverage</c:v>
                </c:pt>
                <c:pt idx="5">
                  <c:v>Powder</c:v>
                </c:pt>
                <c:pt idx="6">
                  <c:v>Snack </c:v>
                </c:pt>
                <c:pt idx="7">
                  <c:v>Fortified food or beverage</c:v>
                </c:pt>
                <c:pt idx="8">
                  <c:v>Other non-pill format</c:v>
                </c:pt>
                <c:pt idx="9">
                  <c:v>Other</c:v>
                </c:pt>
              </c:strCache>
            </c:strRef>
          </c:cat>
          <c:val>
            <c:numRef>
              <c:f>Sheet1!$E$2:$E$11</c:f>
              <c:numCache>
                <c:formatCode>0%</c:formatCode>
                <c:ptCount val="10"/>
                <c:pt idx="0">
                  <c:v>0.23481780999999999</c:v>
                </c:pt>
                <c:pt idx="1">
                  <c:v>0.30364372000000001</c:v>
                </c:pt>
                <c:pt idx="2">
                  <c:v>0.10121457</c:v>
                </c:pt>
                <c:pt idx="3">
                  <c:v>0.13360324000000001</c:v>
                </c:pt>
                <c:pt idx="4">
                  <c:v>0.19838057000000001</c:v>
                </c:pt>
                <c:pt idx="5">
                  <c:v>0.18623482</c:v>
                </c:pt>
                <c:pt idx="6">
                  <c:v>0.10121457</c:v>
                </c:pt>
                <c:pt idx="7">
                  <c:v>7.287449E-2</c:v>
                </c:pt>
                <c:pt idx="8">
                  <c:v>7.6923079999999991E-2</c:v>
                </c:pt>
                <c:pt idx="9">
                  <c:v>4.0485800000000004E-3</c:v>
                </c:pt>
              </c:numCache>
            </c:numRef>
          </c:val>
          <c:extLst>
            <c:ext xmlns:c16="http://schemas.microsoft.com/office/drawing/2014/chart" uri="{C3380CC4-5D6E-409C-BE32-E72D297353CC}">
              <c16:uniqueId val="{00000003-24FF-4AA4-87EC-7AC974287237}"/>
            </c:ext>
          </c:extLst>
        </c:ser>
        <c:ser>
          <c:idx val="4"/>
          <c:order val="4"/>
          <c:tx>
            <c:strRef>
              <c:f>Sheet1!$F$1</c:f>
              <c:strCache>
                <c:ptCount val="1"/>
                <c:pt idx="0">
                  <c:v>KR</c:v>
                </c:pt>
              </c:strCache>
            </c:strRef>
          </c:tx>
          <c:spPr>
            <a:solidFill>
              <a:schemeClr val="accent5"/>
            </a:solidFill>
            <a:ln>
              <a:noFill/>
            </a:ln>
            <a:effectLst/>
          </c:spPr>
          <c:invertIfNegative val="0"/>
          <c:cat>
            <c:strRef>
              <c:f>Sheet1!$A$2:$A$11</c:f>
              <c:strCache>
                <c:ptCount val="10"/>
                <c:pt idx="0">
                  <c:v>Pills</c:v>
                </c:pt>
                <c:pt idx="1">
                  <c:v>Capsules</c:v>
                </c:pt>
                <c:pt idx="2">
                  <c:v>Gummy</c:v>
                </c:pt>
                <c:pt idx="3">
                  <c:v>Softgels</c:v>
                </c:pt>
                <c:pt idx="4">
                  <c:v>Beverage</c:v>
                </c:pt>
                <c:pt idx="5">
                  <c:v>Powder</c:v>
                </c:pt>
                <c:pt idx="6">
                  <c:v>Snack </c:v>
                </c:pt>
                <c:pt idx="7">
                  <c:v>Fortified food or beverage</c:v>
                </c:pt>
                <c:pt idx="8">
                  <c:v>Other non-pill format</c:v>
                </c:pt>
                <c:pt idx="9">
                  <c:v>Other</c:v>
                </c:pt>
              </c:strCache>
            </c:strRef>
          </c:cat>
          <c:val>
            <c:numRef>
              <c:f>Sheet1!$F$2:$F$11</c:f>
              <c:numCache>
                <c:formatCode>0%</c:formatCode>
                <c:ptCount val="10"/>
                <c:pt idx="0">
                  <c:v>0.28164557000000001</c:v>
                </c:pt>
                <c:pt idx="1">
                  <c:v>0.25949367000000001</c:v>
                </c:pt>
                <c:pt idx="2">
                  <c:v>0.12658227999999999</c:v>
                </c:pt>
                <c:pt idx="3">
                  <c:v>8.5443039999999998E-2</c:v>
                </c:pt>
                <c:pt idx="4">
                  <c:v>8.860759E-2</c:v>
                </c:pt>
                <c:pt idx="5">
                  <c:v>0.38291139000000002</c:v>
                </c:pt>
                <c:pt idx="6">
                  <c:v>3.4810130000000002E-2</c:v>
                </c:pt>
                <c:pt idx="7">
                  <c:v>5.0632910000000003E-2</c:v>
                </c:pt>
                <c:pt idx="8">
                  <c:v>0.11708861</c:v>
                </c:pt>
                <c:pt idx="9">
                  <c:v>0</c:v>
                </c:pt>
              </c:numCache>
            </c:numRef>
          </c:val>
          <c:extLst>
            <c:ext xmlns:c16="http://schemas.microsoft.com/office/drawing/2014/chart" uri="{C3380CC4-5D6E-409C-BE32-E72D297353CC}">
              <c16:uniqueId val="{00000004-24FF-4AA4-87EC-7AC974287237}"/>
            </c:ext>
          </c:extLst>
        </c:ser>
        <c:ser>
          <c:idx val="5"/>
          <c:order val="5"/>
          <c:tx>
            <c:strRef>
              <c:f>Sheet1!$G$1</c:f>
              <c:strCache>
                <c:ptCount val="1"/>
                <c:pt idx="0">
                  <c:v>AU</c:v>
                </c:pt>
              </c:strCache>
            </c:strRef>
          </c:tx>
          <c:spPr>
            <a:solidFill>
              <a:schemeClr val="accent6"/>
            </a:solidFill>
            <a:ln>
              <a:noFill/>
            </a:ln>
            <a:effectLst/>
          </c:spPr>
          <c:invertIfNegative val="0"/>
          <c:cat>
            <c:strRef>
              <c:f>Sheet1!$A$2:$A$11</c:f>
              <c:strCache>
                <c:ptCount val="10"/>
                <c:pt idx="0">
                  <c:v>Pills</c:v>
                </c:pt>
                <c:pt idx="1">
                  <c:v>Capsules</c:v>
                </c:pt>
                <c:pt idx="2">
                  <c:v>Gummy</c:v>
                </c:pt>
                <c:pt idx="3">
                  <c:v>Softgels</c:v>
                </c:pt>
                <c:pt idx="4">
                  <c:v>Beverage</c:v>
                </c:pt>
                <c:pt idx="5">
                  <c:v>Powder</c:v>
                </c:pt>
                <c:pt idx="6">
                  <c:v>Snack </c:v>
                </c:pt>
                <c:pt idx="7">
                  <c:v>Fortified food or beverage</c:v>
                </c:pt>
                <c:pt idx="8">
                  <c:v>Other non-pill format</c:v>
                </c:pt>
                <c:pt idx="9">
                  <c:v>Other</c:v>
                </c:pt>
              </c:strCache>
            </c:strRef>
          </c:cat>
          <c:val>
            <c:numRef>
              <c:f>Sheet1!$G$2:$G$11</c:f>
              <c:numCache>
                <c:formatCode>0%</c:formatCode>
                <c:ptCount val="10"/>
                <c:pt idx="0">
                  <c:v>0.28934009999999999</c:v>
                </c:pt>
                <c:pt idx="1">
                  <c:v>0.36548223000000002</c:v>
                </c:pt>
                <c:pt idx="2">
                  <c:v>0.17258883</c:v>
                </c:pt>
                <c:pt idx="3">
                  <c:v>4.5685279999999988E-2</c:v>
                </c:pt>
                <c:pt idx="4">
                  <c:v>0.14720812</c:v>
                </c:pt>
                <c:pt idx="5">
                  <c:v>0.16243655000000001</c:v>
                </c:pt>
                <c:pt idx="6">
                  <c:v>0.10659898</c:v>
                </c:pt>
                <c:pt idx="7">
                  <c:v>8.6294419999999997E-2</c:v>
                </c:pt>
                <c:pt idx="8">
                  <c:v>3.553299E-2</c:v>
                </c:pt>
                <c:pt idx="9">
                  <c:v>0</c:v>
                </c:pt>
              </c:numCache>
            </c:numRef>
          </c:val>
          <c:extLst>
            <c:ext xmlns:c16="http://schemas.microsoft.com/office/drawing/2014/chart" uri="{C3380CC4-5D6E-409C-BE32-E72D297353CC}">
              <c16:uniqueId val="{00000005-24FF-4AA4-87EC-7AC974287237}"/>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Sheet1!$A$2:$A$11</c:f>
              <c:strCache>
                <c:ptCount val="10"/>
                <c:pt idx="0">
                  <c:v>Pills</c:v>
                </c:pt>
                <c:pt idx="1">
                  <c:v>Capsules</c:v>
                </c:pt>
                <c:pt idx="2">
                  <c:v>Gummy</c:v>
                </c:pt>
                <c:pt idx="3">
                  <c:v>Softgels</c:v>
                </c:pt>
                <c:pt idx="4">
                  <c:v>Beverage</c:v>
                </c:pt>
                <c:pt idx="5">
                  <c:v>Powder</c:v>
                </c:pt>
                <c:pt idx="6">
                  <c:v>Snack </c:v>
                </c:pt>
                <c:pt idx="7">
                  <c:v>Fortified food or beverage</c:v>
                </c:pt>
                <c:pt idx="8">
                  <c:v>Other non-pill format</c:v>
                </c:pt>
                <c:pt idx="9">
                  <c:v>Other</c:v>
                </c:pt>
              </c:strCache>
            </c:strRef>
          </c:cat>
          <c:val>
            <c:numRef>
              <c:f>Sheet1!$H$2:$H$11</c:f>
              <c:numCache>
                <c:formatCode>0%</c:formatCode>
                <c:ptCount val="10"/>
                <c:pt idx="0">
                  <c:v>0.27520435999999998</c:v>
                </c:pt>
                <c:pt idx="1">
                  <c:v>0.40326974999999998</c:v>
                </c:pt>
                <c:pt idx="2">
                  <c:v>0.10081743999999999</c:v>
                </c:pt>
                <c:pt idx="3">
                  <c:v>8.991826E-2</c:v>
                </c:pt>
                <c:pt idx="4">
                  <c:v>0.31062669999999998</c:v>
                </c:pt>
                <c:pt idx="5">
                  <c:v>0.35967302000000001</c:v>
                </c:pt>
                <c:pt idx="6">
                  <c:v>9.5367850000000004E-2</c:v>
                </c:pt>
                <c:pt idx="7">
                  <c:v>8.4468660000000001E-2</c:v>
                </c:pt>
                <c:pt idx="8">
                  <c:v>1.9073570000000001E-2</c:v>
                </c:pt>
                <c:pt idx="9">
                  <c:v>2.7247999999999999E-3</c:v>
                </c:pt>
              </c:numCache>
            </c:numRef>
          </c:val>
          <c:extLst>
            <c:ext xmlns:c16="http://schemas.microsoft.com/office/drawing/2014/chart" uri="{C3380CC4-5D6E-409C-BE32-E72D297353CC}">
              <c16:uniqueId val="{00000006-24FF-4AA4-87EC-7AC97428723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660-46F3-8746-16C98DA450C1}"/>
              </c:ext>
            </c:extLst>
          </c:dPt>
          <c:dPt>
            <c:idx val="1"/>
            <c:bubble3D val="0"/>
            <c:spPr>
              <a:solidFill>
                <a:schemeClr val="accent2"/>
              </a:solidFill>
              <a:ln>
                <a:noFill/>
              </a:ln>
              <a:effectLst/>
            </c:spPr>
            <c:extLst>
              <c:ext xmlns:c16="http://schemas.microsoft.com/office/drawing/2014/chart" uri="{C3380CC4-5D6E-409C-BE32-E72D297353CC}">
                <c16:uniqueId val="{00000003-B660-46F3-8746-16C98DA450C1}"/>
              </c:ext>
            </c:extLst>
          </c:dPt>
          <c:dPt>
            <c:idx val="2"/>
            <c:bubble3D val="0"/>
            <c:spPr>
              <a:solidFill>
                <a:schemeClr val="accent3"/>
              </a:solidFill>
              <a:ln>
                <a:noFill/>
              </a:ln>
              <a:effectLst/>
            </c:spPr>
            <c:extLst>
              <c:ext xmlns:c16="http://schemas.microsoft.com/office/drawing/2014/chart" uri="{C3380CC4-5D6E-409C-BE32-E72D297353CC}">
                <c16:uniqueId val="{00000005-B660-46F3-8746-16C98DA450C1}"/>
              </c:ext>
            </c:extLst>
          </c:dPt>
          <c:dPt>
            <c:idx val="3"/>
            <c:bubble3D val="0"/>
            <c:spPr>
              <a:solidFill>
                <a:schemeClr val="accent4"/>
              </a:solidFill>
              <a:ln>
                <a:noFill/>
              </a:ln>
              <a:effectLst/>
            </c:spPr>
            <c:extLst>
              <c:ext xmlns:c16="http://schemas.microsoft.com/office/drawing/2014/chart" uri="{C3380CC4-5D6E-409C-BE32-E72D297353CC}">
                <c16:uniqueId val="{00000007-B660-46F3-8746-16C98DA450C1}"/>
              </c:ext>
            </c:extLst>
          </c:dPt>
          <c:dPt>
            <c:idx val="4"/>
            <c:bubble3D val="0"/>
            <c:spPr>
              <a:solidFill>
                <a:schemeClr val="accent5"/>
              </a:solidFill>
              <a:ln>
                <a:noFill/>
              </a:ln>
              <a:effectLst/>
            </c:spPr>
            <c:extLst>
              <c:ext xmlns:c16="http://schemas.microsoft.com/office/drawing/2014/chart" uri="{C3380CC4-5D6E-409C-BE32-E72D297353CC}">
                <c16:uniqueId val="{00000009-B660-46F3-8746-16C98DA450C1}"/>
              </c:ext>
            </c:extLst>
          </c:dPt>
          <c:dLbls>
            <c:dLbl>
              <c:idx val="0"/>
              <c:layout>
                <c:manualLayout>
                  <c:x val="1.1473461650627004E-2"/>
                  <c:y val="4.8440871974336629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660-46F3-8746-16C98DA450C1}"/>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7534849810440359"/>
                      <c:h val="0.19544801691455235"/>
                    </c:manualLayout>
                  </c15:layout>
                </c:ext>
                <c:ext xmlns:c16="http://schemas.microsoft.com/office/drawing/2014/chart" uri="{C3380CC4-5D6E-409C-BE32-E72D297353CC}">
                  <c16:uniqueId val="{00000003-B660-46F3-8746-16C98DA450C1}"/>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839176873724118"/>
                      <c:h val="0.23248505395158933"/>
                    </c:manualLayout>
                  </c15:layout>
                </c:ext>
                <c:ext xmlns:c16="http://schemas.microsoft.com/office/drawing/2014/chart" uri="{C3380CC4-5D6E-409C-BE32-E72D297353CC}">
                  <c16:uniqueId val="{00000005-B660-46F3-8746-16C98DA450C1}"/>
                </c:ext>
              </c:extLst>
            </c:dLbl>
            <c:dLbl>
              <c:idx val="3"/>
              <c:layout>
                <c:manualLayout>
                  <c:x val="1.3888888888888805E-2"/>
                  <c:y val="-4.166648439778365E-2"/>
                </c:manualLayout>
              </c:layout>
              <c:showLegendKey val="0"/>
              <c:showVal val="0"/>
              <c:showCatName val="1"/>
              <c:showSerName val="0"/>
              <c:showPercent val="1"/>
              <c:showBubbleSize val="0"/>
              <c:extLst>
                <c:ext xmlns:c15="http://schemas.microsoft.com/office/drawing/2012/chart" uri="{CE6537A1-D6FC-4f65-9D91-7224C49458BB}">
                  <c15:layout>
                    <c:manualLayout>
                      <c:w val="0.32091516909579737"/>
                      <c:h val="0.23839853098263877"/>
                    </c:manualLayout>
                  </c15:layout>
                </c:ext>
                <c:ext xmlns:c16="http://schemas.microsoft.com/office/drawing/2014/chart" uri="{C3380CC4-5D6E-409C-BE32-E72D297353CC}">
                  <c16:uniqueId val="{00000007-B660-46F3-8746-16C98DA450C1}"/>
                </c:ext>
              </c:extLst>
            </c:dLbl>
            <c:dLbl>
              <c:idx val="4"/>
              <c:layout>
                <c:manualLayout>
                  <c:x val="1.6144101778944299E-2"/>
                  <c:y val="3.240722513852435E-2"/>
                </c:manualLayout>
              </c:layout>
              <c:showLegendKey val="0"/>
              <c:showVal val="0"/>
              <c:showCatName val="1"/>
              <c:showSerName val="0"/>
              <c:showPercent val="1"/>
              <c:showBubbleSize val="0"/>
              <c:extLst>
                <c:ext xmlns:c15="http://schemas.microsoft.com/office/drawing/2012/chart" uri="{CE6537A1-D6FC-4f65-9D91-7224C49458BB}">
                  <c15:layout>
                    <c:manualLayout>
                      <c:w val="0.27441913117305788"/>
                      <c:h val="0.29821371075460168"/>
                    </c:manualLayout>
                  </c15:layout>
                </c:ext>
                <c:ext xmlns:c16="http://schemas.microsoft.com/office/drawing/2014/chart" uri="{C3380CC4-5D6E-409C-BE32-E72D297353CC}">
                  <c16:uniqueId val="{00000009-B660-46F3-8746-16C98DA450C1}"/>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5"/>
                <c:pt idx="0">
                  <c:v>&lt;$30,000</c:v>
                </c:pt>
                <c:pt idx="1">
                  <c:v>$30,000-$44,999</c:v>
                </c:pt>
                <c:pt idx="2">
                  <c:v>$45,000-$69,999</c:v>
                </c:pt>
                <c:pt idx="3">
                  <c:v>$70,000-$99,999</c:v>
                </c:pt>
                <c:pt idx="4">
                  <c:v>$100,000-$149,999</c:v>
                </c:pt>
              </c:strCache>
              <c:extLst/>
            </c:strRef>
          </c:cat>
          <c:val>
            <c:numRef>
              <c:f>Sheet1!$B$2:$B$7</c:f>
              <c:numCache>
                <c:formatCode>0%</c:formatCode>
                <c:ptCount val="5"/>
                <c:pt idx="0">
                  <c:v>0.15384614999999999</c:v>
                </c:pt>
                <c:pt idx="1">
                  <c:v>0.30769231000000002</c:v>
                </c:pt>
                <c:pt idx="2">
                  <c:v>0.38461538000000001</c:v>
                </c:pt>
                <c:pt idx="3">
                  <c:v>6.1538460000000003E-2</c:v>
                </c:pt>
                <c:pt idx="4">
                  <c:v>9.2307689999999998E-2</c:v>
                </c:pt>
              </c:numCache>
              <c:extLst/>
            </c:numRef>
          </c:val>
          <c:extLst>
            <c:ext xmlns:c16="http://schemas.microsoft.com/office/drawing/2014/chart" uri="{C3380CC4-5D6E-409C-BE32-E72D297353CC}">
              <c16:uniqueId val="{0000000C-B660-46F3-8746-16C98DA450C1}"/>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Sheet1!$A$2:$A$11</c:f>
              <c:strCache>
                <c:ptCount val="10"/>
                <c:pt idx="0">
                  <c:v>Capsules</c:v>
                </c:pt>
                <c:pt idx="1">
                  <c:v>Powder</c:v>
                </c:pt>
                <c:pt idx="2">
                  <c:v>Pills</c:v>
                </c:pt>
                <c:pt idx="3">
                  <c:v>Gummy</c:v>
                </c:pt>
                <c:pt idx="4">
                  <c:v>Beverage</c:v>
                </c:pt>
                <c:pt idx="5">
                  <c:v>Snack </c:v>
                </c:pt>
                <c:pt idx="6">
                  <c:v>Softgels</c:v>
                </c:pt>
                <c:pt idx="7">
                  <c:v>Other non-pill format</c:v>
                </c:pt>
                <c:pt idx="8">
                  <c:v>Fortified food or beverage</c:v>
                </c:pt>
                <c:pt idx="9">
                  <c:v>Other</c:v>
                </c:pt>
              </c:strCache>
            </c:strRef>
          </c:cat>
          <c:val>
            <c:numRef>
              <c:f>Sheet1!$B$2:$B$11</c:f>
              <c:numCache>
                <c:formatCode>0%</c:formatCode>
                <c:ptCount val="10"/>
                <c:pt idx="0">
                  <c:v>0.29190750999999998</c:v>
                </c:pt>
                <c:pt idx="1">
                  <c:v>0.26589594999999999</c:v>
                </c:pt>
                <c:pt idx="2">
                  <c:v>0.25433526000000001</c:v>
                </c:pt>
                <c:pt idx="3">
                  <c:v>0.21387283000000001</c:v>
                </c:pt>
                <c:pt idx="4">
                  <c:v>0.17052022999999999</c:v>
                </c:pt>
                <c:pt idx="5">
                  <c:v>0.11271676</c:v>
                </c:pt>
                <c:pt idx="6">
                  <c:v>9.5375720000000011E-2</c:v>
                </c:pt>
                <c:pt idx="7">
                  <c:v>8.3815029999999999E-2</c:v>
                </c:pt>
                <c:pt idx="8">
                  <c:v>7.5144509999999998E-2</c:v>
                </c:pt>
                <c:pt idx="9">
                  <c:v>0</c:v>
                </c:pt>
              </c:numCache>
            </c:numRef>
          </c:val>
          <c:extLst>
            <c:ext xmlns:c16="http://schemas.microsoft.com/office/drawing/2014/chart" uri="{C3380CC4-5D6E-409C-BE32-E72D297353CC}">
              <c16:uniqueId val="{00000000-24FF-4AA4-87EC-7AC974287237}"/>
            </c:ext>
          </c:extLst>
        </c:ser>
        <c:ser>
          <c:idx val="1"/>
          <c:order val="1"/>
          <c:tx>
            <c:strRef>
              <c:f>Sheet1!$C$1</c:f>
              <c:strCache>
                <c:ptCount val="1"/>
                <c:pt idx="0">
                  <c:v>Male 18-34</c:v>
                </c:pt>
              </c:strCache>
            </c:strRef>
          </c:tx>
          <c:spPr>
            <a:solidFill>
              <a:schemeClr val="accent2"/>
            </a:solidFill>
            <a:ln>
              <a:noFill/>
            </a:ln>
            <a:effectLst/>
          </c:spPr>
          <c:invertIfNegative val="0"/>
          <c:cat>
            <c:strRef>
              <c:f>Sheet1!$A$2:$A$11</c:f>
              <c:strCache>
                <c:ptCount val="10"/>
                <c:pt idx="0">
                  <c:v>Capsules</c:v>
                </c:pt>
                <c:pt idx="1">
                  <c:v>Powder</c:v>
                </c:pt>
                <c:pt idx="2">
                  <c:v>Pills</c:v>
                </c:pt>
                <c:pt idx="3">
                  <c:v>Gummy</c:v>
                </c:pt>
                <c:pt idx="4">
                  <c:v>Beverage</c:v>
                </c:pt>
                <c:pt idx="5">
                  <c:v>Snack </c:v>
                </c:pt>
                <c:pt idx="6">
                  <c:v>Softgels</c:v>
                </c:pt>
                <c:pt idx="7">
                  <c:v>Other non-pill format</c:v>
                </c:pt>
                <c:pt idx="8">
                  <c:v>Fortified food or beverage</c:v>
                </c:pt>
                <c:pt idx="9">
                  <c:v>Other</c:v>
                </c:pt>
              </c:strCache>
            </c:strRef>
          </c:cat>
          <c:val>
            <c:numRef>
              <c:f>Sheet1!$C$2:$C$11</c:f>
              <c:numCache>
                <c:formatCode>0%</c:formatCode>
                <c:ptCount val="10"/>
                <c:pt idx="0">
                  <c:v>0.32670454999999998</c:v>
                </c:pt>
                <c:pt idx="1">
                  <c:v>0.24715909</c:v>
                </c:pt>
                <c:pt idx="2">
                  <c:v>0.27272727000000002</c:v>
                </c:pt>
                <c:pt idx="3">
                  <c:v>0.21875</c:v>
                </c:pt>
                <c:pt idx="4">
                  <c:v>0.22159091</c:v>
                </c:pt>
                <c:pt idx="5">
                  <c:v>0.125</c:v>
                </c:pt>
                <c:pt idx="6">
                  <c:v>9.9431820000000004E-2</c:v>
                </c:pt>
                <c:pt idx="7">
                  <c:v>8.2386359999999992E-2</c:v>
                </c:pt>
                <c:pt idx="8">
                  <c:v>0.10227273000000001</c:v>
                </c:pt>
                <c:pt idx="9">
                  <c:v>2.8409099999999999E-3</c:v>
                </c:pt>
              </c:numCache>
            </c:numRef>
          </c:val>
          <c:extLst>
            <c:ext xmlns:c16="http://schemas.microsoft.com/office/drawing/2014/chart" uri="{C3380CC4-5D6E-409C-BE32-E72D297353CC}">
              <c16:uniqueId val="{00000001-24FF-4AA4-87EC-7AC974287237}"/>
            </c:ext>
          </c:extLst>
        </c:ser>
        <c:ser>
          <c:idx val="2"/>
          <c:order val="2"/>
          <c:tx>
            <c:strRef>
              <c:f>Sheet1!$D$1</c:f>
              <c:strCache>
                <c:ptCount val="1"/>
                <c:pt idx="0">
                  <c:v>Female 35-54</c:v>
                </c:pt>
              </c:strCache>
            </c:strRef>
          </c:tx>
          <c:spPr>
            <a:solidFill>
              <a:schemeClr val="accent3"/>
            </a:solidFill>
            <a:ln>
              <a:noFill/>
            </a:ln>
            <a:effectLst/>
          </c:spPr>
          <c:invertIfNegative val="0"/>
          <c:cat>
            <c:strRef>
              <c:f>Sheet1!$A$2:$A$11</c:f>
              <c:strCache>
                <c:ptCount val="10"/>
                <c:pt idx="0">
                  <c:v>Capsules</c:v>
                </c:pt>
                <c:pt idx="1">
                  <c:v>Powder</c:v>
                </c:pt>
                <c:pt idx="2">
                  <c:v>Pills</c:v>
                </c:pt>
                <c:pt idx="3">
                  <c:v>Gummy</c:v>
                </c:pt>
                <c:pt idx="4">
                  <c:v>Beverage</c:v>
                </c:pt>
                <c:pt idx="5">
                  <c:v>Snack </c:v>
                </c:pt>
                <c:pt idx="6">
                  <c:v>Softgels</c:v>
                </c:pt>
                <c:pt idx="7">
                  <c:v>Other non-pill format</c:v>
                </c:pt>
                <c:pt idx="8">
                  <c:v>Fortified food or beverage</c:v>
                </c:pt>
                <c:pt idx="9">
                  <c:v>Other</c:v>
                </c:pt>
              </c:strCache>
            </c:strRef>
          </c:cat>
          <c:val>
            <c:numRef>
              <c:f>Sheet1!$D$2:$D$11</c:f>
              <c:numCache>
                <c:formatCode>0%</c:formatCode>
                <c:ptCount val="10"/>
                <c:pt idx="0">
                  <c:v>0.32265445999999998</c:v>
                </c:pt>
                <c:pt idx="1">
                  <c:v>0.23340960999999999</c:v>
                </c:pt>
                <c:pt idx="2">
                  <c:v>0.25629290999999998</c:v>
                </c:pt>
                <c:pt idx="3">
                  <c:v>0.15331808</c:v>
                </c:pt>
                <c:pt idx="4">
                  <c:v>0.18077803000000001</c:v>
                </c:pt>
                <c:pt idx="5">
                  <c:v>9.1533180000000006E-2</c:v>
                </c:pt>
                <c:pt idx="6">
                  <c:v>0.10297483</c:v>
                </c:pt>
                <c:pt idx="7">
                  <c:v>3.203661E-2</c:v>
                </c:pt>
                <c:pt idx="8">
                  <c:v>7.3226540000000007E-2</c:v>
                </c:pt>
                <c:pt idx="9">
                  <c:v>2.2883299999999999E-3</c:v>
                </c:pt>
              </c:numCache>
            </c:numRef>
          </c:val>
          <c:extLst>
            <c:ext xmlns:c16="http://schemas.microsoft.com/office/drawing/2014/chart" uri="{C3380CC4-5D6E-409C-BE32-E72D297353CC}">
              <c16:uniqueId val="{00000002-24FF-4AA4-87EC-7AC974287237}"/>
            </c:ext>
          </c:extLst>
        </c:ser>
        <c:ser>
          <c:idx val="3"/>
          <c:order val="3"/>
          <c:tx>
            <c:strRef>
              <c:f>Sheet1!$E$1</c:f>
              <c:strCache>
                <c:ptCount val="1"/>
                <c:pt idx="0">
                  <c:v>Male 35-54</c:v>
                </c:pt>
              </c:strCache>
            </c:strRef>
          </c:tx>
          <c:spPr>
            <a:solidFill>
              <a:schemeClr val="accent4"/>
            </a:solidFill>
            <a:ln>
              <a:noFill/>
            </a:ln>
            <a:effectLst/>
          </c:spPr>
          <c:invertIfNegative val="0"/>
          <c:cat>
            <c:strRef>
              <c:f>Sheet1!$A$2:$A$11</c:f>
              <c:strCache>
                <c:ptCount val="10"/>
                <c:pt idx="0">
                  <c:v>Capsules</c:v>
                </c:pt>
                <c:pt idx="1">
                  <c:v>Powder</c:v>
                </c:pt>
                <c:pt idx="2">
                  <c:v>Pills</c:v>
                </c:pt>
                <c:pt idx="3">
                  <c:v>Gummy</c:v>
                </c:pt>
                <c:pt idx="4">
                  <c:v>Beverage</c:v>
                </c:pt>
                <c:pt idx="5">
                  <c:v>Snack </c:v>
                </c:pt>
                <c:pt idx="6">
                  <c:v>Softgels</c:v>
                </c:pt>
                <c:pt idx="7">
                  <c:v>Other non-pill format</c:v>
                </c:pt>
                <c:pt idx="8">
                  <c:v>Fortified food or beverage</c:v>
                </c:pt>
                <c:pt idx="9">
                  <c:v>Other</c:v>
                </c:pt>
              </c:strCache>
            </c:strRef>
          </c:cat>
          <c:val>
            <c:numRef>
              <c:f>Sheet1!$E$2:$E$11</c:f>
              <c:numCache>
                <c:formatCode>0%</c:formatCode>
                <c:ptCount val="10"/>
                <c:pt idx="0">
                  <c:v>0.33705357000000002</c:v>
                </c:pt>
                <c:pt idx="1">
                  <c:v>0.24553570999999999</c:v>
                </c:pt>
                <c:pt idx="2">
                  <c:v>0.31026786000000001</c:v>
                </c:pt>
                <c:pt idx="3">
                  <c:v>0.13169643</c:v>
                </c:pt>
                <c:pt idx="4">
                  <c:v>0.18526786000000001</c:v>
                </c:pt>
                <c:pt idx="5">
                  <c:v>8.2589289999999996E-2</c:v>
                </c:pt>
                <c:pt idx="6">
                  <c:v>0.11383929</c:v>
                </c:pt>
                <c:pt idx="7">
                  <c:v>6.4732139999999994E-2</c:v>
                </c:pt>
                <c:pt idx="8">
                  <c:v>9.1517859999999993E-2</c:v>
                </c:pt>
                <c:pt idx="9">
                  <c:v>2.2321400000000001E-3</c:v>
                </c:pt>
              </c:numCache>
            </c:numRef>
          </c:val>
          <c:extLst>
            <c:ext xmlns:c16="http://schemas.microsoft.com/office/drawing/2014/chart" uri="{C3380CC4-5D6E-409C-BE32-E72D297353CC}">
              <c16:uniqueId val="{00000003-24FF-4AA4-87EC-7AC974287237}"/>
            </c:ext>
          </c:extLst>
        </c:ser>
        <c:ser>
          <c:idx val="4"/>
          <c:order val="4"/>
          <c:tx>
            <c:strRef>
              <c:f>Sheet1!$F$1</c:f>
              <c:strCache>
                <c:ptCount val="1"/>
                <c:pt idx="0">
                  <c:v>Female 55+</c:v>
                </c:pt>
              </c:strCache>
            </c:strRef>
          </c:tx>
          <c:spPr>
            <a:solidFill>
              <a:schemeClr val="accent5"/>
            </a:solidFill>
            <a:ln>
              <a:noFill/>
            </a:ln>
            <a:effectLst/>
          </c:spPr>
          <c:invertIfNegative val="0"/>
          <c:cat>
            <c:strRef>
              <c:f>Sheet1!$A$2:$A$11</c:f>
              <c:strCache>
                <c:ptCount val="10"/>
                <c:pt idx="0">
                  <c:v>Capsules</c:v>
                </c:pt>
                <c:pt idx="1">
                  <c:v>Powder</c:v>
                </c:pt>
                <c:pt idx="2">
                  <c:v>Pills</c:v>
                </c:pt>
                <c:pt idx="3">
                  <c:v>Gummy</c:v>
                </c:pt>
                <c:pt idx="4">
                  <c:v>Beverage</c:v>
                </c:pt>
                <c:pt idx="5">
                  <c:v>Snack </c:v>
                </c:pt>
                <c:pt idx="6">
                  <c:v>Softgels</c:v>
                </c:pt>
                <c:pt idx="7">
                  <c:v>Other non-pill format</c:v>
                </c:pt>
                <c:pt idx="8">
                  <c:v>Fortified food or beverage</c:v>
                </c:pt>
                <c:pt idx="9">
                  <c:v>Other</c:v>
                </c:pt>
              </c:strCache>
            </c:strRef>
          </c:cat>
          <c:val>
            <c:numRef>
              <c:f>Sheet1!$F$2:$F$11</c:f>
              <c:numCache>
                <c:formatCode>0%</c:formatCode>
                <c:ptCount val="10"/>
                <c:pt idx="0">
                  <c:v>0.34285714</c:v>
                </c:pt>
                <c:pt idx="1">
                  <c:v>0.18285714</c:v>
                </c:pt>
                <c:pt idx="2">
                  <c:v>0.26857143</c:v>
                </c:pt>
                <c:pt idx="3">
                  <c:v>0.12571429000000001</c:v>
                </c:pt>
                <c:pt idx="4">
                  <c:v>0.16</c:v>
                </c:pt>
                <c:pt idx="5">
                  <c:v>7.4285710000000005E-2</c:v>
                </c:pt>
                <c:pt idx="6">
                  <c:v>0.10857143</c:v>
                </c:pt>
                <c:pt idx="7">
                  <c:v>1.7142859999999999E-2</c:v>
                </c:pt>
                <c:pt idx="8">
                  <c:v>8.5714289999999999E-2</c:v>
                </c:pt>
                <c:pt idx="9">
                  <c:v>2.2857140000000001E-2</c:v>
                </c:pt>
              </c:numCache>
            </c:numRef>
          </c:val>
          <c:extLst>
            <c:ext xmlns:c16="http://schemas.microsoft.com/office/drawing/2014/chart" uri="{C3380CC4-5D6E-409C-BE32-E72D297353CC}">
              <c16:uniqueId val="{00000004-24FF-4AA4-87EC-7AC974287237}"/>
            </c:ext>
          </c:extLst>
        </c:ser>
        <c:ser>
          <c:idx val="5"/>
          <c:order val="5"/>
          <c:tx>
            <c:strRef>
              <c:f>Sheet1!$G$1</c:f>
              <c:strCache>
                <c:ptCount val="1"/>
                <c:pt idx="0">
                  <c:v>Male 55+</c:v>
                </c:pt>
              </c:strCache>
            </c:strRef>
          </c:tx>
          <c:spPr>
            <a:solidFill>
              <a:schemeClr val="accent6"/>
            </a:solidFill>
            <a:ln>
              <a:noFill/>
            </a:ln>
            <a:effectLst/>
          </c:spPr>
          <c:invertIfNegative val="0"/>
          <c:cat>
            <c:strRef>
              <c:f>Sheet1!$A$2:$A$11</c:f>
              <c:strCache>
                <c:ptCount val="10"/>
                <c:pt idx="0">
                  <c:v>Capsules</c:v>
                </c:pt>
                <c:pt idx="1">
                  <c:v>Powder</c:v>
                </c:pt>
                <c:pt idx="2">
                  <c:v>Pills</c:v>
                </c:pt>
                <c:pt idx="3">
                  <c:v>Gummy</c:v>
                </c:pt>
                <c:pt idx="4">
                  <c:v>Beverage</c:v>
                </c:pt>
                <c:pt idx="5">
                  <c:v>Snack </c:v>
                </c:pt>
                <c:pt idx="6">
                  <c:v>Softgels</c:v>
                </c:pt>
                <c:pt idx="7">
                  <c:v>Other non-pill format</c:v>
                </c:pt>
                <c:pt idx="8">
                  <c:v>Fortified food or beverage</c:v>
                </c:pt>
                <c:pt idx="9">
                  <c:v>Other</c:v>
                </c:pt>
              </c:strCache>
            </c:strRef>
          </c:cat>
          <c:val>
            <c:numRef>
              <c:f>Sheet1!$G$2:$G$11</c:f>
              <c:numCache>
                <c:formatCode>0%</c:formatCode>
                <c:ptCount val="10"/>
                <c:pt idx="0">
                  <c:v>0.36842105000000003</c:v>
                </c:pt>
                <c:pt idx="1">
                  <c:v>0.22009569000000001</c:v>
                </c:pt>
                <c:pt idx="2">
                  <c:v>0.28708134000000002</c:v>
                </c:pt>
                <c:pt idx="3">
                  <c:v>8.133971000000001E-2</c:v>
                </c:pt>
                <c:pt idx="4">
                  <c:v>0.215311</c:v>
                </c:pt>
                <c:pt idx="5">
                  <c:v>6.220096E-2</c:v>
                </c:pt>
                <c:pt idx="6">
                  <c:v>9.5693780000000006E-2</c:v>
                </c:pt>
                <c:pt idx="7">
                  <c:v>1.435407E-2</c:v>
                </c:pt>
                <c:pt idx="8">
                  <c:v>7.1770329999999993E-2</c:v>
                </c:pt>
                <c:pt idx="9">
                  <c:v>0</c:v>
                </c:pt>
              </c:numCache>
            </c:numRef>
          </c:val>
          <c:extLst>
            <c:ext xmlns:c16="http://schemas.microsoft.com/office/drawing/2014/chart" uri="{C3380CC4-5D6E-409C-BE32-E72D297353CC}">
              <c16:uniqueId val="{00000005-24FF-4AA4-87EC-7AC97428723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Sheet1!$A$2:$A$11</c:f>
              <c:strCache>
                <c:ptCount val="10"/>
                <c:pt idx="0">
                  <c:v>Gummy</c:v>
                </c:pt>
                <c:pt idx="1">
                  <c:v>Capsules</c:v>
                </c:pt>
                <c:pt idx="2">
                  <c:v>Pills</c:v>
                </c:pt>
                <c:pt idx="3">
                  <c:v>Snack </c:v>
                </c:pt>
                <c:pt idx="4">
                  <c:v>Powder</c:v>
                </c:pt>
                <c:pt idx="5">
                  <c:v>Beverage</c:v>
                </c:pt>
                <c:pt idx="6">
                  <c:v>Softgels</c:v>
                </c:pt>
                <c:pt idx="7">
                  <c:v>Fortified food or beverage</c:v>
                </c:pt>
                <c:pt idx="8">
                  <c:v>Other non-pill format </c:v>
                </c:pt>
                <c:pt idx="9">
                  <c:v>Other</c:v>
                </c:pt>
              </c:strCache>
            </c:strRef>
          </c:cat>
          <c:val>
            <c:numRef>
              <c:f>Sheet1!$B$2:$B$11</c:f>
              <c:numCache>
                <c:formatCode>0%</c:formatCode>
                <c:ptCount val="10"/>
                <c:pt idx="0">
                  <c:v>0.45762712</c:v>
                </c:pt>
                <c:pt idx="1">
                  <c:v>0.23728814000000001</c:v>
                </c:pt>
                <c:pt idx="2">
                  <c:v>0.22033897999999999</c:v>
                </c:pt>
                <c:pt idx="3">
                  <c:v>0.18644068</c:v>
                </c:pt>
                <c:pt idx="4">
                  <c:v>0.15254237000000001</c:v>
                </c:pt>
                <c:pt idx="5">
                  <c:v>0.15254237000000001</c:v>
                </c:pt>
                <c:pt idx="6">
                  <c:v>0.13559321999999999</c:v>
                </c:pt>
                <c:pt idx="7">
                  <c:v>3.3898310000000001E-2</c:v>
                </c:pt>
                <c:pt idx="8">
                  <c:v>3.3898310000000001E-2</c:v>
                </c:pt>
                <c:pt idx="9">
                  <c:v>0</c:v>
                </c:pt>
              </c:numCache>
            </c:numRef>
          </c:val>
          <c:extLst>
            <c:ext xmlns:c16="http://schemas.microsoft.com/office/drawing/2014/chart" uri="{C3380CC4-5D6E-409C-BE32-E72D297353CC}">
              <c16:uniqueId val="{00000000-24FF-4AA4-87EC-7AC974287237}"/>
            </c:ext>
          </c:extLst>
        </c:ser>
        <c:ser>
          <c:idx val="1"/>
          <c:order val="1"/>
          <c:tx>
            <c:strRef>
              <c:f>Sheet1!$C$1</c:f>
              <c:strCache>
                <c:ptCount val="1"/>
                <c:pt idx="0">
                  <c:v>US Male 18-34</c:v>
                </c:pt>
              </c:strCache>
            </c:strRef>
          </c:tx>
          <c:spPr>
            <a:solidFill>
              <a:schemeClr val="accent2"/>
            </a:solidFill>
            <a:ln>
              <a:noFill/>
            </a:ln>
            <a:effectLst/>
          </c:spPr>
          <c:invertIfNegative val="0"/>
          <c:cat>
            <c:strRef>
              <c:f>Sheet1!$A$2:$A$11</c:f>
              <c:strCache>
                <c:ptCount val="10"/>
                <c:pt idx="0">
                  <c:v>Gummy</c:v>
                </c:pt>
                <c:pt idx="1">
                  <c:v>Capsules</c:v>
                </c:pt>
                <c:pt idx="2">
                  <c:v>Pills</c:v>
                </c:pt>
                <c:pt idx="3">
                  <c:v>Snack </c:v>
                </c:pt>
                <c:pt idx="4">
                  <c:v>Powder</c:v>
                </c:pt>
                <c:pt idx="5">
                  <c:v>Beverage</c:v>
                </c:pt>
                <c:pt idx="6">
                  <c:v>Softgels</c:v>
                </c:pt>
                <c:pt idx="7">
                  <c:v>Fortified food or beverage</c:v>
                </c:pt>
                <c:pt idx="8">
                  <c:v>Other non-pill format </c:v>
                </c:pt>
                <c:pt idx="9">
                  <c:v>Other</c:v>
                </c:pt>
              </c:strCache>
            </c:strRef>
          </c:cat>
          <c:val>
            <c:numRef>
              <c:f>Sheet1!$C$2:$C$11</c:f>
              <c:numCache>
                <c:formatCode>0%</c:formatCode>
                <c:ptCount val="10"/>
                <c:pt idx="0">
                  <c:v>0.30769231000000002</c:v>
                </c:pt>
                <c:pt idx="1">
                  <c:v>0.2991453</c:v>
                </c:pt>
                <c:pt idx="2">
                  <c:v>0.36752137000000001</c:v>
                </c:pt>
                <c:pt idx="3">
                  <c:v>0.11111111</c:v>
                </c:pt>
                <c:pt idx="4">
                  <c:v>0.17094017</c:v>
                </c:pt>
                <c:pt idx="5">
                  <c:v>0.20512821000000001</c:v>
                </c:pt>
                <c:pt idx="6">
                  <c:v>0.10256410000000001</c:v>
                </c:pt>
                <c:pt idx="7">
                  <c:v>0.13675213999999999</c:v>
                </c:pt>
                <c:pt idx="8">
                  <c:v>5.9829060000000003E-2</c:v>
                </c:pt>
                <c:pt idx="9">
                  <c:v>0</c:v>
                </c:pt>
              </c:numCache>
            </c:numRef>
          </c:val>
          <c:extLst>
            <c:ext xmlns:c16="http://schemas.microsoft.com/office/drawing/2014/chart" uri="{C3380CC4-5D6E-409C-BE32-E72D297353CC}">
              <c16:uniqueId val="{00000001-24FF-4AA4-87EC-7AC974287237}"/>
            </c:ext>
          </c:extLst>
        </c:ser>
        <c:ser>
          <c:idx val="2"/>
          <c:order val="2"/>
          <c:tx>
            <c:strRef>
              <c:f>Sheet1!$D$1</c:f>
              <c:strCache>
                <c:ptCount val="1"/>
                <c:pt idx="0">
                  <c:v>US Female 35-54</c:v>
                </c:pt>
              </c:strCache>
            </c:strRef>
          </c:tx>
          <c:spPr>
            <a:solidFill>
              <a:schemeClr val="accent3"/>
            </a:solidFill>
            <a:ln>
              <a:noFill/>
            </a:ln>
            <a:effectLst/>
          </c:spPr>
          <c:invertIfNegative val="0"/>
          <c:cat>
            <c:strRef>
              <c:f>Sheet1!$A$2:$A$11</c:f>
              <c:strCache>
                <c:ptCount val="10"/>
                <c:pt idx="0">
                  <c:v>Gummy</c:v>
                </c:pt>
                <c:pt idx="1">
                  <c:v>Capsules</c:v>
                </c:pt>
                <c:pt idx="2">
                  <c:v>Pills</c:v>
                </c:pt>
                <c:pt idx="3">
                  <c:v>Snack </c:v>
                </c:pt>
                <c:pt idx="4">
                  <c:v>Powder</c:v>
                </c:pt>
                <c:pt idx="5">
                  <c:v>Beverage</c:v>
                </c:pt>
                <c:pt idx="6">
                  <c:v>Softgels</c:v>
                </c:pt>
                <c:pt idx="7">
                  <c:v>Fortified food or beverage</c:v>
                </c:pt>
                <c:pt idx="8">
                  <c:v>Other non-pill format </c:v>
                </c:pt>
                <c:pt idx="9">
                  <c:v>Other</c:v>
                </c:pt>
              </c:strCache>
            </c:strRef>
          </c:cat>
          <c:val>
            <c:numRef>
              <c:f>Sheet1!$D$2:$D$11</c:f>
              <c:numCache>
                <c:formatCode>0%</c:formatCode>
                <c:ptCount val="10"/>
                <c:pt idx="0">
                  <c:v>0.30476189999999997</c:v>
                </c:pt>
                <c:pt idx="1">
                  <c:v>0.25714285999999997</c:v>
                </c:pt>
                <c:pt idx="2">
                  <c:v>0.30476189999999997</c:v>
                </c:pt>
                <c:pt idx="3">
                  <c:v>0.12380952000000001</c:v>
                </c:pt>
                <c:pt idx="4">
                  <c:v>7.6190480000000005E-2</c:v>
                </c:pt>
                <c:pt idx="5">
                  <c:v>0.12380952000000001</c:v>
                </c:pt>
                <c:pt idx="6">
                  <c:v>0.20952381</c:v>
                </c:pt>
                <c:pt idx="7">
                  <c:v>4.7619050000000003E-2</c:v>
                </c:pt>
                <c:pt idx="8">
                  <c:v>1.9047620000000001E-2</c:v>
                </c:pt>
                <c:pt idx="9">
                  <c:v>0</c:v>
                </c:pt>
              </c:numCache>
            </c:numRef>
          </c:val>
          <c:extLst>
            <c:ext xmlns:c16="http://schemas.microsoft.com/office/drawing/2014/chart" uri="{C3380CC4-5D6E-409C-BE32-E72D297353CC}">
              <c16:uniqueId val="{00000002-24FF-4AA4-87EC-7AC974287237}"/>
            </c:ext>
          </c:extLst>
        </c:ser>
        <c:ser>
          <c:idx val="3"/>
          <c:order val="3"/>
          <c:tx>
            <c:strRef>
              <c:f>Sheet1!$E$1</c:f>
              <c:strCache>
                <c:ptCount val="1"/>
                <c:pt idx="0">
                  <c:v>US Male 35-54</c:v>
                </c:pt>
              </c:strCache>
            </c:strRef>
          </c:tx>
          <c:spPr>
            <a:solidFill>
              <a:schemeClr val="accent4"/>
            </a:solidFill>
            <a:ln>
              <a:noFill/>
            </a:ln>
            <a:effectLst/>
          </c:spPr>
          <c:invertIfNegative val="0"/>
          <c:cat>
            <c:strRef>
              <c:f>Sheet1!$A$2:$A$11</c:f>
              <c:strCache>
                <c:ptCount val="10"/>
                <c:pt idx="0">
                  <c:v>Gummy</c:v>
                </c:pt>
                <c:pt idx="1">
                  <c:v>Capsules</c:v>
                </c:pt>
                <c:pt idx="2">
                  <c:v>Pills</c:v>
                </c:pt>
                <c:pt idx="3">
                  <c:v>Snack </c:v>
                </c:pt>
                <c:pt idx="4">
                  <c:v>Powder</c:v>
                </c:pt>
                <c:pt idx="5">
                  <c:v>Beverage</c:v>
                </c:pt>
                <c:pt idx="6">
                  <c:v>Softgels</c:v>
                </c:pt>
                <c:pt idx="7">
                  <c:v>Fortified food or beverage</c:v>
                </c:pt>
                <c:pt idx="8">
                  <c:v>Other non-pill format </c:v>
                </c:pt>
                <c:pt idx="9">
                  <c:v>Other</c:v>
                </c:pt>
              </c:strCache>
            </c:strRef>
          </c:cat>
          <c:val>
            <c:numRef>
              <c:f>Sheet1!$E$2:$E$11</c:f>
              <c:numCache>
                <c:formatCode>0%</c:formatCode>
                <c:ptCount val="10"/>
                <c:pt idx="0">
                  <c:v>0.22123894</c:v>
                </c:pt>
                <c:pt idx="1">
                  <c:v>0.25663717000000003</c:v>
                </c:pt>
                <c:pt idx="2">
                  <c:v>0.36283186000000001</c:v>
                </c:pt>
                <c:pt idx="3">
                  <c:v>0.10619468999999999</c:v>
                </c:pt>
                <c:pt idx="4">
                  <c:v>0.23893805000000001</c:v>
                </c:pt>
                <c:pt idx="5">
                  <c:v>0.17699115000000001</c:v>
                </c:pt>
                <c:pt idx="6">
                  <c:v>0.19469027</c:v>
                </c:pt>
                <c:pt idx="7">
                  <c:v>8.8495580000000004E-2</c:v>
                </c:pt>
                <c:pt idx="8">
                  <c:v>7.9646019999999998E-2</c:v>
                </c:pt>
                <c:pt idx="9">
                  <c:v>0</c:v>
                </c:pt>
              </c:numCache>
            </c:numRef>
          </c:val>
          <c:extLst>
            <c:ext xmlns:c16="http://schemas.microsoft.com/office/drawing/2014/chart" uri="{C3380CC4-5D6E-409C-BE32-E72D297353CC}">
              <c16:uniqueId val="{00000003-24FF-4AA4-87EC-7AC974287237}"/>
            </c:ext>
          </c:extLst>
        </c:ser>
        <c:ser>
          <c:idx val="4"/>
          <c:order val="4"/>
          <c:tx>
            <c:strRef>
              <c:f>Sheet1!$F$1</c:f>
              <c:strCache>
                <c:ptCount val="1"/>
                <c:pt idx="0">
                  <c:v>US Female 55+</c:v>
                </c:pt>
              </c:strCache>
            </c:strRef>
          </c:tx>
          <c:spPr>
            <a:solidFill>
              <a:schemeClr val="accent5"/>
            </a:solidFill>
            <a:ln>
              <a:noFill/>
            </a:ln>
            <a:effectLst/>
          </c:spPr>
          <c:invertIfNegative val="0"/>
          <c:cat>
            <c:strRef>
              <c:f>Sheet1!$A$2:$A$11</c:f>
              <c:strCache>
                <c:ptCount val="10"/>
                <c:pt idx="0">
                  <c:v>Gummy</c:v>
                </c:pt>
                <c:pt idx="1">
                  <c:v>Capsules</c:v>
                </c:pt>
                <c:pt idx="2">
                  <c:v>Pills</c:v>
                </c:pt>
                <c:pt idx="3">
                  <c:v>Snack </c:v>
                </c:pt>
                <c:pt idx="4">
                  <c:v>Powder</c:v>
                </c:pt>
                <c:pt idx="5">
                  <c:v>Beverage</c:v>
                </c:pt>
                <c:pt idx="6">
                  <c:v>Softgels</c:v>
                </c:pt>
                <c:pt idx="7">
                  <c:v>Fortified food or beverage</c:v>
                </c:pt>
                <c:pt idx="8">
                  <c:v>Other non-pill format </c:v>
                </c:pt>
                <c:pt idx="9">
                  <c:v>Other</c:v>
                </c:pt>
              </c:strCache>
            </c:strRef>
          </c:cat>
          <c:val>
            <c:numRef>
              <c:f>Sheet1!$F$2:$F$11</c:f>
              <c:numCache>
                <c:formatCode>0%</c:formatCode>
                <c:ptCount val="10"/>
                <c:pt idx="0">
                  <c:v>0.23913043</c:v>
                </c:pt>
                <c:pt idx="1">
                  <c:v>0.39130435000000002</c:v>
                </c:pt>
                <c:pt idx="2">
                  <c:v>0.13043478</c:v>
                </c:pt>
                <c:pt idx="3">
                  <c:v>6.521739E-2</c:v>
                </c:pt>
                <c:pt idx="4">
                  <c:v>6.521739E-2</c:v>
                </c:pt>
                <c:pt idx="5">
                  <c:v>8.6956520000000009E-2</c:v>
                </c:pt>
                <c:pt idx="6">
                  <c:v>0.26086957</c:v>
                </c:pt>
                <c:pt idx="7">
                  <c:v>8.6956520000000009E-2</c:v>
                </c:pt>
                <c:pt idx="8">
                  <c:v>0</c:v>
                </c:pt>
                <c:pt idx="9">
                  <c:v>2.1739129999999999E-2</c:v>
                </c:pt>
              </c:numCache>
            </c:numRef>
          </c:val>
          <c:extLst>
            <c:ext xmlns:c16="http://schemas.microsoft.com/office/drawing/2014/chart" uri="{C3380CC4-5D6E-409C-BE32-E72D297353CC}">
              <c16:uniqueId val="{00000004-24FF-4AA4-87EC-7AC974287237}"/>
            </c:ext>
          </c:extLst>
        </c:ser>
        <c:ser>
          <c:idx val="5"/>
          <c:order val="5"/>
          <c:tx>
            <c:strRef>
              <c:f>Sheet1!$G$1</c:f>
              <c:strCache>
                <c:ptCount val="1"/>
                <c:pt idx="0">
                  <c:v>US Male 55+</c:v>
                </c:pt>
              </c:strCache>
            </c:strRef>
          </c:tx>
          <c:spPr>
            <a:solidFill>
              <a:schemeClr val="accent6"/>
            </a:solidFill>
            <a:ln>
              <a:noFill/>
            </a:ln>
            <a:effectLst/>
          </c:spPr>
          <c:invertIfNegative val="0"/>
          <c:cat>
            <c:strRef>
              <c:f>Sheet1!$A$2:$A$11</c:f>
              <c:strCache>
                <c:ptCount val="10"/>
                <c:pt idx="0">
                  <c:v>Gummy</c:v>
                </c:pt>
                <c:pt idx="1">
                  <c:v>Capsules</c:v>
                </c:pt>
                <c:pt idx="2">
                  <c:v>Pills</c:v>
                </c:pt>
                <c:pt idx="3">
                  <c:v>Snack </c:v>
                </c:pt>
                <c:pt idx="4">
                  <c:v>Powder</c:v>
                </c:pt>
                <c:pt idx="5">
                  <c:v>Beverage</c:v>
                </c:pt>
                <c:pt idx="6">
                  <c:v>Softgels</c:v>
                </c:pt>
                <c:pt idx="7">
                  <c:v>Fortified food or beverage</c:v>
                </c:pt>
                <c:pt idx="8">
                  <c:v>Other non-pill format </c:v>
                </c:pt>
                <c:pt idx="9">
                  <c:v>Other</c:v>
                </c:pt>
              </c:strCache>
            </c:strRef>
          </c:cat>
          <c:val>
            <c:numRef>
              <c:f>Sheet1!$G$2:$G$11</c:f>
              <c:numCache>
                <c:formatCode>0%</c:formatCode>
                <c:ptCount val="10"/>
                <c:pt idx="0">
                  <c:v>6.0606060000000003E-2</c:v>
                </c:pt>
                <c:pt idx="1">
                  <c:v>0.36363635999999999</c:v>
                </c:pt>
                <c:pt idx="2">
                  <c:v>0.27272727000000002</c:v>
                </c:pt>
                <c:pt idx="3">
                  <c:v>3.0303030000000002E-2</c:v>
                </c:pt>
                <c:pt idx="4">
                  <c:v>9.0909089999999998E-2</c:v>
                </c:pt>
                <c:pt idx="5">
                  <c:v>0.18181818</c:v>
                </c:pt>
                <c:pt idx="6">
                  <c:v>0.18181818</c:v>
                </c:pt>
                <c:pt idx="7">
                  <c:v>0.15151514999999999</c:v>
                </c:pt>
                <c:pt idx="8">
                  <c:v>0</c:v>
                </c:pt>
                <c:pt idx="9">
                  <c:v>0</c:v>
                </c:pt>
              </c:numCache>
            </c:numRef>
          </c:val>
          <c:extLst>
            <c:ext xmlns:c16="http://schemas.microsoft.com/office/drawing/2014/chart" uri="{C3380CC4-5D6E-409C-BE32-E72D297353CC}">
              <c16:uniqueId val="{00000005-24FF-4AA4-87EC-7AC97428723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2022 US</c:v>
                </c:pt>
              </c:strCache>
            </c:strRef>
          </c:tx>
          <c:spPr>
            <a:solidFill>
              <a:schemeClr val="accent1"/>
            </a:solidFill>
            <a:ln>
              <a:noFill/>
            </a:ln>
            <a:effectLst/>
          </c:spPr>
          <c:invertIfNegative val="0"/>
          <c:cat>
            <c:strRef>
              <c:f>Sheet1!$A$2:$A$11</c:f>
              <c:strCache>
                <c:ptCount val="10"/>
                <c:pt idx="0">
                  <c:v>Pills</c:v>
                </c:pt>
                <c:pt idx="1">
                  <c:v>Capsules</c:v>
                </c:pt>
                <c:pt idx="2">
                  <c:v>Gummy</c:v>
                </c:pt>
                <c:pt idx="3">
                  <c:v>Softgels</c:v>
                </c:pt>
                <c:pt idx="4">
                  <c:v>Beverage</c:v>
                </c:pt>
                <c:pt idx="5">
                  <c:v>Powder</c:v>
                </c:pt>
                <c:pt idx="6">
                  <c:v>Snack </c:v>
                </c:pt>
                <c:pt idx="7">
                  <c:v>Fortified food or beverage</c:v>
                </c:pt>
                <c:pt idx="8">
                  <c:v>Other non-pill format</c:v>
                </c:pt>
                <c:pt idx="9">
                  <c:v>Other</c:v>
                </c:pt>
              </c:strCache>
            </c:strRef>
          </c:cat>
          <c:val>
            <c:numRef>
              <c:f>Sheet1!$B$2:$B$11</c:f>
              <c:numCache>
                <c:formatCode>0%</c:formatCode>
                <c:ptCount val="10"/>
                <c:pt idx="0">
                  <c:v>0.26640159000000002</c:v>
                </c:pt>
                <c:pt idx="1">
                  <c:v>0.28827037999999999</c:v>
                </c:pt>
                <c:pt idx="2">
                  <c:v>0.31411530999999998</c:v>
                </c:pt>
                <c:pt idx="3">
                  <c:v>0.23260437</c:v>
                </c:pt>
                <c:pt idx="4">
                  <c:v>0.23459245000000001</c:v>
                </c:pt>
                <c:pt idx="5">
                  <c:v>0.20874751</c:v>
                </c:pt>
                <c:pt idx="6">
                  <c:v>0.1749503</c:v>
                </c:pt>
                <c:pt idx="7">
                  <c:v>0.17892643999999999</c:v>
                </c:pt>
                <c:pt idx="8">
                  <c:v>8.7475150000000002E-2</c:v>
                </c:pt>
                <c:pt idx="9">
                  <c:v>1.9880700000000002E-3</c:v>
                </c:pt>
              </c:numCache>
            </c:numRef>
          </c:val>
          <c:extLst>
            <c:ext xmlns:c16="http://schemas.microsoft.com/office/drawing/2014/chart" uri="{C3380CC4-5D6E-409C-BE32-E72D297353CC}">
              <c16:uniqueId val="{00000000-24FF-4AA4-87EC-7AC974287237}"/>
            </c:ext>
          </c:extLst>
        </c:ser>
        <c:ser>
          <c:idx val="1"/>
          <c:order val="1"/>
          <c:tx>
            <c:strRef>
              <c:f>Sheet1!$C$1</c:f>
              <c:strCache>
                <c:ptCount val="1"/>
                <c:pt idx="0">
                  <c:v>2023 US</c:v>
                </c:pt>
              </c:strCache>
            </c:strRef>
          </c:tx>
          <c:spPr>
            <a:solidFill>
              <a:schemeClr val="accent2"/>
            </a:solidFill>
            <a:ln>
              <a:noFill/>
            </a:ln>
            <a:effectLst/>
          </c:spPr>
          <c:invertIfNegative val="0"/>
          <c:cat>
            <c:strRef>
              <c:f>Sheet1!$A$2:$A$11</c:f>
              <c:strCache>
                <c:ptCount val="10"/>
                <c:pt idx="0">
                  <c:v>Pills</c:v>
                </c:pt>
                <c:pt idx="1">
                  <c:v>Capsules</c:v>
                </c:pt>
                <c:pt idx="2">
                  <c:v>Gummy</c:v>
                </c:pt>
                <c:pt idx="3">
                  <c:v>Softgels</c:v>
                </c:pt>
                <c:pt idx="4">
                  <c:v>Beverage</c:v>
                </c:pt>
                <c:pt idx="5">
                  <c:v>Powder</c:v>
                </c:pt>
                <c:pt idx="6">
                  <c:v>Snack </c:v>
                </c:pt>
                <c:pt idx="7">
                  <c:v>Fortified food or beverage</c:v>
                </c:pt>
                <c:pt idx="8">
                  <c:v>Other non-pill format</c:v>
                </c:pt>
                <c:pt idx="9">
                  <c:v>Other</c:v>
                </c:pt>
              </c:strCache>
            </c:strRef>
          </c:cat>
          <c:val>
            <c:numRef>
              <c:f>Sheet1!$C$2:$C$11</c:f>
              <c:numCache>
                <c:formatCode>0%</c:formatCode>
                <c:ptCount val="10"/>
                <c:pt idx="0">
                  <c:v>0.26652893</c:v>
                </c:pt>
                <c:pt idx="1">
                  <c:v>0.28925620000000002</c:v>
                </c:pt>
                <c:pt idx="2">
                  <c:v>0.30371901000000001</c:v>
                </c:pt>
                <c:pt idx="3">
                  <c:v>0.15495867999999999</c:v>
                </c:pt>
                <c:pt idx="4">
                  <c:v>0.16735537</c:v>
                </c:pt>
                <c:pt idx="5">
                  <c:v>0.14256198</c:v>
                </c:pt>
                <c:pt idx="6">
                  <c:v>0.1322314</c:v>
                </c:pt>
                <c:pt idx="7">
                  <c:v>0.13842974999999999</c:v>
                </c:pt>
                <c:pt idx="8">
                  <c:v>5.1652889999999993E-2</c:v>
                </c:pt>
                <c:pt idx="9">
                  <c:v>0</c:v>
                </c:pt>
              </c:numCache>
            </c:numRef>
          </c:val>
          <c:extLst>
            <c:ext xmlns:c16="http://schemas.microsoft.com/office/drawing/2014/chart" uri="{C3380CC4-5D6E-409C-BE32-E72D297353CC}">
              <c16:uniqueId val="{00000001-24FF-4AA4-87EC-7AC974287237}"/>
            </c:ext>
          </c:extLst>
        </c:ser>
        <c:ser>
          <c:idx val="2"/>
          <c:order val="2"/>
          <c:tx>
            <c:strRef>
              <c:f>Sheet1!$D$1</c:f>
              <c:strCache>
                <c:ptCount val="1"/>
                <c:pt idx="0">
                  <c:v>2024 US</c:v>
                </c:pt>
              </c:strCache>
            </c:strRef>
          </c:tx>
          <c:spPr>
            <a:solidFill>
              <a:schemeClr val="accent3"/>
            </a:solidFill>
            <a:ln>
              <a:noFill/>
            </a:ln>
            <a:effectLst/>
          </c:spPr>
          <c:invertIfNegative val="0"/>
          <c:cat>
            <c:strRef>
              <c:f>Sheet1!$A$2:$A$11</c:f>
              <c:strCache>
                <c:ptCount val="10"/>
                <c:pt idx="0">
                  <c:v>Pills</c:v>
                </c:pt>
                <c:pt idx="1">
                  <c:v>Capsules</c:v>
                </c:pt>
                <c:pt idx="2">
                  <c:v>Gummy</c:v>
                </c:pt>
                <c:pt idx="3">
                  <c:v>Softgels</c:v>
                </c:pt>
                <c:pt idx="4">
                  <c:v>Beverage</c:v>
                </c:pt>
                <c:pt idx="5">
                  <c:v>Powder</c:v>
                </c:pt>
                <c:pt idx="6">
                  <c:v>Snack </c:v>
                </c:pt>
                <c:pt idx="7">
                  <c:v>Fortified food or beverage</c:v>
                </c:pt>
                <c:pt idx="8">
                  <c:v>Other non-pill format</c:v>
                </c:pt>
                <c:pt idx="9">
                  <c:v>Other</c:v>
                </c:pt>
              </c:strCache>
            </c:strRef>
          </c:cat>
          <c:val>
            <c:numRef>
              <c:f>Sheet1!$D$2:$D$11</c:f>
              <c:numCache>
                <c:formatCode>0%</c:formatCode>
                <c:ptCount val="10"/>
                <c:pt idx="0">
                  <c:v>0.30379747000000001</c:v>
                </c:pt>
                <c:pt idx="1">
                  <c:v>0.28691982999999999</c:v>
                </c:pt>
                <c:pt idx="2">
                  <c:v>0.28059072000000002</c:v>
                </c:pt>
                <c:pt idx="3">
                  <c:v>0.17510549</c:v>
                </c:pt>
                <c:pt idx="4">
                  <c:v>0.16033755</c:v>
                </c:pt>
                <c:pt idx="5">
                  <c:v>0.14767932</c:v>
                </c:pt>
                <c:pt idx="6">
                  <c:v>0.11181435000000001</c:v>
                </c:pt>
                <c:pt idx="7">
                  <c:v>8.860759E-2</c:v>
                </c:pt>
                <c:pt idx="8">
                  <c:v>4.2194089999999997E-2</c:v>
                </c:pt>
                <c:pt idx="9">
                  <c:v>2.1096999999999999E-3</c:v>
                </c:pt>
              </c:numCache>
            </c:numRef>
          </c:val>
          <c:extLst>
            <c:ext xmlns:c16="http://schemas.microsoft.com/office/drawing/2014/chart" uri="{C3380CC4-5D6E-409C-BE32-E72D297353CC}">
              <c16:uniqueId val="{00000002-24FF-4AA4-87EC-7AC97428723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Sheet1!$A$2:$A$12</c:f>
              <c:strCache>
                <c:ptCount val="11"/>
                <c:pt idx="0">
                  <c:v>HCP recommendation</c:v>
                </c:pt>
                <c:pt idx="1">
                  <c:v>More information on benefits</c:v>
                </c:pt>
                <c:pt idx="2">
                  <c:v>More scientific research proving benefits</c:v>
                </c:pt>
                <c:pt idx="3">
                  <c:v>More information on adequate dosage</c:v>
                </c:pt>
                <c:pt idx="4">
                  <c:v>Clearer understanding of the microbiome</c:v>
                </c:pt>
                <c:pt idx="5">
                  <c:v>Clear understanding of different types</c:v>
                </c:pt>
                <c:pt idx="6">
                  <c:v>Clearer labeling</c:v>
                </c:pt>
                <c:pt idx="7">
                  <c:v>Recommendation from friend/family</c:v>
                </c:pt>
                <c:pt idx="8">
                  <c:v>Media coverage</c:v>
                </c:pt>
                <c:pt idx="9">
                  <c:v>Influencer recommendation</c:v>
                </c:pt>
                <c:pt idx="10">
                  <c:v>Other</c:v>
                </c:pt>
              </c:strCache>
            </c:strRef>
          </c:cat>
          <c:val>
            <c:numRef>
              <c:f>Sheet1!$B$2:$B$12</c:f>
              <c:numCache>
                <c:formatCode>0%</c:formatCode>
                <c:ptCount val="11"/>
                <c:pt idx="0">
                  <c:v>0.33122362999999999</c:v>
                </c:pt>
                <c:pt idx="1">
                  <c:v>0.32067510999999999</c:v>
                </c:pt>
                <c:pt idx="2">
                  <c:v>0.23628692000000001</c:v>
                </c:pt>
                <c:pt idx="3">
                  <c:v>0.17510549</c:v>
                </c:pt>
                <c:pt idx="4">
                  <c:v>0.15400844</c:v>
                </c:pt>
                <c:pt idx="5">
                  <c:v>0.14767932</c:v>
                </c:pt>
                <c:pt idx="6">
                  <c:v>0.1371308</c:v>
                </c:pt>
                <c:pt idx="7">
                  <c:v>0.12447257</c:v>
                </c:pt>
                <c:pt idx="8">
                  <c:v>7.1729960000000009E-2</c:v>
                </c:pt>
                <c:pt idx="9">
                  <c:v>7.1729960000000009E-2</c:v>
                </c:pt>
                <c:pt idx="10">
                  <c:v>8.4388199999999997E-3</c:v>
                </c:pt>
              </c:numCache>
            </c:numRef>
          </c:val>
          <c:extLst>
            <c:ext xmlns:c16="http://schemas.microsoft.com/office/drawing/2014/chart" uri="{C3380CC4-5D6E-409C-BE32-E72D297353CC}">
              <c16:uniqueId val="{00000000-24FF-4AA4-87EC-7AC974287237}"/>
            </c:ext>
          </c:extLst>
        </c:ser>
        <c:ser>
          <c:idx val="1"/>
          <c:order val="1"/>
          <c:tx>
            <c:strRef>
              <c:f>Sheet1!$C$1</c:f>
              <c:strCache>
                <c:ptCount val="1"/>
                <c:pt idx="0">
                  <c:v>UK</c:v>
                </c:pt>
              </c:strCache>
            </c:strRef>
          </c:tx>
          <c:spPr>
            <a:solidFill>
              <a:schemeClr val="accent2"/>
            </a:solidFill>
            <a:ln>
              <a:noFill/>
            </a:ln>
            <a:effectLst/>
          </c:spPr>
          <c:invertIfNegative val="0"/>
          <c:cat>
            <c:strRef>
              <c:f>Sheet1!$A$2:$A$12</c:f>
              <c:strCache>
                <c:ptCount val="11"/>
                <c:pt idx="0">
                  <c:v>HCP recommendation</c:v>
                </c:pt>
                <c:pt idx="1">
                  <c:v>More information on benefits</c:v>
                </c:pt>
                <c:pt idx="2">
                  <c:v>More scientific research proving benefits</c:v>
                </c:pt>
                <c:pt idx="3">
                  <c:v>More information on adequate dosage</c:v>
                </c:pt>
                <c:pt idx="4">
                  <c:v>Clearer understanding of the microbiome</c:v>
                </c:pt>
                <c:pt idx="5">
                  <c:v>Clear understanding of different types</c:v>
                </c:pt>
                <c:pt idx="6">
                  <c:v>Clearer labeling</c:v>
                </c:pt>
                <c:pt idx="7">
                  <c:v>Recommendation from friend/family</c:v>
                </c:pt>
                <c:pt idx="8">
                  <c:v>Media coverage</c:v>
                </c:pt>
                <c:pt idx="9">
                  <c:v>Influencer recommendation</c:v>
                </c:pt>
                <c:pt idx="10">
                  <c:v>Other</c:v>
                </c:pt>
              </c:strCache>
            </c:strRef>
          </c:cat>
          <c:val>
            <c:numRef>
              <c:f>Sheet1!$C$2:$C$12</c:f>
              <c:numCache>
                <c:formatCode>0%</c:formatCode>
                <c:ptCount val="11"/>
                <c:pt idx="0">
                  <c:v>0.28571428999999998</c:v>
                </c:pt>
                <c:pt idx="1">
                  <c:v>0.33928571000000002</c:v>
                </c:pt>
                <c:pt idx="2">
                  <c:v>0.33928571000000002</c:v>
                </c:pt>
                <c:pt idx="3">
                  <c:v>0.10714286000000001</c:v>
                </c:pt>
                <c:pt idx="4">
                  <c:v>0.11904762000000001</c:v>
                </c:pt>
                <c:pt idx="5">
                  <c:v>0.18452381000000001</c:v>
                </c:pt>
                <c:pt idx="6">
                  <c:v>0.11904762000000001</c:v>
                </c:pt>
                <c:pt idx="7">
                  <c:v>0.13095238000000001</c:v>
                </c:pt>
                <c:pt idx="8">
                  <c:v>7.7380950000000004E-2</c:v>
                </c:pt>
                <c:pt idx="9">
                  <c:v>7.7380950000000004E-2</c:v>
                </c:pt>
                <c:pt idx="10">
                  <c:v>0</c:v>
                </c:pt>
              </c:numCache>
            </c:numRef>
          </c:val>
          <c:extLst>
            <c:ext xmlns:c16="http://schemas.microsoft.com/office/drawing/2014/chart" uri="{C3380CC4-5D6E-409C-BE32-E72D297353CC}">
              <c16:uniqueId val="{00000001-24FF-4AA4-87EC-7AC974287237}"/>
            </c:ext>
          </c:extLst>
        </c:ser>
        <c:ser>
          <c:idx val="2"/>
          <c:order val="2"/>
          <c:tx>
            <c:strRef>
              <c:f>Sheet1!$D$1</c:f>
              <c:strCache>
                <c:ptCount val="1"/>
                <c:pt idx="0">
                  <c:v>DE</c:v>
                </c:pt>
              </c:strCache>
            </c:strRef>
          </c:tx>
          <c:spPr>
            <a:solidFill>
              <a:schemeClr val="accent3"/>
            </a:solidFill>
            <a:ln>
              <a:noFill/>
            </a:ln>
            <a:effectLst/>
          </c:spPr>
          <c:invertIfNegative val="0"/>
          <c:cat>
            <c:strRef>
              <c:f>Sheet1!$A$2:$A$12</c:f>
              <c:strCache>
                <c:ptCount val="11"/>
                <c:pt idx="0">
                  <c:v>HCP recommendation</c:v>
                </c:pt>
                <c:pt idx="1">
                  <c:v>More information on benefits</c:v>
                </c:pt>
                <c:pt idx="2">
                  <c:v>More scientific research proving benefits</c:v>
                </c:pt>
                <c:pt idx="3">
                  <c:v>More information on adequate dosage</c:v>
                </c:pt>
                <c:pt idx="4">
                  <c:v>Clearer understanding of the microbiome</c:v>
                </c:pt>
                <c:pt idx="5">
                  <c:v>Clear understanding of different types</c:v>
                </c:pt>
                <c:pt idx="6">
                  <c:v>Clearer labeling</c:v>
                </c:pt>
                <c:pt idx="7">
                  <c:v>Recommendation from friend/family</c:v>
                </c:pt>
                <c:pt idx="8">
                  <c:v>Media coverage</c:v>
                </c:pt>
                <c:pt idx="9">
                  <c:v>Influencer recommendation</c:v>
                </c:pt>
                <c:pt idx="10">
                  <c:v>Other</c:v>
                </c:pt>
              </c:strCache>
            </c:strRef>
          </c:cat>
          <c:val>
            <c:numRef>
              <c:f>Sheet1!$D$2:$D$12</c:f>
              <c:numCache>
                <c:formatCode>0%</c:formatCode>
                <c:ptCount val="11"/>
                <c:pt idx="0">
                  <c:v>0.33004926000000001</c:v>
                </c:pt>
                <c:pt idx="1">
                  <c:v>0.18226601000000001</c:v>
                </c:pt>
                <c:pt idx="2">
                  <c:v>0.24137931000000001</c:v>
                </c:pt>
                <c:pt idx="3">
                  <c:v>0.10837438000000001</c:v>
                </c:pt>
                <c:pt idx="4">
                  <c:v>0.17733989999999999</c:v>
                </c:pt>
                <c:pt idx="5">
                  <c:v>0.15763547</c:v>
                </c:pt>
                <c:pt idx="6">
                  <c:v>8.8669949999999997E-2</c:v>
                </c:pt>
                <c:pt idx="7">
                  <c:v>0.17241379000000001</c:v>
                </c:pt>
                <c:pt idx="8">
                  <c:v>0.11330049</c:v>
                </c:pt>
                <c:pt idx="9">
                  <c:v>9.3596059999999995E-2</c:v>
                </c:pt>
                <c:pt idx="10">
                  <c:v>4.92611E-3</c:v>
                </c:pt>
              </c:numCache>
            </c:numRef>
          </c:val>
          <c:extLst>
            <c:ext xmlns:c16="http://schemas.microsoft.com/office/drawing/2014/chart" uri="{C3380CC4-5D6E-409C-BE32-E72D297353CC}">
              <c16:uniqueId val="{00000002-24FF-4AA4-87EC-7AC974287237}"/>
            </c:ext>
          </c:extLst>
        </c:ser>
        <c:ser>
          <c:idx val="3"/>
          <c:order val="3"/>
          <c:tx>
            <c:strRef>
              <c:f>Sheet1!$E$1</c:f>
              <c:strCache>
                <c:ptCount val="1"/>
                <c:pt idx="0">
                  <c:v>IT</c:v>
                </c:pt>
              </c:strCache>
            </c:strRef>
          </c:tx>
          <c:spPr>
            <a:solidFill>
              <a:schemeClr val="accent4"/>
            </a:solidFill>
            <a:ln>
              <a:noFill/>
            </a:ln>
            <a:effectLst/>
          </c:spPr>
          <c:invertIfNegative val="0"/>
          <c:cat>
            <c:strRef>
              <c:f>Sheet1!$A$2:$A$12</c:f>
              <c:strCache>
                <c:ptCount val="11"/>
                <c:pt idx="0">
                  <c:v>HCP recommendation</c:v>
                </c:pt>
                <c:pt idx="1">
                  <c:v>More information on benefits</c:v>
                </c:pt>
                <c:pt idx="2">
                  <c:v>More scientific research proving benefits</c:v>
                </c:pt>
                <c:pt idx="3">
                  <c:v>More information on adequate dosage</c:v>
                </c:pt>
                <c:pt idx="4">
                  <c:v>Clearer understanding of the microbiome</c:v>
                </c:pt>
                <c:pt idx="5">
                  <c:v>Clear understanding of different types</c:v>
                </c:pt>
                <c:pt idx="6">
                  <c:v>Clearer labeling</c:v>
                </c:pt>
                <c:pt idx="7">
                  <c:v>Recommendation from friend/family</c:v>
                </c:pt>
                <c:pt idx="8">
                  <c:v>Media coverage</c:v>
                </c:pt>
                <c:pt idx="9">
                  <c:v>Influencer recommendation</c:v>
                </c:pt>
                <c:pt idx="10">
                  <c:v>Other</c:v>
                </c:pt>
              </c:strCache>
            </c:strRef>
          </c:cat>
          <c:val>
            <c:numRef>
              <c:f>Sheet1!$E$2:$E$12</c:f>
              <c:numCache>
                <c:formatCode>0%</c:formatCode>
                <c:ptCount val="11"/>
                <c:pt idx="0">
                  <c:v>0.42105262999999998</c:v>
                </c:pt>
                <c:pt idx="1">
                  <c:v>0.32793522000000003</c:v>
                </c:pt>
                <c:pt idx="2">
                  <c:v>0.24291498</c:v>
                </c:pt>
                <c:pt idx="3">
                  <c:v>8.9068830000000002E-2</c:v>
                </c:pt>
                <c:pt idx="4">
                  <c:v>0.12955465999999999</c:v>
                </c:pt>
                <c:pt idx="5">
                  <c:v>0.12550607</c:v>
                </c:pt>
                <c:pt idx="6">
                  <c:v>0.13360324000000001</c:v>
                </c:pt>
                <c:pt idx="7">
                  <c:v>8.9068830000000002E-2</c:v>
                </c:pt>
                <c:pt idx="8">
                  <c:v>8.0971660000000001E-2</c:v>
                </c:pt>
                <c:pt idx="9">
                  <c:v>4.4534410000000003E-2</c:v>
                </c:pt>
                <c:pt idx="10">
                  <c:v>4.0485800000000004E-3</c:v>
                </c:pt>
              </c:numCache>
            </c:numRef>
          </c:val>
          <c:extLst>
            <c:ext xmlns:c16="http://schemas.microsoft.com/office/drawing/2014/chart" uri="{C3380CC4-5D6E-409C-BE32-E72D297353CC}">
              <c16:uniqueId val="{00000003-24FF-4AA4-87EC-7AC974287237}"/>
            </c:ext>
          </c:extLst>
        </c:ser>
        <c:ser>
          <c:idx val="4"/>
          <c:order val="4"/>
          <c:tx>
            <c:strRef>
              <c:f>Sheet1!$F$1</c:f>
              <c:strCache>
                <c:ptCount val="1"/>
                <c:pt idx="0">
                  <c:v>KR</c:v>
                </c:pt>
              </c:strCache>
            </c:strRef>
          </c:tx>
          <c:spPr>
            <a:solidFill>
              <a:schemeClr val="accent5"/>
            </a:solidFill>
            <a:ln>
              <a:noFill/>
            </a:ln>
            <a:effectLst/>
          </c:spPr>
          <c:invertIfNegative val="0"/>
          <c:cat>
            <c:strRef>
              <c:f>Sheet1!$A$2:$A$12</c:f>
              <c:strCache>
                <c:ptCount val="11"/>
                <c:pt idx="0">
                  <c:v>HCP recommendation</c:v>
                </c:pt>
                <c:pt idx="1">
                  <c:v>More information on benefits</c:v>
                </c:pt>
                <c:pt idx="2">
                  <c:v>More scientific research proving benefits</c:v>
                </c:pt>
                <c:pt idx="3">
                  <c:v>More information on adequate dosage</c:v>
                </c:pt>
                <c:pt idx="4">
                  <c:v>Clearer understanding of the microbiome</c:v>
                </c:pt>
                <c:pt idx="5">
                  <c:v>Clear understanding of different types</c:v>
                </c:pt>
                <c:pt idx="6">
                  <c:v>Clearer labeling</c:v>
                </c:pt>
                <c:pt idx="7">
                  <c:v>Recommendation from friend/family</c:v>
                </c:pt>
                <c:pt idx="8">
                  <c:v>Media coverage</c:v>
                </c:pt>
                <c:pt idx="9">
                  <c:v>Influencer recommendation</c:v>
                </c:pt>
                <c:pt idx="10">
                  <c:v>Other</c:v>
                </c:pt>
              </c:strCache>
            </c:strRef>
          </c:cat>
          <c:val>
            <c:numRef>
              <c:f>Sheet1!$F$2:$F$12</c:f>
              <c:numCache>
                <c:formatCode>0%</c:formatCode>
                <c:ptCount val="11"/>
                <c:pt idx="0">
                  <c:v>0.2943038</c:v>
                </c:pt>
                <c:pt idx="1">
                  <c:v>0.30696203</c:v>
                </c:pt>
                <c:pt idx="2">
                  <c:v>0.27848100999999997</c:v>
                </c:pt>
                <c:pt idx="3">
                  <c:v>0.16455696</c:v>
                </c:pt>
                <c:pt idx="4">
                  <c:v>0.14240506</c:v>
                </c:pt>
                <c:pt idx="5">
                  <c:v>0.13291138999999999</c:v>
                </c:pt>
                <c:pt idx="6">
                  <c:v>0.12658227999999999</c:v>
                </c:pt>
                <c:pt idx="7">
                  <c:v>0.19620253000000001</c:v>
                </c:pt>
                <c:pt idx="8">
                  <c:v>6.3291139999999996E-2</c:v>
                </c:pt>
                <c:pt idx="9">
                  <c:v>5.379747E-2</c:v>
                </c:pt>
                <c:pt idx="10">
                  <c:v>3.1645599999999999E-3</c:v>
                </c:pt>
              </c:numCache>
            </c:numRef>
          </c:val>
          <c:extLst>
            <c:ext xmlns:c16="http://schemas.microsoft.com/office/drawing/2014/chart" uri="{C3380CC4-5D6E-409C-BE32-E72D297353CC}">
              <c16:uniqueId val="{00000004-24FF-4AA4-87EC-7AC974287237}"/>
            </c:ext>
          </c:extLst>
        </c:ser>
        <c:ser>
          <c:idx val="5"/>
          <c:order val="5"/>
          <c:tx>
            <c:strRef>
              <c:f>Sheet1!$G$1</c:f>
              <c:strCache>
                <c:ptCount val="1"/>
                <c:pt idx="0">
                  <c:v>AU</c:v>
                </c:pt>
              </c:strCache>
            </c:strRef>
          </c:tx>
          <c:spPr>
            <a:solidFill>
              <a:schemeClr val="accent6"/>
            </a:solidFill>
            <a:ln>
              <a:noFill/>
            </a:ln>
            <a:effectLst/>
          </c:spPr>
          <c:invertIfNegative val="0"/>
          <c:cat>
            <c:strRef>
              <c:f>Sheet1!$A$2:$A$12</c:f>
              <c:strCache>
                <c:ptCount val="11"/>
                <c:pt idx="0">
                  <c:v>HCP recommendation</c:v>
                </c:pt>
                <c:pt idx="1">
                  <c:v>More information on benefits</c:v>
                </c:pt>
                <c:pt idx="2">
                  <c:v>More scientific research proving benefits</c:v>
                </c:pt>
                <c:pt idx="3">
                  <c:v>More information on adequate dosage</c:v>
                </c:pt>
                <c:pt idx="4">
                  <c:v>Clearer understanding of the microbiome</c:v>
                </c:pt>
                <c:pt idx="5">
                  <c:v>Clear understanding of different types</c:v>
                </c:pt>
                <c:pt idx="6">
                  <c:v>Clearer labeling</c:v>
                </c:pt>
                <c:pt idx="7">
                  <c:v>Recommendation from friend/family</c:v>
                </c:pt>
                <c:pt idx="8">
                  <c:v>Media coverage</c:v>
                </c:pt>
                <c:pt idx="9">
                  <c:v>Influencer recommendation</c:v>
                </c:pt>
                <c:pt idx="10">
                  <c:v>Other</c:v>
                </c:pt>
              </c:strCache>
            </c:strRef>
          </c:cat>
          <c:val>
            <c:numRef>
              <c:f>Sheet1!$G$2:$G$12</c:f>
              <c:numCache>
                <c:formatCode>0%</c:formatCode>
                <c:ptCount val="11"/>
                <c:pt idx="0">
                  <c:v>0.32994923999999998</c:v>
                </c:pt>
                <c:pt idx="1">
                  <c:v>0.25380711</c:v>
                </c:pt>
                <c:pt idx="2">
                  <c:v>0.26395939000000002</c:v>
                </c:pt>
                <c:pt idx="3">
                  <c:v>0.13197970000000001</c:v>
                </c:pt>
                <c:pt idx="4">
                  <c:v>0.14213197999999999</c:v>
                </c:pt>
                <c:pt idx="5">
                  <c:v>0.12182741</c:v>
                </c:pt>
                <c:pt idx="6">
                  <c:v>0.13197970000000001</c:v>
                </c:pt>
                <c:pt idx="7">
                  <c:v>0.11167513</c:v>
                </c:pt>
                <c:pt idx="8">
                  <c:v>6.5989850000000003E-2</c:v>
                </c:pt>
                <c:pt idx="9">
                  <c:v>6.5989850000000003E-2</c:v>
                </c:pt>
                <c:pt idx="10">
                  <c:v>4.5685279999999988E-2</c:v>
                </c:pt>
              </c:numCache>
            </c:numRef>
          </c:val>
          <c:extLst>
            <c:ext xmlns:c16="http://schemas.microsoft.com/office/drawing/2014/chart" uri="{C3380CC4-5D6E-409C-BE32-E72D297353CC}">
              <c16:uniqueId val="{00000005-24FF-4AA4-87EC-7AC974287237}"/>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Sheet1!$A$2:$A$12</c:f>
              <c:strCache>
                <c:ptCount val="11"/>
                <c:pt idx="0">
                  <c:v>HCP recommendation</c:v>
                </c:pt>
                <c:pt idx="1">
                  <c:v>More information on benefits</c:v>
                </c:pt>
                <c:pt idx="2">
                  <c:v>More scientific research proving benefits</c:v>
                </c:pt>
                <c:pt idx="3">
                  <c:v>More information on adequate dosage</c:v>
                </c:pt>
                <c:pt idx="4">
                  <c:v>Clearer understanding of the microbiome</c:v>
                </c:pt>
                <c:pt idx="5">
                  <c:v>Clear understanding of different types</c:v>
                </c:pt>
                <c:pt idx="6">
                  <c:v>Clearer labeling</c:v>
                </c:pt>
                <c:pt idx="7">
                  <c:v>Recommendation from friend/family</c:v>
                </c:pt>
                <c:pt idx="8">
                  <c:v>Media coverage</c:v>
                </c:pt>
                <c:pt idx="9">
                  <c:v>Influencer recommendation</c:v>
                </c:pt>
                <c:pt idx="10">
                  <c:v>Other</c:v>
                </c:pt>
              </c:strCache>
            </c:strRef>
          </c:cat>
          <c:val>
            <c:numRef>
              <c:f>Sheet1!$H$2:$H$12</c:f>
              <c:numCache>
                <c:formatCode>0%</c:formatCode>
                <c:ptCount val="11"/>
                <c:pt idx="0">
                  <c:v>0.39509537</c:v>
                </c:pt>
                <c:pt idx="1">
                  <c:v>0.26975476999999998</c:v>
                </c:pt>
                <c:pt idx="2">
                  <c:v>0.31335150000000001</c:v>
                </c:pt>
                <c:pt idx="3">
                  <c:v>0.14713896000000001</c:v>
                </c:pt>
                <c:pt idx="4">
                  <c:v>0.1226158</c:v>
                </c:pt>
                <c:pt idx="5">
                  <c:v>0.17711172</c:v>
                </c:pt>
                <c:pt idx="6">
                  <c:v>0.13896458</c:v>
                </c:pt>
                <c:pt idx="7">
                  <c:v>0.14986376000000001</c:v>
                </c:pt>
                <c:pt idx="8">
                  <c:v>7.3569480000000007E-2</c:v>
                </c:pt>
                <c:pt idx="9">
                  <c:v>0.11989101000000001</c:v>
                </c:pt>
                <c:pt idx="10">
                  <c:v>2.7247999999999999E-3</c:v>
                </c:pt>
              </c:numCache>
            </c:numRef>
          </c:val>
          <c:extLst>
            <c:ext xmlns:c16="http://schemas.microsoft.com/office/drawing/2014/chart" uri="{C3380CC4-5D6E-409C-BE32-E72D297353CC}">
              <c16:uniqueId val="{00000006-24FF-4AA4-87EC-7AC97428723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Sheet1!$A$2:$A$12</c:f>
              <c:strCache>
                <c:ptCount val="11"/>
                <c:pt idx="0">
                  <c:v>HCP recommendation</c:v>
                </c:pt>
                <c:pt idx="1">
                  <c:v>More scientific research proving benefits</c:v>
                </c:pt>
                <c:pt idx="2">
                  <c:v>More information on benefits</c:v>
                </c:pt>
                <c:pt idx="3">
                  <c:v>Clear understanding of different types</c:v>
                </c:pt>
                <c:pt idx="4">
                  <c:v>Clearer understanding of the microbiome</c:v>
                </c:pt>
                <c:pt idx="5">
                  <c:v>More information on adequate dosage</c:v>
                </c:pt>
                <c:pt idx="6">
                  <c:v>Recommendation from friend/family</c:v>
                </c:pt>
                <c:pt idx="7">
                  <c:v>Clearer labeling</c:v>
                </c:pt>
                <c:pt idx="8">
                  <c:v>Media coverage</c:v>
                </c:pt>
                <c:pt idx="9">
                  <c:v>Influencer recommendation</c:v>
                </c:pt>
                <c:pt idx="10">
                  <c:v>Other </c:v>
                </c:pt>
              </c:strCache>
            </c:strRef>
          </c:cat>
          <c:val>
            <c:numRef>
              <c:f>Sheet1!$B$2:$B$12</c:f>
              <c:numCache>
                <c:formatCode>0%</c:formatCode>
                <c:ptCount val="11"/>
                <c:pt idx="0">
                  <c:v>0.32947977000000001</c:v>
                </c:pt>
                <c:pt idx="1">
                  <c:v>0.27745665000000003</c:v>
                </c:pt>
                <c:pt idx="2">
                  <c:v>0.24566473999999999</c:v>
                </c:pt>
                <c:pt idx="3">
                  <c:v>0.1849711</c:v>
                </c:pt>
                <c:pt idx="4">
                  <c:v>0.16763006</c:v>
                </c:pt>
                <c:pt idx="5">
                  <c:v>0.15606935999999999</c:v>
                </c:pt>
                <c:pt idx="6">
                  <c:v>0.14739884</c:v>
                </c:pt>
                <c:pt idx="7">
                  <c:v>0.1300578</c:v>
                </c:pt>
                <c:pt idx="8">
                  <c:v>8.0924859999999987E-2</c:v>
                </c:pt>
                <c:pt idx="9">
                  <c:v>7.5144509999999998E-2</c:v>
                </c:pt>
                <c:pt idx="10">
                  <c:v>5.7803500000000001E-3</c:v>
                </c:pt>
              </c:numCache>
            </c:numRef>
          </c:val>
          <c:extLst>
            <c:ext xmlns:c16="http://schemas.microsoft.com/office/drawing/2014/chart" uri="{C3380CC4-5D6E-409C-BE32-E72D297353CC}">
              <c16:uniqueId val="{00000000-24FF-4AA4-87EC-7AC974287237}"/>
            </c:ext>
          </c:extLst>
        </c:ser>
        <c:ser>
          <c:idx val="1"/>
          <c:order val="1"/>
          <c:tx>
            <c:strRef>
              <c:f>Sheet1!$C$1</c:f>
              <c:strCache>
                <c:ptCount val="1"/>
                <c:pt idx="0">
                  <c:v>Male 18-34</c:v>
                </c:pt>
              </c:strCache>
            </c:strRef>
          </c:tx>
          <c:spPr>
            <a:solidFill>
              <a:schemeClr val="accent2"/>
            </a:solidFill>
            <a:ln>
              <a:noFill/>
            </a:ln>
            <a:effectLst/>
          </c:spPr>
          <c:invertIfNegative val="0"/>
          <c:cat>
            <c:strRef>
              <c:f>Sheet1!$A$2:$A$12</c:f>
              <c:strCache>
                <c:ptCount val="11"/>
                <c:pt idx="0">
                  <c:v>HCP recommendation</c:v>
                </c:pt>
                <c:pt idx="1">
                  <c:v>More scientific research proving benefits</c:v>
                </c:pt>
                <c:pt idx="2">
                  <c:v>More information on benefits</c:v>
                </c:pt>
                <c:pt idx="3">
                  <c:v>Clear understanding of different types</c:v>
                </c:pt>
                <c:pt idx="4">
                  <c:v>Clearer understanding of the microbiome</c:v>
                </c:pt>
                <c:pt idx="5">
                  <c:v>More information on adequate dosage</c:v>
                </c:pt>
                <c:pt idx="6">
                  <c:v>Recommendation from friend/family</c:v>
                </c:pt>
                <c:pt idx="7">
                  <c:v>Clearer labeling</c:v>
                </c:pt>
                <c:pt idx="8">
                  <c:v>Media coverage</c:v>
                </c:pt>
                <c:pt idx="9">
                  <c:v>Influencer recommendation</c:v>
                </c:pt>
                <c:pt idx="10">
                  <c:v>Other </c:v>
                </c:pt>
              </c:strCache>
            </c:strRef>
          </c:cat>
          <c:val>
            <c:numRef>
              <c:f>Sheet1!$C$2:$C$12</c:f>
              <c:numCache>
                <c:formatCode>0%</c:formatCode>
                <c:ptCount val="11"/>
                <c:pt idx="0">
                  <c:v>0.27556818</c:v>
                </c:pt>
                <c:pt idx="1">
                  <c:v>0.27840909000000003</c:v>
                </c:pt>
                <c:pt idx="2">
                  <c:v>0.28409090999999997</c:v>
                </c:pt>
                <c:pt idx="3">
                  <c:v>0.17613635999999999</c:v>
                </c:pt>
                <c:pt idx="4">
                  <c:v>0.13920455000000001</c:v>
                </c:pt>
                <c:pt idx="5">
                  <c:v>0.15909091</c:v>
                </c:pt>
                <c:pt idx="6">
                  <c:v>0.16193182</c:v>
                </c:pt>
                <c:pt idx="7">
                  <c:v>0.18465909</c:v>
                </c:pt>
                <c:pt idx="8">
                  <c:v>9.6590910000000002E-2</c:v>
                </c:pt>
                <c:pt idx="9">
                  <c:v>9.375E-2</c:v>
                </c:pt>
                <c:pt idx="10">
                  <c:v>0</c:v>
                </c:pt>
              </c:numCache>
            </c:numRef>
          </c:val>
          <c:extLst>
            <c:ext xmlns:c16="http://schemas.microsoft.com/office/drawing/2014/chart" uri="{C3380CC4-5D6E-409C-BE32-E72D297353CC}">
              <c16:uniqueId val="{00000001-24FF-4AA4-87EC-7AC974287237}"/>
            </c:ext>
          </c:extLst>
        </c:ser>
        <c:ser>
          <c:idx val="2"/>
          <c:order val="2"/>
          <c:tx>
            <c:strRef>
              <c:f>Sheet1!$D$1</c:f>
              <c:strCache>
                <c:ptCount val="1"/>
                <c:pt idx="0">
                  <c:v>Female 35-54</c:v>
                </c:pt>
              </c:strCache>
            </c:strRef>
          </c:tx>
          <c:spPr>
            <a:solidFill>
              <a:schemeClr val="accent3"/>
            </a:solidFill>
            <a:ln>
              <a:noFill/>
            </a:ln>
            <a:effectLst/>
          </c:spPr>
          <c:invertIfNegative val="0"/>
          <c:cat>
            <c:strRef>
              <c:f>Sheet1!$A$2:$A$12</c:f>
              <c:strCache>
                <c:ptCount val="11"/>
                <c:pt idx="0">
                  <c:v>HCP recommendation</c:v>
                </c:pt>
                <c:pt idx="1">
                  <c:v>More scientific research proving benefits</c:v>
                </c:pt>
                <c:pt idx="2">
                  <c:v>More information on benefits</c:v>
                </c:pt>
                <c:pt idx="3">
                  <c:v>Clear understanding of different types</c:v>
                </c:pt>
                <c:pt idx="4">
                  <c:v>Clearer understanding of the microbiome</c:v>
                </c:pt>
                <c:pt idx="5">
                  <c:v>More information on adequate dosage</c:v>
                </c:pt>
                <c:pt idx="6">
                  <c:v>Recommendation from friend/family</c:v>
                </c:pt>
                <c:pt idx="7">
                  <c:v>Clearer labeling</c:v>
                </c:pt>
                <c:pt idx="8">
                  <c:v>Media coverage</c:v>
                </c:pt>
                <c:pt idx="9">
                  <c:v>Influencer recommendation</c:v>
                </c:pt>
                <c:pt idx="10">
                  <c:v>Other </c:v>
                </c:pt>
              </c:strCache>
            </c:strRef>
          </c:cat>
          <c:val>
            <c:numRef>
              <c:f>Sheet1!$D$2:$D$12</c:f>
              <c:numCache>
                <c:formatCode>0%</c:formatCode>
                <c:ptCount val="11"/>
                <c:pt idx="0">
                  <c:v>0.31350114000000001</c:v>
                </c:pt>
                <c:pt idx="1">
                  <c:v>0.26773455000000002</c:v>
                </c:pt>
                <c:pt idx="2">
                  <c:v>0.32494278999999998</c:v>
                </c:pt>
                <c:pt idx="3">
                  <c:v>0.13958809999999999</c:v>
                </c:pt>
                <c:pt idx="4">
                  <c:v>0.15102974999999999</c:v>
                </c:pt>
                <c:pt idx="5">
                  <c:v>0.14187643</c:v>
                </c:pt>
                <c:pt idx="6">
                  <c:v>0.12128145999999999</c:v>
                </c:pt>
                <c:pt idx="7">
                  <c:v>0.11212815</c:v>
                </c:pt>
                <c:pt idx="8">
                  <c:v>5.9496569999999999E-2</c:v>
                </c:pt>
                <c:pt idx="9">
                  <c:v>7.7803200000000003E-2</c:v>
                </c:pt>
                <c:pt idx="10">
                  <c:v>1.6018310000000001E-2</c:v>
                </c:pt>
              </c:numCache>
            </c:numRef>
          </c:val>
          <c:extLst>
            <c:ext xmlns:c16="http://schemas.microsoft.com/office/drawing/2014/chart" uri="{C3380CC4-5D6E-409C-BE32-E72D297353CC}">
              <c16:uniqueId val="{00000002-24FF-4AA4-87EC-7AC974287237}"/>
            </c:ext>
          </c:extLst>
        </c:ser>
        <c:ser>
          <c:idx val="3"/>
          <c:order val="3"/>
          <c:tx>
            <c:strRef>
              <c:f>Sheet1!$E$1</c:f>
              <c:strCache>
                <c:ptCount val="1"/>
                <c:pt idx="0">
                  <c:v>Male 35-54</c:v>
                </c:pt>
              </c:strCache>
            </c:strRef>
          </c:tx>
          <c:spPr>
            <a:solidFill>
              <a:schemeClr val="accent4"/>
            </a:solidFill>
            <a:ln>
              <a:noFill/>
            </a:ln>
            <a:effectLst/>
          </c:spPr>
          <c:invertIfNegative val="0"/>
          <c:cat>
            <c:strRef>
              <c:f>Sheet1!$A$2:$A$12</c:f>
              <c:strCache>
                <c:ptCount val="11"/>
                <c:pt idx="0">
                  <c:v>HCP recommendation</c:v>
                </c:pt>
                <c:pt idx="1">
                  <c:v>More scientific research proving benefits</c:v>
                </c:pt>
                <c:pt idx="2">
                  <c:v>More information on benefits</c:v>
                </c:pt>
                <c:pt idx="3">
                  <c:v>Clear understanding of different types</c:v>
                </c:pt>
                <c:pt idx="4">
                  <c:v>Clearer understanding of the microbiome</c:v>
                </c:pt>
                <c:pt idx="5">
                  <c:v>More information on adequate dosage</c:v>
                </c:pt>
                <c:pt idx="6">
                  <c:v>Recommendation from friend/family</c:v>
                </c:pt>
                <c:pt idx="7">
                  <c:v>Clearer labeling</c:v>
                </c:pt>
                <c:pt idx="8">
                  <c:v>Media coverage</c:v>
                </c:pt>
                <c:pt idx="9">
                  <c:v>Influencer recommendation</c:v>
                </c:pt>
                <c:pt idx="10">
                  <c:v>Other </c:v>
                </c:pt>
              </c:strCache>
            </c:strRef>
          </c:cat>
          <c:val>
            <c:numRef>
              <c:f>Sheet1!$E$2:$E$12</c:f>
              <c:numCache>
                <c:formatCode>0%</c:formatCode>
                <c:ptCount val="11"/>
                <c:pt idx="0">
                  <c:v>0.31026786000000001</c:v>
                </c:pt>
                <c:pt idx="1">
                  <c:v>0.26785713999999999</c:v>
                </c:pt>
                <c:pt idx="2">
                  <c:v>0.28348213999999999</c:v>
                </c:pt>
                <c:pt idx="3">
                  <c:v>0.12276786000000001</c:v>
                </c:pt>
                <c:pt idx="4">
                  <c:v>0.14285713999999999</c:v>
                </c:pt>
                <c:pt idx="5">
                  <c:v>0.14732143</c:v>
                </c:pt>
                <c:pt idx="6">
                  <c:v>0.15401786000000001</c:v>
                </c:pt>
                <c:pt idx="7">
                  <c:v>0.16071429000000001</c:v>
                </c:pt>
                <c:pt idx="8">
                  <c:v>0.10714286000000001</c:v>
                </c:pt>
                <c:pt idx="9">
                  <c:v>9.8214289999999996E-2</c:v>
                </c:pt>
                <c:pt idx="10">
                  <c:v>0</c:v>
                </c:pt>
              </c:numCache>
            </c:numRef>
          </c:val>
          <c:extLst>
            <c:ext xmlns:c16="http://schemas.microsoft.com/office/drawing/2014/chart" uri="{C3380CC4-5D6E-409C-BE32-E72D297353CC}">
              <c16:uniqueId val="{00000003-24FF-4AA4-87EC-7AC974287237}"/>
            </c:ext>
          </c:extLst>
        </c:ser>
        <c:ser>
          <c:idx val="4"/>
          <c:order val="4"/>
          <c:tx>
            <c:strRef>
              <c:f>Sheet1!$F$1</c:f>
              <c:strCache>
                <c:ptCount val="1"/>
                <c:pt idx="0">
                  <c:v>Female 55+</c:v>
                </c:pt>
              </c:strCache>
            </c:strRef>
          </c:tx>
          <c:spPr>
            <a:solidFill>
              <a:schemeClr val="accent5"/>
            </a:solidFill>
            <a:ln>
              <a:noFill/>
            </a:ln>
            <a:effectLst/>
          </c:spPr>
          <c:invertIfNegative val="0"/>
          <c:cat>
            <c:strRef>
              <c:f>Sheet1!$A$2:$A$12</c:f>
              <c:strCache>
                <c:ptCount val="11"/>
                <c:pt idx="0">
                  <c:v>HCP recommendation</c:v>
                </c:pt>
                <c:pt idx="1">
                  <c:v>More scientific research proving benefits</c:v>
                </c:pt>
                <c:pt idx="2">
                  <c:v>More information on benefits</c:v>
                </c:pt>
                <c:pt idx="3">
                  <c:v>Clear understanding of different types</c:v>
                </c:pt>
                <c:pt idx="4">
                  <c:v>Clearer understanding of the microbiome</c:v>
                </c:pt>
                <c:pt idx="5">
                  <c:v>More information on adequate dosage</c:v>
                </c:pt>
                <c:pt idx="6">
                  <c:v>Recommendation from friend/family</c:v>
                </c:pt>
                <c:pt idx="7">
                  <c:v>Clearer labeling</c:v>
                </c:pt>
                <c:pt idx="8">
                  <c:v>Media coverage</c:v>
                </c:pt>
                <c:pt idx="9">
                  <c:v>Influencer recommendation</c:v>
                </c:pt>
                <c:pt idx="10">
                  <c:v>Other </c:v>
                </c:pt>
              </c:strCache>
            </c:strRef>
          </c:cat>
          <c:val>
            <c:numRef>
              <c:f>Sheet1!$F$2:$F$12</c:f>
              <c:numCache>
                <c:formatCode>0%</c:formatCode>
                <c:ptCount val="11"/>
                <c:pt idx="0">
                  <c:v>0.49714286000000002</c:v>
                </c:pt>
                <c:pt idx="1">
                  <c:v>0.27428571000000002</c:v>
                </c:pt>
                <c:pt idx="2">
                  <c:v>0.26857143</c:v>
                </c:pt>
                <c:pt idx="3">
                  <c:v>0.13142856999999999</c:v>
                </c:pt>
                <c:pt idx="4">
                  <c:v>0.13714286000000001</c:v>
                </c:pt>
                <c:pt idx="5">
                  <c:v>8.5714289999999999E-2</c:v>
                </c:pt>
                <c:pt idx="6">
                  <c:v>9.1428569999999987E-2</c:v>
                </c:pt>
                <c:pt idx="7">
                  <c:v>7.4285710000000005E-2</c:v>
                </c:pt>
                <c:pt idx="8">
                  <c:v>2.8571429999999998E-2</c:v>
                </c:pt>
                <c:pt idx="9">
                  <c:v>2.2857140000000001E-2</c:v>
                </c:pt>
                <c:pt idx="10">
                  <c:v>1.7142859999999999E-2</c:v>
                </c:pt>
              </c:numCache>
            </c:numRef>
          </c:val>
          <c:extLst>
            <c:ext xmlns:c16="http://schemas.microsoft.com/office/drawing/2014/chart" uri="{C3380CC4-5D6E-409C-BE32-E72D297353CC}">
              <c16:uniqueId val="{00000004-24FF-4AA4-87EC-7AC974287237}"/>
            </c:ext>
          </c:extLst>
        </c:ser>
        <c:ser>
          <c:idx val="5"/>
          <c:order val="5"/>
          <c:tx>
            <c:strRef>
              <c:f>Sheet1!$G$1</c:f>
              <c:strCache>
                <c:ptCount val="1"/>
                <c:pt idx="0">
                  <c:v>Male 55+</c:v>
                </c:pt>
              </c:strCache>
            </c:strRef>
          </c:tx>
          <c:spPr>
            <a:solidFill>
              <a:schemeClr val="accent6"/>
            </a:solidFill>
            <a:ln>
              <a:noFill/>
            </a:ln>
            <a:effectLst/>
          </c:spPr>
          <c:invertIfNegative val="0"/>
          <c:cat>
            <c:strRef>
              <c:f>Sheet1!$A$2:$A$12</c:f>
              <c:strCache>
                <c:ptCount val="11"/>
                <c:pt idx="0">
                  <c:v>HCP recommendation</c:v>
                </c:pt>
                <c:pt idx="1">
                  <c:v>More scientific research proving benefits</c:v>
                </c:pt>
                <c:pt idx="2">
                  <c:v>More information on benefits</c:v>
                </c:pt>
                <c:pt idx="3">
                  <c:v>Clear understanding of different types</c:v>
                </c:pt>
                <c:pt idx="4">
                  <c:v>Clearer understanding of the microbiome</c:v>
                </c:pt>
                <c:pt idx="5">
                  <c:v>More information on adequate dosage</c:v>
                </c:pt>
                <c:pt idx="6">
                  <c:v>Recommendation from friend/family</c:v>
                </c:pt>
                <c:pt idx="7">
                  <c:v>Clearer labeling</c:v>
                </c:pt>
                <c:pt idx="8">
                  <c:v>Media coverage</c:v>
                </c:pt>
                <c:pt idx="9">
                  <c:v>Influencer recommendation</c:v>
                </c:pt>
                <c:pt idx="10">
                  <c:v>Other </c:v>
                </c:pt>
              </c:strCache>
            </c:strRef>
          </c:cat>
          <c:val>
            <c:numRef>
              <c:f>Sheet1!$G$2:$G$12</c:f>
              <c:numCache>
                <c:formatCode>0%</c:formatCode>
                <c:ptCount val="11"/>
                <c:pt idx="0">
                  <c:v>0.49760766000000001</c:v>
                </c:pt>
                <c:pt idx="1">
                  <c:v>0.25837321000000002</c:v>
                </c:pt>
                <c:pt idx="2">
                  <c:v>0.33014354000000001</c:v>
                </c:pt>
                <c:pt idx="3">
                  <c:v>0.13397128999999999</c:v>
                </c:pt>
                <c:pt idx="4">
                  <c:v>7.6555020000000001E-2</c:v>
                </c:pt>
                <c:pt idx="5">
                  <c:v>0.11483254</c:v>
                </c:pt>
                <c:pt idx="6">
                  <c:v>0.14832535999999999</c:v>
                </c:pt>
                <c:pt idx="7">
                  <c:v>3.8277510000000001E-2</c:v>
                </c:pt>
                <c:pt idx="8">
                  <c:v>4.3062199999999988E-2</c:v>
                </c:pt>
                <c:pt idx="9">
                  <c:v>4.7846890000000003E-2</c:v>
                </c:pt>
                <c:pt idx="10">
                  <c:v>1.9138760000000001E-2</c:v>
                </c:pt>
              </c:numCache>
            </c:numRef>
          </c:val>
          <c:extLst>
            <c:ext xmlns:c16="http://schemas.microsoft.com/office/drawing/2014/chart" uri="{C3380CC4-5D6E-409C-BE32-E72D297353CC}">
              <c16:uniqueId val="{00000005-24FF-4AA4-87EC-7AC97428723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Sheet1!$A$2:$A$12</c:f>
              <c:strCache>
                <c:ptCount val="11"/>
                <c:pt idx="0">
                  <c:v>HCP recommendation</c:v>
                </c:pt>
                <c:pt idx="1">
                  <c:v>More information on benefits</c:v>
                </c:pt>
                <c:pt idx="2">
                  <c:v>More information on adequate dosage</c:v>
                </c:pt>
                <c:pt idx="3">
                  <c:v>More scientific research proving benefits</c:v>
                </c:pt>
                <c:pt idx="4">
                  <c:v>Clearer labeling</c:v>
                </c:pt>
                <c:pt idx="5">
                  <c:v>Clear understanding of different types</c:v>
                </c:pt>
                <c:pt idx="6">
                  <c:v>Clearer understanding of the microbiome</c:v>
                </c:pt>
                <c:pt idx="7">
                  <c:v>Recommendation from friend/family</c:v>
                </c:pt>
                <c:pt idx="8">
                  <c:v>Media coverage</c:v>
                </c:pt>
                <c:pt idx="9">
                  <c:v>Influencer recommendation</c:v>
                </c:pt>
                <c:pt idx="10">
                  <c:v>Other </c:v>
                </c:pt>
              </c:strCache>
            </c:strRef>
          </c:cat>
          <c:val>
            <c:numRef>
              <c:f>Sheet1!$B$2:$B$12</c:f>
              <c:numCache>
                <c:formatCode>0%</c:formatCode>
                <c:ptCount val="11"/>
                <c:pt idx="0">
                  <c:v>0.38983051000000002</c:v>
                </c:pt>
                <c:pt idx="1">
                  <c:v>0.27118643999999997</c:v>
                </c:pt>
                <c:pt idx="2">
                  <c:v>0.25423729</c:v>
                </c:pt>
                <c:pt idx="3">
                  <c:v>0.22033897999999999</c:v>
                </c:pt>
                <c:pt idx="4">
                  <c:v>0.20338982999999999</c:v>
                </c:pt>
                <c:pt idx="5">
                  <c:v>0.16949153</c:v>
                </c:pt>
                <c:pt idx="6">
                  <c:v>0.13559321999999999</c:v>
                </c:pt>
                <c:pt idx="7">
                  <c:v>8.4745760000000003E-2</c:v>
                </c:pt>
                <c:pt idx="8">
                  <c:v>6.7796609999999993E-2</c:v>
                </c:pt>
                <c:pt idx="9">
                  <c:v>1.694915E-2</c:v>
                </c:pt>
                <c:pt idx="10">
                  <c:v>1.694915E-2</c:v>
                </c:pt>
              </c:numCache>
            </c:numRef>
          </c:val>
          <c:extLst>
            <c:ext xmlns:c16="http://schemas.microsoft.com/office/drawing/2014/chart" uri="{C3380CC4-5D6E-409C-BE32-E72D297353CC}">
              <c16:uniqueId val="{00000000-24FF-4AA4-87EC-7AC974287237}"/>
            </c:ext>
          </c:extLst>
        </c:ser>
        <c:ser>
          <c:idx val="1"/>
          <c:order val="1"/>
          <c:tx>
            <c:strRef>
              <c:f>Sheet1!$C$1</c:f>
              <c:strCache>
                <c:ptCount val="1"/>
                <c:pt idx="0">
                  <c:v>US Male 18-34</c:v>
                </c:pt>
              </c:strCache>
            </c:strRef>
          </c:tx>
          <c:spPr>
            <a:solidFill>
              <a:schemeClr val="accent2"/>
            </a:solidFill>
            <a:ln>
              <a:noFill/>
            </a:ln>
            <a:effectLst/>
          </c:spPr>
          <c:invertIfNegative val="0"/>
          <c:cat>
            <c:strRef>
              <c:f>Sheet1!$A$2:$A$12</c:f>
              <c:strCache>
                <c:ptCount val="11"/>
                <c:pt idx="0">
                  <c:v>HCP recommendation</c:v>
                </c:pt>
                <c:pt idx="1">
                  <c:v>More information on benefits</c:v>
                </c:pt>
                <c:pt idx="2">
                  <c:v>More information on adequate dosage</c:v>
                </c:pt>
                <c:pt idx="3">
                  <c:v>More scientific research proving benefits</c:v>
                </c:pt>
                <c:pt idx="4">
                  <c:v>Clearer labeling</c:v>
                </c:pt>
                <c:pt idx="5">
                  <c:v>Clear understanding of different types</c:v>
                </c:pt>
                <c:pt idx="6">
                  <c:v>Clearer understanding of the microbiome</c:v>
                </c:pt>
                <c:pt idx="7">
                  <c:v>Recommendation from friend/family</c:v>
                </c:pt>
                <c:pt idx="8">
                  <c:v>Media coverage</c:v>
                </c:pt>
                <c:pt idx="9">
                  <c:v>Influencer recommendation</c:v>
                </c:pt>
                <c:pt idx="10">
                  <c:v>Other </c:v>
                </c:pt>
              </c:strCache>
            </c:strRef>
          </c:cat>
          <c:val>
            <c:numRef>
              <c:f>Sheet1!$C$2:$C$12</c:f>
              <c:numCache>
                <c:formatCode>0%</c:formatCode>
                <c:ptCount val="11"/>
                <c:pt idx="0">
                  <c:v>0.24786325000000001</c:v>
                </c:pt>
                <c:pt idx="1">
                  <c:v>0.32478632000000002</c:v>
                </c:pt>
                <c:pt idx="2">
                  <c:v>0.15384614999999999</c:v>
                </c:pt>
                <c:pt idx="3">
                  <c:v>0.26495725999999997</c:v>
                </c:pt>
                <c:pt idx="4">
                  <c:v>0.19658120000000001</c:v>
                </c:pt>
                <c:pt idx="5">
                  <c:v>0.20512821000000001</c:v>
                </c:pt>
                <c:pt idx="6">
                  <c:v>0.16239316000000001</c:v>
                </c:pt>
                <c:pt idx="7">
                  <c:v>0.13675213999999999</c:v>
                </c:pt>
                <c:pt idx="8">
                  <c:v>0.11111111</c:v>
                </c:pt>
                <c:pt idx="9">
                  <c:v>5.9829060000000003E-2</c:v>
                </c:pt>
                <c:pt idx="10">
                  <c:v>0</c:v>
                </c:pt>
              </c:numCache>
            </c:numRef>
          </c:val>
          <c:extLst>
            <c:ext xmlns:c16="http://schemas.microsoft.com/office/drawing/2014/chart" uri="{C3380CC4-5D6E-409C-BE32-E72D297353CC}">
              <c16:uniqueId val="{00000001-24FF-4AA4-87EC-7AC974287237}"/>
            </c:ext>
          </c:extLst>
        </c:ser>
        <c:ser>
          <c:idx val="2"/>
          <c:order val="2"/>
          <c:tx>
            <c:strRef>
              <c:f>Sheet1!$D$1</c:f>
              <c:strCache>
                <c:ptCount val="1"/>
                <c:pt idx="0">
                  <c:v>US Female 35-54</c:v>
                </c:pt>
              </c:strCache>
            </c:strRef>
          </c:tx>
          <c:spPr>
            <a:solidFill>
              <a:schemeClr val="accent3"/>
            </a:solidFill>
            <a:ln>
              <a:noFill/>
            </a:ln>
            <a:effectLst/>
          </c:spPr>
          <c:invertIfNegative val="0"/>
          <c:cat>
            <c:strRef>
              <c:f>Sheet1!$A$2:$A$12</c:f>
              <c:strCache>
                <c:ptCount val="11"/>
                <c:pt idx="0">
                  <c:v>HCP recommendation</c:v>
                </c:pt>
                <c:pt idx="1">
                  <c:v>More information on benefits</c:v>
                </c:pt>
                <c:pt idx="2">
                  <c:v>More information on adequate dosage</c:v>
                </c:pt>
                <c:pt idx="3">
                  <c:v>More scientific research proving benefits</c:v>
                </c:pt>
                <c:pt idx="4">
                  <c:v>Clearer labeling</c:v>
                </c:pt>
                <c:pt idx="5">
                  <c:v>Clear understanding of different types</c:v>
                </c:pt>
                <c:pt idx="6">
                  <c:v>Clearer understanding of the microbiome</c:v>
                </c:pt>
                <c:pt idx="7">
                  <c:v>Recommendation from friend/family</c:v>
                </c:pt>
                <c:pt idx="8">
                  <c:v>Media coverage</c:v>
                </c:pt>
                <c:pt idx="9">
                  <c:v>Influencer recommendation</c:v>
                </c:pt>
                <c:pt idx="10">
                  <c:v>Other </c:v>
                </c:pt>
              </c:strCache>
            </c:strRef>
          </c:cat>
          <c:val>
            <c:numRef>
              <c:f>Sheet1!$D$2:$D$12</c:f>
              <c:numCache>
                <c:formatCode>0%</c:formatCode>
                <c:ptCount val="11"/>
                <c:pt idx="0">
                  <c:v>0.34285714</c:v>
                </c:pt>
                <c:pt idx="1">
                  <c:v>0.30476189999999997</c:v>
                </c:pt>
                <c:pt idx="2">
                  <c:v>0.18095238</c:v>
                </c:pt>
                <c:pt idx="3">
                  <c:v>0.23809524000000001</c:v>
                </c:pt>
                <c:pt idx="4">
                  <c:v>0.11428571</c:v>
                </c:pt>
                <c:pt idx="5">
                  <c:v>7.6190480000000005E-2</c:v>
                </c:pt>
                <c:pt idx="6">
                  <c:v>0.14285713999999999</c:v>
                </c:pt>
                <c:pt idx="7">
                  <c:v>0.14285713999999999</c:v>
                </c:pt>
                <c:pt idx="8">
                  <c:v>3.8095240000000002E-2</c:v>
                </c:pt>
                <c:pt idx="9">
                  <c:v>0.11428571</c:v>
                </c:pt>
                <c:pt idx="10">
                  <c:v>9.5238100000000006E-3</c:v>
                </c:pt>
              </c:numCache>
            </c:numRef>
          </c:val>
          <c:extLst>
            <c:ext xmlns:c16="http://schemas.microsoft.com/office/drawing/2014/chart" uri="{C3380CC4-5D6E-409C-BE32-E72D297353CC}">
              <c16:uniqueId val="{00000002-24FF-4AA4-87EC-7AC974287237}"/>
            </c:ext>
          </c:extLst>
        </c:ser>
        <c:ser>
          <c:idx val="3"/>
          <c:order val="3"/>
          <c:tx>
            <c:strRef>
              <c:f>Sheet1!$E$1</c:f>
              <c:strCache>
                <c:ptCount val="1"/>
                <c:pt idx="0">
                  <c:v>US Male 35-54</c:v>
                </c:pt>
              </c:strCache>
            </c:strRef>
          </c:tx>
          <c:spPr>
            <a:solidFill>
              <a:schemeClr val="accent4"/>
            </a:solidFill>
            <a:ln>
              <a:noFill/>
            </a:ln>
            <a:effectLst/>
          </c:spPr>
          <c:invertIfNegative val="0"/>
          <c:cat>
            <c:strRef>
              <c:f>Sheet1!$A$2:$A$12</c:f>
              <c:strCache>
                <c:ptCount val="11"/>
                <c:pt idx="0">
                  <c:v>HCP recommendation</c:v>
                </c:pt>
                <c:pt idx="1">
                  <c:v>More information on benefits</c:v>
                </c:pt>
                <c:pt idx="2">
                  <c:v>More information on adequate dosage</c:v>
                </c:pt>
                <c:pt idx="3">
                  <c:v>More scientific research proving benefits</c:v>
                </c:pt>
                <c:pt idx="4">
                  <c:v>Clearer labeling</c:v>
                </c:pt>
                <c:pt idx="5">
                  <c:v>Clear understanding of different types</c:v>
                </c:pt>
                <c:pt idx="6">
                  <c:v>Clearer understanding of the microbiome</c:v>
                </c:pt>
                <c:pt idx="7">
                  <c:v>Recommendation from friend/family</c:v>
                </c:pt>
                <c:pt idx="8">
                  <c:v>Media coverage</c:v>
                </c:pt>
                <c:pt idx="9">
                  <c:v>Influencer recommendation</c:v>
                </c:pt>
                <c:pt idx="10">
                  <c:v>Other </c:v>
                </c:pt>
              </c:strCache>
            </c:strRef>
          </c:cat>
          <c:val>
            <c:numRef>
              <c:f>Sheet1!$E$2:$E$12</c:f>
              <c:numCache>
                <c:formatCode>0%</c:formatCode>
                <c:ptCount val="11"/>
                <c:pt idx="0">
                  <c:v>0.23893805000000001</c:v>
                </c:pt>
                <c:pt idx="1">
                  <c:v>0.30973451000000002</c:v>
                </c:pt>
                <c:pt idx="2">
                  <c:v>0.2300885</c:v>
                </c:pt>
                <c:pt idx="3">
                  <c:v>0.20353982000000001</c:v>
                </c:pt>
                <c:pt idx="4">
                  <c:v>0.14159292000000001</c:v>
                </c:pt>
                <c:pt idx="5">
                  <c:v>0.16814159000000001</c:v>
                </c:pt>
                <c:pt idx="6">
                  <c:v>0.19469027</c:v>
                </c:pt>
                <c:pt idx="7">
                  <c:v>0.15929204</c:v>
                </c:pt>
                <c:pt idx="8">
                  <c:v>8.8495580000000004E-2</c:v>
                </c:pt>
                <c:pt idx="9">
                  <c:v>0.10619468999999999</c:v>
                </c:pt>
                <c:pt idx="10">
                  <c:v>0</c:v>
                </c:pt>
              </c:numCache>
            </c:numRef>
          </c:val>
          <c:extLst>
            <c:ext xmlns:c16="http://schemas.microsoft.com/office/drawing/2014/chart" uri="{C3380CC4-5D6E-409C-BE32-E72D297353CC}">
              <c16:uniqueId val="{00000003-24FF-4AA4-87EC-7AC974287237}"/>
            </c:ext>
          </c:extLst>
        </c:ser>
        <c:ser>
          <c:idx val="4"/>
          <c:order val="4"/>
          <c:tx>
            <c:strRef>
              <c:f>Sheet1!$F$1</c:f>
              <c:strCache>
                <c:ptCount val="1"/>
                <c:pt idx="0">
                  <c:v>US Female 55+</c:v>
                </c:pt>
              </c:strCache>
            </c:strRef>
          </c:tx>
          <c:spPr>
            <a:solidFill>
              <a:schemeClr val="accent5"/>
            </a:solidFill>
            <a:ln>
              <a:noFill/>
            </a:ln>
            <a:effectLst/>
          </c:spPr>
          <c:invertIfNegative val="0"/>
          <c:cat>
            <c:strRef>
              <c:f>Sheet1!$A$2:$A$12</c:f>
              <c:strCache>
                <c:ptCount val="11"/>
                <c:pt idx="0">
                  <c:v>HCP recommendation</c:v>
                </c:pt>
                <c:pt idx="1">
                  <c:v>More information on benefits</c:v>
                </c:pt>
                <c:pt idx="2">
                  <c:v>More information on adequate dosage</c:v>
                </c:pt>
                <c:pt idx="3">
                  <c:v>More scientific research proving benefits</c:v>
                </c:pt>
                <c:pt idx="4">
                  <c:v>Clearer labeling</c:v>
                </c:pt>
                <c:pt idx="5">
                  <c:v>Clear understanding of different types</c:v>
                </c:pt>
                <c:pt idx="6">
                  <c:v>Clearer understanding of the microbiome</c:v>
                </c:pt>
                <c:pt idx="7">
                  <c:v>Recommendation from friend/family</c:v>
                </c:pt>
                <c:pt idx="8">
                  <c:v>Media coverage</c:v>
                </c:pt>
                <c:pt idx="9">
                  <c:v>Influencer recommendation</c:v>
                </c:pt>
                <c:pt idx="10">
                  <c:v>Other </c:v>
                </c:pt>
              </c:strCache>
            </c:strRef>
          </c:cat>
          <c:val>
            <c:numRef>
              <c:f>Sheet1!$F$2:$F$12</c:f>
              <c:numCache>
                <c:formatCode>0%</c:formatCode>
                <c:ptCount val="11"/>
                <c:pt idx="0">
                  <c:v>0.58695651999999998</c:v>
                </c:pt>
                <c:pt idx="1">
                  <c:v>0.30434782999999999</c:v>
                </c:pt>
                <c:pt idx="2">
                  <c:v>4.3478259999999998E-2</c:v>
                </c:pt>
                <c:pt idx="3">
                  <c:v>0.32608695999999998</c:v>
                </c:pt>
                <c:pt idx="4">
                  <c:v>0</c:v>
                </c:pt>
                <c:pt idx="5">
                  <c:v>0.13043478</c:v>
                </c:pt>
                <c:pt idx="6">
                  <c:v>0.10869565</c:v>
                </c:pt>
                <c:pt idx="7">
                  <c:v>4.3478259999999998E-2</c:v>
                </c:pt>
                <c:pt idx="8">
                  <c:v>2.1739129999999999E-2</c:v>
                </c:pt>
                <c:pt idx="9">
                  <c:v>2.1739129999999999E-2</c:v>
                </c:pt>
                <c:pt idx="10">
                  <c:v>2.1739129999999999E-2</c:v>
                </c:pt>
              </c:numCache>
            </c:numRef>
          </c:val>
          <c:extLst>
            <c:ext xmlns:c16="http://schemas.microsoft.com/office/drawing/2014/chart" uri="{C3380CC4-5D6E-409C-BE32-E72D297353CC}">
              <c16:uniqueId val="{00000004-24FF-4AA4-87EC-7AC974287237}"/>
            </c:ext>
          </c:extLst>
        </c:ser>
        <c:ser>
          <c:idx val="5"/>
          <c:order val="5"/>
          <c:tx>
            <c:strRef>
              <c:f>Sheet1!$G$1</c:f>
              <c:strCache>
                <c:ptCount val="1"/>
                <c:pt idx="0">
                  <c:v>US Male 55+</c:v>
                </c:pt>
              </c:strCache>
            </c:strRef>
          </c:tx>
          <c:spPr>
            <a:solidFill>
              <a:schemeClr val="accent6"/>
            </a:solidFill>
            <a:ln>
              <a:noFill/>
            </a:ln>
            <a:effectLst/>
          </c:spPr>
          <c:invertIfNegative val="0"/>
          <c:cat>
            <c:strRef>
              <c:f>Sheet1!$A$2:$A$12</c:f>
              <c:strCache>
                <c:ptCount val="11"/>
                <c:pt idx="0">
                  <c:v>HCP recommendation</c:v>
                </c:pt>
                <c:pt idx="1">
                  <c:v>More information on benefits</c:v>
                </c:pt>
                <c:pt idx="2">
                  <c:v>More information on adequate dosage</c:v>
                </c:pt>
                <c:pt idx="3">
                  <c:v>More scientific research proving benefits</c:v>
                </c:pt>
                <c:pt idx="4">
                  <c:v>Clearer labeling</c:v>
                </c:pt>
                <c:pt idx="5">
                  <c:v>Clear understanding of different types</c:v>
                </c:pt>
                <c:pt idx="6">
                  <c:v>Clearer understanding of the microbiome</c:v>
                </c:pt>
                <c:pt idx="7">
                  <c:v>Recommendation from friend/family</c:v>
                </c:pt>
                <c:pt idx="8">
                  <c:v>Media coverage</c:v>
                </c:pt>
                <c:pt idx="9">
                  <c:v>Influencer recommendation</c:v>
                </c:pt>
                <c:pt idx="10">
                  <c:v>Other </c:v>
                </c:pt>
              </c:strCache>
            </c:strRef>
          </c:cat>
          <c:val>
            <c:numRef>
              <c:f>Sheet1!$G$2:$G$12</c:f>
              <c:numCache>
                <c:formatCode>0%</c:formatCode>
                <c:ptCount val="11"/>
                <c:pt idx="0">
                  <c:v>0.45454545000000002</c:v>
                </c:pt>
                <c:pt idx="1">
                  <c:v>0.51515151999999997</c:v>
                </c:pt>
                <c:pt idx="2">
                  <c:v>9.0909089999999998E-2</c:v>
                </c:pt>
                <c:pt idx="3">
                  <c:v>0.15151514999999999</c:v>
                </c:pt>
                <c:pt idx="4">
                  <c:v>6.0606060000000003E-2</c:v>
                </c:pt>
                <c:pt idx="5">
                  <c:v>6.0606060000000003E-2</c:v>
                </c:pt>
                <c:pt idx="6">
                  <c:v>9.0909089999999998E-2</c:v>
                </c:pt>
                <c:pt idx="7">
                  <c:v>9.0909089999999998E-2</c:v>
                </c:pt>
                <c:pt idx="8">
                  <c:v>6.0606060000000003E-2</c:v>
                </c:pt>
                <c:pt idx="9">
                  <c:v>3.0303030000000002E-2</c:v>
                </c:pt>
                <c:pt idx="10">
                  <c:v>3.0303030000000002E-2</c:v>
                </c:pt>
              </c:numCache>
            </c:numRef>
          </c:val>
          <c:extLst>
            <c:ext xmlns:c16="http://schemas.microsoft.com/office/drawing/2014/chart" uri="{C3380CC4-5D6E-409C-BE32-E72D297353CC}">
              <c16:uniqueId val="{00000005-24FF-4AA4-87EC-7AC97428723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2022 US</c:v>
                </c:pt>
              </c:strCache>
            </c:strRef>
          </c:tx>
          <c:spPr>
            <a:solidFill>
              <a:schemeClr val="accent1"/>
            </a:solidFill>
            <a:ln>
              <a:noFill/>
            </a:ln>
            <a:effectLst/>
          </c:spPr>
          <c:invertIfNegative val="0"/>
          <c:cat>
            <c:strRef>
              <c:f>Sheet1!$A$2:$A$12</c:f>
              <c:strCache>
                <c:ptCount val="11"/>
                <c:pt idx="0">
                  <c:v>HCP Recommendation</c:v>
                </c:pt>
                <c:pt idx="1">
                  <c:v>More information on benefits</c:v>
                </c:pt>
                <c:pt idx="2">
                  <c:v>More scientific research proving benefits</c:v>
                </c:pt>
                <c:pt idx="3">
                  <c:v>More information on adequate dosage</c:v>
                </c:pt>
                <c:pt idx="4">
                  <c:v>Clearer understanding of the microbiome</c:v>
                </c:pt>
                <c:pt idx="5">
                  <c:v>Clear understanding of different types</c:v>
                </c:pt>
                <c:pt idx="6">
                  <c:v>Clearer labeling</c:v>
                </c:pt>
                <c:pt idx="7">
                  <c:v>Recommendation from friend/family</c:v>
                </c:pt>
                <c:pt idx="8">
                  <c:v>Media coverage</c:v>
                </c:pt>
                <c:pt idx="9">
                  <c:v>Influencer recommendation</c:v>
                </c:pt>
                <c:pt idx="10">
                  <c:v>Other </c:v>
                </c:pt>
              </c:strCache>
            </c:strRef>
          </c:cat>
          <c:val>
            <c:numRef>
              <c:f>Sheet1!$B$2:$B$12</c:f>
              <c:numCache>
                <c:formatCode>0%</c:formatCode>
                <c:ptCount val="11"/>
                <c:pt idx="0">
                  <c:v>0.30815109000000002</c:v>
                </c:pt>
                <c:pt idx="1">
                  <c:v>0.24453279999999999</c:v>
                </c:pt>
                <c:pt idx="2">
                  <c:v>0.18489066000000001</c:v>
                </c:pt>
                <c:pt idx="3">
                  <c:v>0.1610338</c:v>
                </c:pt>
                <c:pt idx="4">
                  <c:v>0.13717694</c:v>
                </c:pt>
                <c:pt idx="5">
                  <c:v>0.14711730000000001</c:v>
                </c:pt>
                <c:pt idx="6">
                  <c:v>0.12326044</c:v>
                </c:pt>
                <c:pt idx="7">
                  <c:v>0.1610338</c:v>
                </c:pt>
                <c:pt idx="8">
                  <c:v>9.7415509999999997E-2</c:v>
                </c:pt>
                <c:pt idx="9">
                  <c:v>0.11928429</c:v>
                </c:pt>
                <c:pt idx="10">
                  <c:v>1.7892640000000001E-2</c:v>
                </c:pt>
              </c:numCache>
            </c:numRef>
          </c:val>
          <c:extLst>
            <c:ext xmlns:c16="http://schemas.microsoft.com/office/drawing/2014/chart" uri="{C3380CC4-5D6E-409C-BE32-E72D297353CC}">
              <c16:uniqueId val="{00000000-24FF-4AA4-87EC-7AC974287237}"/>
            </c:ext>
          </c:extLst>
        </c:ser>
        <c:ser>
          <c:idx val="1"/>
          <c:order val="1"/>
          <c:tx>
            <c:strRef>
              <c:f>Sheet1!$C$1</c:f>
              <c:strCache>
                <c:ptCount val="1"/>
                <c:pt idx="0">
                  <c:v>2023 US</c:v>
                </c:pt>
              </c:strCache>
            </c:strRef>
          </c:tx>
          <c:spPr>
            <a:solidFill>
              <a:schemeClr val="accent2"/>
            </a:solidFill>
            <a:ln>
              <a:noFill/>
            </a:ln>
            <a:effectLst/>
          </c:spPr>
          <c:invertIfNegative val="0"/>
          <c:cat>
            <c:strRef>
              <c:f>Sheet1!$A$2:$A$12</c:f>
              <c:strCache>
                <c:ptCount val="11"/>
                <c:pt idx="0">
                  <c:v>HCP Recommendation</c:v>
                </c:pt>
                <c:pt idx="1">
                  <c:v>More information on benefits</c:v>
                </c:pt>
                <c:pt idx="2">
                  <c:v>More scientific research proving benefits</c:v>
                </c:pt>
                <c:pt idx="3">
                  <c:v>More information on adequate dosage</c:v>
                </c:pt>
                <c:pt idx="4">
                  <c:v>Clearer understanding of the microbiome</c:v>
                </c:pt>
                <c:pt idx="5">
                  <c:v>Clear understanding of different types</c:v>
                </c:pt>
                <c:pt idx="6">
                  <c:v>Clearer labeling</c:v>
                </c:pt>
                <c:pt idx="7">
                  <c:v>Recommendation from friend/family</c:v>
                </c:pt>
                <c:pt idx="8">
                  <c:v>Media coverage</c:v>
                </c:pt>
                <c:pt idx="9">
                  <c:v>Influencer recommendation</c:v>
                </c:pt>
                <c:pt idx="10">
                  <c:v>Other </c:v>
                </c:pt>
              </c:strCache>
            </c:strRef>
          </c:cat>
          <c:val>
            <c:numRef>
              <c:f>Sheet1!$C$2:$C$12</c:f>
              <c:numCache>
                <c:formatCode>0%</c:formatCode>
                <c:ptCount val="11"/>
                <c:pt idx="0">
                  <c:v>0.30991735999999998</c:v>
                </c:pt>
                <c:pt idx="1">
                  <c:v>0.28719008000000001</c:v>
                </c:pt>
                <c:pt idx="2">
                  <c:v>0.22933883999999999</c:v>
                </c:pt>
                <c:pt idx="3">
                  <c:v>0.15289256000000001</c:v>
                </c:pt>
                <c:pt idx="4">
                  <c:v>0.14256198</c:v>
                </c:pt>
                <c:pt idx="5">
                  <c:v>0.15082645</c:v>
                </c:pt>
                <c:pt idx="6">
                  <c:v>0.15495867999999999</c:v>
                </c:pt>
                <c:pt idx="7">
                  <c:v>0.15909091</c:v>
                </c:pt>
                <c:pt idx="8">
                  <c:v>9.0909089999999998E-2</c:v>
                </c:pt>
                <c:pt idx="9">
                  <c:v>0.10743802</c:v>
                </c:pt>
                <c:pt idx="10">
                  <c:v>1.0330580000000001E-2</c:v>
                </c:pt>
              </c:numCache>
            </c:numRef>
          </c:val>
          <c:extLst>
            <c:ext xmlns:c16="http://schemas.microsoft.com/office/drawing/2014/chart" uri="{C3380CC4-5D6E-409C-BE32-E72D297353CC}">
              <c16:uniqueId val="{00000001-24FF-4AA4-87EC-7AC974287237}"/>
            </c:ext>
          </c:extLst>
        </c:ser>
        <c:ser>
          <c:idx val="2"/>
          <c:order val="2"/>
          <c:tx>
            <c:strRef>
              <c:f>Sheet1!$D$1</c:f>
              <c:strCache>
                <c:ptCount val="1"/>
                <c:pt idx="0">
                  <c:v>2024 US</c:v>
                </c:pt>
              </c:strCache>
            </c:strRef>
          </c:tx>
          <c:spPr>
            <a:solidFill>
              <a:schemeClr val="accent3"/>
            </a:solidFill>
            <a:ln>
              <a:noFill/>
            </a:ln>
            <a:effectLst/>
          </c:spPr>
          <c:invertIfNegative val="0"/>
          <c:cat>
            <c:strRef>
              <c:f>Sheet1!$A$2:$A$12</c:f>
              <c:strCache>
                <c:ptCount val="11"/>
                <c:pt idx="0">
                  <c:v>HCP Recommendation</c:v>
                </c:pt>
                <c:pt idx="1">
                  <c:v>More information on benefits</c:v>
                </c:pt>
                <c:pt idx="2">
                  <c:v>More scientific research proving benefits</c:v>
                </c:pt>
                <c:pt idx="3">
                  <c:v>More information on adequate dosage</c:v>
                </c:pt>
                <c:pt idx="4">
                  <c:v>Clearer understanding of the microbiome</c:v>
                </c:pt>
                <c:pt idx="5">
                  <c:v>Clear understanding of different types</c:v>
                </c:pt>
                <c:pt idx="6">
                  <c:v>Clearer labeling</c:v>
                </c:pt>
                <c:pt idx="7">
                  <c:v>Recommendation from friend/family</c:v>
                </c:pt>
                <c:pt idx="8">
                  <c:v>Media coverage</c:v>
                </c:pt>
                <c:pt idx="9">
                  <c:v>Influencer recommendation</c:v>
                </c:pt>
                <c:pt idx="10">
                  <c:v>Other </c:v>
                </c:pt>
              </c:strCache>
            </c:strRef>
          </c:cat>
          <c:val>
            <c:numRef>
              <c:f>Sheet1!$D$2:$D$12</c:f>
              <c:numCache>
                <c:formatCode>0%</c:formatCode>
                <c:ptCount val="11"/>
                <c:pt idx="0">
                  <c:v>0.33122362999999999</c:v>
                </c:pt>
                <c:pt idx="1">
                  <c:v>0.32067510999999999</c:v>
                </c:pt>
                <c:pt idx="2">
                  <c:v>0.23628692000000001</c:v>
                </c:pt>
                <c:pt idx="3">
                  <c:v>0.17510549</c:v>
                </c:pt>
                <c:pt idx="4">
                  <c:v>0.15400844</c:v>
                </c:pt>
                <c:pt idx="5">
                  <c:v>0.14767932</c:v>
                </c:pt>
                <c:pt idx="6">
                  <c:v>0.1371308</c:v>
                </c:pt>
                <c:pt idx="7">
                  <c:v>0.12447257</c:v>
                </c:pt>
                <c:pt idx="8">
                  <c:v>7.1729960000000009E-2</c:v>
                </c:pt>
                <c:pt idx="9">
                  <c:v>7.1729960000000009E-2</c:v>
                </c:pt>
                <c:pt idx="10">
                  <c:v>8.4388199999999997E-3</c:v>
                </c:pt>
              </c:numCache>
            </c:numRef>
          </c:val>
          <c:extLst>
            <c:ext xmlns:c16="http://schemas.microsoft.com/office/drawing/2014/chart" uri="{C3380CC4-5D6E-409C-BE32-E72D297353CC}">
              <c16:uniqueId val="{00000002-24FF-4AA4-87EC-7AC97428723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Sheet1!$A$2:$A$13</c:f>
              <c:strCache>
                <c:ptCount val="12"/>
                <c:pt idx="0">
                  <c:v>Health care professional</c:v>
                </c:pt>
                <c:pt idx="1">
                  <c:v>Online research on health conditions</c:v>
                </c:pt>
                <c:pt idx="2">
                  <c:v>Friend or family</c:v>
                </c:pt>
                <c:pt idx="3">
                  <c:v>Health TV show </c:v>
                </c:pt>
                <c:pt idx="4">
                  <c:v>Health app/wearable</c:v>
                </c:pt>
                <c:pt idx="5">
                  <c:v>Supplement company website</c:v>
                </c:pt>
                <c:pt idx="6">
                  <c:v>Saw it on a store shelf</c:v>
                </c:pt>
                <c:pt idx="7">
                  <c:v>Influencer recommendation</c:v>
                </c:pt>
                <c:pt idx="8">
                  <c:v>Magazine</c:v>
                </c:pt>
                <c:pt idx="9">
                  <c:v>Retail employee</c:v>
                </c:pt>
                <c:pt idx="10">
                  <c:v>Newspaper</c:v>
                </c:pt>
                <c:pt idx="11">
                  <c:v>Other </c:v>
                </c:pt>
              </c:strCache>
            </c:strRef>
          </c:cat>
          <c:val>
            <c:numRef>
              <c:f>Sheet1!$B$2:$B$13</c:f>
              <c:numCache>
                <c:formatCode>0%</c:formatCode>
                <c:ptCount val="12"/>
                <c:pt idx="0">
                  <c:v>0.38818564999999999</c:v>
                </c:pt>
                <c:pt idx="1">
                  <c:v>0.32489451000000003</c:v>
                </c:pt>
                <c:pt idx="2">
                  <c:v>0.29113924000000002</c:v>
                </c:pt>
                <c:pt idx="3">
                  <c:v>0.25527425999999998</c:v>
                </c:pt>
                <c:pt idx="4">
                  <c:v>0.21940928000000001</c:v>
                </c:pt>
                <c:pt idx="5">
                  <c:v>0.21097046</c:v>
                </c:pt>
                <c:pt idx="6">
                  <c:v>0.17932488999999999</c:v>
                </c:pt>
                <c:pt idx="7">
                  <c:v>0.14135021</c:v>
                </c:pt>
                <c:pt idx="8">
                  <c:v>0.12869198000000001</c:v>
                </c:pt>
                <c:pt idx="9">
                  <c:v>0.12658227999999999</c:v>
                </c:pt>
                <c:pt idx="10">
                  <c:v>0.11814346000000001</c:v>
                </c:pt>
                <c:pt idx="11">
                  <c:v>8.4388199999999997E-3</c:v>
                </c:pt>
              </c:numCache>
            </c:numRef>
          </c:val>
          <c:extLst>
            <c:ext xmlns:c16="http://schemas.microsoft.com/office/drawing/2014/chart" uri="{C3380CC4-5D6E-409C-BE32-E72D297353CC}">
              <c16:uniqueId val="{00000000-24FF-4AA4-87EC-7AC974287237}"/>
            </c:ext>
          </c:extLst>
        </c:ser>
        <c:ser>
          <c:idx val="1"/>
          <c:order val="1"/>
          <c:tx>
            <c:strRef>
              <c:f>Sheet1!$C$1</c:f>
              <c:strCache>
                <c:ptCount val="1"/>
                <c:pt idx="0">
                  <c:v>UK</c:v>
                </c:pt>
              </c:strCache>
            </c:strRef>
          </c:tx>
          <c:spPr>
            <a:solidFill>
              <a:schemeClr val="accent2"/>
            </a:solidFill>
            <a:ln>
              <a:noFill/>
            </a:ln>
            <a:effectLst/>
          </c:spPr>
          <c:invertIfNegative val="0"/>
          <c:cat>
            <c:strRef>
              <c:f>Sheet1!$A$2:$A$13</c:f>
              <c:strCache>
                <c:ptCount val="12"/>
                <c:pt idx="0">
                  <c:v>Health care professional</c:v>
                </c:pt>
                <c:pt idx="1">
                  <c:v>Online research on health conditions</c:v>
                </c:pt>
                <c:pt idx="2">
                  <c:v>Friend or family</c:v>
                </c:pt>
                <c:pt idx="3">
                  <c:v>Health TV show </c:v>
                </c:pt>
                <c:pt idx="4">
                  <c:v>Health app/wearable</c:v>
                </c:pt>
                <c:pt idx="5">
                  <c:v>Supplement company website</c:v>
                </c:pt>
                <c:pt idx="6">
                  <c:v>Saw it on a store shelf</c:v>
                </c:pt>
                <c:pt idx="7">
                  <c:v>Influencer recommendation</c:v>
                </c:pt>
                <c:pt idx="8">
                  <c:v>Magazine</c:v>
                </c:pt>
                <c:pt idx="9">
                  <c:v>Retail employee</c:v>
                </c:pt>
                <c:pt idx="10">
                  <c:v>Newspaper</c:v>
                </c:pt>
                <c:pt idx="11">
                  <c:v>Other </c:v>
                </c:pt>
              </c:strCache>
            </c:strRef>
          </c:cat>
          <c:val>
            <c:numRef>
              <c:f>Sheet1!$C$2:$C$13</c:f>
              <c:numCache>
                <c:formatCode>0%</c:formatCode>
                <c:ptCount val="12"/>
                <c:pt idx="0">
                  <c:v>0.33928571000000002</c:v>
                </c:pt>
                <c:pt idx="1">
                  <c:v>0.38095237999999998</c:v>
                </c:pt>
                <c:pt idx="2">
                  <c:v>0.23214286000000001</c:v>
                </c:pt>
                <c:pt idx="3">
                  <c:v>0.23809524000000001</c:v>
                </c:pt>
                <c:pt idx="4">
                  <c:v>0.19642857</c:v>
                </c:pt>
                <c:pt idx="5">
                  <c:v>0.17857143</c:v>
                </c:pt>
                <c:pt idx="6">
                  <c:v>0.20238095</c:v>
                </c:pt>
                <c:pt idx="7">
                  <c:v>9.5238099999999992E-2</c:v>
                </c:pt>
                <c:pt idx="8">
                  <c:v>0.13690475999999999</c:v>
                </c:pt>
                <c:pt idx="9">
                  <c:v>0.11309524</c:v>
                </c:pt>
                <c:pt idx="10">
                  <c:v>0.11904762000000001</c:v>
                </c:pt>
                <c:pt idx="11">
                  <c:v>0</c:v>
                </c:pt>
              </c:numCache>
            </c:numRef>
          </c:val>
          <c:extLst>
            <c:ext xmlns:c16="http://schemas.microsoft.com/office/drawing/2014/chart" uri="{C3380CC4-5D6E-409C-BE32-E72D297353CC}">
              <c16:uniqueId val="{00000001-24FF-4AA4-87EC-7AC974287237}"/>
            </c:ext>
          </c:extLst>
        </c:ser>
        <c:ser>
          <c:idx val="2"/>
          <c:order val="2"/>
          <c:tx>
            <c:strRef>
              <c:f>Sheet1!$D$1</c:f>
              <c:strCache>
                <c:ptCount val="1"/>
                <c:pt idx="0">
                  <c:v>DE</c:v>
                </c:pt>
              </c:strCache>
            </c:strRef>
          </c:tx>
          <c:spPr>
            <a:solidFill>
              <a:schemeClr val="accent3"/>
            </a:solidFill>
            <a:ln>
              <a:noFill/>
            </a:ln>
            <a:effectLst/>
          </c:spPr>
          <c:invertIfNegative val="0"/>
          <c:cat>
            <c:strRef>
              <c:f>Sheet1!$A$2:$A$13</c:f>
              <c:strCache>
                <c:ptCount val="12"/>
                <c:pt idx="0">
                  <c:v>Health care professional</c:v>
                </c:pt>
                <c:pt idx="1">
                  <c:v>Online research on health conditions</c:v>
                </c:pt>
                <c:pt idx="2">
                  <c:v>Friend or family</c:v>
                </c:pt>
                <c:pt idx="3">
                  <c:v>Health TV show </c:v>
                </c:pt>
                <c:pt idx="4">
                  <c:v>Health app/wearable</c:v>
                </c:pt>
                <c:pt idx="5">
                  <c:v>Supplement company website</c:v>
                </c:pt>
                <c:pt idx="6">
                  <c:v>Saw it on a store shelf</c:v>
                </c:pt>
                <c:pt idx="7">
                  <c:v>Influencer recommendation</c:v>
                </c:pt>
                <c:pt idx="8">
                  <c:v>Magazine</c:v>
                </c:pt>
                <c:pt idx="9">
                  <c:v>Retail employee</c:v>
                </c:pt>
                <c:pt idx="10">
                  <c:v>Newspaper</c:v>
                </c:pt>
                <c:pt idx="11">
                  <c:v>Other </c:v>
                </c:pt>
              </c:strCache>
            </c:strRef>
          </c:cat>
          <c:val>
            <c:numRef>
              <c:f>Sheet1!$D$2:$D$13</c:f>
              <c:numCache>
                <c:formatCode>0%</c:formatCode>
                <c:ptCount val="12"/>
                <c:pt idx="0">
                  <c:v>0.36945813</c:v>
                </c:pt>
                <c:pt idx="1">
                  <c:v>0.22660099</c:v>
                </c:pt>
                <c:pt idx="2">
                  <c:v>0.28078818</c:v>
                </c:pt>
                <c:pt idx="3">
                  <c:v>0.2364532</c:v>
                </c:pt>
                <c:pt idx="4">
                  <c:v>0.12315271</c:v>
                </c:pt>
                <c:pt idx="5">
                  <c:v>0.16256158000000001</c:v>
                </c:pt>
                <c:pt idx="6">
                  <c:v>0.16748768</c:v>
                </c:pt>
                <c:pt idx="7">
                  <c:v>8.8669949999999997E-2</c:v>
                </c:pt>
                <c:pt idx="8">
                  <c:v>9.8522169999999992E-2</c:v>
                </c:pt>
                <c:pt idx="9">
                  <c:v>0.10837438000000001</c:v>
                </c:pt>
                <c:pt idx="10">
                  <c:v>8.3743839999999986E-2</c:v>
                </c:pt>
                <c:pt idx="11">
                  <c:v>0</c:v>
                </c:pt>
              </c:numCache>
            </c:numRef>
          </c:val>
          <c:extLst>
            <c:ext xmlns:c16="http://schemas.microsoft.com/office/drawing/2014/chart" uri="{C3380CC4-5D6E-409C-BE32-E72D297353CC}">
              <c16:uniqueId val="{00000002-24FF-4AA4-87EC-7AC974287237}"/>
            </c:ext>
          </c:extLst>
        </c:ser>
        <c:ser>
          <c:idx val="3"/>
          <c:order val="3"/>
          <c:tx>
            <c:strRef>
              <c:f>Sheet1!$E$1</c:f>
              <c:strCache>
                <c:ptCount val="1"/>
                <c:pt idx="0">
                  <c:v>IT</c:v>
                </c:pt>
              </c:strCache>
            </c:strRef>
          </c:tx>
          <c:spPr>
            <a:solidFill>
              <a:schemeClr val="accent4"/>
            </a:solidFill>
            <a:ln>
              <a:noFill/>
            </a:ln>
            <a:effectLst/>
          </c:spPr>
          <c:invertIfNegative val="0"/>
          <c:cat>
            <c:strRef>
              <c:f>Sheet1!$A$2:$A$13</c:f>
              <c:strCache>
                <c:ptCount val="12"/>
                <c:pt idx="0">
                  <c:v>Health care professional</c:v>
                </c:pt>
                <c:pt idx="1">
                  <c:v>Online research on health conditions</c:v>
                </c:pt>
                <c:pt idx="2">
                  <c:v>Friend or family</c:v>
                </c:pt>
                <c:pt idx="3">
                  <c:v>Health TV show </c:v>
                </c:pt>
                <c:pt idx="4">
                  <c:v>Health app/wearable</c:v>
                </c:pt>
                <c:pt idx="5">
                  <c:v>Supplement company website</c:v>
                </c:pt>
                <c:pt idx="6">
                  <c:v>Saw it on a store shelf</c:v>
                </c:pt>
                <c:pt idx="7">
                  <c:v>Influencer recommendation</c:v>
                </c:pt>
                <c:pt idx="8">
                  <c:v>Magazine</c:v>
                </c:pt>
                <c:pt idx="9">
                  <c:v>Retail employee</c:v>
                </c:pt>
                <c:pt idx="10">
                  <c:v>Newspaper</c:v>
                </c:pt>
                <c:pt idx="11">
                  <c:v>Other </c:v>
                </c:pt>
              </c:strCache>
            </c:strRef>
          </c:cat>
          <c:val>
            <c:numRef>
              <c:f>Sheet1!$E$2:$E$13</c:f>
              <c:numCache>
                <c:formatCode>0%</c:formatCode>
                <c:ptCount val="12"/>
                <c:pt idx="0">
                  <c:v>0.48178137999999998</c:v>
                </c:pt>
                <c:pt idx="1">
                  <c:v>0.24696356</c:v>
                </c:pt>
                <c:pt idx="2">
                  <c:v>0.22672065</c:v>
                </c:pt>
                <c:pt idx="3">
                  <c:v>0.10121457</c:v>
                </c:pt>
                <c:pt idx="4">
                  <c:v>8.5020240000000011E-2</c:v>
                </c:pt>
                <c:pt idx="5">
                  <c:v>0.14574898999999999</c:v>
                </c:pt>
                <c:pt idx="6">
                  <c:v>0.18623482</c:v>
                </c:pt>
                <c:pt idx="7">
                  <c:v>7.287449E-2</c:v>
                </c:pt>
                <c:pt idx="8">
                  <c:v>8.9068830000000002E-2</c:v>
                </c:pt>
                <c:pt idx="9">
                  <c:v>0.13360324000000001</c:v>
                </c:pt>
                <c:pt idx="10">
                  <c:v>4.4534410000000003E-2</c:v>
                </c:pt>
                <c:pt idx="11">
                  <c:v>3.6437249999999997E-2</c:v>
                </c:pt>
              </c:numCache>
            </c:numRef>
          </c:val>
          <c:extLst>
            <c:ext xmlns:c16="http://schemas.microsoft.com/office/drawing/2014/chart" uri="{C3380CC4-5D6E-409C-BE32-E72D297353CC}">
              <c16:uniqueId val="{00000003-24FF-4AA4-87EC-7AC974287237}"/>
            </c:ext>
          </c:extLst>
        </c:ser>
        <c:ser>
          <c:idx val="4"/>
          <c:order val="4"/>
          <c:tx>
            <c:strRef>
              <c:f>Sheet1!$F$1</c:f>
              <c:strCache>
                <c:ptCount val="1"/>
                <c:pt idx="0">
                  <c:v>KR</c:v>
                </c:pt>
              </c:strCache>
            </c:strRef>
          </c:tx>
          <c:spPr>
            <a:solidFill>
              <a:schemeClr val="accent5"/>
            </a:solidFill>
            <a:ln>
              <a:noFill/>
            </a:ln>
            <a:effectLst/>
          </c:spPr>
          <c:invertIfNegative val="0"/>
          <c:cat>
            <c:strRef>
              <c:f>Sheet1!$A$2:$A$13</c:f>
              <c:strCache>
                <c:ptCount val="12"/>
                <c:pt idx="0">
                  <c:v>Health care professional</c:v>
                </c:pt>
                <c:pt idx="1">
                  <c:v>Online research on health conditions</c:v>
                </c:pt>
                <c:pt idx="2">
                  <c:v>Friend or family</c:v>
                </c:pt>
                <c:pt idx="3">
                  <c:v>Health TV show </c:v>
                </c:pt>
                <c:pt idx="4">
                  <c:v>Health app/wearable</c:v>
                </c:pt>
                <c:pt idx="5">
                  <c:v>Supplement company website</c:v>
                </c:pt>
                <c:pt idx="6">
                  <c:v>Saw it on a store shelf</c:v>
                </c:pt>
                <c:pt idx="7">
                  <c:v>Influencer recommendation</c:v>
                </c:pt>
                <c:pt idx="8">
                  <c:v>Magazine</c:v>
                </c:pt>
                <c:pt idx="9">
                  <c:v>Retail employee</c:v>
                </c:pt>
                <c:pt idx="10">
                  <c:v>Newspaper</c:v>
                </c:pt>
                <c:pt idx="11">
                  <c:v>Other </c:v>
                </c:pt>
              </c:strCache>
            </c:strRef>
          </c:cat>
          <c:val>
            <c:numRef>
              <c:f>Sheet1!$F$2:$F$13</c:f>
              <c:numCache>
                <c:formatCode>0%</c:formatCode>
                <c:ptCount val="12"/>
                <c:pt idx="0">
                  <c:v>0.34177214999999989</c:v>
                </c:pt>
                <c:pt idx="1">
                  <c:v>0.21202531999999999</c:v>
                </c:pt>
                <c:pt idx="2">
                  <c:v>0.32594937000000002</c:v>
                </c:pt>
                <c:pt idx="3">
                  <c:v>0.41772152000000001</c:v>
                </c:pt>
                <c:pt idx="4">
                  <c:v>0.16455696</c:v>
                </c:pt>
                <c:pt idx="5">
                  <c:v>0.18037975000000001</c:v>
                </c:pt>
                <c:pt idx="6">
                  <c:v>0.14873417999999999</c:v>
                </c:pt>
                <c:pt idx="7">
                  <c:v>0.13607595</c:v>
                </c:pt>
                <c:pt idx="8">
                  <c:v>6.3291139999999996E-2</c:v>
                </c:pt>
                <c:pt idx="9">
                  <c:v>0.14556962000000001</c:v>
                </c:pt>
                <c:pt idx="10">
                  <c:v>7.9113920000000004E-2</c:v>
                </c:pt>
                <c:pt idx="11">
                  <c:v>9.4936699999999992E-3</c:v>
                </c:pt>
              </c:numCache>
            </c:numRef>
          </c:val>
          <c:extLst>
            <c:ext xmlns:c16="http://schemas.microsoft.com/office/drawing/2014/chart" uri="{C3380CC4-5D6E-409C-BE32-E72D297353CC}">
              <c16:uniqueId val="{00000004-24FF-4AA4-87EC-7AC974287237}"/>
            </c:ext>
          </c:extLst>
        </c:ser>
        <c:ser>
          <c:idx val="5"/>
          <c:order val="5"/>
          <c:tx>
            <c:strRef>
              <c:f>Sheet1!$G$1</c:f>
              <c:strCache>
                <c:ptCount val="1"/>
                <c:pt idx="0">
                  <c:v>AU</c:v>
                </c:pt>
              </c:strCache>
            </c:strRef>
          </c:tx>
          <c:spPr>
            <a:solidFill>
              <a:schemeClr val="accent6"/>
            </a:solidFill>
            <a:ln>
              <a:noFill/>
            </a:ln>
            <a:effectLst/>
          </c:spPr>
          <c:invertIfNegative val="0"/>
          <c:cat>
            <c:strRef>
              <c:f>Sheet1!$A$2:$A$13</c:f>
              <c:strCache>
                <c:ptCount val="12"/>
                <c:pt idx="0">
                  <c:v>Health care professional</c:v>
                </c:pt>
                <c:pt idx="1">
                  <c:v>Online research on health conditions</c:v>
                </c:pt>
                <c:pt idx="2">
                  <c:v>Friend or family</c:v>
                </c:pt>
                <c:pt idx="3">
                  <c:v>Health TV show </c:v>
                </c:pt>
                <c:pt idx="4">
                  <c:v>Health app/wearable</c:v>
                </c:pt>
                <c:pt idx="5">
                  <c:v>Supplement company website</c:v>
                </c:pt>
                <c:pt idx="6">
                  <c:v>Saw it on a store shelf</c:v>
                </c:pt>
                <c:pt idx="7">
                  <c:v>Influencer recommendation</c:v>
                </c:pt>
                <c:pt idx="8">
                  <c:v>Magazine</c:v>
                </c:pt>
                <c:pt idx="9">
                  <c:v>Retail employee</c:v>
                </c:pt>
                <c:pt idx="10">
                  <c:v>Newspaper</c:v>
                </c:pt>
                <c:pt idx="11">
                  <c:v>Other </c:v>
                </c:pt>
              </c:strCache>
            </c:strRef>
          </c:cat>
          <c:val>
            <c:numRef>
              <c:f>Sheet1!$G$2:$G$13</c:f>
              <c:numCache>
                <c:formatCode>0%</c:formatCode>
                <c:ptCount val="12"/>
                <c:pt idx="0">
                  <c:v>0.37055838000000002</c:v>
                </c:pt>
                <c:pt idx="1">
                  <c:v>0.31472081000000002</c:v>
                </c:pt>
                <c:pt idx="2">
                  <c:v>0.24873096</c:v>
                </c:pt>
                <c:pt idx="3">
                  <c:v>0.11675127</c:v>
                </c:pt>
                <c:pt idx="4">
                  <c:v>0.14720812</c:v>
                </c:pt>
                <c:pt idx="5">
                  <c:v>0.18781726000000001</c:v>
                </c:pt>
                <c:pt idx="6">
                  <c:v>0.19796954</c:v>
                </c:pt>
                <c:pt idx="7">
                  <c:v>5.5837560000000001E-2</c:v>
                </c:pt>
                <c:pt idx="8">
                  <c:v>8.6294419999999997E-2</c:v>
                </c:pt>
                <c:pt idx="9">
                  <c:v>8.6294419999999997E-2</c:v>
                </c:pt>
                <c:pt idx="10">
                  <c:v>4.0609140000000002E-2</c:v>
                </c:pt>
                <c:pt idx="11">
                  <c:v>2.0304570000000001E-2</c:v>
                </c:pt>
              </c:numCache>
            </c:numRef>
          </c:val>
          <c:extLst>
            <c:ext xmlns:c16="http://schemas.microsoft.com/office/drawing/2014/chart" uri="{C3380CC4-5D6E-409C-BE32-E72D297353CC}">
              <c16:uniqueId val="{00000005-24FF-4AA4-87EC-7AC974287237}"/>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Sheet1!$A$2:$A$13</c:f>
              <c:strCache>
                <c:ptCount val="12"/>
                <c:pt idx="0">
                  <c:v>Health care professional</c:v>
                </c:pt>
                <c:pt idx="1">
                  <c:v>Online research on health conditions</c:v>
                </c:pt>
                <c:pt idx="2">
                  <c:v>Friend or family</c:v>
                </c:pt>
                <c:pt idx="3">
                  <c:v>Health TV show </c:v>
                </c:pt>
                <c:pt idx="4">
                  <c:v>Health app/wearable</c:v>
                </c:pt>
                <c:pt idx="5">
                  <c:v>Supplement company website</c:v>
                </c:pt>
                <c:pt idx="6">
                  <c:v>Saw it on a store shelf</c:v>
                </c:pt>
                <c:pt idx="7">
                  <c:v>Influencer recommendation</c:v>
                </c:pt>
                <c:pt idx="8">
                  <c:v>Magazine</c:v>
                </c:pt>
                <c:pt idx="9">
                  <c:v>Retail employee</c:v>
                </c:pt>
                <c:pt idx="10">
                  <c:v>Newspaper</c:v>
                </c:pt>
                <c:pt idx="11">
                  <c:v>Other </c:v>
                </c:pt>
              </c:strCache>
            </c:strRef>
          </c:cat>
          <c:val>
            <c:numRef>
              <c:f>Sheet1!$H$2:$H$13</c:f>
              <c:numCache>
                <c:formatCode>0%</c:formatCode>
                <c:ptCount val="12"/>
                <c:pt idx="0">
                  <c:v>0.60217984000000002</c:v>
                </c:pt>
                <c:pt idx="1">
                  <c:v>0.44959127999999998</c:v>
                </c:pt>
                <c:pt idx="2">
                  <c:v>0.29972752000000003</c:v>
                </c:pt>
                <c:pt idx="3">
                  <c:v>0.35694822999999998</c:v>
                </c:pt>
                <c:pt idx="4">
                  <c:v>0.37329699999999999</c:v>
                </c:pt>
                <c:pt idx="5">
                  <c:v>0.30790191</c:v>
                </c:pt>
                <c:pt idx="6">
                  <c:v>0.17983651</c:v>
                </c:pt>
                <c:pt idx="7">
                  <c:v>0.25885559000000002</c:v>
                </c:pt>
                <c:pt idx="8">
                  <c:v>0.25340599000000003</c:v>
                </c:pt>
                <c:pt idx="9">
                  <c:v>0.14713896000000001</c:v>
                </c:pt>
                <c:pt idx="10">
                  <c:v>0.25885559000000002</c:v>
                </c:pt>
                <c:pt idx="11">
                  <c:v>5.4495899999999998E-3</c:v>
                </c:pt>
              </c:numCache>
            </c:numRef>
          </c:val>
          <c:extLst>
            <c:ext xmlns:c16="http://schemas.microsoft.com/office/drawing/2014/chart" uri="{C3380CC4-5D6E-409C-BE32-E72D297353CC}">
              <c16:uniqueId val="{00000006-24FF-4AA4-87EC-7AC97428723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Sheet1!$A$2:$A$13</c:f>
              <c:strCache>
                <c:ptCount val="12"/>
                <c:pt idx="0">
                  <c:v>Health care professional</c:v>
                </c:pt>
                <c:pt idx="1">
                  <c:v>Online research on health conditions</c:v>
                </c:pt>
                <c:pt idx="2">
                  <c:v>Health TV show</c:v>
                </c:pt>
                <c:pt idx="3">
                  <c:v>Friend or family</c:v>
                </c:pt>
                <c:pt idx="4">
                  <c:v>Saw it on a store shelf</c:v>
                </c:pt>
                <c:pt idx="5">
                  <c:v>Health app/wearable</c:v>
                </c:pt>
                <c:pt idx="6">
                  <c:v>Supplement company website</c:v>
                </c:pt>
                <c:pt idx="7">
                  <c:v>Influencer recommendation</c:v>
                </c:pt>
                <c:pt idx="8">
                  <c:v>Retail employee</c:v>
                </c:pt>
                <c:pt idx="9">
                  <c:v>Newspaper</c:v>
                </c:pt>
                <c:pt idx="10">
                  <c:v>Magazine</c:v>
                </c:pt>
                <c:pt idx="11">
                  <c:v>Other </c:v>
                </c:pt>
              </c:strCache>
            </c:strRef>
          </c:cat>
          <c:val>
            <c:numRef>
              <c:f>Sheet1!$B$2:$B$13</c:f>
              <c:numCache>
                <c:formatCode>0%</c:formatCode>
                <c:ptCount val="12"/>
                <c:pt idx="0">
                  <c:v>0.41907514000000001</c:v>
                </c:pt>
                <c:pt idx="1">
                  <c:v>0.29768786000000003</c:v>
                </c:pt>
                <c:pt idx="2">
                  <c:v>0.27167629999999998</c:v>
                </c:pt>
                <c:pt idx="3">
                  <c:v>0.26011561</c:v>
                </c:pt>
                <c:pt idx="4">
                  <c:v>0.22254335</c:v>
                </c:pt>
                <c:pt idx="5">
                  <c:v>0.21676301000000001</c:v>
                </c:pt>
                <c:pt idx="6">
                  <c:v>0.18208092000000001</c:v>
                </c:pt>
                <c:pt idx="7">
                  <c:v>0.16473988000000001</c:v>
                </c:pt>
                <c:pt idx="8">
                  <c:v>0.13872831999999999</c:v>
                </c:pt>
                <c:pt idx="9">
                  <c:v>0.12138728</c:v>
                </c:pt>
                <c:pt idx="10">
                  <c:v>0.10693642</c:v>
                </c:pt>
                <c:pt idx="11">
                  <c:v>8.670520000000001E-3</c:v>
                </c:pt>
              </c:numCache>
            </c:numRef>
          </c:val>
          <c:extLst>
            <c:ext xmlns:c16="http://schemas.microsoft.com/office/drawing/2014/chart" uri="{C3380CC4-5D6E-409C-BE32-E72D297353CC}">
              <c16:uniqueId val="{00000000-24FF-4AA4-87EC-7AC974287237}"/>
            </c:ext>
          </c:extLst>
        </c:ser>
        <c:ser>
          <c:idx val="1"/>
          <c:order val="1"/>
          <c:tx>
            <c:strRef>
              <c:f>Sheet1!$C$1</c:f>
              <c:strCache>
                <c:ptCount val="1"/>
                <c:pt idx="0">
                  <c:v>Male 18-34</c:v>
                </c:pt>
              </c:strCache>
            </c:strRef>
          </c:tx>
          <c:spPr>
            <a:solidFill>
              <a:schemeClr val="accent2"/>
            </a:solidFill>
            <a:ln>
              <a:noFill/>
            </a:ln>
            <a:effectLst/>
          </c:spPr>
          <c:invertIfNegative val="0"/>
          <c:cat>
            <c:strRef>
              <c:f>Sheet1!$A$2:$A$13</c:f>
              <c:strCache>
                <c:ptCount val="12"/>
                <c:pt idx="0">
                  <c:v>Health care professional</c:v>
                </c:pt>
                <c:pt idx="1">
                  <c:v>Online research on health conditions</c:v>
                </c:pt>
                <c:pt idx="2">
                  <c:v>Health TV show</c:v>
                </c:pt>
                <c:pt idx="3">
                  <c:v>Friend or family</c:v>
                </c:pt>
                <c:pt idx="4">
                  <c:v>Saw it on a store shelf</c:v>
                </c:pt>
                <c:pt idx="5">
                  <c:v>Health app/wearable</c:v>
                </c:pt>
                <c:pt idx="6">
                  <c:v>Supplement company website</c:v>
                </c:pt>
                <c:pt idx="7">
                  <c:v>Influencer recommendation</c:v>
                </c:pt>
                <c:pt idx="8">
                  <c:v>Retail employee</c:v>
                </c:pt>
                <c:pt idx="9">
                  <c:v>Newspaper</c:v>
                </c:pt>
                <c:pt idx="10">
                  <c:v>Magazine</c:v>
                </c:pt>
                <c:pt idx="11">
                  <c:v>Other </c:v>
                </c:pt>
              </c:strCache>
            </c:strRef>
          </c:cat>
          <c:val>
            <c:numRef>
              <c:f>Sheet1!$C$2:$C$13</c:f>
              <c:numCache>
                <c:formatCode>0%</c:formatCode>
                <c:ptCount val="12"/>
                <c:pt idx="0">
                  <c:v>0.41193182</c:v>
                </c:pt>
                <c:pt idx="1">
                  <c:v>0.31534090999999997</c:v>
                </c:pt>
                <c:pt idx="2">
                  <c:v>0.27272727000000002</c:v>
                </c:pt>
                <c:pt idx="3">
                  <c:v>0.29261364000000001</c:v>
                </c:pt>
                <c:pt idx="4">
                  <c:v>0.19602273000000001</c:v>
                </c:pt>
                <c:pt idx="5">
                  <c:v>0.26136364000000001</c:v>
                </c:pt>
                <c:pt idx="6">
                  <c:v>0.22443182</c:v>
                </c:pt>
                <c:pt idx="7">
                  <c:v>0.19034091</c:v>
                </c:pt>
                <c:pt idx="8">
                  <c:v>0.19602273000000001</c:v>
                </c:pt>
                <c:pt idx="9">
                  <c:v>0.13920455000000001</c:v>
                </c:pt>
                <c:pt idx="10">
                  <c:v>0.18181818</c:v>
                </c:pt>
                <c:pt idx="11">
                  <c:v>5.6818199999999998E-3</c:v>
                </c:pt>
              </c:numCache>
            </c:numRef>
          </c:val>
          <c:extLst>
            <c:ext xmlns:c16="http://schemas.microsoft.com/office/drawing/2014/chart" uri="{C3380CC4-5D6E-409C-BE32-E72D297353CC}">
              <c16:uniqueId val="{00000001-24FF-4AA4-87EC-7AC974287237}"/>
            </c:ext>
          </c:extLst>
        </c:ser>
        <c:ser>
          <c:idx val="2"/>
          <c:order val="2"/>
          <c:tx>
            <c:strRef>
              <c:f>Sheet1!$D$1</c:f>
              <c:strCache>
                <c:ptCount val="1"/>
                <c:pt idx="0">
                  <c:v>Female 35-54</c:v>
                </c:pt>
              </c:strCache>
            </c:strRef>
          </c:tx>
          <c:spPr>
            <a:solidFill>
              <a:schemeClr val="accent3"/>
            </a:solidFill>
            <a:ln>
              <a:noFill/>
            </a:ln>
            <a:effectLst/>
          </c:spPr>
          <c:invertIfNegative val="0"/>
          <c:cat>
            <c:strRef>
              <c:f>Sheet1!$A$2:$A$13</c:f>
              <c:strCache>
                <c:ptCount val="12"/>
                <c:pt idx="0">
                  <c:v>Health care professional</c:v>
                </c:pt>
                <c:pt idx="1">
                  <c:v>Online research on health conditions</c:v>
                </c:pt>
                <c:pt idx="2">
                  <c:v>Health TV show</c:v>
                </c:pt>
                <c:pt idx="3">
                  <c:v>Friend or family</c:v>
                </c:pt>
                <c:pt idx="4">
                  <c:v>Saw it on a store shelf</c:v>
                </c:pt>
                <c:pt idx="5">
                  <c:v>Health app/wearable</c:v>
                </c:pt>
                <c:pt idx="6">
                  <c:v>Supplement company website</c:v>
                </c:pt>
                <c:pt idx="7">
                  <c:v>Influencer recommendation</c:v>
                </c:pt>
                <c:pt idx="8">
                  <c:v>Retail employee</c:v>
                </c:pt>
                <c:pt idx="9">
                  <c:v>Newspaper</c:v>
                </c:pt>
                <c:pt idx="10">
                  <c:v>Magazine</c:v>
                </c:pt>
                <c:pt idx="11">
                  <c:v>Other </c:v>
                </c:pt>
              </c:strCache>
            </c:strRef>
          </c:cat>
          <c:val>
            <c:numRef>
              <c:f>Sheet1!$D$2:$D$13</c:f>
              <c:numCache>
                <c:formatCode>0%</c:formatCode>
                <c:ptCount val="12"/>
                <c:pt idx="0">
                  <c:v>0.41189931000000002</c:v>
                </c:pt>
                <c:pt idx="1">
                  <c:v>0.31121281000000001</c:v>
                </c:pt>
                <c:pt idx="2">
                  <c:v>0.22654462</c:v>
                </c:pt>
                <c:pt idx="3">
                  <c:v>0.28146452999999999</c:v>
                </c:pt>
                <c:pt idx="4">
                  <c:v>0.15331808</c:v>
                </c:pt>
                <c:pt idx="5">
                  <c:v>0.18993135</c:v>
                </c:pt>
                <c:pt idx="6">
                  <c:v>0.19221968</c:v>
                </c:pt>
                <c:pt idx="7">
                  <c:v>0.13501144000000001</c:v>
                </c:pt>
                <c:pt idx="8">
                  <c:v>8.6956520000000009E-2</c:v>
                </c:pt>
                <c:pt idx="9">
                  <c:v>9.3821509999999997E-2</c:v>
                </c:pt>
                <c:pt idx="10">
                  <c:v>0.12585811999999999</c:v>
                </c:pt>
                <c:pt idx="11">
                  <c:v>1.8306639999999999E-2</c:v>
                </c:pt>
              </c:numCache>
            </c:numRef>
          </c:val>
          <c:extLst>
            <c:ext xmlns:c16="http://schemas.microsoft.com/office/drawing/2014/chart" uri="{C3380CC4-5D6E-409C-BE32-E72D297353CC}">
              <c16:uniqueId val="{00000002-24FF-4AA4-87EC-7AC974287237}"/>
            </c:ext>
          </c:extLst>
        </c:ser>
        <c:ser>
          <c:idx val="3"/>
          <c:order val="3"/>
          <c:tx>
            <c:strRef>
              <c:f>Sheet1!$E$1</c:f>
              <c:strCache>
                <c:ptCount val="1"/>
                <c:pt idx="0">
                  <c:v>Male 35-54</c:v>
                </c:pt>
              </c:strCache>
            </c:strRef>
          </c:tx>
          <c:spPr>
            <a:solidFill>
              <a:schemeClr val="accent4"/>
            </a:solidFill>
            <a:ln>
              <a:noFill/>
            </a:ln>
            <a:effectLst/>
          </c:spPr>
          <c:invertIfNegative val="0"/>
          <c:cat>
            <c:strRef>
              <c:f>Sheet1!$A$2:$A$13</c:f>
              <c:strCache>
                <c:ptCount val="12"/>
                <c:pt idx="0">
                  <c:v>Health care professional</c:v>
                </c:pt>
                <c:pt idx="1">
                  <c:v>Online research on health conditions</c:v>
                </c:pt>
                <c:pt idx="2">
                  <c:v>Health TV show</c:v>
                </c:pt>
                <c:pt idx="3">
                  <c:v>Friend or family</c:v>
                </c:pt>
                <c:pt idx="4">
                  <c:v>Saw it on a store shelf</c:v>
                </c:pt>
                <c:pt idx="5">
                  <c:v>Health app/wearable</c:v>
                </c:pt>
                <c:pt idx="6">
                  <c:v>Supplement company website</c:v>
                </c:pt>
                <c:pt idx="7">
                  <c:v>Influencer recommendation</c:v>
                </c:pt>
                <c:pt idx="8">
                  <c:v>Retail employee</c:v>
                </c:pt>
                <c:pt idx="9">
                  <c:v>Newspaper</c:v>
                </c:pt>
                <c:pt idx="10">
                  <c:v>Magazine</c:v>
                </c:pt>
                <c:pt idx="11">
                  <c:v>Other </c:v>
                </c:pt>
              </c:strCache>
            </c:strRef>
          </c:cat>
          <c:val>
            <c:numRef>
              <c:f>Sheet1!$E$2:$E$13</c:f>
              <c:numCache>
                <c:formatCode>0%</c:formatCode>
                <c:ptCount val="12"/>
                <c:pt idx="0">
                  <c:v>0.40625</c:v>
                </c:pt>
                <c:pt idx="1">
                  <c:v>0.33258928999999998</c:v>
                </c:pt>
                <c:pt idx="2">
                  <c:v>0.29241071000000002</c:v>
                </c:pt>
                <c:pt idx="3">
                  <c:v>0.27455357000000002</c:v>
                </c:pt>
                <c:pt idx="4">
                  <c:v>0.1875</c:v>
                </c:pt>
                <c:pt idx="5">
                  <c:v>0.22991070999999999</c:v>
                </c:pt>
                <c:pt idx="6">
                  <c:v>0.265625</c:v>
                </c:pt>
                <c:pt idx="7">
                  <c:v>0.12276786000000001</c:v>
                </c:pt>
                <c:pt idx="8">
                  <c:v>0.12946429000000001</c:v>
                </c:pt>
                <c:pt idx="9">
                  <c:v>0.14508929000000001</c:v>
                </c:pt>
                <c:pt idx="10">
                  <c:v>0.12723213999999999</c:v>
                </c:pt>
                <c:pt idx="11">
                  <c:v>4.4642900000000001E-3</c:v>
                </c:pt>
              </c:numCache>
            </c:numRef>
          </c:val>
          <c:extLst>
            <c:ext xmlns:c16="http://schemas.microsoft.com/office/drawing/2014/chart" uri="{C3380CC4-5D6E-409C-BE32-E72D297353CC}">
              <c16:uniqueId val="{00000003-24FF-4AA4-87EC-7AC974287237}"/>
            </c:ext>
          </c:extLst>
        </c:ser>
        <c:ser>
          <c:idx val="4"/>
          <c:order val="4"/>
          <c:tx>
            <c:strRef>
              <c:f>Sheet1!$F$1</c:f>
              <c:strCache>
                <c:ptCount val="1"/>
                <c:pt idx="0">
                  <c:v>Female 55+</c:v>
                </c:pt>
              </c:strCache>
            </c:strRef>
          </c:tx>
          <c:spPr>
            <a:solidFill>
              <a:schemeClr val="accent5"/>
            </a:solidFill>
            <a:ln>
              <a:noFill/>
            </a:ln>
            <a:effectLst/>
          </c:spPr>
          <c:invertIfNegative val="0"/>
          <c:cat>
            <c:strRef>
              <c:f>Sheet1!$A$2:$A$13</c:f>
              <c:strCache>
                <c:ptCount val="12"/>
                <c:pt idx="0">
                  <c:v>Health care professional</c:v>
                </c:pt>
                <c:pt idx="1">
                  <c:v>Online research on health conditions</c:v>
                </c:pt>
                <c:pt idx="2">
                  <c:v>Health TV show</c:v>
                </c:pt>
                <c:pt idx="3">
                  <c:v>Friend or family</c:v>
                </c:pt>
                <c:pt idx="4">
                  <c:v>Saw it on a store shelf</c:v>
                </c:pt>
                <c:pt idx="5">
                  <c:v>Health app/wearable</c:v>
                </c:pt>
                <c:pt idx="6">
                  <c:v>Supplement company website</c:v>
                </c:pt>
                <c:pt idx="7">
                  <c:v>Influencer recommendation</c:v>
                </c:pt>
                <c:pt idx="8">
                  <c:v>Retail employee</c:v>
                </c:pt>
                <c:pt idx="9">
                  <c:v>Newspaper</c:v>
                </c:pt>
                <c:pt idx="10">
                  <c:v>Magazine</c:v>
                </c:pt>
                <c:pt idx="11">
                  <c:v>Other </c:v>
                </c:pt>
              </c:strCache>
            </c:strRef>
          </c:cat>
          <c:val>
            <c:numRef>
              <c:f>Sheet1!$F$2:$F$13</c:f>
              <c:numCache>
                <c:formatCode>0%</c:formatCode>
                <c:ptCount val="12"/>
                <c:pt idx="0">
                  <c:v>0.48</c:v>
                </c:pt>
                <c:pt idx="1">
                  <c:v>0.29142857</c:v>
                </c:pt>
                <c:pt idx="2">
                  <c:v>0.25142857000000002</c:v>
                </c:pt>
                <c:pt idx="3">
                  <c:v>0.25142857000000002</c:v>
                </c:pt>
                <c:pt idx="4">
                  <c:v>0.10857143</c:v>
                </c:pt>
                <c:pt idx="5">
                  <c:v>0.11428571</c:v>
                </c:pt>
                <c:pt idx="6">
                  <c:v>0.10857143</c:v>
                </c:pt>
                <c:pt idx="7">
                  <c:v>0.04</c:v>
                </c:pt>
                <c:pt idx="8">
                  <c:v>5.7142859999999997E-2</c:v>
                </c:pt>
                <c:pt idx="9">
                  <c:v>0.08</c:v>
                </c:pt>
                <c:pt idx="10">
                  <c:v>0.10857143</c:v>
                </c:pt>
                <c:pt idx="11">
                  <c:v>2.8571429999999998E-2</c:v>
                </c:pt>
              </c:numCache>
            </c:numRef>
          </c:val>
          <c:extLst>
            <c:ext xmlns:c16="http://schemas.microsoft.com/office/drawing/2014/chart" uri="{C3380CC4-5D6E-409C-BE32-E72D297353CC}">
              <c16:uniqueId val="{00000004-24FF-4AA4-87EC-7AC974287237}"/>
            </c:ext>
          </c:extLst>
        </c:ser>
        <c:ser>
          <c:idx val="5"/>
          <c:order val="5"/>
          <c:tx>
            <c:strRef>
              <c:f>Sheet1!$G$1</c:f>
              <c:strCache>
                <c:ptCount val="1"/>
                <c:pt idx="0">
                  <c:v>Male 55+</c:v>
                </c:pt>
              </c:strCache>
            </c:strRef>
          </c:tx>
          <c:spPr>
            <a:solidFill>
              <a:schemeClr val="accent6"/>
            </a:solidFill>
            <a:ln>
              <a:noFill/>
            </a:ln>
            <a:effectLst/>
          </c:spPr>
          <c:invertIfNegative val="0"/>
          <c:cat>
            <c:strRef>
              <c:f>Sheet1!$A$2:$A$13</c:f>
              <c:strCache>
                <c:ptCount val="12"/>
                <c:pt idx="0">
                  <c:v>Health care professional</c:v>
                </c:pt>
                <c:pt idx="1">
                  <c:v>Online research on health conditions</c:v>
                </c:pt>
                <c:pt idx="2">
                  <c:v>Health TV show</c:v>
                </c:pt>
                <c:pt idx="3">
                  <c:v>Friend or family</c:v>
                </c:pt>
                <c:pt idx="4">
                  <c:v>Saw it on a store shelf</c:v>
                </c:pt>
                <c:pt idx="5">
                  <c:v>Health app/wearable</c:v>
                </c:pt>
                <c:pt idx="6">
                  <c:v>Supplement company website</c:v>
                </c:pt>
                <c:pt idx="7">
                  <c:v>Influencer recommendation</c:v>
                </c:pt>
                <c:pt idx="8">
                  <c:v>Retail employee</c:v>
                </c:pt>
                <c:pt idx="9">
                  <c:v>Newspaper</c:v>
                </c:pt>
                <c:pt idx="10">
                  <c:v>Magazine</c:v>
                </c:pt>
                <c:pt idx="11">
                  <c:v>Other </c:v>
                </c:pt>
              </c:strCache>
            </c:strRef>
          </c:cat>
          <c:val>
            <c:numRef>
              <c:f>Sheet1!$G$2:$G$13</c:f>
              <c:numCache>
                <c:formatCode>0%</c:formatCode>
                <c:ptCount val="12"/>
                <c:pt idx="0">
                  <c:v>0.48325359000000001</c:v>
                </c:pt>
                <c:pt idx="1">
                  <c:v>0.32057416000000011</c:v>
                </c:pt>
                <c:pt idx="2">
                  <c:v>0.26794257999999999</c:v>
                </c:pt>
                <c:pt idx="3">
                  <c:v>0.32057416000000011</c:v>
                </c:pt>
                <c:pt idx="4">
                  <c:v>0.16746411</c:v>
                </c:pt>
                <c:pt idx="5">
                  <c:v>0.12918660000000001</c:v>
                </c:pt>
                <c:pt idx="6">
                  <c:v>0.20095694</c:v>
                </c:pt>
                <c:pt idx="7">
                  <c:v>0.10526315999999999</c:v>
                </c:pt>
                <c:pt idx="8">
                  <c:v>0.13397128999999999</c:v>
                </c:pt>
                <c:pt idx="9">
                  <c:v>0.10047847</c:v>
                </c:pt>
                <c:pt idx="10">
                  <c:v>0.11483254</c:v>
                </c:pt>
                <c:pt idx="11">
                  <c:v>9.5693799999999989E-3</c:v>
                </c:pt>
              </c:numCache>
            </c:numRef>
          </c:val>
          <c:extLst>
            <c:ext xmlns:c16="http://schemas.microsoft.com/office/drawing/2014/chart" uri="{C3380CC4-5D6E-409C-BE32-E72D297353CC}">
              <c16:uniqueId val="{00000005-24FF-4AA4-87EC-7AC97428723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max val="0.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Sheet1!$A$2:$A$13</c:f>
              <c:strCache>
                <c:ptCount val="12"/>
                <c:pt idx="0">
                  <c:v>Health care professional</c:v>
                </c:pt>
                <c:pt idx="1">
                  <c:v>Friend or family</c:v>
                </c:pt>
                <c:pt idx="2">
                  <c:v>Health TV show </c:v>
                </c:pt>
                <c:pt idx="3">
                  <c:v>Online research on health conditions</c:v>
                </c:pt>
                <c:pt idx="4">
                  <c:v>Health app/wearable</c:v>
                </c:pt>
                <c:pt idx="5">
                  <c:v>Saw it on a store shelf</c:v>
                </c:pt>
                <c:pt idx="6">
                  <c:v>Retail employee</c:v>
                </c:pt>
                <c:pt idx="7">
                  <c:v>Magazine</c:v>
                </c:pt>
                <c:pt idx="8">
                  <c:v>Influencer recommendation</c:v>
                </c:pt>
                <c:pt idx="9">
                  <c:v>Supplement company website</c:v>
                </c:pt>
                <c:pt idx="10">
                  <c:v>Newspaper</c:v>
                </c:pt>
                <c:pt idx="11">
                  <c:v>Other</c:v>
                </c:pt>
              </c:strCache>
            </c:strRef>
          </c:cat>
          <c:val>
            <c:numRef>
              <c:f>Sheet1!$B$2:$B$13</c:f>
              <c:numCache>
                <c:formatCode>0%</c:formatCode>
                <c:ptCount val="12"/>
                <c:pt idx="0">
                  <c:v>0.32203389999999998</c:v>
                </c:pt>
                <c:pt idx="1">
                  <c:v>0.32203389999999998</c:v>
                </c:pt>
                <c:pt idx="2">
                  <c:v>0.27118643999999997</c:v>
                </c:pt>
                <c:pt idx="3">
                  <c:v>0.23728814000000001</c:v>
                </c:pt>
                <c:pt idx="4">
                  <c:v>0.20338982999999999</c:v>
                </c:pt>
                <c:pt idx="5">
                  <c:v>0.18644068</c:v>
                </c:pt>
                <c:pt idx="6">
                  <c:v>0.16949153</c:v>
                </c:pt>
                <c:pt idx="7">
                  <c:v>0.15254237000000001</c:v>
                </c:pt>
                <c:pt idx="8">
                  <c:v>0.15254237000000001</c:v>
                </c:pt>
                <c:pt idx="9">
                  <c:v>0.13559321999999999</c:v>
                </c:pt>
                <c:pt idx="10">
                  <c:v>0.11864407</c:v>
                </c:pt>
                <c:pt idx="11">
                  <c:v>0</c:v>
                </c:pt>
              </c:numCache>
            </c:numRef>
          </c:val>
          <c:extLst>
            <c:ext xmlns:c16="http://schemas.microsoft.com/office/drawing/2014/chart" uri="{C3380CC4-5D6E-409C-BE32-E72D297353CC}">
              <c16:uniqueId val="{00000000-24FF-4AA4-87EC-7AC974287237}"/>
            </c:ext>
          </c:extLst>
        </c:ser>
        <c:ser>
          <c:idx val="1"/>
          <c:order val="1"/>
          <c:tx>
            <c:strRef>
              <c:f>Sheet1!$C$1</c:f>
              <c:strCache>
                <c:ptCount val="1"/>
                <c:pt idx="0">
                  <c:v>US Male 18-34</c:v>
                </c:pt>
              </c:strCache>
            </c:strRef>
          </c:tx>
          <c:spPr>
            <a:solidFill>
              <a:schemeClr val="accent2"/>
            </a:solidFill>
            <a:ln>
              <a:noFill/>
            </a:ln>
            <a:effectLst/>
          </c:spPr>
          <c:invertIfNegative val="0"/>
          <c:cat>
            <c:strRef>
              <c:f>Sheet1!$A$2:$A$13</c:f>
              <c:strCache>
                <c:ptCount val="12"/>
                <c:pt idx="0">
                  <c:v>Health care professional</c:v>
                </c:pt>
                <c:pt idx="1">
                  <c:v>Friend or family</c:v>
                </c:pt>
                <c:pt idx="2">
                  <c:v>Health TV show </c:v>
                </c:pt>
                <c:pt idx="3">
                  <c:v>Online research on health conditions</c:v>
                </c:pt>
                <c:pt idx="4">
                  <c:v>Health app/wearable</c:v>
                </c:pt>
                <c:pt idx="5">
                  <c:v>Saw it on a store shelf</c:v>
                </c:pt>
                <c:pt idx="6">
                  <c:v>Retail employee</c:v>
                </c:pt>
                <c:pt idx="7">
                  <c:v>Magazine</c:v>
                </c:pt>
                <c:pt idx="8">
                  <c:v>Influencer recommendation</c:v>
                </c:pt>
                <c:pt idx="9">
                  <c:v>Supplement company website</c:v>
                </c:pt>
                <c:pt idx="10">
                  <c:v>Newspaper</c:v>
                </c:pt>
                <c:pt idx="11">
                  <c:v>Other</c:v>
                </c:pt>
              </c:strCache>
            </c:strRef>
          </c:cat>
          <c:val>
            <c:numRef>
              <c:f>Sheet1!$C$2:$C$13</c:f>
              <c:numCache>
                <c:formatCode>0%</c:formatCode>
                <c:ptCount val="12"/>
                <c:pt idx="0">
                  <c:v>0.38461538000000001</c:v>
                </c:pt>
                <c:pt idx="1">
                  <c:v>0.30769231000000002</c:v>
                </c:pt>
                <c:pt idx="2">
                  <c:v>0.26495725999999997</c:v>
                </c:pt>
                <c:pt idx="3">
                  <c:v>0.30769231000000002</c:v>
                </c:pt>
                <c:pt idx="4">
                  <c:v>0.25641026</c:v>
                </c:pt>
                <c:pt idx="5">
                  <c:v>0.19658120000000001</c:v>
                </c:pt>
                <c:pt idx="6">
                  <c:v>0.16239316000000001</c:v>
                </c:pt>
                <c:pt idx="7">
                  <c:v>0.17948718</c:v>
                </c:pt>
                <c:pt idx="8">
                  <c:v>0.15384614999999999</c:v>
                </c:pt>
                <c:pt idx="9">
                  <c:v>0.27350426999999999</c:v>
                </c:pt>
                <c:pt idx="10">
                  <c:v>0.17948718</c:v>
                </c:pt>
                <c:pt idx="11">
                  <c:v>0</c:v>
                </c:pt>
              </c:numCache>
            </c:numRef>
          </c:val>
          <c:extLst>
            <c:ext xmlns:c16="http://schemas.microsoft.com/office/drawing/2014/chart" uri="{C3380CC4-5D6E-409C-BE32-E72D297353CC}">
              <c16:uniqueId val="{00000001-24FF-4AA4-87EC-7AC974287237}"/>
            </c:ext>
          </c:extLst>
        </c:ser>
        <c:ser>
          <c:idx val="2"/>
          <c:order val="2"/>
          <c:tx>
            <c:strRef>
              <c:f>Sheet1!$D$1</c:f>
              <c:strCache>
                <c:ptCount val="1"/>
                <c:pt idx="0">
                  <c:v>US Female 35-54</c:v>
                </c:pt>
              </c:strCache>
            </c:strRef>
          </c:tx>
          <c:spPr>
            <a:solidFill>
              <a:schemeClr val="accent3"/>
            </a:solidFill>
            <a:ln>
              <a:noFill/>
            </a:ln>
            <a:effectLst/>
          </c:spPr>
          <c:invertIfNegative val="0"/>
          <c:cat>
            <c:strRef>
              <c:f>Sheet1!$A$2:$A$13</c:f>
              <c:strCache>
                <c:ptCount val="12"/>
                <c:pt idx="0">
                  <c:v>Health care professional</c:v>
                </c:pt>
                <c:pt idx="1">
                  <c:v>Friend or family</c:v>
                </c:pt>
                <c:pt idx="2">
                  <c:v>Health TV show </c:v>
                </c:pt>
                <c:pt idx="3">
                  <c:v>Online research on health conditions</c:v>
                </c:pt>
                <c:pt idx="4">
                  <c:v>Health app/wearable</c:v>
                </c:pt>
                <c:pt idx="5">
                  <c:v>Saw it on a store shelf</c:v>
                </c:pt>
                <c:pt idx="6">
                  <c:v>Retail employee</c:v>
                </c:pt>
                <c:pt idx="7">
                  <c:v>Magazine</c:v>
                </c:pt>
                <c:pt idx="8">
                  <c:v>Influencer recommendation</c:v>
                </c:pt>
                <c:pt idx="9">
                  <c:v>Supplement company website</c:v>
                </c:pt>
                <c:pt idx="10">
                  <c:v>Newspaper</c:v>
                </c:pt>
                <c:pt idx="11">
                  <c:v>Other</c:v>
                </c:pt>
              </c:strCache>
            </c:strRef>
          </c:cat>
          <c:val>
            <c:numRef>
              <c:f>Sheet1!$D$2:$D$13</c:f>
              <c:numCache>
                <c:formatCode>0%</c:formatCode>
                <c:ptCount val="12"/>
                <c:pt idx="0">
                  <c:v>0.37142857000000001</c:v>
                </c:pt>
                <c:pt idx="1">
                  <c:v>0.26666666999999999</c:v>
                </c:pt>
                <c:pt idx="2">
                  <c:v>0.22857142999999999</c:v>
                </c:pt>
                <c:pt idx="3">
                  <c:v>0.30476189999999997</c:v>
                </c:pt>
                <c:pt idx="4">
                  <c:v>0.2</c:v>
                </c:pt>
                <c:pt idx="5">
                  <c:v>0.2</c:v>
                </c:pt>
                <c:pt idx="6">
                  <c:v>5.7142859999999997E-2</c:v>
                </c:pt>
                <c:pt idx="7">
                  <c:v>8.5714289999999999E-2</c:v>
                </c:pt>
                <c:pt idx="8">
                  <c:v>0.16190476000000001</c:v>
                </c:pt>
                <c:pt idx="9">
                  <c:v>0.18095238</c:v>
                </c:pt>
                <c:pt idx="10">
                  <c:v>6.6666669999999997E-2</c:v>
                </c:pt>
                <c:pt idx="11">
                  <c:v>9.5238100000000006E-3</c:v>
                </c:pt>
              </c:numCache>
            </c:numRef>
          </c:val>
          <c:extLst>
            <c:ext xmlns:c16="http://schemas.microsoft.com/office/drawing/2014/chart" uri="{C3380CC4-5D6E-409C-BE32-E72D297353CC}">
              <c16:uniqueId val="{00000002-24FF-4AA4-87EC-7AC974287237}"/>
            </c:ext>
          </c:extLst>
        </c:ser>
        <c:ser>
          <c:idx val="3"/>
          <c:order val="3"/>
          <c:tx>
            <c:strRef>
              <c:f>Sheet1!$E$1</c:f>
              <c:strCache>
                <c:ptCount val="1"/>
                <c:pt idx="0">
                  <c:v>US Male 35-54</c:v>
                </c:pt>
              </c:strCache>
            </c:strRef>
          </c:tx>
          <c:spPr>
            <a:solidFill>
              <a:schemeClr val="accent4"/>
            </a:solidFill>
            <a:ln>
              <a:noFill/>
            </a:ln>
            <a:effectLst/>
          </c:spPr>
          <c:invertIfNegative val="0"/>
          <c:cat>
            <c:strRef>
              <c:f>Sheet1!$A$2:$A$13</c:f>
              <c:strCache>
                <c:ptCount val="12"/>
                <c:pt idx="0">
                  <c:v>Health care professional</c:v>
                </c:pt>
                <c:pt idx="1">
                  <c:v>Friend or family</c:v>
                </c:pt>
                <c:pt idx="2">
                  <c:v>Health TV show </c:v>
                </c:pt>
                <c:pt idx="3">
                  <c:v>Online research on health conditions</c:v>
                </c:pt>
                <c:pt idx="4">
                  <c:v>Health app/wearable</c:v>
                </c:pt>
                <c:pt idx="5">
                  <c:v>Saw it on a store shelf</c:v>
                </c:pt>
                <c:pt idx="6">
                  <c:v>Retail employee</c:v>
                </c:pt>
                <c:pt idx="7">
                  <c:v>Magazine</c:v>
                </c:pt>
                <c:pt idx="8">
                  <c:v>Influencer recommendation</c:v>
                </c:pt>
                <c:pt idx="9">
                  <c:v>Supplement company website</c:v>
                </c:pt>
                <c:pt idx="10">
                  <c:v>Newspaper</c:v>
                </c:pt>
                <c:pt idx="11">
                  <c:v>Other</c:v>
                </c:pt>
              </c:strCache>
            </c:strRef>
          </c:cat>
          <c:val>
            <c:numRef>
              <c:f>Sheet1!$E$2:$E$13</c:f>
              <c:numCache>
                <c:formatCode>0%</c:formatCode>
                <c:ptCount val="12"/>
                <c:pt idx="0">
                  <c:v>0.43362832000000001</c:v>
                </c:pt>
                <c:pt idx="1">
                  <c:v>0.2300885</c:v>
                </c:pt>
                <c:pt idx="2">
                  <c:v>0.30088495999999998</c:v>
                </c:pt>
                <c:pt idx="3">
                  <c:v>0.38938052999999989</c:v>
                </c:pt>
                <c:pt idx="4">
                  <c:v>0.30088495999999998</c:v>
                </c:pt>
                <c:pt idx="5">
                  <c:v>0.16814159000000001</c:v>
                </c:pt>
                <c:pt idx="6">
                  <c:v>0.14159292000000001</c:v>
                </c:pt>
                <c:pt idx="7">
                  <c:v>0.14159292000000001</c:v>
                </c:pt>
                <c:pt idx="8">
                  <c:v>0.15044247999999999</c:v>
                </c:pt>
                <c:pt idx="9">
                  <c:v>0.28318584000000002</c:v>
                </c:pt>
                <c:pt idx="10">
                  <c:v>0.15044247999999999</c:v>
                </c:pt>
                <c:pt idx="11">
                  <c:v>0</c:v>
                </c:pt>
              </c:numCache>
            </c:numRef>
          </c:val>
          <c:extLst>
            <c:ext xmlns:c16="http://schemas.microsoft.com/office/drawing/2014/chart" uri="{C3380CC4-5D6E-409C-BE32-E72D297353CC}">
              <c16:uniqueId val="{00000003-24FF-4AA4-87EC-7AC974287237}"/>
            </c:ext>
          </c:extLst>
        </c:ser>
        <c:ser>
          <c:idx val="4"/>
          <c:order val="4"/>
          <c:tx>
            <c:strRef>
              <c:f>Sheet1!$F$1</c:f>
              <c:strCache>
                <c:ptCount val="1"/>
                <c:pt idx="0">
                  <c:v>US Female 55+</c:v>
                </c:pt>
              </c:strCache>
            </c:strRef>
          </c:tx>
          <c:spPr>
            <a:solidFill>
              <a:schemeClr val="accent5"/>
            </a:solidFill>
            <a:ln>
              <a:noFill/>
            </a:ln>
            <a:effectLst/>
          </c:spPr>
          <c:invertIfNegative val="0"/>
          <c:cat>
            <c:strRef>
              <c:f>Sheet1!$A$2:$A$13</c:f>
              <c:strCache>
                <c:ptCount val="12"/>
                <c:pt idx="0">
                  <c:v>Health care professional</c:v>
                </c:pt>
                <c:pt idx="1">
                  <c:v>Friend or family</c:v>
                </c:pt>
                <c:pt idx="2">
                  <c:v>Health TV show </c:v>
                </c:pt>
                <c:pt idx="3">
                  <c:v>Online research on health conditions</c:v>
                </c:pt>
                <c:pt idx="4">
                  <c:v>Health app/wearable</c:v>
                </c:pt>
                <c:pt idx="5">
                  <c:v>Saw it on a store shelf</c:v>
                </c:pt>
                <c:pt idx="6">
                  <c:v>Retail employee</c:v>
                </c:pt>
                <c:pt idx="7">
                  <c:v>Magazine</c:v>
                </c:pt>
                <c:pt idx="8">
                  <c:v>Influencer recommendation</c:v>
                </c:pt>
                <c:pt idx="9">
                  <c:v>Supplement company website</c:v>
                </c:pt>
                <c:pt idx="10">
                  <c:v>Newspaper</c:v>
                </c:pt>
                <c:pt idx="11">
                  <c:v>Other</c:v>
                </c:pt>
              </c:strCache>
            </c:strRef>
          </c:cat>
          <c:val>
            <c:numRef>
              <c:f>Sheet1!$F$2:$F$13</c:f>
              <c:numCache>
                <c:formatCode>0%</c:formatCode>
                <c:ptCount val="12"/>
                <c:pt idx="0">
                  <c:v>0.45652174000000001</c:v>
                </c:pt>
                <c:pt idx="1">
                  <c:v>0.43478261000000001</c:v>
                </c:pt>
                <c:pt idx="2">
                  <c:v>0.19565216999999999</c:v>
                </c:pt>
                <c:pt idx="3">
                  <c:v>0.30434782999999999</c:v>
                </c:pt>
                <c:pt idx="4">
                  <c:v>4.3478259999999998E-2</c:v>
                </c:pt>
                <c:pt idx="5">
                  <c:v>0.10869565</c:v>
                </c:pt>
                <c:pt idx="6">
                  <c:v>4.3478259999999998E-2</c:v>
                </c:pt>
                <c:pt idx="7">
                  <c:v>2.1739129999999999E-2</c:v>
                </c:pt>
                <c:pt idx="8">
                  <c:v>2.1739129999999999E-2</c:v>
                </c:pt>
                <c:pt idx="9">
                  <c:v>6.521739E-2</c:v>
                </c:pt>
                <c:pt idx="10">
                  <c:v>2.1739129999999999E-2</c:v>
                </c:pt>
                <c:pt idx="11">
                  <c:v>2.1739129999999999E-2</c:v>
                </c:pt>
              </c:numCache>
            </c:numRef>
          </c:val>
          <c:extLst>
            <c:ext xmlns:c16="http://schemas.microsoft.com/office/drawing/2014/chart" uri="{C3380CC4-5D6E-409C-BE32-E72D297353CC}">
              <c16:uniqueId val="{00000004-24FF-4AA4-87EC-7AC974287237}"/>
            </c:ext>
          </c:extLst>
        </c:ser>
        <c:ser>
          <c:idx val="5"/>
          <c:order val="5"/>
          <c:tx>
            <c:strRef>
              <c:f>Sheet1!$G$1</c:f>
              <c:strCache>
                <c:ptCount val="1"/>
                <c:pt idx="0">
                  <c:v>US Male 55+</c:v>
                </c:pt>
              </c:strCache>
            </c:strRef>
          </c:tx>
          <c:spPr>
            <a:solidFill>
              <a:schemeClr val="accent6"/>
            </a:solidFill>
            <a:ln>
              <a:noFill/>
            </a:ln>
            <a:effectLst/>
          </c:spPr>
          <c:invertIfNegative val="0"/>
          <c:cat>
            <c:strRef>
              <c:f>Sheet1!$A$2:$A$13</c:f>
              <c:strCache>
                <c:ptCount val="12"/>
                <c:pt idx="0">
                  <c:v>Health care professional</c:v>
                </c:pt>
                <c:pt idx="1">
                  <c:v>Friend or family</c:v>
                </c:pt>
                <c:pt idx="2">
                  <c:v>Health TV show </c:v>
                </c:pt>
                <c:pt idx="3">
                  <c:v>Online research on health conditions</c:v>
                </c:pt>
                <c:pt idx="4">
                  <c:v>Health app/wearable</c:v>
                </c:pt>
                <c:pt idx="5">
                  <c:v>Saw it on a store shelf</c:v>
                </c:pt>
                <c:pt idx="6">
                  <c:v>Retail employee</c:v>
                </c:pt>
                <c:pt idx="7">
                  <c:v>Magazine</c:v>
                </c:pt>
                <c:pt idx="8">
                  <c:v>Influencer recommendation</c:v>
                </c:pt>
                <c:pt idx="9">
                  <c:v>Supplement company website</c:v>
                </c:pt>
                <c:pt idx="10">
                  <c:v>Newspaper</c:v>
                </c:pt>
                <c:pt idx="11">
                  <c:v>Other</c:v>
                </c:pt>
              </c:strCache>
            </c:strRef>
          </c:cat>
          <c:val>
            <c:numRef>
              <c:f>Sheet1!$G$2:$G$13</c:f>
              <c:numCache>
                <c:formatCode>0%</c:formatCode>
                <c:ptCount val="12"/>
                <c:pt idx="0">
                  <c:v>0.33333332999999998</c:v>
                </c:pt>
                <c:pt idx="1">
                  <c:v>0.27272727000000002</c:v>
                </c:pt>
                <c:pt idx="2">
                  <c:v>0.21212121</c:v>
                </c:pt>
                <c:pt idx="3">
                  <c:v>0.42424242000000001</c:v>
                </c:pt>
                <c:pt idx="4">
                  <c:v>0.12121212000000001</c:v>
                </c:pt>
                <c:pt idx="5">
                  <c:v>0.18181818</c:v>
                </c:pt>
                <c:pt idx="6">
                  <c:v>0.21212121</c:v>
                </c:pt>
                <c:pt idx="7">
                  <c:v>0.15151514999999999</c:v>
                </c:pt>
                <c:pt idx="8">
                  <c:v>0.12121212000000001</c:v>
                </c:pt>
                <c:pt idx="9">
                  <c:v>0.18181818</c:v>
                </c:pt>
                <c:pt idx="10">
                  <c:v>9.0909089999999998E-2</c:v>
                </c:pt>
                <c:pt idx="11">
                  <c:v>6.0606060000000003E-2</c:v>
                </c:pt>
              </c:numCache>
            </c:numRef>
          </c:val>
          <c:extLst>
            <c:ext xmlns:c16="http://schemas.microsoft.com/office/drawing/2014/chart" uri="{C3380CC4-5D6E-409C-BE32-E72D297353CC}">
              <c16:uniqueId val="{00000005-24FF-4AA4-87EC-7AC97428723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E38-4F27-8E96-AC7800F138A0}"/>
              </c:ext>
            </c:extLst>
          </c:dPt>
          <c:dPt>
            <c:idx val="1"/>
            <c:bubble3D val="0"/>
            <c:spPr>
              <a:solidFill>
                <a:schemeClr val="accent2"/>
              </a:solidFill>
              <a:ln>
                <a:noFill/>
              </a:ln>
              <a:effectLst/>
            </c:spPr>
            <c:extLst>
              <c:ext xmlns:c16="http://schemas.microsoft.com/office/drawing/2014/chart" uri="{C3380CC4-5D6E-409C-BE32-E72D297353CC}">
                <c16:uniqueId val="{00000003-BE38-4F27-8E96-AC7800F138A0}"/>
              </c:ext>
            </c:extLst>
          </c:dPt>
          <c:dPt>
            <c:idx val="2"/>
            <c:bubble3D val="0"/>
            <c:spPr>
              <a:solidFill>
                <a:schemeClr val="accent3"/>
              </a:solidFill>
              <a:ln>
                <a:noFill/>
              </a:ln>
              <a:effectLst/>
            </c:spPr>
            <c:extLst>
              <c:ext xmlns:c16="http://schemas.microsoft.com/office/drawing/2014/chart" uri="{C3380CC4-5D6E-409C-BE32-E72D297353CC}">
                <c16:uniqueId val="{00000005-BE38-4F27-8E96-AC7800F138A0}"/>
              </c:ext>
            </c:extLst>
          </c:dPt>
          <c:dPt>
            <c:idx val="3"/>
            <c:bubble3D val="0"/>
            <c:spPr>
              <a:solidFill>
                <a:schemeClr val="accent4"/>
              </a:solidFill>
              <a:ln>
                <a:noFill/>
              </a:ln>
              <a:effectLst/>
            </c:spPr>
            <c:extLst>
              <c:ext xmlns:c16="http://schemas.microsoft.com/office/drawing/2014/chart" uri="{C3380CC4-5D6E-409C-BE32-E72D297353CC}">
                <c16:uniqueId val="{00000007-BE38-4F27-8E96-AC7800F138A0}"/>
              </c:ext>
            </c:extLst>
          </c:dPt>
          <c:dPt>
            <c:idx val="4"/>
            <c:bubble3D val="0"/>
            <c:spPr>
              <a:solidFill>
                <a:schemeClr val="accent5"/>
              </a:solidFill>
              <a:ln>
                <a:noFill/>
              </a:ln>
              <a:effectLst/>
            </c:spPr>
            <c:extLst>
              <c:ext xmlns:c16="http://schemas.microsoft.com/office/drawing/2014/chart" uri="{C3380CC4-5D6E-409C-BE32-E72D297353CC}">
                <c16:uniqueId val="{00000009-BE38-4F27-8E96-AC7800F138A0}"/>
              </c:ext>
            </c:extLst>
          </c:dPt>
          <c:dPt>
            <c:idx val="5"/>
            <c:bubble3D val="0"/>
            <c:spPr>
              <a:solidFill>
                <a:schemeClr val="accent6"/>
              </a:solidFill>
              <a:ln>
                <a:noFill/>
              </a:ln>
              <a:effectLst/>
            </c:spPr>
            <c:extLst>
              <c:ext xmlns:c16="http://schemas.microsoft.com/office/drawing/2014/chart" uri="{C3380CC4-5D6E-409C-BE32-E72D297353CC}">
                <c16:uniqueId val="{0000000B-BE38-4F27-8E96-AC7800F138A0}"/>
              </c:ext>
            </c:extLst>
          </c:dPt>
          <c:dLbls>
            <c:dLbl>
              <c:idx val="0"/>
              <c:layout>
                <c:manualLayout>
                  <c:x val="-5.7970982793817481E-2"/>
                  <c:y val="4.3811242344706909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E38-4F27-8E96-AC7800F138A0}"/>
                </c:ext>
              </c:extLst>
            </c:dLbl>
            <c:dLbl>
              <c:idx val="1"/>
              <c:layout>
                <c:manualLayout>
                  <c:x val="1.3615303295421405E-2"/>
                  <c:y val="1.054972295129767E-2"/>
                </c:manualLayout>
              </c:layout>
              <c:showLegendKey val="0"/>
              <c:showVal val="0"/>
              <c:showCatName val="1"/>
              <c:showSerName val="0"/>
              <c:showPercent val="1"/>
              <c:showBubbleSize val="0"/>
              <c:extLst>
                <c:ext xmlns:c15="http://schemas.microsoft.com/office/drawing/2012/chart" uri="{CE6537A1-D6FC-4f65-9D91-7224C49458BB}">
                  <c15:layout>
                    <c:manualLayout>
                      <c:w val="0.27534849810440359"/>
                      <c:h val="0.24174431321084863"/>
                    </c:manualLayout>
                  </c15:layout>
                </c:ext>
                <c:ext xmlns:c16="http://schemas.microsoft.com/office/drawing/2014/chart" uri="{C3380CC4-5D6E-409C-BE32-E72D297353CC}">
                  <c16:uniqueId val="{00000003-BE38-4F27-8E96-AC7800F138A0}"/>
                </c:ext>
              </c:extLst>
            </c:dLbl>
            <c:dLbl>
              <c:idx val="2"/>
              <c:layout>
                <c:manualLayout>
                  <c:x val="2.233842052586965E-7"/>
                  <c:y val="-3.2407434724455182E-2"/>
                </c:manualLayout>
              </c:layout>
              <c:showLegendKey val="0"/>
              <c:showVal val="0"/>
              <c:showCatName val="1"/>
              <c:showSerName val="0"/>
              <c:showPercent val="1"/>
              <c:showBubbleSize val="0"/>
              <c:extLst>
                <c:ext xmlns:c15="http://schemas.microsoft.com/office/drawing/2012/chart" uri="{CE6537A1-D6FC-4f65-9D91-7224C49458BB}">
                  <c15:layout>
                    <c:manualLayout>
                      <c:w val="0.2839176873724118"/>
                      <c:h val="0.22322579469233009"/>
                    </c:manualLayout>
                  </c15:layout>
                </c:ext>
                <c:ext xmlns:c16="http://schemas.microsoft.com/office/drawing/2014/chart" uri="{C3380CC4-5D6E-409C-BE32-E72D297353CC}">
                  <c16:uniqueId val="{00000005-BE38-4F27-8E96-AC7800F138A0}"/>
                </c:ext>
              </c:extLst>
            </c:dLbl>
            <c:dLbl>
              <c:idx val="3"/>
              <c:layout>
                <c:manualLayout>
                  <c:x val="9.2592592592592587E-3"/>
                  <c:y val="-6.4814814814814853E-2"/>
                </c:manualLayout>
              </c:layout>
              <c:showLegendKey val="0"/>
              <c:showVal val="0"/>
              <c:showCatName val="1"/>
              <c:showSerName val="0"/>
              <c:showPercent val="1"/>
              <c:showBubbleSize val="0"/>
              <c:extLst>
                <c:ext xmlns:c15="http://schemas.microsoft.com/office/drawing/2012/chart" uri="{CE6537A1-D6FC-4f65-9D91-7224C49458BB}">
                  <c15:layout>
                    <c:manualLayout>
                      <c:w val="0.32091498979294253"/>
                      <c:h val="0.22344706911636045"/>
                    </c:manualLayout>
                  </c15:layout>
                </c:ext>
                <c:ext xmlns:c16="http://schemas.microsoft.com/office/drawing/2014/chart" uri="{C3380CC4-5D6E-409C-BE32-E72D297353CC}">
                  <c16:uniqueId val="{00000007-BE38-4F27-8E96-AC7800F138A0}"/>
                </c:ext>
              </c:extLst>
            </c:dLbl>
            <c:dLbl>
              <c:idx val="4"/>
              <c:layout>
                <c:manualLayout>
                  <c:x val="3.7037219305920008E-2"/>
                  <c:y val="-2.3148148148148147E-2"/>
                </c:manualLayout>
              </c:layout>
              <c:showLegendKey val="0"/>
              <c:showVal val="0"/>
              <c:showCatName val="1"/>
              <c:showSerName val="0"/>
              <c:showPercent val="1"/>
              <c:showBubbleSize val="0"/>
              <c:extLst>
                <c:ext xmlns:c15="http://schemas.microsoft.com/office/drawing/2012/chart" uri="{CE6537A1-D6FC-4f65-9D91-7224C49458BB}">
                  <c15:layout>
                    <c:manualLayout>
                      <c:w val="0.32652777777777775"/>
                      <c:h val="0.25335666375036453"/>
                    </c:manualLayout>
                  </c15:layout>
                </c:ext>
                <c:ext xmlns:c16="http://schemas.microsoft.com/office/drawing/2014/chart" uri="{C3380CC4-5D6E-409C-BE32-E72D297353CC}">
                  <c16:uniqueId val="{00000009-BE38-4F27-8E96-AC7800F138A0}"/>
                </c:ext>
              </c:extLst>
            </c:dLbl>
            <c:dLbl>
              <c:idx val="5"/>
              <c:layout>
                <c:manualLayout>
                  <c:x val="-9.2592592592592587E-3"/>
                  <c:y val="7.8703885972586762E-2"/>
                </c:manualLayout>
              </c:layout>
              <c:showLegendKey val="0"/>
              <c:showVal val="0"/>
              <c:showCatName val="1"/>
              <c:showSerName val="0"/>
              <c:showPercent val="1"/>
              <c:showBubbleSize val="0"/>
              <c:extLst>
                <c:ext xmlns:c15="http://schemas.microsoft.com/office/drawing/2012/chart" uri="{CE6537A1-D6FC-4f65-9D91-7224C49458BB}">
                  <c15:layout>
                    <c:manualLayout>
                      <c:w val="0.30337962962962961"/>
                      <c:h val="0.15756962671332747"/>
                    </c:manualLayout>
                  </c15:layout>
                </c:ext>
                <c:ext xmlns:c16="http://schemas.microsoft.com/office/drawing/2014/chart" uri="{C3380CC4-5D6E-409C-BE32-E72D297353CC}">
                  <c16:uniqueId val="{0000000B-BE38-4F27-8E96-AC7800F138A0}"/>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0.20833333000000001</c:v>
                </c:pt>
                <c:pt idx="1">
                  <c:v>0.34166667000000001</c:v>
                </c:pt>
                <c:pt idx="2">
                  <c:v>0.23333333000000001</c:v>
                </c:pt>
                <c:pt idx="3">
                  <c:v>0.15833332999999999</c:v>
                </c:pt>
                <c:pt idx="4">
                  <c:v>3.3333330000000001E-2</c:v>
                </c:pt>
                <c:pt idx="5">
                  <c:v>2.5000000000000001E-2</c:v>
                </c:pt>
              </c:numCache>
            </c:numRef>
          </c:val>
          <c:extLst>
            <c:ext xmlns:c16="http://schemas.microsoft.com/office/drawing/2014/chart" uri="{C3380CC4-5D6E-409C-BE32-E72D297353CC}">
              <c16:uniqueId val="{0000000C-BE38-4F27-8E96-AC7800F138A0}"/>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2023 US</c:v>
                </c:pt>
              </c:strCache>
            </c:strRef>
          </c:tx>
          <c:spPr>
            <a:solidFill>
              <a:schemeClr val="accent1"/>
            </a:solidFill>
            <a:ln>
              <a:noFill/>
            </a:ln>
            <a:effectLst/>
          </c:spPr>
          <c:invertIfNegative val="0"/>
          <c:cat>
            <c:strRef>
              <c:f>Sheet1!$A$2:$A$13</c:f>
              <c:strCache>
                <c:ptCount val="12"/>
                <c:pt idx="0">
                  <c:v>Health care professional</c:v>
                </c:pt>
                <c:pt idx="1">
                  <c:v>Online research on health conditions</c:v>
                </c:pt>
                <c:pt idx="2">
                  <c:v>Friend or family</c:v>
                </c:pt>
                <c:pt idx="3">
                  <c:v>Health TV show</c:v>
                </c:pt>
                <c:pt idx="4">
                  <c:v>Health app/wearable</c:v>
                </c:pt>
                <c:pt idx="5">
                  <c:v>Supplement company website</c:v>
                </c:pt>
                <c:pt idx="6">
                  <c:v>Saw it on a store shelf</c:v>
                </c:pt>
                <c:pt idx="7">
                  <c:v>Influencer recommendation</c:v>
                </c:pt>
                <c:pt idx="8">
                  <c:v>Magazine</c:v>
                </c:pt>
                <c:pt idx="9">
                  <c:v>Retail employee</c:v>
                </c:pt>
                <c:pt idx="10">
                  <c:v>Newspaper</c:v>
                </c:pt>
                <c:pt idx="11">
                  <c:v>Other</c:v>
                </c:pt>
              </c:strCache>
            </c:strRef>
          </c:cat>
          <c:val>
            <c:numRef>
              <c:f>Sheet1!$B$2:$B$13</c:f>
              <c:numCache>
                <c:formatCode>0%</c:formatCode>
                <c:ptCount val="12"/>
                <c:pt idx="0">
                  <c:v>0.33677686000000001</c:v>
                </c:pt>
                <c:pt idx="1">
                  <c:v>0.31818182</c:v>
                </c:pt>
                <c:pt idx="2">
                  <c:v>0.33471074000000001</c:v>
                </c:pt>
                <c:pt idx="3">
                  <c:v>0.20661156999999999</c:v>
                </c:pt>
                <c:pt idx="5">
                  <c:v>0.1838843</c:v>
                </c:pt>
                <c:pt idx="6">
                  <c:v>0.20454544999999999</c:v>
                </c:pt>
                <c:pt idx="7">
                  <c:v>0.12603306</c:v>
                </c:pt>
                <c:pt idx="8">
                  <c:v>0.16115702000000001</c:v>
                </c:pt>
                <c:pt idx="9">
                  <c:v>0.12190083</c:v>
                </c:pt>
                <c:pt idx="10">
                  <c:v>0.11983471</c:v>
                </c:pt>
                <c:pt idx="11">
                  <c:v>1.0330580000000001E-2</c:v>
                </c:pt>
              </c:numCache>
            </c:numRef>
          </c:val>
          <c:extLst>
            <c:ext xmlns:c16="http://schemas.microsoft.com/office/drawing/2014/chart" uri="{C3380CC4-5D6E-409C-BE32-E72D297353CC}">
              <c16:uniqueId val="{00000000-24FF-4AA4-87EC-7AC974287237}"/>
            </c:ext>
          </c:extLst>
        </c:ser>
        <c:ser>
          <c:idx val="1"/>
          <c:order val="1"/>
          <c:tx>
            <c:strRef>
              <c:f>Sheet1!$C$1</c:f>
              <c:strCache>
                <c:ptCount val="1"/>
                <c:pt idx="0">
                  <c:v>2024 US</c:v>
                </c:pt>
              </c:strCache>
            </c:strRef>
          </c:tx>
          <c:spPr>
            <a:solidFill>
              <a:schemeClr val="accent2"/>
            </a:solidFill>
            <a:ln>
              <a:noFill/>
            </a:ln>
            <a:effectLst/>
          </c:spPr>
          <c:invertIfNegative val="0"/>
          <c:cat>
            <c:strRef>
              <c:f>Sheet1!$A$2:$A$13</c:f>
              <c:strCache>
                <c:ptCount val="12"/>
                <c:pt idx="0">
                  <c:v>Health care professional</c:v>
                </c:pt>
                <c:pt idx="1">
                  <c:v>Online research on health conditions</c:v>
                </c:pt>
                <c:pt idx="2">
                  <c:v>Friend or family</c:v>
                </c:pt>
                <c:pt idx="3">
                  <c:v>Health TV show</c:v>
                </c:pt>
                <c:pt idx="4">
                  <c:v>Health app/wearable</c:v>
                </c:pt>
                <c:pt idx="5">
                  <c:v>Supplement company website</c:v>
                </c:pt>
                <c:pt idx="6">
                  <c:v>Saw it on a store shelf</c:v>
                </c:pt>
                <c:pt idx="7">
                  <c:v>Influencer recommendation</c:v>
                </c:pt>
                <c:pt idx="8">
                  <c:v>Magazine</c:v>
                </c:pt>
                <c:pt idx="9">
                  <c:v>Retail employee</c:v>
                </c:pt>
                <c:pt idx="10">
                  <c:v>Newspaper</c:v>
                </c:pt>
                <c:pt idx="11">
                  <c:v>Other</c:v>
                </c:pt>
              </c:strCache>
            </c:strRef>
          </c:cat>
          <c:val>
            <c:numRef>
              <c:f>Sheet1!$C$2:$C$13</c:f>
              <c:numCache>
                <c:formatCode>0%</c:formatCode>
                <c:ptCount val="12"/>
                <c:pt idx="0">
                  <c:v>0.38818564999999999</c:v>
                </c:pt>
                <c:pt idx="1">
                  <c:v>0.32489451000000003</c:v>
                </c:pt>
                <c:pt idx="2">
                  <c:v>0.29113924000000002</c:v>
                </c:pt>
                <c:pt idx="3">
                  <c:v>0.25527425999999998</c:v>
                </c:pt>
                <c:pt idx="4">
                  <c:v>0.21940928000000001</c:v>
                </c:pt>
                <c:pt idx="5">
                  <c:v>0.21097046</c:v>
                </c:pt>
                <c:pt idx="6">
                  <c:v>0.17932488999999999</c:v>
                </c:pt>
                <c:pt idx="7">
                  <c:v>0.14135021</c:v>
                </c:pt>
                <c:pt idx="8">
                  <c:v>0.12869198000000001</c:v>
                </c:pt>
                <c:pt idx="9">
                  <c:v>0.12658227999999999</c:v>
                </c:pt>
                <c:pt idx="10">
                  <c:v>0.11814346000000001</c:v>
                </c:pt>
                <c:pt idx="11">
                  <c:v>8.4388199999999997E-3</c:v>
                </c:pt>
              </c:numCache>
            </c:numRef>
          </c:val>
          <c:extLst>
            <c:ext xmlns:c16="http://schemas.microsoft.com/office/drawing/2014/chart" uri="{C3380CC4-5D6E-409C-BE32-E72D297353CC}">
              <c16:uniqueId val="{00000001-24FF-4AA4-87EC-7AC97428723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Sheet1!$A$2:$A$12</c:f>
              <c:strCache>
                <c:ptCount val="11"/>
                <c:pt idx="0">
                  <c:v>SunFiber®</c:v>
                </c:pt>
                <c:pt idx="1">
                  <c:v>Actizin®</c:v>
                </c:pt>
                <c:pt idx="2">
                  <c:v>Inavea™</c:v>
                </c:pt>
                <c:pt idx="3">
                  <c:v>Livaux®</c:v>
                </c:pt>
                <c:pt idx="4">
                  <c:v>PreticX®</c:v>
                </c:pt>
                <c:pt idx="5">
                  <c:v>Bimuno®</c:v>
                </c:pt>
                <c:pt idx="6">
                  <c:v>Orafti®</c:v>
                </c:pt>
                <c:pt idx="7">
                  <c:v>PreForPro®</c:v>
                </c:pt>
                <c:pt idx="8">
                  <c:v>VITAGOS™</c:v>
                </c:pt>
                <c:pt idx="9">
                  <c:v>EpiCor®</c:v>
                </c:pt>
                <c:pt idx="10">
                  <c:v>Solnul™</c:v>
                </c:pt>
              </c:strCache>
            </c:strRef>
          </c:cat>
          <c:val>
            <c:numRef>
              <c:f>Sheet1!$B$2:$B$12</c:f>
              <c:numCache>
                <c:formatCode>0%</c:formatCode>
                <c:ptCount val="11"/>
                <c:pt idx="0">
                  <c:v>0.61363637000000004</c:v>
                </c:pt>
                <c:pt idx="1">
                  <c:v>0.59415585000000004</c:v>
                </c:pt>
                <c:pt idx="2">
                  <c:v>0.57142857999999996</c:v>
                </c:pt>
                <c:pt idx="3">
                  <c:v>0.57142856999999991</c:v>
                </c:pt>
                <c:pt idx="4">
                  <c:v>0.56493506000000004</c:v>
                </c:pt>
                <c:pt idx="5">
                  <c:v>0.54870130000000006</c:v>
                </c:pt>
                <c:pt idx="6">
                  <c:v>0.54545454000000004</c:v>
                </c:pt>
                <c:pt idx="7">
                  <c:v>0.54220778999999997</c:v>
                </c:pt>
                <c:pt idx="8">
                  <c:v>0.53896104999999994</c:v>
                </c:pt>
                <c:pt idx="9">
                  <c:v>0.52597402999999998</c:v>
                </c:pt>
                <c:pt idx="10">
                  <c:v>0.52272726999999997</c:v>
                </c:pt>
              </c:numCache>
            </c:numRef>
          </c:val>
          <c:extLst>
            <c:ext xmlns:c16="http://schemas.microsoft.com/office/drawing/2014/chart" uri="{C3380CC4-5D6E-409C-BE32-E72D297353CC}">
              <c16:uniqueId val="{00000000-24FF-4AA4-87EC-7AC974287237}"/>
            </c:ext>
          </c:extLst>
        </c:ser>
        <c:ser>
          <c:idx val="1"/>
          <c:order val="1"/>
          <c:tx>
            <c:strRef>
              <c:f>Sheet1!$C$1</c:f>
              <c:strCache>
                <c:ptCount val="1"/>
                <c:pt idx="0">
                  <c:v>UK</c:v>
                </c:pt>
              </c:strCache>
            </c:strRef>
          </c:tx>
          <c:spPr>
            <a:solidFill>
              <a:schemeClr val="accent2"/>
            </a:solidFill>
            <a:ln>
              <a:noFill/>
            </a:ln>
            <a:effectLst/>
          </c:spPr>
          <c:invertIfNegative val="0"/>
          <c:cat>
            <c:strRef>
              <c:f>Sheet1!$A$2:$A$12</c:f>
              <c:strCache>
                <c:ptCount val="11"/>
                <c:pt idx="0">
                  <c:v>SunFiber®</c:v>
                </c:pt>
                <c:pt idx="1">
                  <c:v>Actizin®</c:v>
                </c:pt>
                <c:pt idx="2">
                  <c:v>Inavea™</c:v>
                </c:pt>
                <c:pt idx="3">
                  <c:v>Livaux®</c:v>
                </c:pt>
                <c:pt idx="4">
                  <c:v>PreticX®</c:v>
                </c:pt>
                <c:pt idx="5">
                  <c:v>Bimuno®</c:v>
                </c:pt>
                <c:pt idx="6">
                  <c:v>Orafti®</c:v>
                </c:pt>
                <c:pt idx="7">
                  <c:v>PreForPro®</c:v>
                </c:pt>
                <c:pt idx="8">
                  <c:v>VITAGOS™</c:v>
                </c:pt>
                <c:pt idx="9">
                  <c:v>EpiCor®</c:v>
                </c:pt>
                <c:pt idx="10">
                  <c:v>Solnul™</c:v>
                </c:pt>
              </c:strCache>
            </c:strRef>
          </c:cat>
          <c:val>
            <c:numRef>
              <c:f>Sheet1!$C$2:$C$12</c:f>
              <c:numCache>
                <c:formatCode>0%</c:formatCode>
                <c:ptCount val="11"/>
                <c:pt idx="0">
                  <c:v>0.55752212999999995</c:v>
                </c:pt>
                <c:pt idx="1">
                  <c:v>0.53982300999999999</c:v>
                </c:pt>
                <c:pt idx="2">
                  <c:v>0.50442478000000002</c:v>
                </c:pt>
                <c:pt idx="3">
                  <c:v>0.48672566000000006</c:v>
                </c:pt>
                <c:pt idx="4">
                  <c:v>0.55752212999999995</c:v>
                </c:pt>
                <c:pt idx="5">
                  <c:v>0.53982300999999999</c:v>
                </c:pt>
                <c:pt idx="6">
                  <c:v>0.5840708</c:v>
                </c:pt>
                <c:pt idx="7">
                  <c:v>0.51327433</c:v>
                </c:pt>
                <c:pt idx="8">
                  <c:v>0.52212390000000009</c:v>
                </c:pt>
                <c:pt idx="9">
                  <c:v>0.53982300999999999</c:v>
                </c:pt>
                <c:pt idx="10">
                  <c:v>0.50442478000000002</c:v>
                </c:pt>
              </c:numCache>
            </c:numRef>
          </c:val>
          <c:extLst>
            <c:ext xmlns:c16="http://schemas.microsoft.com/office/drawing/2014/chart" uri="{C3380CC4-5D6E-409C-BE32-E72D297353CC}">
              <c16:uniqueId val="{00000001-24FF-4AA4-87EC-7AC974287237}"/>
            </c:ext>
          </c:extLst>
        </c:ser>
        <c:ser>
          <c:idx val="2"/>
          <c:order val="2"/>
          <c:tx>
            <c:strRef>
              <c:f>Sheet1!$D$1</c:f>
              <c:strCache>
                <c:ptCount val="1"/>
                <c:pt idx="0">
                  <c:v>DE</c:v>
                </c:pt>
              </c:strCache>
            </c:strRef>
          </c:tx>
          <c:spPr>
            <a:solidFill>
              <a:schemeClr val="accent3"/>
            </a:solidFill>
            <a:ln>
              <a:noFill/>
            </a:ln>
            <a:effectLst/>
          </c:spPr>
          <c:invertIfNegative val="0"/>
          <c:cat>
            <c:strRef>
              <c:f>Sheet1!$A$2:$A$12</c:f>
              <c:strCache>
                <c:ptCount val="11"/>
                <c:pt idx="0">
                  <c:v>SunFiber®</c:v>
                </c:pt>
                <c:pt idx="1">
                  <c:v>Actizin®</c:v>
                </c:pt>
                <c:pt idx="2">
                  <c:v>Inavea™</c:v>
                </c:pt>
                <c:pt idx="3">
                  <c:v>Livaux®</c:v>
                </c:pt>
                <c:pt idx="4">
                  <c:v>PreticX®</c:v>
                </c:pt>
                <c:pt idx="5">
                  <c:v>Bimuno®</c:v>
                </c:pt>
                <c:pt idx="6">
                  <c:v>Orafti®</c:v>
                </c:pt>
                <c:pt idx="7">
                  <c:v>PreForPro®</c:v>
                </c:pt>
                <c:pt idx="8">
                  <c:v>VITAGOS™</c:v>
                </c:pt>
                <c:pt idx="9">
                  <c:v>EpiCor®</c:v>
                </c:pt>
                <c:pt idx="10">
                  <c:v>Solnul™</c:v>
                </c:pt>
              </c:strCache>
            </c:strRef>
          </c:cat>
          <c:val>
            <c:numRef>
              <c:f>Sheet1!$D$2:$D$12</c:f>
              <c:numCache>
                <c:formatCode>0%</c:formatCode>
                <c:ptCount val="11"/>
                <c:pt idx="0">
                  <c:v>0.55045871999999996</c:v>
                </c:pt>
                <c:pt idx="1">
                  <c:v>0.55045871999999996</c:v>
                </c:pt>
                <c:pt idx="2">
                  <c:v>0.57798166000000006</c:v>
                </c:pt>
                <c:pt idx="3">
                  <c:v>0.53211010000000003</c:v>
                </c:pt>
                <c:pt idx="4">
                  <c:v>0.57798165000000001</c:v>
                </c:pt>
                <c:pt idx="5">
                  <c:v>0.51376146999999994</c:v>
                </c:pt>
                <c:pt idx="6">
                  <c:v>0.53211008999999998</c:v>
                </c:pt>
                <c:pt idx="7">
                  <c:v>0.5412844</c:v>
                </c:pt>
                <c:pt idx="8">
                  <c:v>0.49541284000000002</c:v>
                </c:pt>
                <c:pt idx="9">
                  <c:v>0.55963302999999998</c:v>
                </c:pt>
                <c:pt idx="10">
                  <c:v>0.43119267</c:v>
                </c:pt>
              </c:numCache>
            </c:numRef>
          </c:val>
          <c:extLst>
            <c:ext xmlns:c16="http://schemas.microsoft.com/office/drawing/2014/chart" uri="{C3380CC4-5D6E-409C-BE32-E72D297353CC}">
              <c16:uniqueId val="{00000002-24FF-4AA4-87EC-7AC974287237}"/>
            </c:ext>
          </c:extLst>
        </c:ser>
        <c:ser>
          <c:idx val="3"/>
          <c:order val="3"/>
          <c:tx>
            <c:strRef>
              <c:f>Sheet1!$E$1</c:f>
              <c:strCache>
                <c:ptCount val="1"/>
                <c:pt idx="0">
                  <c:v>IT</c:v>
                </c:pt>
              </c:strCache>
            </c:strRef>
          </c:tx>
          <c:spPr>
            <a:solidFill>
              <a:schemeClr val="accent4"/>
            </a:solidFill>
            <a:ln>
              <a:noFill/>
            </a:ln>
            <a:effectLst/>
          </c:spPr>
          <c:invertIfNegative val="0"/>
          <c:cat>
            <c:strRef>
              <c:f>Sheet1!$A$2:$A$12</c:f>
              <c:strCache>
                <c:ptCount val="11"/>
                <c:pt idx="0">
                  <c:v>SunFiber®</c:v>
                </c:pt>
                <c:pt idx="1">
                  <c:v>Actizin®</c:v>
                </c:pt>
                <c:pt idx="2">
                  <c:v>Inavea™</c:v>
                </c:pt>
                <c:pt idx="3">
                  <c:v>Livaux®</c:v>
                </c:pt>
                <c:pt idx="4">
                  <c:v>PreticX®</c:v>
                </c:pt>
                <c:pt idx="5">
                  <c:v>Bimuno®</c:v>
                </c:pt>
                <c:pt idx="6">
                  <c:v>Orafti®</c:v>
                </c:pt>
                <c:pt idx="7">
                  <c:v>PreForPro®</c:v>
                </c:pt>
                <c:pt idx="8">
                  <c:v>VITAGOS™</c:v>
                </c:pt>
                <c:pt idx="9">
                  <c:v>EpiCor®</c:v>
                </c:pt>
                <c:pt idx="10">
                  <c:v>Solnul™</c:v>
                </c:pt>
              </c:strCache>
            </c:strRef>
          </c:cat>
          <c:val>
            <c:numRef>
              <c:f>Sheet1!$E$2:$E$12</c:f>
              <c:numCache>
                <c:formatCode>0%</c:formatCode>
                <c:ptCount val="11"/>
                <c:pt idx="0">
                  <c:v>0.44198895999999999</c:v>
                </c:pt>
                <c:pt idx="1">
                  <c:v>0.47513812</c:v>
                </c:pt>
                <c:pt idx="2">
                  <c:v>0.48066299000000001</c:v>
                </c:pt>
                <c:pt idx="3">
                  <c:v>0.45303867999999992</c:v>
                </c:pt>
                <c:pt idx="4">
                  <c:v>0.51381215999999996</c:v>
                </c:pt>
                <c:pt idx="5">
                  <c:v>0.43646409999999997</c:v>
                </c:pt>
                <c:pt idx="6">
                  <c:v>0.47513812000000005</c:v>
                </c:pt>
                <c:pt idx="7">
                  <c:v>0.52486188</c:v>
                </c:pt>
                <c:pt idx="8">
                  <c:v>0.48066298000000002</c:v>
                </c:pt>
                <c:pt idx="9">
                  <c:v>0.45856353999999999</c:v>
                </c:pt>
                <c:pt idx="10">
                  <c:v>0.41436464000000006</c:v>
                </c:pt>
              </c:numCache>
            </c:numRef>
          </c:val>
          <c:extLst>
            <c:ext xmlns:c16="http://schemas.microsoft.com/office/drawing/2014/chart" uri="{C3380CC4-5D6E-409C-BE32-E72D297353CC}">
              <c16:uniqueId val="{00000003-24FF-4AA4-87EC-7AC974287237}"/>
            </c:ext>
          </c:extLst>
        </c:ser>
        <c:ser>
          <c:idx val="4"/>
          <c:order val="4"/>
          <c:tx>
            <c:strRef>
              <c:f>Sheet1!$F$1</c:f>
              <c:strCache>
                <c:ptCount val="1"/>
                <c:pt idx="0">
                  <c:v>KR</c:v>
                </c:pt>
              </c:strCache>
            </c:strRef>
          </c:tx>
          <c:spPr>
            <a:solidFill>
              <a:schemeClr val="accent5"/>
            </a:solidFill>
            <a:ln>
              <a:noFill/>
            </a:ln>
            <a:effectLst/>
          </c:spPr>
          <c:invertIfNegative val="0"/>
          <c:cat>
            <c:strRef>
              <c:f>Sheet1!$A$2:$A$12</c:f>
              <c:strCache>
                <c:ptCount val="11"/>
                <c:pt idx="0">
                  <c:v>SunFiber®</c:v>
                </c:pt>
                <c:pt idx="1">
                  <c:v>Actizin®</c:v>
                </c:pt>
                <c:pt idx="2">
                  <c:v>Inavea™</c:v>
                </c:pt>
                <c:pt idx="3">
                  <c:v>Livaux®</c:v>
                </c:pt>
                <c:pt idx="4">
                  <c:v>PreticX®</c:v>
                </c:pt>
                <c:pt idx="5">
                  <c:v>Bimuno®</c:v>
                </c:pt>
                <c:pt idx="6">
                  <c:v>Orafti®</c:v>
                </c:pt>
                <c:pt idx="7">
                  <c:v>PreForPro®</c:v>
                </c:pt>
                <c:pt idx="8">
                  <c:v>VITAGOS™</c:v>
                </c:pt>
                <c:pt idx="9">
                  <c:v>EpiCor®</c:v>
                </c:pt>
                <c:pt idx="10">
                  <c:v>Solnul™</c:v>
                </c:pt>
              </c:strCache>
            </c:strRef>
          </c:cat>
          <c:val>
            <c:numRef>
              <c:f>Sheet1!$F$2:$F$12</c:f>
              <c:numCache>
                <c:formatCode>0%</c:formatCode>
                <c:ptCount val="11"/>
                <c:pt idx="0">
                  <c:v>0.51630433999999992</c:v>
                </c:pt>
                <c:pt idx="1">
                  <c:v>0.53804346999999997</c:v>
                </c:pt>
                <c:pt idx="2">
                  <c:v>0.59239129999999995</c:v>
                </c:pt>
                <c:pt idx="3">
                  <c:v>0.53260869</c:v>
                </c:pt>
                <c:pt idx="4">
                  <c:v>0.54347826999999993</c:v>
                </c:pt>
                <c:pt idx="5">
                  <c:v>0.50543479000000002</c:v>
                </c:pt>
                <c:pt idx="6">
                  <c:v>0.52717390999999991</c:v>
                </c:pt>
                <c:pt idx="7">
                  <c:v>0.54347827000000004</c:v>
                </c:pt>
                <c:pt idx="8">
                  <c:v>0.52173913000000005</c:v>
                </c:pt>
                <c:pt idx="9">
                  <c:v>0.52717391000000002</c:v>
                </c:pt>
                <c:pt idx="10">
                  <c:v>0.50543477999999997</c:v>
                </c:pt>
              </c:numCache>
            </c:numRef>
          </c:val>
          <c:extLst>
            <c:ext xmlns:c16="http://schemas.microsoft.com/office/drawing/2014/chart" uri="{C3380CC4-5D6E-409C-BE32-E72D297353CC}">
              <c16:uniqueId val="{00000004-24FF-4AA4-87EC-7AC974287237}"/>
            </c:ext>
          </c:extLst>
        </c:ser>
        <c:ser>
          <c:idx val="5"/>
          <c:order val="5"/>
          <c:tx>
            <c:strRef>
              <c:f>Sheet1!$G$1</c:f>
              <c:strCache>
                <c:ptCount val="1"/>
                <c:pt idx="0">
                  <c:v>AU</c:v>
                </c:pt>
              </c:strCache>
            </c:strRef>
          </c:tx>
          <c:spPr>
            <a:solidFill>
              <a:schemeClr val="accent6"/>
            </a:solidFill>
            <a:ln>
              <a:noFill/>
            </a:ln>
            <a:effectLst/>
          </c:spPr>
          <c:invertIfNegative val="0"/>
          <c:cat>
            <c:strRef>
              <c:f>Sheet1!$A$2:$A$12</c:f>
              <c:strCache>
                <c:ptCount val="11"/>
                <c:pt idx="0">
                  <c:v>SunFiber®</c:v>
                </c:pt>
                <c:pt idx="1">
                  <c:v>Actizin®</c:v>
                </c:pt>
                <c:pt idx="2">
                  <c:v>Inavea™</c:v>
                </c:pt>
                <c:pt idx="3">
                  <c:v>Livaux®</c:v>
                </c:pt>
                <c:pt idx="4">
                  <c:v>PreticX®</c:v>
                </c:pt>
                <c:pt idx="5">
                  <c:v>Bimuno®</c:v>
                </c:pt>
                <c:pt idx="6">
                  <c:v>Orafti®</c:v>
                </c:pt>
                <c:pt idx="7">
                  <c:v>PreForPro®</c:v>
                </c:pt>
                <c:pt idx="8">
                  <c:v>VITAGOS™</c:v>
                </c:pt>
                <c:pt idx="9">
                  <c:v>EpiCor®</c:v>
                </c:pt>
                <c:pt idx="10">
                  <c:v>Solnul™</c:v>
                </c:pt>
              </c:strCache>
            </c:strRef>
          </c:cat>
          <c:val>
            <c:numRef>
              <c:f>Sheet1!$G$2:$G$12</c:f>
              <c:numCache>
                <c:formatCode>0%</c:formatCode>
                <c:ptCount val="11"/>
                <c:pt idx="0">
                  <c:v>0.40579709999999997</c:v>
                </c:pt>
                <c:pt idx="1">
                  <c:v>0.36231883999999998</c:v>
                </c:pt>
                <c:pt idx="2">
                  <c:v>0.34057971000000004</c:v>
                </c:pt>
                <c:pt idx="3">
                  <c:v>0.31884057999999998</c:v>
                </c:pt>
                <c:pt idx="4">
                  <c:v>0.34057970999999998</c:v>
                </c:pt>
                <c:pt idx="5">
                  <c:v>0.32608694999999999</c:v>
                </c:pt>
                <c:pt idx="6">
                  <c:v>0.28985506999999999</c:v>
                </c:pt>
                <c:pt idx="7">
                  <c:v>0.32608694999999999</c:v>
                </c:pt>
                <c:pt idx="8">
                  <c:v>0.32608696000000004</c:v>
                </c:pt>
                <c:pt idx="9">
                  <c:v>0.33333333999999998</c:v>
                </c:pt>
                <c:pt idx="10">
                  <c:v>0.31159419999999999</c:v>
                </c:pt>
              </c:numCache>
            </c:numRef>
          </c:val>
          <c:extLst>
            <c:ext xmlns:c16="http://schemas.microsoft.com/office/drawing/2014/chart" uri="{C3380CC4-5D6E-409C-BE32-E72D297353CC}">
              <c16:uniqueId val="{00000005-24FF-4AA4-87EC-7AC974287237}"/>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Sheet1!$A$2:$A$12</c:f>
              <c:strCache>
                <c:ptCount val="11"/>
                <c:pt idx="0">
                  <c:v>SunFiber®</c:v>
                </c:pt>
                <c:pt idx="1">
                  <c:v>Actizin®</c:v>
                </c:pt>
                <c:pt idx="2">
                  <c:v>Inavea™</c:v>
                </c:pt>
                <c:pt idx="3">
                  <c:v>Livaux®</c:v>
                </c:pt>
                <c:pt idx="4">
                  <c:v>PreticX®</c:v>
                </c:pt>
                <c:pt idx="5">
                  <c:v>Bimuno®</c:v>
                </c:pt>
                <c:pt idx="6">
                  <c:v>Orafti®</c:v>
                </c:pt>
                <c:pt idx="7">
                  <c:v>PreForPro®</c:v>
                </c:pt>
                <c:pt idx="8">
                  <c:v>VITAGOS™</c:v>
                </c:pt>
                <c:pt idx="9">
                  <c:v>EpiCor®</c:v>
                </c:pt>
                <c:pt idx="10">
                  <c:v>Solnul™</c:v>
                </c:pt>
              </c:strCache>
            </c:strRef>
          </c:cat>
          <c:val>
            <c:numRef>
              <c:f>Sheet1!$H$2:$H$12</c:f>
              <c:numCache>
                <c:formatCode>0%</c:formatCode>
                <c:ptCount val="11"/>
                <c:pt idx="0">
                  <c:v>0.88054608000000001</c:v>
                </c:pt>
                <c:pt idx="1">
                  <c:v>0.81569965999999994</c:v>
                </c:pt>
                <c:pt idx="2">
                  <c:v>0.77133106000000007</c:v>
                </c:pt>
                <c:pt idx="3">
                  <c:v>0.81911263000000001</c:v>
                </c:pt>
                <c:pt idx="4">
                  <c:v>0.84982935000000015</c:v>
                </c:pt>
                <c:pt idx="5">
                  <c:v>0.80546075000000006</c:v>
                </c:pt>
                <c:pt idx="6">
                  <c:v>0.79863481000000003</c:v>
                </c:pt>
                <c:pt idx="7">
                  <c:v>0.82593856999999993</c:v>
                </c:pt>
                <c:pt idx="8">
                  <c:v>0.79863481000000003</c:v>
                </c:pt>
                <c:pt idx="9">
                  <c:v>0.80887372000000002</c:v>
                </c:pt>
                <c:pt idx="10">
                  <c:v>0.75085323999999998</c:v>
                </c:pt>
              </c:numCache>
            </c:numRef>
          </c:val>
          <c:extLst>
            <c:ext xmlns:c16="http://schemas.microsoft.com/office/drawing/2014/chart" uri="{C3380CC4-5D6E-409C-BE32-E72D297353CC}">
              <c16:uniqueId val="{00000006-24FF-4AA4-87EC-7AC97428723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Sheet1!$A$2:$A$12</c:f>
              <c:strCache>
                <c:ptCount val="11"/>
                <c:pt idx="0">
                  <c:v>Bimuno®</c:v>
                </c:pt>
                <c:pt idx="1">
                  <c:v>Inavea™</c:v>
                </c:pt>
                <c:pt idx="2">
                  <c:v>PreticX®</c:v>
                </c:pt>
                <c:pt idx="3">
                  <c:v>Livaux®</c:v>
                </c:pt>
                <c:pt idx="4">
                  <c:v>Actizin®</c:v>
                </c:pt>
                <c:pt idx="5">
                  <c:v>SunFiber®</c:v>
                </c:pt>
                <c:pt idx="6">
                  <c:v>Orafti®</c:v>
                </c:pt>
                <c:pt idx="7">
                  <c:v>PreForPro®</c:v>
                </c:pt>
                <c:pt idx="8">
                  <c:v>VITAGOS™</c:v>
                </c:pt>
                <c:pt idx="9">
                  <c:v>EpiCor®</c:v>
                </c:pt>
                <c:pt idx="10">
                  <c:v>Solnul™</c:v>
                </c:pt>
              </c:strCache>
            </c:strRef>
          </c:cat>
          <c:val>
            <c:numRef>
              <c:f>Sheet1!$B$2:$B$12</c:f>
              <c:numCache>
                <c:formatCode>0%</c:formatCode>
                <c:ptCount val="11"/>
                <c:pt idx="0">
                  <c:v>0.68691588999999997</c:v>
                </c:pt>
                <c:pt idx="1">
                  <c:v>0.6775700899999999</c:v>
                </c:pt>
                <c:pt idx="2">
                  <c:v>0.67289719999999997</c:v>
                </c:pt>
                <c:pt idx="3">
                  <c:v>0.66822431000000004</c:v>
                </c:pt>
                <c:pt idx="4">
                  <c:v>0.66822429999999999</c:v>
                </c:pt>
                <c:pt idx="5">
                  <c:v>0.66822428999999994</c:v>
                </c:pt>
                <c:pt idx="6">
                  <c:v>0.64953271000000001</c:v>
                </c:pt>
                <c:pt idx="7">
                  <c:v>0.6495327099999999</c:v>
                </c:pt>
                <c:pt idx="8">
                  <c:v>0.64485981000000003</c:v>
                </c:pt>
                <c:pt idx="9">
                  <c:v>0.63551402000000001</c:v>
                </c:pt>
                <c:pt idx="10">
                  <c:v>0.60747662999999996</c:v>
                </c:pt>
              </c:numCache>
            </c:numRef>
          </c:val>
          <c:extLst>
            <c:ext xmlns:c16="http://schemas.microsoft.com/office/drawing/2014/chart" uri="{C3380CC4-5D6E-409C-BE32-E72D297353CC}">
              <c16:uniqueId val="{00000000-24FF-4AA4-87EC-7AC974287237}"/>
            </c:ext>
          </c:extLst>
        </c:ser>
        <c:ser>
          <c:idx val="1"/>
          <c:order val="1"/>
          <c:tx>
            <c:strRef>
              <c:f>Sheet1!$C$1</c:f>
              <c:strCache>
                <c:ptCount val="1"/>
                <c:pt idx="0">
                  <c:v>Male 18-34</c:v>
                </c:pt>
              </c:strCache>
            </c:strRef>
          </c:tx>
          <c:spPr>
            <a:solidFill>
              <a:schemeClr val="accent2"/>
            </a:solidFill>
            <a:ln>
              <a:noFill/>
            </a:ln>
            <a:effectLst/>
          </c:spPr>
          <c:invertIfNegative val="0"/>
          <c:cat>
            <c:strRef>
              <c:f>Sheet1!$A$2:$A$12</c:f>
              <c:strCache>
                <c:ptCount val="11"/>
                <c:pt idx="0">
                  <c:v>Bimuno®</c:v>
                </c:pt>
                <c:pt idx="1">
                  <c:v>Inavea™</c:v>
                </c:pt>
                <c:pt idx="2">
                  <c:v>PreticX®</c:v>
                </c:pt>
                <c:pt idx="3">
                  <c:v>Livaux®</c:v>
                </c:pt>
                <c:pt idx="4">
                  <c:v>Actizin®</c:v>
                </c:pt>
                <c:pt idx="5">
                  <c:v>SunFiber®</c:v>
                </c:pt>
                <c:pt idx="6">
                  <c:v>Orafti®</c:v>
                </c:pt>
                <c:pt idx="7">
                  <c:v>PreForPro®</c:v>
                </c:pt>
                <c:pt idx="8">
                  <c:v>VITAGOS™</c:v>
                </c:pt>
                <c:pt idx="9">
                  <c:v>EpiCor®</c:v>
                </c:pt>
                <c:pt idx="10">
                  <c:v>Solnul™</c:v>
                </c:pt>
              </c:strCache>
            </c:strRef>
          </c:cat>
          <c:val>
            <c:numRef>
              <c:f>Sheet1!$C$2:$C$12</c:f>
              <c:numCache>
                <c:formatCode>0%</c:formatCode>
                <c:ptCount val="11"/>
                <c:pt idx="0">
                  <c:v>0.70370370000000004</c:v>
                </c:pt>
                <c:pt idx="1">
                  <c:v>0.74897119999999995</c:v>
                </c:pt>
                <c:pt idx="2">
                  <c:v>0.75720165000000006</c:v>
                </c:pt>
                <c:pt idx="3">
                  <c:v>0.74074074000000001</c:v>
                </c:pt>
                <c:pt idx="4">
                  <c:v>0.78189299999999995</c:v>
                </c:pt>
                <c:pt idx="5">
                  <c:v>0.78600822000000004</c:v>
                </c:pt>
                <c:pt idx="6">
                  <c:v>0.72839505999999998</c:v>
                </c:pt>
                <c:pt idx="7">
                  <c:v>0.72839505999999998</c:v>
                </c:pt>
                <c:pt idx="8">
                  <c:v>0.74074074000000001</c:v>
                </c:pt>
                <c:pt idx="9">
                  <c:v>0.7325102899999999</c:v>
                </c:pt>
                <c:pt idx="10">
                  <c:v>0.70370369999999993</c:v>
                </c:pt>
              </c:numCache>
            </c:numRef>
          </c:val>
          <c:extLst>
            <c:ext xmlns:c16="http://schemas.microsoft.com/office/drawing/2014/chart" uri="{C3380CC4-5D6E-409C-BE32-E72D297353CC}">
              <c16:uniqueId val="{00000001-24FF-4AA4-87EC-7AC974287237}"/>
            </c:ext>
          </c:extLst>
        </c:ser>
        <c:ser>
          <c:idx val="2"/>
          <c:order val="2"/>
          <c:tx>
            <c:strRef>
              <c:f>Sheet1!$D$1</c:f>
              <c:strCache>
                <c:ptCount val="1"/>
                <c:pt idx="0">
                  <c:v>Female 35-54</c:v>
                </c:pt>
              </c:strCache>
            </c:strRef>
          </c:tx>
          <c:spPr>
            <a:solidFill>
              <a:schemeClr val="accent3"/>
            </a:solidFill>
            <a:ln>
              <a:noFill/>
            </a:ln>
            <a:effectLst/>
          </c:spPr>
          <c:invertIfNegative val="0"/>
          <c:cat>
            <c:strRef>
              <c:f>Sheet1!$A$2:$A$12</c:f>
              <c:strCache>
                <c:ptCount val="11"/>
                <c:pt idx="0">
                  <c:v>Bimuno®</c:v>
                </c:pt>
                <c:pt idx="1">
                  <c:v>Inavea™</c:v>
                </c:pt>
                <c:pt idx="2">
                  <c:v>PreticX®</c:v>
                </c:pt>
                <c:pt idx="3">
                  <c:v>Livaux®</c:v>
                </c:pt>
                <c:pt idx="4">
                  <c:v>Actizin®</c:v>
                </c:pt>
                <c:pt idx="5">
                  <c:v>SunFiber®</c:v>
                </c:pt>
                <c:pt idx="6">
                  <c:v>Orafti®</c:v>
                </c:pt>
                <c:pt idx="7">
                  <c:v>PreForPro®</c:v>
                </c:pt>
                <c:pt idx="8">
                  <c:v>VITAGOS™</c:v>
                </c:pt>
                <c:pt idx="9">
                  <c:v>EpiCor®</c:v>
                </c:pt>
                <c:pt idx="10">
                  <c:v>Solnul™</c:v>
                </c:pt>
              </c:strCache>
            </c:strRef>
          </c:cat>
          <c:val>
            <c:numRef>
              <c:f>Sheet1!$D$2:$D$12</c:f>
              <c:numCache>
                <c:formatCode>0%</c:formatCode>
                <c:ptCount val="11"/>
                <c:pt idx="0">
                  <c:v>0.44520548000000004</c:v>
                </c:pt>
                <c:pt idx="1">
                  <c:v>0.46232876999999994</c:v>
                </c:pt>
                <c:pt idx="2">
                  <c:v>0.47260274000000002</c:v>
                </c:pt>
                <c:pt idx="3">
                  <c:v>0.43493150000000003</c:v>
                </c:pt>
                <c:pt idx="4">
                  <c:v>0.45547944999999995</c:v>
                </c:pt>
                <c:pt idx="5">
                  <c:v>0.48287671000000004</c:v>
                </c:pt>
                <c:pt idx="6">
                  <c:v>0.43835615999999999</c:v>
                </c:pt>
                <c:pt idx="7">
                  <c:v>0.46575342999999997</c:v>
                </c:pt>
                <c:pt idx="8">
                  <c:v>0.45205478999999998</c:v>
                </c:pt>
                <c:pt idx="9">
                  <c:v>0.42808220000000002</c:v>
                </c:pt>
                <c:pt idx="10">
                  <c:v>0.39726026999999997</c:v>
                </c:pt>
              </c:numCache>
            </c:numRef>
          </c:val>
          <c:extLst>
            <c:ext xmlns:c16="http://schemas.microsoft.com/office/drawing/2014/chart" uri="{C3380CC4-5D6E-409C-BE32-E72D297353CC}">
              <c16:uniqueId val="{00000002-24FF-4AA4-87EC-7AC974287237}"/>
            </c:ext>
          </c:extLst>
        </c:ser>
        <c:ser>
          <c:idx val="3"/>
          <c:order val="3"/>
          <c:tx>
            <c:strRef>
              <c:f>Sheet1!$E$1</c:f>
              <c:strCache>
                <c:ptCount val="1"/>
                <c:pt idx="0">
                  <c:v>Male 35-54</c:v>
                </c:pt>
              </c:strCache>
            </c:strRef>
          </c:tx>
          <c:spPr>
            <a:solidFill>
              <a:schemeClr val="accent4"/>
            </a:solidFill>
            <a:ln>
              <a:noFill/>
            </a:ln>
            <a:effectLst/>
          </c:spPr>
          <c:invertIfNegative val="0"/>
          <c:cat>
            <c:strRef>
              <c:f>Sheet1!$A$2:$A$12</c:f>
              <c:strCache>
                <c:ptCount val="11"/>
                <c:pt idx="0">
                  <c:v>Bimuno®</c:v>
                </c:pt>
                <c:pt idx="1">
                  <c:v>Inavea™</c:v>
                </c:pt>
                <c:pt idx="2">
                  <c:v>PreticX®</c:v>
                </c:pt>
                <c:pt idx="3">
                  <c:v>Livaux®</c:v>
                </c:pt>
                <c:pt idx="4">
                  <c:v>Actizin®</c:v>
                </c:pt>
                <c:pt idx="5">
                  <c:v>SunFiber®</c:v>
                </c:pt>
                <c:pt idx="6">
                  <c:v>Orafti®</c:v>
                </c:pt>
                <c:pt idx="7">
                  <c:v>PreForPro®</c:v>
                </c:pt>
                <c:pt idx="8">
                  <c:v>VITAGOS™</c:v>
                </c:pt>
                <c:pt idx="9">
                  <c:v>EpiCor®</c:v>
                </c:pt>
                <c:pt idx="10">
                  <c:v>Solnul™</c:v>
                </c:pt>
              </c:strCache>
            </c:strRef>
          </c:cat>
          <c:val>
            <c:numRef>
              <c:f>Sheet1!$E$2:$E$12</c:f>
              <c:numCache>
                <c:formatCode>0%</c:formatCode>
                <c:ptCount val="11"/>
                <c:pt idx="0">
                  <c:v>0.62539681999999996</c:v>
                </c:pt>
                <c:pt idx="1">
                  <c:v>0.62539683000000001</c:v>
                </c:pt>
                <c:pt idx="2">
                  <c:v>0.66666667000000002</c:v>
                </c:pt>
                <c:pt idx="3">
                  <c:v>0.62222221999999994</c:v>
                </c:pt>
                <c:pt idx="4">
                  <c:v>0.66666665999999997</c:v>
                </c:pt>
                <c:pt idx="5">
                  <c:v>0.66349206000000005</c:v>
                </c:pt>
                <c:pt idx="6">
                  <c:v>0.65396824999999992</c:v>
                </c:pt>
                <c:pt idx="7">
                  <c:v>0.64126983999999998</c:v>
                </c:pt>
                <c:pt idx="8">
                  <c:v>0.61269840999999992</c:v>
                </c:pt>
                <c:pt idx="9">
                  <c:v>0.64444444999999995</c:v>
                </c:pt>
                <c:pt idx="10">
                  <c:v>0.59365078999999998</c:v>
                </c:pt>
              </c:numCache>
            </c:numRef>
          </c:val>
          <c:extLst>
            <c:ext xmlns:c16="http://schemas.microsoft.com/office/drawing/2014/chart" uri="{C3380CC4-5D6E-409C-BE32-E72D297353CC}">
              <c16:uniqueId val="{00000003-24FF-4AA4-87EC-7AC974287237}"/>
            </c:ext>
          </c:extLst>
        </c:ser>
        <c:ser>
          <c:idx val="4"/>
          <c:order val="4"/>
          <c:tx>
            <c:strRef>
              <c:f>Sheet1!$F$1</c:f>
              <c:strCache>
                <c:ptCount val="1"/>
                <c:pt idx="0">
                  <c:v>Female 55+</c:v>
                </c:pt>
              </c:strCache>
            </c:strRef>
          </c:tx>
          <c:spPr>
            <a:solidFill>
              <a:schemeClr val="accent5"/>
            </a:solidFill>
            <a:ln>
              <a:noFill/>
            </a:ln>
            <a:effectLst/>
          </c:spPr>
          <c:invertIfNegative val="0"/>
          <c:cat>
            <c:strRef>
              <c:f>Sheet1!$A$2:$A$12</c:f>
              <c:strCache>
                <c:ptCount val="11"/>
                <c:pt idx="0">
                  <c:v>Bimuno®</c:v>
                </c:pt>
                <c:pt idx="1">
                  <c:v>Inavea™</c:v>
                </c:pt>
                <c:pt idx="2">
                  <c:v>PreticX®</c:v>
                </c:pt>
                <c:pt idx="3">
                  <c:v>Livaux®</c:v>
                </c:pt>
                <c:pt idx="4">
                  <c:v>Actizin®</c:v>
                </c:pt>
                <c:pt idx="5">
                  <c:v>SunFiber®</c:v>
                </c:pt>
                <c:pt idx="6">
                  <c:v>Orafti®</c:v>
                </c:pt>
                <c:pt idx="7">
                  <c:v>PreForPro®</c:v>
                </c:pt>
                <c:pt idx="8">
                  <c:v>VITAGOS™</c:v>
                </c:pt>
                <c:pt idx="9">
                  <c:v>EpiCor®</c:v>
                </c:pt>
                <c:pt idx="10">
                  <c:v>Solnul™</c:v>
                </c:pt>
              </c:strCache>
            </c:strRef>
          </c:cat>
          <c:val>
            <c:numRef>
              <c:f>Sheet1!$F$2:$F$12</c:f>
              <c:numCache>
                <c:formatCode>0%</c:formatCode>
                <c:ptCount val="11"/>
                <c:pt idx="0">
                  <c:v>0.36448597999999999</c:v>
                </c:pt>
                <c:pt idx="1">
                  <c:v>0.38317756999999997</c:v>
                </c:pt>
                <c:pt idx="2">
                  <c:v>0.38317757000000002</c:v>
                </c:pt>
                <c:pt idx="3">
                  <c:v>0.37383177000000001</c:v>
                </c:pt>
                <c:pt idx="4">
                  <c:v>0.30841121000000005</c:v>
                </c:pt>
                <c:pt idx="5">
                  <c:v>0.41121495999999996</c:v>
                </c:pt>
                <c:pt idx="6">
                  <c:v>0.35514018000000003</c:v>
                </c:pt>
                <c:pt idx="7">
                  <c:v>0.42056075000000004</c:v>
                </c:pt>
                <c:pt idx="8">
                  <c:v>0.33644859999999999</c:v>
                </c:pt>
                <c:pt idx="9">
                  <c:v>0.40186916</c:v>
                </c:pt>
                <c:pt idx="10">
                  <c:v>0.32710280000000003</c:v>
                </c:pt>
              </c:numCache>
            </c:numRef>
          </c:val>
          <c:extLst>
            <c:ext xmlns:c16="http://schemas.microsoft.com/office/drawing/2014/chart" uri="{C3380CC4-5D6E-409C-BE32-E72D297353CC}">
              <c16:uniqueId val="{00000004-24FF-4AA4-87EC-7AC974287237}"/>
            </c:ext>
          </c:extLst>
        </c:ser>
        <c:ser>
          <c:idx val="5"/>
          <c:order val="5"/>
          <c:tx>
            <c:strRef>
              <c:f>Sheet1!$G$1</c:f>
              <c:strCache>
                <c:ptCount val="1"/>
                <c:pt idx="0">
                  <c:v>Male 55+</c:v>
                </c:pt>
              </c:strCache>
            </c:strRef>
          </c:tx>
          <c:spPr>
            <a:solidFill>
              <a:schemeClr val="accent6"/>
            </a:solidFill>
            <a:ln>
              <a:noFill/>
            </a:ln>
            <a:effectLst/>
          </c:spPr>
          <c:invertIfNegative val="0"/>
          <c:cat>
            <c:strRef>
              <c:f>Sheet1!$A$2:$A$12</c:f>
              <c:strCache>
                <c:ptCount val="11"/>
                <c:pt idx="0">
                  <c:v>Bimuno®</c:v>
                </c:pt>
                <c:pt idx="1">
                  <c:v>Inavea™</c:v>
                </c:pt>
                <c:pt idx="2">
                  <c:v>PreticX®</c:v>
                </c:pt>
                <c:pt idx="3">
                  <c:v>Livaux®</c:v>
                </c:pt>
                <c:pt idx="4">
                  <c:v>Actizin®</c:v>
                </c:pt>
                <c:pt idx="5">
                  <c:v>SunFiber®</c:v>
                </c:pt>
                <c:pt idx="6">
                  <c:v>Orafti®</c:v>
                </c:pt>
                <c:pt idx="7">
                  <c:v>PreForPro®</c:v>
                </c:pt>
                <c:pt idx="8">
                  <c:v>VITAGOS™</c:v>
                </c:pt>
                <c:pt idx="9">
                  <c:v>EpiCor®</c:v>
                </c:pt>
                <c:pt idx="10">
                  <c:v>Solnul™</c:v>
                </c:pt>
              </c:strCache>
            </c:strRef>
          </c:cat>
          <c:val>
            <c:numRef>
              <c:f>Sheet1!$G$2:$G$12</c:f>
              <c:numCache>
                <c:formatCode>0%</c:formatCode>
                <c:ptCount val="11"/>
                <c:pt idx="0">
                  <c:v>0.3618421</c:v>
                </c:pt>
                <c:pt idx="1">
                  <c:v>0.42763156999999996</c:v>
                </c:pt>
                <c:pt idx="2">
                  <c:v>0.46710526000000002</c:v>
                </c:pt>
                <c:pt idx="3">
                  <c:v>0.44078946999999996</c:v>
                </c:pt>
                <c:pt idx="4">
                  <c:v>0.45394736999999996</c:v>
                </c:pt>
                <c:pt idx="5">
                  <c:v>0.47368420999999994</c:v>
                </c:pt>
                <c:pt idx="6">
                  <c:v>0.40131578000000001</c:v>
                </c:pt>
                <c:pt idx="7">
                  <c:v>0.44078946999999996</c:v>
                </c:pt>
                <c:pt idx="8">
                  <c:v>0.40789473999999998</c:v>
                </c:pt>
                <c:pt idx="9">
                  <c:v>0.40789473999999992</c:v>
                </c:pt>
                <c:pt idx="10">
                  <c:v>0.36842105999999997</c:v>
                </c:pt>
              </c:numCache>
            </c:numRef>
          </c:val>
          <c:extLst>
            <c:ext xmlns:c16="http://schemas.microsoft.com/office/drawing/2014/chart" uri="{C3380CC4-5D6E-409C-BE32-E72D297353CC}">
              <c16:uniqueId val="{00000005-24FF-4AA4-87EC-7AC97428723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Sheet1!$A$2:$A$12</c:f>
              <c:strCache>
                <c:ptCount val="11"/>
                <c:pt idx="0">
                  <c:v>Bimuno®</c:v>
                </c:pt>
                <c:pt idx="1">
                  <c:v>Inavea™</c:v>
                </c:pt>
                <c:pt idx="2">
                  <c:v>Actizin®</c:v>
                </c:pt>
                <c:pt idx="3">
                  <c:v>SunFiber®</c:v>
                </c:pt>
                <c:pt idx="4">
                  <c:v>Livaux®</c:v>
                </c:pt>
                <c:pt idx="5">
                  <c:v>PreForPro®</c:v>
                </c:pt>
                <c:pt idx="6">
                  <c:v>VITAGOS™</c:v>
                </c:pt>
                <c:pt idx="7">
                  <c:v>PreticX®</c:v>
                </c:pt>
                <c:pt idx="8">
                  <c:v>EpiCor®</c:v>
                </c:pt>
                <c:pt idx="9">
                  <c:v>Solnul™</c:v>
                </c:pt>
                <c:pt idx="10">
                  <c:v>Orafti®</c:v>
                </c:pt>
              </c:strCache>
            </c:strRef>
          </c:cat>
          <c:val>
            <c:numRef>
              <c:f>Sheet1!$B$2:$B$12</c:f>
              <c:numCache>
                <c:formatCode>0%</c:formatCode>
                <c:ptCount val="11"/>
                <c:pt idx="0">
                  <c:v>0.6</c:v>
                </c:pt>
                <c:pt idx="1">
                  <c:v>0.6</c:v>
                </c:pt>
                <c:pt idx="2">
                  <c:v>0.57142857000000002</c:v>
                </c:pt>
                <c:pt idx="3">
                  <c:v>0.57142857000000002</c:v>
                </c:pt>
                <c:pt idx="4">
                  <c:v>0.54285715000000001</c:v>
                </c:pt>
                <c:pt idx="5">
                  <c:v>0.54285713999999996</c:v>
                </c:pt>
                <c:pt idx="6">
                  <c:v>0.54285713999999996</c:v>
                </c:pt>
                <c:pt idx="7">
                  <c:v>0.54285713999999996</c:v>
                </c:pt>
                <c:pt idx="8">
                  <c:v>0.48571428999999999</c:v>
                </c:pt>
                <c:pt idx="9">
                  <c:v>0.48571428999999994</c:v>
                </c:pt>
                <c:pt idx="10">
                  <c:v>0.45714285999999998</c:v>
                </c:pt>
              </c:numCache>
            </c:numRef>
          </c:val>
          <c:extLst>
            <c:ext xmlns:c16="http://schemas.microsoft.com/office/drawing/2014/chart" uri="{C3380CC4-5D6E-409C-BE32-E72D297353CC}">
              <c16:uniqueId val="{00000000-24FF-4AA4-87EC-7AC974287237}"/>
            </c:ext>
          </c:extLst>
        </c:ser>
        <c:ser>
          <c:idx val="1"/>
          <c:order val="1"/>
          <c:tx>
            <c:strRef>
              <c:f>Sheet1!$C$1</c:f>
              <c:strCache>
                <c:ptCount val="1"/>
                <c:pt idx="0">
                  <c:v>US Male 18-34</c:v>
                </c:pt>
              </c:strCache>
            </c:strRef>
          </c:tx>
          <c:spPr>
            <a:solidFill>
              <a:schemeClr val="accent2"/>
            </a:solidFill>
            <a:ln>
              <a:noFill/>
            </a:ln>
            <a:effectLst/>
          </c:spPr>
          <c:invertIfNegative val="0"/>
          <c:cat>
            <c:strRef>
              <c:f>Sheet1!$A$2:$A$12</c:f>
              <c:strCache>
                <c:ptCount val="11"/>
                <c:pt idx="0">
                  <c:v>Bimuno®</c:v>
                </c:pt>
                <c:pt idx="1">
                  <c:v>Inavea™</c:v>
                </c:pt>
                <c:pt idx="2">
                  <c:v>Actizin®</c:v>
                </c:pt>
                <c:pt idx="3">
                  <c:v>SunFiber®</c:v>
                </c:pt>
                <c:pt idx="4">
                  <c:v>Livaux®</c:v>
                </c:pt>
                <c:pt idx="5">
                  <c:v>PreForPro®</c:v>
                </c:pt>
                <c:pt idx="6">
                  <c:v>VITAGOS™</c:v>
                </c:pt>
                <c:pt idx="7">
                  <c:v>PreticX®</c:v>
                </c:pt>
                <c:pt idx="8">
                  <c:v>EpiCor®</c:v>
                </c:pt>
                <c:pt idx="9">
                  <c:v>Solnul™</c:v>
                </c:pt>
                <c:pt idx="10">
                  <c:v>Orafti®</c:v>
                </c:pt>
              </c:strCache>
            </c:strRef>
          </c:cat>
          <c:val>
            <c:numRef>
              <c:f>Sheet1!$C$2:$C$12</c:f>
              <c:numCache>
                <c:formatCode>0%</c:formatCode>
                <c:ptCount val="11"/>
                <c:pt idx="0">
                  <c:v>0.63529411999999996</c:v>
                </c:pt>
                <c:pt idx="1">
                  <c:v>0.74117647000000009</c:v>
                </c:pt>
                <c:pt idx="2">
                  <c:v>0.78823529999999997</c:v>
                </c:pt>
                <c:pt idx="3">
                  <c:v>0.82352941000000002</c:v>
                </c:pt>
                <c:pt idx="4">
                  <c:v>0.77647058000000002</c:v>
                </c:pt>
                <c:pt idx="5">
                  <c:v>0.68235294000000002</c:v>
                </c:pt>
                <c:pt idx="6">
                  <c:v>0.69411765000000003</c:v>
                </c:pt>
                <c:pt idx="7">
                  <c:v>0.75294117999999999</c:v>
                </c:pt>
                <c:pt idx="8">
                  <c:v>0.70588234999999999</c:v>
                </c:pt>
                <c:pt idx="9">
                  <c:v>0.72941175999999996</c:v>
                </c:pt>
                <c:pt idx="10">
                  <c:v>0.71764706</c:v>
                </c:pt>
              </c:numCache>
            </c:numRef>
          </c:val>
          <c:extLst>
            <c:ext xmlns:c16="http://schemas.microsoft.com/office/drawing/2014/chart" uri="{C3380CC4-5D6E-409C-BE32-E72D297353CC}">
              <c16:uniqueId val="{00000001-24FF-4AA4-87EC-7AC974287237}"/>
            </c:ext>
          </c:extLst>
        </c:ser>
        <c:ser>
          <c:idx val="2"/>
          <c:order val="2"/>
          <c:tx>
            <c:strRef>
              <c:f>Sheet1!$D$1</c:f>
              <c:strCache>
                <c:ptCount val="1"/>
                <c:pt idx="0">
                  <c:v>US Female 35-54</c:v>
                </c:pt>
              </c:strCache>
            </c:strRef>
          </c:tx>
          <c:spPr>
            <a:solidFill>
              <a:schemeClr val="accent3"/>
            </a:solidFill>
            <a:ln>
              <a:noFill/>
            </a:ln>
            <a:effectLst/>
          </c:spPr>
          <c:invertIfNegative val="0"/>
          <c:cat>
            <c:strRef>
              <c:f>Sheet1!$A$2:$A$12</c:f>
              <c:strCache>
                <c:ptCount val="11"/>
                <c:pt idx="0">
                  <c:v>Bimuno®</c:v>
                </c:pt>
                <c:pt idx="1">
                  <c:v>Inavea™</c:v>
                </c:pt>
                <c:pt idx="2">
                  <c:v>Actizin®</c:v>
                </c:pt>
                <c:pt idx="3">
                  <c:v>SunFiber®</c:v>
                </c:pt>
                <c:pt idx="4">
                  <c:v>Livaux®</c:v>
                </c:pt>
                <c:pt idx="5">
                  <c:v>PreForPro®</c:v>
                </c:pt>
                <c:pt idx="6">
                  <c:v>VITAGOS™</c:v>
                </c:pt>
                <c:pt idx="7">
                  <c:v>PreticX®</c:v>
                </c:pt>
                <c:pt idx="8">
                  <c:v>EpiCor®</c:v>
                </c:pt>
                <c:pt idx="9">
                  <c:v>Solnul™</c:v>
                </c:pt>
                <c:pt idx="10">
                  <c:v>Orafti®</c:v>
                </c:pt>
              </c:strCache>
            </c:strRef>
          </c:cat>
          <c:val>
            <c:numRef>
              <c:f>Sheet1!$D$2:$D$12</c:f>
              <c:numCache>
                <c:formatCode>0%</c:formatCode>
                <c:ptCount val="11"/>
                <c:pt idx="0">
                  <c:v>0.43478261000000001</c:v>
                </c:pt>
                <c:pt idx="1">
                  <c:v>0.42028984999999996</c:v>
                </c:pt>
                <c:pt idx="2">
                  <c:v>0.39130435000000002</c:v>
                </c:pt>
                <c:pt idx="3">
                  <c:v>0.44927536000000001</c:v>
                </c:pt>
                <c:pt idx="4">
                  <c:v>0.42028986000000002</c:v>
                </c:pt>
                <c:pt idx="5">
                  <c:v>0.40579710000000002</c:v>
                </c:pt>
                <c:pt idx="6">
                  <c:v>0.39130434000000003</c:v>
                </c:pt>
                <c:pt idx="7">
                  <c:v>0.42028985000000002</c:v>
                </c:pt>
                <c:pt idx="8">
                  <c:v>0.40579708999999997</c:v>
                </c:pt>
                <c:pt idx="9">
                  <c:v>0.31884057999999998</c:v>
                </c:pt>
                <c:pt idx="10">
                  <c:v>0.42028986000000002</c:v>
                </c:pt>
              </c:numCache>
            </c:numRef>
          </c:val>
          <c:extLst>
            <c:ext xmlns:c16="http://schemas.microsoft.com/office/drawing/2014/chart" uri="{C3380CC4-5D6E-409C-BE32-E72D297353CC}">
              <c16:uniqueId val="{00000002-24FF-4AA4-87EC-7AC974287237}"/>
            </c:ext>
          </c:extLst>
        </c:ser>
        <c:ser>
          <c:idx val="3"/>
          <c:order val="3"/>
          <c:tx>
            <c:strRef>
              <c:f>Sheet1!$E$1</c:f>
              <c:strCache>
                <c:ptCount val="1"/>
                <c:pt idx="0">
                  <c:v>US Male 35-54</c:v>
                </c:pt>
              </c:strCache>
            </c:strRef>
          </c:tx>
          <c:spPr>
            <a:solidFill>
              <a:schemeClr val="accent4"/>
            </a:solidFill>
            <a:ln>
              <a:noFill/>
            </a:ln>
            <a:effectLst/>
          </c:spPr>
          <c:invertIfNegative val="0"/>
          <c:cat>
            <c:strRef>
              <c:f>Sheet1!$A$2:$A$12</c:f>
              <c:strCache>
                <c:ptCount val="11"/>
                <c:pt idx="0">
                  <c:v>Bimuno®</c:v>
                </c:pt>
                <c:pt idx="1">
                  <c:v>Inavea™</c:v>
                </c:pt>
                <c:pt idx="2">
                  <c:v>Actizin®</c:v>
                </c:pt>
                <c:pt idx="3">
                  <c:v>SunFiber®</c:v>
                </c:pt>
                <c:pt idx="4">
                  <c:v>Livaux®</c:v>
                </c:pt>
                <c:pt idx="5">
                  <c:v>PreForPro®</c:v>
                </c:pt>
                <c:pt idx="6">
                  <c:v>VITAGOS™</c:v>
                </c:pt>
                <c:pt idx="7">
                  <c:v>PreticX®</c:v>
                </c:pt>
                <c:pt idx="8">
                  <c:v>EpiCor®</c:v>
                </c:pt>
                <c:pt idx="9">
                  <c:v>Solnul™</c:v>
                </c:pt>
                <c:pt idx="10">
                  <c:v>Orafti®</c:v>
                </c:pt>
              </c:strCache>
            </c:strRef>
          </c:cat>
          <c:val>
            <c:numRef>
              <c:f>Sheet1!$E$2:$E$12</c:f>
              <c:numCache>
                <c:formatCode>0%</c:formatCode>
                <c:ptCount val="11"/>
                <c:pt idx="0">
                  <c:v>0.75714284999999992</c:v>
                </c:pt>
                <c:pt idx="1">
                  <c:v>0.78571429000000004</c:v>
                </c:pt>
                <c:pt idx="2">
                  <c:v>0.79999999999999993</c:v>
                </c:pt>
                <c:pt idx="3">
                  <c:v>0.77142858000000003</c:v>
                </c:pt>
                <c:pt idx="4">
                  <c:v>0.77142856999999998</c:v>
                </c:pt>
                <c:pt idx="5">
                  <c:v>0.72857141999999997</c:v>
                </c:pt>
                <c:pt idx="6">
                  <c:v>0.75714287000000002</c:v>
                </c:pt>
                <c:pt idx="7">
                  <c:v>0.75714285000000003</c:v>
                </c:pt>
                <c:pt idx="8">
                  <c:v>0.68571428999999995</c:v>
                </c:pt>
                <c:pt idx="9">
                  <c:v>0.74285713999999992</c:v>
                </c:pt>
                <c:pt idx="10">
                  <c:v>0.74285713999999992</c:v>
                </c:pt>
              </c:numCache>
            </c:numRef>
          </c:val>
          <c:extLst>
            <c:ext xmlns:c16="http://schemas.microsoft.com/office/drawing/2014/chart" uri="{C3380CC4-5D6E-409C-BE32-E72D297353CC}">
              <c16:uniqueId val="{00000003-24FF-4AA4-87EC-7AC974287237}"/>
            </c:ext>
          </c:extLst>
        </c:ser>
        <c:ser>
          <c:idx val="4"/>
          <c:order val="4"/>
          <c:tx>
            <c:strRef>
              <c:f>Sheet1!$F$1</c:f>
              <c:strCache>
                <c:ptCount val="1"/>
                <c:pt idx="0">
                  <c:v>US Female 55+</c:v>
                </c:pt>
              </c:strCache>
            </c:strRef>
          </c:tx>
          <c:spPr>
            <a:solidFill>
              <a:schemeClr val="accent5"/>
            </a:solidFill>
            <a:ln>
              <a:noFill/>
            </a:ln>
            <a:effectLst/>
          </c:spPr>
          <c:invertIfNegative val="0"/>
          <c:cat>
            <c:strRef>
              <c:f>Sheet1!$A$2:$A$12</c:f>
              <c:strCache>
                <c:ptCount val="11"/>
                <c:pt idx="0">
                  <c:v>Bimuno®</c:v>
                </c:pt>
                <c:pt idx="1">
                  <c:v>Inavea™</c:v>
                </c:pt>
                <c:pt idx="2">
                  <c:v>Actizin®</c:v>
                </c:pt>
                <c:pt idx="3">
                  <c:v>SunFiber®</c:v>
                </c:pt>
                <c:pt idx="4">
                  <c:v>Livaux®</c:v>
                </c:pt>
                <c:pt idx="5">
                  <c:v>PreForPro®</c:v>
                </c:pt>
                <c:pt idx="6">
                  <c:v>VITAGOS™</c:v>
                </c:pt>
                <c:pt idx="7">
                  <c:v>PreticX®</c:v>
                </c:pt>
                <c:pt idx="8">
                  <c:v>EpiCor®</c:v>
                </c:pt>
                <c:pt idx="9">
                  <c:v>Solnul™</c:v>
                </c:pt>
                <c:pt idx="10">
                  <c:v>Orafti®</c:v>
                </c:pt>
              </c:strCache>
            </c:strRef>
          </c:cat>
          <c:val>
            <c:numRef>
              <c:f>Sheet1!$F$2:$F$12</c:f>
              <c:numCache>
                <c:formatCode>0%</c:formatCode>
                <c:ptCount val="11"/>
                <c:pt idx="0">
                  <c:v>0.15384614999999999</c:v>
                </c:pt>
                <c:pt idx="1">
                  <c:v>7.6923079999999991E-2</c:v>
                </c:pt>
                <c:pt idx="2">
                  <c:v>0.11538461999999999</c:v>
                </c:pt>
                <c:pt idx="3">
                  <c:v>0.19230768999999998</c:v>
                </c:pt>
                <c:pt idx="4">
                  <c:v>0.15384614999999999</c:v>
                </c:pt>
                <c:pt idx="5">
                  <c:v>0.15384616000000001</c:v>
                </c:pt>
                <c:pt idx="6">
                  <c:v>0.11538461999999999</c:v>
                </c:pt>
                <c:pt idx="7">
                  <c:v>0.11538461999999999</c:v>
                </c:pt>
                <c:pt idx="8">
                  <c:v>0.23076922999999999</c:v>
                </c:pt>
                <c:pt idx="9">
                  <c:v>0.11538462000000001</c:v>
                </c:pt>
                <c:pt idx="10">
                  <c:v>0.23076923999999999</c:v>
                </c:pt>
              </c:numCache>
            </c:numRef>
          </c:val>
          <c:extLst>
            <c:ext xmlns:c16="http://schemas.microsoft.com/office/drawing/2014/chart" uri="{C3380CC4-5D6E-409C-BE32-E72D297353CC}">
              <c16:uniqueId val="{00000004-24FF-4AA4-87EC-7AC974287237}"/>
            </c:ext>
          </c:extLst>
        </c:ser>
        <c:ser>
          <c:idx val="5"/>
          <c:order val="5"/>
          <c:tx>
            <c:strRef>
              <c:f>Sheet1!$G$1</c:f>
              <c:strCache>
                <c:ptCount val="1"/>
                <c:pt idx="0">
                  <c:v>US Male 55+</c:v>
                </c:pt>
              </c:strCache>
            </c:strRef>
          </c:tx>
          <c:spPr>
            <a:solidFill>
              <a:schemeClr val="accent6"/>
            </a:solidFill>
            <a:ln>
              <a:noFill/>
            </a:ln>
            <a:effectLst/>
          </c:spPr>
          <c:invertIfNegative val="0"/>
          <c:cat>
            <c:strRef>
              <c:f>Sheet1!$A$2:$A$12</c:f>
              <c:strCache>
                <c:ptCount val="11"/>
                <c:pt idx="0">
                  <c:v>Bimuno®</c:v>
                </c:pt>
                <c:pt idx="1">
                  <c:v>Inavea™</c:v>
                </c:pt>
                <c:pt idx="2">
                  <c:v>Actizin®</c:v>
                </c:pt>
                <c:pt idx="3">
                  <c:v>SunFiber®</c:v>
                </c:pt>
                <c:pt idx="4">
                  <c:v>Livaux®</c:v>
                </c:pt>
                <c:pt idx="5">
                  <c:v>PreForPro®</c:v>
                </c:pt>
                <c:pt idx="6">
                  <c:v>VITAGOS™</c:v>
                </c:pt>
                <c:pt idx="7">
                  <c:v>PreticX®</c:v>
                </c:pt>
                <c:pt idx="8">
                  <c:v>EpiCor®</c:v>
                </c:pt>
                <c:pt idx="9">
                  <c:v>Solnul™</c:v>
                </c:pt>
                <c:pt idx="10">
                  <c:v>Orafti®</c:v>
                </c:pt>
              </c:strCache>
            </c:strRef>
          </c:cat>
          <c:val>
            <c:numRef>
              <c:f>Sheet1!$G$2:$G$12</c:f>
              <c:numCache>
                <c:formatCode>0%</c:formatCode>
                <c:ptCount val="11"/>
                <c:pt idx="0">
                  <c:v>0.31818182</c:v>
                </c:pt>
                <c:pt idx="1">
                  <c:v>0.27272728000000002</c:v>
                </c:pt>
                <c:pt idx="2">
                  <c:v>0.45454546000000001</c:v>
                </c:pt>
                <c:pt idx="3">
                  <c:v>0.36363635999999999</c:v>
                </c:pt>
                <c:pt idx="4">
                  <c:v>0.18181818</c:v>
                </c:pt>
                <c:pt idx="5">
                  <c:v>0.31818182</c:v>
                </c:pt>
                <c:pt idx="6">
                  <c:v>0.22727273000000001</c:v>
                </c:pt>
                <c:pt idx="7">
                  <c:v>0.22727273000000001</c:v>
                </c:pt>
                <c:pt idx="8">
                  <c:v>0.13636364000000001</c:v>
                </c:pt>
                <c:pt idx="9">
                  <c:v>0.18181819000000002</c:v>
                </c:pt>
                <c:pt idx="10">
                  <c:v>0.18181818</c:v>
                </c:pt>
              </c:numCache>
            </c:numRef>
          </c:val>
          <c:extLst>
            <c:ext xmlns:c16="http://schemas.microsoft.com/office/drawing/2014/chart" uri="{C3380CC4-5D6E-409C-BE32-E72D297353CC}">
              <c16:uniqueId val="{00000005-24FF-4AA4-87EC-7AC97428723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2023 US</c:v>
                </c:pt>
              </c:strCache>
            </c:strRef>
          </c:tx>
          <c:spPr>
            <a:solidFill>
              <a:schemeClr val="accent1"/>
            </a:solidFill>
            <a:ln>
              <a:noFill/>
            </a:ln>
            <a:effectLst/>
          </c:spPr>
          <c:invertIfNegative val="0"/>
          <c:cat>
            <c:strRef>
              <c:f>Sheet1!$A$2:$A$12</c:f>
              <c:strCache>
                <c:ptCount val="11"/>
                <c:pt idx="0">
                  <c:v>SunFiber®</c:v>
                </c:pt>
                <c:pt idx="1">
                  <c:v>Actizin®</c:v>
                </c:pt>
                <c:pt idx="2">
                  <c:v>Inavea™</c:v>
                </c:pt>
                <c:pt idx="3">
                  <c:v>Livaux®</c:v>
                </c:pt>
                <c:pt idx="4">
                  <c:v>PreticX®</c:v>
                </c:pt>
                <c:pt idx="5">
                  <c:v>Bimuno®</c:v>
                </c:pt>
                <c:pt idx="6">
                  <c:v>Orafti®</c:v>
                </c:pt>
                <c:pt idx="7">
                  <c:v>PreForPro®</c:v>
                </c:pt>
                <c:pt idx="8">
                  <c:v>VITAGOS™</c:v>
                </c:pt>
                <c:pt idx="9">
                  <c:v>EpiCor®</c:v>
                </c:pt>
                <c:pt idx="10">
                  <c:v>Solnul™</c:v>
                </c:pt>
              </c:strCache>
            </c:strRef>
          </c:cat>
          <c:val>
            <c:numRef>
              <c:f>Sheet1!$B$2:$B$12</c:f>
              <c:numCache>
                <c:formatCode>0%</c:formatCode>
                <c:ptCount val="11"/>
                <c:pt idx="0">
                  <c:v>0.63122922999999997</c:v>
                </c:pt>
                <c:pt idx="1">
                  <c:v>0.57475082999999993</c:v>
                </c:pt>
                <c:pt idx="2">
                  <c:v>0.58471761</c:v>
                </c:pt>
                <c:pt idx="3">
                  <c:v>0.56478404999999998</c:v>
                </c:pt>
                <c:pt idx="4">
                  <c:v>0.57807310000000001</c:v>
                </c:pt>
                <c:pt idx="5">
                  <c:v>0.54817274999999999</c:v>
                </c:pt>
                <c:pt idx="6">
                  <c:v>0.57475083000000005</c:v>
                </c:pt>
                <c:pt idx="7">
                  <c:v>0.53820597999999997</c:v>
                </c:pt>
                <c:pt idx="8">
                  <c:v>0.53156146000000004</c:v>
                </c:pt>
                <c:pt idx="9">
                  <c:v>0.57142857000000002</c:v>
                </c:pt>
                <c:pt idx="10">
                  <c:v>0.53820597999999997</c:v>
                </c:pt>
              </c:numCache>
            </c:numRef>
          </c:val>
          <c:extLst>
            <c:ext xmlns:c16="http://schemas.microsoft.com/office/drawing/2014/chart" uri="{C3380CC4-5D6E-409C-BE32-E72D297353CC}">
              <c16:uniqueId val="{00000000-24FF-4AA4-87EC-7AC974287237}"/>
            </c:ext>
          </c:extLst>
        </c:ser>
        <c:ser>
          <c:idx val="1"/>
          <c:order val="1"/>
          <c:tx>
            <c:strRef>
              <c:f>Sheet1!$C$1</c:f>
              <c:strCache>
                <c:ptCount val="1"/>
                <c:pt idx="0">
                  <c:v>2024 US</c:v>
                </c:pt>
              </c:strCache>
            </c:strRef>
          </c:tx>
          <c:spPr>
            <a:solidFill>
              <a:schemeClr val="accent2"/>
            </a:solidFill>
            <a:ln>
              <a:noFill/>
            </a:ln>
            <a:effectLst/>
          </c:spPr>
          <c:invertIfNegative val="0"/>
          <c:cat>
            <c:strRef>
              <c:f>Sheet1!$A$2:$A$12</c:f>
              <c:strCache>
                <c:ptCount val="11"/>
                <c:pt idx="0">
                  <c:v>SunFiber®</c:v>
                </c:pt>
                <c:pt idx="1">
                  <c:v>Actizin®</c:v>
                </c:pt>
                <c:pt idx="2">
                  <c:v>Inavea™</c:v>
                </c:pt>
                <c:pt idx="3">
                  <c:v>Livaux®</c:v>
                </c:pt>
                <c:pt idx="4">
                  <c:v>PreticX®</c:v>
                </c:pt>
                <c:pt idx="5">
                  <c:v>Bimuno®</c:v>
                </c:pt>
                <c:pt idx="6">
                  <c:v>Orafti®</c:v>
                </c:pt>
                <c:pt idx="7">
                  <c:v>PreForPro®</c:v>
                </c:pt>
                <c:pt idx="8">
                  <c:v>VITAGOS™</c:v>
                </c:pt>
                <c:pt idx="9">
                  <c:v>EpiCor®</c:v>
                </c:pt>
                <c:pt idx="10">
                  <c:v>Solnul™</c:v>
                </c:pt>
              </c:strCache>
            </c:strRef>
          </c:cat>
          <c:val>
            <c:numRef>
              <c:f>Sheet1!$C$2:$C$12</c:f>
              <c:numCache>
                <c:formatCode>0%</c:formatCode>
                <c:ptCount val="11"/>
                <c:pt idx="0">
                  <c:v>0.61363637000000004</c:v>
                </c:pt>
                <c:pt idx="1">
                  <c:v>0.59415585000000004</c:v>
                </c:pt>
                <c:pt idx="2">
                  <c:v>0.57142857999999996</c:v>
                </c:pt>
                <c:pt idx="3">
                  <c:v>0.57142856999999991</c:v>
                </c:pt>
                <c:pt idx="4">
                  <c:v>0.56493506000000004</c:v>
                </c:pt>
                <c:pt idx="5">
                  <c:v>0.54870130000000006</c:v>
                </c:pt>
                <c:pt idx="6">
                  <c:v>0.54545454000000004</c:v>
                </c:pt>
                <c:pt idx="7">
                  <c:v>0.54220778999999997</c:v>
                </c:pt>
                <c:pt idx="8">
                  <c:v>0.53896104999999994</c:v>
                </c:pt>
                <c:pt idx="9">
                  <c:v>0.52597402999999998</c:v>
                </c:pt>
                <c:pt idx="10">
                  <c:v>0.52272726999999997</c:v>
                </c:pt>
              </c:numCache>
            </c:numRef>
          </c:val>
          <c:extLst>
            <c:ext xmlns:c16="http://schemas.microsoft.com/office/drawing/2014/chart" uri="{C3380CC4-5D6E-409C-BE32-E72D297353CC}">
              <c16:uniqueId val="{00000001-24FF-4AA4-87EC-7AC97428723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I take it</c:v>
                </c:pt>
              </c:strCache>
            </c:strRef>
          </c:tx>
          <c:spPr>
            <a:solidFill>
              <a:schemeClr val="accent1"/>
            </a:solidFill>
            <a:ln>
              <a:noFill/>
            </a:ln>
            <a:effectLst/>
          </c:spPr>
          <c:invertIfNegative val="0"/>
          <c:cat>
            <c:strRef>
              <c:f>Sheet1!$A$2:$A$12</c:f>
              <c:strCache>
                <c:ptCount val="11"/>
                <c:pt idx="0">
                  <c:v>Bimuno®</c:v>
                </c:pt>
                <c:pt idx="1">
                  <c:v>EpiCor®</c:v>
                </c:pt>
                <c:pt idx="2">
                  <c:v>PreticX®</c:v>
                </c:pt>
                <c:pt idx="3">
                  <c:v>Inavea™</c:v>
                </c:pt>
                <c:pt idx="4">
                  <c:v>Solnul™</c:v>
                </c:pt>
                <c:pt idx="5">
                  <c:v>PreForPro®</c:v>
                </c:pt>
                <c:pt idx="6">
                  <c:v>Livaux®</c:v>
                </c:pt>
                <c:pt idx="7">
                  <c:v>VITAGOS™</c:v>
                </c:pt>
                <c:pt idx="8">
                  <c:v>Orafti®</c:v>
                </c:pt>
                <c:pt idx="9">
                  <c:v>Actizin®</c:v>
                </c:pt>
                <c:pt idx="10">
                  <c:v>SunFiber®</c:v>
                </c:pt>
              </c:strCache>
            </c:strRef>
          </c:cat>
          <c:val>
            <c:numRef>
              <c:f>Sheet1!$B$2:$B$12</c:f>
              <c:numCache>
                <c:formatCode>0%</c:formatCode>
                <c:ptCount val="11"/>
                <c:pt idx="0">
                  <c:v>0.09</c:v>
                </c:pt>
                <c:pt idx="1">
                  <c:v>0.1</c:v>
                </c:pt>
                <c:pt idx="2">
                  <c:v>0.1</c:v>
                </c:pt>
                <c:pt idx="3">
                  <c:v>0.1</c:v>
                </c:pt>
                <c:pt idx="4">
                  <c:v>0.11</c:v>
                </c:pt>
                <c:pt idx="5">
                  <c:v>0.11</c:v>
                </c:pt>
                <c:pt idx="6">
                  <c:v>0.11</c:v>
                </c:pt>
                <c:pt idx="7">
                  <c:v>0.11</c:v>
                </c:pt>
                <c:pt idx="8">
                  <c:v>0.12</c:v>
                </c:pt>
                <c:pt idx="9">
                  <c:v>0.14000000000000001</c:v>
                </c:pt>
                <c:pt idx="10">
                  <c:v>0.14000000000000001</c:v>
                </c:pt>
              </c:numCache>
            </c:numRef>
          </c:val>
          <c:extLst>
            <c:ext xmlns:c16="http://schemas.microsoft.com/office/drawing/2014/chart" uri="{C3380CC4-5D6E-409C-BE32-E72D297353CC}">
              <c16:uniqueId val="{00000000-59EC-40D3-970F-A7CEB550E12D}"/>
            </c:ext>
          </c:extLst>
        </c:ser>
        <c:ser>
          <c:idx val="1"/>
          <c:order val="1"/>
          <c:tx>
            <c:strRef>
              <c:f>Sheet1!$C$1</c:f>
              <c:strCache>
                <c:ptCount val="1"/>
                <c:pt idx="0">
                  <c:v>Very Familiar</c:v>
                </c:pt>
              </c:strCache>
            </c:strRef>
          </c:tx>
          <c:spPr>
            <a:solidFill>
              <a:schemeClr val="accent2"/>
            </a:solidFill>
            <a:ln>
              <a:noFill/>
            </a:ln>
            <a:effectLst/>
          </c:spPr>
          <c:invertIfNegative val="0"/>
          <c:cat>
            <c:strRef>
              <c:f>Sheet1!$A$2:$A$12</c:f>
              <c:strCache>
                <c:ptCount val="11"/>
                <c:pt idx="0">
                  <c:v>Bimuno®</c:v>
                </c:pt>
                <c:pt idx="1">
                  <c:v>EpiCor®</c:v>
                </c:pt>
                <c:pt idx="2">
                  <c:v>PreticX®</c:v>
                </c:pt>
                <c:pt idx="3">
                  <c:v>Inavea™</c:v>
                </c:pt>
                <c:pt idx="4">
                  <c:v>Solnul™</c:v>
                </c:pt>
                <c:pt idx="5">
                  <c:v>PreForPro®</c:v>
                </c:pt>
                <c:pt idx="6">
                  <c:v>Livaux®</c:v>
                </c:pt>
                <c:pt idx="7">
                  <c:v>VITAGOS™</c:v>
                </c:pt>
                <c:pt idx="8">
                  <c:v>Orafti®</c:v>
                </c:pt>
                <c:pt idx="9">
                  <c:v>Actizin®</c:v>
                </c:pt>
                <c:pt idx="10">
                  <c:v>SunFiber®</c:v>
                </c:pt>
              </c:strCache>
            </c:strRef>
          </c:cat>
          <c:val>
            <c:numRef>
              <c:f>Sheet1!$C$2:$C$12</c:f>
              <c:numCache>
                <c:formatCode>0%</c:formatCode>
                <c:ptCount val="11"/>
                <c:pt idx="0">
                  <c:v>0.2</c:v>
                </c:pt>
                <c:pt idx="1">
                  <c:v>0.2</c:v>
                </c:pt>
                <c:pt idx="2">
                  <c:v>0.24</c:v>
                </c:pt>
                <c:pt idx="3">
                  <c:v>0.24</c:v>
                </c:pt>
                <c:pt idx="4">
                  <c:v>0.19</c:v>
                </c:pt>
                <c:pt idx="5">
                  <c:v>0.22</c:v>
                </c:pt>
                <c:pt idx="6">
                  <c:v>0.24</c:v>
                </c:pt>
                <c:pt idx="7">
                  <c:v>0.27</c:v>
                </c:pt>
                <c:pt idx="8">
                  <c:v>0.22</c:v>
                </c:pt>
                <c:pt idx="9">
                  <c:v>0.22</c:v>
                </c:pt>
                <c:pt idx="10">
                  <c:v>0.24</c:v>
                </c:pt>
              </c:numCache>
            </c:numRef>
          </c:val>
          <c:extLst>
            <c:ext xmlns:c16="http://schemas.microsoft.com/office/drawing/2014/chart" uri="{C3380CC4-5D6E-409C-BE32-E72D297353CC}">
              <c16:uniqueId val="{00000001-59EC-40D3-970F-A7CEB550E12D}"/>
            </c:ext>
          </c:extLst>
        </c:ser>
        <c:ser>
          <c:idx val="2"/>
          <c:order val="2"/>
          <c:tx>
            <c:strRef>
              <c:f>Sheet1!$D$1</c:f>
              <c:strCache>
                <c:ptCount val="1"/>
                <c:pt idx="0">
                  <c:v>Heard of it</c:v>
                </c:pt>
              </c:strCache>
            </c:strRef>
          </c:tx>
          <c:spPr>
            <a:solidFill>
              <a:schemeClr val="accent3"/>
            </a:solidFill>
            <a:ln>
              <a:noFill/>
            </a:ln>
            <a:effectLst/>
          </c:spPr>
          <c:invertIfNegative val="0"/>
          <c:cat>
            <c:strRef>
              <c:f>Sheet1!$A$2:$A$12</c:f>
              <c:strCache>
                <c:ptCount val="11"/>
                <c:pt idx="0">
                  <c:v>Bimuno®</c:v>
                </c:pt>
                <c:pt idx="1">
                  <c:v>EpiCor®</c:v>
                </c:pt>
                <c:pt idx="2">
                  <c:v>PreticX®</c:v>
                </c:pt>
                <c:pt idx="3">
                  <c:v>Inavea™</c:v>
                </c:pt>
                <c:pt idx="4">
                  <c:v>Solnul™</c:v>
                </c:pt>
                <c:pt idx="5">
                  <c:v>PreForPro®</c:v>
                </c:pt>
                <c:pt idx="6">
                  <c:v>Livaux®</c:v>
                </c:pt>
                <c:pt idx="7">
                  <c:v>VITAGOS™</c:v>
                </c:pt>
                <c:pt idx="8">
                  <c:v>Orafti®</c:v>
                </c:pt>
                <c:pt idx="9">
                  <c:v>Actizin®</c:v>
                </c:pt>
                <c:pt idx="10">
                  <c:v>SunFiber®</c:v>
                </c:pt>
              </c:strCache>
            </c:strRef>
          </c:cat>
          <c:val>
            <c:numRef>
              <c:f>Sheet1!$D$2:$D$12</c:f>
              <c:numCache>
                <c:formatCode>0%</c:formatCode>
                <c:ptCount val="11"/>
                <c:pt idx="0">
                  <c:v>0.26</c:v>
                </c:pt>
                <c:pt idx="1">
                  <c:v>0.23</c:v>
                </c:pt>
                <c:pt idx="2">
                  <c:v>0.22</c:v>
                </c:pt>
                <c:pt idx="3">
                  <c:v>0.24</c:v>
                </c:pt>
                <c:pt idx="4">
                  <c:v>0.22</c:v>
                </c:pt>
                <c:pt idx="5">
                  <c:v>0.21</c:v>
                </c:pt>
                <c:pt idx="6">
                  <c:v>0.22</c:v>
                </c:pt>
                <c:pt idx="7">
                  <c:v>0.17</c:v>
                </c:pt>
                <c:pt idx="8">
                  <c:v>0.2</c:v>
                </c:pt>
                <c:pt idx="9">
                  <c:v>0.24</c:v>
                </c:pt>
                <c:pt idx="10">
                  <c:v>0.24</c:v>
                </c:pt>
              </c:numCache>
            </c:numRef>
          </c:val>
          <c:extLst>
            <c:ext xmlns:c16="http://schemas.microsoft.com/office/drawing/2014/chart" uri="{C3380CC4-5D6E-409C-BE32-E72D297353CC}">
              <c16:uniqueId val="{00000002-59EC-40D3-970F-A7CEB550E12D}"/>
            </c:ext>
          </c:extLst>
        </c:ser>
        <c:ser>
          <c:idx val="3"/>
          <c:order val="3"/>
          <c:tx>
            <c:strRef>
              <c:f>Sheet1!$E$1</c:f>
              <c:strCache>
                <c:ptCount val="1"/>
                <c:pt idx="0">
                  <c:v>Never heard of it</c:v>
                </c:pt>
              </c:strCache>
            </c:strRef>
          </c:tx>
          <c:spPr>
            <a:solidFill>
              <a:schemeClr val="accent4"/>
            </a:solidFill>
            <a:ln>
              <a:noFill/>
            </a:ln>
            <a:effectLst/>
          </c:spPr>
          <c:invertIfNegative val="0"/>
          <c:cat>
            <c:strRef>
              <c:f>Sheet1!$A$2:$A$12</c:f>
              <c:strCache>
                <c:ptCount val="11"/>
                <c:pt idx="0">
                  <c:v>Bimuno®</c:v>
                </c:pt>
                <c:pt idx="1">
                  <c:v>EpiCor®</c:v>
                </c:pt>
                <c:pt idx="2">
                  <c:v>PreticX®</c:v>
                </c:pt>
                <c:pt idx="3">
                  <c:v>Inavea™</c:v>
                </c:pt>
                <c:pt idx="4">
                  <c:v>Solnul™</c:v>
                </c:pt>
                <c:pt idx="5">
                  <c:v>PreForPro®</c:v>
                </c:pt>
                <c:pt idx="6">
                  <c:v>Livaux®</c:v>
                </c:pt>
                <c:pt idx="7">
                  <c:v>VITAGOS™</c:v>
                </c:pt>
                <c:pt idx="8">
                  <c:v>Orafti®</c:v>
                </c:pt>
                <c:pt idx="9">
                  <c:v>Actizin®</c:v>
                </c:pt>
                <c:pt idx="10">
                  <c:v>SunFiber®</c:v>
                </c:pt>
              </c:strCache>
            </c:strRef>
          </c:cat>
          <c:val>
            <c:numRef>
              <c:f>Sheet1!$E$2:$E$12</c:f>
              <c:numCache>
                <c:formatCode>0%</c:formatCode>
                <c:ptCount val="11"/>
                <c:pt idx="0">
                  <c:v>0.45</c:v>
                </c:pt>
                <c:pt idx="1">
                  <c:v>0.47</c:v>
                </c:pt>
                <c:pt idx="2">
                  <c:v>0.44</c:v>
                </c:pt>
                <c:pt idx="3">
                  <c:v>0.43</c:v>
                </c:pt>
                <c:pt idx="4">
                  <c:v>0.48</c:v>
                </c:pt>
                <c:pt idx="5">
                  <c:v>0.46</c:v>
                </c:pt>
                <c:pt idx="6">
                  <c:v>0.43</c:v>
                </c:pt>
                <c:pt idx="7">
                  <c:v>0.46</c:v>
                </c:pt>
                <c:pt idx="8">
                  <c:v>0.45</c:v>
                </c:pt>
                <c:pt idx="9">
                  <c:v>0.41</c:v>
                </c:pt>
                <c:pt idx="10">
                  <c:v>0.39</c:v>
                </c:pt>
              </c:numCache>
            </c:numRef>
          </c:val>
          <c:extLst>
            <c:ext xmlns:c16="http://schemas.microsoft.com/office/drawing/2014/chart" uri="{C3380CC4-5D6E-409C-BE32-E72D297353CC}">
              <c16:uniqueId val="{00000003-59EC-40D3-970F-A7CEB550E12D}"/>
            </c:ext>
          </c:extLst>
        </c:ser>
        <c:dLbls>
          <c:showLegendKey val="0"/>
          <c:showVal val="0"/>
          <c:showCatName val="0"/>
          <c:showSerName val="0"/>
          <c:showPercent val="0"/>
          <c:showBubbleSize val="0"/>
        </c:dLbls>
        <c:gapWidth val="150"/>
        <c:overlap val="100"/>
        <c:axId val="819810440"/>
        <c:axId val="819812960"/>
      </c:barChart>
      <c:catAx>
        <c:axId val="819810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19812960"/>
        <c:crosses val="autoZero"/>
        <c:auto val="1"/>
        <c:lblAlgn val="ctr"/>
        <c:lblOffset val="100"/>
        <c:noMultiLvlLbl val="0"/>
      </c:catAx>
      <c:valAx>
        <c:axId val="81981296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19810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I take it</c:v>
                </c:pt>
              </c:strCache>
            </c:strRef>
          </c:tx>
          <c:spPr>
            <a:solidFill>
              <a:schemeClr val="accent1"/>
            </a:solidFill>
            <a:ln>
              <a:noFill/>
            </a:ln>
            <a:effectLst/>
          </c:spPr>
          <c:invertIfNegative val="0"/>
          <c:cat>
            <c:strRef>
              <c:f>Sheet1!$A$2:$A$12</c:f>
              <c:strCache>
                <c:ptCount val="11"/>
                <c:pt idx="0">
                  <c:v>Inavea™</c:v>
                </c:pt>
                <c:pt idx="1">
                  <c:v>Solnul™</c:v>
                </c:pt>
                <c:pt idx="2">
                  <c:v>Bimuno®</c:v>
                </c:pt>
                <c:pt idx="3">
                  <c:v>EpiCor®</c:v>
                </c:pt>
                <c:pt idx="4">
                  <c:v>VITAGOS™</c:v>
                </c:pt>
                <c:pt idx="5">
                  <c:v>Livaux®</c:v>
                </c:pt>
                <c:pt idx="6">
                  <c:v>PreForPro®</c:v>
                </c:pt>
                <c:pt idx="7">
                  <c:v>Actizin®</c:v>
                </c:pt>
                <c:pt idx="8">
                  <c:v>PreticX®</c:v>
                </c:pt>
                <c:pt idx="9">
                  <c:v>Orafti®</c:v>
                </c:pt>
                <c:pt idx="10">
                  <c:v>SunFiber®</c:v>
                </c:pt>
              </c:strCache>
            </c:strRef>
          </c:cat>
          <c:val>
            <c:numRef>
              <c:f>Sheet1!$B$2:$B$12</c:f>
              <c:numCache>
                <c:formatCode>0%</c:formatCode>
                <c:ptCount val="11"/>
                <c:pt idx="0">
                  <c:v>0.03</c:v>
                </c:pt>
                <c:pt idx="1">
                  <c:v>0.04</c:v>
                </c:pt>
                <c:pt idx="2">
                  <c:v>0.04</c:v>
                </c:pt>
                <c:pt idx="3">
                  <c:v>0.04</c:v>
                </c:pt>
                <c:pt idx="4">
                  <c:v>0.05</c:v>
                </c:pt>
                <c:pt idx="5">
                  <c:v>0.06</c:v>
                </c:pt>
                <c:pt idx="6">
                  <c:v>0.06</c:v>
                </c:pt>
                <c:pt idx="7">
                  <c:v>7.0000000000000007E-2</c:v>
                </c:pt>
                <c:pt idx="8">
                  <c:v>0.08</c:v>
                </c:pt>
                <c:pt idx="9">
                  <c:v>0.09</c:v>
                </c:pt>
                <c:pt idx="10">
                  <c:v>0.12</c:v>
                </c:pt>
              </c:numCache>
            </c:numRef>
          </c:val>
          <c:extLst>
            <c:ext xmlns:c16="http://schemas.microsoft.com/office/drawing/2014/chart" uri="{C3380CC4-5D6E-409C-BE32-E72D297353CC}">
              <c16:uniqueId val="{00000000-3656-4D94-8F62-6FB09C9EA06F}"/>
            </c:ext>
          </c:extLst>
        </c:ser>
        <c:ser>
          <c:idx val="1"/>
          <c:order val="1"/>
          <c:tx>
            <c:strRef>
              <c:f>Sheet1!$C$1</c:f>
              <c:strCache>
                <c:ptCount val="1"/>
                <c:pt idx="0">
                  <c:v>Very Familiar</c:v>
                </c:pt>
              </c:strCache>
            </c:strRef>
          </c:tx>
          <c:spPr>
            <a:solidFill>
              <a:schemeClr val="accent2"/>
            </a:solidFill>
            <a:ln>
              <a:noFill/>
            </a:ln>
            <a:effectLst/>
          </c:spPr>
          <c:invertIfNegative val="0"/>
          <c:cat>
            <c:strRef>
              <c:f>Sheet1!$A$2:$A$12</c:f>
              <c:strCache>
                <c:ptCount val="11"/>
                <c:pt idx="0">
                  <c:v>Inavea™</c:v>
                </c:pt>
                <c:pt idx="1">
                  <c:v>Solnul™</c:v>
                </c:pt>
                <c:pt idx="2">
                  <c:v>Bimuno®</c:v>
                </c:pt>
                <c:pt idx="3">
                  <c:v>EpiCor®</c:v>
                </c:pt>
                <c:pt idx="4">
                  <c:v>VITAGOS™</c:v>
                </c:pt>
                <c:pt idx="5">
                  <c:v>Livaux®</c:v>
                </c:pt>
                <c:pt idx="6">
                  <c:v>PreForPro®</c:v>
                </c:pt>
                <c:pt idx="7">
                  <c:v>Actizin®</c:v>
                </c:pt>
                <c:pt idx="8">
                  <c:v>PreticX®</c:v>
                </c:pt>
                <c:pt idx="9">
                  <c:v>Orafti®</c:v>
                </c:pt>
                <c:pt idx="10">
                  <c:v>SunFiber®</c:v>
                </c:pt>
              </c:strCache>
            </c:strRef>
          </c:cat>
          <c:val>
            <c:numRef>
              <c:f>Sheet1!$C$2:$C$12</c:f>
              <c:numCache>
                <c:formatCode>0%</c:formatCode>
                <c:ptCount val="11"/>
                <c:pt idx="0">
                  <c:v>0.18</c:v>
                </c:pt>
                <c:pt idx="1">
                  <c:v>0.19</c:v>
                </c:pt>
                <c:pt idx="2">
                  <c:v>0.19</c:v>
                </c:pt>
                <c:pt idx="3">
                  <c:v>0.2</c:v>
                </c:pt>
                <c:pt idx="4">
                  <c:v>0.19</c:v>
                </c:pt>
                <c:pt idx="5">
                  <c:v>0.19</c:v>
                </c:pt>
                <c:pt idx="6">
                  <c:v>0.21</c:v>
                </c:pt>
                <c:pt idx="7">
                  <c:v>0.22</c:v>
                </c:pt>
                <c:pt idx="8">
                  <c:v>0.21</c:v>
                </c:pt>
                <c:pt idx="9">
                  <c:v>0.19</c:v>
                </c:pt>
                <c:pt idx="10">
                  <c:v>0.17</c:v>
                </c:pt>
              </c:numCache>
            </c:numRef>
          </c:val>
          <c:extLst>
            <c:ext xmlns:c16="http://schemas.microsoft.com/office/drawing/2014/chart" uri="{C3380CC4-5D6E-409C-BE32-E72D297353CC}">
              <c16:uniqueId val="{00000001-3656-4D94-8F62-6FB09C9EA06F}"/>
            </c:ext>
          </c:extLst>
        </c:ser>
        <c:ser>
          <c:idx val="2"/>
          <c:order val="2"/>
          <c:tx>
            <c:strRef>
              <c:f>Sheet1!$D$1</c:f>
              <c:strCache>
                <c:ptCount val="1"/>
                <c:pt idx="0">
                  <c:v>Heard of it</c:v>
                </c:pt>
              </c:strCache>
            </c:strRef>
          </c:tx>
          <c:spPr>
            <a:solidFill>
              <a:schemeClr val="accent3"/>
            </a:solidFill>
            <a:ln>
              <a:noFill/>
            </a:ln>
            <a:effectLst/>
          </c:spPr>
          <c:invertIfNegative val="0"/>
          <c:cat>
            <c:strRef>
              <c:f>Sheet1!$A$2:$A$12</c:f>
              <c:strCache>
                <c:ptCount val="11"/>
                <c:pt idx="0">
                  <c:v>Inavea™</c:v>
                </c:pt>
                <c:pt idx="1">
                  <c:v>Solnul™</c:v>
                </c:pt>
                <c:pt idx="2">
                  <c:v>Bimuno®</c:v>
                </c:pt>
                <c:pt idx="3">
                  <c:v>EpiCor®</c:v>
                </c:pt>
                <c:pt idx="4">
                  <c:v>VITAGOS™</c:v>
                </c:pt>
                <c:pt idx="5">
                  <c:v>Livaux®</c:v>
                </c:pt>
                <c:pt idx="6">
                  <c:v>PreForPro®</c:v>
                </c:pt>
                <c:pt idx="7">
                  <c:v>Actizin®</c:v>
                </c:pt>
                <c:pt idx="8">
                  <c:v>PreticX®</c:v>
                </c:pt>
                <c:pt idx="9">
                  <c:v>Orafti®</c:v>
                </c:pt>
                <c:pt idx="10">
                  <c:v>SunFiber®</c:v>
                </c:pt>
              </c:strCache>
            </c:strRef>
          </c:cat>
          <c:val>
            <c:numRef>
              <c:f>Sheet1!$D$2:$D$12</c:f>
              <c:numCache>
                <c:formatCode>0%</c:formatCode>
                <c:ptCount val="11"/>
                <c:pt idx="0">
                  <c:v>0.3</c:v>
                </c:pt>
                <c:pt idx="1">
                  <c:v>0.27</c:v>
                </c:pt>
                <c:pt idx="2">
                  <c:v>0.31</c:v>
                </c:pt>
                <c:pt idx="3">
                  <c:v>0.3</c:v>
                </c:pt>
                <c:pt idx="4">
                  <c:v>0.28000000000000003</c:v>
                </c:pt>
                <c:pt idx="5">
                  <c:v>0.24</c:v>
                </c:pt>
                <c:pt idx="6">
                  <c:v>0.24</c:v>
                </c:pt>
                <c:pt idx="7">
                  <c:v>0.25</c:v>
                </c:pt>
                <c:pt idx="8">
                  <c:v>0.27</c:v>
                </c:pt>
                <c:pt idx="9">
                  <c:v>0.31</c:v>
                </c:pt>
                <c:pt idx="10">
                  <c:v>0.27</c:v>
                </c:pt>
              </c:numCache>
            </c:numRef>
          </c:val>
          <c:extLst>
            <c:ext xmlns:c16="http://schemas.microsoft.com/office/drawing/2014/chart" uri="{C3380CC4-5D6E-409C-BE32-E72D297353CC}">
              <c16:uniqueId val="{00000002-3656-4D94-8F62-6FB09C9EA06F}"/>
            </c:ext>
          </c:extLst>
        </c:ser>
        <c:ser>
          <c:idx val="3"/>
          <c:order val="3"/>
          <c:tx>
            <c:strRef>
              <c:f>Sheet1!$E$1</c:f>
              <c:strCache>
                <c:ptCount val="1"/>
                <c:pt idx="0">
                  <c:v>Never heard of it</c:v>
                </c:pt>
              </c:strCache>
            </c:strRef>
          </c:tx>
          <c:spPr>
            <a:solidFill>
              <a:schemeClr val="accent4"/>
            </a:solidFill>
            <a:ln>
              <a:noFill/>
            </a:ln>
            <a:effectLst/>
          </c:spPr>
          <c:invertIfNegative val="0"/>
          <c:cat>
            <c:strRef>
              <c:f>Sheet1!$A$2:$A$12</c:f>
              <c:strCache>
                <c:ptCount val="11"/>
                <c:pt idx="0">
                  <c:v>Inavea™</c:v>
                </c:pt>
                <c:pt idx="1">
                  <c:v>Solnul™</c:v>
                </c:pt>
                <c:pt idx="2">
                  <c:v>Bimuno®</c:v>
                </c:pt>
                <c:pt idx="3">
                  <c:v>EpiCor®</c:v>
                </c:pt>
                <c:pt idx="4">
                  <c:v>VITAGOS™</c:v>
                </c:pt>
                <c:pt idx="5">
                  <c:v>Livaux®</c:v>
                </c:pt>
                <c:pt idx="6">
                  <c:v>PreForPro®</c:v>
                </c:pt>
                <c:pt idx="7">
                  <c:v>Actizin®</c:v>
                </c:pt>
                <c:pt idx="8">
                  <c:v>PreticX®</c:v>
                </c:pt>
                <c:pt idx="9">
                  <c:v>Orafti®</c:v>
                </c:pt>
                <c:pt idx="10">
                  <c:v>SunFiber®</c:v>
                </c:pt>
              </c:strCache>
            </c:strRef>
          </c:cat>
          <c:val>
            <c:numRef>
              <c:f>Sheet1!$E$2:$E$12</c:f>
              <c:numCache>
                <c:formatCode>0%</c:formatCode>
                <c:ptCount val="11"/>
                <c:pt idx="0">
                  <c:v>0.5</c:v>
                </c:pt>
                <c:pt idx="1">
                  <c:v>0.5</c:v>
                </c:pt>
                <c:pt idx="2">
                  <c:v>0.46</c:v>
                </c:pt>
                <c:pt idx="3">
                  <c:v>0.46</c:v>
                </c:pt>
                <c:pt idx="4">
                  <c:v>0.48</c:v>
                </c:pt>
                <c:pt idx="5">
                  <c:v>0.51</c:v>
                </c:pt>
                <c:pt idx="6">
                  <c:v>0.49</c:v>
                </c:pt>
                <c:pt idx="7">
                  <c:v>0.46</c:v>
                </c:pt>
                <c:pt idx="8">
                  <c:v>0.44</c:v>
                </c:pt>
                <c:pt idx="9">
                  <c:v>0.42</c:v>
                </c:pt>
                <c:pt idx="10">
                  <c:v>0.44</c:v>
                </c:pt>
              </c:numCache>
            </c:numRef>
          </c:val>
          <c:extLst>
            <c:ext xmlns:c16="http://schemas.microsoft.com/office/drawing/2014/chart" uri="{C3380CC4-5D6E-409C-BE32-E72D297353CC}">
              <c16:uniqueId val="{00000003-3656-4D94-8F62-6FB09C9EA06F}"/>
            </c:ext>
          </c:extLst>
        </c:ser>
        <c:dLbls>
          <c:showLegendKey val="0"/>
          <c:showVal val="0"/>
          <c:showCatName val="0"/>
          <c:showSerName val="0"/>
          <c:showPercent val="0"/>
          <c:showBubbleSize val="0"/>
        </c:dLbls>
        <c:gapWidth val="150"/>
        <c:overlap val="100"/>
        <c:axId val="819810440"/>
        <c:axId val="819812960"/>
      </c:barChart>
      <c:catAx>
        <c:axId val="819810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19812960"/>
        <c:crosses val="autoZero"/>
        <c:auto val="1"/>
        <c:lblAlgn val="ctr"/>
        <c:lblOffset val="100"/>
        <c:noMultiLvlLbl val="0"/>
      </c:catAx>
      <c:valAx>
        <c:axId val="81981296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19810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I take it</c:v>
                </c:pt>
              </c:strCache>
            </c:strRef>
          </c:tx>
          <c:spPr>
            <a:solidFill>
              <a:schemeClr val="accent1"/>
            </a:solidFill>
            <a:ln>
              <a:noFill/>
            </a:ln>
            <a:effectLst/>
          </c:spPr>
          <c:invertIfNegative val="0"/>
          <c:cat>
            <c:strRef>
              <c:f>Sheet1!$A$2:$A$12</c:f>
              <c:strCache>
                <c:ptCount val="11"/>
                <c:pt idx="0">
                  <c:v>PreForPro®</c:v>
                </c:pt>
                <c:pt idx="1">
                  <c:v>SunFiber®</c:v>
                </c:pt>
                <c:pt idx="2">
                  <c:v>Livaux®</c:v>
                </c:pt>
                <c:pt idx="3">
                  <c:v>Solnul™</c:v>
                </c:pt>
                <c:pt idx="4">
                  <c:v>Inavea™</c:v>
                </c:pt>
                <c:pt idx="5">
                  <c:v>VITAGOS™</c:v>
                </c:pt>
                <c:pt idx="6">
                  <c:v>Bimuno®</c:v>
                </c:pt>
                <c:pt idx="7">
                  <c:v>EpiCor®</c:v>
                </c:pt>
                <c:pt idx="8">
                  <c:v>PreticX®</c:v>
                </c:pt>
                <c:pt idx="9">
                  <c:v>Orafti®</c:v>
                </c:pt>
                <c:pt idx="10">
                  <c:v>Actizin®</c:v>
                </c:pt>
              </c:strCache>
            </c:strRef>
          </c:cat>
          <c:val>
            <c:numRef>
              <c:f>Sheet1!$B$2:$B$12</c:f>
              <c:numCache>
                <c:formatCode>0%</c:formatCode>
                <c:ptCount val="11"/>
                <c:pt idx="0">
                  <c:v>7.3394500000000001E-2</c:v>
                </c:pt>
                <c:pt idx="1">
                  <c:v>7.3394500000000001E-2</c:v>
                </c:pt>
                <c:pt idx="2">
                  <c:v>7.3394500000000001E-2</c:v>
                </c:pt>
                <c:pt idx="3">
                  <c:v>8.2568809999999992E-2</c:v>
                </c:pt>
                <c:pt idx="4">
                  <c:v>8.2568809999999992E-2</c:v>
                </c:pt>
                <c:pt idx="5">
                  <c:v>9.1743120000000011E-2</c:v>
                </c:pt>
                <c:pt idx="6">
                  <c:v>9.1743120000000011E-2</c:v>
                </c:pt>
                <c:pt idx="7">
                  <c:v>0.10091743</c:v>
                </c:pt>
                <c:pt idx="8">
                  <c:v>0.10091743</c:v>
                </c:pt>
                <c:pt idx="9">
                  <c:v>0.12844037</c:v>
                </c:pt>
                <c:pt idx="10">
                  <c:v>0.12844037</c:v>
                </c:pt>
              </c:numCache>
            </c:numRef>
          </c:val>
          <c:extLst>
            <c:ext xmlns:c16="http://schemas.microsoft.com/office/drawing/2014/chart" uri="{C3380CC4-5D6E-409C-BE32-E72D297353CC}">
              <c16:uniqueId val="{00000000-6FD8-41F1-BDE4-E713BEA286E9}"/>
            </c:ext>
          </c:extLst>
        </c:ser>
        <c:ser>
          <c:idx val="1"/>
          <c:order val="1"/>
          <c:tx>
            <c:strRef>
              <c:f>Sheet1!$C$1</c:f>
              <c:strCache>
                <c:ptCount val="1"/>
                <c:pt idx="0">
                  <c:v>Very Familiar</c:v>
                </c:pt>
              </c:strCache>
            </c:strRef>
          </c:tx>
          <c:spPr>
            <a:solidFill>
              <a:schemeClr val="accent2"/>
            </a:solidFill>
            <a:ln>
              <a:noFill/>
            </a:ln>
            <a:effectLst/>
          </c:spPr>
          <c:invertIfNegative val="0"/>
          <c:cat>
            <c:strRef>
              <c:f>Sheet1!$A$2:$A$12</c:f>
              <c:strCache>
                <c:ptCount val="11"/>
                <c:pt idx="0">
                  <c:v>PreForPro®</c:v>
                </c:pt>
                <c:pt idx="1">
                  <c:v>SunFiber®</c:v>
                </c:pt>
                <c:pt idx="2">
                  <c:v>Livaux®</c:v>
                </c:pt>
                <c:pt idx="3">
                  <c:v>Solnul™</c:v>
                </c:pt>
                <c:pt idx="4">
                  <c:v>Inavea™</c:v>
                </c:pt>
                <c:pt idx="5">
                  <c:v>VITAGOS™</c:v>
                </c:pt>
                <c:pt idx="6">
                  <c:v>Bimuno®</c:v>
                </c:pt>
                <c:pt idx="7">
                  <c:v>EpiCor®</c:v>
                </c:pt>
                <c:pt idx="8">
                  <c:v>PreticX®</c:v>
                </c:pt>
                <c:pt idx="9">
                  <c:v>Orafti®</c:v>
                </c:pt>
                <c:pt idx="10">
                  <c:v>Actizin®</c:v>
                </c:pt>
              </c:strCache>
            </c:strRef>
          </c:cat>
          <c:val>
            <c:numRef>
              <c:f>Sheet1!$C$2:$C$12</c:f>
              <c:numCache>
                <c:formatCode>0%</c:formatCode>
                <c:ptCount val="11"/>
                <c:pt idx="0">
                  <c:v>0.16513760999999999</c:v>
                </c:pt>
                <c:pt idx="1">
                  <c:v>0.16513760999999999</c:v>
                </c:pt>
                <c:pt idx="2">
                  <c:v>0.19266055000000001</c:v>
                </c:pt>
                <c:pt idx="3">
                  <c:v>0.12844037</c:v>
                </c:pt>
                <c:pt idx="4">
                  <c:v>0.22018349000000001</c:v>
                </c:pt>
                <c:pt idx="5">
                  <c:v>0.10091743</c:v>
                </c:pt>
                <c:pt idx="6">
                  <c:v>0.19266055000000001</c:v>
                </c:pt>
                <c:pt idx="7">
                  <c:v>0.18348623999999999</c:v>
                </c:pt>
                <c:pt idx="8">
                  <c:v>0.2293578</c:v>
                </c:pt>
                <c:pt idx="9">
                  <c:v>0.21100917</c:v>
                </c:pt>
                <c:pt idx="10">
                  <c:v>0.2293578</c:v>
                </c:pt>
              </c:numCache>
            </c:numRef>
          </c:val>
          <c:extLst>
            <c:ext xmlns:c16="http://schemas.microsoft.com/office/drawing/2014/chart" uri="{C3380CC4-5D6E-409C-BE32-E72D297353CC}">
              <c16:uniqueId val="{00000001-6FD8-41F1-BDE4-E713BEA286E9}"/>
            </c:ext>
          </c:extLst>
        </c:ser>
        <c:ser>
          <c:idx val="2"/>
          <c:order val="2"/>
          <c:tx>
            <c:strRef>
              <c:f>Sheet1!$D$1</c:f>
              <c:strCache>
                <c:ptCount val="1"/>
                <c:pt idx="0">
                  <c:v>Heard of it</c:v>
                </c:pt>
              </c:strCache>
            </c:strRef>
          </c:tx>
          <c:spPr>
            <a:solidFill>
              <a:schemeClr val="accent3"/>
            </a:solidFill>
            <a:ln>
              <a:noFill/>
            </a:ln>
            <a:effectLst/>
          </c:spPr>
          <c:invertIfNegative val="0"/>
          <c:cat>
            <c:strRef>
              <c:f>Sheet1!$A$2:$A$12</c:f>
              <c:strCache>
                <c:ptCount val="11"/>
                <c:pt idx="0">
                  <c:v>PreForPro®</c:v>
                </c:pt>
                <c:pt idx="1">
                  <c:v>SunFiber®</c:v>
                </c:pt>
                <c:pt idx="2">
                  <c:v>Livaux®</c:v>
                </c:pt>
                <c:pt idx="3">
                  <c:v>Solnul™</c:v>
                </c:pt>
                <c:pt idx="4">
                  <c:v>Inavea™</c:v>
                </c:pt>
                <c:pt idx="5">
                  <c:v>VITAGOS™</c:v>
                </c:pt>
                <c:pt idx="6">
                  <c:v>Bimuno®</c:v>
                </c:pt>
                <c:pt idx="7">
                  <c:v>EpiCor®</c:v>
                </c:pt>
                <c:pt idx="8">
                  <c:v>PreticX®</c:v>
                </c:pt>
                <c:pt idx="9">
                  <c:v>Orafti®</c:v>
                </c:pt>
                <c:pt idx="10">
                  <c:v>Actizin®</c:v>
                </c:pt>
              </c:strCache>
            </c:strRef>
          </c:cat>
          <c:val>
            <c:numRef>
              <c:f>Sheet1!$D$2:$D$12</c:f>
              <c:numCache>
                <c:formatCode>0%</c:formatCode>
                <c:ptCount val="11"/>
                <c:pt idx="0">
                  <c:v>0.30275228999999998</c:v>
                </c:pt>
                <c:pt idx="1">
                  <c:v>0.31192660999999999</c:v>
                </c:pt>
                <c:pt idx="2">
                  <c:v>0.26605505000000002</c:v>
                </c:pt>
                <c:pt idx="3">
                  <c:v>0.22018349000000001</c:v>
                </c:pt>
                <c:pt idx="4">
                  <c:v>0.27522935999999998</c:v>
                </c:pt>
                <c:pt idx="5">
                  <c:v>0.30275228999999998</c:v>
                </c:pt>
                <c:pt idx="6">
                  <c:v>0.2293578</c:v>
                </c:pt>
                <c:pt idx="7">
                  <c:v>0.27522935999999998</c:v>
                </c:pt>
                <c:pt idx="8">
                  <c:v>0.24770642000000001</c:v>
                </c:pt>
                <c:pt idx="9">
                  <c:v>0.19266055000000001</c:v>
                </c:pt>
                <c:pt idx="10">
                  <c:v>0.19266055000000001</c:v>
                </c:pt>
              </c:numCache>
            </c:numRef>
          </c:val>
          <c:extLst>
            <c:ext xmlns:c16="http://schemas.microsoft.com/office/drawing/2014/chart" uri="{C3380CC4-5D6E-409C-BE32-E72D297353CC}">
              <c16:uniqueId val="{00000002-6FD8-41F1-BDE4-E713BEA286E9}"/>
            </c:ext>
          </c:extLst>
        </c:ser>
        <c:ser>
          <c:idx val="3"/>
          <c:order val="3"/>
          <c:tx>
            <c:strRef>
              <c:f>Sheet1!$E$1</c:f>
              <c:strCache>
                <c:ptCount val="1"/>
                <c:pt idx="0">
                  <c:v>Never heard of it</c:v>
                </c:pt>
              </c:strCache>
            </c:strRef>
          </c:tx>
          <c:spPr>
            <a:solidFill>
              <a:schemeClr val="accent4"/>
            </a:solidFill>
            <a:ln>
              <a:noFill/>
            </a:ln>
            <a:effectLst/>
          </c:spPr>
          <c:invertIfNegative val="0"/>
          <c:cat>
            <c:strRef>
              <c:f>Sheet1!$A$2:$A$12</c:f>
              <c:strCache>
                <c:ptCount val="11"/>
                <c:pt idx="0">
                  <c:v>PreForPro®</c:v>
                </c:pt>
                <c:pt idx="1">
                  <c:v>SunFiber®</c:v>
                </c:pt>
                <c:pt idx="2">
                  <c:v>Livaux®</c:v>
                </c:pt>
                <c:pt idx="3">
                  <c:v>Solnul™</c:v>
                </c:pt>
                <c:pt idx="4">
                  <c:v>Inavea™</c:v>
                </c:pt>
                <c:pt idx="5">
                  <c:v>VITAGOS™</c:v>
                </c:pt>
                <c:pt idx="6">
                  <c:v>Bimuno®</c:v>
                </c:pt>
                <c:pt idx="7">
                  <c:v>EpiCor®</c:v>
                </c:pt>
                <c:pt idx="8">
                  <c:v>PreticX®</c:v>
                </c:pt>
                <c:pt idx="9">
                  <c:v>Orafti®</c:v>
                </c:pt>
                <c:pt idx="10">
                  <c:v>Actizin®</c:v>
                </c:pt>
              </c:strCache>
            </c:strRef>
          </c:cat>
          <c:val>
            <c:numRef>
              <c:f>Sheet1!$E$2:$E$12</c:f>
              <c:numCache>
                <c:formatCode>0%</c:formatCode>
                <c:ptCount val="11"/>
                <c:pt idx="0">
                  <c:v>0.4587156</c:v>
                </c:pt>
                <c:pt idx="1">
                  <c:v>0.44954127999999999</c:v>
                </c:pt>
                <c:pt idx="2">
                  <c:v>0.46788991000000002</c:v>
                </c:pt>
                <c:pt idx="3">
                  <c:v>0.56880733999999999</c:v>
                </c:pt>
                <c:pt idx="4">
                  <c:v>0.42201834999999999</c:v>
                </c:pt>
                <c:pt idx="5">
                  <c:v>0.50458716000000003</c:v>
                </c:pt>
                <c:pt idx="6">
                  <c:v>0.48623852999999989</c:v>
                </c:pt>
                <c:pt idx="7">
                  <c:v>0.44036697000000002</c:v>
                </c:pt>
                <c:pt idx="8">
                  <c:v>0.42201834999999999</c:v>
                </c:pt>
                <c:pt idx="9">
                  <c:v>0.46788991000000002</c:v>
                </c:pt>
                <c:pt idx="10">
                  <c:v>0.44954127999999999</c:v>
                </c:pt>
              </c:numCache>
            </c:numRef>
          </c:val>
          <c:extLst>
            <c:ext xmlns:c16="http://schemas.microsoft.com/office/drawing/2014/chart" uri="{C3380CC4-5D6E-409C-BE32-E72D297353CC}">
              <c16:uniqueId val="{00000003-6FD8-41F1-BDE4-E713BEA286E9}"/>
            </c:ext>
          </c:extLst>
        </c:ser>
        <c:dLbls>
          <c:showLegendKey val="0"/>
          <c:showVal val="0"/>
          <c:showCatName val="0"/>
          <c:showSerName val="0"/>
          <c:showPercent val="0"/>
          <c:showBubbleSize val="0"/>
        </c:dLbls>
        <c:gapWidth val="150"/>
        <c:overlap val="100"/>
        <c:axId val="819810440"/>
        <c:axId val="819812960"/>
      </c:barChart>
      <c:catAx>
        <c:axId val="819810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19812960"/>
        <c:crosses val="autoZero"/>
        <c:auto val="1"/>
        <c:lblAlgn val="ctr"/>
        <c:lblOffset val="100"/>
        <c:noMultiLvlLbl val="0"/>
      </c:catAx>
      <c:valAx>
        <c:axId val="81981296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19810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I take it</c:v>
                </c:pt>
              </c:strCache>
            </c:strRef>
          </c:tx>
          <c:spPr>
            <a:solidFill>
              <a:schemeClr val="accent1"/>
            </a:solidFill>
            <a:ln>
              <a:noFill/>
            </a:ln>
            <a:effectLst/>
          </c:spPr>
          <c:invertIfNegative val="0"/>
          <c:cat>
            <c:strRef>
              <c:f>Sheet1!$A$2:$A$12</c:f>
              <c:strCache>
                <c:ptCount val="11"/>
                <c:pt idx="0">
                  <c:v>Solnul™</c:v>
                </c:pt>
                <c:pt idx="1">
                  <c:v>Orafti®</c:v>
                </c:pt>
                <c:pt idx="2">
                  <c:v>VITAGOS™</c:v>
                </c:pt>
                <c:pt idx="3">
                  <c:v>EpiCor®</c:v>
                </c:pt>
                <c:pt idx="4">
                  <c:v>PreticX®</c:v>
                </c:pt>
                <c:pt idx="5">
                  <c:v>SunFiber®</c:v>
                </c:pt>
                <c:pt idx="6">
                  <c:v>Actizin®</c:v>
                </c:pt>
                <c:pt idx="7">
                  <c:v>Bimuno®</c:v>
                </c:pt>
                <c:pt idx="8">
                  <c:v>Inavea™</c:v>
                </c:pt>
                <c:pt idx="9">
                  <c:v>Livaux®</c:v>
                </c:pt>
                <c:pt idx="10">
                  <c:v>PreForPro®</c:v>
                </c:pt>
              </c:strCache>
            </c:strRef>
          </c:cat>
          <c:val>
            <c:numRef>
              <c:f>Sheet1!$B$2:$B$12</c:f>
              <c:numCache>
                <c:formatCode>0%</c:formatCode>
                <c:ptCount val="11"/>
                <c:pt idx="0">
                  <c:v>2.209945E-2</c:v>
                </c:pt>
                <c:pt idx="1">
                  <c:v>2.209945E-2</c:v>
                </c:pt>
                <c:pt idx="2">
                  <c:v>2.209945E-2</c:v>
                </c:pt>
                <c:pt idx="3">
                  <c:v>2.7624309999999999E-2</c:v>
                </c:pt>
                <c:pt idx="4">
                  <c:v>2.7624309999999999E-2</c:v>
                </c:pt>
                <c:pt idx="5">
                  <c:v>4.4198899999999999E-2</c:v>
                </c:pt>
                <c:pt idx="6">
                  <c:v>4.4198899999999999E-2</c:v>
                </c:pt>
                <c:pt idx="7">
                  <c:v>4.4198899999999999E-2</c:v>
                </c:pt>
                <c:pt idx="8">
                  <c:v>4.9723759999999999E-2</c:v>
                </c:pt>
                <c:pt idx="9">
                  <c:v>5.5248619999999998E-2</c:v>
                </c:pt>
                <c:pt idx="10">
                  <c:v>6.0773479999999998E-2</c:v>
                </c:pt>
              </c:numCache>
            </c:numRef>
          </c:val>
          <c:extLst>
            <c:ext xmlns:c16="http://schemas.microsoft.com/office/drawing/2014/chart" uri="{C3380CC4-5D6E-409C-BE32-E72D297353CC}">
              <c16:uniqueId val="{00000000-59B7-4D6F-B723-12FCFC59AC8B}"/>
            </c:ext>
          </c:extLst>
        </c:ser>
        <c:ser>
          <c:idx val="1"/>
          <c:order val="1"/>
          <c:tx>
            <c:strRef>
              <c:f>Sheet1!$C$1</c:f>
              <c:strCache>
                <c:ptCount val="1"/>
                <c:pt idx="0">
                  <c:v>Very Familiar</c:v>
                </c:pt>
              </c:strCache>
            </c:strRef>
          </c:tx>
          <c:spPr>
            <a:solidFill>
              <a:schemeClr val="accent2"/>
            </a:solidFill>
            <a:ln>
              <a:noFill/>
            </a:ln>
            <a:effectLst/>
          </c:spPr>
          <c:invertIfNegative val="0"/>
          <c:cat>
            <c:strRef>
              <c:f>Sheet1!$A$2:$A$12</c:f>
              <c:strCache>
                <c:ptCount val="11"/>
                <c:pt idx="0">
                  <c:v>Solnul™</c:v>
                </c:pt>
                <c:pt idx="1">
                  <c:v>Orafti®</c:v>
                </c:pt>
                <c:pt idx="2">
                  <c:v>VITAGOS™</c:v>
                </c:pt>
                <c:pt idx="3">
                  <c:v>EpiCor®</c:v>
                </c:pt>
                <c:pt idx="4">
                  <c:v>PreticX®</c:v>
                </c:pt>
                <c:pt idx="5">
                  <c:v>SunFiber®</c:v>
                </c:pt>
                <c:pt idx="6">
                  <c:v>Actizin®</c:v>
                </c:pt>
                <c:pt idx="7">
                  <c:v>Bimuno®</c:v>
                </c:pt>
                <c:pt idx="8">
                  <c:v>Inavea™</c:v>
                </c:pt>
                <c:pt idx="9">
                  <c:v>Livaux®</c:v>
                </c:pt>
                <c:pt idx="10">
                  <c:v>PreForPro®</c:v>
                </c:pt>
              </c:strCache>
            </c:strRef>
          </c:cat>
          <c:val>
            <c:numRef>
              <c:f>Sheet1!$C$2:$C$12</c:f>
              <c:numCache>
                <c:formatCode>0%</c:formatCode>
                <c:ptCount val="11"/>
                <c:pt idx="0">
                  <c:v>0.14364641</c:v>
                </c:pt>
                <c:pt idx="1">
                  <c:v>0.17679558000000001</c:v>
                </c:pt>
                <c:pt idx="2">
                  <c:v>0.18784529999999999</c:v>
                </c:pt>
                <c:pt idx="3">
                  <c:v>0.12154696</c:v>
                </c:pt>
                <c:pt idx="4">
                  <c:v>0.17127071999999999</c:v>
                </c:pt>
                <c:pt idx="5">
                  <c:v>0.14364641</c:v>
                </c:pt>
                <c:pt idx="6">
                  <c:v>0.15469612999999999</c:v>
                </c:pt>
                <c:pt idx="7">
                  <c:v>0.16574585999999999</c:v>
                </c:pt>
                <c:pt idx="8">
                  <c:v>0.13259668999999999</c:v>
                </c:pt>
                <c:pt idx="9">
                  <c:v>0.13259668999999999</c:v>
                </c:pt>
                <c:pt idx="10">
                  <c:v>0.13812155000000001</c:v>
                </c:pt>
              </c:numCache>
            </c:numRef>
          </c:val>
          <c:extLst>
            <c:ext xmlns:c16="http://schemas.microsoft.com/office/drawing/2014/chart" uri="{C3380CC4-5D6E-409C-BE32-E72D297353CC}">
              <c16:uniqueId val="{00000001-59B7-4D6F-B723-12FCFC59AC8B}"/>
            </c:ext>
          </c:extLst>
        </c:ser>
        <c:ser>
          <c:idx val="2"/>
          <c:order val="2"/>
          <c:tx>
            <c:strRef>
              <c:f>Sheet1!$D$1</c:f>
              <c:strCache>
                <c:ptCount val="1"/>
                <c:pt idx="0">
                  <c:v>Heard of it</c:v>
                </c:pt>
              </c:strCache>
            </c:strRef>
          </c:tx>
          <c:spPr>
            <a:solidFill>
              <a:schemeClr val="accent3"/>
            </a:solidFill>
            <a:ln>
              <a:noFill/>
            </a:ln>
            <a:effectLst/>
          </c:spPr>
          <c:invertIfNegative val="0"/>
          <c:cat>
            <c:strRef>
              <c:f>Sheet1!$A$2:$A$12</c:f>
              <c:strCache>
                <c:ptCount val="11"/>
                <c:pt idx="0">
                  <c:v>Solnul™</c:v>
                </c:pt>
                <c:pt idx="1">
                  <c:v>Orafti®</c:v>
                </c:pt>
                <c:pt idx="2">
                  <c:v>VITAGOS™</c:v>
                </c:pt>
                <c:pt idx="3">
                  <c:v>EpiCor®</c:v>
                </c:pt>
                <c:pt idx="4">
                  <c:v>PreticX®</c:v>
                </c:pt>
                <c:pt idx="5">
                  <c:v>SunFiber®</c:v>
                </c:pt>
                <c:pt idx="6">
                  <c:v>Actizin®</c:v>
                </c:pt>
                <c:pt idx="7">
                  <c:v>Bimuno®</c:v>
                </c:pt>
                <c:pt idx="8">
                  <c:v>Inavea™</c:v>
                </c:pt>
                <c:pt idx="9">
                  <c:v>Livaux®</c:v>
                </c:pt>
                <c:pt idx="10">
                  <c:v>PreForPro®</c:v>
                </c:pt>
              </c:strCache>
            </c:strRef>
          </c:cat>
          <c:val>
            <c:numRef>
              <c:f>Sheet1!$D$2:$D$12</c:f>
              <c:numCache>
                <c:formatCode>0%</c:formatCode>
                <c:ptCount val="11"/>
                <c:pt idx="0">
                  <c:v>0.24861878000000001</c:v>
                </c:pt>
                <c:pt idx="1">
                  <c:v>0.27624309000000002</c:v>
                </c:pt>
                <c:pt idx="2">
                  <c:v>0.27071823</c:v>
                </c:pt>
                <c:pt idx="3">
                  <c:v>0.30939227000000002</c:v>
                </c:pt>
                <c:pt idx="4">
                  <c:v>0.31491712999999999</c:v>
                </c:pt>
                <c:pt idx="5">
                  <c:v>0.25414365</c:v>
                </c:pt>
                <c:pt idx="6">
                  <c:v>0.27624309000000002</c:v>
                </c:pt>
                <c:pt idx="7">
                  <c:v>0.22651934000000001</c:v>
                </c:pt>
                <c:pt idx="8">
                  <c:v>0.29834253999999999</c:v>
                </c:pt>
                <c:pt idx="9">
                  <c:v>0.26519336999999998</c:v>
                </c:pt>
                <c:pt idx="10">
                  <c:v>0.32596684999999997</c:v>
                </c:pt>
              </c:numCache>
            </c:numRef>
          </c:val>
          <c:extLst>
            <c:ext xmlns:c16="http://schemas.microsoft.com/office/drawing/2014/chart" uri="{C3380CC4-5D6E-409C-BE32-E72D297353CC}">
              <c16:uniqueId val="{00000002-59B7-4D6F-B723-12FCFC59AC8B}"/>
            </c:ext>
          </c:extLst>
        </c:ser>
        <c:ser>
          <c:idx val="3"/>
          <c:order val="3"/>
          <c:tx>
            <c:strRef>
              <c:f>Sheet1!$E$1</c:f>
              <c:strCache>
                <c:ptCount val="1"/>
                <c:pt idx="0">
                  <c:v>Never heard of it</c:v>
                </c:pt>
              </c:strCache>
            </c:strRef>
          </c:tx>
          <c:spPr>
            <a:solidFill>
              <a:schemeClr val="accent4"/>
            </a:solidFill>
            <a:ln>
              <a:noFill/>
            </a:ln>
            <a:effectLst/>
          </c:spPr>
          <c:invertIfNegative val="0"/>
          <c:cat>
            <c:strRef>
              <c:f>Sheet1!$A$2:$A$12</c:f>
              <c:strCache>
                <c:ptCount val="11"/>
                <c:pt idx="0">
                  <c:v>Solnul™</c:v>
                </c:pt>
                <c:pt idx="1">
                  <c:v>Orafti®</c:v>
                </c:pt>
                <c:pt idx="2">
                  <c:v>VITAGOS™</c:v>
                </c:pt>
                <c:pt idx="3">
                  <c:v>EpiCor®</c:v>
                </c:pt>
                <c:pt idx="4">
                  <c:v>PreticX®</c:v>
                </c:pt>
                <c:pt idx="5">
                  <c:v>SunFiber®</c:v>
                </c:pt>
                <c:pt idx="6">
                  <c:v>Actizin®</c:v>
                </c:pt>
                <c:pt idx="7">
                  <c:v>Bimuno®</c:v>
                </c:pt>
                <c:pt idx="8">
                  <c:v>Inavea™</c:v>
                </c:pt>
                <c:pt idx="9">
                  <c:v>Livaux®</c:v>
                </c:pt>
                <c:pt idx="10">
                  <c:v>PreForPro®</c:v>
                </c:pt>
              </c:strCache>
            </c:strRef>
          </c:cat>
          <c:val>
            <c:numRef>
              <c:f>Sheet1!$E$2:$E$12</c:f>
              <c:numCache>
                <c:formatCode>0%</c:formatCode>
                <c:ptCount val="11"/>
                <c:pt idx="0">
                  <c:v>0.58563535999999994</c:v>
                </c:pt>
                <c:pt idx="1">
                  <c:v>0.52486188</c:v>
                </c:pt>
                <c:pt idx="2">
                  <c:v>0.51933701999999993</c:v>
                </c:pt>
                <c:pt idx="3">
                  <c:v>0.54143646000000001</c:v>
                </c:pt>
                <c:pt idx="4">
                  <c:v>0.48618784999999998</c:v>
                </c:pt>
                <c:pt idx="5">
                  <c:v>0.55801104999999995</c:v>
                </c:pt>
                <c:pt idx="6">
                  <c:v>0.52486188</c:v>
                </c:pt>
                <c:pt idx="7">
                  <c:v>0.56353591000000003</c:v>
                </c:pt>
                <c:pt idx="8">
                  <c:v>0.51933701999999993</c:v>
                </c:pt>
                <c:pt idx="9">
                  <c:v>0.54696133000000002</c:v>
                </c:pt>
                <c:pt idx="10">
                  <c:v>0.47513812</c:v>
                </c:pt>
              </c:numCache>
            </c:numRef>
          </c:val>
          <c:extLst>
            <c:ext xmlns:c16="http://schemas.microsoft.com/office/drawing/2014/chart" uri="{C3380CC4-5D6E-409C-BE32-E72D297353CC}">
              <c16:uniqueId val="{00000003-59B7-4D6F-B723-12FCFC59AC8B}"/>
            </c:ext>
          </c:extLst>
        </c:ser>
        <c:dLbls>
          <c:showLegendKey val="0"/>
          <c:showVal val="0"/>
          <c:showCatName val="0"/>
          <c:showSerName val="0"/>
          <c:showPercent val="0"/>
          <c:showBubbleSize val="0"/>
        </c:dLbls>
        <c:gapWidth val="150"/>
        <c:overlap val="100"/>
        <c:axId val="819810440"/>
        <c:axId val="819812960"/>
      </c:barChart>
      <c:catAx>
        <c:axId val="819810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19812960"/>
        <c:crosses val="autoZero"/>
        <c:auto val="1"/>
        <c:lblAlgn val="ctr"/>
        <c:lblOffset val="100"/>
        <c:noMultiLvlLbl val="0"/>
      </c:catAx>
      <c:valAx>
        <c:axId val="81981296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19810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I take it</c:v>
                </c:pt>
              </c:strCache>
            </c:strRef>
          </c:tx>
          <c:spPr>
            <a:solidFill>
              <a:schemeClr val="accent1"/>
            </a:solidFill>
            <a:ln>
              <a:noFill/>
            </a:ln>
            <a:effectLst/>
          </c:spPr>
          <c:invertIfNegative val="0"/>
          <c:cat>
            <c:strRef>
              <c:f>Sheet1!$A$2:$A$12</c:f>
              <c:strCache>
                <c:ptCount val="11"/>
                <c:pt idx="0">
                  <c:v>EpiCor®</c:v>
                </c:pt>
                <c:pt idx="1">
                  <c:v>Bimuno®</c:v>
                </c:pt>
                <c:pt idx="2">
                  <c:v>PreForPro®</c:v>
                </c:pt>
                <c:pt idx="3">
                  <c:v>VITAGOS™</c:v>
                </c:pt>
                <c:pt idx="4">
                  <c:v>Orafti®</c:v>
                </c:pt>
                <c:pt idx="5">
                  <c:v>Actizin®</c:v>
                </c:pt>
                <c:pt idx="6">
                  <c:v>PreticX®</c:v>
                </c:pt>
                <c:pt idx="7">
                  <c:v>SunFiber®</c:v>
                </c:pt>
                <c:pt idx="8">
                  <c:v>Solnul™</c:v>
                </c:pt>
                <c:pt idx="9">
                  <c:v>Livaux®</c:v>
                </c:pt>
                <c:pt idx="10">
                  <c:v>Inavea™</c:v>
                </c:pt>
              </c:strCache>
            </c:strRef>
          </c:cat>
          <c:val>
            <c:numRef>
              <c:f>Sheet1!$B$2:$B$12</c:f>
              <c:numCache>
                <c:formatCode>0%</c:formatCode>
                <c:ptCount val="11"/>
                <c:pt idx="0">
                  <c:v>0.03</c:v>
                </c:pt>
                <c:pt idx="1">
                  <c:v>0.03</c:v>
                </c:pt>
                <c:pt idx="2">
                  <c:v>0.03</c:v>
                </c:pt>
                <c:pt idx="3">
                  <c:v>0.04</c:v>
                </c:pt>
                <c:pt idx="4">
                  <c:v>0.05</c:v>
                </c:pt>
                <c:pt idx="5">
                  <c:v>0.05</c:v>
                </c:pt>
                <c:pt idx="6">
                  <c:v>0.05</c:v>
                </c:pt>
                <c:pt idx="7">
                  <c:v>0.05</c:v>
                </c:pt>
                <c:pt idx="8">
                  <c:v>7.0000000000000007E-2</c:v>
                </c:pt>
                <c:pt idx="9">
                  <c:v>0.08</c:v>
                </c:pt>
                <c:pt idx="10">
                  <c:v>0.08</c:v>
                </c:pt>
              </c:numCache>
            </c:numRef>
          </c:val>
          <c:extLst>
            <c:ext xmlns:c16="http://schemas.microsoft.com/office/drawing/2014/chart" uri="{C3380CC4-5D6E-409C-BE32-E72D297353CC}">
              <c16:uniqueId val="{00000000-3665-4C8C-B36D-599BC1791E42}"/>
            </c:ext>
          </c:extLst>
        </c:ser>
        <c:ser>
          <c:idx val="1"/>
          <c:order val="1"/>
          <c:tx>
            <c:strRef>
              <c:f>Sheet1!$C$1</c:f>
              <c:strCache>
                <c:ptCount val="1"/>
                <c:pt idx="0">
                  <c:v>Very Familiar</c:v>
                </c:pt>
              </c:strCache>
            </c:strRef>
          </c:tx>
          <c:spPr>
            <a:solidFill>
              <a:schemeClr val="accent2"/>
            </a:solidFill>
            <a:ln>
              <a:noFill/>
            </a:ln>
            <a:effectLst/>
          </c:spPr>
          <c:invertIfNegative val="0"/>
          <c:cat>
            <c:strRef>
              <c:f>Sheet1!$A$2:$A$12</c:f>
              <c:strCache>
                <c:ptCount val="11"/>
                <c:pt idx="0">
                  <c:v>EpiCor®</c:v>
                </c:pt>
                <c:pt idx="1">
                  <c:v>Bimuno®</c:v>
                </c:pt>
                <c:pt idx="2">
                  <c:v>PreForPro®</c:v>
                </c:pt>
                <c:pt idx="3">
                  <c:v>VITAGOS™</c:v>
                </c:pt>
                <c:pt idx="4">
                  <c:v>Orafti®</c:v>
                </c:pt>
                <c:pt idx="5">
                  <c:v>Actizin®</c:v>
                </c:pt>
                <c:pt idx="6">
                  <c:v>PreticX®</c:v>
                </c:pt>
                <c:pt idx="7">
                  <c:v>SunFiber®</c:v>
                </c:pt>
                <c:pt idx="8">
                  <c:v>Solnul™</c:v>
                </c:pt>
                <c:pt idx="9">
                  <c:v>Livaux®</c:v>
                </c:pt>
                <c:pt idx="10">
                  <c:v>Inavea™</c:v>
                </c:pt>
              </c:strCache>
            </c:strRef>
          </c:cat>
          <c:val>
            <c:numRef>
              <c:f>Sheet1!$C$2:$C$12</c:f>
              <c:numCache>
                <c:formatCode>0%</c:formatCode>
                <c:ptCount val="11"/>
                <c:pt idx="0">
                  <c:v>0.15</c:v>
                </c:pt>
                <c:pt idx="1">
                  <c:v>0.17</c:v>
                </c:pt>
                <c:pt idx="2">
                  <c:v>0.18</c:v>
                </c:pt>
                <c:pt idx="3">
                  <c:v>0.15</c:v>
                </c:pt>
                <c:pt idx="4">
                  <c:v>0.14000000000000001</c:v>
                </c:pt>
                <c:pt idx="5">
                  <c:v>0.15</c:v>
                </c:pt>
                <c:pt idx="6">
                  <c:v>0.14000000000000001</c:v>
                </c:pt>
                <c:pt idx="7">
                  <c:v>0.17</c:v>
                </c:pt>
                <c:pt idx="8">
                  <c:v>0.11</c:v>
                </c:pt>
                <c:pt idx="9">
                  <c:v>0.11</c:v>
                </c:pt>
                <c:pt idx="10">
                  <c:v>0.15</c:v>
                </c:pt>
              </c:numCache>
            </c:numRef>
          </c:val>
          <c:extLst>
            <c:ext xmlns:c16="http://schemas.microsoft.com/office/drawing/2014/chart" uri="{C3380CC4-5D6E-409C-BE32-E72D297353CC}">
              <c16:uniqueId val="{00000001-3665-4C8C-B36D-599BC1791E42}"/>
            </c:ext>
          </c:extLst>
        </c:ser>
        <c:ser>
          <c:idx val="2"/>
          <c:order val="2"/>
          <c:tx>
            <c:strRef>
              <c:f>Sheet1!$D$1</c:f>
              <c:strCache>
                <c:ptCount val="1"/>
                <c:pt idx="0">
                  <c:v>Heard of it</c:v>
                </c:pt>
              </c:strCache>
            </c:strRef>
          </c:tx>
          <c:spPr>
            <a:solidFill>
              <a:schemeClr val="accent3"/>
            </a:solidFill>
            <a:ln>
              <a:noFill/>
            </a:ln>
            <a:effectLst/>
          </c:spPr>
          <c:invertIfNegative val="0"/>
          <c:cat>
            <c:strRef>
              <c:f>Sheet1!$A$2:$A$12</c:f>
              <c:strCache>
                <c:ptCount val="11"/>
                <c:pt idx="0">
                  <c:v>EpiCor®</c:v>
                </c:pt>
                <c:pt idx="1">
                  <c:v>Bimuno®</c:v>
                </c:pt>
                <c:pt idx="2">
                  <c:v>PreForPro®</c:v>
                </c:pt>
                <c:pt idx="3">
                  <c:v>VITAGOS™</c:v>
                </c:pt>
                <c:pt idx="4">
                  <c:v>Orafti®</c:v>
                </c:pt>
                <c:pt idx="5">
                  <c:v>Actizin®</c:v>
                </c:pt>
                <c:pt idx="6">
                  <c:v>PreticX®</c:v>
                </c:pt>
                <c:pt idx="7">
                  <c:v>SunFiber®</c:v>
                </c:pt>
                <c:pt idx="8">
                  <c:v>Solnul™</c:v>
                </c:pt>
                <c:pt idx="9">
                  <c:v>Livaux®</c:v>
                </c:pt>
                <c:pt idx="10">
                  <c:v>Inavea™</c:v>
                </c:pt>
              </c:strCache>
            </c:strRef>
          </c:cat>
          <c:val>
            <c:numRef>
              <c:f>Sheet1!$D$2:$D$12</c:f>
              <c:numCache>
                <c:formatCode>0%</c:formatCode>
                <c:ptCount val="11"/>
                <c:pt idx="0">
                  <c:v>0.34</c:v>
                </c:pt>
                <c:pt idx="1">
                  <c:v>0.3</c:v>
                </c:pt>
                <c:pt idx="2">
                  <c:v>0.33</c:v>
                </c:pt>
                <c:pt idx="3">
                  <c:v>0.33</c:v>
                </c:pt>
                <c:pt idx="4">
                  <c:v>0.34</c:v>
                </c:pt>
                <c:pt idx="5">
                  <c:v>0.34</c:v>
                </c:pt>
                <c:pt idx="6">
                  <c:v>0.35</c:v>
                </c:pt>
                <c:pt idx="7">
                  <c:v>0.28999999999999998</c:v>
                </c:pt>
                <c:pt idx="8">
                  <c:v>0.33</c:v>
                </c:pt>
                <c:pt idx="9">
                  <c:v>0.34</c:v>
                </c:pt>
                <c:pt idx="10">
                  <c:v>0.36</c:v>
                </c:pt>
              </c:numCache>
            </c:numRef>
          </c:val>
          <c:extLst>
            <c:ext xmlns:c16="http://schemas.microsoft.com/office/drawing/2014/chart" uri="{C3380CC4-5D6E-409C-BE32-E72D297353CC}">
              <c16:uniqueId val="{00000002-3665-4C8C-B36D-599BC1791E42}"/>
            </c:ext>
          </c:extLst>
        </c:ser>
        <c:ser>
          <c:idx val="3"/>
          <c:order val="3"/>
          <c:tx>
            <c:strRef>
              <c:f>Sheet1!$E$1</c:f>
              <c:strCache>
                <c:ptCount val="1"/>
                <c:pt idx="0">
                  <c:v>Never heard of it</c:v>
                </c:pt>
              </c:strCache>
            </c:strRef>
          </c:tx>
          <c:spPr>
            <a:solidFill>
              <a:schemeClr val="accent4"/>
            </a:solidFill>
            <a:ln>
              <a:noFill/>
            </a:ln>
            <a:effectLst/>
          </c:spPr>
          <c:invertIfNegative val="0"/>
          <c:cat>
            <c:strRef>
              <c:f>Sheet1!$A$2:$A$12</c:f>
              <c:strCache>
                <c:ptCount val="11"/>
                <c:pt idx="0">
                  <c:v>EpiCor®</c:v>
                </c:pt>
                <c:pt idx="1">
                  <c:v>Bimuno®</c:v>
                </c:pt>
                <c:pt idx="2">
                  <c:v>PreForPro®</c:v>
                </c:pt>
                <c:pt idx="3">
                  <c:v>VITAGOS™</c:v>
                </c:pt>
                <c:pt idx="4">
                  <c:v>Orafti®</c:v>
                </c:pt>
                <c:pt idx="5">
                  <c:v>Actizin®</c:v>
                </c:pt>
                <c:pt idx="6">
                  <c:v>PreticX®</c:v>
                </c:pt>
                <c:pt idx="7">
                  <c:v>SunFiber®</c:v>
                </c:pt>
                <c:pt idx="8">
                  <c:v>Solnul™</c:v>
                </c:pt>
                <c:pt idx="9">
                  <c:v>Livaux®</c:v>
                </c:pt>
                <c:pt idx="10">
                  <c:v>Inavea™</c:v>
                </c:pt>
              </c:strCache>
            </c:strRef>
          </c:cat>
          <c:val>
            <c:numRef>
              <c:f>Sheet1!$E$2:$E$12</c:f>
              <c:numCache>
                <c:formatCode>0%</c:formatCode>
                <c:ptCount val="11"/>
                <c:pt idx="0">
                  <c:v>0.47</c:v>
                </c:pt>
                <c:pt idx="1">
                  <c:v>0.49</c:v>
                </c:pt>
                <c:pt idx="2">
                  <c:v>0.46</c:v>
                </c:pt>
                <c:pt idx="3">
                  <c:v>0.48</c:v>
                </c:pt>
                <c:pt idx="4">
                  <c:v>0.47</c:v>
                </c:pt>
                <c:pt idx="5">
                  <c:v>0.46</c:v>
                </c:pt>
                <c:pt idx="6">
                  <c:v>0.46</c:v>
                </c:pt>
                <c:pt idx="7">
                  <c:v>0.48</c:v>
                </c:pt>
                <c:pt idx="8">
                  <c:v>0.49</c:v>
                </c:pt>
                <c:pt idx="9">
                  <c:v>0.47</c:v>
                </c:pt>
                <c:pt idx="10">
                  <c:v>0.41</c:v>
                </c:pt>
              </c:numCache>
            </c:numRef>
          </c:val>
          <c:extLst>
            <c:ext xmlns:c16="http://schemas.microsoft.com/office/drawing/2014/chart" uri="{C3380CC4-5D6E-409C-BE32-E72D297353CC}">
              <c16:uniqueId val="{00000003-3665-4C8C-B36D-599BC1791E42}"/>
            </c:ext>
          </c:extLst>
        </c:ser>
        <c:dLbls>
          <c:showLegendKey val="0"/>
          <c:showVal val="0"/>
          <c:showCatName val="0"/>
          <c:showSerName val="0"/>
          <c:showPercent val="0"/>
          <c:showBubbleSize val="0"/>
        </c:dLbls>
        <c:gapWidth val="150"/>
        <c:overlap val="100"/>
        <c:axId val="819810440"/>
        <c:axId val="819812960"/>
      </c:barChart>
      <c:catAx>
        <c:axId val="819810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19812960"/>
        <c:crosses val="autoZero"/>
        <c:auto val="1"/>
        <c:lblAlgn val="ctr"/>
        <c:lblOffset val="100"/>
        <c:noMultiLvlLbl val="0"/>
      </c:catAx>
      <c:valAx>
        <c:axId val="81981296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19810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491324001166519E-2"/>
          <c:y val="6.841426071741033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281A-4459-9CAE-16785BAC394E}"/>
              </c:ext>
            </c:extLst>
          </c:dPt>
          <c:dPt>
            <c:idx val="1"/>
            <c:bubble3D val="0"/>
            <c:spPr>
              <a:solidFill>
                <a:schemeClr val="accent2"/>
              </a:solidFill>
              <a:ln>
                <a:noFill/>
              </a:ln>
              <a:effectLst/>
            </c:spPr>
            <c:extLst>
              <c:ext xmlns:c16="http://schemas.microsoft.com/office/drawing/2014/chart" uri="{C3380CC4-5D6E-409C-BE32-E72D297353CC}">
                <c16:uniqueId val="{00000003-281A-4459-9CAE-16785BAC394E}"/>
              </c:ext>
            </c:extLst>
          </c:dPt>
          <c:dPt>
            <c:idx val="2"/>
            <c:bubble3D val="0"/>
            <c:spPr>
              <a:solidFill>
                <a:schemeClr val="accent3"/>
              </a:solidFill>
              <a:ln>
                <a:noFill/>
              </a:ln>
              <a:effectLst/>
            </c:spPr>
            <c:extLst>
              <c:ext xmlns:c16="http://schemas.microsoft.com/office/drawing/2014/chart" uri="{C3380CC4-5D6E-409C-BE32-E72D297353CC}">
                <c16:uniqueId val="{00000005-281A-4459-9CAE-16785BAC394E}"/>
              </c:ext>
            </c:extLst>
          </c:dPt>
          <c:dPt>
            <c:idx val="3"/>
            <c:bubble3D val="0"/>
            <c:spPr>
              <a:solidFill>
                <a:schemeClr val="accent4"/>
              </a:solidFill>
              <a:ln>
                <a:noFill/>
              </a:ln>
              <a:effectLst/>
            </c:spPr>
            <c:extLst>
              <c:ext xmlns:c16="http://schemas.microsoft.com/office/drawing/2014/chart" uri="{C3380CC4-5D6E-409C-BE32-E72D297353CC}">
                <c16:uniqueId val="{00000007-281A-4459-9CAE-16785BAC394E}"/>
              </c:ext>
            </c:extLst>
          </c:dPt>
          <c:dPt>
            <c:idx val="4"/>
            <c:bubble3D val="0"/>
            <c:spPr>
              <a:solidFill>
                <a:schemeClr val="accent5"/>
              </a:solidFill>
              <a:ln>
                <a:noFill/>
              </a:ln>
              <a:effectLst/>
            </c:spPr>
            <c:extLst>
              <c:ext xmlns:c16="http://schemas.microsoft.com/office/drawing/2014/chart" uri="{C3380CC4-5D6E-409C-BE32-E72D297353CC}">
                <c16:uniqueId val="{00000009-281A-4459-9CAE-16785BAC394E}"/>
              </c:ext>
            </c:extLst>
          </c:dPt>
          <c:dPt>
            <c:idx val="5"/>
            <c:bubble3D val="0"/>
            <c:spPr>
              <a:solidFill>
                <a:schemeClr val="accent6"/>
              </a:solidFill>
              <a:ln>
                <a:noFill/>
              </a:ln>
              <a:effectLst/>
            </c:spPr>
            <c:extLst>
              <c:ext xmlns:c16="http://schemas.microsoft.com/office/drawing/2014/chart" uri="{C3380CC4-5D6E-409C-BE32-E72D297353CC}">
                <c16:uniqueId val="{0000000B-281A-4459-9CAE-16785BAC394E}"/>
              </c:ext>
            </c:extLst>
          </c:dPt>
          <c:dLbls>
            <c:dLbl>
              <c:idx val="0"/>
              <c:layout>
                <c:manualLayout>
                  <c:x val="2.2142023913677457E-3"/>
                  <c:y val="5.3070501603966168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281A-4459-9CAE-16785BAC394E}"/>
                </c:ext>
              </c:extLst>
            </c:dLbl>
            <c:dLbl>
              <c:idx val="1"/>
              <c:layout>
                <c:manualLayout>
                  <c:x val="8.9857013562861729E-3"/>
                  <c:y val="-5.6540080694537156E-3"/>
                </c:manualLayout>
              </c:layout>
              <c:showLegendKey val="0"/>
              <c:showVal val="0"/>
              <c:showCatName val="1"/>
              <c:showSerName val="0"/>
              <c:showPercent val="1"/>
              <c:showBubbleSize val="0"/>
              <c:extLst>
                <c:ext xmlns:c15="http://schemas.microsoft.com/office/drawing/2012/chart" uri="{CE6537A1-D6FC-4f65-9D91-7224C49458BB}">
                  <c15:layout>
                    <c:manualLayout>
                      <c:w val="0.27534849810440359"/>
                      <c:h val="0.1908183872849227"/>
                    </c:manualLayout>
                  </c15:layout>
                </c:ext>
                <c:ext xmlns:c16="http://schemas.microsoft.com/office/drawing/2014/chart" uri="{C3380CC4-5D6E-409C-BE32-E72D297353CC}">
                  <c16:uniqueId val="{00000003-281A-4459-9CAE-16785BAC394E}"/>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839176873724118"/>
                      <c:h val="0.20007764654418198"/>
                    </c:manualLayout>
                  </c15:layout>
                </c:ext>
                <c:ext xmlns:c16="http://schemas.microsoft.com/office/drawing/2014/chart" uri="{C3380CC4-5D6E-409C-BE32-E72D297353CC}">
                  <c16:uniqueId val="{00000005-281A-4459-9CAE-16785BAC394E}"/>
                </c:ext>
              </c:extLst>
            </c:dLbl>
            <c:dLbl>
              <c:idx val="3"/>
              <c:layout>
                <c:manualLayout>
                  <c:x val="-1.3888888888888888E-2"/>
                  <c:y val="-7.8703339165937636E-2"/>
                </c:manualLayout>
              </c:layout>
              <c:tx>
                <c:rich>
                  <a:bodyPr/>
                  <a:lstStyle/>
                  <a:p>
                    <a:fld id="{47B91328-8CEE-45F1-BE6F-B45ABA75B3D1}"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layout>
                    <c:manualLayout>
                      <c:w val="0.32091498979294253"/>
                      <c:h val="0.23733595800524934"/>
                    </c:manualLayout>
                  </c15:layout>
                  <c15:dlblFieldTable/>
                  <c15:showDataLabelsRange val="0"/>
                </c:ext>
                <c:ext xmlns:c16="http://schemas.microsoft.com/office/drawing/2014/chart" uri="{C3380CC4-5D6E-409C-BE32-E72D297353CC}">
                  <c16:uniqueId val="{00000007-281A-4459-9CAE-16785BAC394E}"/>
                </c:ext>
              </c:extLst>
            </c:dLbl>
            <c:dLbl>
              <c:idx val="4"/>
              <c:layout>
                <c:manualLayout>
                  <c:x val="4.629647856517935E-2"/>
                  <c:y val="-4.1666666666666664E-2"/>
                </c:manualLayout>
              </c:layout>
              <c:showLegendKey val="0"/>
              <c:showVal val="0"/>
              <c:showCatName val="1"/>
              <c:showSerName val="0"/>
              <c:showPercent val="1"/>
              <c:showBubbleSize val="0"/>
              <c:extLst>
                <c:ext xmlns:c15="http://schemas.microsoft.com/office/drawing/2012/chart" uri="{CE6537A1-D6FC-4f65-9D91-7224C49458BB}">
                  <c15:layout>
                    <c:manualLayout>
                      <c:w val="0.28486111111111106"/>
                      <c:h val="0.25335666375036453"/>
                    </c:manualLayout>
                  </c15:layout>
                </c:ext>
                <c:ext xmlns:c16="http://schemas.microsoft.com/office/drawing/2014/chart" uri="{C3380CC4-5D6E-409C-BE32-E72D297353CC}">
                  <c16:uniqueId val="{00000009-281A-4459-9CAE-16785BAC394E}"/>
                </c:ext>
              </c:extLst>
            </c:dLbl>
            <c:dLbl>
              <c:idx val="5"/>
              <c:layout>
                <c:manualLayout>
                  <c:x val="-4.3981481481481483E-2"/>
                  <c:y val="9.2594415281422298E-3"/>
                </c:manualLayout>
              </c:layout>
              <c:showLegendKey val="0"/>
              <c:showVal val="0"/>
              <c:showCatName val="1"/>
              <c:showSerName val="0"/>
              <c:showPercent val="1"/>
              <c:showBubbleSize val="0"/>
              <c:extLst>
                <c:ext xmlns:c15="http://schemas.microsoft.com/office/drawing/2012/chart" uri="{CE6537A1-D6FC-4f65-9D91-7224C49458BB}">
                  <c15:layout>
                    <c:manualLayout>
                      <c:w val="0.31263888888888891"/>
                      <c:h val="0.15756962671332747"/>
                    </c:manualLayout>
                  </c15:layout>
                </c:ext>
                <c:ext xmlns:c16="http://schemas.microsoft.com/office/drawing/2014/chart" uri="{C3380CC4-5D6E-409C-BE32-E72D297353CC}">
                  <c16:uniqueId val="{0000000B-281A-4459-9CAE-16785BAC394E}"/>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0.12903226000000001</c:v>
                </c:pt>
                <c:pt idx="1">
                  <c:v>0.33870968000000001</c:v>
                </c:pt>
                <c:pt idx="2">
                  <c:v>0.32258065000000002</c:v>
                </c:pt>
                <c:pt idx="3">
                  <c:v>0.12903226000000001</c:v>
                </c:pt>
                <c:pt idx="4">
                  <c:v>4.8387100000000002E-2</c:v>
                </c:pt>
                <c:pt idx="5">
                  <c:v>3.2258059999999998E-2</c:v>
                </c:pt>
              </c:numCache>
            </c:numRef>
          </c:val>
          <c:extLst>
            <c:ext xmlns:c16="http://schemas.microsoft.com/office/drawing/2014/chart" uri="{C3380CC4-5D6E-409C-BE32-E72D297353CC}">
              <c16:uniqueId val="{0000000C-281A-4459-9CAE-16785BAC394E}"/>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I take it</c:v>
                </c:pt>
              </c:strCache>
            </c:strRef>
          </c:tx>
          <c:spPr>
            <a:solidFill>
              <a:schemeClr val="accent1"/>
            </a:solidFill>
            <a:ln>
              <a:noFill/>
            </a:ln>
            <a:effectLst/>
          </c:spPr>
          <c:invertIfNegative val="0"/>
          <c:cat>
            <c:strRef>
              <c:f>Sheet1!$A$2:$A$12</c:f>
              <c:strCache>
                <c:ptCount val="11"/>
                <c:pt idx="0">
                  <c:v>Orafti®</c:v>
                </c:pt>
                <c:pt idx="1">
                  <c:v>Inavea™</c:v>
                </c:pt>
                <c:pt idx="2">
                  <c:v>Actizin®</c:v>
                </c:pt>
                <c:pt idx="3">
                  <c:v>Solnul™</c:v>
                </c:pt>
                <c:pt idx="4">
                  <c:v>Livaux®</c:v>
                </c:pt>
                <c:pt idx="5">
                  <c:v>EpiCor®</c:v>
                </c:pt>
                <c:pt idx="6">
                  <c:v>PreForPro®</c:v>
                </c:pt>
                <c:pt idx="7">
                  <c:v>Bimuno®</c:v>
                </c:pt>
                <c:pt idx="8">
                  <c:v>VITAGOS™</c:v>
                </c:pt>
                <c:pt idx="9">
                  <c:v>PreticX®</c:v>
                </c:pt>
                <c:pt idx="10">
                  <c:v>SunFiber®</c:v>
                </c:pt>
              </c:strCache>
            </c:strRef>
          </c:cat>
          <c:val>
            <c:numRef>
              <c:f>Sheet1!$B$2:$B$12</c:f>
              <c:numCache>
                <c:formatCode>0%</c:formatCode>
                <c:ptCount val="11"/>
                <c:pt idx="0">
                  <c:v>0.01</c:v>
                </c:pt>
                <c:pt idx="1">
                  <c:v>0.01</c:v>
                </c:pt>
                <c:pt idx="2">
                  <c:v>0.01</c:v>
                </c:pt>
                <c:pt idx="3">
                  <c:v>0.02</c:v>
                </c:pt>
                <c:pt idx="4">
                  <c:v>0.03</c:v>
                </c:pt>
                <c:pt idx="5">
                  <c:v>0.03</c:v>
                </c:pt>
                <c:pt idx="6">
                  <c:v>0.04</c:v>
                </c:pt>
                <c:pt idx="7">
                  <c:v>0.04</c:v>
                </c:pt>
                <c:pt idx="8">
                  <c:v>0.04</c:v>
                </c:pt>
                <c:pt idx="9">
                  <c:v>0.04</c:v>
                </c:pt>
                <c:pt idx="10">
                  <c:v>7.0000000000000007E-2</c:v>
                </c:pt>
              </c:numCache>
            </c:numRef>
          </c:val>
          <c:extLst>
            <c:ext xmlns:c16="http://schemas.microsoft.com/office/drawing/2014/chart" uri="{C3380CC4-5D6E-409C-BE32-E72D297353CC}">
              <c16:uniqueId val="{00000000-0F05-4E49-98DE-2948CA27460E}"/>
            </c:ext>
          </c:extLst>
        </c:ser>
        <c:ser>
          <c:idx val="1"/>
          <c:order val="1"/>
          <c:tx>
            <c:strRef>
              <c:f>Sheet1!$C$1</c:f>
              <c:strCache>
                <c:ptCount val="1"/>
                <c:pt idx="0">
                  <c:v>Very Familiar</c:v>
                </c:pt>
              </c:strCache>
            </c:strRef>
          </c:tx>
          <c:spPr>
            <a:solidFill>
              <a:schemeClr val="accent2"/>
            </a:solidFill>
            <a:ln>
              <a:noFill/>
            </a:ln>
            <a:effectLst/>
          </c:spPr>
          <c:invertIfNegative val="0"/>
          <c:cat>
            <c:strRef>
              <c:f>Sheet1!$A$2:$A$12</c:f>
              <c:strCache>
                <c:ptCount val="11"/>
                <c:pt idx="0">
                  <c:v>Orafti®</c:v>
                </c:pt>
                <c:pt idx="1">
                  <c:v>Inavea™</c:v>
                </c:pt>
                <c:pt idx="2">
                  <c:v>Actizin®</c:v>
                </c:pt>
                <c:pt idx="3">
                  <c:v>Solnul™</c:v>
                </c:pt>
                <c:pt idx="4">
                  <c:v>Livaux®</c:v>
                </c:pt>
                <c:pt idx="5">
                  <c:v>EpiCor®</c:v>
                </c:pt>
                <c:pt idx="6">
                  <c:v>PreForPro®</c:v>
                </c:pt>
                <c:pt idx="7">
                  <c:v>Bimuno®</c:v>
                </c:pt>
                <c:pt idx="8">
                  <c:v>VITAGOS™</c:v>
                </c:pt>
                <c:pt idx="9">
                  <c:v>PreticX®</c:v>
                </c:pt>
                <c:pt idx="10">
                  <c:v>SunFiber®</c:v>
                </c:pt>
              </c:strCache>
            </c:strRef>
          </c:cat>
          <c:val>
            <c:numRef>
              <c:f>Sheet1!$C$2:$C$12</c:f>
              <c:numCache>
                <c:formatCode>0%</c:formatCode>
                <c:ptCount val="11"/>
                <c:pt idx="0">
                  <c:v>7.0000000000000007E-2</c:v>
                </c:pt>
                <c:pt idx="1">
                  <c:v>0.12</c:v>
                </c:pt>
                <c:pt idx="2">
                  <c:v>0.17</c:v>
                </c:pt>
                <c:pt idx="3">
                  <c:v>0.08</c:v>
                </c:pt>
                <c:pt idx="4">
                  <c:v>0.06</c:v>
                </c:pt>
                <c:pt idx="5">
                  <c:v>0.1</c:v>
                </c:pt>
                <c:pt idx="6">
                  <c:v>0.09</c:v>
                </c:pt>
                <c:pt idx="7">
                  <c:v>0.09</c:v>
                </c:pt>
                <c:pt idx="8">
                  <c:v>0.1</c:v>
                </c:pt>
                <c:pt idx="9">
                  <c:v>0.12</c:v>
                </c:pt>
                <c:pt idx="10">
                  <c:v>0.1</c:v>
                </c:pt>
              </c:numCache>
            </c:numRef>
          </c:val>
          <c:extLst>
            <c:ext xmlns:c16="http://schemas.microsoft.com/office/drawing/2014/chart" uri="{C3380CC4-5D6E-409C-BE32-E72D297353CC}">
              <c16:uniqueId val="{00000001-0F05-4E49-98DE-2948CA27460E}"/>
            </c:ext>
          </c:extLst>
        </c:ser>
        <c:ser>
          <c:idx val="2"/>
          <c:order val="2"/>
          <c:tx>
            <c:strRef>
              <c:f>Sheet1!$D$1</c:f>
              <c:strCache>
                <c:ptCount val="1"/>
                <c:pt idx="0">
                  <c:v>Heard of it</c:v>
                </c:pt>
              </c:strCache>
            </c:strRef>
          </c:tx>
          <c:spPr>
            <a:solidFill>
              <a:schemeClr val="accent3"/>
            </a:solidFill>
            <a:ln>
              <a:noFill/>
            </a:ln>
            <a:effectLst/>
          </c:spPr>
          <c:invertIfNegative val="0"/>
          <c:cat>
            <c:strRef>
              <c:f>Sheet1!$A$2:$A$12</c:f>
              <c:strCache>
                <c:ptCount val="11"/>
                <c:pt idx="0">
                  <c:v>Orafti®</c:v>
                </c:pt>
                <c:pt idx="1">
                  <c:v>Inavea™</c:v>
                </c:pt>
                <c:pt idx="2">
                  <c:v>Actizin®</c:v>
                </c:pt>
                <c:pt idx="3">
                  <c:v>Solnul™</c:v>
                </c:pt>
                <c:pt idx="4">
                  <c:v>Livaux®</c:v>
                </c:pt>
                <c:pt idx="5">
                  <c:v>EpiCor®</c:v>
                </c:pt>
                <c:pt idx="6">
                  <c:v>PreForPro®</c:v>
                </c:pt>
                <c:pt idx="7">
                  <c:v>Bimuno®</c:v>
                </c:pt>
                <c:pt idx="8">
                  <c:v>VITAGOS™</c:v>
                </c:pt>
                <c:pt idx="9">
                  <c:v>PreticX®</c:v>
                </c:pt>
                <c:pt idx="10">
                  <c:v>SunFiber®</c:v>
                </c:pt>
              </c:strCache>
            </c:strRef>
          </c:cat>
          <c:val>
            <c:numRef>
              <c:f>Sheet1!$D$2:$D$12</c:f>
              <c:numCache>
                <c:formatCode>0%</c:formatCode>
                <c:ptCount val="11"/>
                <c:pt idx="0">
                  <c:v>0.22</c:v>
                </c:pt>
                <c:pt idx="1">
                  <c:v>0.2</c:v>
                </c:pt>
                <c:pt idx="2">
                  <c:v>0.18</c:v>
                </c:pt>
                <c:pt idx="3">
                  <c:v>0.21</c:v>
                </c:pt>
                <c:pt idx="4">
                  <c:v>0.23</c:v>
                </c:pt>
                <c:pt idx="5">
                  <c:v>0.2</c:v>
                </c:pt>
                <c:pt idx="6">
                  <c:v>0.2</c:v>
                </c:pt>
                <c:pt idx="7">
                  <c:v>0.2</c:v>
                </c:pt>
                <c:pt idx="8">
                  <c:v>0.19</c:v>
                </c:pt>
                <c:pt idx="9">
                  <c:v>0.18</c:v>
                </c:pt>
                <c:pt idx="10">
                  <c:v>0.24</c:v>
                </c:pt>
              </c:numCache>
            </c:numRef>
          </c:val>
          <c:extLst>
            <c:ext xmlns:c16="http://schemas.microsoft.com/office/drawing/2014/chart" uri="{C3380CC4-5D6E-409C-BE32-E72D297353CC}">
              <c16:uniqueId val="{00000002-0F05-4E49-98DE-2948CA27460E}"/>
            </c:ext>
          </c:extLst>
        </c:ser>
        <c:ser>
          <c:idx val="3"/>
          <c:order val="3"/>
          <c:tx>
            <c:strRef>
              <c:f>Sheet1!$E$1</c:f>
              <c:strCache>
                <c:ptCount val="1"/>
                <c:pt idx="0">
                  <c:v>Never heard of it</c:v>
                </c:pt>
              </c:strCache>
            </c:strRef>
          </c:tx>
          <c:spPr>
            <a:solidFill>
              <a:schemeClr val="accent4"/>
            </a:solidFill>
            <a:ln>
              <a:noFill/>
            </a:ln>
            <a:effectLst/>
          </c:spPr>
          <c:invertIfNegative val="0"/>
          <c:cat>
            <c:strRef>
              <c:f>Sheet1!$A$2:$A$12</c:f>
              <c:strCache>
                <c:ptCount val="11"/>
                <c:pt idx="0">
                  <c:v>Orafti®</c:v>
                </c:pt>
                <c:pt idx="1">
                  <c:v>Inavea™</c:v>
                </c:pt>
                <c:pt idx="2">
                  <c:v>Actizin®</c:v>
                </c:pt>
                <c:pt idx="3">
                  <c:v>Solnul™</c:v>
                </c:pt>
                <c:pt idx="4">
                  <c:v>Livaux®</c:v>
                </c:pt>
                <c:pt idx="5">
                  <c:v>EpiCor®</c:v>
                </c:pt>
                <c:pt idx="6">
                  <c:v>PreForPro®</c:v>
                </c:pt>
                <c:pt idx="7">
                  <c:v>Bimuno®</c:v>
                </c:pt>
                <c:pt idx="8">
                  <c:v>VITAGOS™</c:v>
                </c:pt>
                <c:pt idx="9">
                  <c:v>PreticX®</c:v>
                </c:pt>
                <c:pt idx="10">
                  <c:v>SunFiber®</c:v>
                </c:pt>
              </c:strCache>
            </c:strRef>
          </c:cat>
          <c:val>
            <c:numRef>
              <c:f>Sheet1!$E$2:$E$12</c:f>
              <c:numCache>
                <c:formatCode>0%</c:formatCode>
                <c:ptCount val="11"/>
                <c:pt idx="0">
                  <c:v>0.71</c:v>
                </c:pt>
                <c:pt idx="1">
                  <c:v>0.66</c:v>
                </c:pt>
                <c:pt idx="2">
                  <c:v>0.64</c:v>
                </c:pt>
                <c:pt idx="3">
                  <c:v>0.69</c:v>
                </c:pt>
                <c:pt idx="4">
                  <c:v>0.68</c:v>
                </c:pt>
                <c:pt idx="5">
                  <c:v>0.67</c:v>
                </c:pt>
                <c:pt idx="6">
                  <c:v>0.67</c:v>
                </c:pt>
                <c:pt idx="7">
                  <c:v>0.67</c:v>
                </c:pt>
                <c:pt idx="8">
                  <c:v>0.67</c:v>
                </c:pt>
                <c:pt idx="9">
                  <c:v>0.66</c:v>
                </c:pt>
                <c:pt idx="10">
                  <c:v>0.59</c:v>
                </c:pt>
              </c:numCache>
            </c:numRef>
          </c:val>
          <c:extLst>
            <c:ext xmlns:c16="http://schemas.microsoft.com/office/drawing/2014/chart" uri="{C3380CC4-5D6E-409C-BE32-E72D297353CC}">
              <c16:uniqueId val="{00000003-0F05-4E49-98DE-2948CA27460E}"/>
            </c:ext>
          </c:extLst>
        </c:ser>
        <c:dLbls>
          <c:showLegendKey val="0"/>
          <c:showVal val="0"/>
          <c:showCatName val="0"/>
          <c:showSerName val="0"/>
          <c:showPercent val="0"/>
          <c:showBubbleSize val="0"/>
        </c:dLbls>
        <c:gapWidth val="150"/>
        <c:overlap val="100"/>
        <c:axId val="819810440"/>
        <c:axId val="819812960"/>
      </c:barChart>
      <c:catAx>
        <c:axId val="819810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19812960"/>
        <c:crosses val="autoZero"/>
        <c:auto val="1"/>
        <c:lblAlgn val="ctr"/>
        <c:lblOffset val="100"/>
        <c:noMultiLvlLbl val="0"/>
      </c:catAx>
      <c:valAx>
        <c:axId val="81981296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19810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I take it</c:v>
                </c:pt>
              </c:strCache>
            </c:strRef>
          </c:tx>
          <c:spPr>
            <a:solidFill>
              <a:schemeClr val="accent1"/>
            </a:solidFill>
            <a:ln>
              <a:noFill/>
            </a:ln>
            <a:effectLst/>
          </c:spPr>
          <c:invertIfNegative val="0"/>
          <c:cat>
            <c:strRef>
              <c:f>Sheet1!$A$2:$A$12</c:f>
              <c:strCache>
                <c:ptCount val="11"/>
                <c:pt idx="0">
                  <c:v>Solnul™</c:v>
                </c:pt>
                <c:pt idx="1">
                  <c:v>EpiCor®</c:v>
                </c:pt>
                <c:pt idx="2">
                  <c:v>Orafti®</c:v>
                </c:pt>
                <c:pt idx="3">
                  <c:v>Inavea™</c:v>
                </c:pt>
                <c:pt idx="4">
                  <c:v>Bimuno®</c:v>
                </c:pt>
                <c:pt idx="5">
                  <c:v>Actizin®</c:v>
                </c:pt>
                <c:pt idx="6">
                  <c:v>Livaux®</c:v>
                </c:pt>
                <c:pt idx="7">
                  <c:v>VITAGOS™</c:v>
                </c:pt>
                <c:pt idx="8">
                  <c:v>PreForPro®</c:v>
                </c:pt>
                <c:pt idx="9">
                  <c:v>PreticX®</c:v>
                </c:pt>
                <c:pt idx="10">
                  <c:v>SunFiber®</c:v>
                </c:pt>
              </c:strCache>
            </c:strRef>
          </c:cat>
          <c:val>
            <c:numRef>
              <c:f>Sheet1!$B$2:$B$12</c:f>
              <c:numCache>
                <c:formatCode>0%</c:formatCode>
                <c:ptCount val="11"/>
                <c:pt idx="0">
                  <c:v>0.06</c:v>
                </c:pt>
                <c:pt idx="1">
                  <c:v>0.09</c:v>
                </c:pt>
                <c:pt idx="2">
                  <c:v>0.09</c:v>
                </c:pt>
                <c:pt idx="3">
                  <c:v>0.09</c:v>
                </c:pt>
                <c:pt idx="4">
                  <c:v>0.09</c:v>
                </c:pt>
                <c:pt idx="5">
                  <c:v>0.09</c:v>
                </c:pt>
                <c:pt idx="6">
                  <c:v>0.11</c:v>
                </c:pt>
                <c:pt idx="7">
                  <c:v>0.15</c:v>
                </c:pt>
                <c:pt idx="8">
                  <c:v>0.15</c:v>
                </c:pt>
                <c:pt idx="9">
                  <c:v>0.17</c:v>
                </c:pt>
                <c:pt idx="10">
                  <c:v>0.2</c:v>
                </c:pt>
              </c:numCache>
            </c:numRef>
          </c:val>
          <c:extLst>
            <c:ext xmlns:c16="http://schemas.microsoft.com/office/drawing/2014/chart" uri="{C3380CC4-5D6E-409C-BE32-E72D297353CC}">
              <c16:uniqueId val="{00000000-7346-411B-B90D-1807A02FC987}"/>
            </c:ext>
          </c:extLst>
        </c:ser>
        <c:ser>
          <c:idx val="1"/>
          <c:order val="1"/>
          <c:tx>
            <c:strRef>
              <c:f>Sheet1!$C$1</c:f>
              <c:strCache>
                <c:ptCount val="1"/>
                <c:pt idx="0">
                  <c:v>Very Familiar</c:v>
                </c:pt>
              </c:strCache>
            </c:strRef>
          </c:tx>
          <c:spPr>
            <a:solidFill>
              <a:schemeClr val="accent2"/>
            </a:solidFill>
            <a:ln>
              <a:noFill/>
            </a:ln>
            <a:effectLst/>
          </c:spPr>
          <c:invertIfNegative val="0"/>
          <c:cat>
            <c:strRef>
              <c:f>Sheet1!$A$2:$A$12</c:f>
              <c:strCache>
                <c:ptCount val="11"/>
                <c:pt idx="0">
                  <c:v>Solnul™</c:v>
                </c:pt>
                <c:pt idx="1">
                  <c:v>EpiCor®</c:v>
                </c:pt>
                <c:pt idx="2">
                  <c:v>Orafti®</c:v>
                </c:pt>
                <c:pt idx="3">
                  <c:v>Inavea™</c:v>
                </c:pt>
                <c:pt idx="4">
                  <c:v>Bimuno®</c:v>
                </c:pt>
                <c:pt idx="5">
                  <c:v>Actizin®</c:v>
                </c:pt>
                <c:pt idx="6">
                  <c:v>Livaux®</c:v>
                </c:pt>
                <c:pt idx="7">
                  <c:v>VITAGOS™</c:v>
                </c:pt>
                <c:pt idx="8">
                  <c:v>PreForPro®</c:v>
                </c:pt>
                <c:pt idx="9">
                  <c:v>PreticX®</c:v>
                </c:pt>
                <c:pt idx="10">
                  <c:v>SunFiber®</c:v>
                </c:pt>
              </c:strCache>
            </c:strRef>
          </c:cat>
          <c:val>
            <c:numRef>
              <c:f>Sheet1!$C$2:$C$12</c:f>
              <c:numCache>
                <c:formatCode>0%</c:formatCode>
                <c:ptCount val="11"/>
                <c:pt idx="0">
                  <c:v>0.33</c:v>
                </c:pt>
                <c:pt idx="1">
                  <c:v>0.34</c:v>
                </c:pt>
                <c:pt idx="2">
                  <c:v>0.36</c:v>
                </c:pt>
                <c:pt idx="3">
                  <c:v>0.38</c:v>
                </c:pt>
                <c:pt idx="4">
                  <c:v>0.38</c:v>
                </c:pt>
                <c:pt idx="5">
                  <c:v>0.39</c:v>
                </c:pt>
                <c:pt idx="6">
                  <c:v>0.36</c:v>
                </c:pt>
                <c:pt idx="7">
                  <c:v>0.32</c:v>
                </c:pt>
                <c:pt idx="8">
                  <c:v>0.38</c:v>
                </c:pt>
                <c:pt idx="9">
                  <c:v>0.34</c:v>
                </c:pt>
                <c:pt idx="10">
                  <c:v>0.35</c:v>
                </c:pt>
              </c:numCache>
            </c:numRef>
          </c:val>
          <c:extLst>
            <c:ext xmlns:c16="http://schemas.microsoft.com/office/drawing/2014/chart" uri="{C3380CC4-5D6E-409C-BE32-E72D297353CC}">
              <c16:uniqueId val="{00000001-7346-411B-B90D-1807A02FC987}"/>
            </c:ext>
          </c:extLst>
        </c:ser>
        <c:ser>
          <c:idx val="2"/>
          <c:order val="2"/>
          <c:tx>
            <c:strRef>
              <c:f>Sheet1!$D$1</c:f>
              <c:strCache>
                <c:ptCount val="1"/>
                <c:pt idx="0">
                  <c:v>Heard of it</c:v>
                </c:pt>
              </c:strCache>
            </c:strRef>
          </c:tx>
          <c:spPr>
            <a:solidFill>
              <a:schemeClr val="accent3"/>
            </a:solidFill>
            <a:ln>
              <a:noFill/>
            </a:ln>
            <a:effectLst/>
          </c:spPr>
          <c:invertIfNegative val="0"/>
          <c:cat>
            <c:strRef>
              <c:f>Sheet1!$A$2:$A$12</c:f>
              <c:strCache>
                <c:ptCount val="11"/>
                <c:pt idx="0">
                  <c:v>Solnul™</c:v>
                </c:pt>
                <c:pt idx="1">
                  <c:v>EpiCor®</c:v>
                </c:pt>
                <c:pt idx="2">
                  <c:v>Orafti®</c:v>
                </c:pt>
                <c:pt idx="3">
                  <c:v>Inavea™</c:v>
                </c:pt>
                <c:pt idx="4">
                  <c:v>Bimuno®</c:v>
                </c:pt>
                <c:pt idx="5">
                  <c:v>Actizin®</c:v>
                </c:pt>
                <c:pt idx="6">
                  <c:v>Livaux®</c:v>
                </c:pt>
                <c:pt idx="7">
                  <c:v>VITAGOS™</c:v>
                </c:pt>
                <c:pt idx="8">
                  <c:v>PreForPro®</c:v>
                </c:pt>
                <c:pt idx="9">
                  <c:v>PreticX®</c:v>
                </c:pt>
                <c:pt idx="10">
                  <c:v>SunFiber®</c:v>
                </c:pt>
              </c:strCache>
            </c:strRef>
          </c:cat>
          <c:val>
            <c:numRef>
              <c:f>Sheet1!$D$2:$D$12</c:f>
              <c:numCache>
                <c:formatCode>0%</c:formatCode>
                <c:ptCount val="11"/>
                <c:pt idx="0">
                  <c:v>0.36</c:v>
                </c:pt>
                <c:pt idx="1">
                  <c:v>0.38</c:v>
                </c:pt>
                <c:pt idx="2">
                  <c:v>0.34</c:v>
                </c:pt>
                <c:pt idx="3">
                  <c:v>0.3</c:v>
                </c:pt>
                <c:pt idx="4">
                  <c:v>0.34</c:v>
                </c:pt>
                <c:pt idx="5">
                  <c:v>0.33</c:v>
                </c:pt>
                <c:pt idx="6">
                  <c:v>0.34</c:v>
                </c:pt>
                <c:pt idx="7">
                  <c:v>0.32</c:v>
                </c:pt>
                <c:pt idx="8">
                  <c:v>0.28999999999999998</c:v>
                </c:pt>
                <c:pt idx="9">
                  <c:v>0.33</c:v>
                </c:pt>
                <c:pt idx="10">
                  <c:v>0.33</c:v>
                </c:pt>
              </c:numCache>
            </c:numRef>
          </c:val>
          <c:extLst>
            <c:ext xmlns:c16="http://schemas.microsoft.com/office/drawing/2014/chart" uri="{C3380CC4-5D6E-409C-BE32-E72D297353CC}">
              <c16:uniqueId val="{00000002-7346-411B-B90D-1807A02FC987}"/>
            </c:ext>
          </c:extLst>
        </c:ser>
        <c:ser>
          <c:idx val="3"/>
          <c:order val="3"/>
          <c:tx>
            <c:strRef>
              <c:f>Sheet1!$E$1</c:f>
              <c:strCache>
                <c:ptCount val="1"/>
                <c:pt idx="0">
                  <c:v>Never heard of it</c:v>
                </c:pt>
              </c:strCache>
            </c:strRef>
          </c:tx>
          <c:spPr>
            <a:solidFill>
              <a:schemeClr val="accent4"/>
            </a:solidFill>
            <a:ln>
              <a:noFill/>
            </a:ln>
            <a:effectLst/>
          </c:spPr>
          <c:invertIfNegative val="0"/>
          <c:cat>
            <c:strRef>
              <c:f>Sheet1!$A$2:$A$12</c:f>
              <c:strCache>
                <c:ptCount val="11"/>
                <c:pt idx="0">
                  <c:v>Solnul™</c:v>
                </c:pt>
                <c:pt idx="1">
                  <c:v>EpiCor®</c:v>
                </c:pt>
                <c:pt idx="2">
                  <c:v>Orafti®</c:v>
                </c:pt>
                <c:pt idx="3">
                  <c:v>Inavea™</c:v>
                </c:pt>
                <c:pt idx="4">
                  <c:v>Bimuno®</c:v>
                </c:pt>
                <c:pt idx="5">
                  <c:v>Actizin®</c:v>
                </c:pt>
                <c:pt idx="6">
                  <c:v>Livaux®</c:v>
                </c:pt>
                <c:pt idx="7">
                  <c:v>VITAGOS™</c:v>
                </c:pt>
                <c:pt idx="8">
                  <c:v>PreForPro®</c:v>
                </c:pt>
                <c:pt idx="9">
                  <c:v>PreticX®</c:v>
                </c:pt>
                <c:pt idx="10">
                  <c:v>SunFiber®</c:v>
                </c:pt>
              </c:strCache>
            </c:strRef>
          </c:cat>
          <c:val>
            <c:numRef>
              <c:f>Sheet1!$E$2:$E$12</c:f>
              <c:numCache>
                <c:formatCode>0%</c:formatCode>
                <c:ptCount val="11"/>
                <c:pt idx="0">
                  <c:v>0.25</c:v>
                </c:pt>
                <c:pt idx="1">
                  <c:v>0.19</c:v>
                </c:pt>
                <c:pt idx="2">
                  <c:v>0.2</c:v>
                </c:pt>
                <c:pt idx="3">
                  <c:v>0.23</c:v>
                </c:pt>
                <c:pt idx="4">
                  <c:v>0.19</c:v>
                </c:pt>
                <c:pt idx="5">
                  <c:v>0.18</c:v>
                </c:pt>
                <c:pt idx="6">
                  <c:v>0.18</c:v>
                </c:pt>
                <c:pt idx="7">
                  <c:v>0.2</c:v>
                </c:pt>
                <c:pt idx="8">
                  <c:v>0.17</c:v>
                </c:pt>
                <c:pt idx="9">
                  <c:v>0.15</c:v>
                </c:pt>
                <c:pt idx="10">
                  <c:v>0.12</c:v>
                </c:pt>
              </c:numCache>
            </c:numRef>
          </c:val>
          <c:extLst>
            <c:ext xmlns:c16="http://schemas.microsoft.com/office/drawing/2014/chart" uri="{C3380CC4-5D6E-409C-BE32-E72D297353CC}">
              <c16:uniqueId val="{00000003-7346-411B-B90D-1807A02FC987}"/>
            </c:ext>
          </c:extLst>
        </c:ser>
        <c:dLbls>
          <c:showLegendKey val="0"/>
          <c:showVal val="0"/>
          <c:showCatName val="0"/>
          <c:showSerName val="0"/>
          <c:showPercent val="0"/>
          <c:showBubbleSize val="0"/>
        </c:dLbls>
        <c:gapWidth val="150"/>
        <c:overlap val="100"/>
        <c:axId val="819810440"/>
        <c:axId val="819812960"/>
      </c:barChart>
      <c:catAx>
        <c:axId val="819810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19812960"/>
        <c:crosses val="autoZero"/>
        <c:auto val="1"/>
        <c:lblAlgn val="ctr"/>
        <c:lblOffset val="100"/>
        <c:noMultiLvlLbl val="0"/>
      </c:catAx>
      <c:valAx>
        <c:axId val="81981296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19810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4024258433762"/>
          <c:y val="0.14540740250580042"/>
          <c:w val="0.736200357817276"/>
          <c:h val="0.79209269022359208"/>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36BF-4CF4-8733-C72A935163C7}"/>
              </c:ext>
            </c:extLst>
          </c:dPt>
          <c:dPt>
            <c:idx val="1"/>
            <c:bubble3D val="0"/>
            <c:spPr>
              <a:solidFill>
                <a:schemeClr val="accent2"/>
              </a:solidFill>
              <a:ln>
                <a:noFill/>
              </a:ln>
              <a:effectLst/>
            </c:spPr>
            <c:extLst>
              <c:ext xmlns:c16="http://schemas.microsoft.com/office/drawing/2014/chart" uri="{C3380CC4-5D6E-409C-BE32-E72D297353CC}">
                <c16:uniqueId val="{00000003-36BF-4CF4-8733-C72A935163C7}"/>
              </c:ext>
            </c:extLst>
          </c:dPt>
          <c:dPt>
            <c:idx val="2"/>
            <c:bubble3D val="0"/>
            <c:spPr>
              <a:solidFill>
                <a:schemeClr val="accent3"/>
              </a:solidFill>
              <a:ln>
                <a:noFill/>
              </a:ln>
              <a:effectLst/>
            </c:spPr>
            <c:extLst>
              <c:ext xmlns:c16="http://schemas.microsoft.com/office/drawing/2014/chart" uri="{C3380CC4-5D6E-409C-BE32-E72D297353CC}">
                <c16:uniqueId val="{00000005-36BF-4CF4-8733-C72A935163C7}"/>
              </c:ext>
            </c:extLst>
          </c:dPt>
          <c:dPt>
            <c:idx val="3"/>
            <c:bubble3D val="0"/>
            <c:spPr>
              <a:solidFill>
                <a:schemeClr val="accent4"/>
              </a:solidFill>
              <a:ln>
                <a:noFill/>
              </a:ln>
              <a:effectLst/>
            </c:spPr>
            <c:extLst>
              <c:ext xmlns:c16="http://schemas.microsoft.com/office/drawing/2014/chart" uri="{C3380CC4-5D6E-409C-BE32-E72D297353CC}">
                <c16:uniqueId val="{00000007-36BF-4CF4-8733-C72A935163C7}"/>
              </c:ext>
            </c:extLst>
          </c:dPt>
          <c:dPt>
            <c:idx val="4"/>
            <c:bubble3D val="0"/>
            <c:spPr>
              <a:solidFill>
                <a:schemeClr val="accent5"/>
              </a:solidFill>
              <a:ln>
                <a:noFill/>
              </a:ln>
              <a:effectLst/>
            </c:spPr>
            <c:extLst>
              <c:ext xmlns:c16="http://schemas.microsoft.com/office/drawing/2014/chart" uri="{C3380CC4-5D6E-409C-BE32-E72D297353CC}">
                <c16:uniqueId val="{00000009-36BF-4CF4-8733-C72A935163C7}"/>
              </c:ext>
            </c:extLst>
          </c:dPt>
          <c:dLbls>
            <c:dLbl>
              <c:idx val="0"/>
              <c:layout>
                <c:manualLayout>
                  <c:x val="8.2226737371386398E-3"/>
                  <c:y val="5.831153207386576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6BF-4CF4-8733-C72A935163C7}"/>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8.2278480000000001E-2</c:v>
                </c:pt>
                <c:pt idx="1">
                  <c:v>0.32594937000000002</c:v>
                </c:pt>
                <c:pt idx="2">
                  <c:v>0.38924050999999998</c:v>
                </c:pt>
                <c:pt idx="3">
                  <c:v>0.13291138999999999</c:v>
                </c:pt>
                <c:pt idx="4">
                  <c:v>6.9620249999999995E-2</c:v>
                </c:pt>
              </c:numCache>
            </c:numRef>
          </c:val>
          <c:extLst>
            <c:ext xmlns:c16="http://schemas.microsoft.com/office/drawing/2014/chart" uri="{C3380CC4-5D6E-409C-BE32-E72D297353CC}">
              <c16:uniqueId val="{0000000A-36BF-4CF4-8733-C72A935163C7}"/>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0142101389561"/>
          <c:y val="0.12047169819259214"/>
          <c:w val="0.77281600627368108"/>
          <c:h val="0.82703922768144289"/>
        </c:manualLayout>
      </c:layout>
      <c:doughnutChart>
        <c:varyColors val="1"/>
        <c:ser>
          <c:idx val="0"/>
          <c:order val="0"/>
          <c:tx>
            <c:strRef>
              <c:f>Sheet1!$B$1</c:f>
              <c:strCache>
                <c:ptCount val="1"/>
                <c:pt idx="0">
                  <c:v>Income</c:v>
                </c:pt>
              </c:strCache>
            </c:strRef>
          </c:tx>
          <c:dPt>
            <c:idx val="0"/>
            <c:bubble3D val="0"/>
            <c:spPr>
              <a:solidFill>
                <a:schemeClr val="accent1"/>
              </a:solidFill>
              <a:ln>
                <a:noFill/>
              </a:ln>
              <a:effectLst/>
            </c:spPr>
            <c:extLst>
              <c:ext xmlns:c16="http://schemas.microsoft.com/office/drawing/2014/chart" uri="{C3380CC4-5D6E-409C-BE32-E72D297353CC}">
                <c16:uniqueId val="{00000001-3555-4E33-8D28-A00BDE48E856}"/>
              </c:ext>
            </c:extLst>
          </c:dPt>
          <c:dPt>
            <c:idx val="1"/>
            <c:bubble3D val="0"/>
            <c:spPr>
              <a:solidFill>
                <a:schemeClr val="accent2"/>
              </a:solidFill>
              <a:ln>
                <a:noFill/>
              </a:ln>
              <a:effectLst/>
            </c:spPr>
            <c:extLst>
              <c:ext xmlns:c16="http://schemas.microsoft.com/office/drawing/2014/chart" uri="{C3380CC4-5D6E-409C-BE32-E72D297353CC}">
                <c16:uniqueId val="{00000003-3555-4E33-8D28-A00BDE48E856}"/>
              </c:ext>
            </c:extLst>
          </c:dPt>
          <c:dPt>
            <c:idx val="2"/>
            <c:bubble3D val="0"/>
            <c:spPr>
              <a:solidFill>
                <a:schemeClr val="accent3"/>
              </a:solidFill>
              <a:ln>
                <a:noFill/>
              </a:ln>
              <a:effectLst/>
            </c:spPr>
            <c:extLst>
              <c:ext xmlns:c16="http://schemas.microsoft.com/office/drawing/2014/chart" uri="{C3380CC4-5D6E-409C-BE32-E72D297353CC}">
                <c16:uniqueId val="{00000005-3555-4E33-8D28-A00BDE48E856}"/>
              </c:ext>
            </c:extLst>
          </c:dPt>
          <c:dPt>
            <c:idx val="3"/>
            <c:bubble3D val="0"/>
            <c:spPr>
              <a:solidFill>
                <a:schemeClr val="accent4"/>
              </a:solidFill>
              <a:ln>
                <a:noFill/>
              </a:ln>
              <a:effectLst/>
            </c:spPr>
            <c:extLst>
              <c:ext xmlns:c16="http://schemas.microsoft.com/office/drawing/2014/chart" uri="{C3380CC4-5D6E-409C-BE32-E72D297353CC}">
                <c16:uniqueId val="{00000007-3555-4E33-8D28-A00BDE48E856}"/>
              </c:ext>
            </c:extLst>
          </c:dPt>
          <c:dPt>
            <c:idx val="4"/>
            <c:bubble3D val="0"/>
            <c:spPr>
              <a:solidFill>
                <a:schemeClr val="accent5"/>
              </a:solidFill>
              <a:ln>
                <a:noFill/>
              </a:ln>
              <a:effectLst/>
            </c:spPr>
            <c:extLst>
              <c:ext xmlns:c16="http://schemas.microsoft.com/office/drawing/2014/chart" uri="{C3380CC4-5D6E-409C-BE32-E72D297353CC}">
                <c16:uniqueId val="{00000009-3555-4E33-8D28-A00BDE48E856}"/>
              </c:ext>
            </c:extLst>
          </c:dPt>
          <c:dPt>
            <c:idx val="5"/>
            <c:bubble3D val="0"/>
            <c:spPr>
              <a:solidFill>
                <a:schemeClr val="accent6"/>
              </a:solidFill>
              <a:ln>
                <a:noFill/>
              </a:ln>
              <a:effectLst/>
            </c:spPr>
            <c:extLst>
              <c:ext xmlns:c16="http://schemas.microsoft.com/office/drawing/2014/chart" uri="{C3380CC4-5D6E-409C-BE32-E72D297353CC}">
                <c16:uniqueId val="{0000000B-3555-4E33-8D28-A00BDE48E856}"/>
              </c:ext>
            </c:extLst>
          </c:dPt>
          <c:dLbls>
            <c:dLbl>
              <c:idx val="0"/>
              <c:layout>
                <c:manualLayout>
                  <c:x val="1.0507814256042485E-2"/>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555-4E33-8D28-A00BDE48E856}"/>
                </c:ext>
              </c:extLst>
            </c:dLbl>
            <c:dLbl>
              <c:idx val="1"/>
              <c:layout>
                <c:manualLayout>
                  <c:x val="3.5026047520142047E-3"/>
                  <c:y val="1.13055675320717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555-4E33-8D28-A00BDE48E856}"/>
                </c:ext>
              </c:extLst>
            </c:dLbl>
            <c:dLbl>
              <c:idx val="2"/>
              <c:layout>
                <c:manualLayout>
                  <c:x val="2.8068536609402403E-3"/>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555-4E33-8D28-A00BDE48E856}"/>
                </c:ext>
              </c:extLst>
            </c:dLbl>
            <c:dLbl>
              <c:idx val="3"/>
              <c:layout>
                <c:manualLayout>
                  <c:x val="2.1015628512085226E-2"/>
                  <c:y val="3.768522510690586E-3"/>
                </c:manualLayout>
              </c:layout>
              <c:tx>
                <c:rich>
                  <a:bodyPr/>
                  <a:lstStyle/>
                  <a:p>
                    <a:fld id="{A3860810-9E73-4824-B2F5-B118BED585D4}"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555-4E33-8D28-A00BDE48E856}"/>
                </c:ext>
              </c:extLst>
            </c:dLbl>
            <c:dLbl>
              <c:idx val="4"/>
              <c:layout>
                <c:manualLayout>
                  <c:x val="-2.7946659034247335E-3"/>
                  <c:y val="-1.7605095534255041E-2"/>
                </c:manualLayout>
              </c:layout>
              <c:showLegendKey val="0"/>
              <c:showVal val="0"/>
              <c:showCatName val="1"/>
              <c:showSerName val="0"/>
              <c:showPercent val="1"/>
              <c:showBubbleSize val="0"/>
              <c:extLst>
                <c:ext xmlns:c15="http://schemas.microsoft.com/office/drawing/2012/chart" uri="{CE6537A1-D6FC-4f65-9D91-7224C49458BB}">
                  <c15:layout>
                    <c:manualLayout>
                      <c:w val="0.21994620330055686"/>
                      <c:h val="0.19332520479842705"/>
                    </c:manualLayout>
                  </c15:layout>
                </c:ext>
                <c:ext xmlns:c16="http://schemas.microsoft.com/office/drawing/2014/chart" uri="{C3380CC4-5D6E-409C-BE32-E72D297353CC}">
                  <c16:uniqueId val="{00000009-3555-4E33-8D28-A00BDE48E856}"/>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0.10759494</c:v>
                </c:pt>
                <c:pt idx="1">
                  <c:v>0.24050632999999999</c:v>
                </c:pt>
                <c:pt idx="2">
                  <c:v>0.28481012999999999</c:v>
                </c:pt>
                <c:pt idx="3">
                  <c:v>0.2056962</c:v>
                </c:pt>
                <c:pt idx="4">
                  <c:v>0.14240506</c:v>
                </c:pt>
                <c:pt idx="5">
                  <c:v>1.8987339999999998E-2</c:v>
                </c:pt>
              </c:numCache>
            </c:numRef>
          </c:val>
          <c:extLst>
            <c:ext xmlns:c16="http://schemas.microsoft.com/office/drawing/2014/chart" uri="{C3380CC4-5D6E-409C-BE32-E72D297353CC}">
              <c16:uniqueId val="{0000000C-3555-4E33-8D28-A00BDE48E856}"/>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660-46F3-8746-16C98DA450C1}"/>
              </c:ext>
            </c:extLst>
          </c:dPt>
          <c:dPt>
            <c:idx val="1"/>
            <c:bubble3D val="0"/>
            <c:spPr>
              <a:solidFill>
                <a:schemeClr val="accent2"/>
              </a:solidFill>
              <a:ln>
                <a:noFill/>
              </a:ln>
              <a:effectLst/>
            </c:spPr>
            <c:extLst>
              <c:ext xmlns:c16="http://schemas.microsoft.com/office/drawing/2014/chart" uri="{C3380CC4-5D6E-409C-BE32-E72D297353CC}">
                <c16:uniqueId val="{00000003-B660-46F3-8746-16C98DA450C1}"/>
              </c:ext>
            </c:extLst>
          </c:dPt>
          <c:dPt>
            <c:idx val="2"/>
            <c:bubble3D val="0"/>
            <c:spPr>
              <a:solidFill>
                <a:schemeClr val="accent3"/>
              </a:solidFill>
              <a:ln>
                <a:noFill/>
              </a:ln>
              <a:effectLst/>
            </c:spPr>
            <c:extLst>
              <c:ext xmlns:c16="http://schemas.microsoft.com/office/drawing/2014/chart" uri="{C3380CC4-5D6E-409C-BE32-E72D297353CC}">
                <c16:uniqueId val="{00000005-B660-46F3-8746-16C98DA450C1}"/>
              </c:ext>
            </c:extLst>
          </c:dPt>
          <c:dPt>
            <c:idx val="3"/>
            <c:bubble3D val="0"/>
            <c:spPr>
              <a:solidFill>
                <a:schemeClr val="accent4"/>
              </a:solidFill>
              <a:ln>
                <a:noFill/>
              </a:ln>
              <a:effectLst/>
            </c:spPr>
            <c:extLst>
              <c:ext xmlns:c16="http://schemas.microsoft.com/office/drawing/2014/chart" uri="{C3380CC4-5D6E-409C-BE32-E72D297353CC}">
                <c16:uniqueId val="{00000007-B660-46F3-8746-16C98DA450C1}"/>
              </c:ext>
            </c:extLst>
          </c:dPt>
          <c:dPt>
            <c:idx val="4"/>
            <c:bubble3D val="0"/>
            <c:spPr>
              <a:solidFill>
                <a:schemeClr val="accent5"/>
              </a:solidFill>
              <a:ln>
                <a:noFill/>
              </a:ln>
              <a:effectLst/>
            </c:spPr>
            <c:extLst>
              <c:ext xmlns:c16="http://schemas.microsoft.com/office/drawing/2014/chart" uri="{C3380CC4-5D6E-409C-BE32-E72D297353CC}">
                <c16:uniqueId val="{00000009-B660-46F3-8746-16C98DA450C1}"/>
              </c:ext>
            </c:extLst>
          </c:dPt>
          <c:dPt>
            <c:idx val="5"/>
            <c:bubble3D val="0"/>
            <c:spPr>
              <a:solidFill>
                <a:schemeClr val="accent6"/>
              </a:solidFill>
              <a:ln>
                <a:noFill/>
              </a:ln>
              <a:effectLst/>
            </c:spPr>
            <c:extLst>
              <c:ext xmlns:c16="http://schemas.microsoft.com/office/drawing/2014/chart" uri="{C3380CC4-5D6E-409C-BE32-E72D297353CC}">
                <c16:uniqueId val="{0000000B-B660-46F3-8746-16C98DA450C1}"/>
              </c:ext>
            </c:extLst>
          </c:dPt>
          <c:dLbls>
            <c:dLbl>
              <c:idx val="0"/>
              <c:layout>
                <c:manualLayout>
                  <c:x val="1.1473461650627004E-2"/>
                  <c:y val="4.8440871974336629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660-46F3-8746-16C98DA450C1}"/>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7534849810440359"/>
                      <c:h val="0.19544801691455235"/>
                    </c:manualLayout>
                  </c15:layout>
                </c:ext>
                <c:ext xmlns:c16="http://schemas.microsoft.com/office/drawing/2014/chart" uri="{C3380CC4-5D6E-409C-BE32-E72D297353CC}">
                  <c16:uniqueId val="{00000003-B660-46F3-8746-16C98DA450C1}"/>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839176873724118"/>
                      <c:h val="0.23248505395158933"/>
                    </c:manualLayout>
                  </c15:layout>
                </c:ext>
                <c:ext xmlns:c16="http://schemas.microsoft.com/office/drawing/2014/chart" uri="{C3380CC4-5D6E-409C-BE32-E72D297353CC}">
                  <c16:uniqueId val="{00000005-B660-46F3-8746-16C98DA450C1}"/>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2091516909579737"/>
                      <c:h val="0.23839853098263877"/>
                    </c:manualLayout>
                  </c15:layout>
                </c:ext>
                <c:ext xmlns:c16="http://schemas.microsoft.com/office/drawing/2014/chart" uri="{C3380CC4-5D6E-409C-BE32-E72D297353CC}">
                  <c16:uniqueId val="{00000007-B660-46F3-8746-16C98DA450C1}"/>
                </c:ext>
              </c:extLst>
            </c:dLbl>
            <c:dLbl>
              <c:idx val="4"/>
              <c:layout>
                <c:manualLayout>
                  <c:x val="1.151443328144891E-2"/>
                  <c:y val="-1.8525743562819697E-7"/>
                </c:manualLayout>
              </c:layout>
              <c:showLegendKey val="0"/>
              <c:showVal val="0"/>
              <c:showCatName val="1"/>
              <c:showSerName val="0"/>
              <c:showPercent val="1"/>
              <c:showBubbleSize val="0"/>
              <c:extLst>
                <c:ext xmlns:c15="http://schemas.microsoft.com/office/drawing/2012/chart" uri="{CE6537A1-D6FC-4f65-9D91-7224C49458BB}">
                  <c15:layout>
                    <c:manualLayout>
                      <c:w val="0.27441913117305788"/>
                      <c:h val="0.29821371075460168"/>
                    </c:manualLayout>
                  </c15:layout>
                </c:ext>
                <c:ext xmlns:c16="http://schemas.microsoft.com/office/drawing/2014/chart" uri="{C3380CC4-5D6E-409C-BE32-E72D297353CC}">
                  <c16:uniqueId val="{00000009-B660-46F3-8746-16C98DA450C1}"/>
                </c:ext>
              </c:extLst>
            </c:dLbl>
            <c:dLbl>
              <c:idx val="5"/>
              <c:layout>
                <c:manualLayout>
                  <c:x val="3.2805482648002336E-2"/>
                  <c:y val="-1.7835010207057536E-2"/>
                </c:manualLayout>
              </c:layout>
              <c:showLegendKey val="0"/>
              <c:showVal val="0"/>
              <c:showCatName val="1"/>
              <c:showSerName val="0"/>
              <c:showPercent val="1"/>
              <c:showBubbleSize val="0"/>
              <c:extLst>
                <c:ext xmlns:c15="http://schemas.microsoft.com/office/drawing/2012/chart" uri="{CE6537A1-D6FC-4f65-9D91-7224C49458BB}">
                  <c15:layout>
                    <c:manualLayout>
                      <c:w val="0.28297572178477692"/>
                      <c:h val="0.18457494896471274"/>
                    </c:manualLayout>
                  </c15:layout>
                </c:ext>
                <c:ext xmlns:c16="http://schemas.microsoft.com/office/drawing/2014/chart" uri="{C3380CC4-5D6E-409C-BE32-E72D297353CC}">
                  <c16:uniqueId val="{0000000B-B660-46F3-8746-16C98DA450C1}"/>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6.976744E-2</c:v>
                </c:pt>
                <c:pt idx="1">
                  <c:v>0.26356589000000002</c:v>
                </c:pt>
                <c:pt idx="2">
                  <c:v>0.17829457000000001</c:v>
                </c:pt>
                <c:pt idx="3">
                  <c:v>0.23255814</c:v>
                </c:pt>
                <c:pt idx="4">
                  <c:v>0.22480620000000001</c:v>
                </c:pt>
                <c:pt idx="5">
                  <c:v>3.1007750000000001E-2</c:v>
                </c:pt>
              </c:numCache>
            </c:numRef>
          </c:val>
          <c:extLst>
            <c:ext xmlns:c16="http://schemas.microsoft.com/office/drawing/2014/chart" uri="{C3380CC4-5D6E-409C-BE32-E72D297353CC}">
              <c16:uniqueId val="{0000000C-B660-46F3-8746-16C98DA450C1}"/>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E38-4F27-8E96-AC7800F138A0}"/>
              </c:ext>
            </c:extLst>
          </c:dPt>
          <c:dPt>
            <c:idx val="1"/>
            <c:bubble3D val="0"/>
            <c:spPr>
              <a:solidFill>
                <a:schemeClr val="accent2"/>
              </a:solidFill>
              <a:ln>
                <a:noFill/>
              </a:ln>
              <a:effectLst/>
            </c:spPr>
            <c:extLst>
              <c:ext xmlns:c16="http://schemas.microsoft.com/office/drawing/2014/chart" uri="{C3380CC4-5D6E-409C-BE32-E72D297353CC}">
                <c16:uniqueId val="{00000003-BE38-4F27-8E96-AC7800F138A0}"/>
              </c:ext>
            </c:extLst>
          </c:dPt>
          <c:dPt>
            <c:idx val="2"/>
            <c:bubble3D val="0"/>
            <c:spPr>
              <a:solidFill>
                <a:schemeClr val="accent3"/>
              </a:solidFill>
              <a:ln>
                <a:noFill/>
              </a:ln>
              <a:effectLst/>
            </c:spPr>
            <c:extLst>
              <c:ext xmlns:c16="http://schemas.microsoft.com/office/drawing/2014/chart" uri="{C3380CC4-5D6E-409C-BE32-E72D297353CC}">
                <c16:uniqueId val="{00000005-BE38-4F27-8E96-AC7800F138A0}"/>
              </c:ext>
            </c:extLst>
          </c:dPt>
          <c:dPt>
            <c:idx val="3"/>
            <c:bubble3D val="0"/>
            <c:spPr>
              <a:solidFill>
                <a:schemeClr val="accent4"/>
              </a:solidFill>
              <a:ln>
                <a:noFill/>
              </a:ln>
              <a:effectLst/>
            </c:spPr>
            <c:extLst>
              <c:ext xmlns:c16="http://schemas.microsoft.com/office/drawing/2014/chart" uri="{C3380CC4-5D6E-409C-BE32-E72D297353CC}">
                <c16:uniqueId val="{00000007-BE38-4F27-8E96-AC7800F138A0}"/>
              </c:ext>
            </c:extLst>
          </c:dPt>
          <c:dPt>
            <c:idx val="4"/>
            <c:bubble3D val="0"/>
            <c:spPr>
              <a:solidFill>
                <a:schemeClr val="accent5"/>
              </a:solidFill>
              <a:ln>
                <a:noFill/>
              </a:ln>
              <a:effectLst/>
            </c:spPr>
            <c:extLst>
              <c:ext xmlns:c16="http://schemas.microsoft.com/office/drawing/2014/chart" uri="{C3380CC4-5D6E-409C-BE32-E72D297353CC}">
                <c16:uniqueId val="{00000009-BE38-4F27-8E96-AC7800F138A0}"/>
              </c:ext>
            </c:extLst>
          </c:dPt>
          <c:dPt>
            <c:idx val="5"/>
            <c:bubble3D val="0"/>
            <c:spPr>
              <a:solidFill>
                <a:schemeClr val="accent6"/>
              </a:solidFill>
              <a:ln>
                <a:noFill/>
              </a:ln>
              <a:effectLst/>
            </c:spPr>
            <c:extLst>
              <c:ext xmlns:c16="http://schemas.microsoft.com/office/drawing/2014/chart" uri="{C3380CC4-5D6E-409C-BE32-E72D297353CC}">
                <c16:uniqueId val="{0000000B-BE38-4F27-8E96-AC7800F138A0}"/>
              </c:ext>
            </c:extLst>
          </c:dPt>
          <c:dLbls>
            <c:dLbl>
              <c:idx val="0"/>
              <c:layout>
                <c:manualLayout>
                  <c:x val="1.1473461650627004E-2"/>
                  <c:y val="4.8440871974336538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E38-4F27-8E96-AC7800F138A0}"/>
                </c:ext>
              </c:extLst>
            </c:dLbl>
            <c:dLbl>
              <c:idx val="1"/>
              <c:layout>
                <c:manualLayout>
                  <c:x val="1.3615303295421405E-2"/>
                  <c:y val="1.054972295129767E-2"/>
                </c:manualLayout>
              </c:layout>
              <c:showLegendKey val="0"/>
              <c:showVal val="0"/>
              <c:showCatName val="1"/>
              <c:showSerName val="0"/>
              <c:showPercent val="1"/>
              <c:showBubbleSize val="0"/>
              <c:extLst>
                <c:ext xmlns:c15="http://schemas.microsoft.com/office/drawing/2012/chart" uri="{CE6537A1-D6FC-4f65-9D91-7224C49458BB}">
                  <c15:layout>
                    <c:manualLayout>
                      <c:w val="0.27534849810440359"/>
                      <c:h val="0.24174431321084863"/>
                    </c:manualLayout>
                  </c15:layout>
                </c:ext>
                <c:ext xmlns:c16="http://schemas.microsoft.com/office/drawing/2014/chart" uri="{C3380CC4-5D6E-409C-BE32-E72D297353CC}">
                  <c16:uniqueId val="{00000003-BE38-4F27-8E96-AC7800F138A0}"/>
                </c:ext>
              </c:extLst>
            </c:dLbl>
            <c:dLbl>
              <c:idx val="2"/>
              <c:layout>
                <c:manualLayout>
                  <c:x val="2.233842052586965E-7"/>
                  <c:y val="-3.2407434724455182E-2"/>
                </c:manualLayout>
              </c:layout>
              <c:showLegendKey val="0"/>
              <c:showVal val="0"/>
              <c:showCatName val="1"/>
              <c:showSerName val="0"/>
              <c:showPercent val="1"/>
              <c:showBubbleSize val="0"/>
              <c:extLst>
                <c:ext xmlns:c15="http://schemas.microsoft.com/office/drawing/2012/chart" uri="{CE6537A1-D6FC-4f65-9D91-7224C49458BB}">
                  <c15:layout>
                    <c:manualLayout>
                      <c:w val="0.2839176873724118"/>
                      <c:h val="0.22322579469233009"/>
                    </c:manualLayout>
                  </c15:layout>
                </c:ext>
                <c:ext xmlns:c16="http://schemas.microsoft.com/office/drawing/2014/chart" uri="{C3380CC4-5D6E-409C-BE32-E72D297353CC}">
                  <c16:uniqueId val="{00000005-BE38-4F27-8E96-AC7800F138A0}"/>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2091498979294253"/>
                      <c:h val="0.22344706911636045"/>
                    </c:manualLayout>
                  </c15:layout>
                </c:ext>
                <c:ext xmlns:c16="http://schemas.microsoft.com/office/drawing/2014/chart" uri="{C3380CC4-5D6E-409C-BE32-E72D297353CC}">
                  <c16:uniqueId val="{00000007-BE38-4F27-8E96-AC7800F138A0}"/>
                </c:ext>
              </c:extLst>
            </c:dLbl>
            <c:dLbl>
              <c:idx val="4"/>
              <c:layout>
                <c:manualLayout>
                  <c:x val="1.3889071157771861E-2"/>
                  <c:y val="-4.1666666666666664E-2"/>
                </c:manualLayout>
              </c:layout>
              <c:showLegendKey val="0"/>
              <c:showVal val="0"/>
              <c:showCatName val="1"/>
              <c:showSerName val="0"/>
              <c:showPercent val="1"/>
              <c:showBubbleSize val="0"/>
              <c:extLst>
                <c:ext xmlns:c15="http://schemas.microsoft.com/office/drawing/2012/chart" uri="{CE6537A1-D6FC-4f65-9D91-7224C49458BB}">
                  <c15:layout>
                    <c:manualLayout>
                      <c:w val="0.32652777777777775"/>
                      <c:h val="0.25335666375036453"/>
                    </c:manualLayout>
                  </c15:layout>
                </c:ext>
                <c:ext xmlns:c16="http://schemas.microsoft.com/office/drawing/2014/chart" uri="{C3380CC4-5D6E-409C-BE32-E72D297353CC}">
                  <c16:uniqueId val="{00000009-BE38-4F27-8E96-AC7800F138A0}"/>
                </c:ext>
              </c:extLst>
            </c:dLbl>
            <c:dLbl>
              <c:idx val="5"/>
              <c:layout>
                <c:manualLayout>
                  <c:x val="2.3148148148148064E-2"/>
                  <c:y val="2.3148330417031203E-2"/>
                </c:manualLayout>
              </c:layout>
              <c:showLegendKey val="0"/>
              <c:showVal val="0"/>
              <c:showCatName val="1"/>
              <c:showSerName val="0"/>
              <c:showPercent val="1"/>
              <c:showBubbleSize val="0"/>
              <c:extLst>
                <c:ext xmlns:c15="http://schemas.microsoft.com/office/drawing/2012/chart" uri="{CE6537A1-D6FC-4f65-9D91-7224C49458BB}">
                  <c15:layout>
                    <c:manualLayout>
                      <c:w val="0.30337962962962961"/>
                      <c:h val="0.15756962671332747"/>
                    </c:manualLayout>
                  </c15:layout>
                </c:ext>
                <c:ext xmlns:c16="http://schemas.microsoft.com/office/drawing/2014/chart" uri="{C3380CC4-5D6E-409C-BE32-E72D297353CC}">
                  <c16:uniqueId val="{0000000B-BE38-4F27-8E96-AC7800F138A0}"/>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0.13821137999999999</c:v>
                </c:pt>
                <c:pt idx="1">
                  <c:v>0.19512194999999999</c:v>
                </c:pt>
                <c:pt idx="2">
                  <c:v>0.38211381999999999</c:v>
                </c:pt>
                <c:pt idx="3">
                  <c:v>0.17073171000000001</c:v>
                </c:pt>
                <c:pt idx="4">
                  <c:v>9.7560979999999992E-2</c:v>
                </c:pt>
                <c:pt idx="5">
                  <c:v>1.6260159999999999E-2</c:v>
                </c:pt>
              </c:numCache>
            </c:numRef>
          </c:val>
          <c:extLst>
            <c:ext xmlns:c16="http://schemas.microsoft.com/office/drawing/2014/chart" uri="{C3380CC4-5D6E-409C-BE32-E72D297353CC}">
              <c16:uniqueId val="{0000000C-BE38-4F27-8E96-AC7800F138A0}"/>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660-46F3-8746-16C98DA450C1}"/>
              </c:ext>
            </c:extLst>
          </c:dPt>
          <c:dPt>
            <c:idx val="1"/>
            <c:bubble3D val="0"/>
            <c:spPr>
              <a:solidFill>
                <a:schemeClr val="accent2"/>
              </a:solidFill>
              <a:ln>
                <a:noFill/>
              </a:ln>
              <a:effectLst/>
            </c:spPr>
            <c:extLst>
              <c:ext xmlns:c16="http://schemas.microsoft.com/office/drawing/2014/chart" uri="{C3380CC4-5D6E-409C-BE32-E72D297353CC}">
                <c16:uniqueId val="{00000003-B660-46F3-8746-16C98DA450C1}"/>
              </c:ext>
            </c:extLst>
          </c:dPt>
          <c:dPt>
            <c:idx val="2"/>
            <c:bubble3D val="0"/>
            <c:spPr>
              <a:solidFill>
                <a:schemeClr val="accent3"/>
              </a:solidFill>
              <a:ln>
                <a:noFill/>
              </a:ln>
              <a:effectLst/>
            </c:spPr>
            <c:extLst>
              <c:ext xmlns:c16="http://schemas.microsoft.com/office/drawing/2014/chart" uri="{C3380CC4-5D6E-409C-BE32-E72D297353CC}">
                <c16:uniqueId val="{00000005-B660-46F3-8746-16C98DA450C1}"/>
              </c:ext>
            </c:extLst>
          </c:dPt>
          <c:dPt>
            <c:idx val="3"/>
            <c:bubble3D val="0"/>
            <c:spPr>
              <a:solidFill>
                <a:schemeClr val="accent4"/>
              </a:solidFill>
              <a:ln>
                <a:noFill/>
              </a:ln>
              <a:effectLst/>
            </c:spPr>
            <c:extLst>
              <c:ext xmlns:c16="http://schemas.microsoft.com/office/drawing/2014/chart" uri="{C3380CC4-5D6E-409C-BE32-E72D297353CC}">
                <c16:uniqueId val="{00000007-B660-46F3-8746-16C98DA450C1}"/>
              </c:ext>
            </c:extLst>
          </c:dPt>
          <c:dPt>
            <c:idx val="4"/>
            <c:bubble3D val="0"/>
            <c:spPr>
              <a:solidFill>
                <a:schemeClr val="accent5"/>
              </a:solidFill>
              <a:ln>
                <a:noFill/>
              </a:ln>
              <a:effectLst/>
            </c:spPr>
            <c:extLst>
              <c:ext xmlns:c16="http://schemas.microsoft.com/office/drawing/2014/chart" uri="{C3380CC4-5D6E-409C-BE32-E72D297353CC}">
                <c16:uniqueId val="{00000009-B660-46F3-8746-16C98DA450C1}"/>
              </c:ext>
            </c:extLst>
          </c:dPt>
          <c:dPt>
            <c:idx val="5"/>
            <c:bubble3D val="0"/>
            <c:spPr>
              <a:solidFill>
                <a:schemeClr val="accent6"/>
              </a:solidFill>
              <a:ln>
                <a:noFill/>
              </a:ln>
              <a:effectLst/>
            </c:spPr>
            <c:extLst>
              <c:ext xmlns:c16="http://schemas.microsoft.com/office/drawing/2014/chart" uri="{C3380CC4-5D6E-409C-BE32-E72D297353CC}">
                <c16:uniqueId val="{0000000B-B660-46F3-8746-16C98DA450C1}"/>
              </c:ext>
            </c:extLst>
          </c:dPt>
          <c:dLbls>
            <c:dLbl>
              <c:idx val="0"/>
              <c:layout>
                <c:manualLayout>
                  <c:x val="1.1473461650627004E-2"/>
                  <c:y val="4.8440871974336629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660-46F3-8746-16C98DA450C1}"/>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7534849810440359"/>
                      <c:h val="0.19544801691455235"/>
                    </c:manualLayout>
                  </c15:layout>
                </c:ext>
                <c:ext xmlns:c16="http://schemas.microsoft.com/office/drawing/2014/chart" uri="{C3380CC4-5D6E-409C-BE32-E72D297353CC}">
                  <c16:uniqueId val="{00000003-B660-46F3-8746-16C98DA450C1}"/>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839176873724118"/>
                      <c:h val="0.23248505395158933"/>
                    </c:manualLayout>
                  </c15:layout>
                </c:ext>
                <c:ext xmlns:c16="http://schemas.microsoft.com/office/drawing/2014/chart" uri="{C3380CC4-5D6E-409C-BE32-E72D297353CC}">
                  <c16:uniqueId val="{00000005-B660-46F3-8746-16C98DA450C1}"/>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2091516909579737"/>
                      <c:h val="0.23839853098263877"/>
                    </c:manualLayout>
                  </c15:layout>
                </c:ext>
                <c:ext xmlns:c16="http://schemas.microsoft.com/office/drawing/2014/chart" uri="{C3380CC4-5D6E-409C-BE32-E72D297353CC}">
                  <c16:uniqueId val="{00000007-B660-46F3-8746-16C98DA450C1}"/>
                </c:ext>
              </c:extLst>
            </c:dLbl>
            <c:dLbl>
              <c:idx val="4"/>
              <c:layout>
                <c:manualLayout>
                  <c:x val="1.151443328144891E-2"/>
                  <c:y val="-1.8525743562819697E-7"/>
                </c:manualLayout>
              </c:layout>
              <c:showLegendKey val="0"/>
              <c:showVal val="0"/>
              <c:showCatName val="1"/>
              <c:showSerName val="0"/>
              <c:showPercent val="1"/>
              <c:showBubbleSize val="0"/>
              <c:extLst>
                <c:ext xmlns:c15="http://schemas.microsoft.com/office/drawing/2012/chart" uri="{CE6537A1-D6FC-4f65-9D91-7224C49458BB}">
                  <c15:layout>
                    <c:manualLayout>
                      <c:w val="0.27441913117305788"/>
                      <c:h val="0.29821371075460168"/>
                    </c:manualLayout>
                  </c15:layout>
                </c:ext>
                <c:ext xmlns:c16="http://schemas.microsoft.com/office/drawing/2014/chart" uri="{C3380CC4-5D6E-409C-BE32-E72D297353CC}">
                  <c16:uniqueId val="{00000009-B660-46F3-8746-16C98DA450C1}"/>
                </c:ext>
              </c:extLst>
            </c:dLbl>
            <c:dLbl>
              <c:idx val="5"/>
              <c:layout>
                <c:manualLayout>
                  <c:x val="6.0583213253035298E-2"/>
                  <c:y val="2.846110470652816E-2"/>
                </c:manualLayout>
              </c:layout>
              <c:showLegendKey val="0"/>
              <c:showVal val="0"/>
              <c:showCatName val="1"/>
              <c:showSerName val="0"/>
              <c:showPercent val="1"/>
              <c:showBubbleSize val="0"/>
              <c:extLst>
                <c:ext xmlns:c15="http://schemas.microsoft.com/office/drawing/2012/chart" uri="{CE6537A1-D6FC-4f65-9D91-7224C49458BB}">
                  <c15:layout>
                    <c:manualLayout>
                      <c:w val="0.28297572178477692"/>
                      <c:h val="0.18457494896471274"/>
                    </c:manualLayout>
                  </c15:layout>
                </c:ext>
                <c:ext xmlns:c16="http://schemas.microsoft.com/office/drawing/2014/chart" uri="{C3380CC4-5D6E-409C-BE32-E72D297353CC}">
                  <c16:uniqueId val="{0000000B-B660-46F3-8746-16C98DA450C1}"/>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0.18956522000000001</c:v>
                </c:pt>
                <c:pt idx="1">
                  <c:v>0.21043477999999999</c:v>
                </c:pt>
                <c:pt idx="2">
                  <c:v>0.20869565000000001</c:v>
                </c:pt>
                <c:pt idx="3">
                  <c:v>0.18260870000000001</c:v>
                </c:pt>
                <c:pt idx="4">
                  <c:v>0.14956522</c:v>
                </c:pt>
                <c:pt idx="5">
                  <c:v>5.9130429999999998E-2</c:v>
                </c:pt>
              </c:numCache>
            </c:numRef>
          </c:val>
          <c:extLst>
            <c:ext xmlns:c16="http://schemas.microsoft.com/office/drawing/2014/chart" uri="{C3380CC4-5D6E-409C-BE32-E72D297353CC}">
              <c16:uniqueId val="{0000000C-B660-46F3-8746-16C98DA450C1}"/>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491324001166519E-2"/>
          <c:y val="6.841426071741033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281A-4459-9CAE-16785BAC394E}"/>
              </c:ext>
            </c:extLst>
          </c:dPt>
          <c:dPt>
            <c:idx val="1"/>
            <c:bubble3D val="0"/>
            <c:spPr>
              <a:solidFill>
                <a:schemeClr val="accent2"/>
              </a:solidFill>
              <a:ln>
                <a:noFill/>
              </a:ln>
              <a:effectLst/>
            </c:spPr>
            <c:extLst>
              <c:ext xmlns:c16="http://schemas.microsoft.com/office/drawing/2014/chart" uri="{C3380CC4-5D6E-409C-BE32-E72D297353CC}">
                <c16:uniqueId val="{00000003-281A-4459-9CAE-16785BAC394E}"/>
              </c:ext>
            </c:extLst>
          </c:dPt>
          <c:dPt>
            <c:idx val="2"/>
            <c:bubble3D val="0"/>
            <c:spPr>
              <a:solidFill>
                <a:schemeClr val="accent3"/>
              </a:solidFill>
              <a:ln>
                <a:noFill/>
              </a:ln>
              <a:effectLst/>
            </c:spPr>
            <c:extLst>
              <c:ext xmlns:c16="http://schemas.microsoft.com/office/drawing/2014/chart" uri="{C3380CC4-5D6E-409C-BE32-E72D297353CC}">
                <c16:uniqueId val="{00000005-281A-4459-9CAE-16785BAC394E}"/>
              </c:ext>
            </c:extLst>
          </c:dPt>
          <c:dPt>
            <c:idx val="3"/>
            <c:bubble3D val="0"/>
            <c:spPr>
              <a:solidFill>
                <a:schemeClr val="accent4"/>
              </a:solidFill>
              <a:ln>
                <a:noFill/>
              </a:ln>
              <a:effectLst/>
            </c:spPr>
            <c:extLst>
              <c:ext xmlns:c16="http://schemas.microsoft.com/office/drawing/2014/chart" uri="{C3380CC4-5D6E-409C-BE32-E72D297353CC}">
                <c16:uniqueId val="{00000007-281A-4459-9CAE-16785BAC394E}"/>
              </c:ext>
            </c:extLst>
          </c:dPt>
          <c:dPt>
            <c:idx val="4"/>
            <c:bubble3D val="0"/>
            <c:spPr>
              <a:solidFill>
                <a:schemeClr val="accent5"/>
              </a:solidFill>
              <a:ln>
                <a:noFill/>
              </a:ln>
              <a:effectLst/>
            </c:spPr>
            <c:extLst>
              <c:ext xmlns:c16="http://schemas.microsoft.com/office/drawing/2014/chart" uri="{C3380CC4-5D6E-409C-BE32-E72D297353CC}">
                <c16:uniqueId val="{00000009-281A-4459-9CAE-16785BAC394E}"/>
              </c:ext>
            </c:extLst>
          </c:dPt>
          <c:dLbls>
            <c:dLbl>
              <c:idx val="0"/>
              <c:layout>
                <c:manualLayout>
                  <c:x val="2.9992068464233957E-2"/>
                  <c:y val="2.9922179210967677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281A-4459-9CAE-16785BAC394E}"/>
                </c:ext>
              </c:extLst>
            </c:dLbl>
            <c:dLbl>
              <c:idx val="1"/>
              <c:layout>
                <c:manualLayout>
                  <c:x val="8.9857013562861729E-3"/>
                  <c:y val="-5.6540080694537156E-3"/>
                </c:manualLayout>
              </c:layout>
              <c:showLegendKey val="0"/>
              <c:showVal val="0"/>
              <c:showCatName val="1"/>
              <c:showSerName val="0"/>
              <c:showPercent val="1"/>
              <c:showBubbleSize val="0"/>
              <c:extLst>
                <c:ext xmlns:c15="http://schemas.microsoft.com/office/drawing/2012/chart" uri="{CE6537A1-D6FC-4f65-9D91-7224C49458BB}">
                  <c15:layout>
                    <c:manualLayout>
                      <c:w val="0.27534849810440359"/>
                      <c:h val="0.1908183872849227"/>
                    </c:manualLayout>
                  </c15:layout>
                </c:ext>
                <c:ext xmlns:c16="http://schemas.microsoft.com/office/drawing/2014/chart" uri="{C3380CC4-5D6E-409C-BE32-E72D297353CC}">
                  <c16:uniqueId val="{00000003-281A-4459-9CAE-16785BAC394E}"/>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839176873724118"/>
                      <c:h val="0.20007764654418198"/>
                    </c:manualLayout>
                  </c15:layout>
                </c:ext>
                <c:ext xmlns:c16="http://schemas.microsoft.com/office/drawing/2014/chart" uri="{C3380CC4-5D6E-409C-BE32-E72D297353CC}">
                  <c16:uniqueId val="{00000005-281A-4459-9CAE-16785BAC394E}"/>
                </c:ext>
              </c:extLst>
            </c:dLbl>
            <c:dLbl>
              <c:idx val="3"/>
              <c:layout>
                <c:manualLayout>
                  <c:x val="-2.7777867429205197E-2"/>
                  <c:y val="-1.8518258098713318E-2"/>
                </c:manualLayout>
              </c:layout>
              <c:tx>
                <c:rich>
                  <a:bodyPr/>
                  <a:lstStyle/>
                  <a:p>
                    <a:fld id="{47B91328-8CEE-45F1-BE6F-B45ABA75B3D1}"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layout>
                    <c:manualLayout>
                      <c:w val="0.32091498979294253"/>
                      <c:h val="0.23733595800524934"/>
                    </c:manualLayout>
                  </c15:layout>
                  <c15:dlblFieldTable/>
                  <c15:showDataLabelsRange val="0"/>
                </c:ext>
                <c:ext xmlns:c16="http://schemas.microsoft.com/office/drawing/2014/chart" uri="{C3380CC4-5D6E-409C-BE32-E72D297353CC}">
                  <c16:uniqueId val="{00000007-281A-4459-9CAE-16785BAC394E}"/>
                </c:ext>
              </c:extLst>
            </c:dLbl>
            <c:dLbl>
              <c:idx val="4"/>
              <c:layout>
                <c:manualLayout>
                  <c:x val="5.0926108194808979E-2"/>
                  <c:y val="-4.6296296296296294E-3"/>
                </c:manualLayout>
              </c:layout>
              <c:showLegendKey val="0"/>
              <c:showVal val="0"/>
              <c:showCatName val="1"/>
              <c:showSerName val="0"/>
              <c:showPercent val="1"/>
              <c:showBubbleSize val="0"/>
              <c:extLst>
                <c:ext xmlns:c15="http://schemas.microsoft.com/office/drawing/2012/chart" uri="{CE6537A1-D6FC-4f65-9D91-7224C49458BB}">
                  <c15:layout>
                    <c:manualLayout>
                      <c:w val="0.28486111111111106"/>
                      <c:h val="0.25335666375036453"/>
                    </c:manualLayout>
                  </c15:layout>
                </c:ext>
                <c:ext xmlns:c16="http://schemas.microsoft.com/office/drawing/2014/chart" uri="{C3380CC4-5D6E-409C-BE32-E72D297353CC}">
                  <c16:uniqueId val="{00000009-281A-4459-9CAE-16785BAC394E}"/>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5"/>
                <c:pt idx="0">
                  <c:v>&lt;$30,000</c:v>
                </c:pt>
                <c:pt idx="1">
                  <c:v>$30,000-$44,999</c:v>
                </c:pt>
                <c:pt idx="2">
                  <c:v>$45,000-$69,999</c:v>
                </c:pt>
                <c:pt idx="3">
                  <c:v>$70,000-$99,999</c:v>
                </c:pt>
                <c:pt idx="4">
                  <c:v>$100,000-$149,999</c:v>
                </c:pt>
              </c:strCache>
              <c:extLst/>
            </c:strRef>
          </c:cat>
          <c:val>
            <c:numRef>
              <c:f>Sheet1!$B$2:$B$7</c:f>
              <c:numCache>
                <c:formatCode>0%</c:formatCode>
                <c:ptCount val="5"/>
                <c:pt idx="0">
                  <c:v>0.125</c:v>
                </c:pt>
                <c:pt idx="1">
                  <c:v>0.28125</c:v>
                </c:pt>
                <c:pt idx="2">
                  <c:v>0.3125</c:v>
                </c:pt>
                <c:pt idx="3">
                  <c:v>0.21875</c:v>
                </c:pt>
                <c:pt idx="4">
                  <c:v>6.25E-2</c:v>
                </c:pt>
              </c:numCache>
              <c:extLst/>
            </c:numRef>
          </c:val>
          <c:extLst>
            <c:ext xmlns:c16="http://schemas.microsoft.com/office/drawing/2014/chart" uri="{C3380CC4-5D6E-409C-BE32-E72D297353CC}">
              <c16:uniqueId val="{0000000C-281A-4459-9CAE-16785BAC394E}"/>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4024258433762"/>
          <c:y val="0.14540740250580042"/>
          <c:w val="0.736200357817276"/>
          <c:h val="0.79209269022359208"/>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36BF-4CF4-8733-C72A935163C7}"/>
              </c:ext>
            </c:extLst>
          </c:dPt>
          <c:dPt>
            <c:idx val="1"/>
            <c:bubble3D val="0"/>
            <c:spPr>
              <a:solidFill>
                <a:schemeClr val="accent2"/>
              </a:solidFill>
              <a:ln>
                <a:noFill/>
              </a:ln>
              <a:effectLst/>
            </c:spPr>
            <c:extLst>
              <c:ext xmlns:c16="http://schemas.microsoft.com/office/drawing/2014/chart" uri="{C3380CC4-5D6E-409C-BE32-E72D297353CC}">
                <c16:uniqueId val="{00000003-36BF-4CF4-8733-C72A935163C7}"/>
              </c:ext>
            </c:extLst>
          </c:dPt>
          <c:dPt>
            <c:idx val="2"/>
            <c:bubble3D val="0"/>
            <c:spPr>
              <a:solidFill>
                <a:schemeClr val="accent3"/>
              </a:solidFill>
              <a:ln>
                <a:noFill/>
              </a:ln>
              <a:effectLst/>
            </c:spPr>
            <c:extLst>
              <c:ext xmlns:c16="http://schemas.microsoft.com/office/drawing/2014/chart" uri="{C3380CC4-5D6E-409C-BE32-E72D297353CC}">
                <c16:uniqueId val="{00000005-36BF-4CF4-8733-C72A935163C7}"/>
              </c:ext>
            </c:extLst>
          </c:dPt>
          <c:dPt>
            <c:idx val="3"/>
            <c:bubble3D val="0"/>
            <c:spPr>
              <a:solidFill>
                <a:schemeClr val="accent4"/>
              </a:solidFill>
              <a:ln>
                <a:noFill/>
              </a:ln>
              <a:effectLst/>
            </c:spPr>
            <c:extLst>
              <c:ext xmlns:c16="http://schemas.microsoft.com/office/drawing/2014/chart" uri="{C3380CC4-5D6E-409C-BE32-E72D297353CC}">
                <c16:uniqueId val="{00000007-36BF-4CF4-8733-C72A935163C7}"/>
              </c:ext>
            </c:extLst>
          </c:dPt>
          <c:dPt>
            <c:idx val="4"/>
            <c:bubble3D val="0"/>
            <c:spPr>
              <a:solidFill>
                <a:schemeClr val="accent5"/>
              </a:solidFill>
              <a:ln>
                <a:noFill/>
              </a:ln>
              <a:effectLst/>
            </c:spPr>
            <c:extLst>
              <c:ext xmlns:c16="http://schemas.microsoft.com/office/drawing/2014/chart" uri="{C3380CC4-5D6E-409C-BE32-E72D297353CC}">
                <c16:uniqueId val="{00000009-36BF-4CF4-8733-C72A935163C7}"/>
              </c:ext>
            </c:extLst>
          </c:dPt>
          <c:dLbls>
            <c:dLbl>
              <c:idx val="0"/>
              <c:layout>
                <c:manualLayout>
                  <c:x val="8.2226737371386398E-3"/>
                  <c:y val="5.831153207386576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6BF-4CF4-8733-C72A935163C7}"/>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9.137055999999999E-2</c:v>
                </c:pt>
                <c:pt idx="1">
                  <c:v>0.2284264</c:v>
                </c:pt>
                <c:pt idx="2">
                  <c:v>0.50253807000000006</c:v>
                </c:pt>
                <c:pt idx="3">
                  <c:v>0.12182741</c:v>
                </c:pt>
                <c:pt idx="4">
                  <c:v>5.5837560000000001E-2</c:v>
                </c:pt>
              </c:numCache>
            </c:numRef>
          </c:val>
          <c:extLst>
            <c:ext xmlns:c16="http://schemas.microsoft.com/office/drawing/2014/chart" uri="{C3380CC4-5D6E-409C-BE32-E72D297353CC}">
              <c16:uniqueId val="{0000000A-36BF-4CF4-8733-C72A935163C7}"/>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0142101389561"/>
          <c:y val="0.12047169819259214"/>
          <c:w val="0.77281600627368108"/>
          <c:h val="0.82703922768144289"/>
        </c:manualLayout>
      </c:layout>
      <c:doughnutChart>
        <c:varyColors val="1"/>
        <c:ser>
          <c:idx val="0"/>
          <c:order val="0"/>
          <c:tx>
            <c:strRef>
              <c:f>Sheet1!$B$1</c:f>
              <c:strCache>
                <c:ptCount val="1"/>
                <c:pt idx="0">
                  <c:v>Income</c:v>
                </c:pt>
              </c:strCache>
            </c:strRef>
          </c:tx>
          <c:dPt>
            <c:idx val="0"/>
            <c:bubble3D val="0"/>
            <c:spPr>
              <a:solidFill>
                <a:schemeClr val="accent1"/>
              </a:solidFill>
              <a:ln>
                <a:noFill/>
              </a:ln>
              <a:effectLst/>
            </c:spPr>
            <c:extLst>
              <c:ext xmlns:c16="http://schemas.microsoft.com/office/drawing/2014/chart" uri="{C3380CC4-5D6E-409C-BE32-E72D297353CC}">
                <c16:uniqueId val="{00000001-3555-4E33-8D28-A00BDE48E856}"/>
              </c:ext>
            </c:extLst>
          </c:dPt>
          <c:dPt>
            <c:idx val="1"/>
            <c:bubble3D val="0"/>
            <c:spPr>
              <a:solidFill>
                <a:schemeClr val="accent2"/>
              </a:solidFill>
              <a:ln>
                <a:noFill/>
              </a:ln>
              <a:effectLst/>
            </c:spPr>
            <c:extLst>
              <c:ext xmlns:c16="http://schemas.microsoft.com/office/drawing/2014/chart" uri="{C3380CC4-5D6E-409C-BE32-E72D297353CC}">
                <c16:uniqueId val="{00000003-3555-4E33-8D28-A00BDE48E856}"/>
              </c:ext>
            </c:extLst>
          </c:dPt>
          <c:dPt>
            <c:idx val="2"/>
            <c:bubble3D val="0"/>
            <c:spPr>
              <a:solidFill>
                <a:schemeClr val="accent3"/>
              </a:solidFill>
              <a:ln>
                <a:noFill/>
              </a:ln>
              <a:effectLst/>
            </c:spPr>
            <c:extLst>
              <c:ext xmlns:c16="http://schemas.microsoft.com/office/drawing/2014/chart" uri="{C3380CC4-5D6E-409C-BE32-E72D297353CC}">
                <c16:uniqueId val="{00000005-3555-4E33-8D28-A00BDE48E856}"/>
              </c:ext>
            </c:extLst>
          </c:dPt>
          <c:dPt>
            <c:idx val="3"/>
            <c:bubble3D val="0"/>
            <c:spPr>
              <a:solidFill>
                <a:schemeClr val="accent4"/>
              </a:solidFill>
              <a:ln>
                <a:noFill/>
              </a:ln>
              <a:effectLst/>
            </c:spPr>
            <c:extLst>
              <c:ext xmlns:c16="http://schemas.microsoft.com/office/drawing/2014/chart" uri="{C3380CC4-5D6E-409C-BE32-E72D297353CC}">
                <c16:uniqueId val="{00000007-3555-4E33-8D28-A00BDE48E856}"/>
              </c:ext>
            </c:extLst>
          </c:dPt>
          <c:dPt>
            <c:idx val="4"/>
            <c:bubble3D val="0"/>
            <c:spPr>
              <a:solidFill>
                <a:schemeClr val="accent5"/>
              </a:solidFill>
              <a:ln>
                <a:noFill/>
              </a:ln>
              <a:effectLst/>
            </c:spPr>
            <c:extLst>
              <c:ext xmlns:c16="http://schemas.microsoft.com/office/drawing/2014/chart" uri="{C3380CC4-5D6E-409C-BE32-E72D297353CC}">
                <c16:uniqueId val="{00000009-3555-4E33-8D28-A00BDE48E856}"/>
              </c:ext>
            </c:extLst>
          </c:dPt>
          <c:dPt>
            <c:idx val="5"/>
            <c:bubble3D val="0"/>
            <c:spPr>
              <a:solidFill>
                <a:schemeClr val="accent6"/>
              </a:solidFill>
              <a:ln>
                <a:noFill/>
              </a:ln>
              <a:effectLst/>
            </c:spPr>
            <c:extLst>
              <c:ext xmlns:c16="http://schemas.microsoft.com/office/drawing/2014/chart" uri="{C3380CC4-5D6E-409C-BE32-E72D297353CC}">
                <c16:uniqueId val="{0000000B-3555-4E33-8D28-A00BDE48E856}"/>
              </c:ext>
            </c:extLst>
          </c:dPt>
          <c:dLbls>
            <c:dLbl>
              <c:idx val="0"/>
              <c:layout>
                <c:manualLayout>
                  <c:x val="7.1792444324226849E-3"/>
                  <c:y val="-2.493576026440320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555-4E33-8D28-A00BDE48E856}"/>
                </c:ext>
              </c:extLst>
            </c:dLbl>
            <c:dLbl>
              <c:idx val="1"/>
              <c:layout>
                <c:manualLayout>
                  <c:x val="-3.9770487489332498E-2"/>
                  <c:y val="4.3365783480746031E-2"/>
                </c:manualLayout>
              </c:layout>
              <c:showLegendKey val="0"/>
              <c:showVal val="0"/>
              <c:showCatName val="1"/>
              <c:showSerName val="0"/>
              <c:showPercent val="1"/>
              <c:showBubbleSize val="0"/>
              <c:extLst>
                <c:ext xmlns:c15="http://schemas.microsoft.com/office/drawing/2012/chart" uri="{CE6537A1-D6FC-4f65-9D91-7224C49458BB}">
                  <c15:layout>
                    <c:manualLayout>
                      <c:w val="0.23475665372929647"/>
                      <c:h val="0.22575782692562832"/>
                    </c:manualLayout>
                  </c15:layout>
                </c:ext>
                <c:ext xmlns:c16="http://schemas.microsoft.com/office/drawing/2014/chart" uri="{C3380CC4-5D6E-409C-BE32-E72D297353CC}">
                  <c16:uniqueId val="{00000003-3555-4E33-8D28-A00BDE48E856}"/>
                </c:ext>
              </c:extLst>
            </c:dLbl>
            <c:dLbl>
              <c:idx val="2"/>
              <c:layout>
                <c:manualLayout>
                  <c:x val="-9.5389908641618101E-2"/>
                  <c:y val="-4.2747017596119784E-2"/>
                </c:manualLayout>
              </c:layout>
              <c:showLegendKey val="0"/>
              <c:showVal val="0"/>
              <c:showCatName val="1"/>
              <c:showSerName val="0"/>
              <c:showPercent val="1"/>
              <c:showBubbleSize val="0"/>
              <c:extLst>
                <c:ext xmlns:c15="http://schemas.microsoft.com/office/drawing/2012/chart" uri="{CE6537A1-D6FC-4f65-9D91-7224C49458BB}">
                  <c15:layout>
                    <c:manualLayout>
                      <c:w val="0.27802974546720255"/>
                      <c:h val="0.22575782692562832"/>
                    </c:manualLayout>
                  </c15:layout>
                </c:ext>
                <c:ext xmlns:c16="http://schemas.microsoft.com/office/drawing/2014/chart" uri="{C3380CC4-5D6E-409C-BE32-E72D297353CC}">
                  <c16:uniqueId val="{00000005-3555-4E33-8D28-A00BDE48E856}"/>
                </c:ext>
              </c:extLst>
            </c:dLbl>
            <c:dLbl>
              <c:idx val="3"/>
              <c:layout>
                <c:manualLayout>
                  <c:x val="-1.0606887419718077E-2"/>
                  <c:y val="-7.1038867529404762E-2"/>
                </c:manualLayout>
              </c:layout>
              <c:tx>
                <c:rich>
                  <a:bodyPr/>
                  <a:lstStyle/>
                  <a:p>
                    <a:fld id="{A3860810-9E73-4824-B2F5-B118BED585D4}"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layout>
                    <c:manualLayout>
                      <c:w val="0.1848261632624818"/>
                      <c:h val="0.22575782692562832"/>
                    </c:manualLayout>
                  </c15:layout>
                  <c15:dlblFieldTable/>
                  <c15:showDataLabelsRange val="0"/>
                </c:ext>
                <c:ext xmlns:c16="http://schemas.microsoft.com/office/drawing/2014/chart" uri="{C3380CC4-5D6E-409C-BE32-E72D297353CC}">
                  <c16:uniqueId val="{00000007-3555-4E33-8D28-A00BDE48E856}"/>
                </c:ext>
              </c:extLst>
            </c:dLbl>
            <c:dLbl>
              <c:idx val="4"/>
              <c:layout>
                <c:manualLayout>
                  <c:x val="2.0506278236619054E-2"/>
                  <c:y val="1.0892848813228218E-2"/>
                </c:manualLayout>
              </c:layout>
              <c:showLegendKey val="0"/>
              <c:showVal val="0"/>
              <c:showCatName val="1"/>
              <c:showSerName val="0"/>
              <c:showPercent val="1"/>
              <c:showBubbleSize val="0"/>
              <c:extLst>
                <c:ext xmlns:c15="http://schemas.microsoft.com/office/drawing/2012/chart" uri="{CE6537A1-D6FC-4f65-9D91-7224C49458BB}">
                  <c15:layout>
                    <c:manualLayout>
                      <c:w val="0.29983508522518781"/>
                      <c:h val="0.19332507003190039"/>
                    </c:manualLayout>
                  </c15:layout>
                </c:ext>
                <c:ext xmlns:c16="http://schemas.microsoft.com/office/drawing/2014/chart" uri="{C3380CC4-5D6E-409C-BE32-E72D297353CC}">
                  <c16:uniqueId val="{00000009-3555-4E33-8D28-A00BDE48E856}"/>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&lt;AUD 25,000</c:v>
                </c:pt>
                <c:pt idx="1">
                  <c:v>AUD 25,001 - AUD 34,999</c:v>
                </c:pt>
                <c:pt idx="2">
                  <c:v>AUD 35,000 - AUD 59,999</c:v>
                </c:pt>
                <c:pt idx="3">
                  <c:v>AUD 60,000 - AUD 99,999</c:v>
                </c:pt>
                <c:pt idx="4">
                  <c:v>AUD 100,000 - AUD 149,999</c:v>
                </c:pt>
                <c:pt idx="5">
                  <c:v>AUD 150,000+</c:v>
                </c:pt>
              </c:strCache>
            </c:strRef>
          </c:cat>
          <c:val>
            <c:numRef>
              <c:f>Sheet1!$B$2:$B$7</c:f>
              <c:numCache>
                <c:formatCode>0%</c:formatCode>
                <c:ptCount val="6"/>
                <c:pt idx="0">
                  <c:v>3.553299E-2</c:v>
                </c:pt>
                <c:pt idx="1">
                  <c:v>6.5989850000000003E-2</c:v>
                </c:pt>
                <c:pt idx="2">
                  <c:v>0.13197970000000001</c:v>
                </c:pt>
                <c:pt idx="3">
                  <c:v>0.23350254000000001</c:v>
                </c:pt>
                <c:pt idx="4">
                  <c:v>0.29441624</c:v>
                </c:pt>
                <c:pt idx="5">
                  <c:v>0.23857867999999999</c:v>
                </c:pt>
              </c:numCache>
            </c:numRef>
          </c:val>
          <c:extLst>
            <c:ext xmlns:c16="http://schemas.microsoft.com/office/drawing/2014/chart" uri="{C3380CC4-5D6E-409C-BE32-E72D297353CC}">
              <c16:uniqueId val="{0000000C-3555-4E33-8D28-A00BDE48E856}"/>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660-46F3-8746-16C98DA450C1}"/>
              </c:ext>
            </c:extLst>
          </c:dPt>
          <c:dPt>
            <c:idx val="1"/>
            <c:bubble3D val="0"/>
            <c:spPr>
              <a:solidFill>
                <a:schemeClr val="accent2"/>
              </a:solidFill>
              <a:ln>
                <a:noFill/>
              </a:ln>
              <a:effectLst/>
            </c:spPr>
            <c:extLst>
              <c:ext xmlns:c16="http://schemas.microsoft.com/office/drawing/2014/chart" uri="{C3380CC4-5D6E-409C-BE32-E72D297353CC}">
                <c16:uniqueId val="{00000003-B660-46F3-8746-16C98DA450C1}"/>
              </c:ext>
            </c:extLst>
          </c:dPt>
          <c:dPt>
            <c:idx val="2"/>
            <c:bubble3D val="0"/>
            <c:spPr>
              <a:solidFill>
                <a:schemeClr val="accent3"/>
              </a:solidFill>
              <a:ln>
                <a:noFill/>
              </a:ln>
              <a:effectLst/>
            </c:spPr>
            <c:extLst>
              <c:ext xmlns:c16="http://schemas.microsoft.com/office/drawing/2014/chart" uri="{C3380CC4-5D6E-409C-BE32-E72D297353CC}">
                <c16:uniqueId val="{00000005-B660-46F3-8746-16C98DA450C1}"/>
              </c:ext>
            </c:extLst>
          </c:dPt>
          <c:dPt>
            <c:idx val="3"/>
            <c:bubble3D val="0"/>
            <c:spPr>
              <a:solidFill>
                <a:schemeClr val="accent4"/>
              </a:solidFill>
              <a:ln>
                <a:noFill/>
              </a:ln>
              <a:effectLst/>
            </c:spPr>
            <c:extLst>
              <c:ext xmlns:c16="http://schemas.microsoft.com/office/drawing/2014/chart" uri="{C3380CC4-5D6E-409C-BE32-E72D297353CC}">
                <c16:uniqueId val="{00000007-B660-46F3-8746-16C98DA450C1}"/>
              </c:ext>
            </c:extLst>
          </c:dPt>
          <c:dPt>
            <c:idx val="4"/>
            <c:bubble3D val="0"/>
            <c:spPr>
              <a:solidFill>
                <a:schemeClr val="accent5"/>
              </a:solidFill>
              <a:ln>
                <a:noFill/>
              </a:ln>
              <a:effectLst/>
            </c:spPr>
            <c:extLst>
              <c:ext xmlns:c16="http://schemas.microsoft.com/office/drawing/2014/chart" uri="{C3380CC4-5D6E-409C-BE32-E72D297353CC}">
                <c16:uniqueId val="{00000009-B660-46F3-8746-16C98DA450C1}"/>
              </c:ext>
            </c:extLst>
          </c:dPt>
          <c:dPt>
            <c:idx val="5"/>
            <c:bubble3D val="0"/>
            <c:spPr>
              <a:solidFill>
                <a:schemeClr val="accent6"/>
              </a:solidFill>
              <a:ln>
                <a:noFill/>
              </a:ln>
              <a:effectLst/>
            </c:spPr>
            <c:extLst>
              <c:ext xmlns:c16="http://schemas.microsoft.com/office/drawing/2014/chart" uri="{C3380CC4-5D6E-409C-BE32-E72D297353CC}">
                <c16:uniqueId val="{0000000B-B660-46F3-8746-16C98DA450C1}"/>
              </c:ext>
            </c:extLst>
          </c:dPt>
          <c:dLbls>
            <c:dLbl>
              <c:idx val="0"/>
              <c:layout>
                <c:manualLayout>
                  <c:x val="1.1473461650627004E-2"/>
                  <c:y val="-3.489246135899679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660-46F3-8746-16C98DA450C1}"/>
                </c:ext>
              </c:extLst>
            </c:dLbl>
            <c:dLbl>
              <c:idx val="1"/>
              <c:layout>
                <c:manualLayout>
                  <c:x val="3.2407407407407406E-2"/>
                  <c:y val="4.629629629629621E-2"/>
                </c:manualLayout>
              </c:layout>
              <c:showLegendKey val="0"/>
              <c:showVal val="0"/>
              <c:showCatName val="1"/>
              <c:showSerName val="0"/>
              <c:showPercent val="1"/>
              <c:showBubbleSize val="0"/>
              <c:extLst>
                <c:ext xmlns:c15="http://schemas.microsoft.com/office/drawing/2012/chart" uri="{CE6537A1-D6FC-4f65-9D91-7224C49458BB}">
                  <c15:layout>
                    <c:manualLayout>
                      <c:w val="0.34479294254884807"/>
                      <c:h val="0.19544801691455235"/>
                    </c:manualLayout>
                  </c15:layout>
                </c:ext>
                <c:ext xmlns:c16="http://schemas.microsoft.com/office/drawing/2014/chart" uri="{C3380CC4-5D6E-409C-BE32-E72D297353CC}">
                  <c16:uniqueId val="{00000003-B660-46F3-8746-16C98DA450C1}"/>
                </c:ext>
              </c:extLst>
            </c:dLbl>
            <c:dLbl>
              <c:idx val="2"/>
              <c:layout>
                <c:manualLayout>
                  <c:x val="-8.3333333333333356E-2"/>
                  <c:y val="-4.6294473607465733E-3"/>
                </c:manualLayout>
              </c:layout>
              <c:showLegendKey val="0"/>
              <c:showVal val="0"/>
              <c:showCatName val="1"/>
              <c:showSerName val="0"/>
              <c:showPercent val="1"/>
              <c:showBubbleSize val="0"/>
              <c:extLst>
                <c:ext xmlns:c15="http://schemas.microsoft.com/office/drawing/2012/chart" uri="{CE6537A1-D6FC-4f65-9D91-7224C49458BB}">
                  <c15:layout>
                    <c:manualLayout>
                      <c:w val="0.4089176873724118"/>
                      <c:h val="0.23248505395158933"/>
                    </c:manualLayout>
                  </c15:layout>
                </c:ext>
                <c:ext xmlns:c16="http://schemas.microsoft.com/office/drawing/2014/chart" uri="{C3380CC4-5D6E-409C-BE32-E72D297353CC}">
                  <c16:uniqueId val="{00000005-B660-46F3-8746-16C98DA450C1}"/>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2091516909579737"/>
                      <c:h val="0.23839853098263877"/>
                    </c:manualLayout>
                  </c15:layout>
                </c:ext>
                <c:ext xmlns:c16="http://schemas.microsoft.com/office/drawing/2014/chart" uri="{C3380CC4-5D6E-409C-BE32-E72D297353CC}">
                  <c16:uniqueId val="{00000007-B660-46F3-8746-16C98DA450C1}"/>
                </c:ext>
              </c:extLst>
            </c:dLbl>
            <c:dLbl>
              <c:idx val="4"/>
              <c:layout>
                <c:manualLayout>
                  <c:x val="1.151443328144891E-2"/>
                  <c:y val="-1.8525743562819697E-7"/>
                </c:manualLayout>
              </c:layout>
              <c:showLegendKey val="0"/>
              <c:showVal val="0"/>
              <c:showCatName val="1"/>
              <c:showSerName val="0"/>
              <c:showPercent val="1"/>
              <c:showBubbleSize val="0"/>
              <c:extLst>
                <c:ext xmlns:c15="http://schemas.microsoft.com/office/drawing/2012/chart" uri="{CE6537A1-D6FC-4f65-9D91-7224C49458BB}">
                  <c15:layout>
                    <c:manualLayout>
                      <c:w val="0.27441913117305788"/>
                      <c:h val="0.29821371075460168"/>
                    </c:manualLayout>
                  </c15:layout>
                </c:ext>
                <c:ext xmlns:c16="http://schemas.microsoft.com/office/drawing/2014/chart" uri="{C3380CC4-5D6E-409C-BE32-E72D297353CC}">
                  <c16:uniqueId val="{00000009-B660-46F3-8746-16C98DA450C1}"/>
                </c:ext>
              </c:extLst>
            </c:dLbl>
            <c:dLbl>
              <c:idx val="5"/>
              <c:layout>
                <c:manualLayout>
                  <c:x val="1.8916593759113445E-2"/>
                  <c:y val="-3.1723899095946383E-2"/>
                </c:manualLayout>
              </c:layout>
              <c:showLegendKey val="0"/>
              <c:showVal val="0"/>
              <c:showCatName val="1"/>
              <c:showSerName val="0"/>
              <c:showPercent val="1"/>
              <c:showBubbleSize val="0"/>
              <c:extLst>
                <c:ext xmlns:c15="http://schemas.microsoft.com/office/drawing/2012/chart" uri="{CE6537A1-D6FC-4f65-9D91-7224C49458BB}">
                  <c15:layout>
                    <c:manualLayout>
                      <c:w val="0.28297572178477692"/>
                      <c:h val="0.18457494896471274"/>
                    </c:manualLayout>
                  </c15:layout>
                </c:ext>
                <c:ext xmlns:c16="http://schemas.microsoft.com/office/drawing/2014/chart" uri="{C3380CC4-5D6E-409C-BE32-E72D297353CC}">
                  <c16:uniqueId val="{0000000B-B660-46F3-8746-16C98DA450C1}"/>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&lt;AUD 25,000</c:v>
                </c:pt>
                <c:pt idx="1">
                  <c:v>AUD 25,001 - AUD 34,999</c:v>
                </c:pt>
                <c:pt idx="2">
                  <c:v>AUD 35,000 - AUD 59,999</c:v>
                </c:pt>
                <c:pt idx="3">
                  <c:v>AUD 60,000 - AUD 99,999</c:v>
                </c:pt>
                <c:pt idx="4">
                  <c:v>AUD 100,000 - AUD 149,999</c:v>
                </c:pt>
                <c:pt idx="5">
                  <c:v>AUD 150,000+</c:v>
                </c:pt>
              </c:strCache>
            </c:strRef>
          </c:cat>
          <c:val>
            <c:numRef>
              <c:f>Sheet1!$B$2:$B$7</c:f>
              <c:numCache>
                <c:formatCode>0%</c:formatCode>
                <c:ptCount val="6"/>
                <c:pt idx="0">
                  <c:v>3.1746030000000001E-2</c:v>
                </c:pt>
                <c:pt idx="1">
                  <c:v>0.11111111</c:v>
                </c:pt>
                <c:pt idx="2">
                  <c:v>0.12698413</c:v>
                </c:pt>
                <c:pt idx="3">
                  <c:v>0.22222222</c:v>
                </c:pt>
                <c:pt idx="4">
                  <c:v>0.26984127000000002</c:v>
                </c:pt>
                <c:pt idx="5">
                  <c:v>0.23809524000000001</c:v>
                </c:pt>
              </c:numCache>
            </c:numRef>
          </c:val>
          <c:extLst>
            <c:ext xmlns:c16="http://schemas.microsoft.com/office/drawing/2014/chart" uri="{C3380CC4-5D6E-409C-BE32-E72D297353CC}">
              <c16:uniqueId val="{0000000C-B660-46F3-8746-16C98DA450C1}"/>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E38-4F27-8E96-AC7800F138A0}"/>
              </c:ext>
            </c:extLst>
          </c:dPt>
          <c:dPt>
            <c:idx val="1"/>
            <c:bubble3D val="0"/>
            <c:spPr>
              <a:solidFill>
                <a:schemeClr val="accent2"/>
              </a:solidFill>
              <a:ln>
                <a:noFill/>
              </a:ln>
              <a:effectLst/>
            </c:spPr>
            <c:extLst>
              <c:ext xmlns:c16="http://schemas.microsoft.com/office/drawing/2014/chart" uri="{C3380CC4-5D6E-409C-BE32-E72D297353CC}">
                <c16:uniqueId val="{00000003-BE38-4F27-8E96-AC7800F138A0}"/>
              </c:ext>
            </c:extLst>
          </c:dPt>
          <c:dPt>
            <c:idx val="2"/>
            <c:bubble3D val="0"/>
            <c:spPr>
              <a:solidFill>
                <a:schemeClr val="accent3"/>
              </a:solidFill>
              <a:ln>
                <a:noFill/>
              </a:ln>
              <a:effectLst/>
            </c:spPr>
            <c:extLst>
              <c:ext xmlns:c16="http://schemas.microsoft.com/office/drawing/2014/chart" uri="{C3380CC4-5D6E-409C-BE32-E72D297353CC}">
                <c16:uniqueId val="{00000005-BE38-4F27-8E96-AC7800F138A0}"/>
              </c:ext>
            </c:extLst>
          </c:dPt>
          <c:dPt>
            <c:idx val="3"/>
            <c:bubble3D val="0"/>
            <c:spPr>
              <a:solidFill>
                <a:schemeClr val="accent4"/>
              </a:solidFill>
              <a:ln>
                <a:noFill/>
              </a:ln>
              <a:effectLst/>
            </c:spPr>
            <c:extLst>
              <c:ext xmlns:c16="http://schemas.microsoft.com/office/drawing/2014/chart" uri="{C3380CC4-5D6E-409C-BE32-E72D297353CC}">
                <c16:uniqueId val="{00000007-BE38-4F27-8E96-AC7800F138A0}"/>
              </c:ext>
            </c:extLst>
          </c:dPt>
          <c:dPt>
            <c:idx val="4"/>
            <c:bubble3D val="0"/>
            <c:spPr>
              <a:solidFill>
                <a:schemeClr val="accent5"/>
              </a:solidFill>
              <a:ln>
                <a:noFill/>
              </a:ln>
              <a:effectLst/>
            </c:spPr>
            <c:extLst>
              <c:ext xmlns:c16="http://schemas.microsoft.com/office/drawing/2014/chart" uri="{C3380CC4-5D6E-409C-BE32-E72D297353CC}">
                <c16:uniqueId val="{00000009-BE38-4F27-8E96-AC7800F138A0}"/>
              </c:ext>
            </c:extLst>
          </c:dPt>
          <c:dPt>
            <c:idx val="5"/>
            <c:bubble3D val="0"/>
            <c:spPr>
              <a:solidFill>
                <a:schemeClr val="accent6"/>
              </a:solidFill>
              <a:ln>
                <a:noFill/>
              </a:ln>
              <a:effectLst/>
            </c:spPr>
            <c:extLst>
              <c:ext xmlns:c16="http://schemas.microsoft.com/office/drawing/2014/chart" uri="{C3380CC4-5D6E-409C-BE32-E72D297353CC}">
                <c16:uniqueId val="{0000000B-BE38-4F27-8E96-AC7800F138A0}"/>
              </c:ext>
            </c:extLst>
          </c:dPt>
          <c:dLbls>
            <c:dLbl>
              <c:idx val="0"/>
              <c:layout>
                <c:manualLayout>
                  <c:x val="5.3140128317293589E-2"/>
                  <c:y val="-9.0448016914552343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E38-4F27-8E96-AC7800F138A0}"/>
                </c:ext>
              </c:extLst>
            </c:dLbl>
            <c:dLbl>
              <c:idx val="1"/>
              <c:layout>
                <c:manualLayout>
                  <c:x val="3.444863662875474E-2"/>
                  <c:y val="4.2957130358705076E-2"/>
                </c:manualLayout>
              </c:layout>
              <c:showLegendKey val="0"/>
              <c:showVal val="0"/>
              <c:showCatName val="1"/>
              <c:showSerName val="0"/>
              <c:showPercent val="1"/>
              <c:showBubbleSize val="0"/>
              <c:extLst>
                <c:ext xmlns:c15="http://schemas.microsoft.com/office/drawing/2012/chart" uri="{CE6537A1-D6FC-4f65-9D91-7224C49458BB}">
                  <c15:layout>
                    <c:manualLayout>
                      <c:w val="0.33553368328958877"/>
                      <c:h val="0.24174431321084863"/>
                    </c:manualLayout>
                  </c15:layout>
                </c:ext>
                <c:ext xmlns:c16="http://schemas.microsoft.com/office/drawing/2014/chart" uri="{C3380CC4-5D6E-409C-BE32-E72D297353CC}">
                  <c16:uniqueId val="{00000003-BE38-4F27-8E96-AC7800F138A0}"/>
                </c:ext>
              </c:extLst>
            </c:dLbl>
            <c:dLbl>
              <c:idx val="2"/>
              <c:layout>
                <c:manualLayout>
                  <c:x val="-0.15509222805482648"/>
                  <c:y val="2.3147965879265091E-2"/>
                </c:manualLayout>
              </c:layout>
              <c:showLegendKey val="0"/>
              <c:showVal val="0"/>
              <c:showCatName val="1"/>
              <c:showSerName val="0"/>
              <c:showPercent val="1"/>
              <c:showBubbleSize val="0"/>
              <c:extLst>
                <c:ext xmlns:c15="http://schemas.microsoft.com/office/drawing/2012/chart" uri="{CE6537A1-D6FC-4f65-9D91-7224C49458BB}">
                  <c15:layout>
                    <c:manualLayout>
                      <c:w val="0.4089176873724118"/>
                      <c:h val="0.22322579469233009"/>
                    </c:manualLayout>
                  </c15:layout>
                </c:ext>
                <c:ext xmlns:c16="http://schemas.microsoft.com/office/drawing/2014/chart" uri="{C3380CC4-5D6E-409C-BE32-E72D297353CC}">
                  <c16:uniqueId val="{00000005-BE38-4F27-8E96-AC7800F138A0}"/>
                </c:ext>
              </c:extLst>
            </c:dLbl>
            <c:dLbl>
              <c:idx val="3"/>
              <c:layout>
                <c:manualLayout>
                  <c:x val="-1.8518518518518528E-2"/>
                  <c:y val="-6.0185185185185182E-2"/>
                </c:manualLayout>
              </c:layout>
              <c:showLegendKey val="0"/>
              <c:showVal val="0"/>
              <c:showCatName val="1"/>
              <c:showSerName val="0"/>
              <c:showPercent val="1"/>
              <c:showBubbleSize val="0"/>
              <c:extLst>
                <c:ext xmlns:c15="http://schemas.microsoft.com/office/drawing/2012/chart" uri="{CE6537A1-D6FC-4f65-9D91-7224C49458BB}">
                  <c15:layout>
                    <c:manualLayout>
                      <c:w val="0.32091498979294253"/>
                      <c:h val="0.22344706911636045"/>
                    </c:manualLayout>
                  </c15:layout>
                </c:ext>
                <c:ext xmlns:c16="http://schemas.microsoft.com/office/drawing/2014/chart" uri="{C3380CC4-5D6E-409C-BE32-E72D297353CC}">
                  <c16:uniqueId val="{00000007-BE38-4F27-8E96-AC7800F138A0}"/>
                </c:ext>
              </c:extLst>
            </c:dLbl>
            <c:dLbl>
              <c:idx val="4"/>
              <c:showLegendKey val="0"/>
              <c:showVal val="0"/>
              <c:showCatName val="1"/>
              <c:showSerName val="0"/>
              <c:showPercent val="1"/>
              <c:showBubbleSize val="0"/>
              <c:extLst>
                <c:ext xmlns:c15="http://schemas.microsoft.com/office/drawing/2012/chart" uri="{CE6537A1-D6FC-4f65-9D91-7224C49458BB}">
                  <c15:layout>
                    <c:manualLayout>
                      <c:w val="0.32652777777777775"/>
                      <c:h val="0.25335666375036453"/>
                    </c:manualLayout>
                  </c15:layout>
                </c:ext>
                <c:ext xmlns:c16="http://schemas.microsoft.com/office/drawing/2014/chart" uri="{C3380CC4-5D6E-409C-BE32-E72D297353CC}">
                  <c16:uniqueId val="{00000009-BE38-4F27-8E96-AC7800F138A0}"/>
                </c:ext>
              </c:extLst>
            </c:dLbl>
            <c:dLbl>
              <c:idx val="5"/>
              <c:layout>
                <c:manualLayout>
                  <c:x val="-6.9444444444445291E-3"/>
                  <c:y val="-6.0185002916302126E-2"/>
                </c:manualLayout>
              </c:layout>
              <c:showLegendKey val="0"/>
              <c:showVal val="0"/>
              <c:showCatName val="1"/>
              <c:showSerName val="0"/>
              <c:showPercent val="1"/>
              <c:showBubbleSize val="0"/>
              <c:extLst>
                <c:ext xmlns:c15="http://schemas.microsoft.com/office/drawing/2012/chart" uri="{CE6537A1-D6FC-4f65-9D91-7224C49458BB}">
                  <c15:layout>
                    <c:manualLayout>
                      <c:w val="0.3450462962962963"/>
                      <c:h val="0.15756962671332747"/>
                    </c:manualLayout>
                  </c15:layout>
                </c:ext>
                <c:ext xmlns:c16="http://schemas.microsoft.com/office/drawing/2014/chart" uri="{C3380CC4-5D6E-409C-BE32-E72D297353CC}">
                  <c16:uniqueId val="{0000000B-BE38-4F27-8E96-AC7800F138A0}"/>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&lt;AUD 25,000</c:v>
                </c:pt>
                <c:pt idx="1">
                  <c:v>AUD 25,001 - AUD 34,999</c:v>
                </c:pt>
                <c:pt idx="2">
                  <c:v>AUD 35,000 - AUD 59,999</c:v>
                </c:pt>
                <c:pt idx="3">
                  <c:v>AUD 60,000 - AUD 99,999</c:v>
                </c:pt>
                <c:pt idx="4">
                  <c:v>AUD 100,000 - AUD 149,999</c:v>
                </c:pt>
                <c:pt idx="5">
                  <c:v>AUD 150,000+</c:v>
                </c:pt>
              </c:strCache>
            </c:strRef>
          </c:cat>
          <c:val>
            <c:numRef>
              <c:f>Sheet1!$B$2:$B$7</c:f>
              <c:numCache>
                <c:formatCode>0%</c:formatCode>
                <c:ptCount val="6"/>
                <c:pt idx="0">
                  <c:v>4.0404040000000002E-2</c:v>
                </c:pt>
                <c:pt idx="1">
                  <c:v>3.0303030000000002E-2</c:v>
                </c:pt>
                <c:pt idx="2">
                  <c:v>0.12121212000000001</c:v>
                </c:pt>
                <c:pt idx="3">
                  <c:v>0.23232322999999999</c:v>
                </c:pt>
                <c:pt idx="4">
                  <c:v>0.30303029999999997</c:v>
                </c:pt>
                <c:pt idx="5">
                  <c:v>0.27272727000000002</c:v>
                </c:pt>
              </c:numCache>
            </c:numRef>
          </c:val>
          <c:extLst>
            <c:ext xmlns:c16="http://schemas.microsoft.com/office/drawing/2014/chart" uri="{C3380CC4-5D6E-409C-BE32-E72D297353CC}">
              <c16:uniqueId val="{0000000C-BE38-4F27-8E96-AC7800F138A0}"/>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491324001166519E-2"/>
          <c:y val="6.841426071741033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281A-4459-9CAE-16785BAC394E}"/>
              </c:ext>
            </c:extLst>
          </c:dPt>
          <c:dPt>
            <c:idx val="1"/>
            <c:bubble3D val="0"/>
            <c:spPr>
              <a:solidFill>
                <a:schemeClr val="accent2"/>
              </a:solidFill>
              <a:ln>
                <a:noFill/>
              </a:ln>
              <a:effectLst/>
            </c:spPr>
            <c:extLst>
              <c:ext xmlns:c16="http://schemas.microsoft.com/office/drawing/2014/chart" uri="{C3380CC4-5D6E-409C-BE32-E72D297353CC}">
                <c16:uniqueId val="{00000003-281A-4459-9CAE-16785BAC394E}"/>
              </c:ext>
            </c:extLst>
          </c:dPt>
          <c:dPt>
            <c:idx val="2"/>
            <c:bubble3D val="0"/>
            <c:spPr>
              <a:solidFill>
                <a:schemeClr val="accent3"/>
              </a:solidFill>
              <a:ln>
                <a:noFill/>
              </a:ln>
              <a:effectLst/>
            </c:spPr>
            <c:extLst>
              <c:ext xmlns:c16="http://schemas.microsoft.com/office/drawing/2014/chart" uri="{C3380CC4-5D6E-409C-BE32-E72D297353CC}">
                <c16:uniqueId val="{00000005-281A-4459-9CAE-16785BAC394E}"/>
              </c:ext>
            </c:extLst>
          </c:dPt>
          <c:dPt>
            <c:idx val="3"/>
            <c:bubble3D val="0"/>
            <c:spPr>
              <a:solidFill>
                <a:schemeClr val="accent4"/>
              </a:solidFill>
              <a:ln>
                <a:noFill/>
              </a:ln>
              <a:effectLst/>
            </c:spPr>
            <c:extLst>
              <c:ext xmlns:c16="http://schemas.microsoft.com/office/drawing/2014/chart" uri="{C3380CC4-5D6E-409C-BE32-E72D297353CC}">
                <c16:uniqueId val="{00000007-281A-4459-9CAE-16785BAC394E}"/>
              </c:ext>
            </c:extLst>
          </c:dPt>
          <c:dPt>
            <c:idx val="4"/>
            <c:bubble3D val="0"/>
            <c:spPr>
              <a:solidFill>
                <a:schemeClr val="accent5"/>
              </a:solidFill>
              <a:ln>
                <a:noFill/>
              </a:ln>
              <a:effectLst/>
            </c:spPr>
            <c:extLst>
              <c:ext xmlns:c16="http://schemas.microsoft.com/office/drawing/2014/chart" uri="{C3380CC4-5D6E-409C-BE32-E72D297353CC}">
                <c16:uniqueId val="{00000009-281A-4459-9CAE-16785BAC394E}"/>
              </c:ext>
            </c:extLst>
          </c:dPt>
          <c:dPt>
            <c:idx val="5"/>
            <c:bubble3D val="0"/>
            <c:spPr>
              <a:solidFill>
                <a:schemeClr val="accent6"/>
              </a:solidFill>
              <a:ln>
                <a:noFill/>
              </a:ln>
              <a:effectLst/>
            </c:spPr>
            <c:extLst>
              <c:ext xmlns:c16="http://schemas.microsoft.com/office/drawing/2014/chart" uri="{C3380CC4-5D6E-409C-BE32-E72D297353CC}">
                <c16:uniqueId val="{0000000B-281A-4459-9CAE-16785BAC394E}"/>
              </c:ext>
            </c:extLst>
          </c:dPt>
          <c:dLbls>
            <c:dLbl>
              <c:idx val="0"/>
              <c:layout>
                <c:manualLayout>
                  <c:x val="6.702901720618247E-2"/>
                  <c:y val="1.6033464566929133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281A-4459-9CAE-16785BAC394E}"/>
                </c:ext>
              </c:extLst>
            </c:dLbl>
            <c:dLbl>
              <c:idx val="1"/>
              <c:layout>
                <c:manualLayout>
                  <c:x val="-2.3421733741615717E-2"/>
                  <c:y val="6.8419911052784985E-2"/>
                </c:manualLayout>
              </c:layout>
              <c:showLegendKey val="0"/>
              <c:showVal val="0"/>
              <c:showCatName val="1"/>
              <c:showSerName val="0"/>
              <c:showPercent val="1"/>
              <c:showBubbleSize val="0"/>
              <c:extLst>
                <c:ext xmlns:c15="http://schemas.microsoft.com/office/drawing/2012/chart" uri="{CE6537A1-D6FC-4f65-9D91-7224C49458BB}">
                  <c15:layout>
                    <c:manualLayout>
                      <c:w val="0.34942257217847766"/>
                      <c:h val="0.1908183872849227"/>
                    </c:manualLayout>
                  </c15:layout>
                </c:ext>
                <c:ext xmlns:c16="http://schemas.microsoft.com/office/drawing/2014/chart" uri="{C3380CC4-5D6E-409C-BE32-E72D297353CC}">
                  <c16:uniqueId val="{00000003-281A-4459-9CAE-16785BAC394E}"/>
                </c:ext>
              </c:extLst>
            </c:dLbl>
            <c:dLbl>
              <c:idx val="2"/>
              <c:layout>
                <c:manualLayout>
                  <c:x val="-6.4814814814814839E-2"/>
                  <c:y val="-3.2407407407407406E-2"/>
                </c:manualLayout>
              </c:layout>
              <c:showLegendKey val="0"/>
              <c:showVal val="0"/>
              <c:showCatName val="1"/>
              <c:showSerName val="0"/>
              <c:showPercent val="1"/>
              <c:showBubbleSize val="0"/>
              <c:extLst>
                <c:ext xmlns:c15="http://schemas.microsoft.com/office/drawing/2012/chart" uri="{CE6537A1-D6FC-4f65-9D91-7224C49458BB}">
                  <c15:layout>
                    <c:manualLayout>
                      <c:w val="0.34873250218722662"/>
                      <c:h val="0.20007764654418198"/>
                    </c:manualLayout>
                  </c15:layout>
                </c:ext>
                <c:ext xmlns:c16="http://schemas.microsoft.com/office/drawing/2014/chart" uri="{C3380CC4-5D6E-409C-BE32-E72D297353CC}">
                  <c16:uniqueId val="{00000005-281A-4459-9CAE-16785BAC394E}"/>
                </c:ext>
              </c:extLst>
            </c:dLbl>
            <c:dLbl>
              <c:idx val="3"/>
              <c:layout>
                <c:manualLayout>
                  <c:x val="-4.2437781360066642E-17"/>
                  <c:y val="4.6299941673957207E-3"/>
                </c:manualLayout>
              </c:layout>
              <c:tx>
                <c:rich>
                  <a:bodyPr/>
                  <a:lstStyle/>
                  <a:p>
                    <a:fld id="{47B91328-8CEE-45F1-BE6F-B45ABA75B3D1}"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layout>
                    <c:manualLayout>
                      <c:w val="0.32091498979294253"/>
                      <c:h val="0.23733595800524934"/>
                    </c:manualLayout>
                  </c15:layout>
                  <c15:dlblFieldTable/>
                  <c15:showDataLabelsRange val="0"/>
                </c:ext>
                <c:ext xmlns:c16="http://schemas.microsoft.com/office/drawing/2014/chart" uri="{C3380CC4-5D6E-409C-BE32-E72D297353CC}">
                  <c16:uniqueId val="{00000007-281A-4459-9CAE-16785BAC394E}"/>
                </c:ext>
              </c:extLst>
            </c:dLbl>
            <c:dLbl>
              <c:idx val="4"/>
              <c:layout>
                <c:manualLayout>
                  <c:x val="1.3889071157771946E-2"/>
                  <c:y val="4.6296296296296294E-3"/>
                </c:manualLayout>
              </c:layout>
              <c:showLegendKey val="0"/>
              <c:showVal val="0"/>
              <c:showCatName val="1"/>
              <c:showSerName val="0"/>
              <c:showPercent val="1"/>
              <c:showBubbleSize val="0"/>
              <c:extLst>
                <c:ext xmlns:c15="http://schemas.microsoft.com/office/drawing/2012/chart" uri="{CE6537A1-D6FC-4f65-9D91-7224C49458BB}">
                  <c15:layout>
                    <c:manualLayout>
                      <c:w val="0.28486111111111106"/>
                      <c:h val="0.25335666375036453"/>
                    </c:manualLayout>
                  </c15:layout>
                </c:ext>
                <c:ext xmlns:c16="http://schemas.microsoft.com/office/drawing/2014/chart" uri="{C3380CC4-5D6E-409C-BE32-E72D297353CC}">
                  <c16:uniqueId val="{00000009-281A-4459-9CAE-16785BAC394E}"/>
                </c:ext>
              </c:extLst>
            </c:dLbl>
            <c:dLbl>
              <c:idx val="5"/>
              <c:layout>
                <c:manualLayout>
                  <c:x val="3.472222222222214E-2"/>
                  <c:y val="-3.4722039953339168E-2"/>
                </c:manualLayout>
              </c:layout>
              <c:showLegendKey val="0"/>
              <c:showVal val="0"/>
              <c:showCatName val="1"/>
              <c:showSerName val="0"/>
              <c:showPercent val="1"/>
              <c:showBubbleSize val="0"/>
              <c:extLst>
                <c:ext xmlns:c15="http://schemas.microsoft.com/office/drawing/2012/chart" uri="{CE6537A1-D6FC-4f65-9D91-7224C49458BB}">
                  <c15:layout>
                    <c:manualLayout>
                      <c:w val="0.3311574074074074"/>
                      <c:h val="0.23627333041703116"/>
                    </c:manualLayout>
                  </c15:layout>
                </c:ext>
                <c:ext xmlns:c16="http://schemas.microsoft.com/office/drawing/2014/chart" uri="{C3380CC4-5D6E-409C-BE32-E72D297353CC}">
                  <c16:uniqueId val="{0000000B-281A-4459-9CAE-16785BAC394E}"/>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&lt;AUD 25,000</c:v>
                </c:pt>
                <c:pt idx="1">
                  <c:v>AUD 25,001 - AUD 34,999</c:v>
                </c:pt>
                <c:pt idx="2">
                  <c:v>AUD 35,000 - AUD 59,999</c:v>
                </c:pt>
                <c:pt idx="3">
                  <c:v>AUD 60,000 - AUD 99,999</c:v>
                </c:pt>
                <c:pt idx="4">
                  <c:v>AUD 100,000 - AUD 149,999</c:v>
                </c:pt>
                <c:pt idx="5">
                  <c:v>AUD 150,000+</c:v>
                </c:pt>
              </c:strCache>
            </c:strRef>
          </c:cat>
          <c:val>
            <c:numRef>
              <c:f>Sheet1!$B$2:$B$7</c:f>
              <c:numCache>
                <c:formatCode>0%</c:formatCode>
                <c:ptCount val="6"/>
                <c:pt idx="0">
                  <c:v>2.8571429999999998E-2</c:v>
                </c:pt>
                <c:pt idx="1">
                  <c:v>8.5714289999999999E-2</c:v>
                </c:pt>
                <c:pt idx="2">
                  <c:v>0.17142857</c:v>
                </c:pt>
                <c:pt idx="3">
                  <c:v>0.25714285999999997</c:v>
                </c:pt>
                <c:pt idx="4">
                  <c:v>0.31428571</c:v>
                </c:pt>
                <c:pt idx="5">
                  <c:v>0.14285713999999999</c:v>
                </c:pt>
              </c:numCache>
            </c:numRef>
          </c:val>
          <c:extLst>
            <c:ext xmlns:c16="http://schemas.microsoft.com/office/drawing/2014/chart" uri="{C3380CC4-5D6E-409C-BE32-E72D297353CC}">
              <c16:uniqueId val="{0000000C-281A-4459-9CAE-16785BAC394E}"/>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4024258433762"/>
          <c:y val="0.14540740250580042"/>
          <c:w val="0.736200357817276"/>
          <c:h val="0.79209269022359208"/>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36BF-4CF4-8733-C72A935163C7}"/>
              </c:ext>
            </c:extLst>
          </c:dPt>
          <c:dPt>
            <c:idx val="1"/>
            <c:bubble3D val="0"/>
            <c:spPr>
              <a:solidFill>
                <a:schemeClr val="accent2"/>
              </a:solidFill>
              <a:ln>
                <a:noFill/>
              </a:ln>
              <a:effectLst/>
            </c:spPr>
            <c:extLst>
              <c:ext xmlns:c16="http://schemas.microsoft.com/office/drawing/2014/chart" uri="{C3380CC4-5D6E-409C-BE32-E72D297353CC}">
                <c16:uniqueId val="{00000003-36BF-4CF4-8733-C72A935163C7}"/>
              </c:ext>
            </c:extLst>
          </c:dPt>
          <c:dPt>
            <c:idx val="2"/>
            <c:bubble3D val="0"/>
            <c:spPr>
              <a:solidFill>
                <a:schemeClr val="accent3"/>
              </a:solidFill>
              <a:ln>
                <a:noFill/>
              </a:ln>
              <a:effectLst/>
            </c:spPr>
            <c:extLst>
              <c:ext xmlns:c16="http://schemas.microsoft.com/office/drawing/2014/chart" uri="{C3380CC4-5D6E-409C-BE32-E72D297353CC}">
                <c16:uniqueId val="{00000005-36BF-4CF4-8733-C72A935163C7}"/>
              </c:ext>
            </c:extLst>
          </c:dPt>
          <c:dPt>
            <c:idx val="3"/>
            <c:bubble3D val="0"/>
            <c:spPr>
              <a:solidFill>
                <a:schemeClr val="accent4"/>
              </a:solidFill>
              <a:ln>
                <a:noFill/>
              </a:ln>
              <a:effectLst/>
            </c:spPr>
            <c:extLst>
              <c:ext xmlns:c16="http://schemas.microsoft.com/office/drawing/2014/chart" uri="{C3380CC4-5D6E-409C-BE32-E72D297353CC}">
                <c16:uniqueId val="{00000007-36BF-4CF4-8733-C72A935163C7}"/>
              </c:ext>
            </c:extLst>
          </c:dPt>
          <c:dPt>
            <c:idx val="4"/>
            <c:bubble3D val="0"/>
            <c:spPr>
              <a:solidFill>
                <a:schemeClr val="accent5"/>
              </a:solidFill>
              <a:ln>
                <a:noFill/>
              </a:ln>
              <a:effectLst/>
            </c:spPr>
            <c:extLst>
              <c:ext xmlns:c16="http://schemas.microsoft.com/office/drawing/2014/chart" uri="{C3380CC4-5D6E-409C-BE32-E72D297353CC}">
                <c16:uniqueId val="{00000009-36BF-4CF4-8733-C72A935163C7}"/>
              </c:ext>
            </c:extLst>
          </c:dPt>
          <c:dLbls>
            <c:dLbl>
              <c:idx val="0"/>
              <c:layout>
                <c:manualLayout>
                  <c:x val="8.2226737371386398E-3"/>
                  <c:y val="5.831153207386576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6BF-4CF4-8733-C72A935163C7}"/>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0.14168937000000001</c:v>
                </c:pt>
                <c:pt idx="1">
                  <c:v>0.22615804</c:v>
                </c:pt>
                <c:pt idx="2">
                  <c:v>0.43324251000000003</c:v>
                </c:pt>
                <c:pt idx="3">
                  <c:v>0.1280654</c:v>
                </c:pt>
                <c:pt idx="4">
                  <c:v>7.0844690000000002E-2</c:v>
                </c:pt>
              </c:numCache>
            </c:numRef>
          </c:val>
          <c:extLst>
            <c:ext xmlns:c16="http://schemas.microsoft.com/office/drawing/2014/chart" uri="{C3380CC4-5D6E-409C-BE32-E72D297353CC}">
              <c16:uniqueId val="{0000000A-36BF-4CF4-8733-C72A935163C7}"/>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0142101389561"/>
          <c:y val="0.12047169819259214"/>
          <c:w val="0.77281600627368108"/>
          <c:h val="0.82703922768144289"/>
        </c:manualLayout>
      </c:layout>
      <c:doughnutChart>
        <c:varyColors val="1"/>
        <c:ser>
          <c:idx val="0"/>
          <c:order val="0"/>
          <c:tx>
            <c:strRef>
              <c:f>Sheet1!$B$1</c:f>
              <c:strCache>
                <c:ptCount val="1"/>
                <c:pt idx="0">
                  <c:v>Income</c:v>
                </c:pt>
              </c:strCache>
            </c:strRef>
          </c:tx>
          <c:dPt>
            <c:idx val="0"/>
            <c:bubble3D val="0"/>
            <c:spPr>
              <a:solidFill>
                <a:schemeClr val="accent1"/>
              </a:solidFill>
              <a:ln>
                <a:noFill/>
              </a:ln>
              <a:effectLst/>
            </c:spPr>
            <c:extLst>
              <c:ext xmlns:c16="http://schemas.microsoft.com/office/drawing/2014/chart" uri="{C3380CC4-5D6E-409C-BE32-E72D297353CC}">
                <c16:uniqueId val="{00000001-3555-4E33-8D28-A00BDE48E856}"/>
              </c:ext>
            </c:extLst>
          </c:dPt>
          <c:dPt>
            <c:idx val="1"/>
            <c:bubble3D val="0"/>
            <c:spPr>
              <a:solidFill>
                <a:schemeClr val="accent2"/>
              </a:solidFill>
              <a:ln>
                <a:noFill/>
              </a:ln>
              <a:effectLst/>
            </c:spPr>
            <c:extLst>
              <c:ext xmlns:c16="http://schemas.microsoft.com/office/drawing/2014/chart" uri="{C3380CC4-5D6E-409C-BE32-E72D297353CC}">
                <c16:uniqueId val="{00000003-3555-4E33-8D28-A00BDE48E856}"/>
              </c:ext>
            </c:extLst>
          </c:dPt>
          <c:dPt>
            <c:idx val="2"/>
            <c:bubble3D val="0"/>
            <c:spPr>
              <a:solidFill>
                <a:schemeClr val="accent3"/>
              </a:solidFill>
              <a:ln>
                <a:noFill/>
              </a:ln>
              <a:effectLst/>
            </c:spPr>
            <c:extLst>
              <c:ext xmlns:c16="http://schemas.microsoft.com/office/drawing/2014/chart" uri="{C3380CC4-5D6E-409C-BE32-E72D297353CC}">
                <c16:uniqueId val="{00000005-3555-4E33-8D28-A00BDE48E856}"/>
              </c:ext>
            </c:extLst>
          </c:dPt>
          <c:dPt>
            <c:idx val="3"/>
            <c:bubble3D val="0"/>
            <c:spPr>
              <a:solidFill>
                <a:schemeClr val="accent4"/>
              </a:solidFill>
              <a:ln>
                <a:noFill/>
              </a:ln>
              <a:effectLst/>
            </c:spPr>
            <c:extLst>
              <c:ext xmlns:c16="http://schemas.microsoft.com/office/drawing/2014/chart" uri="{C3380CC4-5D6E-409C-BE32-E72D297353CC}">
                <c16:uniqueId val="{00000007-3555-4E33-8D28-A00BDE48E856}"/>
              </c:ext>
            </c:extLst>
          </c:dPt>
          <c:dPt>
            <c:idx val="4"/>
            <c:bubble3D val="0"/>
            <c:spPr>
              <a:solidFill>
                <a:schemeClr val="accent5"/>
              </a:solidFill>
              <a:ln>
                <a:noFill/>
              </a:ln>
              <a:effectLst/>
            </c:spPr>
            <c:extLst>
              <c:ext xmlns:c16="http://schemas.microsoft.com/office/drawing/2014/chart" uri="{C3380CC4-5D6E-409C-BE32-E72D297353CC}">
                <c16:uniqueId val="{00000009-3555-4E33-8D28-A00BDE48E856}"/>
              </c:ext>
            </c:extLst>
          </c:dPt>
          <c:dPt>
            <c:idx val="5"/>
            <c:bubble3D val="0"/>
            <c:spPr>
              <a:solidFill>
                <a:schemeClr val="accent6"/>
              </a:solidFill>
              <a:ln>
                <a:noFill/>
              </a:ln>
              <a:effectLst/>
            </c:spPr>
            <c:extLst>
              <c:ext xmlns:c16="http://schemas.microsoft.com/office/drawing/2014/chart" uri="{C3380CC4-5D6E-409C-BE32-E72D297353CC}">
                <c16:uniqueId val="{0000000B-3555-4E33-8D28-A00BDE48E856}"/>
              </c:ext>
            </c:extLst>
          </c:dPt>
          <c:dLbls>
            <c:dLbl>
              <c:idx val="0"/>
              <c:layout>
                <c:manualLayout>
                  <c:x val="3.7137538712511506E-2"/>
                  <c:y val="-2.137350879805989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555-4E33-8D28-A00BDE48E856}"/>
                </c:ext>
              </c:extLst>
            </c:dLbl>
            <c:dLbl>
              <c:idx val="1"/>
              <c:layout>
                <c:manualLayout>
                  <c:x val="-3.1547944803350489E-3"/>
                  <c:y val="7.743268817312879E-3"/>
                </c:manualLayout>
              </c:layout>
              <c:showLegendKey val="0"/>
              <c:showVal val="0"/>
              <c:showCatName val="1"/>
              <c:showSerName val="0"/>
              <c:showPercent val="1"/>
              <c:showBubbleSize val="0"/>
              <c:extLst>
                <c:ext xmlns:c15="http://schemas.microsoft.com/office/drawing/2012/chart" uri="{CE6537A1-D6FC-4f65-9D91-7224C49458BB}">
                  <c15:layout>
                    <c:manualLayout>
                      <c:w val="0.23475665372929647"/>
                      <c:h val="0.22575782692562832"/>
                    </c:manualLayout>
                  </c15:layout>
                </c:ext>
                <c:ext xmlns:c16="http://schemas.microsoft.com/office/drawing/2014/chart" uri="{C3380CC4-5D6E-409C-BE32-E72D297353CC}">
                  <c16:uniqueId val="{00000003-3555-4E33-8D28-A00BDE48E856}"/>
                </c:ext>
              </c:extLst>
            </c:dLbl>
            <c:dLbl>
              <c:idx val="2"/>
              <c:layout>
                <c:manualLayout>
                  <c:x val="-8.8437251658059525E-3"/>
                  <c:y val="3.5622514663433153E-3"/>
                </c:manualLayout>
              </c:layout>
              <c:showLegendKey val="0"/>
              <c:showVal val="0"/>
              <c:showCatName val="1"/>
              <c:showSerName val="0"/>
              <c:showPercent val="1"/>
              <c:showBubbleSize val="0"/>
              <c:extLst>
                <c:ext xmlns:c15="http://schemas.microsoft.com/office/drawing/2012/chart" uri="{CE6537A1-D6FC-4f65-9D91-7224C49458BB}">
                  <c15:layout>
                    <c:manualLayout>
                      <c:w val="0.27802974546720255"/>
                      <c:h val="0.22575782692562832"/>
                    </c:manualLayout>
                  </c15:layout>
                </c:ext>
                <c:ext xmlns:c16="http://schemas.microsoft.com/office/drawing/2014/chart" uri="{C3380CC4-5D6E-409C-BE32-E72D297353CC}">
                  <c16:uniqueId val="{00000005-3555-4E33-8D28-A00BDE48E856}"/>
                </c:ext>
              </c:extLst>
            </c:dLbl>
            <c:dLbl>
              <c:idx val="3"/>
              <c:layout>
                <c:manualLayout>
                  <c:x val="2.7079100380991922E-3"/>
                  <c:y val="2.0616179746160132E-4"/>
                </c:manualLayout>
              </c:layout>
              <c:tx>
                <c:rich>
                  <a:bodyPr/>
                  <a:lstStyle/>
                  <a:p>
                    <a:fld id="{A3860810-9E73-4824-B2F5-B118BED585D4}"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layout>
                    <c:manualLayout>
                      <c:w val="0.19814096072029905"/>
                      <c:h val="0.22575782692562832"/>
                    </c:manualLayout>
                  </c15:layout>
                  <c15:dlblFieldTable/>
                  <c15:showDataLabelsRange val="0"/>
                </c:ext>
                <c:ext xmlns:c16="http://schemas.microsoft.com/office/drawing/2014/chart" uri="{C3380CC4-5D6E-409C-BE32-E72D297353CC}">
                  <c16:uniqueId val="{00000007-3555-4E33-8D28-A00BDE48E856}"/>
                </c:ext>
              </c:extLst>
            </c:dLbl>
            <c:dLbl>
              <c:idx val="4"/>
              <c:layout>
                <c:manualLayout>
                  <c:x val="2.0506278236619054E-2"/>
                  <c:y val="1.0892848813228218E-2"/>
                </c:manualLayout>
              </c:layout>
              <c:showLegendKey val="0"/>
              <c:showVal val="0"/>
              <c:showCatName val="1"/>
              <c:showSerName val="0"/>
              <c:showPercent val="1"/>
              <c:showBubbleSize val="0"/>
              <c:extLst>
                <c:ext xmlns:c15="http://schemas.microsoft.com/office/drawing/2012/chart" uri="{CE6537A1-D6FC-4f65-9D91-7224C49458BB}">
                  <c15:layout>
                    <c:manualLayout>
                      <c:w val="0.29983508522518781"/>
                      <c:h val="0.19332507003190039"/>
                    </c:manualLayout>
                  </c15:layout>
                </c:ext>
                <c:ext xmlns:c16="http://schemas.microsoft.com/office/drawing/2014/chart" uri="{C3380CC4-5D6E-409C-BE32-E72D297353CC}">
                  <c16:uniqueId val="{00000009-3555-4E33-8D28-A00BDE48E856}"/>
                </c:ext>
              </c:extLst>
            </c:dLbl>
            <c:dLbl>
              <c:idx val="5"/>
              <c:layout>
                <c:manualLayout>
                  <c:x val="-2.3300895551180315E-2"/>
                  <c:y val="4.630926906246309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3555-4E33-8D28-A00BDE48E856}"/>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0.41961852999999999</c:v>
                </c:pt>
                <c:pt idx="1">
                  <c:v>0.22615804</c:v>
                </c:pt>
                <c:pt idx="2">
                  <c:v>0.11444142</c:v>
                </c:pt>
                <c:pt idx="3">
                  <c:v>0.13623978</c:v>
                </c:pt>
                <c:pt idx="4">
                  <c:v>6.5395099999999998E-2</c:v>
                </c:pt>
                <c:pt idx="5">
                  <c:v>3.8147140000000003E-2</c:v>
                </c:pt>
              </c:numCache>
            </c:numRef>
          </c:val>
          <c:extLst>
            <c:ext xmlns:c16="http://schemas.microsoft.com/office/drawing/2014/chart" uri="{C3380CC4-5D6E-409C-BE32-E72D297353CC}">
              <c16:uniqueId val="{0000000C-3555-4E33-8D28-A00BDE48E856}"/>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660-46F3-8746-16C98DA450C1}"/>
              </c:ext>
            </c:extLst>
          </c:dPt>
          <c:dPt>
            <c:idx val="1"/>
            <c:bubble3D val="0"/>
            <c:spPr>
              <a:solidFill>
                <a:schemeClr val="accent2"/>
              </a:solidFill>
              <a:ln>
                <a:noFill/>
              </a:ln>
              <a:effectLst/>
            </c:spPr>
            <c:extLst>
              <c:ext xmlns:c16="http://schemas.microsoft.com/office/drawing/2014/chart" uri="{C3380CC4-5D6E-409C-BE32-E72D297353CC}">
                <c16:uniqueId val="{00000003-B660-46F3-8746-16C98DA450C1}"/>
              </c:ext>
            </c:extLst>
          </c:dPt>
          <c:dPt>
            <c:idx val="2"/>
            <c:bubble3D val="0"/>
            <c:spPr>
              <a:solidFill>
                <a:schemeClr val="accent3"/>
              </a:solidFill>
              <a:ln>
                <a:noFill/>
              </a:ln>
              <a:effectLst/>
            </c:spPr>
            <c:extLst>
              <c:ext xmlns:c16="http://schemas.microsoft.com/office/drawing/2014/chart" uri="{C3380CC4-5D6E-409C-BE32-E72D297353CC}">
                <c16:uniqueId val="{00000005-B660-46F3-8746-16C98DA450C1}"/>
              </c:ext>
            </c:extLst>
          </c:dPt>
          <c:dPt>
            <c:idx val="3"/>
            <c:bubble3D val="0"/>
            <c:spPr>
              <a:solidFill>
                <a:schemeClr val="accent4"/>
              </a:solidFill>
              <a:ln>
                <a:noFill/>
              </a:ln>
              <a:effectLst/>
            </c:spPr>
            <c:extLst>
              <c:ext xmlns:c16="http://schemas.microsoft.com/office/drawing/2014/chart" uri="{C3380CC4-5D6E-409C-BE32-E72D297353CC}">
                <c16:uniqueId val="{00000007-B660-46F3-8746-16C98DA450C1}"/>
              </c:ext>
            </c:extLst>
          </c:dPt>
          <c:dPt>
            <c:idx val="4"/>
            <c:bubble3D val="0"/>
            <c:spPr>
              <a:solidFill>
                <a:schemeClr val="accent5"/>
              </a:solidFill>
              <a:ln>
                <a:noFill/>
              </a:ln>
              <a:effectLst/>
            </c:spPr>
            <c:extLst>
              <c:ext xmlns:c16="http://schemas.microsoft.com/office/drawing/2014/chart" uri="{C3380CC4-5D6E-409C-BE32-E72D297353CC}">
                <c16:uniqueId val="{00000009-B660-46F3-8746-16C98DA450C1}"/>
              </c:ext>
            </c:extLst>
          </c:dPt>
          <c:dPt>
            <c:idx val="5"/>
            <c:bubble3D val="0"/>
            <c:spPr>
              <a:solidFill>
                <a:schemeClr val="accent6"/>
              </a:solidFill>
              <a:ln>
                <a:noFill/>
              </a:ln>
              <a:effectLst/>
            </c:spPr>
            <c:extLst>
              <c:ext xmlns:c16="http://schemas.microsoft.com/office/drawing/2014/chart" uri="{C3380CC4-5D6E-409C-BE32-E72D297353CC}">
                <c16:uniqueId val="{0000000B-B660-46F3-8746-16C98DA450C1}"/>
              </c:ext>
            </c:extLst>
          </c:dPt>
          <c:dLbls>
            <c:dLbl>
              <c:idx val="0"/>
              <c:layout>
                <c:manualLayout>
                  <c:x val="1.1473461650627004E-2"/>
                  <c:y val="-3.489246135899679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660-46F3-8746-16C98DA450C1}"/>
                </c:ext>
              </c:extLst>
            </c:dLbl>
            <c:dLbl>
              <c:idx val="1"/>
              <c:layout>
                <c:manualLayout>
                  <c:x val="-4.6296296296296294E-2"/>
                  <c:y val="4.1666666666666664E-2"/>
                </c:manualLayout>
              </c:layout>
              <c:showLegendKey val="0"/>
              <c:showVal val="0"/>
              <c:showCatName val="1"/>
              <c:showSerName val="0"/>
              <c:showPercent val="1"/>
              <c:showBubbleSize val="0"/>
              <c:extLst>
                <c:ext xmlns:c15="http://schemas.microsoft.com/office/drawing/2012/chart" uri="{CE6537A1-D6FC-4f65-9D91-7224C49458BB}">
                  <c15:layout>
                    <c:manualLayout>
                      <c:w val="0.34479294254884807"/>
                      <c:h val="0.19544801691455235"/>
                    </c:manualLayout>
                  </c15:layout>
                </c:ext>
                <c:ext xmlns:c16="http://schemas.microsoft.com/office/drawing/2014/chart" uri="{C3380CC4-5D6E-409C-BE32-E72D297353CC}">
                  <c16:uniqueId val="{00000003-B660-46F3-8746-16C98DA450C1}"/>
                </c:ext>
              </c:extLst>
            </c:dLbl>
            <c:dLbl>
              <c:idx val="2"/>
              <c:layout>
                <c:manualLayout>
                  <c:x val="-4.6296296296296294E-3"/>
                  <c:y val="-3.240722513852435E-2"/>
                </c:manualLayout>
              </c:layout>
              <c:showLegendKey val="0"/>
              <c:showVal val="0"/>
              <c:showCatName val="1"/>
              <c:showSerName val="0"/>
              <c:showPercent val="1"/>
              <c:showBubbleSize val="0"/>
              <c:extLst>
                <c:ext xmlns:c15="http://schemas.microsoft.com/office/drawing/2012/chart" uri="{CE6537A1-D6FC-4f65-9D91-7224C49458BB}">
                  <c15:layout>
                    <c:manualLayout>
                      <c:w val="0.4089176873724118"/>
                      <c:h val="0.23248505395158933"/>
                    </c:manualLayout>
                  </c15:layout>
                </c:ext>
                <c:ext xmlns:c16="http://schemas.microsoft.com/office/drawing/2014/chart" uri="{C3380CC4-5D6E-409C-BE32-E72D297353CC}">
                  <c16:uniqueId val="{00000005-B660-46F3-8746-16C98DA450C1}"/>
                </c:ext>
              </c:extLst>
            </c:dLbl>
            <c:dLbl>
              <c:idx val="3"/>
              <c:layout>
                <c:manualLayout>
                  <c:x val="1.3888888888888888E-2"/>
                  <c:y val="-3.7036854768154021E-2"/>
                </c:manualLayout>
              </c:layout>
              <c:showLegendKey val="0"/>
              <c:showVal val="0"/>
              <c:showCatName val="1"/>
              <c:showSerName val="0"/>
              <c:showPercent val="1"/>
              <c:showBubbleSize val="0"/>
              <c:extLst>
                <c:ext xmlns:c15="http://schemas.microsoft.com/office/drawing/2012/chart" uri="{CE6537A1-D6FC-4f65-9D91-7224C49458BB}">
                  <c15:layout>
                    <c:manualLayout>
                      <c:w val="0.32091516909579737"/>
                      <c:h val="0.23839853098263877"/>
                    </c:manualLayout>
                  </c15:layout>
                </c:ext>
                <c:ext xmlns:c16="http://schemas.microsoft.com/office/drawing/2014/chart" uri="{C3380CC4-5D6E-409C-BE32-E72D297353CC}">
                  <c16:uniqueId val="{00000007-B660-46F3-8746-16C98DA450C1}"/>
                </c:ext>
              </c:extLst>
            </c:dLbl>
            <c:dLbl>
              <c:idx val="4"/>
              <c:layout>
                <c:manualLayout>
                  <c:x val="1.151443328144891E-2"/>
                  <c:y val="-1.8525743562819697E-7"/>
                </c:manualLayout>
              </c:layout>
              <c:showLegendKey val="0"/>
              <c:showVal val="0"/>
              <c:showCatName val="1"/>
              <c:showSerName val="0"/>
              <c:showPercent val="1"/>
              <c:showBubbleSize val="0"/>
              <c:extLst>
                <c:ext xmlns:c15="http://schemas.microsoft.com/office/drawing/2012/chart" uri="{CE6537A1-D6FC-4f65-9D91-7224C49458BB}">
                  <c15:layout>
                    <c:manualLayout>
                      <c:w val="0.27441913117305788"/>
                      <c:h val="0.29821371075460168"/>
                    </c:manualLayout>
                  </c15:layout>
                </c:ext>
                <c:ext xmlns:c16="http://schemas.microsoft.com/office/drawing/2014/chart" uri="{C3380CC4-5D6E-409C-BE32-E72D297353CC}">
                  <c16:uniqueId val="{00000009-B660-46F3-8746-16C98DA450C1}"/>
                </c:ext>
              </c:extLst>
            </c:dLbl>
            <c:dLbl>
              <c:idx val="5"/>
              <c:layout>
                <c:manualLayout>
                  <c:x val="-4.1268591426071741E-2"/>
                  <c:y val="8.401684164479431E-2"/>
                </c:manualLayout>
              </c:layout>
              <c:showLegendKey val="0"/>
              <c:showVal val="0"/>
              <c:showCatName val="1"/>
              <c:showSerName val="0"/>
              <c:showPercent val="1"/>
              <c:showBubbleSize val="0"/>
              <c:extLst>
                <c:ext xmlns:c15="http://schemas.microsoft.com/office/drawing/2012/chart" uri="{CE6537A1-D6FC-4f65-9D91-7224C49458BB}">
                  <c15:layout>
                    <c:manualLayout>
                      <c:w val="0.28297572178477692"/>
                      <c:h val="0.18457494896471274"/>
                    </c:manualLayout>
                  </c15:layout>
                </c:ext>
                <c:ext xmlns:c16="http://schemas.microsoft.com/office/drawing/2014/chart" uri="{C3380CC4-5D6E-409C-BE32-E72D297353CC}">
                  <c16:uniqueId val="{0000000B-B660-46F3-8746-16C98DA450C1}"/>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0.37777778000000001</c:v>
                </c:pt>
                <c:pt idx="1">
                  <c:v>0.25925925999999999</c:v>
                </c:pt>
                <c:pt idx="2">
                  <c:v>0.12592592999999999</c:v>
                </c:pt>
                <c:pt idx="3">
                  <c:v>0.16296295999999999</c:v>
                </c:pt>
                <c:pt idx="4">
                  <c:v>3.703704E-2</c:v>
                </c:pt>
                <c:pt idx="5">
                  <c:v>3.703704E-2</c:v>
                </c:pt>
              </c:numCache>
            </c:numRef>
          </c:val>
          <c:extLst>
            <c:ext xmlns:c16="http://schemas.microsoft.com/office/drawing/2014/chart" uri="{C3380CC4-5D6E-409C-BE32-E72D297353CC}">
              <c16:uniqueId val="{0000000C-B660-46F3-8746-16C98DA450C1}"/>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E38-4F27-8E96-AC7800F138A0}"/>
              </c:ext>
            </c:extLst>
          </c:dPt>
          <c:dPt>
            <c:idx val="1"/>
            <c:bubble3D val="0"/>
            <c:spPr>
              <a:solidFill>
                <a:schemeClr val="accent2"/>
              </a:solidFill>
              <a:ln>
                <a:noFill/>
              </a:ln>
              <a:effectLst/>
            </c:spPr>
            <c:extLst>
              <c:ext xmlns:c16="http://schemas.microsoft.com/office/drawing/2014/chart" uri="{C3380CC4-5D6E-409C-BE32-E72D297353CC}">
                <c16:uniqueId val="{00000003-BE38-4F27-8E96-AC7800F138A0}"/>
              </c:ext>
            </c:extLst>
          </c:dPt>
          <c:dPt>
            <c:idx val="2"/>
            <c:bubble3D val="0"/>
            <c:spPr>
              <a:solidFill>
                <a:schemeClr val="accent3"/>
              </a:solidFill>
              <a:ln>
                <a:noFill/>
              </a:ln>
              <a:effectLst/>
            </c:spPr>
            <c:extLst>
              <c:ext xmlns:c16="http://schemas.microsoft.com/office/drawing/2014/chart" uri="{C3380CC4-5D6E-409C-BE32-E72D297353CC}">
                <c16:uniqueId val="{00000005-BE38-4F27-8E96-AC7800F138A0}"/>
              </c:ext>
            </c:extLst>
          </c:dPt>
          <c:dPt>
            <c:idx val="3"/>
            <c:bubble3D val="0"/>
            <c:spPr>
              <a:solidFill>
                <a:schemeClr val="accent4"/>
              </a:solidFill>
              <a:ln>
                <a:noFill/>
              </a:ln>
              <a:effectLst/>
            </c:spPr>
            <c:extLst>
              <c:ext xmlns:c16="http://schemas.microsoft.com/office/drawing/2014/chart" uri="{C3380CC4-5D6E-409C-BE32-E72D297353CC}">
                <c16:uniqueId val="{00000007-BE38-4F27-8E96-AC7800F138A0}"/>
              </c:ext>
            </c:extLst>
          </c:dPt>
          <c:dPt>
            <c:idx val="4"/>
            <c:bubble3D val="0"/>
            <c:spPr>
              <a:solidFill>
                <a:schemeClr val="accent5"/>
              </a:solidFill>
              <a:ln>
                <a:noFill/>
              </a:ln>
              <a:effectLst/>
            </c:spPr>
            <c:extLst>
              <c:ext xmlns:c16="http://schemas.microsoft.com/office/drawing/2014/chart" uri="{C3380CC4-5D6E-409C-BE32-E72D297353CC}">
                <c16:uniqueId val="{00000009-BE38-4F27-8E96-AC7800F138A0}"/>
              </c:ext>
            </c:extLst>
          </c:dPt>
          <c:dPt>
            <c:idx val="5"/>
            <c:bubble3D val="0"/>
            <c:spPr>
              <a:solidFill>
                <a:schemeClr val="accent6"/>
              </a:solidFill>
              <a:ln>
                <a:noFill/>
              </a:ln>
              <a:effectLst/>
            </c:spPr>
            <c:extLst>
              <c:ext xmlns:c16="http://schemas.microsoft.com/office/drawing/2014/chart" uri="{C3380CC4-5D6E-409C-BE32-E72D297353CC}">
                <c16:uniqueId val="{0000000B-BE38-4F27-8E96-AC7800F138A0}"/>
              </c:ext>
            </c:extLst>
          </c:dPt>
          <c:dLbls>
            <c:dLbl>
              <c:idx val="0"/>
              <c:layout>
                <c:manualLayout>
                  <c:x val="6.7029017206182387E-2"/>
                  <c:y val="-2.5633202099737531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E38-4F27-8E96-AC7800F138A0}"/>
                </c:ext>
              </c:extLst>
            </c:dLbl>
            <c:dLbl>
              <c:idx val="1"/>
              <c:layout>
                <c:manualLayout>
                  <c:x val="4.8337525517643629E-2"/>
                  <c:y val="6.1475648877223593E-2"/>
                </c:manualLayout>
              </c:layout>
              <c:showLegendKey val="0"/>
              <c:showVal val="0"/>
              <c:showCatName val="1"/>
              <c:showSerName val="0"/>
              <c:showPercent val="1"/>
              <c:showBubbleSize val="0"/>
              <c:extLst>
                <c:ext xmlns:c15="http://schemas.microsoft.com/office/drawing/2012/chart" uri="{CE6537A1-D6FC-4f65-9D91-7224C49458BB}">
                  <c15:layout>
                    <c:manualLayout>
                      <c:w val="0.33553368328958877"/>
                      <c:h val="0.24174431321084863"/>
                    </c:manualLayout>
                  </c15:layout>
                </c:ext>
                <c:ext xmlns:c16="http://schemas.microsoft.com/office/drawing/2014/chart" uri="{C3380CC4-5D6E-409C-BE32-E72D297353CC}">
                  <c16:uniqueId val="{00000003-BE38-4F27-8E96-AC7800F138A0}"/>
                </c:ext>
              </c:extLst>
            </c:dLbl>
            <c:dLbl>
              <c:idx val="2"/>
              <c:layout>
                <c:manualLayout>
                  <c:x val="-7.1758894721493147E-2"/>
                  <c:y val="-2.7777960046660919E-2"/>
                </c:manualLayout>
              </c:layout>
              <c:showLegendKey val="0"/>
              <c:showVal val="0"/>
              <c:showCatName val="1"/>
              <c:showSerName val="0"/>
              <c:showPercent val="1"/>
              <c:showBubbleSize val="0"/>
              <c:extLst>
                <c:ext xmlns:c15="http://schemas.microsoft.com/office/drawing/2012/chart" uri="{CE6537A1-D6FC-4f65-9D91-7224C49458BB}">
                  <c15:layout>
                    <c:manualLayout>
                      <c:w val="0.4089176873724118"/>
                      <c:h val="0.22322579469233009"/>
                    </c:manualLayout>
                  </c15:layout>
                </c:ext>
                <c:ext xmlns:c16="http://schemas.microsoft.com/office/drawing/2014/chart" uri="{C3380CC4-5D6E-409C-BE32-E72D297353CC}">
                  <c16:uniqueId val="{00000005-BE38-4F27-8E96-AC7800F138A0}"/>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2091498979294253"/>
                      <c:h val="0.22344706911636045"/>
                    </c:manualLayout>
                  </c15:layout>
                </c:ext>
                <c:ext xmlns:c16="http://schemas.microsoft.com/office/drawing/2014/chart" uri="{C3380CC4-5D6E-409C-BE32-E72D297353CC}">
                  <c16:uniqueId val="{00000007-BE38-4F27-8E96-AC7800F138A0}"/>
                </c:ext>
              </c:extLst>
            </c:dLbl>
            <c:dLbl>
              <c:idx val="4"/>
              <c:showLegendKey val="0"/>
              <c:showVal val="0"/>
              <c:showCatName val="1"/>
              <c:showSerName val="0"/>
              <c:showPercent val="1"/>
              <c:showBubbleSize val="0"/>
              <c:extLst>
                <c:ext xmlns:c15="http://schemas.microsoft.com/office/drawing/2012/chart" uri="{CE6537A1-D6FC-4f65-9D91-7224C49458BB}">
                  <c15:layout>
                    <c:manualLayout>
                      <c:w val="0.32652777777777775"/>
                      <c:h val="0.25335666375036453"/>
                    </c:manualLayout>
                  </c15:layout>
                </c:ext>
                <c:ext xmlns:c16="http://schemas.microsoft.com/office/drawing/2014/chart" uri="{C3380CC4-5D6E-409C-BE32-E72D297353CC}">
                  <c16:uniqueId val="{00000009-BE38-4F27-8E96-AC7800F138A0}"/>
                </c:ext>
              </c:extLst>
            </c:dLbl>
            <c:dLbl>
              <c:idx val="5"/>
              <c:layout>
                <c:manualLayout>
                  <c:x val="-1.1574074074074073E-2"/>
                  <c:y val="6.0185367454068155E-2"/>
                </c:manualLayout>
              </c:layout>
              <c:showLegendKey val="0"/>
              <c:showVal val="0"/>
              <c:showCatName val="1"/>
              <c:showSerName val="0"/>
              <c:showPercent val="1"/>
              <c:showBubbleSize val="0"/>
              <c:extLst>
                <c:ext xmlns:c15="http://schemas.microsoft.com/office/drawing/2012/chart" uri="{CE6537A1-D6FC-4f65-9D91-7224C49458BB}">
                  <c15:layout>
                    <c:manualLayout>
                      <c:w val="0.3450462962962963"/>
                      <c:h val="0.15756962671332747"/>
                    </c:manualLayout>
                  </c15:layout>
                </c:ext>
                <c:ext xmlns:c16="http://schemas.microsoft.com/office/drawing/2014/chart" uri="{C3380CC4-5D6E-409C-BE32-E72D297353CC}">
                  <c16:uniqueId val="{0000000B-BE38-4F27-8E96-AC7800F138A0}"/>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0.35220126000000002</c:v>
                </c:pt>
                <c:pt idx="1">
                  <c:v>0.22641509000000001</c:v>
                </c:pt>
                <c:pt idx="2">
                  <c:v>0.13836477999999999</c:v>
                </c:pt>
                <c:pt idx="3">
                  <c:v>0.13836477999999999</c:v>
                </c:pt>
                <c:pt idx="4">
                  <c:v>9.4339619999999999E-2</c:v>
                </c:pt>
                <c:pt idx="5">
                  <c:v>5.031447E-2</c:v>
                </c:pt>
              </c:numCache>
            </c:numRef>
          </c:val>
          <c:extLst>
            <c:ext xmlns:c16="http://schemas.microsoft.com/office/drawing/2014/chart" uri="{C3380CC4-5D6E-409C-BE32-E72D297353CC}">
              <c16:uniqueId val="{0000000C-BE38-4F27-8E96-AC7800F138A0}"/>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E38-4F27-8E96-AC7800F138A0}"/>
              </c:ext>
            </c:extLst>
          </c:dPt>
          <c:dPt>
            <c:idx val="1"/>
            <c:bubble3D val="0"/>
            <c:spPr>
              <a:solidFill>
                <a:schemeClr val="accent2"/>
              </a:solidFill>
              <a:ln>
                <a:noFill/>
              </a:ln>
              <a:effectLst/>
            </c:spPr>
            <c:extLst>
              <c:ext xmlns:c16="http://schemas.microsoft.com/office/drawing/2014/chart" uri="{C3380CC4-5D6E-409C-BE32-E72D297353CC}">
                <c16:uniqueId val="{00000003-BE38-4F27-8E96-AC7800F138A0}"/>
              </c:ext>
            </c:extLst>
          </c:dPt>
          <c:dPt>
            <c:idx val="2"/>
            <c:bubble3D val="0"/>
            <c:spPr>
              <a:solidFill>
                <a:schemeClr val="accent3"/>
              </a:solidFill>
              <a:ln>
                <a:noFill/>
              </a:ln>
              <a:effectLst/>
            </c:spPr>
            <c:extLst>
              <c:ext xmlns:c16="http://schemas.microsoft.com/office/drawing/2014/chart" uri="{C3380CC4-5D6E-409C-BE32-E72D297353CC}">
                <c16:uniqueId val="{00000005-BE38-4F27-8E96-AC7800F138A0}"/>
              </c:ext>
            </c:extLst>
          </c:dPt>
          <c:dPt>
            <c:idx val="3"/>
            <c:bubble3D val="0"/>
            <c:spPr>
              <a:solidFill>
                <a:schemeClr val="accent4"/>
              </a:solidFill>
              <a:ln>
                <a:noFill/>
              </a:ln>
              <a:effectLst/>
            </c:spPr>
            <c:extLst>
              <c:ext xmlns:c16="http://schemas.microsoft.com/office/drawing/2014/chart" uri="{C3380CC4-5D6E-409C-BE32-E72D297353CC}">
                <c16:uniqueId val="{00000007-BE38-4F27-8E96-AC7800F138A0}"/>
              </c:ext>
            </c:extLst>
          </c:dPt>
          <c:dPt>
            <c:idx val="4"/>
            <c:bubble3D val="0"/>
            <c:spPr>
              <a:solidFill>
                <a:schemeClr val="accent5"/>
              </a:solidFill>
              <a:ln>
                <a:noFill/>
              </a:ln>
              <a:effectLst/>
            </c:spPr>
            <c:extLst>
              <c:ext xmlns:c16="http://schemas.microsoft.com/office/drawing/2014/chart" uri="{C3380CC4-5D6E-409C-BE32-E72D297353CC}">
                <c16:uniqueId val="{00000009-BE38-4F27-8E96-AC7800F138A0}"/>
              </c:ext>
            </c:extLst>
          </c:dPt>
          <c:dPt>
            <c:idx val="5"/>
            <c:bubble3D val="0"/>
            <c:spPr>
              <a:solidFill>
                <a:schemeClr val="accent6"/>
              </a:solidFill>
              <a:ln>
                <a:noFill/>
              </a:ln>
              <a:effectLst/>
            </c:spPr>
            <c:extLst>
              <c:ext xmlns:c16="http://schemas.microsoft.com/office/drawing/2014/chart" uri="{C3380CC4-5D6E-409C-BE32-E72D297353CC}">
                <c16:uniqueId val="{0000000B-BE38-4F27-8E96-AC7800F138A0}"/>
              </c:ext>
            </c:extLst>
          </c:dPt>
          <c:dLbls>
            <c:dLbl>
              <c:idx val="0"/>
              <c:layout>
                <c:manualLayout>
                  <c:x val="2.9992068464233957E-2"/>
                  <c:y val="2.9922179210967677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E38-4F27-8E96-AC7800F138A0}"/>
                </c:ext>
              </c:extLst>
            </c:dLbl>
            <c:dLbl>
              <c:idx val="1"/>
              <c:layout>
                <c:manualLayout>
                  <c:x val="1.3615303295421405E-2"/>
                  <c:y val="1.054972295129767E-2"/>
                </c:manualLayout>
              </c:layout>
              <c:showLegendKey val="0"/>
              <c:showVal val="0"/>
              <c:showCatName val="1"/>
              <c:showSerName val="0"/>
              <c:showPercent val="1"/>
              <c:showBubbleSize val="0"/>
              <c:extLst>
                <c:ext xmlns:c15="http://schemas.microsoft.com/office/drawing/2012/chart" uri="{CE6537A1-D6FC-4f65-9D91-7224C49458BB}">
                  <c15:layout>
                    <c:manualLayout>
                      <c:w val="0.27534849810440359"/>
                      <c:h val="0.24174431321084863"/>
                    </c:manualLayout>
                  </c15:layout>
                </c:ext>
                <c:ext xmlns:c16="http://schemas.microsoft.com/office/drawing/2014/chart" uri="{C3380CC4-5D6E-409C-BE32-E72D297353CC}">
                  <c16:uniqueId val="{00000003-BE38-4F27-8E96-AC7800F138A0}"/>
                </c:ext>
              </c:extLst>
            </c:dLbl>
            <c:dLbl>
              <c:idx val="2"/>
              <c:layout>
                <c:manualLayout>
                  <c:x val="2.233842052586965E-7"/>
                  <c:y val="-3.2407434724455182E-2"/>
                </c:manualLayout>
              </c:layout>
              <c:showLegendKey val="0"/>
              <c:showVal val="0"/>
              <c:showCatName val="1"/>
              <c:showSerName val="0"/>
              <c:showPercent val="1"/>
              <c:showBubbleSize val="0"/>
              <c:extLst>
                <c:ext xmlns:c15="http://schemas.microsoft.com/office/drawing/2012/chart" uri="{CE6537A1-D6FC-4f65-9D91-7224C49458BB}">
                  <c15:layout>
                    <c:manualLayout>
                      <c:w val="0.2839176873724118"/>
                      <c:h val="0.22322579469233009"/>
                    </c:manualLayout>
                  </c15:layout>
                </c:ext>
                <c:ext xmlns:c16="http://schemas.microsoft.com/office/drawing/2014/chart" uri="{C3380CC4-5D6E-409C-BE32-E72D297353CC}">
                  <c16:uniqueId val="{00000005-BE38-4F27-8E96-AC7800F138A0}"/>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2091498979294253"/>
                      <c:h val="0.22344706911636045"/>
                    </c:manualLayout>
                  </c15:layout>
                </c:ext>
                <c:ext xmlns:c16="http://schemas.microsoft.com/office/drawing/2014/chart" uri="{C3380CC4-5D6E-409C-BE32-E72D297353CC}">
                  <c16:uniqueId val="{00000007-BE38-4F27-8E96-AC7800F138A0}"/>
                </c:ext>
              </c:extLst>
            </c:dLbl>
            <c:dLbl>
              <c:idx val="4"/>
              <c:showLegendKey val="0"/>
              <c:showVal val="0"/>
              <c:showCatName val="1"/>
              <c:showSerName val="0"/>
              <c:showPercent val="1"/>
              <c:showBubbleSize val="0"/>
              <c:extLst>
                <c:ext xmlns:c15="http://schemas.microsoft.com/office/drawing/2012/chart" uri="{CE6537A1-D6FC-4f65-9D91-7224C49458BB}">
                  <c15:layout>
                    <c:manualLayout>
                      <c:w val="0.32652777777777775"/>
                      <c:h val="0.25335666375036453"/>
                    </c:manualLayout>
                  </c15:layout>
                </c:ext>
                <c:ext xmlns:c16="http://schemas.microsoft.com/office/drawing/2014/chart" uri="{C3380CC4-5D6E-409C-BE32-E72D297353CC}">
                  <c16:uniqueId val="{00000009-BE38-4F27-8E96-AC7800F138A0}"/>
                </c:ext>
              </c:extLst>
            </c:dLbl>
            <c:dLbl>
              <c:idx val="5"/>
              <c:layout>
                <c:manualLayout>
                  <c:x val="2.3148148148148064E-2"/>
                  <c:y val="2.3148330417031203E-2"/>
                </c:manualLayout>
              </c:layout>
              <c:showLegendKey val="0"/>
              <c:showVal val="0"/>
              <c:showCatName val="1"/>
              <c:showSerName val="0"/>
              <c:showPercent val="1"/>
              <c:showBubbleSize val="0"/>
              <c:extLst>
                <c:ext xmlns:c15="http://schemas.microsoft.com/office/drawing/2012/chart" uri="{CE6537A1-D6FC-4f65-9D91-7224C49458BB}">
                  <c15:layout>
                    <c:manualLayout>
                      <c:w val="0.30337962962962961"/>
                      <c:h val="0.15756962671332747"/>
                    </c:manualLayout>
                  </c15:layout>
                </c:ext>
                <c:ext xmlns:c16="http://schemas.microsoft.com/office/drawing/2014/chart" uri="{C3380CC4-5D6E-409C-BE32-E72D297353CC}">
                  <c16:uniqueId val="{0000000B-BE38-4F27-8E96-AC7800F138A0}"/>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0.18041958</c:v>
                </c:pt>
                <c:pt idx="1">
                  <c:v>0.20139860000000001</c:v>
                </c:pt>
                <c:pt idx="2">
                  <c:v>0.22377622</c:v>
                </c:pt>
                <c:pt idx="3">
                  <c:v>0.16783217</c:v>
                </c:pt>
                <c:pt idx="4">
                  <c:v>0.12727273</c:v>
                </c:pt>
                <c:pt idx="5">
                  <c:v>9.9300700000000006E-2</c:v>
                </c:pt>
              </c:numCache>
            </c:numRef>
          </c:val>
          <c:extLst>
            <c:ext xmlns:c16="http://schemas.microsoft.com/office/drawing/2014/chart" uri="{C3380CC4-5D6E-409C-BE32-E72D297353CC}">
              <c16:uniqueId val="{0000000C-BE38-4F27-8E96-AC7800F138A0}"/>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491324001166519E-2"/>
          <c:y val="6.841426071741033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281A-4459-9CAE-16785BAC394E}"/>
              </c:ext>
            </c:extLst>
          </c:dPt>
          <c:dPt>
            <c:idx val="1"/>
            <c:bubble3D val="0"/>
            <c:spPr>
              <a:solidFill>
                <a:schemeClr val="accent2"/>
              </a:solidFill>
              <a:ln>
                <a:noFill/>
              </a:ln>
              <a:effectLst/>
            </c:spPr>
            <c:extLst>
              <c:ext xmlns:c16="http://schemas.microsoft.com/office/drawing/2014/chart" uri="{C3380CC4-5D6E-409C-BE32-E72D297353CC}">
                <c16:uniqueId val="{00000003-281A-4459-9CAE-16785BAC394E}"/>
              </c:ext>
            </c:extLst>
          </c:dPt>
          <c:dPt>
            <c:idx val="2"/>
            <c:bubble3D val="0"/>
            <c:spPr>
              <a:solidFill>
                <a:schemeClr val="accent3"/>
              </a:solidFill>
              <a:ln>
                <a:noFill/>
              </a:ln>
              <a:effectLst/>
            </c:spPr>
            <c:extLst>
              <c:ext xmlns:c16="http://schemas.microsoft.com/office/drawing/2014/chart" uri="{C3380CC4-5D6E-409C-BE32-E72D297353CC}">
                <c16:uniqueId val="{00000005-281A-4459-9CAE-16785BAC394E}"/>
              </c:ext>
            </c:extLst>
          </c:dPt>
          <c:dPt>
            <c:idx val="3"/>
            <c:bubble3D val="0"/>
            <c:spPr>
              <a:solidFill>
                <a:schemeClr val="accent4"/>
              </a:solidFill>
              <a:ln>
                <a:noFill/>
              </a:ln>
              <a:effectLst/>
            </c:spPr>
            <c:extLst>
              <c:ext xmlns:c16="http://schemas.microsoft.com/office/drawing/2014/chart" uri="{C3380CC4-5D6E-409C-BE32-E72D297353CC}">
                <c16:uniqueId val="{00000007-281A-4459-9CAE-16785BAC394E}"/>
              </c:ext>
            </c:extLst>
          </c:dPt>
          <c:dPt>
            <c:idx val="4"/>
            <c:bubble3D val="0"/>
            <c:spPr>
              <a:solidFill>
                <a:schemeClr val="accent5"/>
              </a:solidFill>
              <a:ln>
                <a:noFill/>
              </a:ln>
              <a:effectLst/>
            </c:spPr>
            <c:extLst>
              <c:ext xmlns:c16="http://schemas.microsoft.com/office/drawing/2014/chart" uri="{C3380CC4-5D6E-409C-BE32-E72D297353CC}">
                <c16:uniqueId val="{00000009-281A-4459-9CAE-16785BAC394E}"/>
              </c:ext>
            </c:extLst>
          </c:dPt>
          <c:dPt>
            <c:idx val="5"/>
            <c:bubble3D val="0"/>
            <c:spPr>
              <a:solidFill>
                <a:schemeClr val="accent6"/>
              </a:solidFill>
              <a:ln>
                <a:noFill/>
              </a:ln>
              <a:effectLst/>
            </c:spPr>
            <c:extLst>
              <c:ext xmlns:c16="http://schemas.microsoft.com/office/drawing/2014/chart" uri="{C3380CC4-5D6E-409C-BE32-E72D297353CC}">
                <c16:uniqueId val="{0000000B-281A-4459-9CAE-16785BAC394E}"/>
              </c:ext>
            </c:extLst>
          </c:dPt>
          <c:dLbls>
            <c:dLbl>
              <c:idx val="0"/>
              <c:layout>
                <c:manualLayout>
                  <c:x val="2.9991980169145439E-2"/>
                  <c:y val="3.4551983085447484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281A-4459-9CAE-16785BAC394E}"/>
                </c:ext>
              </c:extLst>
            </c:dLbl>
            <c:dLbl>
              <c:idx val="1"/>
              <c:layout>
                <c:manualLayout>
                  <c:x val="-8.8236548556430441E-2"/>
                  <c:y val="-5.6580088947214953E-2"/>
                </c:manualLayout>
              </c:layout>
              <c:showLegendKey val="0"/>
              <c:showVal val="0"/>
              <c:showCatName val="1"/>
              <c:showSerName val="0"/>
              <c:showPercent val="1"/>
              <c:showBubbleSize val="0"/>
              <c:extLst>
                <c:ext xmlns:c15="http://schemas.microsoft.com/office/drawing/2012/chart" uri="{CE6537A1-D6FC-4f65-9D91-7224C49458BB}">
                  <c15:layout>
                    <c:manualLayout>
                      <c:w val="0.34942257217847766"/>
                      <c:h val="0.1908183872849227"/>
                    </c:manualLayout>
                  </c15:layout>
                </c:ext>
                <c:ext xmlns:c16="http://schemas.microsoft.com/office/drawing/2014/chart" uri="{C3380CC4-5D6E-409C-BE32-E72D297353CC}">
                  <c16:uniqueId val="{00000003-281A-4459-9CAE-16785BAC394E}"/>
                </c:ext>
              </c:extLst>
            </c:dLbl>
            <c:dLbl>
              <c:idx val="2"/>
              <c:layout>
                <c:manualLayout>
                  <c:x val="-2.5489938757655293E-2"/>
                  <c:y val="-9.7222222222222224E-2"/>
                </c:manualLayout>
              </c:layout>
              <c:showLegendKey val="0"/>
              <c:showVal val="0"/>
              <c:showCatName val="1"/>
              <c:showSerName val="0"/>
              <c:showPercent val="1"/>
              <c:showBubbleSize val="0"/>
              <c:extLst>
                <c:ext xmlns:c15="http://schemas.microsoft.com/office/drawing/2012/chart" uri="{CE6537A1-D6FC-4f65-9D91-7224C49458BB}">
                  <c15:layout>
                    <c:manualLayout>
                      <c:w val="0.34873250218722662"/>
                      <c:h val="0.20007764654418198"/>
                    </c:manualLayout>
                  </c15:layout>
                </c:ext>
                <c:ext xmlns:c16="http://schemas.microsoft.com/office/drawing/2014/chart" uri="{C3380CC4-5D6E-409C-BE32-E72D297353CC}">
                  <c16:uniqueId val="{00000005-281A-4459-9CAE-16785BAC394E}"/>
                </c:ext>
              </c:extLst>
            </c:dLbl>
            <c:dLbl>
              <c:idx val="3"/>
              <c:layout>
                <c:manualLayout>
                  <c:x val="3.2407407407407406E-2"/>
                  <c:y val="-3.7036672499270964E-2"/>
                </c:manualLayout>
              </c:layout>
              <c:tx>
                <c:rich>
                  <a:bodyPr/>
                  <a:lstStyle/>
                  <a:p>
                    <a:fld id="{47B91328-8CEE-45F1-BE6F-B45ABA75B3D1}"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layout>
                    <c:manualLayout>
                      <c:w val="0.32091498979294253"/>
                      <c:h val="0.23733595800524934"/>
                    </c:manualLayout>
                  </c15:layout>
                  <c15:dlblFieldTable/>
                  <c15:showDataLabelsRange val="0"/>
                </c:ext>
                <c:ext xmlns:c16="http://schemas.microsoft.com/office/drawing/2014/chart" uri="{C3380CC4-5D6E-409C-BE32-E72D297353CC}">
                  <c16:uniqueId val="{00000007-281A-4459-9CAE-16785BAC394E}"/>
                </c:ext>
              </c:extLst>
            </c:dLbl>
            <c:dLbl>
              <c:idx val="4"/>
              <c:layout>
                <c:manualLayout>
                  <c:x val="5.0926108194808979E-2"/>
                  <c:y val="4.6296296296296294E-3"/>
                </c:manualLayout>
              </c:layout>
              <c:showLegendKey val="0"/>
              <c:showVal val="0"/>
              <c:showCatName val="1"/>
              <c:showSerName val="0"/>
              <c:showPercent val="1"/>
              <c:showBubbleSize val="0"/>
              <c:extLst>
                <c:ext xmlns:c15="http://schemas.microsoft.com/office/drawing/2012/chart" uri="{CE6537A1-D6FC-4f65-9D91-7224C49458BB}">
                  <c15:layout>
                    <c:manualLayout>
                      <c:w val="0.28486111111111106"/>
                      <c:h val="0.25335666375036453"/>
                    </c:manualLayout>
                  </c15:layout>
                </c:ext>
                <c:ext xmlns:c16="http://schemas.microsoft.com/office/drawing/2014/chart" uri="{C3380CC4-5D6E-409C-BE32-E72D297353CC}">
                  <c16:uniqueId val="{00000009-281A-4459-9CAE-16785BAC394E}"/>
                </c:ext>
              </c:extLst>
            </c:dLbl>
            <c:dLbl>
              <c:idx val="5"/>
              <c:layout>
                <c:manualLayout>
                  <c:x val="-8.1018518518518601E-2"/>
                  <c:y val="4.3981663750364455E-2"/>
                </c:manualLayout>
              </c:layout>
              <c:showLegendKey val="0"/>
              <c:showVal val="0"/>
              <c:showCatName val="1"/>
              <c:showSerName val="0"/>
              <c:showPercent val="1"/>
              <c:showBubbleSize val="0"/>
              <c:extLst>
                <c:ext xmlns:c15="http://schemas.microsoft.com/office/drawing/2012/chart" uri="{CE6537A1-D6FC-4f65-9D91-7224C49458BB}">
                  <c15:layout>
                    <c:manualLayout>
                      <c:w val="0.3311574074074074"/>
                      <c:h val="0.23627333041703116"/>
                    </c:manualLayout>
                  </c15:layout>
                </c:ext>
                <c:ext xmlns:c16="http://schemas.microsoft.com/office/drawing/2014/chart" uri="{C3380CC4-5D6E-409C-BE32-E72D297353CC}">
                  <c16:uniqueId val="{0000000B-281A-4459-9CAE-16785BAC394E}"/>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0.64383561999999994</c:v>
                </c:pt>
                <c:pt idx="1">
                  <c:v>0.16438356000000001</c:v>
                </c:pt>
                <c:pt idx="2">
                  <c:v>4.1095890000000003E-2</c:v>
                </c:pt>
                <c:pt idx="3">
                  <c:v>8.2191779999999992E-2</c:v>
                </c:pt>
                <c:pt idx="4">
                  <c:v>5.4794519999999999E-2</c:v>
                </c:pt>
                <c:pt idx="5">
                  <c:v>1.369863E-2</c:v>
                </c:pt>
              </c:numCache>
            </c:numRef>
          </c:val>
          <c:extLst>
            <c:ext xmlns:c16="http://schemas.microsoft.com/office/drawing/2014/chart" uri="{C3380CC4-5D6E-409C-BE32-E72D297353CC}">
              <c16:uniqueId val="{0000000C-281A-4459-9CAE-16785BAC394E}"/>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Sheet1!$A$2:$A$8</c:f>
              <c:strCache>
                <c:ptCount val="7"/>
                <c:pt idx="0">
                  <c:v>General health &amp; well-being</c:v>
                </c:pt>
                <c:pt idx="1">
                  <c:v>Make up for dietary deficiencies</c:v>
                </c:pt>
                <c:pt idx="2">
                  <c:v>Condition-specific health benefits</c:v>
                </c:pt>
                <c:pt idx="3">
                  <c:v>My health care professional recommended them</c:v>
                </c:pt>
                <c:pt idx="4">
                  <c:v>Disease prevention</c:v>
                </c:pt>
                <c:pt idx="5">
                  <c:v>Specific performance benefits</c:v>
                </c:pt>
                <c:pt idx="6">
                  <c:v>Other reason</c:v>
                </c:pt>
              </c:strCache>
            </c:strRef>
          </c:cat>
          <c:val>
            <c:numRef>
              <c:f>Sheet1!$B$2:$B$8</c:f>
              <c:numCache>
                <c:formatCode>0%</c:formatCode>
                <c:ptCount val="7"/>
                <c:pt idx="0">
                  <c:v>0.75105485000000005</c:v>
                </c:pt>
                <c:pt idx="1">
                  <c:v>0.43248945</c:v>
                </c:pt>
                <c:pt idx="2">
                  <c:v>0.36497889999999999</c:v>
                </c:pt>
                <c:pt idx="3">
                  <c:v>0.40084387999999999</c:v>
                </c:pt>
                <c:pt idx="4">
                  <c:v>0.28481012999999999</c:v>
                </c:pt>
                <c:pt idx="5">
                  <c:v>0.39451477000000001</c:v>
                </c:pt>
                <c:pt idx="6">
                  <c:v>0</c:v>
                </c:pt>
              </c:numCache>
            </c:numRef>
          </c:val>
          <c:extLst>
            <c:ext xmlns:c16="http://schemas.microsoft.com/office/drawing/2014/chart" uri="{C3380CC4-5D6E-409C-BE32-E72D297353CC}">
              <c16:uniqueId val="{00000000-4BC9-4D7B-9D17-39D6CF4B7809}"/>
            </c:ext>
          </c:extLst>
        </c:ser>
        <c:ser>
          <c:idx val="1"/>
          <c:order val="1"/>
          <c:tx>
            <c:strRef>
              <c:f>Sheet1!$C$1</c:f>
              <c:strCache>
                <c:ptCount val="1"/>
                <c:pt idx="0">
                  <c:v>UK</c:v>
                </c:pt>
              </c:strCache>
            </c:strRef>
          </c:tx>
          <c:spPr>
            <a:solidFill>
              <a:schemeClr val="accent2"/>
            </a:solidFill>
            <a:ln>
              <a:noFill/>
            </a:ln>
            <a:effectLst/>
          </c:spPr>
          <c:invertIfNegative val="0"/>
          <c:cat>
            <c:strRef>
              <c:f>Sheet1!$A$2:$A$8</c:f>
              <c:strCache>
                <c:ptCount val="7"/>
                <c:pt idx="0">
                  <c:v>General health &amp; well-being</c:v>
                </c:pt>
                <c:pt idx="1">
                  <c:v>Make up for dietary deficiencies</c:v>
                </c:pt>
                <c:pt idx="2">
                  <c:v>Condition-specific health benefits</c:v>
                </c:pt>
                <c:pt idx="3">
                  <c:v>My health care professional recommended them</c:v>
                </c:pt>
                <c:pt idx="4">
                  <c:v>Disease prevention</c:v>
                </c:pt>
                <c:pt idx="5">
                  <c:v>Specific performance benefits</c:v>
                </c:pt>
                <c:pt idx="6">
                  <c:v>Other reason</c:v>
                </c:pt>
              </c:strCache>
            </c:strRef>
          </c:cat>
          <c:val>
            <c:numRef>
              <c:f>Sheet1!$C$2:$C$8</c:f>
              <c:numCache>
                <c:formatCode>0%</c:formatCode>
                <c:ptCount val="7"/>
                <c:pt idx="0">
                  <c:v>0.77976190000000001</c:v>
                </c:pt>
                <c:pt idx="1">
                  <c:v>0.36904762000000002</c:v>
                </c:pt>
                <c:pt idx="2">
                  <c:v>0.35714286000000001</c:v>
                </c:pt>
                <c:pt idx="3">
                  <c:v>0.31547618999999999</c:v>
                </c:pt>
                <c:pt idx="4">
                  <c:v>0.22023809999999999</c:v>
                </c:pt>
                <c:pt idx="5">
                  <c:v>0.38095237999999998</c:v>
                </c:pt>
                <c:pt idx="6">
                  <c:v>5.9523800000000002E-3</c:v>
                </c:pt>
              </c:numCache>
            </c:numRef>
          </c:val>
          <c:extLst>
            <c:ext xmlns:c16="http://schemas.microsoft.com/office/drawing/2014/chart" uri="{C3380CC4-5D6E-409C-BE32-E72D297353CC}">
              <c16:uniqueId val="{00000001-4BC9-4D7B-9D17-39D6CF4B7809}"/>
            </c:ext>
          </c:extLst>
        </c:ser>
        <c:ser>
          <c:idx val="2"/>
          <c:order val="2"/>
          <c:tx>
            <c:strRef>
              <c:f>Sheet1!$D$1</c:f>
              <c:strCache>
                <c:ptCount val="1"/>
                <c:pt idx="0">
                  <c:v>DE</c:v>
                </c:pt>
              </c:strCache>
            </c:strRef>
          </c:tx>
          <c:spPr>
            <a:solidFill>
              <a:schemeClr val="accent3"/>
            </a:solidFill>
            <a:ln>
              <a:noFill/>
            </a:ln>
            <a:effectLst/>
          </c:spPr>
          <c:invertIfNegative val="0"/>
          <c:cat>
            <c:strRef>
              <c:f>Sheet1!$A$2:$A$8</c:f>
              <c:strCache>
                <c:ptCount val="7"/>
                <c:pt idx="0">
                  <c:v>General health &amp; well-being</c:v>
                </c:pt>
                <c:pt idx="1">
                  <c:v>Make up for dietary deficiencies</c:v>
                </c:pt>
                <c:pt idx="2">
                  <c:v>Condition-specific health benefits</c:v>
                </c:pt>
                <c:pt idx="3">
                  <c:v>My health care professional recommended them</c:v>
                </c:pt>
                <c:pt idx="4">
                  <c:v>Disease prevention</c:v>
                </c:pt>
                <c:pt idx="5">
                  <c:v>Specific performance benefits</c:v>
                </c:pt>
                <c:pt idx="6">
                  <c:v>Other reason</c:v>
                </c:pt>
              </c:strCache>
            </c:strRef>
          </c:cat>
          <c:val>
            <c:numRef>
              <c:f>Sheet1!$D$2:$D$8</c:f>
              <c:numCache>
                <c:formatCode>0%</c:formatCode>
                <c:ptCount val="7"/>
                <c:pt idx="0">
                  <c:v>0.65517241000000004</c:v>
                </c:pt>
                <c:pt idx="1">
                  <c:v>0.54679803000000005</c:v>
                </c:pt>
                <c:pt idx="2">
                  <c:v>0.33004926000000001</c:v>
                </c:pt>
                <c:pt idx="3">
                  <c:v>0.32512315000000003</c:v>
                </c:pt>
                <c:pt idx="4">
                  <c:v>0.51724138000000008</c:v>
                </c:pt>
                <c:pt idx="5">
                  <c:v>0.29064039000000003</c:v>
                </c:pt>
                <c:pt idx="6">
                  <c:v>4.92611E-3</c:v>
                </c:pt>
              </c:numCache>
            </c:numRef>
          </c:val>
          <c:extLst>
            <c:ext xmlns:c16="http://schemas.microsoft.com/office/drawing/2014/chart" uri="{C3380CC4-5D6E-409C-BE32-E72D297353CC}">
              <c16:uniqueId val="{00000002-4BC9-4D7B-9D17-39D6CF4B7809}"/>
            </c:ext>
          </c:extLst>
        </c:ser>
        <c:ser>
          <c:idx val="3"/>
          <c:order val="3"/>
          <c:tx>
            <c:strRef>
              <c:f>Sheet1!$E$1</c:f>
              <c:strCache>
                <c:ptCount val="1"/>
                <c:pt idx="0">
                  <c:v>IT</c:v>
                </c:pt>
              </c:strCache>
            </c:strRef>
          </c:tx>
          <c:spPr>
            <a:solidFill>
              <a:schemeClr val="accent4"/>
            </a:solidFill>
            <a:ln>
              <a:noFill/>
            </a:ln>
            <a:effectLst/>
          </c:spPr>
          <c:invertIfNegative val="0"/>
          <c:cat>
            <c:strRef>
              <c:f>Sheet1!$A$2:$A$8</c:f>
              <c:strCache>
                <c:ptCount val="7"/>
                <c:pt idx="0">
                  <c:v>General health &amp; well-being</c:v>
                </c:pt>
                <c:pt idx="1">
                  <c:v>Make up for dietary deficiencies</c:v>
                </c:pt>
                <c:pt idx="2">
                  <c:v>Condition-specific health benefits</c:v>
                </c:pt>
                <c:pt idx="3">
                  <c:v>My health care professional recommended them</c:v>
                </c:pt>
                <c:pt idx="4">
                  <c:v>Disease prevention</c:v>
                </c:pt>
                <c:pt idx="5">
                  <c:v>Specific performance benefits</c:v>
                </c:pt>
                <c:pt idx="6">
                  <c:v>Other reason</c:v>
                </c:pt>
              </c:strCache>
            </c:strRef>
          </c:cat>
          <c:val>
            <c:numRef>
              <c:f>Sheet1!$E$2:$E$8</c:f>
              <c:numCache>
                <c:formatCode>0%</c:formatCode>
                <c:ptCount val="7"/>
                <c:pt idx="0">
                  <c:v>0.63157895000000008</c:v>
                </c:pt>
                <c:pt idx="1">
                  <c:v>0.40890687999999997</c:v>
                </c:pt>
                <c:pt idx="2">
                  <c:v>0.45344129999999999</c:v>
                </c:pt>
                <c:pt idx="3">
                  <c:v>0.31174088999999999</c:v>
                </c:pt>
                <c:pt idx="4">
                  <c:v>0.35222671999999999</c:v>
                </c:pt>
                <c:pt idx="5">
                  <c:v>0.39271254999999988</c:v>
                </c:pt>
                <c:pt idx="6">
                  <c:v>4.0485800000000004E-3</c:v>
                </c:pt>
              </c:numCache>
            </c:numRef>
          </c:val>
          <c:extLst>
            <c:ext xmlns:c16="http://schemas.microsoft.com/office/drawing/2014/chart" uri="{C3380CC4-5D6E-409C-BE32-E72D297353CC}">
              <c16:uniqueId val="{00000003-4BC9-4D7B-9D17-39D6CF4B7809}"/>
            </c:ext>
          </c:extLst>
        </c:ser>
        <c:ser>
          <c:idx val="4"/>
          <c:order val="4"/>
          <c:tx>
            <c:strRef>
              <c:f>Sheet1!$F$1</c:f>
              <c:strCache>
                <c:ptCount val="1"/>
                <c:pt idx="0">
                  <c:v>KR</c:v>
                </c:pt>
              </c:strCache>
            </c:strRef>
          </c:tx>
          <c:spPr>
            <a:solidFill>
              <a:schemeClr val="accent5"/>
            </a:solidFill>
            <a:ln>
              <a:noFill/>
            </a:ln>
            <a:effectLst/>
          </c:spPr>
          <c:invertIfNegative val="0"/>
          <c:cat>
            <c:strRef>
              <c:f>Sheet1!$A$2:$A$8</c:f>
              <c:strCache>
                <c:ptCount val="7"/>
                <c:pt idx="0">
                  <c:v>General health &amp; well-being</c:v>
                </c:pt>
                <c:pt idx="1">
                  <c:v>Make up for dietary deficiencies</c:v>
                </c:pt>
                <c:pt idx="2">
                  <c:v>Condition-specific health benefits</c:v>
                </c:pt>
                <c:pt idx="3">
                  <c:v>My health care professional recommended them</c:v>
                </c:pt>
                <c:pt idx="4">
                  <c:v>Disease prevention</c:v>
                </c:pt>
                <c:pt idx="5">
                  <c:v>Specific performance benefits</c:v>
                </c:pt>
                <c:pt idx="6">
                  <c:v>Other reason</c:v>
                </c:pt>
              </c:strCache>
            </c:strRef>
          </c:cat>
          <c:val>
            <c:numRef>
              <c:f>Sheet1!$F$2:$F$8</c:f>
              <c:numCache>
                <c:formatCode>0%</c:formatCode>
                <c:ptCount val="7"/>
                <c:pt idx="0">
                  <c:v>0.74367089000000008</c:v>
                </c:pt>
                <c:pt idx="1">
                  <c:v>0.40822785000000011</c:v>
                </c:pt>
                <c:pt idx="2">
                  <c:v>0.41772152000000001</c:v>
                </c:pt>
                <c:pt idx="3">
                  <c:v>0.22151899</c:v>
                </c:pt>
                <c:pt idx="4">
                  <c:v>0.46518987000000001</c:v>
                </c:pt>
                <c:pt idx="5">
                  <c:v>0.13607595</c:v>
                </c:pt>
                <c:pt idx="6">
                  <c:v>3.1645599999999999E-3</c:v>
                </c:pt>
              </c:numCache>
            </c:numRef>
          </c:val>
          <c:extLst>
            <c:ext xmlns:c16="http://schemas.microsoft.com/office/drawing/2014/chart" uri="{C3380CC4-5D6E-409C-BE32-E72D297353CC}">
              <c16:uniqueId val="{00000004-4BC9-4D7B-9D17-39D6CF4B7809}"/>
            </c:ext>
          </c:extLst>
        </c:ser>
        <c:ser>
          <c:idx val="5"/>
          <c:order val="5"/>
          <c:tx>
            <c:strRef>
              <c:f>Sheet1!$G$1</c:f>
              <c:strCache>
                <c:ptCount val="1"/>
                <c:pt idx="0">
                  <c:v>AU</c:v>
                </c:pt>
              </c:strCache>
            </c:strRef>
          </c:tx>
          <c:spPr>
            <a:solidFill>
              <a:schemeClr val="accent6"/>
            </a:solidFill>
            <a:ln>
              <a:noFill/>
            </a:ln>
            <a:effectLst/>
          </c:spPr>
          <c:invertIfNegative val="0"/>
          <c:cat>
            <c:strRef>
              <c:f>Sheet1!$A$2:$A$8</c:f>
              <c:strCache>
                <c:ptCount val="7"/>
                <c:pt idx="0">
                  <c:v>General health &amp; well-being</c:v>
                </c:pt>
                <c:pt idx="1">
                  <c:v>Make up for dietary deficiencies</c:v>
                </c:pt>
                <c:pt idx="2">
                  <c:v>Condition-specific health benefits</c:v>
                </c:pt>
                <c:pt idx="3">
                  <c:v>My health care professional recommended them</c:v>
                </c:pt>
                <c:pt idx="4">
                  <c:v>Disease prevention</c:v>
                </c:pt>
                <c:pt idx="5">
                  <c:v>Specific performance benefits</c:v>
                </c:pt>
                <c:pt idx="6">
                  <c:v>Other reason</c:v>
                </c:pt>
              </c:strCache>
            </c:strRef>
          </c:cat>
          <c:val>
            <c:numRef>
              <c:f>Sheet1!$G$2:$G$8</c:f>
              <c:numCache>
                <c:formatCode>0%</c:formatCode>
                <c:ptCount val="7"/>
                <c:pt idx="0">
                  <c:v>0.76649745999999996</c:v>
                </c:pt>
                <c:pt idx="1">
                  <c:v>0.42131980000000002</c:v>
                </c:pt>
                <c:pt idx="2">
                  <c:v>0.37055838000000002</c:v>
                </c:pt>
                <c:pt idx="3">
                  <c:v>0.32994923999999998</c:v>
                </c:pt>
                <c:pt idx="4">
                  <c:v>0.24365481999999999</c:v>
                </c:pt>
                <c:pt idx="5">
                  <c:v>0.31979695000000002</c:v>
                </c:pt>
                <c:pt idx="6">
                  <c:v>0</c:v>
                </c:pt>
              </c:numCache>
            </c:numRef>
          </c:val>
          <c:extLst>
            <c:ext xmlns:c16="http://schemas.microsoft.com/office/drawing/2014/chart" uri="{C3380CC4-5D6E-409C-BE32-E72D297353CC}">
              <c16:uniqueId val="{00000005-4BC9-4D7B-9D17-39D6CF4B7809}"/>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Sheet1!$A$2:$A$8</c:f>
              <c:strCache>
                <c:ptCount val="7"/>
                <c:pt idx="0">
                  <c:v>General health &amp; well-being</c:v>
                </c:pt>
                <c:pt idx="1">
                  <c:v>Make up for dietary deficiencies</c:v>
                </c:pt>
                <c:pt idx="2">
                  <c:v>Condition-specific health benefits</c:v>
                </c:pt>
                <c:pt idx="3">
                  <c:v>My health care professional recommended them</c:v>
                </c:pt>
                <c:pt idx="4">
                  <c:v>Disease prevention</c:v>
                </c:pt>
                <c:pt idx="5">
                  <c:v>Specific performance benefits</c:v>
                </c:pt>
                <c:pt idx="6">
                  <c:v>Other reason</c:v>
                </c:pt>
              </c:strCache>
            </c:strRef>
          </c:cat>
          <c:val>
            <c:numRef>
              <c:f>Sheet1!$H$2:$H$8</c:f>
              <c:numCache>
                <c:formatCode>0%</c:formatCode>
                <c:ptCount val="7"/>
                <c:pt idx="0">
                  <c:v>0.74386921000000006</c:v>
                </c:pt>
                <c:pt idx="1">
                  <c:v>0.46594005000000011</c:v>
                </c:pt>
                <c:pt idx="2">
                  <c:v>0.48501361999999998</c:v>
                </c:pt>
                <c:pt idx="3">
                  <c:v>0.56403269999999994</c:v>
                </c:pt>
                <c:pt idx="4">
                  <c:v>0.38964578000000011</c:v>
                </c:pt>
                <c:pt idx="5">
                  <c:v>0.45504086999999999</c:v>
                </c:pt>
                <c:pt idx="6">
                  <c:v>0</c:v>
                </c:pt>
              </c:numCache>
            </c:numRef>
          </c:val>
          <c:extLst>
            <c:ext xmlns:c16="http://schemas.microsoft.com/office/drawing/2014/chart" uri="{C3380CC4-5D6E-409C-BE32-E72D297353CC}">
              <c16:uniqueId val="{00000006-4BC9-4D7B-9D17-39D6CF4B7809}"/>
            </c:ext>
          </c:extLst>
        </c:ser>
        <c:dLbls>
          <c:showLegendKey val="0"/>
          <c:showVal val="0"/>
          <c:showCatName val="0"/>
          <c:showSerName val="0"/>
          <c:showPercent val="0"/>
          <c:showBubbleSize val="0"/>
        </c:dLbls>
        <c:gapWidth val="150"/>
        <c:overlap val="-27"/>
        <c:axId val="750741936"/>
        <c:axId val="750745176"/>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Sheet1!$A$2:$A$8</c:f>
              <c:strCache>
                <c:ptCount val="7"/>
                <c:pt idx="0">
                  <c:v>General health &amp; well-being</c:v>
                </c:pt>
                <c:pt idx="1">
                  <c:v>Make up for dietary deficiencies</c:v>
                </c:pt>
                <c:pt idx="2">
                  <c:v>Condition-specific health benefits</c:v>
                </c:pt>
                <c:pt idx="3">
                  <c:v>My health care professional recommended them</c:v>
                </c:pt>
                <c:pt idx="4">
                  <c:v>Disease prevention</c:v>
                </c:pt>
                <c:pt idx="5">
                  <c:v>Specific performance benefits</c:v>
                </c:pt>
                <c:pt idx="6">
                  <c:v>Other reason</c:v>
                </c:pt>
              </c:strCache>
            </c:strRef>
          </c:cat>
          <c:val>
            <c:numRef>
              <c:f>Sheet1!$I$2:$I$8</c:f>
              <c:numCache>
                <c:formatCode>0%</c:formatCode>
                <c:ptCount val="7"/>
                <c:pt idx="0">
                  <c:v>0.72606002999999997</c:v>
                </c:pt>
                <c:pt idx="1">
                  <c:v>0.37803715999999998</c:v>
                </c:pt>
                <c:pt idx="2">
                  <c:v>0.33492138999999999</c:v>
                </c:pt>
                <c:pt idx="3">
                  <c:v>0.31395902999999997</c:v>
                </c:pt>
                <c:pt idx="4">
                  <c:v>0.28608861000000002</c:v>
                </c:pt>
                <c:pt idx="5">
                  <c:v>0.25535970000000002</c:v>
                </c:pt>
                <c:pt idx="6">
                  <c:v>1.048118E-2</c:v>
                </c:pt>
              </c:numCache>
            </c:numRef>
          </c:val>
          <c:smooth val="0"/>
          <c:extLst>
            <c:ext xmlns:c16="http://schemas.microsoft.com/office/drawing/2014/chart" uri="{C3380CC4-5D6E-409C-BE32-E72D297353CC}">
              <c16:uniqueId val="{00000000-302C-4F9C-BA4F-612DE691D983}"/>
            </c:ext>
          </c:extLst>
        </c:ser>
        <c:dLbls>
          <c:showLegendKey val="0"/>
          <c:showVal val="0"/>
          <c:showCatName val="0"/>
          <c:showSerName val="0"/>
          <c:showPercent val="0"/>
          <c:showBubbleSize val="0"/>
        </c:dLbls>
        <c:marker val="1"/>
        <c:smooth val="0"/>
        <c:axId val="750741936"/>
        <c:axId val="750745176"/>
      </c:lineChart>
      <c:catAx>
        <c:axId val="750741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0745176"/>
        <c:crosses val="autoZero"/>
        <c:auto val="1"/>
        <c:lblAlgn val="ctr"/>
        <c:lblOffset val="100"/>
        <c:noMultiLvlLbl val="0"/>
      </c:catAx>
      <c:valAx>
        <c:axId val="7507451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0741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Sheet1!$A$2:$A$8</c:f>
              <c:strCache>
                <c:ptCount val="7"/>
                <c:pt idx="0">
                  <c:v>General health &amp; well-being</c:v>
                </c:pt>
                <c:pt idx="1">
                  <c:v>Make up for dietary deficiencies</c:v>
                </c:pt>
                <c:pt idx="2">
                  <c:v>My health care professional recommended them</c:v>
                </c:pt>
                <c:pt idx="3">
                  <c:v>Condition-specific health benefits</c:v>
                </c:pt>
                <c:pt idx="4">
                  <c:v>Specific performance benefits</c:v>
                </c:pt>
                <c:pt idx="5">
                  <c:v>Disease prevention</c:v>
                </c:pt>
                <c:pt idx="6">
                  <c:v>Other reason </c:v>
                </c:pt>
              </c:strCache>
            </c:strRef>
          </c:cat>
          <c:val>
            <c:numRef>
              <c:f>Sheet1!$B$2:$B$8</c:f>
              <c:numCache>
                <c:formatCode>0%</c:formatCode>
                <c:ptCount val="7"/>
                <c:pt idx="0">
                  <c:v>0.74277457000000002</c:v>
                </c:pt>
                <c:pt idx="1">
                  <c:v>0.43641617999999999</c:v>
                </c:pt>
                <c:pt idx="2">
                  <c:v>0.39884393000000001</c:v>
                </c:pt>
                <c:pt idx="3">
                  <c:v>0.3699422</c:v>
                </c:pt>
                <c:pt idx="4">
                  <c:v>0.33815029000000002</c:v>
                </c:pt>
                <c:pt idx="5">
                  <c:v>0.30635837999999999</c:v>
                </c:pt>
                <c:pt idx="6">
                  <c:v>0</c:v>
                </c:pt>
              </c:numCache>
            </c:numRef>
          </c:val>
          <c:extLst>
            <c:ext xmlns:c16="http://schemas.microsoft.com/office/drawing/2014/chart" uri="{C3380CC4-5D6E-409C-BE32-E72D297353CC}">
              <c16:uniqueId val="{00000000-4BC9-4D7B-9D17-39D6CF4B7809}"/>
            </c:ext>
          </c:extLst>
        </c:ser>
        <c:ser>
          <c:idx val="1"/>
          <c:order val="1"/>
          <c:tx>
            <c:strRef>
              <c:f>Sheet1!$C$1</c:f>
              <c:strCache>
                <c:ptCount val="1"/>
                <c:pt idx="0">
                  <c:v>Male 18-34</c:v>
                </c:pt>
              </c:strCache>
            </c:strRef>
          </c:tx>
          <c:spPr>
            <a:solidFill>
              <a:schemeClr val="accent2"/>
            </a:solidFill>
            <a:ln>
              <a:noFill/>
            </a:ln>
            <a:effectLst/>
          </c:spPr>
          <c:invertIfNegative val="0"/>
          <c:cat>
            <c:strRef>
              <c:f>Sheet1!$A$2:$A$8</c:f>
              <c:strCache>
                <c:ptCount val="7"/>
                <c:pt idx="0">
                  <c:v>General health &amp; well-being</c:v>
                </c:pt>
                <c:pt idx="1">
                  <c:v>Make up for dietary deficiencies</c:v>
                </c:pt>
                <c:pt idx="2">
                  <c:v>My health care professional recommended them</c:v>
                </c:pt>
                <c:pt idx="3">
                  <c:v>Condition-specific health benefits</c:v>
                </c:pt>
                <c:pt idx="4">
                  <c:v>Specific performance benefits</c:v>
                </c:pt>
                <c:pt idx="5">
                  <c:v>Disease prevention</c:v>
                </c:pt>
                <c:pt idx="6">
                  <c:v>Other reason </c:v>
                </c:pt>
              </c:strCache>
            </c:strRef>
          </c:cat>
          <c:val>
            <c:numRef>
              <c:f>Sheet1!$C$2:$C$8</c:f>
              <c:numCache>
                <c:formatCode>0%</c:formatCode>
                <c:ptCount val="7"/>
                <c:pt idx="0">
                  <c:v>0.70170455000000009</c:v>
                </c:pt>
                <c:pt idx="1">
                  <c:v>0.41761364000000001</c:v>
                </c:pt>
                <c:pt idx="2">
                  <c:v>0.42329545000000002</c:v>
                </c:pt>
                <c:pt idx="3">
                  <c:v>0.44886364000000001</c:v>
                </c:pt>
                <c:pt idx="4">
                  <c:v>0.48295454999999998</c:v>
                </c:pt>
                <c:pt idx="5">
                  <c:v>0.32670454999999998</c:v>
                </c:pt>
                <c:pt idx="6">
                  <c:v>2.8409099999999999E-3</c:v>
                </c:pt>
              </c:numCache>
            </c:numRef>
          </c:val>
          <c:extLst>
            <c:ext xmlns:c16="http://schemas.microsoft.com/office/drawing/2014/chart" uri="{C3380CC4-5D6E-409C-BE32-E72D297353CC}">
              <c16:uniqueId val="{00000001-4BC9-4D7B-9D17-39D6CF4B7809}"/>
            </c:ext>
          </c:extLst>
        </c:ser>
        <c:ser>
          <c:idx val="2"/>
          <c:order val="2"/>
          <c:tx>
            <c:strRef>
              <c:f>Sheet1!$D$1</c:f>
              <c:strCache>
                <c:ptCount val="1"/>
                <c:pt idx="0">
                  <c:v>Female 35-54</c:v>
                </c:pt>
              </c:strCache>
            </c:strRef>
          </c:tx>
          <c:spPr>
            <a:solidFill>
              <a:schemeClr val="accent3"/>
            </a:solidFill>
            <a:ln>
              <a:noFill/>
            </a:ln>
            <a:effectLst/>
          </c:spPr>
          <c:invertIfNegative val="0"/>
          <c:cat>
            <c:strRef>
              <c:f>Sheet1!$A$2:$A$8</c:f>
              <c:strCache>
                <c:ptCount val="7"/>
                <c:pt idx="0">
                  <c:v>General health &amp; well-being</c:v>
                </c:pt>
                <c:pt idx="1">
                  <c:v>Make up for dietary deficiencies</c:v>
                </c:pt>
                <c:pt idx="2">
                  <c:v>My health care professional recommended them</c:v>
                </c:pt>
                <c:pt idx="3">
                  <c:v>Condition-specific health benefits</c:v>
                </c:pt>
                <c:pt idx="4">
                  <c:v>Specific performance benefits</c:v>
                </c:pt>
                <c:pt idx="5">
                  <c:v>Disease prevention</c:v>
                </c:pt>
                <c:pt idx="6">
                  <c:v>Other reason </c:v>
                </c:pt>
              </c:strCache>
            </c:strRef>
          </c:cat>
          <c:val>
            <c:numRef>
              <c:f>Sheet1!$D$2:$D$8</c:f>
              <c:numCache>
                <c:formatCode>0%</c:formatCode>
                <c:ptCount val="7"/>
                <c:pt idx="0">
                  <c:v>0.70938215000000004</c:v>
                </c:pt>
                <c:pt idx="1">
                  <c:v>0.46910754999999998</c:v>
                </c:pt>
                <c:pt idx="2">
                  <c:v>0.33638444000000001</c:v>
                </c:pt>
                <c:pt idx="3">
                  <c:v>0.43707094000000002</c:v>
                </c:pt>
                <c:pt idx="4">
                  <c:v>0.27231121000000003</c:v>
                </c:pt>
                <c:pt idx="5">
                  <c:v>0.37070937999999998</c:v>
                </c:pt>
                <c:pt idx="6">
                  <c:v>2.2883299999999999E-3</c:v>
                </c:pt>
              </c:numCache>
            </c:numRef>
          </c:val>
          <c:extLst>
            <c:ext xmlns:c16="http://schemas.microsoft.com/office/drawing/2014/chart" uri="{C3380CC4-5D6E-409C-BE32-E72D297353CC}">
              <c16:uniqueId val="{00000002-4BC9-4D7B-9D17-39D6CF4B7809}"/>
            </c:ext>
          </c:extLst>
        </c:ser>
        <c:ser>
          <c:idx val="3"/>
          <c:order val="3"/>
          <c:tx>
            <c:strRef>
              <c:f>Sheet1!$E$1</c:f>
              <c:strCache>
                <c:ptCount val="1"/>
                <c:pt idx="0">
                  <c:v>Male 35-54</c:v>
                </c:pt>
              </c:strCache>
            </c:strRef>
          </c:tx>
          <c:spPr>
            <a:solidFill>
              <a:schemeClr val="accent4"/>
            </a:solidFill>
            <a:ln>
              <a:noFill/>
            </a:ln>
            <a:effectLst/>
          </c:spPr>
          <c:invertIfNegative val="0"/>
          <c:cat>
            <c:strRef>
              <c:f>Sheet1!$A$2:$A$8</c:f>
              <c:strCache>
                <c:ptCount val="7"/>
                <c:pt idx="0">
                  <c:v>General health &amp; well-being</c:v>
                </c:pt>
                <c:pt idx="1">
                  <c:v>Make up for dietary deficiencies</c:v>
                </c:pt>
                <c:pt idx="2">
                  <c:v>My health care professional recommended them</c:v>
                </c:pt>
                <c:pt idx="3">
                  <c:v>Condition-specific health benefits</c:v>
                </c:pt>
                <c:pt idx="4">
                  <c:v>Specific performance benefits</c:v>
                </c:pt>
                <c:pt idx="5">
                  <c:v>Disease prevention</c:v>
                </c:pt>
                <c:pt idx="6">
                  <c:v>Other reason </c:v>
                </c:pt>
              </c:strCache>
            </c:strRef>
          </c:cat>
          <c:val>
            <c:numRef>
              <c:f>Sheet1!$E$2:$E$8</c:f>
              <c:numCache>
                <c:formatCode>0%</c:formatCode>
                <c:ptCount val="7"/>
                <c:pt idx="0">
                  <c:v>0.70982142999999998</c:v>
                </c:pt>
                <c:pt idx="1">
                  <c:v>0.44196428999999998</c:v>
                </c:pt>
                <c:pt idx="2">
                  <c:v>0.35714286000000001</c:v>
                </c:pt>
                <c:pt idx="3">
                  <c:v>0.38392857000000002</c:v>
                </c:pt>
                <c:pt idx="4">
                  <c:v>0.38169642999999998</c:v>
                </c:pt>
                <c:pt idx="5">
                  <c:v>0.37946428999999998</c:v>
                </c:pt>
                <c:pt idx="6">
                  <c:v>2.2321400000000001E-3</c:v>
                </c:pt>
              </c:numCache>
            </c:numRef>
          </c:val>
          <c:extLst>
            <c:ext xmlns:c16="http://schemas.microsoft.com/office/drawing/2014/chart" uri="{C3380CC4-5D6E-409C-BE32-E72D297353CC}">
              <c16:uniqueId val="{00000003-4BC9-4D7B-9D17-39D6CF4B7809}"/>
            </c:ext>
          </c:extLst>
        </c:ser>
        <c:ser>
          <c:idx val="4"/>
          <c:order val="4"/>
          <c:tx>
            <c:strRef>
              <c:f>Sheet1!$F$1</c:f>
              <c:strCache>
                <c:ptCount val="1"/>
                <c:pt idx="0">
                  <c:v>Female 55+</c:v>
                </c:pt>
              </c:strCache>
            </c:strRef>
          </c:tx>
          <c:spPr>
            <a:solidFill>
              <a:schemeClr val="accent5"/>
            </a:solidFill>
            <a:ln>
              <a:noFill/>
            </a:ln>
            <a:effectLst/>
          </c:spPr>
          <c:invertIfNegative val="0"/>
          <c:cat>
            <c:strRef>
              <c:f>Sheet1!$A$2:$A$8</c:f>
              <c:strCache>
                <c:ptCount val="7"/>
                <c:pt idx="0">
                  <c:v>General health &amp; well-being</c:v>
                </c:pt>
                <c:pt idx="1">
                  <c:v>Make up for dietary deficiencies</c:v>
                </c:pt>
                <c:pt idx="2">
                  <c:v>My health care professional recommended them</c:v>
                </c:pt>
                <c:pt idx="3">
                  <c:v>Condition-specific health benefits</c:v>
                </c:pt>
                <c:pt idx="4">
                  <c:v>Specific performance benefits</c:v>
                </c:pt>
                <c:pt idx="5">
                  <c:v>Disease prevention</c:v>
                </c:pt>
                <c:pt idx="6">
                  <c:v>Other reason </c:v>
                </c:pt>
              </c:strCache>
            </c:strRef>
          </c:cat>
          <c:val>
            <c:numRef>
              <c:f>Sheet1!$F$2:$F$8</c:f>
              <c:numCache>
                <c:formatCode>0%</c:formatCode>
                <c:ptCount val="7"/>
                <c:pt idx="0">
                  <c:v>0.77142857000000009</c:v>
                </c:pt>
                <c:pt idx="1">
                  <c:v>0.42857142999999998</c:v>
                </c:pt>
                <c:pt idx="2">
                  <c:v>0.36</c:v>
                </c:pt>
                <c:pt idx="3">
                  <c:v>0.34857143000000002</c:v>
                </c:pt>
                <c:pt idx="4">
                  <c:v>0.28000000000000003</c:v>
                </c:pt>
                <c:pt idx="5">
                  <c:v>0.37142857000000001</c:v>
                </c:pt>
                <c:pt idx="6">
                  <c:v>0</c:v>
                </c:pt>
              </c:numCache>
            </c:numRef>
          </c:val>
          <c:extLst>
            <c:ext xmlns:c16="http://schemas.microsoft.com/office/drawing/2014/chart" uri="{C3380CC4-5D6E-409C-BE32-E72D297353CC}">
              <c16:uniqueId val="{00000004-4BC9-4D7B-9D17-39D6CF4B7809}"/>
            </c:ext>
          </c:extLst>
        </c:ser>
        <c:ser>
          <c:idx val="5"/>
          <c:order val="5"/>
          <c:tx>
            <c:strRef>
              <c:f>Sheet1!$G$1</c:f>
              <c:strCache>
                <c:ptCount val="1"/>
                <c:pt idx="0">
                  <c:v>Male 55+</c:v>
                </c:pt>
              </c:strCache>
            </c:strRef>
          </c:tx>
          <c:spPr>
            <a:solidFill>
              <a:schemeClr val="accent6"/>
            </a:solidFill>
            <a:ln>
              <a:noFill/>
            </a:ln>
            <a:effectLst/>
          </c:spPr>
          <c:invertIfNegative val="0"/>
          <c:cat>
            <c:strRef>
              <c:f>Sheet1!$A$2:$A$8</c:f>
              <c:strCache>
                <c:ptCount val="7"/>
                <c:pt idx="0">
                  <c:v>General health &amp; well-being</c:v>
                </c:pt>
                <c:pt idx="1">
                  <c:v>Make up for dietary deficiencies</c:v>
                </c:pt>
                <c:pt idx="2">
                  <c:v>My health care professional recommended them</c:v>
                </c:pt>
                <c:pt idx="3">
                  <c:v>Condition-specific health benefits</c:v>
                </c:pt>
                <c:pt idx="4">
                  <c:v>Specific performance benefits</c:v>
                </c:pt>
                <c:pt idx="5">
                  <c:v>Disease prevention</c:v>
                </c:pt>
                <c:pt idx="6">
                  <c:v>Other reason </c:v>
                </c:pt>
              </c:strCache>
            </c:strRef>
          </c:cat>
          <c:val>
            <c:numRef>
              <c:f>Sheet1!$G$2:$G$8</c:f>
              <c:numCache>
                <c:formatCode>0%</c:formatCode>
                <c:ptCount val="7"/>
                <c:pt idx="0">
                  <c:v>0.78468900000000008</c:v>
                </c:pt>
                <c:pt idx="1">
                  <c:v>0.40669855999999999</c:v>
                </c:pt>
                <c:pt idx="2">
                  <c:v>0.33971291999999997</c:v>
                </c:pt>
                <c:pt idx="3">
                  <c:v>0.38755981</c:v>
                </c:pt>
                <c:pt idx="4">
                  <c:v>0.25358851999999998</c:v>
                </c:pt>
                <c:pt idx="5">
                  <c:v>0.40191388000000011</c:v>
                </c:pt>
                <c:pt idx="6">
                  <c:v>4.7846899999999994E-3</c:v>
                </c:pt>
              </c:numCache>
            </c:numRef>
          </c:val>
          <c:extLst>
            <c:ext xmlns:c16="http://schemas.microsoft.com/office/drawing/2014/chart" uri="{C3380CC4-5D6E-409C-BE32-E72D297353CC}">
              <c16:uniqueId val="{00000005-4BC9-4D7B-9D17-39D6CF4B7809}"/>
            </c:ext>
          </c:extLst>
        </c:ser>
        <c:dLbls>
          <c:showLegendKey val="0"/>
          <c:showVal val="0"/>
          <c:showCatName val="0"/>
          <c:showSerName val="0"/>
          <c:showPercent val="0"/>
          <c:showBubbleSize val="0"/>
        </c:dLbls>
        <c:gapWidth val="219"/>
        <c:overlap val="-27"/>
        <c:axId val="750741936"/>
        <c:axId val="750745176"/>
      </c:barChart>
      <c:catAx>
        <c:axId val="750741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0745176"/>
        <c:crosses val="autoZero"/>
        <c:auto val="1"/>
        <c:lblAlgn val="ctr"/>
        <c:lblOffset val="100"/>
        <c:noMultiLvlLbl val="0"/>
      </c:catAx>
      <c:valAx>
        <c:axId val="7507451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0741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Sheet1!$A$2:$A$8</c:f>
              <c:strCache>
                <c:ptCount val="7"/>
                <c:pt idx="0">
                  <c:v>General health &amp; well-being</c:v>
                </c:pt>
                <c:pt idx="1">
                  <c:v>Make up for dietary deficiencies</c:v>
                </c:pt>
                <c:pt idx="2">
                  <c:v>Specific performance benefits</c:v>
                </c:pt>
                <c:pt idx="3">
                  <c:v>My health care professional recommended them</c:v>
                </c:pt>
                <c:pt idx="4">
                  <c:v>Condition-specific health benefits</c:v>
                </c:pt>
                <c:pt idx="5">
                  <c:v>Disease prevention</c:v>
                </c:pt>
                <c:pt idx="6">
                  <c:v>Other reason</c:v>
                </c:pt>
              </c:strCache>
            </c:strRef>
          </c:cat>
          <c:val>
            <c:numRef>
              <c:f>Sheet1!$B$2:$B$8</c:f>
              <c:numCache>
                <c:formatCode>0%</c:formatCode>
                <c:ptCount val="7"/>
                <c:pt idx="0">
                  <c:v>0.76271186000000002</c:v>
                </c:pt>
                <c:pt idx="1">
                  <c:v>0.37288136</c:v>
                </c:pt>
                <c:pt idx="2">
                  <c:v>0.37288136</c:v>
                </c:pt>
                <c:pt idx="3">
                  <c:v>0.30508475000000002</c:v>
                </c:pt>
                <c:pt idx="4">
                  <c:v>0.28813559</c:v>
                </c:pt>
                <c:pt idx="5">
                  <c:v>0.15254237000000001</c:v>
                </c:pt>
                <c:pt idx="6">
                  <c:v>0</c:v>
                </c:pt>
              </c:numCache>
            </c:numRef>
          </c:val>
          <c:extLst>
            <c:ext xmlns:c16="http://schemas.microsoft.com/office/drawing/2014/chart" uri="{C3380CC4-5D6E-409C-BE32-E72D297353CC}">
              <c16:uniqueId val="{00000000-4BC9-4D7B-9D17-39D6CF4B7809}"/>
            </c:ext>
          </c:extLst>
        </c:ser>
        <c:ser>
          <c:idx val="1"/>
          <c:order val="1"/>
          <c:tx>
            <c:strRef>
              <c:f>Sheet1!$C$1</c:f>
              <c:strCache>
                <c:ptCount val="1"/>
                <c:pt idx="0">
                  <c:v>US Male 18-34</c:v>
                </c:pt>
              </c:strCache>
            </c:strRef>
          </c:tx>
          <c:spPr>
            <a:solidFill>
              <a:schemeClr val="accent2"/>
            </a:solidFill>
            <a:ln>
              <a:noFill/>
            </a:ln>
            <a:effectLst/>
          </c:spPr>
          <c:invertIfNegative val="0"/>
          <c:cat>
            <c:strRef>
              <c:f>Sheet1!$A$2:$A$8</c:f>
              <c:strCache>
                <c:ptCount val="7"/>
                <c:pt idx="0">
                  <c:v>General health &amp; well-being</c:v>
                </c:pt>
                <c:pt idx="1">
                  <c:v>Make up for dietary deficiencies</c:v>
                </c:pt>
                <c:pt idx="2">
                  <c:v>Specific performance benefits</c:v>
                </c:pt>
                <c:pt idx="3">
                  <c:v>My health care professional recommended them</c:v>
                </c:pt>
                <c:pt idx="4">
                  <c:v>Condition-specific health benefits</c:v>
                </c:pt>
                <c:pt idx="5">
                  <c:v>Disease prevention</c:v>
                </c:pt>
                <c:pt idx="6">
                  <c:v>Other reason</c:v>
                </c:pt>
              </c:strCache>
            </c:strRef>
          </c:cat>
          <c:val>
            <c:numRef>
              <c:f>Sheet1!$C$2:$C$8</c:f>
              <c:numCache>
                <c:formatCode>0%</c:formatCode>
                <c:ptCount val="7"/>
                <c:pt idx="0">
                  <c:v>0.69230768999999992</c:v>
                </c:pt>
                <c:pt idx="1">
                  <c:v>0.36752137000000001</c:v>
                </c:pt>
                <c:pt idx="2">
                  <c:v>0.50427349999999993</c:v>
                </c:pt>
                <c:pt idx="3">
                  <c:v>0.45299145000000002</c:v>
                </c:pt>
                <c:pt idx="4">
                  <c:v>0.37606837999999998</c:v>
                </c:pt>
                <c:pt idx="5">
                  <c:v>0.30769231000000002</c:v>
                </c:pt>
                <c:pt idx="6">
                  <c:v>0</c:v>
                </c:pt>
              </c:numCache>
            </c:numRef>
          </c:val>
          <c:extLst>
            <c:ext xmlns:c16="http://schemas.microsoft.com/office/drawing/2014/chart" uri="{C3380CC4-5D6E-409C-BE32-E72D297353CC}">
              <c16:uniqueId val="{00000001-4BC9-4D7B-9D17-39D6CF4B7809}"/>
            </c:ext>
          </c:extLst>
        </c:ser>
        <c:ser>
          <c:idx val="2"/>
          <c:order val="2"/>
          <c:tx>
            <c:strRef>
              <c:f>Sheet1!$D$1</c:f>
              <c:strCache>
                <c:ptCount val="1"/>
                <c:pt idx="0">
                  <c:v>US Female 35-54</c:v>
                </c:pt>
              </c:strCache>
            </c:strRef>
          </c:tx>
          <c:spPr>
            <a:solidFill>
              <a:schemeClr val="accent3"/>
            </a:solidFill>
            <a:ln>
              <a:noFill/>
            </a:ln>
            <a:effectLst/>
          </c:spPr>
          <c:invertIfNegative val="0"/>
          <c:cat>
            <c:strRef>
              <c:f>Sheet1!$A$2:$A$8</c:f>
              <c:strCache>
                <c:ptCount val="7"/>
                <c:pt idx="0">
                  <c:v>General health &amp; well-being</c:v>
                </c:pt>
                <c:pt idx="1">
                  <c:v>Make up for dietary deficiencies</c:v>
                </c:pt>
                <c:pt idx="2">
                  <c:v>Specific performance benefits</c:v>
                </c:pt>
                <c:pt idx="3">
                  <c:v>My health care professional recommended them</c:v>
                </c:pt>
                <c:pt idx="4">
                  <c:v>Condition-specific health benefits</c:v>
                </c:pt>
                <c:pt idx="5">
                  <c:v>Disease prevention</c:v>
                </c:pt>
                <c:pt idx="6">
                  <c:v>Other reason</c:v>
                </c:pt>
              </c:strCache>
            </c:strRef>
          </c:cat>
          <c:val>
            <c:numRef>
              <c:f>Sheet1!$D$2:$D$8</c:f>
              <c:numCache>
                <c:formatCode>0%</c:formatCode>
                <c:ptCount val="7"/>
                <c:pt idx="0">
                  <c:v>0.76190476000000007</c:v>
                </c:pt>
                <c:pt idx="1">
                  <c:v>0.53333333000000005</c:v>
                </c:pt>
                <c:pt idx="2">
                  <c:v>0.30476189999999997</c:v>
                </c:pt>
                <c:pt idx="3">
                  <c:v>0.36190475999999999</c:v>
                </c:pt>
                <c:pt idx="4">
                  <c:v>0.42857142999999998</c:v>
                </c:pt>
                <c:pt idx="5">
                  <c:v>0.27619048000000002</c:v>
                </c:pt>
                <c:pt idx="6">
                  <c:v>0</c:v>
                </c:pt>
              </c:numCache>
            </c:numRef>
          </c:val>
          <c:extLst>
            <c:ext xmlns:c16="http://schemas.microsoft.com/office/drawing/2014/chart" uri="{C3380CC4-5D6E-409C-BE32-E72D297353CC}">
              <c16:uniqueId val="{00000002-4BC9-4D7B-9D17-39D6CF4B7809}"/>
            </c:ext>
          </c:extLst>
        </c:ser>
        <c:ser>
          <c:idx val="3"/>
          <c:order val="3"/>
          <c:tx>
            <c:strRef>
              <c:f>Sheet1!$E$1</c:f>
              <c:strCache>
                <c:ptCount val="1"/>
                <c:pt idx="0">
                  <c:v>US Male 35-54</c:v>
                </c:pt>
              </c:strCache>
            </c:strRef>
          </c:tx>
          <c:spPr>
            <a:solidFill>
              <a:schemeClr val="accent4"/>
            </a:solidFill>
            <a:ln>
              <a:noFill/>
            </a:ln>
            <a:effectLst/>
          </c:spPr>
          <c:invertIfNegative val="0"/>
          <c:cat>
            <c:strRef>
              <c:f>Sheet1!$A$2:$A$8</c:f>
              <c:strCache>
                <c:ptCount val="7"/>
                <c:pt idx="0">
                  <c:v>General health &amp; well-being</c:v>
                </c:pt>
                <c:pt idx="1">
                  <c:v>Make up for dietary deficiencies</c:v>
                </c:pt>
                <c:pt idx="2">
                  <c:v>Specific performance benefits</c:v>
                </c:pt>
                <c:pt idx="3">
                  <c:v>My health care professional recommended them</c:v>
                </c:pt>
                <c:pt idx="4">
                  <c:v>Condition-specific health benefits</c:v>
                </c:pt>
                <c:pt idx="5">
                  <c:v>Disease prevention</c:v>
                </c:pt>
                <c:pt idx="6">
                  <c:v>Other reason</c:v>
                </c:pt>
              </c:strCache>
            </c:strRef>
          </c:cat>
          <c:val>
            <c:numRef>
              <c:f>Sheet1!$E$2:$E$8</c:f>
              <c:numCache>
                <c:formatCode>0%</c:formatCode>
                <c:ptCount val="7"/>
                <c:pt idx="0">
                  <c:v>0.72566372000000001</c:v>
                </c:pt>
                <c:pt idx="1">
                  <c:v>0.40707965000000002</c:v>
                </c:pt>
                <c:pt idx="2">
                  <c:v>0.43362832000000001</c:v>
                </c:pt>
                <c:pt idx="3">
                  <c:v>0.52212389000000003</c:v>
                </c:pt>
                <c:pt idx="4">
                  <c:v>0.30973451000000002</c:v>
                </c:pt>
                <c:pt idx="5">
                  <c:v>0.30088495999999998</c:v>
                </c:pt>
                <c:pt idx="6">
                  <c:v>0</c:v>
                </c:pt>
              </c:numCache>
            </c:numRef>
          </c:val>
          <c:extLst>
            <c:ext xmlns:c16="http://schemas.microsoft.com/office/drawing/2014/chart" uri="{C3380CC4-5D6E-409C-BE32-E72D297353CC}">
              <c16:uniqueId val="{00000003-4BC9-4D7B-9D17-39D6CF4B7809}"/>
            </c:ext>
          </c:extLst>
        </c:ser>
        <c:ser>
          <c:idx val="4"/>
          <c:order val="4"/>
          <c:tx>
            <c:strRef>
              <c:f>Sheet1!$F$1</c:f>
              <c:strCache>
                <c:ptCount val="1"/>
                <c:pt idx="0">
                  <c:v>US Female 55+</c:v>
                </c:pt>
              </c:strCache>
            </c:strRef>
          </c:tx>
          <c:spPr>
            <a:solidFill>
              <a:schemeClr val="accent5"/>
            </a:solidFill>
            <a:ln>
              <a:noFill/>
            </a:ln>
            <a:effectLst/>
          </c:spPr>
          <c:invertIfNegative val="0"/>
          <c:cat>
            <c:strRef>
              <c:f>Sheet1!$A$2:$A$8</c:f>
              <c:strCache>
                <c:ptCount val="7"/>
                <c:pt idx="0">
                  <c:v>General health &amp; well-being</c:v>
                </c:pt>
                <c:pt idx="1">
                  <c:v>Make up for dietary deficiencies</c:v>
                </c:pt>
                <c:pt idx="2">
                  <c:v>Specific performance benefits</c:v>
                </c:pt>
                <c:pt idx="3">
                  <c:v>My health care professional recommended them</c:v>
                </c:pt>
                <c:pt idx="4">
                  <c:v>Condition-specific health benefits</c:v>
                </c:pt>
                <c:pt idx="5">
                  <c:v>Disease prevention</c:v>
                </c:pt>
                <c:pt idx="6">
                  <c:v>Other reason</c:v>
                </c:pt>
              </c:strCache>
            </c:strRef>
          </c:cat>
          <c:val>
            <c:numRef>
              <c:f>Sheet1!$F$2:$F$8</c:f>
              <c:numCache>
                <c:formatCode>0%</c:formatCode>
                <c:ptCount val="7"/>
                <c:pt idx="0">
                  <c:v>0.80434782999999999</c:v>
                </c:pt>
                <c:pt idx="1">
                  <c:v>0.52173912999999994</c:v>
                </c:pt>
                <c:pt idx="2">
                  <c:v>0.30434782999999999</c:v>
                </c:pt>
                <c:pt idx="3">
                  <c:v>0.36956522000000003</c:v>
                </c:pt>
                <c:pt idx="4">
                  <c:v>0.41304348000000002</c:v>
                </c:pt>
                <c:pt idx="5">
                  <c:v>0.36956522000000003</c:v>
                </c:pt>
                <c:pt idx="6">
                  <c:v>0</c:v>
                </c:pt>
              </c:numCache>
            </c:numRef>
          </c:val>
          <c:extLst>
            <c:ext xmlns:c16="http://schemas.microsoft.com/office/drawing/2014/chart" uri="{C3380CC4-5D6E-409C-BE32-E72D297353CC}">
              <c16:uniqueId val="{00000004-4BC9-4D7B-9D17-39D6CF4B7809}"/>
            </c:ext>
          </c:extLst>
        </c:ser>
        <c:ser>
          <c:idx val="5"/>
          <c:order val="5"/>
          <c:tx>
            <c:strRef>
              <c:f>Sheet1!$G$1</c:f>
              <c:strCache>
                <c:ptCount val="1"/>
                <c:pt idx="0">
                  <c:v>US Male 55+</c:v>
                </c:pt>
              </c:strCache>
            </c:strRef>
          </c:tx>
          <c:spPr>
            <a:solidFill>
              <a:schemeClr val="accent6"/>
            </a:solidFill>
            <a:ln>
              <a:noFill/>
            </a:ln>
            <a:effectLst/>
          </c:spPr>
          <c:invertIfNegative val="0"/>
          <c:cat>
            <c:strRef>
              <c:f>Sheet1!$A$2:$A$8</c:f>
              <c:strCache>
                <c:ptCount val="7"/>
                <c:pt idx="0">
                  <c:v>General health &amp; well-being</c:v>
                </c:pt>
                <c:pt idx="1">
                  <c:v>Make up for dietary deficiencies</c:v>
                </c:pt>
                <c:pt idx="2">
                  <c:v>Specific performance benefits</c:v>
                </c:pt>
                <c:pt idx="3">
                  <c:v>My health care professional recommended them</c:v>
                </c:pt>
                <c:pt idx="4">
                  <c:v>Condition-specific health benefits</c:v>
                </c:pt>
                <c:pt idx="5">
                  <c:v>Disease prevention</c:v>
                </c:pt>
                <c:pt idx="6">
                  <c:v>Other reason</c:v>
                </c:pt>
              </c:strCache>
            </c:strRef>
          </c:cat>
          <c:val>
            <c:numRef>
              <c:f>Sheet1!$G$2:$G$8</c:f>
              <c:numCache>
                <c:formatCode>0%</c:formatCode>
                <c:ptCount val="7"/>
                <c:pt idx="0">
                  <c:v>0.90909091000000009</c:v>
                </c:pt>
                <c:pt idx="1">
                  <c:v>0.42424242000000001</c:v>
                </c:pt>
                <c:pt idx="2">
                  <c:v>0.33333332999999998</c:v>
                </c:pt>
                <c:pt idx="3">
                  <c:v>0.15151514999999999</c:v>
                </c:pt>
                <c:pt idx="4">
                  <c:v>0.39393939000000011</c:v>
                </c:pt>
                <c:pt idx="5">
                  <c:v>0.30303029999999997</c:v>
                </c:pt>
                <c:pt idx="6">
                  <c:v>0</c:v>
                </c:pt>
              </c:numCache>
            </c:numRef>
          </c:val>
          <c:extLst>
            <c:ext xmlns:c16="http://schemas.microsoft.com/office/drawing/2014/chart" uri="{C3380CC4-5D6E-409C-BE32-E72D297353CC}">
              <c16:uniqueId val="{00000005-4BC9-4D7B-9D17-39D6CF4B7809}"/>
            </c:ext>
          </c:extLst>
        </c:ser>
        <c:dLbls>
          <c:showLegendKey val="0"/>
          <c:showVal val="0"/>
          <c:showCatName val="0"/>
          <c:showSerName val="0"/>
          <c:showPercent val="0"/>
          <c:showBubbleSize val="0"/>
        </c:dLbls>
        <c:gapWidth val="219"/>
        <c:overlap val="-27"/>
        <c:axId val="750741936"/>
        <c:axId val="750745176"/>
      </c:barChart>
      <c:catAx>
        <c:axId val="750741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0745176"/>
        <c:crosses val="autoZero"/>
        <c:auto val="1"/>
        <c:lblAlgn val="ctr"/>
        <c:lblOffset val="100"/>
        <c:noMultiLvlLbl val="0"/>
      </c:catAx>
      <c:valAx>
        <c:axId val="7507451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0741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2023 US</c:v>
                </c:pt>
              </c:strCache>
            </c:strRef>
          </c:tx>
          <c:spPr>
            <a:solidFill>
              <a:schemeClr val="accent1"/>
            </a:solidFill>
            <a:ln>
              <a:noFill/>
            </a:ln>
            <a:effectLst/>
          </c:spPr>
          <c:invertIfNegative val="0"/>
          <c:cat>
            <c:strRef>
              <c:f>Sheet1!$A$2:$A$8</c:f>
              <c:strCache>
                <c:ptCount val="7"/>
                <c:pt idx="0">
                  <c:v>General health &amp; well-being</c:v>
                </c:pt>
                <c:pt idx="1">
                  <c:v>Make up for dietary deficiencies</c:v>
                </c:pt>
                <c:pt idx="2">
                  <c:v>My health care professional recommended them</c:v>
                </c:pt>
                <c:pt idx="3">
                  <c:v>Specific performance benefits</c:v>
                </c:pt>
                <c:pt idx="4">
                  <c:v>Condition-specific health benefits</c:v>
                </c:pt>
                <c:pt idx="5">
                  <c:v>Disease prevention</c:v>
                </c:pt>
                <c:pt idx="6">
                  <c:v>Other reason</c:v>
                </c:pt>
              </c:strCache>
            </c:strRef>
          </c:cat>
          <c:val>
            <c:numRef>
              <c:f>Sheet1!$B$2:$B$8</c:f>
              <c:numCache>
                <c:formatCode>0%</c:formatCode>
                <c:ptCount val="7"/>
                <c:pt idx="0">
                  <c:v>0.68801653000000007</c:v>
                </c:pt>
                <c:pt idx="1">
                  <c:v>0.41322313999999999</c:v>
                </c:pt>
                <c:pt idx="2">
                  <c:v>0.41735537</c:v>
                </c:pt>
                <c:pt idx="3">
                  <c:v>0.32644627999999998</c:v>
                </c:pt>
                <c:pt idx="4">
                  <c:v>0.36157024999999998</c:v>
                </c:pt>
                <c:pt idx="5">
                  <c:v>0.22727273000000001</c:v>
                </c:pt>
                <c:pt idx="6">
                  <c:v>1.0330580000000001E-2</c:v>
                </c:pt>
              </c:numCache>
            </c:numRef>
          </c:val>
          <c:extLst>
            <c:ext xmlns:c16="http://schemas.microsoft.com/office/drawing/2014/chart" uri="{C3380CC4-5D6E-409C-BE32-E72D297353CC}">
              <c16:uniqueId val="{00000000-1A6F-4D5C-8F9C-59428467E1D0}"/>
            </c:ext>
          </c:extLst>
        </c:ser>
        <c:ser>
          <c:idx val="1"/>
          <c:order val="1"/>
          <c:tx>
            <c:strRef>
              <c:f>Sheet1!$C$1</c:f>
              <c:strCache>
                <c:ptCount val="1"/>
                <c:pt idx="0">
                  <c:v>2024 US</c:v>
                </c:pt>
              </c:strCache>
            </c:strRef>
          </c:tx>
          <c:spPr>
            <a:solidFill>
              <a:schemeClr val="accent2"/>
            </a:solidFill>
            <a:ln>
              <a:noFill/>
            </a:ln>
            <a:effectLst/>
          </c:spPr>
          <c:invertIfNegative val="0"/>
          <c:cat>
            <c:strRef>
              <c:f>Sheet1!$A$2:$A$8</c:f>
              <c:strCache>
                <c:ptCount val="7"/>
                <c:pt idx="0">
                  <c:v>General health &amp; well-being</c:v>
                </c:pt>
                <c:pt idx="1">
                  <c:v>Make up for dietary deficiencies</c:v>
                </c:pt>
                <c:pt idx="2">
                  <c:v>My health care professional recommended them</c:v>
                </c:pt>
                <c:pt idx="3">
                  <c:v>Specific performance benefits</c:v>
                </c:pt>
                <c:pt idx="4">
                  <c:v>Condition-specific health benefits</c:v>
                </c:pt>
                <c:pt idx="5">
                  <c:v>Disease prevention</c:v>
                </c:pt>
                <c:pt idx="6">
                  <c:v>Other reason</c:v>
                </c:pt>
              </c:strCache>
            </c:strRef>
          </c:cat>
          <c:val>
            <c:numRef>
              <c:f>Sheet1!$C$2:$C$8</c:f>
              <c:numCache>
                <c:formatCode>0%</c:formatCode>
                <c:ptCount val="7"/>
                <c:pt idx="0">
                  <c:v>0.75105485000000005</c:v>
                </c:pt>
                <c:pt idx="1">
                  <c:v>0.43248945</c:v>
                </c:pt>
                <c:pt idx="2">
                  <c:v>0.40084387999999999</c:v>
                </c:pt>
                <c:pt idx="3">
                  <c:v>0.39451477000000001</c:v>
                </c:pt>
                <c:pt idx="4">
                  <c:v>0.36497889999999999</c:v>
                </c:pt>
                <c:pt idx="5">
                  <c:v>0.28481012999999999</c:v>
                </c:pt>
                <c:pt idx="6">
                  <c:v>0</c:v>
                </c:pt>
              </c:numCache>
            </c:numRef>
          </c:val>
          <c:extLst>
            <c:ext xmlns:c16="http://schemas.microsoft.com/office/drawing/2014/chart" uri="{C3380CC4-5D6E-409C-BE32-E72D297353CC}">
              <c16:uniqueId val="{00000001-1A6F-4D5C-8F9C-59428467E1D0}"/>
            </c:ext>
          </c:extLst>
        </c:ser>
        <c:dLbls>
          <c:showLegendKey val="0"/>
          <c:showVal val="0"/>
          <c:showCatName val="0"/>
          <c:showSerName val="0"/>
          <c:showPercent val="0"/>
          <c:showBubbleSize val="0"/>
        </c:dLbls>
        <c:gapWidth val="219"/>
        <c:overlap val="-27"/>
        <c:axId val="792154000"/>
        <c:axId val="792155080"/>
      </c:barChart>
      <c:catAx>
        <c:axId val="792154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92155080"/>
        <c:crosses val="autoZero"/>
        <c:auto val="1"/>
        <c:lblAlgn val="ctr"/>
        <c:lblOffset val="100"/>
        <c:noMultiLvlLbl val="0"/>
      </c:catAx>
      <c:valAx>
        <c:axId val="7921550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92154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Sheet1!$B$2:$B$6</c:f>
              <c:numCache>
                <c:formatCode>0%</c:formatCode>
                <c:ptCount val="5"/>
                <c:pt idx="0">
                  <c:v>0.32278480999999998</c:v>
                </c:pt>
                <c:pt idx="1">
                  <c:v>0.27637130999999998</c:v>
                </c:pt>
                <c:pt idx="2">
                  <c:v>0.21518987000000001</c:v>
                </c:pt>
                <c:pt idx="3">
                  <c:v>0.15400844</c:v>
                </c:pt>
                <c:pt idx="4">
                  <c:v>3.1645569999999998E-2</c:v>
                </c:pt>
              </c:numCache>
            </c:numRef>
          </c:val>
          <c:extLst>
            <c:ext xmlns:c16="http://schemas.microsoft.com/office/drawing/2014/chart" uri="{C3380CC4-5D6E-409C-BE32-E72D297353CC}">
              <c16:uniqueId val="{00000000-4BC9-4D7B-9D17-39D6CF4B7809}"/>
            </c:ext>
          </c:extLst>
        </c:ser>
        <c:ser>
          <c:idx val="1"/>
          <c:order val="1"/>
          <c:tx>
            <c:strRef>
              <c:f>Sheet1!$C$1</c:f>
              <c:strCache>
                <c:ptCount val="1"/>
                <c:pt idx="0">
                  <c:v>UK</c:v>
                </c:pt>
              </c:strCache>
            </c:strRef>
          </c:tx>
          <c:spPr>
            <a:solidFill>
              <a:schemeClr val="accent2"/>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Sheet1!$C$2:$C$6</c:f>
              <c:numCache>
                <c:formatCode>0%</c:formatCode>
                <c:ptCount val="5"/>
                <c:pt idx="0">
                  <c:v>0.18452381000000001</c:v>
                </c:pt>
                <c:pt idx="1">
                  <c:v>0.40476190000000001</c:v>
                </c:pt>
                <c:pt idx="2">
                  <c:v>0.25</c:v>
                </c:pt>
                <c:pt idx="3">
                  <c:v>0.10119048</c:v>
                </c:pt>
                <c:pt idx="4">
                  <c:v>5.9523810000000003E-2</c:v>
                </c:pt>
              </c:numCache>
            </c:numRef>
          </c:val>
          <c:extLst>
            <c:ext xmlns:c16="http://schemas.microsoft.com/office/drawing/2014/chart" uri="{C3380CC4-5D6E-409C-BE32-E72D297353CC}">
              <c16:uniqueId val="{00000001-4BC9-4D7B-9D17-39D6CF4B7809}"/>
            </c:ext>
          </c:extLst>
        </c:ser>
        <c:ser>
          <c:idx val="2"/>
          <c:order val="2"/>
          <c:tx>
            <c:strRef>
              <c:f>Sheet1!$D$1</c:f>
              <c:strCache>
                <c:ptCount val="1"/>
                <c:pt idx="0">
                  <c:v>DE</c:v>
                </c:pt>
              </c:strCache>
            </c:strRef>
          </c:tx>
          <c:spPr>
            <a:solidFill>
              <a:schemeClr val="accent3"/>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Sheet1!$D$2:$D$6</c:f>
              <c:numCache>
                <c:formatCode>0%</c:formatCode>
                <c:ptCount val="5"/>
                <c:pt idx="0">
                  <c:v>0.10344828</c:v>
                </c:pt>
                <c:pt idx="1">
                  <c:v>0.53694580999999997</c:v>
                </c:pt>
                <c:pt idx="2">
                  <c:v>0.19704432999999999</c:v>
                </c:pt>
                <c:pt idx="3">
                  <c:v>0.13793103000000001</c:v>
                </c:pt>
                <c:pt idx="4">
                  <c:v>2.4630539999999999E-2</c:v>
                </c:pt>
              </c:numCache>
            </c:numRef>
          </c:val>
          <c:extLst>
            <c:ext xmlns:c16="http://schemas.microsoft.com/office/drawing/2014/chart" uri="{C3380CC4-5D6E-409C-BE32-E72D297353CC}">
              <c16:uniqueId val="{00000002-4BC9-4D7B-9D17-39D6CF4B7809}"/>
            </c:ext>
          </c:extLst>
        </c:ser>
        <c:ser>
          <c:idx val="3"/>
          <c:order val="3"/>
          <c:tx>
            <c:strRef>
              <c:f>Sheet1!$E$1</c:f>
              <c:strCache>
                <c:ptCount val="1"/>
                <c:pt idx="0">
                  <c:v>IT</c:v>
                </c:pt>
              </c:strCache>
            </c:strRef>
          </c:tx>
          <c:spPr>
            <a:solidFill>
              <a:schemeClr val="accent4"/>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Sheet1!$E$2:$E$6</c:f>
              <c:numCache>
                <c:formatCode>0%</c:formatCode>
                <c:ptCount val="5"/>
                <c:pt idx="0">
                  <c:v>0.23481780999999999</c:v>
                </c:pt>
                <c:pt idx="1">
                  <c:v>0.42105262999999998</c:v>
                </c:pt>
                <c:pt idx="2">
                  <c:v>0.21052631999999999</c:v>
                </c:pt>
                <c:pt idx="3">
                  <c:v>0.10121457</c:v>
                </c:pt>
                <c:pt idx="4">
                  <c:v>3.238866E-2</c:v>
                </c:pt>
              </c:numCache>
            </c:numRef>
          </c:val>
          <c:extLst>
            <c:ext xmlns:c16="http://schemas.microsoft.com/office/drawing/2014/chart" uri="{C3380CC4-5D6E-409C-BE32-E72D297353CC}">
              <c16:uniqueId val="{00000003-4BC9-4D7B-9D17-39D6CF4B7809}"/>
            </c:ext>
          </c:extLst>
        </c:ser>
        <c:ser>
          <c:idx val="4"/>
          <c:order val="4"/>
          <c:tx>
            <c:strRef>
              <c:f>Sheet1!$F$1</c:f>
              <c:strCache>
                <c:ptCount val="1"/>
                <c:pt idx="0">
                  <c:v>KR</c:v>
                </c:pt>
              </c:strCache>
            </c:strRef>
          </c:tx>
          <c:spPr>
            <a:solidFill>
              <a:schemeClr val="accent5"/>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Sheet1!$F$2:$F$6</c:f>
              <c:numCache>
                <c:formatCode>0%</c:formatCode>
                <c:ptCount val="5"/>
                <c:pt idx="0">
                  <c:v>8.860759E-2</c:v>
                </c:pt>
                <c:pt idx="1">
                  <c:v>0.57278481000000003</c:v>
                </c:pt>
                <c:pt idx="2">
                  <c:v>0.19303797</c:v>
                </c:pt>
                <c:pt idx="3">
                  <c:v>9.810126999999999E-2</c:v>
                </c:pt>
                <c:pt idx="4">
                  <c:v>4.7468349999999999E-2</c:v>
                </c:pt>
              </c:numCache>
            </c:numRef>
          </c:val>
          <c:extLst>
            <c:ext xmlns:c16="http://schemas.microsoft.com/office/drawing/2014/chart" uri="{C3380CC4-5D6E-409C-BE32-E72D297353CC}">
              <c16:uniqueId val="{00000004-4BC9-4D7B-9D17-39D6CF4B7809}"/>
            </c:ext>
          </c:extLst>
        </c:ser>
        <c:ser>
          <c:idx val="5"/>
          <c:order val="5"/>
          <c:tx>
            <c:strRef>
              <c:f>Sheet1!$G$1</c:f>
              <c:strCache>
                <c:ptCount val="1"/>
                <c:pt idx="0">
                  <c:v>AU</c:v>
                </c:pt>
              </c:strCache>
            </c:strRef>
          </c:tx>
          <c:spPr>
            <a:solidFill>
              <a:schemeClr val="accent6"/>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Sheet1!$G$2:$G$6</c:f>
              <c:numCache>
                <c:formatCode>0%</c:formatCode>
                <c:ptCount val="5"/>
                <c:pt idx="0">
                  <c:v>0.17766497000000001</c:v>
                </c:pt>
                <c:pt idx="1">
                  <c:v>0.46700508000000002</c:v>
                </c:pt>
                <c:pt idx="2">
                  <c:v>0.20812183000000001</c:v>
                </c:pt>
                <c:pt idx="3">
                  <c:v>0.10152284</c:v>
                </c:pt>
                <c:pt idx="4">
                  <c:v>4.5685279999999988E-2</c:v>
                </c:pt>
              </c:numCache>
            </c:numRef>
          </c:val>
          <c:extLst>
            <c:ext xmlns:c16="http://schemas.microsoft.com/office/drawing/2014/chart" uri="{C3380CC4-5D6E-409C-BE32-E72D297353CC}">
              <c16:uniqueId val="{00000005-4BC9-4D7B-9D17-39D6CF4B7809}"/>
            </c:ext>
          </c:extLst>
        </c:ser>
        <c:ser>
          <c:idx val="6"/>
          <c:order val="6"/>
          <c:tx>
            <c:strRef>
              <c:f>Sheet1!$H$1</c:f>
              <c:strCache>
                <c:ptCount val="1"/>
                <c:pt idx="0">
                  <c:v>IN</c:v>
                </c:pt>
              </c:strCache>
            </c:strRef>
          </c:tx>
          <c:spPr>
            <a:solidFill>
              <a:schemeClr val="accent1">
                <a:lumMod val="60000"/>
              </a:schemeClr>
            </a:solidFill>
            <a:ln>
              <a:noFill/>
              <a:prstDash val="dash"/>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Sheet1!$H$2:$H$6</c:f>
              <c:numCache>
                <c:formatCode>0%</c:formatCode>
                <c:ptCount val="5"/>
                <c:pt idx="0">
                  <c:v>0.31062669999999998</c:v>
                </c:pt>
                <c:pt idx="1">
                  <c:v>0.34877384</c:v>
                </c:pt>
                <c:pt idx="2">
                  <c:v>0.28610353999999999</c:v>
                </c:pt>
                <c:pt idx="3">
                  <c:v>5.1771119999999997E-2</c:v>
                </c:pt>
                <c:pt idx="4">
                  <c:v>2.7247999999999999E-3</c:v>
                </c:pt>
              </c:numCache>
            </c:numRef>
          </c:val>
          <c:extLst>
            <c:ext xmlns:c16="http://schemas.microsoft.com/office/drawing/2014/chart" uri="{C3380CC4-5D6E-409C-BE32-E72D297353CC}">
              <c16:uniqueId val="{00000006-4BC9-4D7B-9D17-39D6CF4B7809}"/>
            </c:ext>
          </c:extLst>
        </c:ser>
        <c:dLbls>
          <c:showLegendKey val="0"/>
          <c:showVal val="0"/>
          <c:showCatName val="0"/>
          <c:showSerName val="0"/>
          <c:showPercent val="0"/>
          <c:showBubbleSize val="0"/>
        </c:dLbls>
        <c:gapWidth val="150"/>
        <c:overlap val="-27"/>
        <c:axId val="750741936"/>
        <c:axId val="750745176"/>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Sheet1!$I$2:$I$6</c:f>
              <c:numCache>
                <c:formatCode>0%</c:formatCode>
                <c:ptCount val="5"/>
                <c:pt idx="0">
                  <c:v>0.17960934000000001</c:v>
                </c:pt>
                <c:pt idx="1">
                  <c:v>0.42901381999999999</c:v>
                </c:pt>
                <c:pt idx="2">
                  <c:v>0.19128155999999999</c:v>
                </c:pt>
                <c:pt idx="3">
                  <c:v>0.13149119000000001</c:v>
                </c:pt>
                <c:pt idx="4">
                  <c:v>6.8604100000000001E-2</c:v>
                </c:pt>
              </c:numCache>
            </c:numRef>
          </c:val>
          <c:smooth val="0"/>
          <c:extLst>
            <c:ext xmlns:c16="http://schemas.microsoft.com/office/drawing/2014/chart" uri="{C3380CC4-5D6E-409C-BE32-E72D297353CC}">
              <c16:uniqueId val="{00000000-F205-4A0C-A309-E5FA5280EEE6}"/>
            </c:ext>
          </c:extLst>
        </c:ser>
        <c:dLbls>
          <c:showLegendKey val="0"/>
          <c:showVal val="0"/>
          <c:showCatName val="0"/>
          <c:showSerName val="0"/>
          <c:showPercent val="0"/>
          <c:showBubbleSize val="0"/>
        </c:dLbls>
        <c:marker val="1"/>
        <c:smooth val="0"/>
        <c:axId val="750741936"/>
        <c:axId val="750745176"/>
      </c:lineChart>
      <c:catAx>
        <c:axId val="750741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0745176"/>
        <c:crosses val="autoZero"/>
        <c:auto val="1"/>
        <c:lblAlgn val="ctr"/>
        <c:lblOffset val="100"/>
        <c:noMultiLvlLbl val="0"/>
      </c:catAx>
      <c:valAx>
        <c:axId val="7507451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0741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Sheet1!$B$2:$B$6</c:f>
              <c:numCache>
                <c:formatCode>0%</c:formatCode>
                <c:ptCount val="5"/>
                <c:pt idx="0">
                  <c:v>0.19364161999999999</c:v>
                </c:pt>
                <c:pt idx="1">
                  <c:v>0.44797688000000002</c:v>
                </c:pt>
                <c:pt idx="2">
                  <c:v>0.23988439</c:v>
                </c:pt>
                <c:pt idx="3">
                  <c:v>9.248555E-2</c:v>
                </c:pt>
                <c:pt idx="4">
                  <c:v>2.601156E-2</c:v>
                </c:pt>
              </c:numCache>
            </c:numRef>
          </c:val>
          <c:extLst>
            <c:ext xmlns:c16="http://schemas.microsoft.com/office/drawing/2014/chart" uri="{C3380CC4-5D6E-409C-BE32-E72D297353CC}">
              <c16:uniqueId val="{00000000-4BC9-4D7B-9D17-39D6CF4B7809}"/>
            </c:ext>
          </c:extLst>
        </c:ser>
        <c:ser>
          <c:idx val="1"/>
          <c:order val="1"/>
          <c:tx>
            <c:strRef>
              <c:f>Sheet1!$C$1</c:f>
              <c:strCache>
                <c:ptCount val="1"/>
                <c:pt idx="0">
                  <c:v>Male 18-34</c:v>
                </c:pt>
              </c:strCache>
            </c:strRef>
          </c:tx>
          <c:spPr>
            <a:solidFill>
              <a:schemeClr val="accent2"/>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Sheet1!$C$2:$C$6</c:f>
              <c:numCache>
                <c:formatCode>0%</c:formatCode>
                <c:ptCount val="5"/>
                <c:pt idx="0">
                  <c:v>0.30397727000000002</c:v>
                </c:pt>
                <c:pt idx="1">
                  <c:v>0.32386364000000001</c:v>
                </c:pt>
                <c:pt idx="2">
                  <c:v>0.25284090999999997</c:v>
                </c:pt>
                <c:pt idx="3">
                  <c:v>9.9431820000000004E-2</c:v>
                </c:pt>
                <c:pt idx="4">
                  <c:v>1.9886359999999999E-2</c:v>
                </c:pt>
              </c:numCache>
            </c:numRef>
          </c:val>
          <c:extLst>
            <c:ext xmlns:c16="http://schemas.microsoft.com/office/drawing/2014/chart" uri="{C3380CC4-5D6E-409C-BE32-E72D297353CC}">
              <c16:uniqueId val="{00000001-4BC9-4D7B-9D17-39D6CF4B7809}"/>
            </c:ext>
          </c:extLst>
        </c:ser>
        <c:ser>
          <c:idx val="2"/>
          <c:order val="2"/>
          <c:tx>
            <c:strRef>
              <c:f>Sheet1!$D$1</c:f>
              <c:strCache>
                <c:ptCount val="1"/>
                <c:pt idx="0">
                  <c:v>Female 35-54</c:v>
                </c:pt>
              </c:strCache>
            </c:strRef>
          </c:tx>
          <c:spPr>
            <a:solidFill>
              <a:schemeClr val="accent3"/>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Sheet1!$D$2:$D$6</c:f>
              <c:numCache>
                <c:formatCode>0%</c:formatCode>
                <c:ptCount val="5"/>
                <c:pt idx="0">
                  <c:v>0.20823799000000001</c:v>
                </c:pt>
                <c:pt idx="1">
                  <c:v>0.44393592999999998</c:v>
                </c:pt>
                <c:pt idx="2">
                  <c:v>0.18764301999999999</c:v>
                </c:pt>
                <c:pt idx="3">
                  <c:v>0.12356979</c:v>
                </c:pt>
                <c:pt idx="4">
                  <c:v>3.6613270000000003E-2</c:v>
                </c:pt>
              </c:numCache>
            </c:numRef>
          </c:val>
          <c:extLst>
            <c:ext xmlns:c16="http://schemas.microsoft.com/office/drawing/2014/chart" uri="{C3380CC4-5D6E-409C-BE32-E72D297353CC}">
              <c16:uniqueId val="{00000002-4BC9-4D7B-9D17-39D6CF4B7809}"/>
            </c:ext>
          </c:extLst>
        </c:ser>
        <c:ser>
          <c:idx val="3"/>
          <c:order val="3"/>
          <c:tx>
            <c:strRef>
              <c:f>Sheet1!$E$1</c:f>
              <c:strCache>
                <c:ptCount val="1"/>
                <c:pt idx="0">
                  <c:v>Male 35-54</c:v>
                </c:pt>
              </c:strCache>
            </c:strRef>
          </c:tx>
          <c:spPr>
            <a:solidFill>
              <a:schemeClr val="accent4"/>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Sheet1!$E$2:$E$6</c:f>
              <c:numCache>
                <c:formatCode>0%</c:formatCode>
                <c:ptCount val="5"/>
                <c:pt idx="0">
                  <c:v>0.21428570999999999</c:v>
                </c:pt>
                <c:pt idx="1">
                  <c:v>0.40178571000000002</c:v>
                </c:pt>
                <c:pt idx="2">
                  <c:v>0.22767857</c:v>
                </c:pt>
                <c:pt idx="3">
                  <c:v>0.12723213999999999</c:v>
                </c:pt>
                <c:pt idx="4">
                  <c:v>2.9017859999999999E-2</c:v>
                </c:pt>
              </c:numCache>
            </c:numRef>
          </c:val>
          <c:extLst>
            <c:ext xmlns:c16="http://schemas.microsoft.com/office/drawing/2014/chart" uri="{C3380CC4-5D6E-409C-BE32-E72D297353CC}">
              <c16:uniqueId val="{00000003-4BC9-4D7B-9D17-39D6CF4B7809}"/>
            </c:ext>
          </c:extLst>
        </c:ser>
        <c:ser>
          <c:idx val="4"/>
          <c:order val="4"/>
          <c:tx>
            <c:strRef>
              <c:f>Sheet1!$F$1</c:f>
              <c:strCache>
                <c:ptCount val="1"/>
                <c:pt idx="0">
                  <c:v>Female 55+</c:v>
                </c:pt>
              </c:strCache>
            </c:strRef>
          </c:tx>
          <c:spPr>
            <a:solidFill>
              <a:schemeClr val="accent5"/>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Sheet1!$F$2:$F$6</c:f>
              <c:numCache>
                <c:formatCode>0%</c:formatCode>
                <c:ptCount val="5"/>
                <c:pt idx="0">
                  <c:v>0.21142857000000001</c:v>
                </c:pt>
                <c:pt idx="1">
                  <c:v>0.44571429000000001</c:v>
                </c:pt>
                <c:pt idx="2">
                  <c:v>0.21142857000000001</c:v>
                </c:pt>
                <c:pt idx="3">
                  <c:v>7.4285710000000005E-2</c:v>
                </c:pt>
                <c:pt idx="4">
                  <c:v>5.7142859999999997E-2</c:v>
                </c:pt>
              </c:numCache>
            </c:numRef>
          </c:val>
          <c:extLst>
            <c:ext xmlns:c16="http://schemas.microsoft.com/office/drawing/2014/chart" uri="{C3380CC4-5D6E-409C-BE32-E72D297353CC}">
              <c16:uniqueId val="{00000004-4BC9-4D7B-9D17-39D6CF4B7809}"/>
            </c:ext>
          </c:extLst>
        </c:ser>
        <c:ser>
          <c:idx val="5"/>
          <c:order val="5"/>
          <c:tx>
            <c:strRef>
              <c:f>Sheet1!$G$1</c:f>
              <c:strCache>
                <c:ptCount val="1"/>
                <c:pt idx="0">
                  <c:v>Male 55+</c:v>
                </c:pt>
              </c:strCache>
            </c:strRef>
          </c:tx>
          <c:spPr>
            <a:solidFill>
              <a:schemeClr val="accent6"/>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Sheet1!$G$2:$G$6</c:f>
              <c:numCache>
                <c:formatCode>0%</c:formatCode>
                <c:ptCount val="5"/>
                <c:pt idx="0">
                  <c:v>0.20095694</c:v>
                </c:pt>
                <c:pt idx="1">
                  <c:v>0.43062201</c:v>
                </c:pt>
                <c:pt idx="2">
                  <c:v>0.22966507</c:v>
                </c:pt>
                <c:pt idx="3">
                  <c:v>0.10526315999999999</c:v>
                </c:pt>
                <c:pt idx="4">
                  <c:v>3.349282E-2</c:v>
                </c:pt>
              </c:numCache>
            </c:numRef>
          </c:val>
          <c:extLst>
            <c:ext xmlns:c16="http://schemas.microsoft.com/office/drawing/2014/chart" uri="{C3380CC4-5D6E-409C-BE32-E72D297353CC}">
              <c16:uniqueId val="{00000005-4BC9-4D7B-9D17-39D6CF4B7809}"/>
            </c:ext>
          </c:extLst>
        </c:ser>
        <c:dLbls>
          <c:showLegendKey val="0"/>
          <c:showVal val="0"/>
          <c:showCatName val="0"/>
          <c:showSerName val="0"/>
          <c:showPercent val="0"/>
          <c:showBubbleSize val="0"/>
        </c:dLbls>
        <c:gapWidth val="219"/>
        <c:overlap val="-27"/>
        <c:axId val="750741936"/>
        <c:axId val="750745176"/>
      </c:barChart>
      <c:catAx>
        <c:axId val="750741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0745176"/>
        <c:crosses val="autoZero"/>
        <c:auto val="1"/>
        <c:lblAlgn val="ctr"/>
        <c:lblOffset val="100"/>
        <c:noMultiLvlLbl val="0"/>
      </c:catAx>
      <c:valAx>
        <c:axId val="7507451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0741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Sheet1!$B$2:$B$6</c:f>
              <c:numCache>
                <c:formatCode>0%</c:formatCode>
                <c:ptCount val="5"/>
                <c:pt idx="0">
                  <c:v>0.20338982999999999</c:v>
                </c:pt>
                <c:pt idx="1">
                  <c:v>0.32203389999999998</c:v>
                </c:pt>
                <c:pt idx="2">
                  <c:v>0.23728814000000001</c:v>
                </c:pt>
                <c:pt idx="3">
                  <c:v>0.18644068</c:v>
                </c:pt>
                <c:pt idx="4">
                  <c:v>5.0847459999999997E-2</c:v>
                </c:pt>
              </c:numCache>
            </c:numRef>
          </c:val>
          <c:extLst>
            <c:ext xmlns:c16="http://schemas.microsoft.com/office/drawing/2014/chart" uri="{C3380CC4-5D6E-409C-BE32-E72D297353CC}">
              <c16:uniqueId val="{00000000-4BC9-4D7B-9D17-39D6CF4B7809}"/>
            </c:ext>
          </c:extLst>
        </c:ser>
        <c:ser>
          <c:idx val="1"/>
          <c:order val="1"/>
          <c:tx>
            <c:strRef>
              <c:f>Sheet1!$C$1</c:f>
              <c:strCache>
                <c:ptCount val="1"/>
                <c:pt idx="0">
                  <c:v>US Male 18-34</c:v>
                </c:pt>
              </c:strCache>
            </c:strRef>
          </c:tx>
          <c:spPr>
            <a:solidFill>
              <a:schemeClr val="accent2"/>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Sheet1!$C$2:$C$6</c:f>
              <c:numCache>
                <c:formatCode>0%</c:formatCode>
                <c:ptCount val="5"/>
                <c:pt idx="0">
                  <c:v>0.39316238999999997</c:v>
                </c:pt>
                <c:pt idx="1">
                  <c:v>0.27350426999999999</c:v>
                </c:pt>
                <c:pt idx="2">
                  <c:v>0.17948718</c:v>
                </c:pt>
                <c:pt idx="3">
                  <c:v>0.11111111</c:v>
                </c:pt>
                <c:pt idx="4">
                  <c:v>4.2735040000000002E-2</c:v>
                </c:pt>
              </c:numCache>
            </c:numRef>
          </c:val>
          <c:extLst>
            <c:ext xmlns:c16="http://schemas.microsoft.com/office/drawing/2014/chart" uri="{C3380CC4-5D6E-409C-BE32-E72D297353CC}">
              <c16:uniqueId val="{00000001-4BC9-4D7B-9D17-39D6CF4B7809}"/>
            </c:ext>
          </c:extLst>
        </c:ser>
        <c:ser>
          <c:idx val="2"/>
          <c:order val="2"/>
          <c:tx>
            <c:strRef>
              <c:f>Sheet1!$D$1</c:f>
              <c:strCache>
                <c:ptCount val="1"/>
                <c:pt idx="0">
                  <c:v>US Female 35-54</c:v>
                </c:pt>
              </c:strCache>
            </c:strRef>
          </c:tx>
          <c:spPr>
            <a:solidFill>
              <a:schemeClr val="accent3"/>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Sheet1!$D$2:$D$6</c:f>
              <c:numCache>
                <c:formatCode>0%</c:formatCode>
                <c:ptCount val="5"/>
                <c:pt idx="0">
                  <c:v>0.33333332999999998</c:v>
                </c:pt>
                <c:pt idx="1">
                  <c:v>0.33333332999999998</c:v>
                </c:pt>
                <c:pt idx="2">
                  <c:v>0.16190476000000001</c:v>
                </c:pt>
                <c:pt idx="3">
                  <c:v>0.14285713999999999</c:v>
                </c:pt>
                <c:pt idx="4">
                  <c:v>2.8571429999999998E-2</c:v>
                </c:pt>
              </c:numCache>
            </c:numRef>
          </c:val>
          <c:extLst>
            <c:ext xmlns:c16="http://schemas.microsoft.com/office/drawing/2014/chart" uri="{C3380CC4-5D6E-409C-BE32-E72D297353CC}">
              <c16:uniqueId val="{00000002-4BC9-4D7B-9D17-39D6CF4B7809}"/>
            </c:ext>
          </c:extLst>
        </c:ser>
        <c:ser>
          <c:idx val="3"/>
          <c:order val="3"/>
          <c:tx>
            <c:strRef>
              <c:f>Sheet1!$E$1</c:f>
              <c:strCache>
                <c:ptCount val="1"/>
                <c:pt idx="0">
                  <c:v>US Male 35-54</c:v>
                </c:pt>
              </c:strCache>
            </c:strRef>
          </c:tx>
          <c:spPr>
            <a:solidFill>
              <a:schemeClr val="accent4"/>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Sheet1!$E$2:$E$6</c:f>
              <c:numCache>
                <c:formatCode>0%</c:formatCode>
                <c:ptCount val="5"/>
                <c:pt idx="0">
                  <c:v>0.25663717000000003</c:v>
                </c:pt>
                <c:pt idx="1">
                  <c:v>0.22123894</c:v>
                </c:pt>
                <c:pt idx="2">
                  <c:v>0.26548673</c:v>
                </c:pt>
                <c:pt idx="3">
                  <c:v>0.23893805000000001</c:v>
                </c:pt>
                <c:pt idx="4">
                  <c:v>1.7699119999999999E-2</c:v>
                </c:pt>
              </c:numCache>
            </c:numRef>
          </c:val>
          <c:extLst>
            <c:ext xmlns:c16="http://schemas.microsoft.com/office/drawing/2014/chart" uri="{C3380CC4-5D6E-409C-BE32-E72D297353CC}">
              <c16:uniqueId val="{00000003-4BC9-4D7B-9D17-39D6CF4B7809}"/>
            </c:ext>
          </c:extLst>
        </c:ser>
        <c:ser>
          <c:idx val="4"/>
          <c:order val="4"/>
          <c:tx>
            <c:strRef>
              <c:f>Sheet1!$F$1</c:f>
              <c:strCache>
                <c:ptCount val="1"/>
                <c:pt idx="0">
                  <c:v>US Female 55+</c:v>
                </c:pt>
              </c:strCache>
            </c:strRef>
          </c:tx>
          <c:spPr>
            <a:solidFill>
              <a:schemeClr val="accent5"/>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Sheet1!$F$2:$F$6</c:f>
              <c:numCache>
                <c:formatCode>0%</c:formatCode>
                <c:ptCount val="5"/>
                <c:pt idx="0">
                  <c:v>0.39130435000000002</c:v>
                </c:pt>
                <c:pt idx="1">
                  <c:v>0.28260869999999999</c:v>
                </c:pt>
                <c:pt idx="2">
                  <c:v>0.21739130000000001</c:v>
                </c:pt>
                <c:pt idx="3">
                  <c:v>6.521739E-2</c:v>
                </c:pt>
                <c:pt idx="4">
                  <c:v>4.3478259999999998E-2</c:v>
                </c:pt>
              </c:numCache>
            </c:numRef>
          </c:val>
          <c:extLst>
            <c:ext xmlns:c16="http://schemas.microsoft.com/office/drawing/2014/chart" uri="{C3380CC4-5D6E-409C-BE32-E72D297353CC}">
              <c16:uniqueId val="{00000004-4BC9-4D7B-9D17-39D6CF4B7809}"/>
            </c:ext>
          </c:extLst>
        </c:ser>
        <c:ser>
          <c:idx val="5"/>
          <c:order val="5"/>
          <c:tx>
            <c:strRef>
              <c:f>Sheet1!$G$1</c:f>
              <c:strCache>
                <c:ptCount val="1"/>
                <c:pt idx="0">
                  <c:v>US Male 55+</c:v>
                </c:pt>
              </c:strCache>
            </c:strRef>
          </c:tx>
          <c:spPr>
            <a:solidFill>
              <a:schemeClr val="accent6"/>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Sheet1!$G$2:$G$6</c:f>
              <c:numCache>
                <c:formatCode>0%</c:formatCode>
                <c:ptCount val="5"/>
                <c:pt idx="0">
                  <c:v>0.39393939000000011</c:v>
                </c:pt>
                <c:pt idx="1">
                  <c:v>0.21212121</c:v>
                </c:pt>
                <c:pt idx="2">
                  <c:v>0.27272727000000002</c:v>
                </c:pt>
                <c:pt idx="3">
                  <c:v>0.12121212000000001</c:v>
                </c:pt>
                <c:pt idx="4">
                  <c:v>0</c:v>
                </c:pt>
              </c:numCache>
            </c:numRef>
          </c:val>
          <c:extLst>
            <c:ext xmlns:c16="http://schemas.microsoft.com/office/drawing/2014/chart" uri="{C3380CC4-5D6E-409C-BE32-E72D297353CC}">
              <c16:uniqueId val="{00000005-4BC9-4D7B-9D17-39D6CF4B7809}"/>
            </c:ext>
          </c:extLst>
        </c:ser>
        <c:dLbls>
          <c:showLegendKey val="0"/>
          <c:showVal val="0"/>
          <c:showCatName val="0"/>
          <c:showSerName val="0"/>
          <c:showPercent val="0"/>
          <c:showBubbleSize val="0"/>
        </c:dLbls>
        <c:gapWidth val="219"/>
        <c:overlap val="-27"/>
        <c:axId val="750741936"/>
        <c:axId val="750745176"/>
      </c:barChart>
      <c:catAx>
        <c:axId val="750741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0745176"/>
        <c:crosses val="autoZero"/>
        <c:auto val="1"/>
        <c:lblAlgn val="ctr"/>
        <c:lblOffset val="100"/>
        <c:noMultiLvlLbl val="0"/>
      </c:catAx>
      <c:valAx>
        <c:axId val="7507451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0741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2023 US</c:v>
                </c:pt>
              </c:strCache>
            </c:strRef>
          </c:tx>
          <c:spPr>
            <a:solidFill>
              <a:schemeClr val="accent1"/>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Sheet1!$B$2:$B$6</c:f>
              <c:numCache>
                <c:formatCode>0%</c:formatCode>
                <c:ptCount val="5"/>
                <c:pt idx="0">
                  <c:v>0.27892561999999999</c:v>
                </c:pt>
                <c:pt idx="1">
                  <c:v>0.28719008000000001</c:v>
                </c:pt>
                <c:pt idx="2">
                  <c:v>0.22727273000000001</c:v>
                </c:pt>
                <c:pt idx="3">
                  <c:v>0.17975207000000001</c:v>
                </c:pt>
                <c:pt idx="4">
                  <c:v>2.6859500000000001E-2</c:v>
                </c:pt>
              </c:numCache>
            </c:numRef>
          </c:val>
          <c:extLst>
            <c:ext xmlns:c16="http://schemas.microsoft.com/office/drawing/2014/chart" uri="{C3380CC4-5D6E-409C-BE32-E72D297353CC}">
              <c16:uniqueId val="{00000000-66F9-462C-AD95-82C0DAFB9C7E}"/>
            </c:ext>
          </c:extLst>
        </c:ser>
        <c:ser>
          <c:idx val="1"/>
          <c:order val="1"/>
          <c:tx>
            <c:strRef>
              <c:f>Sheet1!$C$1</c:f>
              <c:strCache>
                <c:ptCount val="1"/>
                <c:pt idx="0">
                  <c:v>2024 US</c:v>
                </c:pt>
              </c:strCache>
            </c:strRef>
          </c:tx>
          <c:spPr>
            <a:solidFill>
              <a:schemeClr val="accent2"/>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Sheet1!$C$2:$C$6</c:f>
              <c:numCache>
                <c:formatCode>0%</c:formatCode>
                <c:ptCount val="5"/>
                <c:pt idx="0">
                  <c:v>0.32278480999999998</c:v>
                </c:pt>
                <c:pt idx="1">
                  <c:v>0.27637130999999998</c:v>
                </c:pt>
                <c:pt idx="2">
                  <c:v>0.21518987000000001</c:v>
                </c:pt>
                <c:pt idx="3">
                  <c:v>0.15400844</c:v>
                </c:pt>
                <c:pt idx="4">
                  <c:v>3.1645569999999998E-2</c:v>
                </c:pt>
              </c:numCache>
            </c:numRef>
          </c:val>
          <c:extLst>
            <c:ext xmlns:c16="http://schemas.microsoft.com/office/drawing/2014/chart" uri="{C3380CC4-5D6E-409C-BE32-E72D297353CC}">
              <c16:uniqueId val="{00000001-66F9-462C-AD95-82C0DAFB9C7E}"/>
            </c:ext>
          </c:extLst>
        </c:ser>
        <c:dLbls>
          <c:showLegendKey val="0"/>
          <c:showVal val="0"/>
          <c:showCatName val="0"/>
          <c:showSerName val="0"/>
          <c:showPercent val="0"/>
          <c:showBubbleSize val="0"/>
        </c:dLbls>
        <c:gapWidth val="219"/>
        <c:overlap val="-27"/>
        <c:axId val="338938424"/>
        <c:axId val="338938064"/>
      </c:barChart>
      <c:catAx>
        <c:axId val="338938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38938064"/>
        <c:crosses val="autoZero"/>
        <c:auto val="1"/>
        <c:lblAlgn val="ctr"/>
        <c:lblOffset val="100"/>
        <c:noMultiLvlLbl val="0"/>
      </c:catAx>
      <c:valAx>
        <c:axId val="3389380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38938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numRef>
              <c:f>Sheet1!$A$2:$A$33</c:f>
              <c:numCache>
                <c:formatCode>General</c:formatCode>
                <c:ptCount val="32"/>
              </c:numCache>
            </c:numRef>
          </c:cat>
          <c:val>
            <c:numRef>
              <c:f>Sheet1!$B$2:$B$33</c:f>
              <c:numCache>
                <c:formatCode>General</c:formatCode>
                <c:ptCount val="32"/>
              </c:numCache>
            </c:numRef>
          </c:val>
          <c:extLst>
            <c:ext xmlns:c16="http://schemas.microsoft.com/office/drawing/2014/chart" uri="{C3380CC4-5D6E-409C-BE32-E72D297353CC}">
              <c16:uniqueId val="{00000000-E7F7-4772-845D-181409D91CB0}"/>
            </c:ext>
          </c:extLst>
        </c:ser>
        <c:ser>
          <c:idx val="1"/>
          <c:order val="1"/>
          <c:tx>
            <c:strRef>
              <c:f>Sheet1!$C$1</c:f>
              <c:strCache>
                <c:ptCount val="1"/>
                <c:pt idx="0">
                  <c:v>UK</c:v>
                </c:pt>
              </c:strCache>
            </c:strRef>
          </c:tx>
          <c:spPr>
            <a:solidFill>
              <a:schemeClr val="accent2"/>
            </a:solidFill>
            <a:ln>
              <a:noFill/>
            </a:ln>
            <a:effectLst/>
          </c:spPr>
          <c:invertIfNegative val="0"/>
          <c:cat>
            <c:numRef>
              <c:f>Sheet1!$A$2:$A$33</c:f>
              <c:numCache>
                <c:formatCode>General</c:formatCode>
                <c:ptCount val="32"/>
              </c:numCache>
            </c:numRef>
          </c:cat>
          <c:val>
            <c:numRef>
              <c:f>Sheet1!$C$2:$C$33</c:f>
              <c:numCache>
                <c:formatCode>General</c:formatCode>
                <c:ptCount val="32"/>
              </c:numCache>
            </c:numRef>
          </c:val>
          <c:extLst>
            <c:ext xmlns:c16="http://schemas.microsoft.com/office/drawing/2014/chart" uri="{C3380CC4-5D6E-409C-BE32-E72D297353CC}">
              <c16:uniqueId val="{00000001-E7F7-4772-845D-181409D91CB0}"/>
            </c:ext>
          </c:extLst>
        </c:ser>
        <c:ser>
          <c:idx val="2"/>
          <c:order val="2"/>
          <c:tx>
            <c:strRef>
              <c:f>Sheet1!$D$1</c:f>
              <c:strCache>
                <c:ptCount val="1"/>
                <c:pt idx="0">
                  <c:v>DE</c:v>
                </c:pt>
              </c:strCache>
            </c:strRef>
          </c:tx>
          <c:spPr>
            <a:solidFill>
              <a:schemeClr val="accent3"/>
            </a:solidFill>
            <a:ln>
              <a:noFill/>
            </a:ln>
            <a:effectLst/>
          </c:spPr>
          <c:invertIfNegative val="0"/>
          <c:cat>
            <c:numRef>
              <c:f>Sheet1!$A$2:$A$33</c:f>
              <c:numCache>
                <c:formatCode>General</c:formatCode>
                <c:ptCount val="32"/>
              </c:numCache>
            </c:numRef>
          </c:cat>
          <c:val>
            <c:numRef>
              <c:f>Sheet1!$D$2:$D$33</c:f>
              <c:numCache>
                <c:formatCode>General</c:formatCode>
                <c:ptCount val="32"/>
              </c:numCache>
            </c:numRef>
          </c:val>
          <c:extLst>
            <c:ext xmlns:c16="http://schemas.microsoft.com/office/drawing/2014/chart" uri="{C3380CC4-5D6E-409C-BE32-E72D297353CC}">
              <c16:uniqueId val="{00000002-E7F7-4772-845D-181409D91CB0}"/>
            </c:ext>
          </c:extLst>
        </c:ser>
        <c:ser>
          <c:idx val="3"/>
          <c:order val="3"/>
          <c:tx>
            <c:strRef>
              <c:f>Sheet1!$E$1</c:f>
              <c:strCache>
                <c:ptCount val="1"/>
                <c:pt idx="0">
                  <c:v>IT</c:v>
                </c:pt>
              </c:strCache>
            </c:strRef>
          </c:tx>
          <c:spPr>
            <a:solidFill>
              <a:schemeClr val="accent4"/>
            </a:solidFill>
            <a:ln>
              <a:noFill/>
            </a:ln>
            <a:effectLst/>
          </c:spPr>
          <c:invertIfNegative val="0"/>
          <c:cat>
            <c:numRef>
              <c:f>Sheet1!$A$2:$A$33</c:f>
              <c:numCache>
                <c:formatCode>General</c:formatCode>
                <c:ptCount val="32"/>
              </c:numCache>
            </c:numRef>
          </c:cat>
          <c:val>
            <c:numRef>
              <c:f>Sheet1!$E$2:$E$33</c:f>
              <c:numCache>
                <c:formatCode>General</c:formatCode>
                <c:ptCount val="32"/>
              </c:numCache>
            </c:numRef>
          </c:val>
          <c:extLst>
            <c:ext xmlns:c16="http://schemas.microsoft.com/office/drawing/2014/chart" uri="{C3380CC4-5D6E-409C-BE32-E72D297353CC}">
              <c16:uniqueId val="{00000003-E7F7-4772-845D-181409D91CB0}"/>
            </c:ext>
          </c:extLst>
        </c:ser>
        <c:ser>
          <c:idx val="4"/>
          <c:order val="4"/>
          <c:tx>
            <c:strRef>
              <c:f>Sheet1!$F$1</c:f>
              <c:strCache>
                <c:ptCount val="1"/>
                <c:pt idx="0">
                  <c:v>KR</c:v>
                </c:pt>
              </c:strCache>
            </c:strRef>
          </c:tx>
          <c:spPr>
            <a:solidFill>
              <a:schemeClr val="accent5"/>
            </a:solidFill>
            <a:ln>
              <a:noFill/>
            </a:ln>
            <a:effectLst/>
          </c:spPr>
          <c:invertIfNegative val="0"/>
          <c:cat>
            <c:numRef>
              <c:f>Sheet1!$A$2:$A$33</c:f>
              <c:numCache>
                <c:formatCode>General</c:formatCode>
                <c:ptCount val="32"/>
              </c:numCache>
            </c:numRef>
          </c:cat>
          <c:val>
            <c:numRef>
              <c:f>Sheet1!$F$2:$F$33</c:f>
              <c:numCache>
                <c:formatCode>General</c:formatCode>
                <c:ptCount val="32"/>
              </c:numCache>
            </c:numRef>
          </c:val>
          <c:extLst>
            <c:ext xmlns:c16="http://schemas.microsoft.com/office/drawing/2014/chart" uri="{C3380CC4-5D6E-409C-BE32-E72D297353CC}">
              <c16:uniqueId val="{00000004-E7F7-4772-845D-181409D91CB0}"/>
            </c:ext>
          </c:extLst>
        </c:ser>
        <c:ser>
          <c:idx val="5"/>
          <c:order val="5"/>
          <c:tx>
            <c:strRef>
              <c:f>Sheet1!$G$1</c:f>
              <c:strCache>
                <c:ptCount val="1"/>
                <c:pt idx="0">
                  <c:v>AU</c:v>
                </c:pt>
              </c:strCache>
            </c:strRef>
          </c:tx>
          <c:spPr>
            <a:solidFill>
              <a:schemeClr val="accent6"/>
            </a:solidFill>
            <a:ln>
              <a:noFill/>
            </a:ln>
            <a:effectLst/>
          </c:spPr>
          <c:invertIfNegative val="0"/>
          <c:cat>
            <c:numRef>
              <c:f>Sheet1!$A$2:$A$33</c:f>
              <c:numCache>
                <c:formatCode>General</c:formatCode>
                <c:ptCount val="32"/>
              </c:numCache>
            </c:numRef>
          </c:cat>
          <c:val>
            <c:numRef>
              <c:f>Sheet1!$G$2:$G$33</c:f>
              <c:numCache>
                <c:formatCode>General</c:formatCode>
                <c:ptCount val="32"/>
              </c:numCache>
            </c:numRef>
          </c:val>
          <c:extLst>
            <c:ext xmlns:c16="http://schemas.microsoft.com/office/drawing/2014/chart" uri="{C3380CC4-5D6E-409C-BE32-E72D297353CC}">
              <c16:uniqueId val="{00000005-E7F7-4772-845D-181409D91CB0}"/>
            </c:ext>
          </c:extLst>
        </c:ser>
        <c:ser>
          <c:idx val="6"/>
          <c:order val="6"/>
          <c:tx>
            <c:strRef>
              <c:f>Sheet1!$H$1</c:f>
              <c:strCache>
                <c:ptCount val="1"/>
                <c:pt idx="0">
                  <c:v>IN</c:v>
                </c:pt>
              </c:strCache>
            </c:strRef>
          </c:tx>
          <c:spPr>
            <a:solidFill>
              <a:schemeClr val="accent1">
                <a:lumMod val="60000"/>
              </a:schemeClr>
            </a:solidFill>
            <a:ln>
              <a:noFill/>
            </a:ln>
            <a:effectLst/>
          </c:spPr>
          <c:invertIfNegative val="0"/>
          <c:cat>
            <c:numRef>
              <c:f>Sheet1!$A$2:$A$33</c:f>
              <c:numCache>
                <c:formatCode>General</c:formatCode>
                <c:ptCount val="32"/>
              </c:numCache>
            </c:numRef>
          </c:cat>
          <c:val>
            <c:numRef>
              <c:f>Sheet1!$H$2:$H$33</c:f>
              <c:numCache>
                <c:formatCode>General</c:formatCode>
                <c:ptCount val="32"/>
              </c:numCache>
            </c:numRef>
          </c:val>
          <c:extLst>
            <c:ext xmlns:c16="http://schemas.microsoft.com/office/drawing/2014/chart" uri="{C3380CC4-5D6E-409C-BE32-E72D297353CC}">
              <c16:uniqueId val="{00000001-1D11-45AF-A246-A58910212067}"/>
            </c:ext>
          </c:extLst>
        </c:ser>
        <c:dLbls>
          <c:showLegendKey val="0"/>
          <c:showVal val="0"/>
          <c:showCatName val="0"/>
          <c:showSerName val="0"/>
          <c:showPercent val="0"/>
          <c:showBubbleSize val="0"/>
        </c:dLbls>
        <c:gapWidth val="219"/>
        <c:axId val="549384048"/>
        <c:axId val="549377568"/>
      </c:barChart>
      <c:catAx>
        <c:axId val="549384048"/>
        <c:scaling>
          <c:orientation val="minMax"/>
        </c:scaling>
        <c:delete val="1"/>
        <c:axPos val="b"/>
        <c:numFmt formatCode="General" sourceLinked="1"/>
        <c:majorTickMark val="none"/>
        <c:minorTickMark val="none"/>
        <c:tickLblPos val="nextTo"/>
        <c:crossAx val="549377568"/>
        <c:crosses val="autoZero"/>
        <c:auto val="1"/>
        <c:lblAlgn val="ctr"/>
        <c:lblOffset val="100"/>
        <c:noMultiLvlLbl val="0"/>
      </c:catAx>
      <c:valAx>
        <c:axId val="549377568"/>
        <c:scaling>
          <c:orientation val="minMax"/>
        </c:scaling>
        <c:delete val="1"/>
        <c:axPos val="l"/>
        <c:numFmt formatCode="General" sourceLinked="1"/>
        <c:majorTickMark val="none"/>
        <c:minorTickMark val="none"/>
        <c:tickLblPos val="nextTo"/>
        <c:crossAx val="549384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491324001166519E-2"/>
          <c:y val="6.841426071741033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281A-4459-9CAE-16785BAC394E}"/>
              </c:ext>
            </c:extLst>
          </c:dPt>
          <c:dPt>
            <c:idx val="1"/>
            <c:bubble3D val="0"/>
            <c:spPr>
              <a:solidFill>
                <a:schemeClr val="accent2"/>
              </a:solidFill>
              <a:ln>
                <a:noFill/>
              </a:ln>
              <a:effectLst/>
            </c:spPr>
            <c:extLst>
              <c:ext xmlns:c16="http://schemas.microsoft.com/office/drawing/2014/chart" uri="{C3380CC4-5D6E-409C-BE32-E72D297353CC}">
                <c16:uniqueId val="{00000003-281A-4459-9CAE-16785BAC394E}"/>
              </c:ext>
            </c:extLst>
          </c:dPt>
          <c:dPt>
            <c:idx val="2"/>
            <c:bubble3D val="0"/>
            <c:spPr>
              <a:solidFill>
                <a:schemeClr val="accent3"/>
              </a:solidFill>
              <a:ln>
                <a:noFill/>
              </a:ln>
              <a:effectLst/>
            </c:spPr>
            <c:extLst>
              <c:ext xmlns:c16="http://schemas.microsoft.com/office/drawing/2014/chart" uri="{C3380CC4-5D6E-409C-BE32-E72D297353CC}">
                <c16:uniqueId val="{00000005-281A-4459-9CAE-16785BAC394E}"/>
              </c:ext>
            </c:extLst>
          </c:dPt>
          <c:dPt>
            <c:idx val="3"/>
            <c:bubble3D val="0"/>
            <c:spPr>
              <a:solidFill>
                <a:schemeClr val="accent4"/>
              </a:solidFill>
              <a:ln>
                <a:noFill/>
              </a:ln>
              <a:effectLst/>
            </c:spPr>
            <c:extLst>
              <c:ext xmlns:c16="http://schemas.microsoft.com/office/drawing/2014/chart" uri="{C3380CC4-5D6E-409C-BE32-E72D297353CC}">
                <c16:uniqueId val="{00000007-281A-4459-9CAE-16785BAC394E}"/>
              </c:ext>
            </c:extLst>
          </c:dPt>
          <c:dPt>
            <c:idx val="4"/>
            <c:bubble3D val="0"/>
            <c:spPr>
              <a:solidFill>
                <a:schemeClr val="accent5"/>
              </a:solidFill>
              <a:ln>
                <a:noFill/>
              </a:ln>
              <a:effectLst/>
            </c:spPr>
            <c:extLst>
              <c:ext xmlns:c16="http://schemas.microsoft.com/office/drawing/2014/chart" uri="{C3380CC4-5D6E-409C-BE32-E72D297353CC}">
                <c16:uniqueId val="{00000009-281A-4459-9CAE-16785BAC394E}"/>
              </c:ext>
            </c:extLst>
          </c:dPt>
          <c:dPt>
            <c:idx val="5"/>
            <c:bubble3D val="0"/>
            <c:spPr>
              <a:solidFill>
                <a:schemeClr val="accent6"/>
              </a:solidFill>
              <a:ln>
                <a:noFill/>
              </a:ln>
              <a:effectLst/>
            </c:spPr>
            <c:extLst>
              <c:ext xmlns:c16="http://schemas.microsoft.com/office/drawing/2014/chart" uri="{C3380CC4-5D6E-409C-BE32-E72D297353CC}">
                <c16:uniqueId val="{0000000B-281A-4459-9CAE-16785BAC394E}"/>
              </c:ext>
            </c:extLst>
          </c:dPt>
          <c:dLbls>
            <c:dLbl>
              <c:idx val="0"/>
              <c:layout>
                <c:manualLayout>
                  <c:x val="2.9992068464233957E-2"/>
                  <c:y val="2.9922179210967677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281A-4459-9CAE-16785BAC394E}"/>
                </c:ext>
              </c:extLst>
            </c:dLbl>
            <c:dLbl>
              <c:idx val="1"/>
              <c:layout>
                <c:manualLayout>
                  <c:x val="8.9857013562861729E-3"/>
                  <c:y val="-5.6540080694537156E-3"/>
                </c:manualLayout>
              </c:layout>
              <c:showLegendKey val="0"/>
              <c:showVal val="0"/>
              <c:showCatName val="1"/>
              <c:showSerName val="0"/>
              <c:showPercent val="1"/>
              <c:showBubbleSize val="0"/>
              <c:extLst>
                <c:ext xmlns:c15="http://schemas.microsoft.com/office/drawing/2012/chart" uri="{CE6537A1-D6FC-4f65-9D91-7224C49458BB}">
                  <c15:layout>
                    <c:manualLayout>
                      <c:w val="0.27534849810440359"/>
                      <c:h val="0.1908183872849227"/>
                    </c:manualLayout>
                  </c15:layout>
                </c:ext>
                <c:ext xmlns:c16="http://schemas.microsoft.com/office/drawing/2014/chart" uri="{C3380CC4-5D6E-409C-BE32-E72D297353CC}">
                  <c16:uniqueId val="{00000003-281A-4459-9CAE-16785BAC394E}"/>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839176873724118"/>
                      <c:h val="0.20007764654418198"/>
                    </c:manualLayout>
                  </c15:layout>
                </c:ext>
                <c:ext xmlns:c16="http://schemas.microsoft.com/office/drawing/2014/chart" uri="{C3380CC4-5D6E-409C-BE32-E72D297353CC}">
                  <c16:uniqueId val="{00000005-281A-4459-9CAE-16785BAC394E}"/>
                </c:ext>
              </c:extLst>
            </c:dLbl>
            <c:dLbl>
              <c:idx val="3"/>
              <c:layout>
                <c:manualLayout>
                  <c:x val="-2.7777867429205197E-2"/>
                  <c:y val="-1.8518258098713318E-2"/>
                </c:manualLayout>
              </c:layout>
              <c:tx>
                <c:rich>
                  <a:bodyPr/>
                  <a:lstStyle/>
                  <a:p>
                    <a:fld id="{47B91328-8CEE-45F1-BE6F-B45ABA75B3D1}"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layout>
                    <c:manualLayout>
                      <c:w val="0.32091498979294253"/>
                      <c:h val="0.23733595800524934"/>
                    </c:manualLayout>
                  </c15:layout>
                  <c15:dlblFieldTable/>
                  <c15:showDataLabelsRange val="0"/>
                </c:ext>
                <c:ext xmlns:c16="http://schemas.microsoft.com/office/drawing/2014/chart" uri="{C3380CC4-5D6E-409C-BE32-E72D297353CC}">
                  <c16:uniqueId val="{00000007-281A-4459-9CAE-16785BAC394E}"/>
                </c:ext>
              </c:extLst>
            </c:dLbl>
            <c:dLbl>
              <c:idx val="4"/>
              <c:layout>
                <c:manualLayout>
                  <c:x val="1.3889071157771946E-2"/>
                  <c:y val="4.6296296296296294E-3"/>
                </c:manualLayout>
              </c:layout>
              <c:showLegendKey val="0"/>
              <c:showVal val="0"/>
              <c:showCatName val="1"/>
              <c:showSerName val="0"/>
              <c:showPercent val="1"/>
              <c:showBubbleSize val="0"/>
              <c:extLst>
                <c:ext xmlns:c15="http://schemas.microsoft.com/office/drawing/2012/chart" uri="{CE6537A1-D6FC-4f65-9D91-7224C49458BB}">
                  <c15:layout>
                    <c:manualLayout>
                      <c:w val="0.28486111111111106"/>
                      <c:h val="0.25335666375036453"/>
                    </c:manualLayout>
                  </c15:layout>
                </c:ext>
                <c:ext xmlns:c16="http://schemas.microsoft.com/office/drawing/2014/chart" uri="{C3380CC4-5D6E-409C-BE32-E72D297353CC}">
                  <c16:uniqueId val="{00000009-281A-4459-9CAE-16785BAC394E}"/>
                </c:ext>
              </c:extLst>
            </c:dLbl>
            <c:dLbl>
              <c:idx val="5"/>
              <c:layout>
                <c:manualLayout>
                  <c:x val="3.0092592592592591E-2"/>
                  <c:y val="6.0185367454068245E-2"/>
                </c:manualLayout>
              </c:layout>
              <c:showLegendKey val="0"/>
              <c:showVal val="0"/>
              <c:showCatName val="1"/>
              <c:showSerName val="0"/>
              <c:showPercent val="1"/>
              <c:showBubbleSize val="0"/>
              <c:extLst>
                <c:ext xmlns:c15="http://schemas.microsoft.com/office/drawing/2012/chart" uri="{CE6537A1-D6FC-4f65-9D91-7224C49458BB}">
                  <c15:layout>
                    <c:manualLayout>
                      <c:w val="0.31263888888888891"/>
                      <c:h val="0.15756962671332747"/>
                    </c:manualLayout>
                  </c15:layout>
                </c:ext>
                <c:ext xmlns:c16="http://schemas.microsoft.com/office/drawing/2014/chart" uri="{C3380CC4-5D6E-409C-BE32-E72D297353CC}">
                  <c16:uniqueId val="{0000000B-281A-4459-9CAE-16785BAC394E}"/>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0.28391167</c:v>
                </c:pt>
                <c:pt idx="1">
                  <c:v>0.23659305999999999</c:v>
                </c:pt>
                <c:pt idx="2">
                  <c:v>0.23343849</c:v>
                </c:pt>
                <c:pt idx="3">
                  <c:v>0.13249211</c:v>
                </c:pt>
                <c:pt idx="4">
                  <c:v>7.5709780000000004E-2</c:v>
                </c:pt>
                <c:pt idx="5">
                  <c:v>3.7854890000000002E-2</c:v>
                </c:pt>
              </c:numCache>
            </c:numRef>
          </c:val>
          <c:extLst>
            <c:ext xmlns:c16="http://schemas.microsoft.com/office/drawing/2014/chart" uri="{C3380CC4-5D6E-409C-BE32-E72D297353CC}">
              <c16:uniqueId val="{0000000C-281A-4459-9CAE-16785BAC394E}"/>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Reporting</c:v>
                </c:pt>
              </c:strCache>
            </c:strRef>
          </c:tx>
          <c:spPr>
            <a:pattFill prst="wdUpDiag">
              <a:fgClr>
                <a:schemeClr val="accent1"/>
              </a:fgClr>
              <a:bgClr>
                <a:schemeClr val="bg1"/>
              </a:bgClr>
            </a:patt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Sheet1!$B$2:$B$11</c:f>
              <c:numCache>
                <c:formatCode>0%</c:formatCode>
                <c:ptCount val="10"/>
                <c:pt idx="0">
                  <c:v>0.38185654000000002</c:v>
                </c:pt>
                <c:pt idx="1">
                  <c:v>0.29113924000000002</c:v>
                </c:pt>
                <c:pt idx="2">
                  <c:v>0.24050632999999999</c:v>
                </c:pt>
                <c:pt idx="3">
                  <c:v>0.23417721999999999</c:v>
                </c:pt>
                <c:pt idx="4">
                  <c:v>0.2278481</c:v>
                </c:pt>
                <c:pt idx="5">
                  <c:v>0.21308017000000001</c:v>
                </c:pt>
                <c:pt idx="6">
                  <c:v>0.20886076000000001</c:v>
                </c:pt>
                <c:pt idx="7">
                  <c:v>0.20464135</c:v>
                </c:pt>
                <c:pt idx="8">
                  <c:v>0.19831224</c:v>
                </c:pt>
                <c:pt idx="9">
                  <c:v>0.18776371</c:v>
                </c:pt>
              </c:numCache>
            </c:numRef>
          </c:val>
          <c:extLst>
            <c:ext xmlns:c16="http://schemas.microsoft.com/office/drawing/2014/chart" uri="{C3380CC4-5D6E-409C-BE32-E72D297353CC}">
              <c16:uniqueId val="{00000000-CAE6-4DEF-A248-F35C6BD6A6E4}"/>
            </c:ext>
          </c:extLst>
        </c:ser>
        <c:ser>
          <c:idx val="1"/>
          <c:order val="1"/>
          <c:tx>
            <c:strRef>
              <c:f>Sheet1!$C$1</c:f>
              <c:strCache>
                <c:ptCount val="1"/>
                <c:pt idx="0">
                  <c:v>UK Reporting</c:v>
                </c:pt>
              </c:strCache>
            </c:strRef>
          </c:tx>
          <c:spPr>
            <a:pattFill prst="wdUpDiag">
              <a:fgClr>
                <a:schemeClr val="accent2"/>
              </a:fgClr>
              <a:bgClr>
                <a:schemeClr val="bg1"/>
              </a:bgClr>
            </a:patt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Sheet1!$C$2:$C$11</c:f>
              <c:numCache>
                <c:formatCode>0%</c:formatCode>
                <c:ptCount val="10"/>
                <c:pt idx="0">
                  <c:v>0.36309523999999999</c:v>
                </c:pt>
                <c:pt idx="1">
                  <c:v>0.36309523999999999</c:v>
                </c:pt>
                <c:pt idx="2">
                  <c:v>0.27976190000000001</c:v>
                </c:pt>
                <c:pt idx="3">
                  <c:v>0.29761905</c:v>
                </c:pt>
                <c:pt idx="4">
                  <c:v>0.22023809999999999</c:v>
                </c:pt>
                <c:pt idx="5">
                  <c:v>0.28571428999999998</c:v>
                </c:pt>
                <c:pt idx="6">
                  <c:v>0.17261905</c:v>
                </c:pt>
                <c:pt idx="7">
                  <c:v>0.29166667000000002</c:v>
                </c:pt>
                <c:pt idx="8">
                  <c:v>0.16666666999999999</c:v>
                </c:pt>
                <c:pt idx="9">
                  <c:v>9.5238099999999992E-2</c:v>
                </c:pt>
              </c:numCache>
            </c:numRef>
          </c:val>
          <c:extLst>
            <c:ext xmlns:c16="http://schemas.microsoft.com/office/drawing/2014/chart" uri="{C3380CC4-5D6E-409C-BE32-E72D297353CC}">
              <c16:uniqueId val="{00000001-CAE6-4DEF-A248-F35C6BD6A6E4}"/>
            </c:ext>
          </c:extLst>
        </c:ser>
        <c:ser>
          <c:idx val="2"/>
          <c:order val="2"/>
          <c:tx>
            <c:strRef>
              <c:f>Sheet1!$D$1</c:f>
              <c:strCache>
                <c:ptCount val="1"/>
                <c:pt idx="0">
                  <c:v>DE Reporting</c:v>
                </c:pt>
              </c:strCache>
            </c:strRef>
          </c:tx>
          <c:spPr>
            <a:pattFill prst="wdUpDiag">
              <a:fgClr>
                <a:schemeClr val="accent3"/>
              </a:fgClr>
              <a:bgClr>
                <a:schemeClr val="bg1"/>
              </a:bgClr>
            </a:patt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Sheet1!$D$2:$D$11</c:f>
              <c:numCache>
                <c:formatCode>0%</c:formatCode>
                <c:ptCount val="10"/>
                <c:pt idx="0">
                  <c:v>0.17733989999999999</c:v>
                </c:pt>
                <c:pt idx="1">
                  <c:v>0.33990147999999998</c:v>
                </c:pt>
                <c:pt idx="2">
                  <c:v>0.13300492999999999</c:v>
                </c:pt>
                <c:pt idx="3">
                  <c:v>0.20197044</c:v>
                </c:pt>
                <c:pt idx="4">
                  <c:v>0.20197044</c:v>
                </c:pt>
                <c:pt idx="5">
                  <c:v>0.20689655000000001</c:v>
                </c:pt>
                <c:pt idx="6">
                  <c:v>0.22660099</c:v>
                </c:pt>
                <c:pt idx="7">
                  <c:v>0.22167487999999999</c:v>
                </c:pt>
                <c:pt idx="8">
                  <c:v>0.10837438000000001</c:v>
                </c:pt>
                <c:pt idx="9">
                  <c:v>0.19211823</c:v>
                </c:pt>
              </c:numCache>
            </c:numRef>
          </c:val>
          <c:extLst>
            <c:ext xmlns:c16="http://schemas.microsoft.com/office/drawing/2014/chart" uri="{C3380CC4-5D6E-409C-BE32-E72D297353CC}">
              <c16:uniqueId val="{00000002-CAE6-4DEF-A248-F35C6BD6A6E4}"/>
            </c:ext>
          </c:extLst>
        </c:ser>
        <c:ser>
          <c:idx val="3"/>
          <c:order val="3"/>
          <c:tx>
            <c:strRef>
              <c:f>Sheet1!$E$1</c:f>
              <c:strCache>
                <c:ptCount val="1"/>
                <c:pt idx="0">
                  <c:v>IT Reporting</c:v>
                </c:pt>
              </c:strCache>
            </c:strRef>
          </c:tx>
          <c:spPr>
            <a:pattFill prst="wdUpDiag">
              <a:fgClr>
                <a:schemeClr val="accent4"/>
              </a:fgClr>
              <a:bgClr>
                <a:schemeClr val="bg1"/>
              </a:bgClr>
            </a:patt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Sheet1!$E$2:$E$11</c:f>
              <c:numCache>
                <c:formatCode>0%</c:formatCode>
                <c:ptCount val="10"/>
                <c:pt idx="0">
                  <c:v>0.42914980000000003</c:v>
                </c:pt>
                <c:pt idx="1">
                  <c:v>0.33603239000000001</c:v>
                </c:pt>
                <c:pt idx="2">
                  <c:v>0.13765182000000001</c:v>
                </c:pt>
                <c:pt idx="3">
                  <c:v>0.29554656000000001</c:v>
                </c:pt>
                <c:pt idx="4">
                  <c:v>0.16194332</c:v>
                </c:pt>
                <c:pt idx="5">
                  <c:v>0.20242915</c:v>
                </c:pt>
                <c:pt idx="6">
                  <c:v>0.10931174</c:v>
                </c:pt>
                <c:pt idx="7">
                  <c:v>0.27125505999999999</c:v>
                </c:pt>
                <c:pt idx="8">
                  <c:v>0.11336032</c:v>
                </c:pt>
                <c:pt idx="9">
                  <c:v>0.16194332</c:v>
                </c:pt>
              </c:numCache>
            </c:numRef>
          </c:val>
          <c:extLst>
            <c:ext xmlns:c16="http://schemas.microsoft.com/office/drawing/2014/chart" uri="{C3380CC4-5D6E-409C-BE32-E72D297353CC}">
              <c16:uniqueId val="{00000003-CAE6-4DEF-A248-F35C6BD6A6E4}"/>
            </c:ext>
          </c:extLst>
        </c:ser>
        <c:ser>
          <c:idx val="4"/>
          <c:order val="4"/>
          <c:tx>
            <c:strRef>
              <c:f>Sheet1!$F$1</c:f>
              <c:strCache>
                <c:ptCount val="1"/>
                <c:pt idx="0">
                  <c:v>KR Reporting</c:v>
                </c:pt>
              </c:strCache>
            </c:strRef>
          </c:tx>
          <c:spPr>
            <a:pattFill prst="wdUpDiag">
              <a:fgClr>
                <a:schemeClr val="accent5"/>
              </a:fgClr>
              <a:bgClr>
                <a:schemeClr val="bg1"/>
              </a:bgClr>
            </a:patt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Sheet1!$F$2:$F$11</c:f>
              <c:numCache>
                <c:formatCode>0%</c:formatCode>
                <c:ptCount val="10"/>
                <c:pt idx="0">
                  <c:v>0.29746834999999999</c:v>
                </c:pt>
                <c:pt idx="1">
                  <c:v>0.26898734000000002</c:v>
                </c:pt>
                <c:pt idx="2">
                  <c:v>0.10126582000000001</c:v>
                </c:pt>
                <c:pt idx="3">
                  <c:v>0.18987341999999999</c:v>
                </c:pt>
                <c:pt idx="4">
                  <c:v>0.19303797</c:v>
                </c:pt>
                <c:pt idx="5">
                  <c:v>0.26265822999999999</c:v>
                </c:pt>
                <c:pt idx="6">
                  <c:v>0.17721518999999999</c:v>
                </c:pt>
                <c:pt idx="7">
                  <c:v>0.18037975000000001</c:v>
                </c:pt>
                <c:pt idx="8">
                  <c:v>0.19620253000000001</c:v>
                </c:pt>
                <c:pt idx="9">
                  <c:v>0.11075949</c:v>
                </c:pt>
              </c:numCache>
            </c:numRef>
          </c:val>
          <c:extLst>
            <c:ext xmlns:c16="http://schemas.microsoft.com/office/drawing/2014/chart" uri="{C3380CC4-5D6E-409C-BE32-E72D297353CC}">
              <c16:uniqueId val="{00000004-CAE6-4DEF-A248-F35C6BD6A6E4}"/>
            </c:ext>
          </c:extLst>
        </c:ser>
        <c:ser>
          <c:idx val="5"/>
          <c:order val="5"/>
          <c:tx>
            <c:strRef>
              <c:f>Sheet1!$G$1</c:f>
              <c:strCache>
                <c:ptCount val="1"/>
                <c:pt idx="0">
                  <c:v>AU Reporting</c:v>
                </c:pt>
              </c:strCache>
            </c:strRef>
          </c:tx>
          <c:spPr>
            <a:pattFill prst="wdUpDiag">
              <a:fgClr>
                <a:schemeClr val="accent6"/>
              </a:fgClr>
              <a:bgClr>
                <a:schemeClr val="bg1"/>
              </a:bgClr>
            </a:patt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Sheet1!$G$2:$G$11</c:f>
              <c:numCache>
                <c:formatCode>0%</c:formatCode>
                <c:ptCount val="10"/>
                <c:pt idx="0">
                  <c:v>0.40101523</c:v>
                </c:pt>
                <c:pt idx="1">
                  <c:v>0.40609137000000001</c:v>
                </c:pt>
                <c:pt idx="2">
                  <c:v>0.21827410999999999</c:v>
                </c:pt>
                <c:pt idx="3">
                  <c:v>0.31979695000000002</c:v>
                </c:pt>
                <c:pt idx="4">
                  <c:v>0.31979695000000002</c:v>
                </c:pt>
                <c:pt idx="5">
                  <c:v>0.29949239</c:v>
                </c:pt>
                <c:pt idx="6">
                  <c:v>0.16751268999999999</c:v>
                </c:pt>
                <c:pt idx="7">
                  <c:v>0.27411168000000002</c:v>
                </c:pt>
                <c:pt idx="8">
                  <c:v>0.21827410999999999</c:v>
                </c:pt>
                <c:pt idx="9">
                  <c:v>0.25888325000000001</c:v>
                </c:pt>
              </c:numCache>
            </c:numRef>
          </c:val>
          <c:extLst>
            <c:ext xmlns:c16="http://schemas.microsoft.com/office/drawing/2014/chart" uri="{C3380CC4-5D6E-409C-BE32-E72D297353CC}">
              <c16:uniqueId val="{00000005-CAE6-4DEF-A248-F35C6BD6A6E4}"/>
            </c:ext>
          </c:extLst>
        </c:ser>
        <c:ser>
          <c:idx val="6"/>
          <c:order val="6"/>
          <c:tx>
            <c:strRef>
              <c:f>Sheet1!$H$1</c:f>
              <c:strCache>
                <c:ptCount val="1"/>
                <c:pt idx="0">
                  <c:v>IN Reporting</c:v>
                </c:pt>
              </c:strCache>
            </c:strRef>
          </c:tx>
          <c:spPr>
            <a:pattFill prst="wdUpDiag">
              <a:fgClr>
                <a:schemeClr val="bg2"/>
              </a:fgClr>
              <a:bgClr>
                <a:schemeClr val="bg1"/>
              </a:bgClr>
            </a:patt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Sheet1!$H$2:$H$11</c:f>
              <c:numCache>
                <c:formatCode>0%</c:formatCode>
                <c:ptCount val="10"/>
                <c:pt idx="0">
                  <c:v>0.25613079</c:v>
                </c:pt>
                <c:pt idx="1">
                  <c:v>0.36784740999999999</c:v>
                </c:pt>
                <c:pt idx="2">
                  <c:v>0.15531334999999999</c:v>
                </c:pt>
                <c:pt idx="3">
                  <c:v>0.29427793000000002</c:v>
                </c:pt>
                <c:pt idx="4">
                  <c:v>0.32970027000000002</c:v>
                </c:pt>
                <c:pt idx="5">
                  <c:v>0.30790191</c:v>
                </c:pt>
                <c:pt idx="6">
                  <c:v>0.22343324000000001</c:v>
                </c:pt>
                <c:pt idx="7">
                  <c:v>0.20708446999999999</c:v>
                </c:pt>
                <c:pt idx="8">
                  <c:v>0.30790191</c:v>
                </c:pt>
                <c:pt idx="9">
                  <c:v>9.5367850000000004E-2</c:v>
                </c:pt>
              </c:numCache>
            </c:numRef>
          </c:val>
          <c:extLst>
            <c:ext xmlns:c16="http://schemas.microsoft.com/office/drawing/2014/chart" uri="{C3380CC4-5D6E-409C-BE32-E72D297353CC}">
              <c16:uniqueId val="{00000006-CAE6-4DEF-A248-F35C6BD6A6E4}"/>
            </c:ext>
          </c:extLst>
        </c:ser>
        <c:dLbls>
          <c:showLegendKey val="0"/>
          <c:showVal val="0"/>
          <c:showCatName val="0"/>
          <c:showSerName val="0"/>
          <c:showPercent val="0"/>
          <c:showBubbleSize val="0"/>
        </c:dLbls>
        <c:gapWidth val="219"/>
        <c:overlap val="-27"/>
        <c:axId val="549384048"/>
        <c:axId val="549377568"/>
      </c:barChart>
      <c:barChart>
        <c:barDir val="col"/>
        <c:grouping val="clustered"/>
        <c:varyColors val="0"/>
        <c:ser>
          <c:idx val="7"/>
          <c:order val="7"/>
          <c:tx>
            <c:strRef>
              <c:f>Sheet1!$I$1</c:f>
              <c:strCache>
                <c:ptCount val="1"/>
                <c:pt idx="0">
                  <c:v>US Treatment</c:v>
                </c:pt>
              </c:strCache>
            </c:strRef>
          </c:tx>
          <c:spPr>
            <a:solidFill>
              <a:schemeClr val="accent1"/>
            </a:solid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Sheet1!$I$2:$I$11</c:f>
              <c:numCache>
                <c:formatCode>0%</c:formatCode>
                <c:ptCount val="10"/>
                <c:pt idx="0">
                  <c:v>0.26352941000000002</c:v>
                </c:pt>
                <c:pt idx="1">
                  <c:v>0.19294117999999999</c:v>
                </c:pt>
                <c:pt idx="2">
                  <c:v>0.14823528999999999</c:v>
                </c:pt>
                <c:pt idx="3">
                  <c:v>0.16941175999999999</c:v>
                </c:pt>
                <c:pt idx="4">
                  <c:v>0.18588235</c:v>
                </c:pt>
                <c:pt idx="5">
                  <c:v>0.12</c:v>
                </c:pt>
                <c:pt idx="6">
                  <c:v>0.14823528999999999</c:v>
                </c:pt>
                <c:pt idx="7">
                  <c:v>0.11764706</c:v>
                </c:pt>
                <c:pt idx="8">
                  <c:v>0.16235294</c:v>
                </c:pt>
                <c:pt idx="9">
                  <c:v>0.14352941</c:v>
                </c:pt>
              </c:numCache>
            </c:numRef>
          </c:val>
          <c:extLst>
            <c:ext xmlns:c16="http://schemas.microsoft.com/office/drawing/2014/chart" uri="{C3380CC4-5D6E-409C-BE32-E72D297353CC}">
              <c16:uniqueId val="{00000007-CAE6-4DEF-A248-F35C6BD6A6E4}"/>
            </c:ext>
          </c:extLst>
        </c:ser>
        <c:ser>
          <c:idx val="8"/>
          <c:order val="8"/>
          <c:tx>
            <c:strRef>
              <c:f>Sheet1!$J$1</c:f>
              <c:strCache>
                <c:ptCount val="1"/>
                <c:pt idx="0">
                  <c:v>UK Treatment</c:v>
                </c:pt>
              </c:strCache>
            </c:strRef>
          </c:tx>
          <c:spPr>
            <a:solidFill>
              <a:schemeClr val="accent2"/>
            </a:solid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Sheet1!$J$2:$J$11</c:f>
              <c:numCache>
                <c:formatCode>0%</c:formatCode>
                <c:ptCount val="10"/>
                <c:pt idx="0">
                  <c:v>0.25503355999999999</c:v>
                </c:pt>
                <c:pt idx="1">
                  <c:v>0.26174497000000002</c:v>
                </c:pt>
                <c:pt idx="2">
                  <c:v>0.19463087000000001</c:v>
                </c:pt>
                <c:pt idx="3">
                  <c:v>0.24161073999999999</c:v>
                </c:pt>
                <c:pt idx="4">
                  <c:v>0.19463087000000001</c:v>
                </c:pt>
                <c:pt idx="5">
                  <c:v>0.18791946000000001</c:v>
                </c:pt>
                <c:pt idx="6">
                  <c:v>0.12080537</c:v>
                </c:pt>
                <c:pt idx="7">
                  <c:v>0.15436242</c:v>
                </c:pt>
                <c:pt idx="8">
                  <c:v>0.13422819</c:v>
                </c:pt>
                <c:pt idx="9">
                  <c:v>4.6979870000000007E-2</c:v>
                </c:pt>
              </c:numCache>
            </c:numRef>
          </c:val>
          <c:extLst>
            <c:ext xmlns:c16="http://schemas.microsoft.com/office/drawing/2014/chart" uri="{C3380CC4-5D6E-409C-BE32-E72D297353CC}">
              <c16:uniqueId val="{00000008-CAE6-4DEF-A248-F35C6BD6A6E4}"/>
            </c:ext>
          </c:extLst>
        </c:ser>
        <c:ser>
          <c:idx val="9"/>
          <c:order val="9"/>
          <c:tx>
            <c:strRef>
              <c:f>Sheet1!$K$1</c:f>
              <c:strCache>
                <c:ptCount val="1"/>
                <c:pt idx="0">
                  <c:v>DE Treatment</c:v>
                </c:pt>
              </c:strCache>
            </c:strRef>
          </c:tx>
          <c:spPr>
            <a:solidFill>
              <a:schemeClr val="accent3"/>
            </a:solid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Sheet1!$K$2:$K$11</c:f>
              <c:numCache>
                <c:formatCode>0%</c:formatCode>
                <c:ptCount val="10"/>
                <c:pt idx="0">
                  <c:v>9.1891890000000004E-2</c:v>
                </c:pt>
                <c:pt idx="1">
                  <c:v>0.29189188999999999</c:v>
                </c:pt>
                <c:pt idx="2">
                  <c:v>7.5675679999999995E-2</c:v>
                </c:pt>
                <c:pt idx="3">
                  <c:v>0.13513513999999999</c:v>
                </c:pt>
                <c:pt idx="4">
                  <c:v>0.14594594999999999</c:v>
                </c:pt>
                <c:pt idx="5">
                  <c:v>0.14594594999999999</c:v>
                </c:pt>
                <c:pt idx="6">
                  <c:v>0.11891892</c:v>
                </c:pt>
                <c:pt idx="7">
                  <c:v>0.14054053999999999</c:v>
                </c:pt>
                <c:pt idx="8">
                  <c:v>7.5675679999999995E-2</c:v>
                </c:pt>
                <c:pt idx="9">
                  <c:v>0.12432432</c:v>
                </c:pt>
              </c:numCache>
            </c:numRef>
          </c:val>
          <c:extLst>
            <c:ext xmlns:c16="http://schemas.microsoft.com/office/drawing/2014/chart" uri="{C3380CC4-5D6E-409C-BE32-E72D297353CC}">
              <c16:uniqueId val="{00000009-CAE6-4DEF-A248-F35C6BD6A6E4}"/>
            </c:ext>
          </c:extLst>
        </c:ser>
        <c:ser>
          <c:idx val="10"/>
          <c:order val="10"/>
          <c:tx>
            <c:strRef>
              <c:f>Sheet1!$L$1</c:f>
              <c:strCache>
                <c:ptCount val="1"/>
                <c:pt idx="0">
                  <c:v>IT Treatment</c:v>
                </c:pt>
              </c:strCache>
            </c:strRef>
          </c:tx>
          <c:spPr>
            <a:solidFill>
              <a:schemeClr val="accent4"/>
            </a:solid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Sheet1!$L$2:$L$11</c:f>
              <c:numCache>
                <c:formatCode>0%</c:formatCode>
                <c:ptCount val="10"/>
                <c:pt idx="0">
                  <c:v>0.25321887999999998</c:v>
                </c:pt>
                <c:pt idx="1">
                  <c:v>0.28326180000000001</c:v>
                </c:pt>
                <c:pt idx="2">
                  <c:v>5.1502149999999997E-2</c:v>
                </c:pt>
                <c:pt idx="3">
                  <c:v>0.12875536000000001</c:v>
                </c:pt>
                <c:pt idx="4">
                  <c:v>0.12446351999999999</c:v>
                </c:pt>
                <c:pt idx="5">
                  <c:v>0.12875536000000001</c:v>
                </c:pt>
                <c:pt idx="6">
                  <c:v>5.1502149999999997E-2</c:v>
                </c:pt>
                <c:pt idx="7">
                  <c:v>8.1545060000000003E-2</c:v>
                </c:pt>
                <c:pt idx="8">
                  <c:v>5.1502149999999997E-2</c:v>
                </c:pt>
                <c:pt idx="9">
                  <c:v>6.8669529999999993E-2</c:v>
                </c:pt>
              </c:numCache>
            </c:numRef>
          </c:val>
          <c:extLst>
            <c:ext xmlns:c16="http://schemas.microsoft.com/office/drawing/2014/chart" uri="{C3380CC4-5D6E-409C-BE32-E72D297353CC}">
              <c16:uniqueId val="{0000000A-CAE6-4DEF-A248-F35C6BD6A6E4}"/>
            </c:ext>
          </c:extLst>
        </c:ser>
        <c:ser>
          <c:idx val="11"/>
          <c:order val="11"/>
          <c:tx>
            <c:strRef>
              <c:f>Sheet1!$M$1</c:f>
              <c:strCache>
                <c:ptCount val="1"/>
                <c:pt idx="0">
                  <c:v>KR Treatment</c:v>
                </c:pt>
              </c:strCache>
            </c:strRef>
          </c:tx>
          <c:spPr>
            <a:solidFill>
              <a:schemeClr val="accent5"/>
            </a:solid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Sheet1!$M$2:$M$11</c:f>
              <c:numCache>
                <c:formatCode>0%</c:formatCode>
                <c:ptCount val="10"/>
                <c:pt idx="0">
                  <c:v>0.12542373000000001</c:v>
                </c:pt>
                <c:pt idx="1">
                  <c:v>0.20338982999999999</c:v>
                </c:pt>
                <c:pt idx="2">
                  <c:v>5.4237290000000001E-2</c:v>
                </c:pt>
                <c:pt idx="3">
                  <c:v>0.11864407</c:v>
                </c:pt>
                <c:pt idx="4">
                  <c:v>0.16271186000000001</c:v>
                </c:pt>
                <c:pt idx="5">
                  <c:v>0.19661017</c:v>
                </c:pt>
                <c:pt idx="6">
                  <c:v>0.10169491999999999</c:v>
                </c:pt>
                <c:pt idx="7">
                  <c:v>6.4406779999999997E-2</c:v>
                </c:pt>
                <c:pt idx="8">
                  <c:v>0.15932203</c:v>
                </c:pt>
                <c:pt idx="9">
                  <c:v>7.457627E-2</c:v>
                </c:pt>
              </c:numCache>
            </c:numRef>
          </c:val>
          <c:extLst>
            <c:ext xmlns:c16="http://schemas.microsoft.com/office/drawing/2014/chart" uri="{C3380CC4-5D6E-409C-BE32-E72D297353CC}">
              <c16:uniqueId val="{0000000B-CAE6-4DEF-A248-F35C6BD6A6E4}"/>
            </c:ext>
          </c:extLst>
        </c:ser>
        <c:ser>
          <c:idx val="12"/>
          <c:order val="12"/>
          <c:tx>
            <c:strRef>
              <c:f>Sheet1!$N$1</c:f>
              <c:strCache>
                <c:ptCount val="1"/>
                <c:pt idx="0">
                  <c:v>AU Treatment</c:v>
                </c:pt>
              </c:strCache>
            </c:strRef>
          </c:tx>
          <c:spPr>
            <a:solidFill>
              <a:schemeClr val="accent6"/>
            </a:solid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Sheet1!$N$2:$N$11</c:f>
              <c:numCache>
                <c:formatCode>0%</c:formatCode>
                <c:ptCount val="10"/>
                <c:pt idx="0">
                  <c:v>0.23243243</c:v>
                </c:pt>
                <c:pt idx="1">
                  <c:v>0.26486485999999998</c:v>
                </c:pt>
                <c:pt idx="2">
                  <c:v>0.10810810999999999</c:v>
                </c:pt>
                <c:pt idx="3">
                  <c:v>0.24324324</c:v>
                </c:pt>
                <c:pt idx="4">
                  <c:v>0.23783783999999999</c:v>
                </c:pt>
                <c:pt idx="5">
                  <c:v>0.19459459000000001</c:v>
                </c:pt>
                <c:pt idx="6">
                  <c:v>0.10270269999999999</c:v>
                </c:pt>
                <c:pt idx="7">
                  <c:v>0.14054053999999999</c:v>
                </c:pt>
                <c:pt idx="8">
                  <c:v>0.13513513999999999</c:v>
                </c:pt>
                <c:pt idx="9">
                  <c:v>0.16756757</c:v>
                </c:pt>
              </c:numCache>
            </c:numRef>
          </c:val>
          <c:extLst>
            <c:ext xmlns:c16="http://schemas.microsoft.com/office/drawing/2014/chart" uri="{C3380CC4-5D6E-409C-BE32-E72D297353CC}">
              <c16:uniqueId val="{00000000-B73C-444C-8E8C-DE14F0C44CF0}"/>
            </c:ext>
          </c:extLst>
        </c:ser>
        <c:ser>
          <c:idx val="13"/>
          <c:order val="13"/>
          <c:tx>
            <c:strRef>
              <c:f>Sheet1!$O$1</c:f>
              <c:strCache>
                <c:ptCount val="1"/>
                <c:pt idx="0">
                  <c:v>IN Treatment</c:v>
                </c:pt>
              </c:strCache>
            </c:strRef>
          </c:tx>
          <c:spPr>
            <a:solidFill>
              <a:schemeClr val="bg2"/>
            </a:solid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Sheet1!$O$2:$O$11</c:f>
              <c:numCache>
                <c:formatCode>0%</c:formatCode>
                <c:ptCount val="10"/>
                <c:pt idx="0">
                  <c:v>0.13544669000000001</c:v>
                </c:pt>
                <c:pt idx="1">
                  <c:v>0.29682997</c:v>
                </c:pt>
                <c:pt idx="2">
                  <c:v>7.7809799999999998E-2</c:v>
                </c:pt>
                <c:pt idx="3">
                  <c:v>0.19308357000000001</c:v>
                </c:pt>
                <c:pt idx="4">
                  <c:v>0.23919308</c:v>
                </c:pt>
                <c:pt idx="5">
                  <c:v>0.20461095000000001</c:v>
                </c:pt>
                <c:pt idx="6">
                  <c:v>0.13832853000000001</c:v>
                </c:pt>
                <c:pt idx="7">
                  <c:v>7.4927950000000007E-2</c:v>
                </c:pt>
                <c:pt idx="8">
                  <c:v>0.26224784000000001</c:v>
                </c:pt>
                <c:pt idx="9">
                  <c:v>5.4755039999999998E-2</c:v>
                </c:pt>
              </c:numCache>
            </c:numRef>
          </c:val>
          <c:extLst>
            <c:ext xmlns:c16="http://schemas.microsoft.com/office/drawing/2014/chart" uri="{C3380CC4-5D6E-409C-BE32-E72D297353CC}">
              <c16:uniqueId val="{00000001-B73C-444C-8E8C-DE14F0C44CF0}"/>
            </c:ext>
          </c:extLst>
        </c:ser>
        <c:dLbls>
          <c:showLegendKey val="0"/>
          <c:showVal val="0"/>
          <c:showCatName val="0"/>
          <c:showSerName val="0"/>
          <c:showPercent val="0"/>
          <c:showBubbleSize val="0"/>
        </c:dLbls>
        <c:gapWidth val="219"/>
        <c:overlap val="-27"/>
        <c:axId val="712800328"/>
        <c:axId val="712801408"/>
      </c:barChart>
      <c:catAx>
        <c:axId val="54938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77568"/>
        <c:crosses val="autoZero"/>
        <c:auto val="1"/>
        <c:lblAlgn val="ctr"/>
        <c:lblOffset val="100"/>
        <c:noMultiLvlLbl val="0"/>
      </c:catAx>
      <c:valAx>
        <c:axId val="54937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84048"/>
        <c:crosses val="autoZero"/>
        <c:crossBetween val="between"/>
      </c:valAx>
      <c:valAx>
        <c:axId val="712801408"/>
        <c:scaling>
          <c:orientation val="minMax"/>
          <c:max val="0.5"/>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2800328"/>
        <c:crosses val="max"/>
        <c:crossBetween val="between"/>
      </c:valAx>
      <c:catAx>
        <c:axId val="712800328"/>
        <c:scaling>
          <c:orientation val="minMax"/>
        </c:scaling>
        <c:delete val="1"/>
        <c:axPos val="b"/>
        <c:numFmt formatCode="General" sourceLinked="1"/>
        <c:majorTickMark val="out"/>
        <c:minorTickMark val="none"/>
        <c:tickLblPos val="nextTo"/>
        <c:crossAx val="71280140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numRef>
              <c:f>Sheet1!$A$2:$A$33</c:f>
              <c:numCache>
                <c:formatCode>General</c:formatCode>
                <c:ptCount val="32"/>
              </c:numCache>
            </c:numRef>
          </c:cat>
          <c:val>
            <c:numRef>
              <c:f>Sheet1!$B$2:$B$33</c:f>
              <c:numCache>
                <c:formatCode>General</c:formatCode>
                <c:ptCount val="32"/>
              </c:numCache>
            </c:numRef>
          </c:val>
          <c:extLst>
            <c:ext xmlns:c16="http://schemas.microsoft.com/office/drawing/2014/chart" uri="{C3380CC4-5D6E-409C-BE32-E72D297353CC}">
              <c16:uniqueId val="{00000000-7C98-4133-AB19-6C78112CEFBA}"/>
            </c:ext>
          </c:extLst>
        </c:ser>
        <c:ser>
          <c:idx val="1"/>
          <c:order val="1"/>
          <c:tx>
            <c:strRef>
              <c:f>Sheet1!$C$1</c:f>
              <c:strCache>
                <c:ptCount val="1"/>
                <c:pt idx="0">
                  <c:v>UK</c:v>
                </c:pt>
              </c:strCache>
            </c:strRef>
          </c:tx>
          <c:spPr>
            <a:solidFill>
              <a:schemeClr val="accent2"/>
            </a:solidFill>
            <a:ln>
              <a:noFill/>
            </a:ln>
            <a:effectLst/>
          </c:spPr>
          <c:invertIfNegative val="0"/>
          <c:cat>
            <c:numRef>
              <c:f>Sheet1!$A$2:$A$33</c:f>
              <c:numCache>
                <c:formatCode>General</c:formatCode>
                <c:ptCount val="32"/>
              </c:numCache>
            </c:numRef>
          </c:cat>
          <c:val>
            <c:numRef>
              <c:f>Sheet1!$C$2:$C$33</c:f>
              <c:numCache>
                <c:formatCode>General</c:formatCode>
                <c:ptCount val="32"/>
              </c:numCache>
            </c:numRef>
          </c:val>
          <c:extLst>
            <c:ext xmlns:c16="http://schemas.microsoft.com/office/drawing/2014/chart" uri="{C3380CC4-5D6E-409C-BE32-E72D297353CC}">
              <c16:uniqueId val="{00000001-7C98-4133-AB19-6C78112CEFBA}"/>
            </c:ext>
          </c:extLst>
        </c:ser>
        <c:ser>
          <c:idx val="2"/>
          <c:order val="2"/>
          <c:tx>
            <c:strRef>
              <c:f>Sheet1!$D$1</c:f>
              <c:strCache>
                <c:ptCount val="1"/>
                <c:pt idx="0">
                  <c:v>DE</c:v>
                </c:pt>
              </c:strCache>
            </c:strRef>
          </c:tx>
          <c:spPr>
            <a:solidFill>
              <a:schemeClr val="accent3"/>
            </a:solidFill>
            <a:ln>
              <a:noFill/>
            </a:ln>
            <a:effectLst/>
          </c:spPr>
          <c:invertIfNegative val="0"/>
          <c:cat>
            <c:numRef>
              <c:f>Sheet1!$A$2:$A$33</c:f>
              <c:numCache>
                <c:formatCode>General</c:formatCode>
                <c:ptCount val="32"/>
              </c:numCache>
            </c:numRef>
          </c:cat>
          <c:val>
            <c:numRef>
              <c:f>Sheet1!$D$2:$D$33</c:f>
              <c:numCache>
                <c:formatCode>General</c:formatCode>
                <c:ptCount val="32"/>
              </c:numCache>
            </c:numRef>
          </c:val>
          <c:extLst>
            <c:ext xmlns:c16="http://schemas.microsoft.com/office/drawing/2014/chart" uri="{C3380CC4-5D6E-409C-BE32-E72D297353CC}">
              <c16:uniqueId val="{00000002-7C98-4133-AB19-6C78112CEFBA}"/>
            </c:ext>
          </c:extLst>
        </c:ser>
        <c:ser>
          <c:idx val="3"/>
          <c:order val="3"/>
          <c:tx>
            <c:strRef>
              <c:f>Sheet1!$E$1</c:f>
              <c:strCache>
                <c:ptCount val="1"/>
                <c:pt idx="0">
                  <c:v>IT</c:v>
                </c:pt>
              </c:strCache>
            </c:strRef>
          </c:tx>
          <c:spPr>
            <a:solidFill>
              <a:schemeClr val="accent4"/>
            </a:solidFill>
            <a:ln>
              <a:noFill/>
            </a:ln>
            <a:effectLst/>
          </c:spPr>
          <c:invertIfNegative val="0"/>
          <c:cat>
            <c:numRef>
              <c:f>Sheet1!$A$2:$A$33</c:f>
              <c:numCache>
                <c:formatCode>General</c:formatCode>
                <c:ptCount val="32"/>
              </c:numCache>
            </c:numRef>
          </c:cat>
          <c:val>
            <c:numRef>
              <c:f>Sheet1!$E$2:$E$33</c:f>
              <c:numCache>
                <c:formatCode>General</c:formatCode>
                <c:ptCount val="32"/>
              </c:numCache>
            </c:numRef>
          </c:val>
          <c:extLst>
            <c:ext xmlns:c16="http://schemas.microsoft.com/office/drawing/2014/chart" uri="{C3380CC4-5D6E-409C-BE32-E72D297353CC}">
              <c16:uniqueId val="{00000003-7C98-4133-AB19-6C78112CEFBA}"/>
            </c:ext>
          </c:extLst>
        </c:ser>
        <c:ser>
          <c:idx val="4"/>
          <c:order val="4"/>
          <c:tx>
            <c:strRef>
              <c:f>Sheet1!$F$1</c:f>
              <c:strCache>
                <c:ptCount val="1"/>
                <c:pt idx="0">
                  <c:v>KR</c:v>
                </c:pt>
              </c:strCache>
            </c:strRef>
          </c:tx>
          <c:spPr>
            <a:solidFill>
              <a:schemeClr val="accent5"/>
            </a:solidFill>
            <a:ln>
              <a:noFill/>
            </a:ln>
            <a:effectLst/>
          </c:spPr>
          <c:invertIfNegative val="0"/>
          <c:cat>
            <c:numRef>
              <c:f>Sheet1!$A$2:$A$33</c:f>
              <c:numCache>
                <c:formatCode>General</c:formatCode>
                <c:ptCount val="32"/>
              </c:numCache>
            </c:numRef>
          </c:cat>
          <c:val>
            <c:numRef>
              <c:f>Sheet1!$F$2:$F$33</c:f>
              <c:numCache>
                <c:formatCode>General</c:formatCode>
                <c:ptCount val="32"/>
              </c:numCache>
            </c:numRef>
          </c:val>
          <c:extLst>
            <c:ext xmlns:c16="http://schemas.microsoft.com/office/drawing/2014/chart" uri="{C3380CC4-5D6E-409C-BE32-E72D297353CC}">
              <c16:uniqueId val="{00000004-7C98-4133-AB19-6C78112CEFBA}"/>
            </c:ext>
          </c:extLst>
        </c:ser>
        <c:ser>
          <c:idx val="5"/>
          <c:order val="5"/>
          <c:tx>
            <c:strRef>
              <c:f>Sheet1!$G$1</c:f>
              <c:strCache>
                <c:ptCount val="1"/>
                <c:pt idx="0">
                  <c:v>AU</c:v>
                </c:pt>
              </c:strCache>
            </c:strRef>
          </c:tx>
          <c:spPr>
            <a:solidFill>
              <a:schemeClr val="accent6"/>
            </a:solidFill>
            <a:ln>
              <a:noFill/>
            </a:ln>
            <a:effectLst/>
          </c:spPr>
          <c:invertIfNegative val="0"/>
          <c:cat>
            <c:numRef>
              <c:f>Sheet1!$A$2:$A$33</c:f>
              <c:numCache>
                <c:formatCode>General</c:formatCode>
                <c:ptCount val="32"/>
              </c:numCache>
            </c:numRef>
          </c:cat>
          <c:val>
            <c:numRef>
              <c:f>Sheet1!$G$2:$G$33</c:f>
              <c:numCache>
                <c:formatCode>General</c:formatCode>
                <c:ptCount val="32"/>
              </c:numCache>
            </c:numRef>
          </c:val>
          <c:extLst>
            <c:ext xmlns:c16="http://schemas.microsoft.com/office/drawing/2014/chart" uri="{C3380CC4-5D6E-409C-BE32-E72D297353CC}">
              <c16:uniqueId val="{00000005-7C98-4133-AB19-6C78112CEFBA}"/>
            </c:ext>
          </c:extLst>
        </c:ser>
        <c:ser>
          <c:idx val="6"/>
          <c:order val="6"/>
          <c:tx>
            <c:strRef>
              <c:f>Sheet1!$H$1</c:f>
              <c:strCache>
                <c:ptCount val="1"/>
                <c:pt idx="0">
                  <c:v>IN</c:v>
                </c:pt>
              </c:strCache>
            </c:strRef>
          </c:tx>
          <c:spPr>
            <a:solidFill>
              <a:schemeClr val="accent1">
                <a:lumMod val="60000"/>
              </a:schemeClr>
            </a:solidFill>
            <a:ln>
              <a:noFill/>
            </a:ln>
            <a:effectLst/>
          </c:spPr>
          <c:invertIfNegative val="0"/>
          <c:cat>
            <c:numRef>
              <c:f>Sheet1!$A$2:$A$33</c:f>
              <c:numCache>
                <c:formatCode>General</c:formatCode>
                <c:ptCount val="32"/>
              </c:numCache>
            </c:numRef>
          </c:cat>
          <c:val>
            <c:numRef>
              <c:f>Sheet1!$H$2:$H$33</c:f>
              <c:numCache>
                <c:formatCode>General</c:formatCode>
                <c:ptCount val="32"/>
              </c:numCache>
            </c:numRef>
          </c:val>
          <c:extLst>
            <c:ext xmlns:c16="http://schemas.microsoft.com/office/drawing/2014/chart" uri="{C3380CC4-5D6E-409C-BE32-E72D297353CC}">
              <c16:uniqueId val="{00000006-7C98-4133-AB19-6C78112CEFBA}"/>
            </c:ext>
          </c:extLst>
        </c:ser>
        <c:dLbls>
          <c:showLegendKey val="0"/>
          <c:showVal val="0"/>
          <c:showCatName val="0"/>
          <c:showSerName val="0"/>
          <c:showPercent val="0"/>
          <c:showBubbleSize val="0"/>
        </c:dLbls>
        <c:gapWidth val="219"/>
        <c:axId val="549384048"/>
        <c:axId val="549377568"/>
      </c:barChart>
      <c:catAx>
        <c:axId val="549384048"/>
        <c:scaling>
          <c:orientation val="minMax"/>
        </c:scaling>
        <c:delete val="1"/>
        <c:axPos val="b"/>
        <c:numFmt formatCode="General" sourceLinked="1"/>
        <c:majorTickMark val="none"/>
        <c:minorTickMark val="none"/>
        <c:tickLblPos val="nextTo"/>
        <c:crossAx val="549377568"/>
        <c:crosses val="autoZero"/>
        <c:auto val="1"/>
        <c:lblAlgn val="ctr"/>
        <c:lblOffset val="100"/>
        <c:noMultiLvlLbl val="0"/>
      </c:catAx>
      <c:valAx>
        <c:axId val="549377568"/>
        <c:scaling>
          <c:orientation val="minMax"/>
        </c:scaling>
        <c:delete val="1"/>
        <c:axPos val="l"/>
        <c:numFmt formatCode="General" sourceLinked="1"/>
        <c:majorTickMark val="none"/>
        <c:minorTickMark val="none"/>
        <c:tickLblPos val="nextTo"/>
        <c:crossAx val="549384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Reporting</c:v>
                </c:pt>
              </c:strCache>
            </c:strRef>
          </c:tx>
          <c:spPr>
            <a:pattFill prst="wdUpDiag">
              <a:fgClr>
                <a:schemeClr val="accent1"/>
              </a:fgClr>
              <a:bgClr>
                <a:schemeClr val="bg1"/>
              </a:bgClr>
            </a:patt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Sheet1!$B$12:$B$21</c:f>
              <c:numCache>
                <c:formatCode>0%</c:formatCode>
                <c:ptCount val="10"/>
                <c:pt idx="0">
                  <c:v>0.18776371</c:v>
                </c:pt>
                <c:pt idx="1">
                  <c:v>0.17932488999999999</c:v>
                </c:pt>
                <c:pt idx="2">
                  <c:v>0.17088608</c:v>
                </c:pt>
                <c:pt idx="3">
                  <c:v>0.16244726000000001</c:v>
                </c:pt>
                <c:pt idx="4">
                  <c:v>0.15189873000000001</c:v>
                </c:pt>
                <c:pt idx="5">
                  <c:v>0.14556962000000001</c:v>
                </c:pt>
                <c:pt idx="6">
                  <c:v>0.14135021</c:v>
                </c:pt>
                <c:pt idx="7">
                  <c:v>0.12869198000000001</c:v>
                </c:pt>
                <c:pt idx="8">
                  <c:v>0.11392405</c:v>
                </c:pt>
                <c:pt idx="9">
                  <c:v>0.10759494</c:v>
                </c:pt>
              </c:numCache>
            </c:numRef>
          </c:val>
          <c:extLst>
            <c:ext xmlns:c16="http://schemas.microsoft.com/office/drawing/2014/chart" uri="{C3380CC4-5D6E-409C-BE32-E72D297353CC}">
              <c16:uniqueId val="{00000000-1AB6-46FC-9F50-46D4975F03AA}"/>
            </c:ext>
          </c:extLst>
        </c:ser>
        <c:ser>
          <c:idx val="1"/>
          <c:order val="1"/>
          <c:tx>
            <c:strRef>
              <c:f>Sheet1!$C$1</c:f>
              <c:strCache>
                <c:ptCount val="1"/>
                <c:pt idx="0">
                  <c:v>UK Reporting</c:v>
                </c:pt>
              </c:strCache>
            </c:strRef>
          </c:tx>
          <c:spPr>
            <a:pattFill prst="wdUpDiag">
              <a:fgClr>
                <a:schemeClr val="accent2"/>
              </a:fgClr>
              <a:bgClr>
                <a:schemeClr val="bg1"/>
              </a:bgClr>
            </a:patt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Sheet1!$C$12:$C$21</c:f>
              <c:numCache>
                <c:formatCode>0%</c:formatCode>
                <c:ptCount val="10"/>
                <c:pt idx="0">
                  <c:v>0.20833333000000001</c:v>
                </c:pt>
                <c:pt idx="1">
                  <c:v>0.17261905</c:v>
                </c:pt>
                <c:pt idx="2">
                  <c:v>0.16666666999999999</c:v>
                </c:pt>
                <c:pt idx="3">
                  <c:v>0.19047618999999999</c:v>
                </c:pt>
                <c:pt idx="4">
                  <c:v>0.125</c:v>
                </c:pt>
                <c:pt idx="5">
                  <c:v>8.9285710000000004E-2</c:v>
                </c:pt>
                <c:pt idx="6">
                  <c:v>0.14880952</c:v>
                </c:pt>
                <c:pt idx="7">
                  <c:v>9.5238099999999992E-2</c:v>
                </c:pt>
                <c:pt idx="8">
                  <c:v>0.10119048</c:v>
                </c:pt>
                <c:pt idx="9">
                  <c:v>0.11904762000000001</c:v>
                </c:pt>
              </c:numCache>
            </c:numRef>
          </c:val>
          <c:extLst>
            <c:ext xmlns:c16="http://schemas.microsoft.com/office/drawing/2014/chart" uri="{C3380CC4-5D6E-409C-BE32-E72D297353CC}">
              <c16:uniqueId val="{00000001-1AB6-46FC-9F50-46D4975F03AA}"/>
            </c:ext>
          </c:extLst>
        </c:ser>
        <c:ser>
          <c:idx val="2"/>
          <c:order val="2"/>
          <c:tx>
            <c:strRef>
              <c:f>Sheet1!$D$1</c:f>
              <c:strCache>
                <c:ptCount val="1"/>
                <c:pt idx="0">
                  <c:v>DE Reporting</c:v>
                </c:pt>
              </c:strCache>
            </c:strRef>
          </c:tx>
          <c:spPr>
            <a:pattFill prst="wdUpDiag">
              <a:fgClr>
                <a:schemeClr val="accent3"/>
              </a:fgClr>
              <a:bgClr>
                <a:schemeClr val="bg1"/>
              </a:bgClr>
            </a:patt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Sheet1!$D$12:$D$21</c:f>
              <c:numCache>
                <c:formatCode>0%</c:formatCode>
                <c:ptCount val="10"/>
                <c:pt idx="0">
                  <c:v>0.31034483000000002</c:v>
                </c:pt>
                <c:pt idx="1">
                  <c:v>8.3743839999999986E-2</c:v>
                </c:pt>
                <c:pt idx="2">
                  <c:v>0.13300492999999999</c:v>
                </c:pt>
                <c:pt idx="3">
                  <c:v>0.22660099</c:v>
                </c:pt>
                <c:pt idx="4">
                  <c:v>0.13793103000000001</c:v>
                </c:pt>
                <c:pt idx="5">
                  <c:v>9.8522169999999992E-2</c:v>
                </c:pt>
                <c:pt idx="6">
                  <c:v>7.8817730000000003E-2</c:v>
                </c:pt>
                <c:pt idx="7">
                  <c:v>6.8965520000000002E-2</c:v>
                </c:pt>
                <c:pt idx="8">
                  <c:v>7.389163E-2</c:v>
                </c:pt>
                <c:pt idx="9">
                  <c:v>0.1182266</c:v>
                </c:pt>
              </c:numCache>
            </c:numRef>
          </c:val>
          <c:extLst>
            <c:ext xmlns:c16="http://schemas.microsoft.com/office/drawing/2014/chart" uri="{C3380CC4-5D6E-409C-BE32-E72D297353CC}">
              <c16:uniqueId val="{00000002-1AB6-46FC-9F50-46D4975F03AA}"/>
            </c:ext>
          </c:extLst>
        </c:ser>
        <c:ser>
          <c:idx val="3"/>
          <c:order val="3"/>
          <c:tx>
            <c:strRef>
              <c:f>Sheet1!$E$1</c:f>
              <c:strCache>
                <c:ptCount val="1"/>
                <c:pt idx="0">
                  <c:v>IT Reporting</c:v>
                </c:pt>
              </c:strCache>
            </c:strRef>
          </c:tx>
          <c:spPr>
            <a:pattFill prst="wdUpDiag">
              <a:fgClr>
                <a:schemeClr val="accent4"/>
              </a:fgClr>
              <a:bgClr>
                <a:schemeClr val="bg1"/>
              </a:bgClr>
            </a:patt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Sheet1!$E$12:$E$21</c:f>
              <c:numCache>
                <c:formatCode>0%</c:formatCode>
                <c:ptCount val="10"/>
                <c:pt idx="0">
                  <c:v>0.30769231000000002</c:v>
                </c:pt>
                <c:pt idx="1">
                  <c:v>0.1417004</c:v>
                </c:pt>
                <c:pt idx="2">
                  <c:v>0.23886640000000001</c:v>
                </c:pt>
                <c:pt idx="3">
                  <c:v>0.31174088999999999</c:v>
                </c:pt>
                <c:pt idx="4">
                  <c:v>0.13360324000000001</c:v>
                </c:pt>
                <c:pt idx="5">
                  <c:v>6.0728740000000003E-2</c:v>
                </c:pt>
                <c:pt idx="6">
                  <c:v>9.7165990000000008E-2</c:v>
                </c:pt>
                <c:pt idx="7">
                  <c:v>0.11336032</c:v>
                </c:pt>
                <c:pt idx="8">
                  <c:v>8.5020240000000011E-2</c:v>
                </c:pt>
                <c:pt idx="9">
                  <c:v>0.15789474000000001</c:v>
                </c:pt>
              </c:numCache>
            </c:numRef>
          </c:val>
          <c:extLst>
            <c:ext xmlns:c16="http://schemas.microsoft.com/office/drawing/2014/chart" uri="{C3380CC4-5D6E-409C-BE32-E72D297353CC}">
              <c16:uniqueId val="{00000003-1AB6-46FC-9F50-46D4975F03AA}"/>
            </c:ext>
          </c:extLst>
        </c:ser>
        <c:ser>
          <c:idx val="4"/>
          <c:order val="4"/>
          <c:tx>
            <c:strRef>
              <c:f>Sheet1!$F$1</c:f>
              <c:strCache>
                <c:ptCount val="1"/>
                <c:pt idx="0">
                  <c:v>KR Reporting</c:v>
                </c:pt>
              </c:strCache>
            </c:strRef>
          </c:tx>
          <c:spPr>
            <a:pattFill prst="wdUpDiag">
              <a:fgClr>
                <a:schemeClr val="accent5"/>
              </a:fgClr>
              <a:bgClr>
                <a:schemeClr val="bg1"/>
              </a:bgClr>
            </a:patt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Sheet1!$F$12:$F$21</c:f>
              <c:numCache>
                <c:formatCode>0%</c:formatCode>
                <c:ptCount val="10"/>
                <c:pt idx="0">
                  <c:v>0.28164557000000001</c:v>
                </c:pt>
                <c:pt idx="1">
                  <c:v>0.18670886</c:v>
                </c:pt>
                <c:pt idx="2">
                  <c:v>0.14240506</c:v>
                </c:pt>
                <c:pt idx="3">
                  <c:v>0.35126582000000001</c:v>
                </c:pt>
                <c:pt idx="4">
                  <c:v>0.19620253000000001</c:v>
                </c:pt>
                <c:pt idx="5">
                  <c:v>0.10759494</c:v>
                </c:pt>
                <c:pt idx="6">
                  <c:v>4.4303799999999997E-2</c:v>
                </c:pt>
                <c:pt idx="7">
                  <c:v>0.18037975000000001</c:v>
                </c:pt>
                <c:pt idx="8">
                  <c:v>0.17088608</c:v>
                </c:pt>
                <c:pt idx="9">
                  <c:v>0.46202532000000002</c:v>
                </c:pt>
              </c:numCache>
            </c:numRef>
          </c:val>
          <c:extLst>
            <c:ext xmlns:c16="http://schemas.microsoft.com/office/drawing/2014/chart" uri="{C3380CC4-5D6E-409C-BE32-E72D297353CC}">
              <c16:uniqueId val="{00000004-1AB6-46FC-9F50-46D4975F03AA}"/>
            </c:ext>
          </c:extLst>
        </c:ser>
        <c:ser>
          <c:idx val="5"/>
          <c:order val="5"/>
          <c:tx>
            <c:strRef>
              <c:f>Sheet1!$G$1</c:f>
              <c:strCache>
                <c:ptCount val="1"/>
                <c:pt idx="0">
                  <c:v>AU Reporting</c:v>
                </c:pt>
              </c:strCache>
            </c:strRef>
          </c:tx>
          <c:spPr>
            <a:pattFill prst="wdUpDiag">
              <a:fgClr>
                <a:schemeClr val="accent6"/>
              </a:fgClr>
              <a:bgClr>
                <a:schemeClr val="bg1"/>
              </a:bgClr>
            </a:patt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Sheet1!$G$12:$G$21</c:f>
              <c:numCache>
                <c:formatCode>0%</c:formatCode>
                <c:ptCount val="10"/>
                <c:pt idx="0">
                  <c:v>0.24365481999999999</c:v>
                </c:pt>
                <c:pt idx="1">
                  <c:v>0.16751268999999999</c:v>
                </c:pt>
                <c:pt idx="2">
                  <c:v>0.14213197999999999</c:v>
                </c:pt>
                <c:pt idx="3">
                  <c:v>0.20812183000000001</c:v>
                </c:pt>
                <c:pt idx="4">
                  <c:v>0.20812183000000001</c:v>
                </c:pt>
                <c:pt idx="5">
                  <c:v>9.6446699999999996E-2</c:v>
                </c:pt>
                <c:pt idx="6">
                  <c:v>0.10659898</c:v>
                </c:pt>
                <c:pt idx="7">
                  <c:v>0.19796954</c:v>
                </c:pt>
                <c:pt idx="8">
                  <c:v>0.11675127</c:v>
                </c:pt>
                <c:pt idx="9">
                  <c:v>0.12182741</c:v>
                </c:pt>
              </c:numCache>
            </c:numRef>
          </c:val>
          <c:extLst>
            <c:ext xmlns:c16="http://schemas.microsoft.com/office/drawing/2014/chart" uri="{C3380CC4-5D6E-409C-BE32-E72D297353CC}">
              <c16:uniqueId val="{00000005-1AB6-46FC-9F50-46D4975F03AA}"/>
            </c:ext>
          </c:extLst>
        </c:ser>
        <c:ser>
          <c:idx val="6"/>
          <c:order val="6"/>
          <c:tx>
            <c:strRef>
              <c:f>Sheet1!$H$1</c:f>
              <c:strCache>
                <c:ptCount val="1"/>
                <c:pt idx="0">
                  <c:v>IN Reporting</c:v>
                </c:pt>
              </c:strCache>
            </c:strRef>
          </c:tx>
          <c:spPr>
            <a:pattFill prst="wdUpDiag">
              <a:fgClr>
                <a:schemeClr val="bg2"/>
              </a:fgClr>
              <a:bgClr>
                <a:schemeClr val="bg1"/>
              </a:bgClr>
            </a:patt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Sheet1!$H$12:$H$21</c:f>
              <c:numCache>
                <c:formatCode>0%</c:formatCode>
                <c:ptCount val="10"/>
                <c:pt idx="0">
                  <c:v>0.11989101000000001</c:v>
                </c:pt>
                <c:pt idx="1">
                  <c:v>0.19891007999999999</c:v>
                </c:pt>
                <c:pt idx="2">
                  <c:v>0.15258856000000001</c:v>
                </c:pt>
                <c:pt idx="3">
                  <c:v>0.26975476999999998</c:v>
                </c:pt>
                <c:pt idx="4">
                  <c:v>0.15258856000000001</c:v>
                </c:pt>
                <c:pt idx="5">
                  <c:v>0.16621253</c:v>
                </c:pt>
                <c:pt idx="6">
                  <c:v>0.10899183</c:v>
                </c:pt>
                <c:pt idx="7">
                  <c:v>0.1280654</c:v>
                </c:pt>
                <c:pt idx="8">
                  <c:v>8.1743869999999996E-2</c:v>
                </c:pt>
                <c:pt idx="9">
                  <c:v>0.13896458</c:v>
                </c:pt>
              </c:numCache>
            </c:numRef>
          </c:val>
          <c:extLst>
            <c:ext xmlns:c16="http://schemas.microsoft.com/office/drawing/2014/chart" uri="{C3380CC4-5D6E-409C-BE32-E72D297353CC}">
              <c16:uniqueId val="{00000006-1AB6-46FC-9F50-46D4975F03AA}"/>
            </c:ext>
          </c:extLst>
        </c:ser>
        <c:dLbls>
          <c:showLegendKey val="0"/>
          <c:showVal val="0"/>
          <c:showCatName val="0"/>
          <c:showSerName val="0"/>
          <c:showPercent val="0"/>
          <c:showBubbleSize val="0"/>
        </c:dLbls>
        <c:gapWidth val="219"/>
        <c:overlap val="-27"/>
        <c:axId val="549384048"/>
        <c:axId val="549377568"/>
      </c:barChart>
      <c:barChart>
        <c:barDir val="col"/>
        <c:grouping val="clustered"/>
        <c:varyColors val="0"/>
        <c:ser>
          <c:idx val="7"/>
          <c:order val="7"/>
          <c:tx>
            <c:strRef>
              <c:f>Sheet1!$I$1</c:f>
              <c:strCache>
                <c:ptCount val="1"/>
                <c:pt idx="0">
                  <c:v>US Treatment</c:v>
                </c:pt>
              </c:strCache>
            </c:strRef>
          </c:tx>
          <c:spPr>
            <a:solidFill>
              <a:schemeClr val="accent1"/>
            </a:solid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Sheet1!$I$12:$I$21</c:f>
              <c:numCache>
                <c:formatCode>0%</c:formatCode>
                <c:ptCount val="10"/>
                <c:pt idx="0">
                  <c:v>0.12705881999999999</c:v>
                </c:pt>
                <c:pt idx="1">
                  <c:v>8.9411760000000007E-2</c:v>
                </c:pt>
                <c:pt idx="2">
                  <c:v>0.11294118</c:v>
                </c:pt>
                <c:pt idx="3">
                  <c:v>0.14117647</c:v>
                </c:pt>
                <c:pt idx="4">
                  <c:v>7.7647060000000004E-2</c:v>
                </c:pt>
                <c:pt idx="5">
                  <c:v>0.10823529</c:v>
                </c:pt>
                <c:pt idx="6">
                  <c:v>7.5294119999999992E-2</c:v>
                </c:pt>
                <c:pt idx="7">
                  <c:v>8.7058820000000009E-2</c:v>
                </c:pt>
                <c:pt idx="8">
                  <c:v>6.5882350000000006E-2</c:v>
                </c:pt>
                <c:pt idx="9">
                  <c:v>6.8235290000000004E-2</c:v>
                </c:pt>
              </c:numCache>
            </c:numRef>
          </c:val>
          <c:extLst>
            <c:ext xmlns:c16="http://schemas.microsoft.com/office/drawing/2014/chart" uri="{C3380CC4-5D6E-409C-BE32-E72D297353CC}">
              <c16:uniqueId val="{00000007-1AB6-46FC-9F50-46D4975F03AA}"/>
            </c:ext>
          </c:extLst>
        </c:ser>
        <c:ser>
          <c:idx val="8"/>
          <c:order val="8"/>
          <c:tx>
            <c:strRef>
              <c:f>Sheet1!$J$1</c:f>
              <c:strCache>
                <c:ptCount val="1"/>
                <c:pt idx="0">
                  <c:v>UK Treatment</c:v>
                </c:pt>
              </c:strCache>
            </c:strRef>
          </c:tx>
          <c:spPr>
            <a:solidFill>
              <a:schemeClr val="accent2"/>
            </a:solid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Sheet1!$J$12:$J$21</c:f>
              <c:numCache>
                <c:formatCode>0%</c:formatCode>
                <c:ptCount val="10"/>
                <c:pt idx="0">
                  <c:v>0.13422819</c:v>
                </c:pt>
                <c:pt idx="1">
                  <c:v>9.3959729999999991E-2</c:v>
                </c:pt>
                <c:pt idx="2">
                  <c:v>7.3825500000000002E-2</c:v>
                </c:pt>
                <c:pt idx="3">
                  <c:v>0.16107383</c:v>
                </c:pt>
                <c:pt idx="4">
                  <c:v>4.0268459999999999E-2</c:v>
                </c:pt>
                <c:pt idx="5">
                  <c:v>2.684564E-2</c:v>
                </c:pt>
                <c:pt idx="6">
                  <c:v>7.3825500000000002E-2</c:v>
                </c:pt>
                <c:pt idx="7">
                  <c:v>0.10067114000000001</c:v>
                </c:pt>
                <c:pt idx="8">
                  <c:v>2.684564E-2</c:v>
                </c:pt>
                <c:pt idx="9">
                  <c:v>5.3691280000000001E-2</c:v>
                </c:pt>
              </c:numCache>
            </c:numRef>
          </c:val>
          <c:extLst>
            <c:ext xmlns:c16="http://schemas.microsoft.com/office/drawing/2014/chart" uri="{C3380CC4-5D6E-409C-BE32-E72D297353CC}">
              <c16:uniqueId val="{00000008-1AB6-46FC-9F50-46D4975F03AA}"/>
            </c:ext>
          </c:extLst>
        </c:ser>
        <c:ser>
          <c:idx val="9"/>
          <c:order val="9"/>
          <c:tx>
            <c:strRef>
              <c:f>Sheet1!$K$1</c:f>
              <c:strCache>
                <c:ptCount val="1"/>
                <c:pt idx="0">
                  <c:v>DE Treatment</c:v>
                </c:pt>
              </c:strCache>
            </c:strRef>
          </c:tx>
          <c:spPr>
            <a:solidFill>
              <a:schemeClr val="accent3"/>
            </a:solid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Sheet1!$K$12:$K$21</c:f>
              <c:numCache>
                <c:formatCode>0%</c:formatCode>
                <c:ptCount val="10"/>
                <c:pt idx="0">
                  <c:v>0.21621621999999999</c:v>
                </c:pt>
                <c:pt idx="1">
                  <c:v>5.4054049999999999E-2</c:v>
                </c:pt>
                <c:pt idx="2">
                  <c:v>6.4864859999999996E-2</c:v>
                </c:pt>
                <c:pt idx="3">
                  <c:v>0.18918919000000001</c:v>
                </c:pt>
                <c:pt idx="4">
                  <c:v>4.8648650000000002E-2</c:v>
                </c:pt>
                <c:pt idx="5">
                  <c:v>3.7837839999999998E-2</c:v>
                </c:pt>
                <c:pt idx="6">
                  <c:v>4.8648650000000002E-2</c:v>
                </c:pt>
                <c:pt idx="7">
                  <c:v>5.9459459999999999E-2</c:v>
                </c:pt>
                <c:pt idx="8">
                  <c:v>5.4054049999999999E-2</c:v>
                </c:pt>
                <c:pt idx="9">
                  <c:v>5.4054049999999999E-2</c:v>
                </c:pt>
              </c:numCache>
            </c:numRef>
          </c:val>
          <c:extLst>
            <c:ext xmlns:c16="http://schemas.microsoft.com/office/drawing/2014/chart" uri="{C3380CC4-5D6E-409C-BE32-E72D297353CC}">
              <c16:uniqueId val="{00000009-1AB6-46FC-9F50-46D4975F03AA}"/>
            </c:ext>
          </c:extLst>
        </c:ser>
        <c:ser>
          <c:idx val="10"/>
          <c:order val="10"/>
          <c:tx>
            <c:strRef>
              <c:f>Sheet1!$L$1</c:f>
              <c:strCache>
                <c:ptCount val="1"/>
                <c:pt idx="0">
                  <c:v>IT Treatment</c:v>
                </c:pt>
              </c:strCache>
            </c:strRef>
          </c:tx>
          <c:spPr>
            <a:solidFill>
              <a:schemeClr val="accent4"/>
            </a:solid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Sheet1!$L$12:$L$21</c:f>
              <c:numCache>
                <c:formatCode>0%</c:formatCode>
                <c:ptCount val="10"/>
                <c:pt idx="0">
                  <c:v>0.21459227</c:v>
                </c:pt>
                <c:pt idx="1">
                  <c:v>3.0042920000000001E-2</c:v>
                </c:pt>
                <c:pt idx="2">
                  <c:v>0.16309013</c:v>
                </c:pt>
                <c:pt idx="3">
                  <c:v>0.21888411999999999</c:v>
                </c:pt>
                <c:pt idx="4">
                  <c:v>5.5793990000000002E-2</c:v>
                </c:pt>
                <c:pt idx="5">
                  <c:v>2.5751070000000001E-2</c:v>
                </c:pt>
                <c:pt idx="6">
                  <c:v>3.0042920000000001E-2</c:v>
                </c:pt>
                <c:pt idx="7">
                  <c:v>7.7253219999999997E-2</c:v>
                </c:pt>
                <c:pt idx="8">
                  <c:v>3.4334759999999999E-2</c:v>
                </c:pt>
                <c:pt idx="9">
                  <c:v>4.7210299999999997E-2</c:v>
                </c:pt>
              </c:numCache>
            </c:numRef>
          </c:val>
          <c:extLst>
            <c:ext xmlns:c16="http://schemas.microsoft.com/office/drawing/2014/chart" uri="{C3380CC4-5D6E-409C-BE32-E72D297353CC}">
              <c16:uniqueId val="{0000000A-1AB6-46FC-9F50-46D4975F03AA}"/>
            </c:ext>
          </c:extLst>
        </c:ser>
        <c:ser>
          <c:idx val="11"/>
          <c:order val="11"/>
          <c:tx>
            <c:strRef>
              <c:f>Sheet1!$M$1</c:f>
              <c:strCache>
                <c:ptCount val="1"/>
                <c:pt idx="0">
                  <c:v>KR Treatment</c:v>
                </c:pt>
              </c:strCache>
            </c:strRef>
          </c:tx>
          <c:spPr>
            <a:solidFill>
              <a:schemeClr val="accent5"/>
            </a:solid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Sheet1!$M$12:$M$21</c:f>
              <c:numCache>
                <c:formatCode>0%</c:formatCode>
                <c:ptCount val="10"/>
                <c:pt idx="0">
                  <c:v>0.14915254</c:v>
                </c:pt>
                <c:pt idx="1">
                  <c:v>6.4406779999999997E-2</c:v>
                </c:pt>
                <c:pt idx="2">
                  <c:v>0.10847458</c:v>
                </c:pt>
                <c:pt idx="3">
                  <c:v>0.25084746000000002</c:v>
                </c:pt>
                <c:pt idx="4">
                  <c:v>7.457627E-2</c:v>
                </c:pt>
                <c:pt idx="5">
                  <c:v>7.7966099999999997E-2</c:v>
                </c:pt>
                <c:pt idx="6">
                  <c:v>2.033898E-2</c:v>
                </c:pt>
                <c:pt idx="7">
                  <c:v>0.13898305</c:v>
                </c:pt>
                <c:pt idx="8">
                  <c:v>7.7966099999999997E-2</c:v>
                </c:pt>
                <c:pt idx="9">
                  <c:v>0.33220338999999999</c:v>
                </c:pt>
              </c:numCache>
            </c:numRef>
          </c:val>
          <c:extLst>
            <c:ext xmlns:c16="http://schemas.microsoft.com/office/drawing/2014/chart" uri="{C3380CC4-5D6E-409C-BE32-E72D297353CC}">
              <c16:uniqueId val="{0000000B-1AB6-46FC-9F50-46D4975F03AA}"/>
            </c:ext>
          </c:extLst>
        </c:ser>
        <c:ser>
          <c:idx val="12"/>
          <c:order val="12"/>
          <c:tx>
            <c:strRef>
              <c:f>Sheet1!$N$1</c:f>
              <c:strCache>
                <c:ptCount val="1"/>
                <c:pt idx="0">
                  <c:v>AU Treatment</c:v>
                </c:pt>
              </c:strCache>
            </c:strRef>
          </c:tx>
          <c:spPr>
            <a:solidFill>
              <a:schemeClr val="accent6"/>
            </a:solid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Sheet1!$N$12:$N$21</c:f>
              <c:numCache>
                <c:formatCode>0%</c:formatCode>
                <c:ptCount val="10"/>
                <c:pt idx="0">
                  <c:v>0.14594594999999999</c:v>
                </c:pt>
                <c:pt idx="1">
                  <c:v>5.4054049999999999E-2</c:v>
                </c:pt>
                <c:pt idx="2">
                  <c:v>5.9459459999999999E-2</c:v>
                </c:pt>
                <c:pt idx="3">
                  <c:v>0.14054053999999999</c:v>
                </c:pt>
                <c:pt idx="4">
                  <c:v>6.4864859999999996E-2</c:v>
                </c:pt>
                <c:pt idx="5">
                  <c:v>5.9459459999999999E-2</c:v>
                </c:pt>
                <c:pt idx="6">
                  <c:v>4.3243240000000002E-2</c:v>
                </c:pt>
                <c:pt idx="7">
                  <c:v>0.12432432</c:v>
                </c:pt>
                <c:pt idx="8">
                  <c:v>3.2432429999999998E-2</c:v>
                </c:pt>
                <c:pt idx="9">
                  <c:v>2.702703E-2</c:v>
                </c:pt>
              </c:numCache>
            </c:numRef>
          </c:val>
          <c:extLst>
            <c:ext xmlns:c16="http://schemas.microsoft.com/office/drawing/2014/chart" uri="{C3380CC4-5D6E-409C-BE32-E72D297353CC}">
              <c16:uniqueId val="{0000000C-1AB6-46FC-9F50-46D4975F03AA}"/>
            </c:ext>
          </c:extLst>
        </c:ser>
        <c:ser>
          <c:idx val="13"/>
          <c:order val="13"/>
          <c:tx>
            <c:strRef>
              <c:f>Sheet1!$O$1</c:f>
              <c:strCache>
                <c:ptCount val="1"/>
                <c:pt idx="0">
                  <c:v>IN Treatment</c:v>
                </c:pt>
              </c:strCache>
            </c:strRef>
          </c:tx>
          <c:spPr>
            <a:solidFill>
              <a:schemeClr val="bg2"/>
            </a:solid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Sheet1!$O$12:$O$21</c:f>
              <c:numCache>
                <c:formatCode>0%</c:formatCode>
                <c:ptCount val="10"/>
                <c:pt idx="0">
                  <c:v>8.9337180000000002E-2</c:v>
                </c:pt>
                <c:pt idx="1">
                  <c:v>0.10662824</c:v>
                </c:pt>
                <c:pt idx="2">
                  <c:v>0.10951009</c:v>
                </c:pt>
                <c:pt idx="3">
                  <c:v>0.18443804</c:v>
                </c:pt>
                <c:pt idx="4">
                  <c:v>7.7809799999999998E-2</c:v>
                </c:pt>
                <c:pt idx="5">
                  <c:v>0.12680115</c:v>
                </c:pt>
                <c:pt idx="6">
                  <c:v>8.6455329999999997E-2</c:v>
                </c:pt>
                <c:pt idx="7">
                  <c:v>8.3573489999999986E-2</c:v>
                </c:pt>
                <c:pt idx="8">
                  <c:v>4.3227670000000003E-2</c:v>
                </c:pt>
                <c:pt idx="9">
                  <c:v>6.916427E-2</c:v>
                </c:pt>
              </c:numCache>
            </c:numRef>
          </c:val>
          <c:extLst>
            <c:ext xmlns:c16="http://schemas.microsoft.com/office/drawing/2014/chart" uri="{C3380CC4-5D6E-409C-BE32-E72D297353CC}">
              <c16:uniqueId val="{0000000E-1AB6-46FC-9F50-46D4975F03AA}"/>
            </c:ext>
          </c:extLst>
        </c:ser>
        <c:dLbls>
          <c:showLegendKey val="0"/>
          <c:showVal val="0"/>
          <c:showCatName val="0"/>
          <c:showSerName val="0"/>
          <c:showPercent val="0"/>
          <c:showBubbleSize val="0"/>
        </c:dLbls>
        <c:gapWidth val="219"/>
        <c:overlap val="-27"/>
        <c:axId val="712800328"/>
        <c:axId val="712801408"/>
      </c:barChart>
      <c:catAx>
        <c:axId val="54938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77568"/>
        <c:crosses val="autoZero"/>
        <c:auto val="1"/>
        <c:lblAlgn val="ctr"/>
        <c:lblOffset val="100"/>
        <c:noMultiLvlLbl val="0"/>
      </c:catAx>
      <c:valAx>
        <c:axId val="54937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84048"/>
        <c:crosses val="autoZero"/>
        <c:crossBetween val="between"/>
      </c:valAx>
      <c:valAx>
        <c:axId val="712801408"/>
        <c:scaling>
          <c:orientation val="minMax"/>
          <c:max val="0.5"/>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2800328"/>
        <c:crosses val="max"/>
        <c:crossBetween val="between"/>
      </c:valAx>
      <c:catAx>
        <c:axId val="712800328"/>
        <c:scaling>
          <c:orientation val="minMax"/>
        </c:scaling>
        <c:delete val="1"/>
        <c:axPos val="b"/>
        <c:numFmt formatCode="General" sourceLinked="1"/>
        <c:majorTickMark val="out"/>
        <c:minorTickMark val="none"/>
        <c:tickLblPos val="nextTo"/>
        <c:crossAx val="71280140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numRef>
              <c:f>Sheet1!$A$2:$A$33</c:f>
              <c:numCache>
                <c:formatCode>General</c:formatCode>
                <c:ptCount val="32"/>
              </c:numCache>
            </c:numRef>
          </c:cat>
          <c:val>
            <c:numRef>
              <c:f>Sheet1!$B$2:$B$33</c:f>
              <c:numCache>
                <c:formatCode>General</c:formatCode>
                <c:ptCount val="32"/>
              </c:numCache>
            </c:numRef>
          </c:val>
          <c:extLst>
            <c:ext xmlns:c16="http://schemas.microsoft.com/office/drawing/2014/chart" uri="{C3380CC4-5D6E-409C-BE32-E72D297353CC}">
              <c16:uniqueId val="{00000000-5FBF-4838-8801-9A677BA3FB01}"/>
            </c:ext>
          </c:extLst>
        </c:ser>
        <c:ser>
          <c:idx val="1"/>
          <c:order val="1"/>
          <c:tx>
            <c:strRef>
              <c:f>Sheet1!$C$1</c:f>
              <c:strCache>
                <c:ptCount val="1"/>
                <c:pt idx="0">
                  <c:v>UK</c:v>
                </c:pt>
              </c:strCache>
            </c:strRef>
          </c:tx>
          <c:spPr>
            <a:solidFill>
              <a:schemeClr val="accent2"/>
            </a:solidFill>
            <a:ln>
              <a:noFill/>
            </a:ln>
            <a:effectLst/>
          </c:spPr>
          <c:invertIfNegative val="0"/>
          <c:cat>
            <c:numRef>
              <c:f>Sheet1!$A$2:$A$33</c:f>
              <c:numCache>
                <c:formatCode>General</c:formatCode>
                <c:ptCount val="32"/>
              </c:numCache>
            </c:numRef>
          </c:cat>
          <c:val>
            <c:numRef>
              <c:f>Sheet1!$C$2:$C$33</c:f>
              <c:numCache>
                <c:formatCode>General</c:formatCode>
                <c:ptCount val="32"/>
              </c:numCache>
            </c:numRef>
          </c:val>
          <c:extLst>
            <c:ext xmlns:c16="http://schemas.microsoft.com/office/drawing/2014/chart" uri="{C3380CC4-5D6E-409C-BE32-E72D297353CC}">
              <c16:uniqueId val="{00000001-5FBF-4838-8801-9A677BA3FB01}"/>
            </c:ext>
          </c:extLst>
        </c:ser>
        <c:ser>
          <c:idx val="2"/>
          <c:order val="2"/>
          <c:tx>
            <c:strRef>
              <c:f>Sheet1!$D$1</c:f>
              <c:strCache>
                <c:ptCount val="1"/>
                <c:pt idx="0">
                  <c:v>DE</c:v>
                </c:pt>
              </c:strCache>
            </c:strRef>
          </c:tx>
          <c:spPr>
            <a:solidFill>
              <a:schemeClr val="accent3"/>
            </a:solidFill>
            <a:ln>
              <a:noFill/>
            </a:ln>
            <a:effectLst/>
          </c:spPr>
          <c:invertIfNegative val="0"/>
          <c:cat>
            <c:numRef>
              <c:f>Sheet1!$A$2:$A$33</c:f>
              <c:numCache>
                <c:formatCode>General</c:formatCode>
                <c:ptCount val="32"/>
              </c:numCache>
            </c:numRef>
          </c:cat>
          <c:val>
            <c:numRef>
              <c:f>Sheet1!$D$2:$D$33</c:f>
              <c:numCache>
                <c:formatCode>General</c:formatCode>
                <c:ptCount val="32"/>
              </c:numCache>
            </c:numRef>
          </c:val>
          <c:extLst>
            <c:ext xmlns:c16="http://schemas.microsoft.com/office/drawing/2014/chart" uri="{C3380CC4-5D6E-409C-BE32-E72D297353CC}">
              <c16:uniqueId val="{00000002-5FBF-4838-8801-9A677BA3FB01}"/>
            </c:ext>
          </c:extLst>
        </c:ser>
        <c:ser>
          <c:idx val="3"/>
          <c:order val="3"/>
          <c:tx>
            <c:strRef>
              <c:f>Sheet1!$E$1</c:f>
              <c:strCache>
                <c:ptCount val="1"/>
                <c:pt idx="0">
                  <c:v>IT</c:v>
                </c:pt>
              </c:strCache>
            </c:strRef>
          </c:tx>
          <c:spPr>
            <a:solidFill>
              <a:schemeClr val="accent4"/>
            </a:solidFill>
            <a:ln>
              <a:noFill/>
            </a:ln>
            <a:effectLst/>
          </c:spPr>
          <c:invertIfNegative val="0"/>
          <c:cat>
            <c:numRef>
              <c:f>Sheet1!$A$2:$A$33</c:f>
              <c:numCache>
                <c:formatCode>General</c:formatCode>
                <c:ptCount val="32"/>
              </c:numCache>
            </c:numRef>
          </c:cat>
          <c:val>
            <c:numRef>
              <c:f>Sheet1!$E$2:$E$33</c:f>
              <c:numCache>
                <c:formatCode>General</c:formatCode>
                <c:ptCount val="32"/>
              </c:numCache>
            </c:numRef>
          </c:val>
          <c:extLst>
            <c:ext xmlns:c16="http://schemas.microsoft.com/office/drawing/2014/chart" uri="{C3380CC4-5D6E-409C-BE32-E72D297353CC}">
              <c16:uniqueId val="{00000003-5FBF-4838-8801-9A677BA3FB01}"/>
            </c:ext>
          </c:extLst>
        </c:ser>
        <c:ser>
          <c:idx val="4"/>
          <c:order val="4"/>
          <c:tx>
            <c:strRef>
              <c:f>Sheet1!$F$1</c:f>
              <c:strCache>
                <c:ptCount val="1"/>
                <c:pt idx="0">
                  <c:v>KR</c:v>
                </c:pt>
              </c:strCache>
            </c:strRef>
          </c:tx>
          <c:spPr>
            <a:solidFill>
              <a:schemeClr val="accent5"/>
            </a:solidFill>
            <a:ln>
              <a:noFill/>
            </a:ln>
            <a:effectLst/>
          </c:spPr>
          <c:invertIfNegative val="0"/>
          <c:cat>
            <c:numRef>
              <c:f>Sheet1!$A$2:$A$33</c:f>
              <c:numCache>
                <c:formatCode>General</c:formatCode>
                <c:ptCount val="32"/>
              </c:numCache>
            </c:numRef>
          </c:cat>
          <c:val>
            <c:numRef>
              <c:f>Sheet1!$F$2:$F$33</c:f>
              <c:numCache>
                <c:formatCode>General</c:formatCode>
                <c:ptCount val="32"/>
              </c:numCache>
            </c:numRef>
          </c:val>
          <c:extLst>
            <c:ext xmlns:c16="http://schemas.microsoft.com/office/drawing/2014/chart" uri="{C3380CC4-5D6E-409C-BE32-E72D297353CC}">
              <c16:uniqueId val="{00000004-5FBF-4838-8801-9A677BA3FB01}"/>
            </c:ext>
          </c:extLst>
        </c:ser>
        <c:ser>
          <c:idx val="5"/>
          <c:order val="5"/>
          <c:tx>
            <c:strRef>
              <c:f>Sheet1!$G$1</c:f>
              <c:strCache>
                <c:ptCount val="1"/>
                <c:pt idx="0">
                  <c:v>AU</c:v>
                </c:pt>
              </c:strCache>
            </c:strRef>
          </c:tx>
          <c:spPr>
            <a:solidFill>
              <a:schemeClr val="accent6"/>
            </a:solidFill>
            <a:ln>
              <a:noFill/>
            </a:ln>
            <a:effectLst/>
          </c:spPr>
          <c:invertIfNegative val="0"/>
          <c:cat>
            <c:numRef>
              <c:f>Sheet1!$A$2:$A$33</c:f>
              <c:numCache>
                <c:formatCode>General</c:formatCode>
                <c:ptCount val="32"/>
              </c:numCache>
            </c:numRef>
          </c:cat>
          <c:val>
            <c:numRef>
              <c:f>Sheet1!$G$2:$G$33</c:f>
              <c:numCache>
                <c:formatCode>General</c:formatCode>
                <c:ptCount val="32"/>
              </c:numCache>
            </c:numRef>
          </c:val>
          <c:extLst>
            <c:ext xmlns:c16="http://schemas.microsoft.com/office/drawing/2014/chart" uri="{C3380CC4-5D6E-409C-BE32-E72D297353CC}">
              <c16:uniqueId val="{00000005-5FBF-4838-8801-9A677BA3FB01}"/>
            </c:ext>
          </c:extLst>
        </c:ser>
        <c:ser>
          <c:idx val="6"/>
          <c:order val="6"/>
          <c:tx>
            <c:strRef>
              <c:f>Sheet1!$H$1</c:f>
              <c:strCache>
                <c:ptCount val="1"/>
                <c:pt idx="0">
                  <c:v>IN</c:v>
                </c:pt>
              </c:strCache>
            </c:strRef>
          </c:tx>
          <c:spPr>
            <a:solidFill>
              <a:schemeClr val="accent1">
                <a:lumMod val="60000"/>
              </a:schemeClr>
            </a:solidFill>
            <a:ln>
              <a:noFill/>
            </a:ln>
            <a:effectLst/>
          </c:spPr>
          <c:invertIfNegative val="0"/>
          <c:cat>
            <c:numRef>
              <c:f>Sheet1!$A$2:$A$33</c:f>
              <c:numCache>
                <c:formatCode>General</c:formatCode>
                <c:ptCount val="32"/>
              </c:numCache>
            </c:numRef>
          </c:cat>
          <c:val>
            <c:numRef>
              <c:f>Sheet1!$H$2:$H$33</c:f>
              <c:numCache>
                <c:formatCode>General</c:formatCode>
                <c:ptCount val="32"/>
              </c:numCache>
            </c:numRef>
          </c:val>
          <c:extLst>
            <c:ext xmlns:c16="http://schemas.microsoft.com/office/drawing/2014/chart" uri="{C3380CC4-5D6E-409C-BE32-E72D297353CC}">
              <c16:uniqueId val="{00000006-5FBF-4838-8801-9A677BA3FB01}"/>
            </c:ext>
          </c:extLst>
        </c:ser>
        <c:dLbls>
          <c:showLegendKey val="0"/>
          <c:showVal val="0"/>
          <c:showCatName val="0"/>
          <c:showSerName val="0"/>
          <c:showPercent val="0"/>
          <c:showBubbleSize val="0"/>
        </c:dLbls>
        <c:gapWidth val="219"/>
        <c:axId val="549384048"/>
        <c:axId val="549377568"/>
      </c:barChart>
      <c:catAx>
        <c:axId val="549384048"/>
        <c:scaling>
          <c:orientation val="minMax"/>
        </c:scaling>
        <c:delete val="1"/>
        <c:axPos val="b"/>
        <c:numFmt formatCode="General" sourceLinked="1"/>
        <c:majorTickMark val="none"/>
        <c:minorTickMark val="none"/>
        <c:tickLblPos val="nextTo"/>
        <c:crossAx val="549377568"/>
        <c:crosses val="autoZero"/>
        <c:auto val="1"/>
        <c:lblAlgn val="ctr"/>
        <c:lblOffset val="100"/>
        <c:noMultiLvlLbl val="0"/>
      </c:catAx>
      <c:valAx>
        <c:axId val="549377568"/>
        <c:scaling>
          <c:orientation val="minMax"/>
        </c:scaling>
        <c:delete val="1"/>
        <c:axPos val="l"/>
        <c:numFmt formatCode="General" sourceLinked="1"/>
        <c:majorTickMark val="none"/>
        <c:minorTickMark val="none"/>
        <c:tickLblPos val="nextTo"/>
        <c:crossAx val="549384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Reporting</c:v>
                </c:pt>
              </c:strCache>
            </c:strRef>
          </c:tx>
          <c:spPr>
            <a:pattFill prst="wdUpDiag">
              <a:fgClr>
                <a:schemeClr val="accent1"/>
              </a:fgClr>
              <a:bgClr>
                <a:schemeClr val="bg1"/>
              </a:bgClr>
            </a:patt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Sheet1!$B$22:$B$33</c:f>
              <c:numCache>
                <c:formatCode>0%</c:formatCode>
                <c:ptCount val="12"/>
                <c:pt idx="0">
                  <c:v>0.10759494</c:v>
                </c:pt>
                <c:pt idx="1">
                  <c:v>0.10548523</c:v>
                </c:pt>
                <c:pt idx="2">
                  <c:v>9.4936710000000007E-2</c:v>
                </c:pt>
                <c:pt idx="3">
                  <c:v>9.2827000000000007E-2</c:v>
                </c:pt>
                <c:pt idx="4">
                  <c:v>8.0168779999999995E-2</c:v>
                </c:pt>
                <c:pt idx="5">
                  <c:v>7.3839660000000001E-2</c:v>
                </c:pt>
                <c:pt idx="6">
                  <c:v>7.1729960000000009E-2</c:v>
                </c:pt>
                <c:pt idx="7">
                  <c:v>6.5400840000000002E-2</c:v>
                </c:pt>
                <c:pt idx="8">
                  <c:v>5.4852320000000003E-2</c:v>
                </c:pt>
                <c:pt idx="9">
                  <c:v>5.0632910000000003E-2</c:v>
                </c:pt>
                <c:pt idx="10">
                  <c:v>4.6413500000000003E-2</c:v>
                </c:pt>
                <c:pt idx="11">
                  <c:v>3.7974679999999997E-2</c:v>
                </c:pt>
              </c:numCache>
            </c:numRef>
          </c:val>
          <c:extLst>
            <c:ext xmlns:c16="http://schemas.microsoft.com/office/drawing/2014/chart" uri="{C3380CC4-5D6E-409C-BE32-E72D297353CC}">
              <c16:uniqueId val="{00000000-59AD-4E2C-AF70-CD6958BB698D}"/>
            </c:ext>
          </c:extLst>
        </c:ser>
        <c:ser>
          <c:idx val="1"/>
          <c:order val="1"/>
          <c:tx>
            <c:strRef>
              <c:f>Sheet1!$C$1</c:f>
              <c:strCache>
                <c:ptCount val="1"/>
                <c:pt idx="0">
                  <c:v>UK Reporting</c:v>
                </c:pt>
              </c:strCache>
            </c:strRef>
          </c:tx>
          <c:spPr>
            <a:pattFill prst="wdUpDiag">
              <a:fgClr>
                <a:schemeClr val="accent2"/>
              </a:fgClr>
              <a:bgClr>
                <a:schemeClr val="bg1"/>
              </a:bgClr>
            </a:patt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Sheet1!$C$22:$C$33</c:f>
              <c:numCache>
                <c:formatCode>0%</c:formatCode>
                <c:ptCount val="12"/>
                <c:pt idx="0">
                  <c:v>0.10119048</c:v>
                </c:pt>
                <c:pt idx="1">
                  <c:v>0.10714286000000001</c:v>
                </c:pt>
                <c:pt idx="2">
                  <c:v>8.9285710000000004E-2</c:v>
                </c:pt>
                <c:pt idx="3">
                  <c:v>6.5476190000000004E-2</c:v>
                </c:pt>
                <c:pt idx="4">
                  <c:v>0.11309524</c:v>
                </c:pt>
                <c:pt idx="5">
                  <c:v>6.5476190000000004E-2</c:v>
                </c:pt>
                <c:pt idx="6">
                  <c:v>4.7619050000000003E-2</c:v>
                </c:pt>
                <c:pt idx="7">
                  <c:v>7.7380950000000004E-2</c:v>
                </c:pt>
                <c:pt idx="8">
                  <c:v>7.7380950000000004E-2</c:v>
                </c:pt>
                <c:pt idx="9">
                  <c:v>4.1666670000000003E-2</c:v>
                </c:pt>
                <c:pt idx="10">
                  <c:v>2.3809520000000001E-2</c:v>
                </c:pt>
                <c:pt idx="11">
                  <c:v>2.3809520000000001E-2</c:v>
                </c:pt>
              </c:numCache>
            </c:numRef>
          </c:val>
          <c:extLst>
            <c:ext xmlns:c16="http://schemas.microsoft.com/office/drawing/2014/chart" uri="{C3380CC4-5D6E-409C-BE32-E72D297353CC}">
              <c16:uniqueId val="{00000001-59AD-4E2C-AF70-CD6958BB698D}"/>
            </c:ext>
          </c:extLst>
        </c:ser>
        <c:ser>
          <c:idx val="2"/>
          <c:order val="2"/>
          <c:tx>
            <c:strRef>
              <c:f>Sheet1!$D$1</c:f>
              <c:strCache>
                <c:ptCount val="1"/>
                <c:pt idx="0">
                  <c:v>DE Reporting</c:v>
                </c:pt>
              </c:strCache>
            </c:strRef>
          </c:tx>
          <c:spPr>
            <a:pattFill prst="wdUpDiag">
              <a:fgClr>
                <a:schemeClr val="accent3"/>
              </a:fgClr>
              <a:bgClr>
                <a:schemeClr val="bg1"/>
              </a:bgClr>
            </a:patt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Sheet1!$D$22:$D$33</c:f>
              <c:numCache>
                <c:formatCode>0%</c:formatCode>
                <c:ptCount val="12"/>
                <c:pt idx="0">
                  <c:v>6.8965520000000002E-2</c:v>
                </c:pt>
                <c:pt idx="1">
                  <c:v>0.13793103000000001</c:v>
                </c:pt>
                <c:pt idx="2">
                  <c:v>0.12807882000000001</c:v>
                </c:pt>
                <c:pt idx="3">
                  <c:v>0.13793103000000001</c:v>
                </c:pt>
                <c:pt idx="4">
                  <c:v>8.8669949999999997E-2</c:v>
                </c:pt>
                <c:pt idx="5">
                  <c:v>8.3743839999999986E-2</c:v>
                </c:pt>
                <c:pt idx="6">
                  <c:v>4.9261079999999999E-2</c:v>
                </c:pt>
                <c:pt idx="7">
                  <c:v>5.9113300000000008E-2</c:v>
                </c:pt>
                <c:pt idx="8">
                  <c:v>7.389163E-2</c:v>
                </c:pt>
                <c:pt idx="9">
                  <c:v>7.8817730000000003E-2</c:v>
                </c:pt>
                <c:pt idx="10">
                  <c:v>2.955665E-2</c:v>
                </c:pt>
                <c:pt idx="11">
                  <c:v>1.9704429999999998E-2</c:v>
                </c:pt>
              </c:numCache>
            </c:numRef>
          </c:val>
          <c:extLst>
            <c:ext xmlns:c16="http://schemas.microsoft.com/office/drawing/2014/chart" uri="{C3380CC4-5D6E-409C-BE32-E72D297353CC}">
              <c16:uniqueId val="{00000002-59AD-4E2C-AF70-CD6958BB698D}"/>
            </c:ext>
          </c:extLst>
        </c:ser>
        <c:ser>
          <c:idx val="3"/>
          <c:order val="3"/>
          <c:tx>
            <c:strRef>
              <c:f>Sheet1!$E$1</c:f>
              <c:strCache>
                <c:ptCount val="1"/>
                <c:pt idx="0">
                  <c:v>IT Reporting</c:v>
                </c:pt>
              </c:strCache>
            </c:strRef>
          </c:tx>
          <c:spPr>
            <a:pattFill prst="wdUpDiag">
              <a:fgClr>
                <a:schemeClr val="accent4"/>
              </a:fgClr>
              <a:bgClr>
                <a:schemeClr val="bg1"/>
              </a:bgClr>
            </a:patt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Sheet1!$E$22:$E$33</c:f>
              <c:numCache>
                <c:formatCode>0%</c:formatCode>
                <c:ptCount val="12"/>
                <c:pt idx="0">
                  <c:v>0.12145749</c:v>
                </c:pt>
                <c:pt idx="1">
                  <c:v>0.13765182000000001</c:v>
                </c:pt>
                <c:pt idx="2">
                  <c:v>0.18623482</c:v>
                </c:pt>
                <c:pt idx="3">
                  <c:v>0.10526315999999999</c:v>
                </c:pt>
                <c:pt idx="4">
                  <c:v>0.1659919</c:v>
                </c:pt>
                <c:pt idx="5">
                  <c:v>6.882590999999999E-2</c:v>
                </c:pt>
                <c:pt idx="6">
                  <c:v>6.0728740000000003E-2</c:v>
                </c:pt>
                <c:pt idx="7">
                  <c:v>0.10121457</c:v>
                </c:pt>
                <c:pt idx="8">
                  <c:v>0.10526315999999999</c:v>
                </c:pt>
                <c:pt idx="9">
                  <c:v>9.7165990000000008E-2</c:v>
                </c:pt>
                <c:pt idx="10">
                  <c:v>5.668016E-2</c:v>
                </c:pt>
                <c:pt idx="11">
                  <c:v>1.214575E-2</c:v>
                </c:pt>
              </c:numCache>
            </c:numRef>
          </c:val>
          <c:extLst>
            <c:ext xmlns:c16="http://schemas.microsoft.com/office/drawing/2014/chart" uri="{C3380CC4-5D6E-409C-BE32-E72D297353CC}">
              <c16:uniqueId val="{00000003-59AD-4E2C-AF70-CD6958BB698D}"/>
            </c:ext>
          </c:extLst>
        </c:ser>
        <c:ser>
          <c:idx val="4"/>
          <c:order val="4"/>
          <c:tx>
            <c:strRef>
              <c:f>Sheet1!$F$1</c:f>
              <c:strCache>
                <c:ptCount val="1"/>
                <c:pt idx="0">
                  <c:v>KR Reporting</c:v>
                </c:pt>
              </c:strCache>
            </c:strRef>
          </c:tx>
          <c:spPr>
            <a:pattFill prst="wdUpDiag">
              <a:fgClr>
                <a:schemeClr val="accent5"/>
              </a:fgClr>
              <a:bgClr>
                <a:schemeClr val="bg1"/>
              </a:bgClr>
            </a:patt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Sheet1!$F$22:$F$33</c:f>
              <c:numCache>
                <c:formatCode>0%</c:formatCode>
                <c:ptCount val="12"/>
                <c:pt idx="0">
                  <c:v>0.15506328999999999</c:v>
                </c:pt>
                <c:pt idx="1">
                  <c:v>0.28797467999999998</c:v>
                </c:pt>
                <c:pt idx="2">
                  <c:v>0.25632911000000003</c:v>
                </c:pt>
                <c:pt idx="3">
                  <c:v>0.12658227999999999</c:v>
                </c:pt>
                <c:pt idx="4">
                  <c:v>0.10759494</c:v>
                </c:pt>
                <c:pt idx="5">
                  <c:v>7.5949370000000002E-2</c:v>
                </c:pt>
                <c:pt idx="6">
                  <c:v>4.7468349999999999E-2</c:v>
                </c:pt>
                <c:pt idx="7">
                  <c:v>6.0126579999999999E-2</c:v>
                </c:pt>
                <c:pt idx="8">
                  <c:v>6.9620249999999995E-2</c:v>
                </c:pt>
                <c:pt idx="9">
                  <c:v>5.0632910000000003E-2</c:v>
                </c:pt>
                <c:pt idx="10">
                  <c:v>4.4303799999999997E-2</c:v>
                </c:pt>
                <c:pt idx="11">
                  <c:v>1.2658229999999999E-2</c:v>
                </c:pt>
              </c:numCache>
            </c:numRef>
          </c:val>
          <c:extLst>
            <c:ext xmlns:c16="http://schemas.microsoft.com/office/drawing/2014/chart" uri="{C3380CC4-5D6E-409C-BE32-E72D297353CC}">
              <c16:uniqueId val="{00000004-59AD-4E2C-AF70-CD6958BB698D}"/>
            </c:ext>
          </c:extLst>
        </c:ser>
        <c:ser>
          <c:idx val="5"/>
          <c:order val="5"/>
          <c:tx>
            <c:strRef>
              <c:f>Sheet1!$G$1</c:f>
              <c:strCache>
                <c:ptCount val="1"/>
                <c:pt idx="0">
                  <c:v>AU Reporting</c:v>
                </c:pt>
              </c:strCache>
            </c:strRef>
          </c:tx>
          <c:spPr>
            <a:pattFill prst="wdUpDiag">
              <a:fgClr>
                <a:schemeClr val="accent6"/>
              </a:fgClr>
              <a:bgClr>
                <a:schemeClr val="bg1"/>
              </a:bgClr>
            </a:patt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Sheet1!$G$22:$G$33</c:f>
              <c:numCache>
                <c:formatCode>0%</c:formatCode>
                <c:ptCount val="12"/>
                <c:pt idx="0">
                  <c:v>0.12690355</c:v>
                </c:pt>
                <c:pt idx="1">
                  <c:v>0.17766497000000001</c:v>
                </c:pt>
                <c:pt idx="2">
                  <c:v>8.1218269999999995E-2</c:v>
                </c:pt>
                <c:pt idx="3">
                  <c:v>0.10659898</c:v>
                </c:pt>
                <c:pt idx="4">
                  <c:v>8.6294419999999997E-2</c:v>
                </c:pt>
                <c:pt idx="5">
                  <c:v>9.137055999999999E-2</c:v>
                </c:pt>
                <c:pt idx="6">
                  <c:v>8.6294419999999997E-2</c:v>
                </c:pt>
                <c:pt idx="7">
                  <c:v>9.6446699999999996E-2</c:v>
                </c:pt>
                <c:pt idx="8">
                  <c:v>7.6142130000000002E-2</c:v>
                </c:pt>
                <c:pt idx="9">
                  <c:v>3.553299E-2</c:v>
                </c:pt>
                <c:pt idx="10">
                  <c:v>5.0761420000000002E-2</c:v>
                </c:pt>
                <c:pt idx="11">
                  <c:v>2.0304570000000001E-2</c:v>
                </c:pt>
              </c:numCache>
            </c:numRef>
          </c:val>
          <c:extLst>
            <c:ext xmlns:c16="http://schemas.microsoft.com/office/drawing/2014/chart" uri="{C3380CC4-5D6E-409C-BE32-E72D297353CC}">
              <c16:uniqueId val="{00000005-59AD-4E2C-AF70-CD6958BB698D}"/>
            </c:ext>
          </c:extLst>
        </c:ser>
        <c:ser>
          <c:idx val="6"/>
          <c:order val="6"/>
          <c:tx>
            <c:strRef>
              <c:f>Sheet1!$H$1</c:f>
              <c:strCache>
                <c:ptCount val="1"/>
                <c:pt idx="0">
                  <c:v>IN Reporting</c:v>
                </c:pt>
              </c:strCache>
            </c:strRef>
          </c:tx>
          <c:spPr>
            <a:pattFill prst="wdUpDiag">
              <a:fgClr>
                <a:schemeClr val="bg2"/>
              </a:fgClr>
              <a:bgClr>
                <a:schemeClr val="bg1"/>
              </a:bgClr>
            </a:patt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Sheet1!$H$22:$H$33</c:f>
              <c:numCache>
                <c:formatCode>0%</c:formatCode>
                <c:ptCount val="12"/>
                <c:pt idx="0">
                  <c:v>5.4495910000000002E-2</c:v>
                </c:pt>
                <c:pt idx="1">
                  <c:v>0.20708446999999999</c:v>
                </c:pt>
                <c:pt idx="2">
                  <c:v>8.4468660000000001E-2</c:v>
                </c:pt>
                <c:pt idx="3">
                  <c:v>4.359673E-2</c:v>
                </c:pt>
                <c:pt idx="4">
                  <c:v>9.8092640000000009E-2</c:v>
                </c:pt>
                <c:pt idx="5">
                  <c:v>7.6294279999999992E-2</c:v>
                </c:pt>
                <c:pt idx="6">
                  <c:v>4.632153E-2</c:v>
                </c:pt>
                <c:pt idx="7">
                  <c:v>1.6348769999999999E-2</c:v>
                </c:pt>
                <c:pt idx="8">
                  <c:v>4.632153E-2</c:v>
                </c:pt>
                <c:pt idx="9">
                  <c:v>4.359673E-2</c:v>
                </c:pt>
                <c:pt idx="10">
                  <c:v>5.4495910000000002E-2</c:v>
                </c:pt>
                <c:pt idx="11">
                  <c:v>4.632153E-2</c:v>
                </c:pt>
              </c:numCache>
            </c:numRef>
          </c:val>
          <c:extLst>
            <c:ext xmlns:c16="http://schemas.microsoft.com/office/drawing/2014/chart" uri="{C3380CC4-5D6E-409C-BE32-E72D297353CC}">
              <c16:uniqueId val="{00000006-59AD-4E2C-AF70-CD6958BB698D}"/>
            </c:ext>
          </c:extLst>
        </c:ser>
        <c:dLbls>
          <c:showLegendKey val="0"/>
          <c:showVal val="0"/>
          <c:showCatName val="0"/>
          <c:showSerName val="0"/>
          <c:showPercent val="0"/>
          <c:showBubbleSize val="0"/>
        </c:dLbls>
        <c:gapWidth val="219"/>
        <c:overlap val="-27"/>
        <c:axId val="549384048"/>
        <c:axId val="549377568"/>
      </c:barChart>
      <c:barChart>
        <c:barDir val="col"/>
        <c:grouping val="clustered"/>
        <c:varyColors val="0"/>
        <c:ser>
          <c:idx val="7"/>
          <c:order val="7"/>
          <c:tx>
            <c:strRef>
              <c:f>Sheet1!$I$1</c:f>
              <c:strCache>
                <c:ptCount val="1"/>
                <c:pt idx="0">
                  <c:v>US Treatment</c:v>
                </c:pt>
              </c:strCache>
            </c:strRef>
          </c:tx>
          <c:spPr>
            <a:solidFill>
              <a:schemeClr val="accent1"/>
            </a:solid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Sheet1!$I$22:$I$33</c:f>
              <c:numCache>
                <c:formatCode>0%</c:formatCode>
                <c:ptCount val="12"/>
                <c:pt idx="0">
                  <c:v>6.5882350000000006E-2</c:v>
                </c:pt>
                <c:pt idx="1">
                  <c:v>8.7058820000000009E-2</c:v>
                </c:pt>
                <c:pt idx="2">
                  <c:v>2.823529E-2</c:v>
                </c:pt>
                <c:pt idx="3">
                  <c:v>5.6470589999999987E-2</c:v>
                </c:pt>
                <c:pt idx="4">
                  <c:v>6.3529410000000008E-2</c:v>
                </c:pt>
                <c:pt idx="5">
                  <c:v>5.1764710000000012E-2</c:v>
                </c:pt>
                <c:pt idx="6">
                  <c:v>3.7647060000000003E-2</c:v>
                </c:pt>
                <c:pt idx="7">
                  <c:v>2.5882349999999998E-2</c:v>
                </c:pt>
                <c:pt idx="8">
                  <c:v>2.5882349999999998E-2</c:v>
                </c:pt>
                <c:pt idx="9">
                  <c:v>1.647059E-2</c:v>
                </c:pt>
                <c:pt idx="10">
                  <c:v>3.5294120000000012E-2</c:v>
                </c:pt>
                <c:pt idx="11">
                  <c:v>2.5882349999999998E-2</c:v>
                </c:pt>
              </c:numCache>
            </c:numRef>
          </c:val>
          <c:extLst>
            <c:ext xmlns:c16="http://schemas.microsoft.com/office/drawing/2014/chart" uri="{C3380CC4-5D6E-409C-BE32-E72D297353CC}">
              <c16:uniqueId val="{00000007-59AD-4E2C-AF70-CD6958BB698D}"/>
            </c:ext>
          </c:extLst>
        </c:ser>
        <c:ser>
          <c:idx val="8"/>
          <c:order val="8"/>
          <c:tx>
            <c:strRef>
              <c:f>Sheet1!$J$1</c:f>
              <c:strCache>
                <c:ptCount val="1"/>
                <c:pt idx="0">
                  <c:v>UK Treatment</c:v>
                </c:pt>
              </c:strCache>
            </c:strRef>
          </c:tx>
          <c:spPr>
            <a:solidFill>
              <a:schemeClr val="accent2"/>
            </a:solid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Sheet1!$J$22:$J$33</c:f>
              <c:numCache>
                <c:formatCode>0%</c:formatCode>
                <c:ptCount val="12"/>
                <c:pt idx="0">
                  <c:v>3.3557049999999998E-2</c:v>
                </c:pt>
                <c:pt idx="1">
                  <c:v>8.724831999999999E-2</c:v>
                </c:pt>
                <c:pt idx="2">
                  <c:v>3.3557049999999998E-2</c:v>
                </c:pt>
                <c:pt idx="3">
                  <c:v>4.0268459999999999E-2</c:v>
                </c:pt>
                <c:pt idx="4">
                  <c:v>0.11409395999999999</c:v>
                </c:pt>
                <c:pt idx="5">
                  <c:v>4.0268459999999999E-2</c:v>
                </c:pt>
                <c:pt idx="6">
                  <c:v>4.0268459999999999E-2</c:v>
                </c:pt>
                <c:pt idx="7">
                  <c:v>6.7114090000000001E-2</c:v>
                </c:pt>
                <c:pt idx="8">
                  <c:v>4.6979870000000007E-2</c:v>
                </c:pt>
                <c:pt idx="9">
                  <c:v>2.0134229999999999E-2</c:v>
                </c:pt>
                <c:pt idx="10">
                  <c:v>2.684564E-2</c:v>
                </c:pt>
                <c:pt idx="11">
                  <c:v>1.342282E-2</c:v>
                </c:pt>
              </c:numCache>
            </c:numRef>
          </c:val>
          <c:extLst>
            <c:ext xmlns:c16="http://schemas.microsoft.com/office/drawing/2014/chart" uri="{C3380CC4-5D6E-409C-BE32-E72D297353CC}">
              <c16:uniqueId val="{00000008-59AD-4E2C-AF70-CD6958BB698D}"/>
            </c:ext>
          </c:extLst>
        </c:ser>
        <c:ser>
          <c:idx val="9"/>
          <c:order val="9"/>
          <c:tx>
            <c:strRef>
              <c:f>Sheet1!$K$1</c:f>
              <c:strCache>
                <c:ptCount val="1"/>
                <c:pt idx="0">
                  <c:v>DE Treatment</c:v>
                </c:pt>
              </c:strCache>
            </c:strRef>
          </c:tx>
          <c:spPr>
            <a:solidFill>
              <a:schemeClr val="accent3"/>
            </a:solid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Sheet1!$K$22:$K$33</c:f>
              <c:numCache>
                <c:formatCode>0%</c:formatCode>
                <c:ptCount val="12"/>
                <c:pt idx="0">
                  <c:v>2.702703E-2</c:v>
                </c:pt>
                <c:pt idx="1">
                  <c:v>0.11891892</c:v>
                </c:pt>
                <c:pt idx="2">
                  <c:v>4.8648650000000002E-2</c:v>
                </c:pt>
                <c:pt idx="3">
                  <c:v>0.13513513999999999</c:v>
                </c:pt>
                <c:pt idx="4">
                  <c:v>7.027027000000001E-2</c:v>
                </c:pt>
                <c:pt idx="5">
                  <c:v>4.8648650000000002E-2</c:v>
                </c:pt>
                <c:pt idx="6">
                  <c:v>3.2432429999999998E-2</c:v>
                </c:pt>
                <c:pt idx="7">
                  <c:v>2.702703E-2</c:v>
                </c:pt>
                <c:pt idx="8">
                  <c:v>4.3243240000000002E-2</c:v>
                </c:pt>
                <c:pt idx="9">
                  <c:v>3.2432429999999998E-2</c:v>
                </c:pt>
                <c:pt idx="10">
                  <c:v>1.621622E-2</c:v>
                </c:pt>
                <c:pt idx="11">
                  <c:v>5.4054100000000002E-3</c:v>
                </c:pt>
              </c:numCache>
            </c:numRef>
          </c:val>
          <c:extLst>
            <c:ext xmlns:c16="http://schemas.microsoft.com/office/drawing/2014/chart" uri="{C3380CC4-5D6E-409C-BE32-E72D297353CC}">
              <c16:uniqueId val="{00000009-59AD-4E2C-AF70-CD6958BB698D}"/>
            </c:ext>
          </c:extLst>
        </c:ser>
        <c:ser>
          <c:idx val="10"/>
          <c:order val="10"/>
          <c:tx>
            <c:strRef>
              <c:f>Sheet1!$L$1</c:f>
              <c:strCache>
                <c:ptCount val="1"/>
                <c:pt idx="0">
                  <c:v>IT Treatment</c:v>
                </c:pt>
              </c:strCache>
            </c:strRef>
          </c:tx>
          <c:spPr>
            <a:solidFill>
              <a:schemeClr val="accent4"/>
            </a:solid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Sheet1!$L$22:$L$33</c:f>
              <c:numCache>
                <c:formatCode>0%</c:formatCode>
                <c:ptCount val="12"/>
                <c:pt idx="0">
                  <c:v>6.8669529999999993E-2</c:v>
                </c:pt>
                <c:pt idx="1">
                  <c:v>9.0128760000000002E-2</c:v>
                </c:pt>
                <c:pt idx="2">
                  <c:v>6.4377680000000007E-2</c:v>
                </c:pt>
                <c:pt idx="3">
                  <c:v>4.7210299999999997E-2</c:v>
                </c:pt>
                <c:pt idx="4">
                  <c:v>0.1416309</c:v>
                </c:pt>
                <c:pt idx="5">
                  <c:v>6.0085840000000001E-2</c:v>
                </c:pt>
                <c:pt idx="6">
                  <c:v>3.4334759999999999E-2</c:v>
                </c:pt>
                <c:pt idx="7">
                  <c:v>6.8669529999999993E-2</c:v>
                </c:pt>
                <c:pt idx="8">
                  <c:v>4.7210299999999997E-2</c:v>
                </c:pt>
                <c:pt idx="9">
                  <c:v>3.8626609999999999E-2</c:v>
                </c:pt>
                <c:pt idx="10">
                  <c:v>5.1502149999999997E-2</c:v>
                </c:pt>
                <c:pt idx="11">
                  <c:v>4.2918499999999998E-3</c:v>
                </c:pt>
              </c:numCache>
            </c:numRef>
          </c:val>
          <c:extLst>
            <c:ext xmlns:c16="http://schemas.microsoft.com/office/drawing/2014/chart" uri="{C3380CC4-5D6E-409C-BE32-E72D297353CC}">
              <c16:uniqueId val="{0000000A-59AD-4E2C-AF70-CD6958BB698D}"/>
            </c:ext>
          </c:extLst>
        </c:ser>
        <c:ser>
          <c:idx val="11"/>
          <c:order val="11"/>
          <c:tx>
            <c:strRef>
              <c:f>Sheet1!$M$1</c:f>
              <c:strCache>
                <c:ptCount val="1"/>
                <c:pt idx="0">
                  <c:v>KR Treatment</c:v>
                </c:pt>
              </c:strCache>
            </c:strRef>
          </c:tx>
          <c:spPr>
            <a:solidFill>
              <a:schemeClr val="accent5"/>
            </a:solid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Sheet1!$M$22:$M$33</c:f>
              <c:numCache>
                <c:formatCode>0%</c:formatCode>
                <c:ptCount val="12"/>
                <c:pt idx="0">
                  <c:v>7.1186440000000004E-2</c:v>
                </c:pt>
                <c:pt idx="1">
                  <c:v>0.25084746000000002</c:v>
                </c:pt>
                <c:pt idx="2">
                  <c:v>0.17288136000000001</c:v>
                </c:pt>
                <c:pt idx="3">
                  <c:v>4.7457630000000001E-2</c:v>
                </c:pt>
                <c:pt idx="4">
                  <c:v>8.4745760000000003E-2</c:v>
                </c:pt>
                <c:pt idx="5">
                  <c:v>6.7796609999999993E-2</c:v>
                </c:pt>
                <c:pt idx="6">
                  <c:v>3.3898310000000001E-2</c:v>
                </c:pt>
                <c:pt idx="7">
                  <c:v>2.7118639999999999E-2</c:v>
                </c:pt>
                <c:pt idx="8">
                  <c:v>3.7288139999999997E-2</c:v>
                </c:pt>
                <c:pt idx="9">
                  <c:v>2.7118639999999999E-2</c:v>
                </c:pt>
                <c:pt idx="10">
                  <c:v>2.033898E-2</c:v>
                </c:pt>
                <c:pt idx="11">
                  <c:v>1.355932E-2</c:v>
                </c:pt>
              </c:numCache>
            </c:numRef>
          </c:val>
          <c:extLst>
            <c:ext xmlns:c16="http://schemas.microsoft.com/office/drawing/2014/chart" uri="{C3380CC4-5D6E-409C-BE32-E72D297353CC}">
              <c16:uniqueId val="{0000000B-59AD-4E2C-AF70-CD6958BB698D}"/>
            </c:ext>
          </c:extLst>
        </c:ser>
        <c:ser>
          <c:idx val="12"/>
          <c:order val="12"/>
          <c:tx>
            <c:strRef>
              <c:f>Sheet1!$N$1</c:f>
              <c:strCache>
                <c:ptCount val="1"/>
                <c:pt idx="0">
                  <c:v>AU Treatment</c:v>
                </c:pt>
              </c:strCache>
            </c:strRef>
          </c:tx>
          <c:spPr>
            <a:solidFill>
              <a:schemeClr val="accent6"/>
            </a:solid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Sheet1!$N$22:$N$33</c:f>
              <c:numCache>
                <c:formatCode>0%</c:formatCode>
                <c:ptCount val="12"/>
                <c:pt idx="0">
                  <c:v>5.4054049999999999E-2</c:v>
                </c:pt>
                <c:pt idx="1">
                  <c:v>0.12972972999999999</c:v>
                </c:pt>
                <c:pt idx="2">
                  <c:v>2.1621620000000001E-2</c:v>
                </c:pt>
                <c:pt idx="3">
                  <c:v>7.5675679999999995E-2</c:v>
                </c:pt>
                <c:pt idx="4">
                  <c:v>5.9459459999999999E-2</c:v>
                </c:pt>
                <c:pt idx="5">
                  <c:v>4.8648650000000002E-2</c:v>
                </c:pt>
                <c:pt idx="6">
                  <c:v>3.7837839999999998E-2</c:v>
                </c:pt>
                <c:pt idx="7">
                  <c:v>4.3243240000000002E-2</c:v>
                </c:pt>
                <c:pt idx="8">
                  <c:v>5.4054049999999999E-2</c:v>
                </c:pt>
                <c:pt idx="9">
                  <c:v>1.0810810000000001E-2</c:v>
                </c:pt>
                <c:pt idx="10">
                  <c:v>2.702703E-2</c:v>
                </c:pt>
                <c:pt idx="11">
                  <c:v>1.621622E-2</c:v>
                </c:pt>
              </c:numCache>
            </c:numRef>
          </c:val>
          <c:extLst>
            <c:ext xmlns:c16="http://schemas.microsoft.com/office/drawing/2014/chart" uri="{C3380CC4-5D6E-409C-BE32-E72D297353CC}">
              <c16:uniqueId val="{0000000C-59AD-4E2C-AF70-CD6958BB698D}"/>
            </c:ext>
          </c:extLst>
        </c:ser>
        <c:ser>
          <c:idx val="13"/>
          <c:order val="13"/>
          <c:tx>
            <c:strRef>
              <c:f>Sheet1!$O$1</c:f>
              <c:strCache>
                <c:ptCount val="1"/>
                <c:pt idx="0">
                  <c:v>IN Treatment</c:v>
                </c:pt>
              </c:strCache>
            </c:strRef>
          </c:tx>
          <c:spPr>
            <a:solidFill>
              <a:schemeClr val="bg2"/>
            </a:solid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Sheet1!$O$22:$O$33</c:f>
              <c:numCache>
                <c:formatCode>0%</c:formatCode>
                <c:ptCount val="12"/>
                <c:pt idx="0">
                  <c:v>3.4582130000000003E-2</c:v>
                </c:pt>
                <c:pt idx="1">
                  <c:v>0.14697405999999999</c:v>
                </c:pt>
                <c:pt idx="2">
                  <c:v>2.5936600000000001E-2</c:v>
                </c:pt>
                <c:pt idx="3">
                  <c:v>2.3054760000000001E-2</c:v>
                </c:pt>
                <c:pt idx="4">
                  <c:v>8.0691640000000009E-2</c:v>
                </c:pt>
                <c:pt idx="5">
                  <c:v>4.3227670000000003E-2</c:v>
                </c:pt>
                <c:pt idx="6">
                  <c:v>4.0345819999999998E-2</c:v>
                </c:pt>
                <c:pt idx="7">
                  <c:v>1.152738E-2</c:v>
                </c:pt>
                <c:pt idx="8">
                  <c:v>2.0172909999999999E-2</c:v>
                </c:pt>
                <c:pt idx="9">
                  <c:v>2.0172909999999999E-2</c:v>
                </c:pt>
                <c:pt idx="10">
                  <c:v>4.0345819999999998E-2</c:v>
                </c:pt>
                <c:pt idx="11">
                  <c:v>2.5936600000000001E-2</c:v>
                </c:pt>
              </c:numCache>
            </c:numRef>
          </c:val>
          <c:extLst>
            <c:ext xmlns:c16="http://schemas.microsoft.com/office/drawing/2014/chart" uri="{C3380CC4-5D6E-409C-BE32-E72D297353CC}">
              <c16:uniqueId val="{0000000D-59AD-4E2C-AF70-CD6958BB698D}"/>
            </c:ext>
          </c:extLst>
        </c:ser>
        <c:dLbls>
          <c:showLegendKey val="0"/>
          <c:showVal val="0"/>
          <c:showCatName val="0"/>
          <c:showSerName val="0"/>
          <c:showPercent val="0"/>
          <c:showBubbleSize val="0"/>
        </c:dLbls>
        <c:gapWidth val="219"/>
        <c:overlap val="-27"/>
        <c:axId val="712800328"/>
        <c:axId val="712801408"/>
      </c:barChart>
      <c:catAx>
        <c:axId val="54938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77568"/>
        <c:crosses val="autoZero"/>
        <c:auto val="1"/>
        <c:lblAlgn val="ctr"/>
        <c:lblOffset val="100"/>
        <c:noMultiLvlLbl val="0"/>
      </c:catAx>
      <c:valAx>
        <c:axId val="54937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84048"/>
        <c:crosses val="autoZero"/>
        <c:crossBetween val="between"/>
      </c:valAx>
      <c:valAx>
        <c:axId val="712801408"/>
        <c:scaling>
          <c:orientation val="minMax"/>
          <c:max val="0.35000000000000003"/>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2800328"/>
        <c:crosses val="max"/>
        <c:crossBetween val="between"/>
      </c:valAx>
      <c:catAx>
        <c:axId val="712800328"/>
        <c:scaling>
          <c:orientation val="minMax"/>
        </c:scaling>
        <c:delete val="1"/>
        <c:axPos val="b"/>
        <c:numFmt formatCode="General" sourceLinked="1"/>
        <c:majorTickMark val="out"/>
        <c:minorTickMark val="none"/>
        <c:tickLblPos val="nextTo"/>
        <c:crossAx val="71280140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numRef>
              <c:f>Sheet1!$A$2:$A$33</c:f>
              <c:numCache>
                <c:formatCode>General</c:formatCode>
                <c:ptCount val="32"/>
              </c:numCache>
            </c:numRef>
          </c:cat>
          <c:val>
            <c:numRef>
              <c:f>Sheet1!$B$2:$B$33</c:f>
              <c:numCache>
                <c:formatCode>General</c:formatCode>
                <c:ptCount val="32"/>
              </c:numCache>
            </c:numRef>
          </c:val>
          <c:extLst>
            <c:ext xmlns:c16="http://schemas.microsoft.com/office/drawing/2014/chart" uri="{C3380CC4-5D6E-409C-BE32-E72D297353CC}">
              <c16:uniqueId val="{00000000-E7F7-4772-845D-181409D91CB0}"/>
            </c:ext>
          </c:extLst>
        </c:ser>
        <c:ser>
          <c:idx val="1"/>
          <c:order val="1"/>
          <c:tx>
            <c:strRef>
              <c:f>Sheet1!$C$1</c:f>
              <c:strCache>
                <c:ptCount val="1"/>
                <c:pt idx="0">
                  <c:v>Male 18-34</c:v>
                </c:pt>
              </c:strCache>
            </c:strRef>
          </c:tx>
          <c:spPr>
            <a:solidFill>
              <a:schemeClr val="accent2"/>
            </a:solidFill>
            <a:ln>
              <a:noFill/>
            </a:ln>
            <a:effectLst/>
          </c:spPr>
          <c:invertIfNegative val="0"/>
          <c:cat>
            <c:numRef>
              <c:f>Sheet1!$A$2:$A$33</c:f>
              <c:numCache>
                <c:formatCode>General</c:formatCode>
                <c:ptCount val="32"/>
              </c:numCache>
            </c:numRef>
          </c:cat>
          <c:val>
            <c:numRef>
              <c:f>Sheet1!$C$2:$C$33</c:f>
              <c:numCache>
                <c:formatCode>General</c:formatCode>
                <c:ptCount val="32"/>
              </c:numCache>
            </c:numRef>
          </c:val>
          <c:extLst>
            <c:ext xmlns:c16="http://schemas.microsoft.com/office/drawing/2014/chart" uri="{C3380CC4-5D6E-409C-BE32-E72D297353CC}">
              <c16:uniqueId val="{00000001-E7F7-4772-845D-181409D91CB0}"/>
            </c:ext>
          </c:extLst>
        </c:ser>
        <c:ser>
          <c:idx val="2"/>
          <c:order val="2"/>
          <c:tx>
            <c:strRef>
              <c:f>Sheet1!$D$1</c:f>
              <c:strCache>
                <c:ptCount val="1"/>
                <c:pt idx="0">
                  <c:v>Female 35-54</c:v>
                </c:pt>
              </c:strCache>
            </c:strRef>
          </c:tx>
          <c:spPr>
            <a:solidFill>
              <a:schemeClr val="accent3"/>
            </a:solidFill>
            <a:ln>
              <a:noFill/>
            </a:ln>
            <a:effectLst/>
          </c:spPr>
          <c:invertIfNegative val="0"/>
          <c:cat>
            <c:numRef>
              <c:f>Sheet1!$A$2:$A$33</c:f>
              <c:numCache>
                <c:formatCode>General</c:formatCode>
                <c:ptCount val="32"/>
              </c:numCache>
            </c:numRef>
          </c:cat>
          <c:val>
            <c:numRef>
              <c:f>Sheet1!$D$2:$D$33</c:f>
              <c:numCache>
                <c:formatCode>General</c:formatCode>
                <c:ptCount val="32"/>
              </c:numCache>
            </c:numRef>
          </c:val>
          <c:extLst>
            <c:ext xmlns:c16="http://schemas.microsoft.com/office/drawing/2014/chart" uri="{C3380CC4-5D6E-409C-BE32-E72D297353CC}">
              <c16:uniqueId val="{00000002-E7F7-4772-845D-181409D91CB0}"/>
            </c:ext>
          </c:extLst>
        </c:ser>
        <c:ser>
          <c:idx val="3"/>
          <c:order val="3"/>
          <c:tx>
            <c:strRef>
              <c:f>Sheet1!$E$1</c:f>
              <c:strCache>
                <c:ptCount val="1"/>
                <c:pt idx="0">
                  <c:v>Male 35-54</c:v>
                </c:pt>
              </c:strCache>
            </c:strRef>
          </c:tx>
          <c:spPr>
            <a:solidFill>
              <a:schemeClr val="accent4"/>
            </a:solidFill>
            <a:ln>
              <a:noFill/>
            </a:ln>
            <a:effectLst/>
          </c:spPr>
          <c:invertIfNegative val="0"/>
          <c:cat>
            <c:numRef>
              <c:f>Sheet1!$A$2:$A$33</c:f>
              <c:numCache>
                <c:formatCode>General</c:formatCode>
                <c:ptCount val="32"/>
              </c:numCache>
            </c:numRef>
          </c:cat>
          <c:val>
            <c:numRef>
              <c:f>Sheet1!$E$2:$E$33</c:f>
              <c:numCache>
                <c:formatCode>General</c:formatCode>
                <c:ptCount val="32"/>
              </c:numCache>
            </c:numRef>
          </c:val>
          <c:extLst>
            <c:ext xmlns:c16="http://schemas.microsoft.com/office/drawing/2014/chart" uri="{C3380CC4-5D6E-409C-BE32-E72D297353CC}">
              <c16:uniqueId val="{00000003-E7F7-4772-845D-181409D91CB0}"/>
            </c:ext>
          </c:extLst>
        </c:ser>
        <c:ser>
          <c:idx val="4"/>
          <c:order val="4"/>
          <c:tx>
            <c:strRef>
              <c:f>Sheet1!$F$1</c:f>
              <c:strCache>
                <c:ptCount val="1"/>
                <c:pt idx="0">
                  <c:v>Female 55+</c:v>
                </c:pt>
              </c:strCache>
            </c:strRef>
          </c:tx>
          <c:spPr>
            <a:solidFill>
              <a:schemeClr val="accent5"/>
            </a:solidFill>
            <a:ln>
              <a:noFill/>
            </a:ln>
            <a:effectLst/>
          </c:spPr>
          <c:invertIfNegative val="0"/>
          <c:cat>
            <c:numRef>
              <c:f>Sheet1!$A$2:$A$33</c:f>
              <c:numCache>
                <c:formatCode>General</c:formatCode>
                <c:ptCount val="32"/>
              </c:numCache>
            </c:numRef>
          </c:cat>
          <c:val>
            <c:numRef>
              <c:f>Sheet1!$F$2:$F$33</c:f>
              <c:numCache>
                <c:formatCode>General</c:formatCode>
                <c:ptCount val="32"/>
              </c:numCache>
            </c:numRef>
          </c:val>
          <c:extLst>
            <c:ext xmlns:c16="http://schemas.microsoft.com/office/drawing/2014/chart" uri="{C3380CC4-5D6E-409C-BE32-E72D297353CC}">
              <c16:uniqueId val="{00000004-E7F7-4772-845D-181409D91CB0}"/>
            </c:ext>
          </c:extLst>
        </c:ser>
        <c:ser>
          <c:idx val="5"/>
          <c:order val="5"/>
          <c:tx>
            <c:strRef>
              <c:f>Sheet1!$G$1</c:f>
              <c:strCache>
                <c:ptCount val="1"/>
                <c:pt idx="0">
                  <c:v>Male 55+</c:v>
                </c:pt>
              </c:strCache>
            </c:strRef>
          </c:tx>
          <c:spPr>
            <a:solidFill>
              <a:schemeClr val="accent6"/>
            </a:solidFill>
            <a:ln>
              <a:noFill/>
            </a:ln>
            <a:effectLst/>
          </c:spPr>
          <c:invertIfNegative val="0"/>
          <c:cat>
            <c:numRef>
              <c:f>Sheet1!$A$2:$A$33</c:f>
              <c:numCache>
                <c:formatCode>General</c:formatCode>
                <c:ptCount val="32"/>
              </c:numCache>
            </c:numRef>
          </c:cat>
          <c:val>
            <c:numRef>
              <c:f>Sheet1!$G$2:$G$33</c:f>
              <c:numCache>
                <c:formatCode>General</c:formatCode>
                <c:ptCount val="32"/>
              </c:numCache>
            </c:numRef>
          </c:val>
          <c:extLst>
            <c:ext xmlns:c16="http://schemas.microsoft.com/office/drawing/2014/chart" uri="{C3380CC4-5D6E-409C-BE32-E72D297353CC}">
              <c16:uniqueId val="{00000005-E7F7-4772-845D-181409D91CB0}"/>
            </c:ext>
          </c:extLst>
        </c:ser>
        <c:dLbls>
          <c:showLegendKey val="0"/>
          <c:showVal val="0"/>
          <c:showCatName val="0"/>
          <c:showSerName val="0"/>
          <c:showPercent val="0"/>
          <c:showBubbleSize val="0"/>
        </c:dLbls>
        <c:gapWidth val="219"/>
        <c:axId val="549384048"/>
        <c:axId val="549377568"/>
      </c:barChart>
      <c:catAx>
        <c:axId val="549384048"/>
        <c:scaling>
          <c:orientation val="minMax"/>
        </c:scaling>
        <c:delete val="1"/>
        <c:axPos val="b"/>
        <c:numFmt formatCode="General" sourceLinked="1"/>
        <c:majorTickMark val="none"/>
        <c:minorTickMark val="none"/>
        <c:tickLblPos val="nextTo"/>
        <c:crossAx val="549377568"/>
        <c:crosses val="autoZero"/>
        <c:auto val="1"/>
        <c:lblAlgn val="ctr"/>
        <c:lblOffset val="100"/>
        <c:noMultiLvlLbl val="0"/>
      </c:catAx>
      <c:valAx>
        <c:axId val="549377568"/>
        <c:scaling>
          <c:orientation val="minMax"/>
        </c:scaling>
        <c:delete val="1"/>
        <c:axPos val="l"/>
        <c:numFmt formatCode="General" sourceLinked="1"/>
        <c:majorTickMark val="none"/>
        <c:minorTickMark val="none"/>
        <c:tickLblPos val="nextTo"/>
        <c:crossAx val="549384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 Reporting</c:v>
                </c:pt>
              </c:strCache>
            </c:strRef>
          </c:tx>
          <c:spPr>
            <a:pattFill prst="wdUpDiag">
              <a:fgClr>
                <a:schemeClr val="accent1"/>
              </a:fgClr>
              <a:bgClr>
                <a:schemeClr val="bg1"/>
              </a:bgClr>
            </a:pattFill>
            <a:ln>
              <a:noFill/>
            </a:ln>
            <a:effectLst/>
          </c:spPr>
          <c:invertIfNegative val="0"/>
          <c:cat>
            <c:strRef>
              <c:f>Sheet1!$A$2:$A$11</c:f>
              <c:strCache>
                <c:ptCount val="10"/>
                <c:pt idx="0">
                  <c:v>Anxiety or stress</c:v>
                </c:pt>
                <c:pt idx="1">
                  <c:v>Skin health</c:v>
                </c:pt>
                <c:pt idx="2">
                  <c:v>Lack of energy</c:v>
                </c:pt>
                <c:pt idx="3">
                  <c:v>Mood</c:v>
                </c:pt>
                <c:pt idx="4">
                  <c:v>Digestive complaints</c:v>
                </c:pt>
                <c:pt idx="5">
                  <c:v>Nutrition concerns</c:v>
                </c:pt>
                <c:pt idx="6">
                  <c:v>Immunity concerns</c:v>
                </c:pt>
                <c:pt idx="7">
                  <c:v>Insomnia/Sleep problems</c:v>
                </c:pt>
                <c:pt idx="8">
                  <c:v>General health</c:v>
                </c:pt>
                <c:pt idx="9">
                  <c:v>Anemia</c:v>
                </c:pt>
              </c:strCache>
            </c:strRef>
          </c:cat>
          <c:val>
            <c:numRef>
              <c:f>Sheet1!$B$2:$B$11</c:f>
              <c:numCache>
                <c:formatCode>0%</c:formatCode>
                <c:ptCount val="10"/>
                <c:pt idx="0">
                  <c:v>0.39595375999999999</c:v>
                </c:pt>
                <c:pt idx="1">
                  <c:v>0.35549132999999999</c:v>
                </c:pt>
                <c:pt idx="2">
                  <c:v>0.35549132999999999</c:v>
                </c:pt>
                <c:pt idx="3">
                  <c:v>0.28323699000000002</c:v>
                </c:pt>
                <c:pt idx="4">
                  <c:v>0.26878613000000001</c:v>
                </c:pt>
                <c:pt idx="5">
                  <c:v>0.24566473999999999</c:v>
                </c:pt>
                <c:pt idx="6">
                  <c:v>0.22543352999999999</c:v>
                </c:pt>
                <c:pt idx="7">
                  <c:v>0.21965318</c:v>
                </c:pt>
                <c:pt idx="8">
                  <c:v>0.21676301000000001</c:v>
                </c:pt>
                <c:pt idx="9">
                  <c:v>0.20809248999999999</c:v>
                </c:pt>
              </c:numCache>
            </c:numRef>
          </c:val>
          <c:extLst>
            <c:ext xmlns:c16="http://schemas.microsoft.com/office/drawing/2014/chart" uri="{C3380CC4-5D6E-409C-BE32-E72D297353CC}">
              <c16:uniqueId val="{00000000-108A-4D59-B112-762D47622E0C}"/>
            </c:ext>
          </c:extLst>
        </c:ser>
        <c:ser>
          <c:idx val="1"/>
          <c:order val="1"/>
          <c:tx>
            <c:strRef>
              <c:f>Sheet1!$C$1</c:f>
              <c:strCache>
                <c:ptCount val="1"/>
                <c:pt idx="0">
                  <c:v>Male 18-34 Reporting</c:v>
                </c:pt>
              </c:strCache>
            </c:strRef>
          </c:tx>
          <c:spPr>
            <a:pattFill prst="wdUpDiag">
              <a:fgClr>
                <a:schemeClr val="accent2"/>
              </a:fgClr>
              <a:bgClr>
                <a:schemeClr val="bg1"/>
              </a:bgClr>
            </a:pattFill>
            <a:ln>
              <a:noFill/>
            </a:ln>
            <a:effectLst/>
          </c:spPr>
          <c:invertIfNegative val="0"/>
          <c:cat>
            <c:strRef>
              <c:f>Sheet1!$A$2:$A$11</c:f>
              <c:strCache>
                <c:ptCount val="10"/>
                <c:pt idx="0">
                  <c:v>Anxiety or stress</c:v>
                </c:pt>
                <c:pt idx="1">
                  <c:v>Skin health</c:v>
                </c:pt>
                <c:pt idx="2">
                  <c:v>Lack of energy</c:v>
                </c:pt>
                <c:pt idx="3">
                  <c:v>Mood</c:v>
                </c:pt>
                <c:pt idx="4">
                  <c:v>Digestive complaints</c:v>
                </c:pt>
                <c:pt idx="5">
                  <c:v>Nutrition concerns</c:v>
                </c:pt>
                <c:pt idx="6">
                  <c:v>Immunity concerns</c:v>
                </c:pt>
                <c:pt idx="7">
                  <c:v>Insomnia/Sleep problems</c:v>
                </c:pt>
                <c:pt idx="8">
                  <c:v>General health</c:v>
                </c:pt>
                <c:pt idx="9">
                  <c:v>Anemia</c:v>
                </c:pt>
              </c:strCache>
            </c:strRef>
          </c:cat>
          <c:val>
            <c:numRef>
              <c:f>Sheet1!$C$2:$C$11</c:f>
              <c:numCache>
                <c:formatCode>0%</c:formatCode>
                <c:ptCount val="10"/>
                <c:pt idx="0">
                  <c:v>0.33522727000000002</c:v>
                </c:pt>
                <c:pt idx="1">
                  <c:v>0.23579544999999999</c:v>
                </c:pt>
                <c:pt idx="2">
                  <c:v>0.30113635999999999</c:v>
                </c:pt>
                <c:pt idx="3">
                  <c:v>0.27840909000000003</c:v>
                </c:pt>
                <c:pt idx="4">
                  <c:v>0.20170455000000001</c:v>
                </c:pt>
                <c:pt idx="5">
                  <c:v>0.23863635999999999</c:v>
                </c:pt>
                <c:pt idx="6">
                  <c:v>0.13636364000000001</c:v>
                </c:pt>
                <c:pt idx="7">
                  <c:v>0.17045455000000001</c:v>
                </c:pt>
                <c:pt idx="8">
                  <c:v>0.23011364000000001</c:v>
                </c:pt>
                <c:pt idx="9">
                  <c:v>7.3863640000000008E-2</c:v>
                </c:pt>
              </c:numCache>
            </c:numRef>
          </c:val>
          <c:extLst>
            <c:ext xmlns:c16="http://schemas.microsoft.com/office/drawing/2014/chart" uri="{C3380CC4-5D6E-409C-BE32-E72D297353CC}">
              <c16:uniqueId val="{00000001-108A-4D59-B112-762D47622E0C}"/>
            </c:ext>
          </c:extLst>
        </c:ser>
        <c:ser>
          <c:idx val="2"/>
          <c:order val="2"/>
          <c:tx>
            <c:strRef>
              <c:f>Sheet1!$D$1</c:f>
              <c:strCache>
                <c:ptCount val="1"/>
                <c:pt idx="0">
                  <c:v>Female 35-54 Reporting</c:v>
                </c:pt>
              </c:strCache>
            </c:strRef>
          </c:tx>
          <c:spPr>
            <a:pattFill prst="wdUpDiag">
              <a:fgClr>
                <a:schemeClr val="accent3"/>
              </a:fgClr>
              <a:bgClr>
                <a:schemeClr val="bg1"/>
              </a:bgClr>
            </a:pattFill>
            <a:ln>
              <a:noFill/>
            </a:ln>
            <a:effectLst/>
          </c:spPr>
          <c:invertIfNegative val="0"/>
          <c:cat>
            <c:strRef>
              <c:f>Sheet1!$A$2:$A$11</c:f>
              <c:strCache>
                <c:ptCount val="10"/>
                <c:pt idx="0">
                  <c:v>Anxiety or stress</c:v>
                </c:pt>
                <c:pt idx="1">
                  <c:v>Skin health</c:v>
                </c:pt>
                <c:pt idx="2">
                  <c:v>Lack of energy</c:v>
                </c:pt>
                <c:pt idx="3">
                  <c:v>Mood</c:v>
                </c:pt>
                <c:pt idx="4">
                  <c:v>Digestive complaints</c:v>
                </c:pt>
                <c:pt idx="5">
                  <c:v>Nutrition concerns</c:v>
                </c:pt>
                <c:pt idx="6">
                  <c:v>Immunity concerns</c:v>
                </c:pt>
                <c:pt idx="7">
                  <c:v>Insomnia/Sleep problems</c:v>
                </c:pt>
                <c:pt idx="8">
                  <c:v>General health</c:v>
                </c:pt>
                <c:pt idx="9">
                  <c:v>Anemia</c:v>
                </c:pt>
              </c:strCache>
            </c:strRef>
          </c:cat>
          <c:val>
            <c:numRef>
              <c:f>Sheet1!$D$2:$D$11</c:f>
              <c:numCache>
                <c:formatCode>0%</c:formatCode>
                <c:ptCount val="10"/>
                <c:pt idx="0">
                  <c:v>0.41418764000000002</c:v>
                </c:pt>
                <c:pt idx="1">
                  <c:v>0.29290618000000002</c:v>
                </c:pt>
                <c:pt idx="2">
                  <c:v>0.40961098000000001</c:v>
                </c:pt>
                <c:pt idx="3">
                  <c:v>0.28604119</c:v>
                </c:pt>
                <c:pt idx="4">
                  <c:v>0.29290618000000002</c:v>
                </c:pt>
                <c:pt idx="5">
                  <c:v>0.20366133</c:v>
                </c:pt>
                <c:pt idx="6">
                  <c:v>0.19679633999999999</c:v>
                </c:pt>
                <c:pt idx="7">
                  <c:v>0.30663615999999999</c:v>
                </c:pt>
                <c:pt idx="8">
                  <c:v>0.27002288000000002</c:v>
                </c:pt>
                <c:pt idx="9">
                  <c:v>0.13043478</c:v>
                </c:pt>
              </c:numCache>
            </c:numRef>
          </c:val>
          <c:extLst>
            <c:ext xmlns:c16="http://schemas.microsoft.com/office/drawing/2014/chart" uri="{C3380CC4-5D6E-409C-BE32-E72D297353CC}">
              <c16:uniqueId val="{00000002-108A-4D59-B112-762D47622E0C}"/>
            </c:ext>
          </c:extLst>
        </c:ser>
        <c:ser>
          <c:idx val="3"/>
          <c:order val="3"/>
          <c:tx>
            <c:strRef>
              <c:f>Sheet1!$E$1</c:f>
              <c:strCache>
                <c:ptCount val="1"/>
                <c:pt idx="0">
                  <c:v>Male 35-54 Reporting</c:v>
                </c:pt>
              </c:strCache>
            </c:strRef>
          </c:tx>
          <c:spPr>
            <a:pattFill prst="wdUpDiag">
              <a:fgClr>
                <a:schemeClr val="accent4"/>
              </a:fgClr>
              <a:bgClr>
                <a:schemeClr val="bg1"/>
              </a:bgClr>
            </a:pattFill>
            <a:ln>
              <a:noFill/>
            </a:ln>
            <a:effectLst/>
          </c:spPr>
          <c:invertIfNegative val="0"/>
          <c:cat>
            <c:strRef>
              <c:f>Sheet1!$A$2:$A$11</c:f>
              <c:strCache>
                <c:ptCount val="10"/>
                <c:pt idx="0">
                  <c:v>Anxiety or stress</c:v>
                </c:pt>
                <c:pt idx="1">
                  <c:v>Skin health</c:v>
                </c:pt>
                <c:pt idx="2">
                  <c:v>Lack of energy</c:v>
                </c:pt>
                <c:pt idx="3">
                  <c:v>Mood</c:v>
                </c:pt>
                <c:pt idx="4">
                  <c:v>Digestive complaints</c:v>
                </c:pt>
                <c:pt idx="5">
                  <c:v>Nutrition concerns</c:v>
                </c:pt>
                <c:pt idx="6">
                  <c:v>Immunity concerns</c:v>
                </c:pt>
                <c:pt idx="7">
                  <c:v>Insomnia/Sleep problems</c:v>
                </c:pt>
                <c:pt idx="8">
                  <c:v>General health</c:v>
                </c:pt>
                <c:pt idx="9">
                  <c:v>Anemia</c:v>
                </c:pt>
              </c:strCache>
            </c:strRef>
          </c:cat>
          <c:val>
            <c:numRef>
              <c:f>Sheet1!$E$2:$E$11</c:f>
              <c:numCache>
                <c:formatCode>0%</c:formatCode>
                <c:ptCount val="10"/>
                <c:pt idx="0">
                  <c:v>0.28571428999999998</c:v>
                </c:pt>
                <c:pt idx="1">
                  <c:v>0.20535713999999999</c:v>
                </c:pt>
                <c:pt idx="2">
                  <c:v>0.30580357000000002</c:v>
                </c:pt>
                <c:pt idx="3">
                  <c:v>0.17633929000000001</c:v>
                </c:pt>
                <c:pt idx="4">
                  <c:v>0.22767857</c:v>
                </c:pt>
                <c:pt idx="5">
                  <c:v>0.20535713999999999</c:v>
                </c:pt>
                <c:pt idx="6">
                  <c:v>0.14285713999999999</c:v>
                </c:pt>
                <c:pt idx="7">
                  <c:v>0.1875</c:v>
                </c:pt>
                <c:pt idx="8">
                  <c:v>0.25223213999999999</c:v>
                </c:pt>
                <c:pt idx="9">
                  <c:v>5.3571430000000003E-2</c:v>
                </c:pt>
              </c:numCache>
            </c:numRef>
          </c:val>
          <c:extLst>
            <c:ext xmlns:c16="http://schemas.microsoft.com/office/drawing/2014/chart" uri="{C3380CC4-5D6E-409C-BE32-E72D297353CC}">
              <c16:uniqueId val="{00000003-108A-4D59-B112-762D47622E0C}"/>
            </c:ext>
          </c:extLst>
        </c:ser>
        <c:ser>
          <c:idx val="4"/>
          <c:order val="4"/>
          <c:tx>
            <c:strRef>
              <c:f>Sheet1!$F$1</c:f>
              <c:strCache>
                <c:ptCount val="1"/>
                <c:pt idx="0">
                  <c:v>Female 55+ Reporting</c:v>
                </c:pt>
              </c:strCache>
            </c:strRef>
          </c:tx>
          <c:spPr>
            <a:pattFill prst="wdUpDiag">
              <a:fgClr>
                <a:schemeClr val="accent5"/>
              </a:fgClr>
              <a:bgClr>
                <a:schemeClr val="bg1"/>
              </a:bgClr>
            </a:pattFill>
            <a:ln>
              <a:noFill/>
            </a:ln>
            <a:effectLst/>
          </c:spPr>
          <c:invertIfNegative val="0"/>
          <c:cat>
            <c:strRef>
              <c:f>Sheet1!$A$2:$A$11</c:f>
              <c:strCache>
                <c:ptCount val="10"/>
                <c:pt idx="0">
                  <c:v>Anxiety or stress</c:v>
                </c:pt>
                <c:pt idx="1">
                  <c:v>Skin health</c:v>
                </c:pt>
                <c:pt idx="2">
                  <c:v>Lack of energy</c:v>
                </c:pt>
                <c:pt idx="3">
                  <c:v>Mood</c:v>
                </c:pt>
                <c:pt idx="4">
                  <c:v>Digestive complaints</c:v>
                </c:pt>
                <c:pt idx="5">
                  <c:v>Nutrition concerns</c:v>
                </c:pt>
                <c:pt idx="6">
                  <c:v>Immunity concerns</c:v>
                </c:pt>
                <c:pt idx="7">
                  <c:v>Insomnia/Sleep problems</c:v>
                </c:pt>
                <c:pt idx="8">
                  <c:v>General health</c:v>
                </c:pt>
                <c:pt idx="9">
                  <c:v>Anemia</c:v>
                </c:pt>
              </c:strCache>
            </c:strRef>
          </c:cat>
          <c:val>
            <c:numRef>
              <c:f>Sheet1!$F$2:$F$11</c:f>
              <c:numCache>
                <c:formatCode>0%</c:formatCode>
                <c:ptCount val="10"/>
                <c:pt idx="0">
                  <c:v>0.27428571000000002</c:v>
                </c:pt>
                <c:pt idx="1">
                  <c:v>0.2</c:v>
                </c:pt>
                <c:pt idx="2">
                  <c:v>0.29142857</c:v>
                </c:pt>
                <c:pt idx="3">
                  <c:v>0.12571429000000001</c:v>
                </c:pt>
                <c:pt idx="4">
                  <c:v>0.21714285999999999</c:v>
                </c:pt>
                <c:pt idx="5">
                  <c:v>0.11428571</c:v>
                </c:pt>
                <c:pt idx="6">
                  <c:v>0.16571428999999999</c:v>
                </c:pt>
                <c:pt idx="7">
                  <c:v>0.28571428999999998</c:v>
                </c:pt>
                <c:pt idx="8">
                  <c:v>0.21142857000000001</c:v>
                </c:pt>
                <c:pt idx="9">
                  <c:v>9.1428569999999987E-2</c:v>
                </c:pt>
              </c:numCache>
            </c:numRef>
          </c:val>
          <c:extLst>
            <c:ext xmlns:c16="http://schemas.microsoft.com/office/drawing/2014/chart" uri="{C3380CC4-5D6E-409C-BE32-E72D297353CC}">
              <c16:uniqueId val="{00000004-108A-4D59-B112-762D47622E0C}"/>
            </c:ext>
          </c:extLst>
        </c:ser>
        <c:ser>
          <c:idx val="5"/>
          <c:order val="5"/>
          <c:tx>
            <c:strRef>
              <c:f>Sheet1!$G$1</c:f>
              <c:strCache>
                <c:ptCount val="1"/>
                <c:pt idx="0">
                  <c:v>Male 55+ Reporting</c:v>
                </c:pt>
              </c:strCache>
            </c:strRef>
          </c:tx>
          <c:spPr>
            <a:pattFill prst="wdUpDiag">
              <a:fgClr>
                <a:schemeClr val="accent6"/>
              </a:fgClr>
              <a:bgClr>
                <a:schemeClr val="bg1"/>
              </a:bgClr>
            </a:pattFill>
            <a:ln>
              <a:noFill/>
            </a:ln>
            <a:effectLst/>
          </c:spPr>
          <c:invertIfNegative val="0"/>
          <c:cat>
            <c:strRef>
              <c:f>Sheet1!$A$2:$A$11</c:f>
              <c:strCache>
                <c:ptCount val="10"/>
                <c:pt idx="0">
                  <c:v>Anxiety or stress</c:v>
                </c:pt>
                <c:pt idx="1">
                  <c:v>Skin health</c:v>
                </c:pt>
                <c:pt idx="2">
                  <c:v>Lack of energy</c:v>
                </c:pt>
                <c:pt idx="3">
                  <c:v>Mood</c:v>
                </c:pt>
                <c:pt idx="4">
                  <c:v>Digestive complaints</c:v>
                </c:pt>
                <c:pt idx="5">
                  <c:v>Nutrition concerns</c:v>
                </c:pt>
                <c:pt idx="6">
                  <c:v>Immunity concerns</c:v>
                </c:pt>
                <c:pt idx="7">
                  <c:v>Insomnia/Sleep problems</c:v>
                </c:pt>
                <c:pt idx="8">
                  <c:v>General health</c:v>
                </c:pt>
                <c:pt idx="9">
                  <c:v>Anemia</c:v>
                </c:pt>
              </c:strCache>
            </c:strRef>
          </c:cat>
          <c:val>
            <c:numRef>
              <c:f>Sheet1!$G$2:$G$11</c:f>
              <c:numCache>
                <c:formatCode>0%</c:formatCode>
                <c:ptCount val="10"/>
                <c:pt idx="0">
                  <c:v>0.16267943000000001</c:v>
                </c:pt>
                <c:pt idx="1">
                  <c:v>0.15311005</c:v>
                </c:pt>
                <c:pt idx="2">
                  <c:v>0.24880383</c:v>
                </c:pt>
                <c:pt idx="3">
                  <c:v>0.11004785</c:v>
                </c:pt>
                <c:pt idx="4">
                  <c:v>0.23444976000000001</c:v>
                </c:pt>
                <c:pt idx="5">
                  <c:v>9.0909089999999998E-2</c:v>
                </c:pt>
                <c:pt idx="6">
                  <c:v>0.11961722</c:v>
                </c:pt>
                <c:pt idx="7">
                  <c:v>0.17703348999999999</c:v>
                </c:pt>
                <c:pt idx="8">
                  <c:v>0.21052631999999999</c:v>
                </c:pt>
                <c:pt idx="9">
                  <c:v>3.8277510000000001E-2</c:v>
                </c:pt>
              </c:numCache>
            </c:numRef>
          </c:val>
          <c:extLst>
            <c:ext xmlns:c16="http://schemas.microsoft.com/office/drawing/2014/chart" uri="{C3380CC4-5D6E-409C-BE32-E72D297353CC}">
              <c16:uniqueId val="{00000005-108A-4D59-B112-762D47622E0C}"/>
            </c:ext>
          </c:extLst>
        </c:ser>
        <c:dLbls>
          <c:showLegendKey val="0"/>
          <c:showVal val="0"/>
          <c:showCatName val="0"/>
          <c:showSerName val="0"/>
          <c:showPercent val="0"/>
          <c:showBubbleSize val="0"/>
        </c:dLbls>
        <c:gapWidth val="219"/>
        <c:overlap val="-27"/>
        <c:axId val="549384048"/>
        <c:axId val="549377568"/>
      </c:barChart>
      <c:barChart>
        <c:barDir val="col"/>
        <c:grouping val="clustered"/>
        <c:varyColors val="0"/>
        <c:ser>
          <c:idx val="6"/>
          <c:order val="6"/>
          <c:tx>
            <c:strRef>
              <c:f>Sheet1!$H$1</c:f>
              <c:strCache>
                <c:ptCount val="1"/>
                <c:pt idx="0">
                  <c:v>Female 18-34 Treatment</c:v>
                </c:pt>
              </c:strCache>
            </c:strRef>
          </c:tx>
          <c:spPr>
            <a:solidFill>
              <a:schemeClr val="accent1"/>
            </a:solidFill>
            <a:ln>
              <a:noFill/>
            </a:ln>
            <a:effectLst/>
          </c:spPr>
          <c:invertIfNegative val="0"/>
          <c:cat>
            <c:strRef>
              <c:f>Sheet1!$A$2:$A$11</c:f>
              <c:strCache>
                <c:ptCount val="10"/>
                <c:pt idx="0">
                  <c:v>Anxiety or stress</c:v>
                </c:pt>
                <c:pt idx="1">
                  <c:v>Skin health</c:v>
                </c:pt>
                <c:pt idx="2">
                  <c:v>Lack of energy</c:v>
                </c:pt>
                <c:pt idx="3">
                  <c:v>Mood</c:v>
                </c:pt>
                <c:pt idx="4">
                  <c:v>Digestive complaints</c:v>
                </c:pt>
                <c:pt idx="5">
                  <c:v>Nutrition concerns</c:v>
                </c:pt>
                <c:pt idx="6">
                  <c:v>Immunity concerns</c:v>
                </c:pt>
                <c:pt idx="7">
                  <c:v>Insomnia/Sleep problems</c:v>
                </c:pt>
                <c:pt idx="8">
                  <c:v>General health</c:v>
                </c:pt>
                <c:pt idx="9">
                  <c:v>Anemia</c:v>
                </c:pt>
              </c:strCache>
            </c:strRef>
          </c:cat>
          <c:val>
            <c:numRef>
              <c:f>Sheet1!$H$2:$H$11</c:f>
              <c:numCache>
                <c:formatCode>0%</c:formatCode>
                <c:ptCount val="10"/>
                <c:pt idx="0">
                  <c:v>0.23548387000000001</c:v>
                </c:pt>
                <c:pt idx="1">
                  <c:v>0.26451613000000002</c:v>
                </c:pt>
                <c:pt idx="2">
                  <c:v>0.27741935000000001</c:v>
                </c:pt>
                <c:pt idx="3">
                  <c:v>0.13225806000000001</c:v>
                </c:pt>
                <c:pt idx="4">
                  <c:v>0.2</c:v>
                </c:pt>
                <c:pt idx="5">
                  <c:v>0.17419355</c:v>
                </c:pt>
                <c:pt idx="6">
                  <c:v>0.18387096999999999</c:v>
                </c:pt>
                <c:pt idx="7">
                  <c:v>0.15806451999999999</c:v>
                </c:pt>
                <c:pt idx="8">
                  <c:v>0.15806451999999999</c:v>
                </c:pt>
                <c:pt idx="9">
                  <c:v>0.18709677</c:v>
                </c:pt>
              </c:numCache>
            </c:numRef>
          </c:val>
          <c:extLst>
            <c:ext xmlns:c16="http://schemas.microsoft.com/office/drawing/2014/chart" uri="{C3380CC4-5D6E-409C-BE32-E72D297353CC}">
              <c16:uniqueId val="{00000006-108A-4D59-B112-762D47622E0C}"/>
            </c:ext>
          </c:extLst>
        </c:ser>
        <c:ser>
          <c:idx val="7"/>
          <c:order val="7"/>
          <c:tx>
            <c:strRef>
              <c:f>Sheet1!$I$1</c:f>
              <c:strCache>
                <c:ptCount val="1"/>
                <c:pt idx="0">
                  <c:v>Male 18-34 Treatment</c:v>
                </c:pt>
              </c:strCache>
            </c:strRef>
          </c:tx>
          <c:spPr>
            <a:solidFill>
              <a:schemeClr val="accent2"/>
            </a:solidFill>
            <a:ln>
              <a:noFill/>
            </a:ln>
            <a:effectLst/>
          </c:spPr>
          <c:invertIfNegative val="0"/>
          <c:cat>
            <c:strRef>
              <c:f>Sheet1!$A$2:$A$11</c:f>
              <c:strCache>
                <c:ptCount val="10"/>
                <c:pt idx="0">
                  <c:v>Anxiety or stress</c:v>
                </c:pt>
                <c:pt idx="1">
                  <c:v>Skin health</c:v>
                </c:pt>
                <c:pt idx="2">
                  <c:v>Lack of energy</c:v>
                </c:pt>
                <c:pt idx="3">
                  <c:v>Mood</c:v>
                </c:pt>
                <c:pt idx="4">
                  <c:v>Digestive complaints</c:v>
                </c:pt>
                <c:pt idx="5">
                  <c:v>Nutrition concerns</c:v>
                </c:pt>
                <c:pt idx="6">
                  <c:v>Immunity concerns</c:v>
                </c:pt>
                <c:pt idx="7">
                  <c:v>Insomnia/Sleep problems</c:v>
                </c:pt>
                <c:pt idx="8">
                  <c:v>General health</c:v>
                </c:pt>
                <c:pt idx="9">
                  <c:v>Anemia</c:v>
                </c:pt>
              </c:strCache>
            </c:strRef>
          </c:cat>
          <c:val>
            <c:numRef>
              <c:f>Sheet1!$I$2:$I$11</c:f>
              <c:numCache>
                <c:formatCode>0%</c:formatCode>
                <c:ptCount val="10"/>
                <c:pt idx="0">
                  <c:v>0.23749999999999999</c:v>
                </c:pt>
                <c:pt idx="1">
                  <c:v>0.15</c:v>
                </c:pt>
                <c:pt idx="2">
                  <c:v>0.24062500000000001</c:v>
                </c:pt>
                <c:pt idx="3">
                  <c:v>0.16875000000000001</c:v>
                </c:pt>
                <c:pt idx="4">
                  <c:v>0.15</c:v>
                </c:pt>
                <c:pt idx="5">
                  <c:v>0.19062499999999999</c:v>
                </c:pt>
                <c:pt idx="6">
                  <c:v>0.1125</c:v>
                </c:pt>
                <c:pt idx="7">
                  <c:v>0.13125000000000001</c:v>
                </c:pt>
                <c:pt idx="8">
                  <c:v>0.17812500000000001</c:v>
                </c:pt>
                <c:pt idx="9">
                  <c:v>4.6875E-2</c:v>
                </c:pt>
              </c:numCache>
            </c:numRef>
          </c:val>
          <c:extLst>
            <c:ext xmlns:c16="http://schemas.microsoft.com/office/drawing/2014/chart" uri="{C3380CC4-5D6E-409C-BE32-E72D297353CC}">
              <c16:uniqueId val="{00000007-108A-4D59-B112-762D47622E0C}"/>
            </c:ext>
          </c:extLst>
        </c:ser>
        <c:ser>
          <c:idx val="8"/>
          <c:order val="8"/>
          <c:tx>
            <c:strRef>
              <c:f>Sheet1!$J$1</c:f>
              <c:strCache>
                <c:ptCount val="1"/>
                <c:pt idx="0">
                  <c:v>Female 35-54 Treatment</c:v>
                </c:pt>
              </c:strCache>
            </c:strRef>
          </c:tx>
          <c:spPr>
            <a:solidFill>
              <a:schemeClr val="accent3"/>
            </a:solidFill>
            <a:ln>
              <a:noFill/>
            </a:ln>
            <a:effectLst/>
          </c:spPr>
          <c:invertIfNegative val="0"/>
          <c:cat>
            <c:strRef>
              <c:f>Sheet1!$A$2:$A$11</c:f>
              <c:strCache>
                <c:ptCount val="10"/>
                <c:pt idx="0">
                  <c:v>Anxiety or stress</c:v>
                </c:pt>
                <c:pt idx="1">
                  <c:v>Skin health</c:v>
                </c:pt>
                <c:pt idx="2">
                  <c:v>Lack of energy</c:v>
                </c:pt>
                <c:pt idx="3">
                  <c:v>Mood</c:v>
                </c:pt>
                <c:pt idx="4">
                  <c:v>Digestive complaints</c:v>
                </c:pt>
                <c:pt idx="5">
                  <c:v>Nutrition concerns</c:v>
                </c:pt>
                <c:pt idx="6">
                  <c:v>Immunity concerns</c:v>
                </c:pt>
                <c:pt idx="7">
                  <c:v>Insomnia/Sleep problems</c:v>
                </c:pt>
                <c:pt idx="8">
                  <c:v>General health</c:v>
                </c:pt>
                <c:pt idx="9">
                  <c:v>Anemia</c:v>
                </c:pt>
              </c:strCache>
            </c:strRef>
          </c:cat>
          <c:val>
            <c:numRef>
              <c:f>Sheet1!$J$2:$J$11</c:f>
              <c:numCache>
                <c:formatCode>0%</c:formatCode>
                <c:ptCount val="10"/>
                <c:pt idx="0">
                  <c:v>0.21411192000000001</c:v>
                </c:pt>
                <c:pt idx="1">
                  <c:v>0.18734793</c:v>
                </c:pt>
                <c:pt idx="2">
                  <c:v>0.30170316000000003</c:v>
                </c:pt>
                <c:pt idx="3">
                  <c:v>0.10462287000000001</c:v>
                </c:pt>
                <c:pt idx="4">
                  <c:v>0.22384428000000001</c:v>
                </c:pt>
                <c:pt idx="5">
                  <c:v>0.15815085000000001</c:v>
                </c:pt>
                <c:pt idx="6">
                  <c:v>0.15328467000000001</c:v>
                </c:pt>
                <c:pt idx="7">
                  <c:v>0.20437955999999999</c:v>
                </c:pt>
                <c:pt idx="8">
                  <c:v>0.20194646999999999</c:v>
                </c:pt>
                <c:pt idx="9">
                  <c:v>0.11192214</c:v>
                </c:pt>
              </c:numCache>
            </c:numRef>
          </c:val>
          <c:extLst>
            <c:ext xmlns:c16="http://schemas.microsoft.com/office/drawing/2014/chart" uri="{C3380CC4-5D6E-409C-BE32-E72D297353CC}">
              <c16:uniqueId val="{00000008-108A-4D59-B112-762D47622E0C}"/>
            </c:ext>
          </c:extLst>
        </c:ser>
        <c:ser>
          <c:idx val="9"/>
          <c:order val="9"/>
          <c:tx>
            <c:strRef>
              <c:f>Sheet1!$K$1</c:f>
              <c:strCache>
                <c:ptCount val="1"/>
                <c:pt idx="0">
                  <c:v>Male 35-54 Treatment</c:v>
                </c:pt>
              </c:strCache>
            </c:strRef>
          </c:tx>
          <c:spPr>
            <a:solidFill>
              <a:schemeClr val="accent4"/>
            </a:solidFill>
            <a:ln>
              <a:noFill/>
            </a:ln>
            <a:effectLst/>
          </c:spPr>
          <c:invertIfNegative val="0"/>
          <c:cat>
            <c:strRef>
              <c:f>Sheet1!$A$2:$A$11</c:f>
              <c:strCache>
                <c:ptCount val="10"/>
                <c:pt idx="0">
                  <c:v>Anxiety or stress</c:v>
                </c:pt>
                <c:pt idx="1">
                  <c:v>Skin health</c:v>
                </c:pt>
                <c:pt idx="2">
                  <c:v>Lack of energy</c:v>
                </c:pt>
                <c:pt idx="3">
                  <c:v>Mood</c:v>
                </c:pt>
                <c:pt idx="4">
                  <c:v>Digestive complaints</c:v>
                </c:pt>
                <c:pt idx="5">
                  <c:v>Nutrition concerns</c:v>
                </c:pt>
                <c:pt idx="6">
                  <c:v>Immunity concerns</c:v>
                </c:pt>
                <c:pt idx="7">
                  <c:v>Insomnia/Sleep problems</c:v>
                </c:pt>
                <c:pt idx="8">
                  <c:v>General health</c:v>
                </c:pt>
                <c:pt idx="9">
                  <c:v>Anemia</c:v>
                </c:pt>
              </c:strCache>
            </c:strRef>
          </c:cat>
          <c:val>
            <c:numRef>
              <c:f>Sheet1!$K$2:$K$11</c:f>
              <c:numCache>
                <c:formatCode>0%</c:formatCode>
                <c:ptCount val="10"/>
                <c:pt idx="0">
                  <c:v>0.18472906</c:v>
                </c:pt>
                <c:pt idx="1">
                  <c:v>0.14778325</c:v>
                </c:pt>
                <c:pt idx="2">
                  <c:v>0.24384236000000001</c:v>
                </c:pt>
                <c:pt idx="3">
                  <c:v>9.3596059999999995E-2</c:v>
                </c:pt>
                <c:pt idx="4">
                  <c:v>0.16995073999999999</c:v>
                </c:pt>
                <c:pt idx="5">
                  <c:v>0.17980296000000001</c:v>
                </c:pt>
                <c:pt idx="6">
                  <c:v>0.12068966</c:v>
                </c:pt>
                <c:pt idx="7">
                  <c:v>0.10837438000000001</c:v>
                </c:pt>
                <c:pt idx="8">
                  <c:v>0.20197044</c:v>
                </c:pt>
                <c:pt idx="9">
                  <c:v>4.4334980000000003E-2</c:v>
                </c:pt>
              </c:numCache>
            </c:numRef>
          </c:val>
          <c:extLst>
            <c:ext xmlns:c16="http://schemas.microsoft.com/office/drawing/2014/chart" uri="{C3380CC4-5D6E-409C-BE32-E72D297353CC}">
              <c16:uniqueId val="{00000009-108A-4D59-B112-762D47622E0C}"/>
            </c:ext>
          </c:extLst>
        </c:ser>
        <c:ser>
          <c:idx val="10"/>
          <c:order val="10"/>
          <c:tx>
            <c:strRef>
              <c:f>Sheet1!$L$1</c:f>
              <c:strCache>
                <c:ptCount val="1"/>
                <c:pt idx="0">
                  <c:v>Female 55+ Treatment</c:v>
                </c:pt>
              </c:strCache>
            </c:strRef>
          </c:tx>
          <c:spPr>
            <a:solidFill>
              <a:schemeClr val="accent5"/>
            </a:solidFill>
            <a:ln>
              <a:noFill/>
            </a:ln>
            <a:effectLst/>
          </c:spPr>
          <c:invertIfNegative val="0"/>
          <c:cat>
            <c:strRef>
              <c:f>Sheet1!$A$2:$A$11</c:f>
              <c:strCache>
                <c:ptCount val="10"/>
                <c:pt idx="0">
                  <c:v>Anxiety or stress</c:v>
                </c:pt>
                <c:pt idx="1">
                  <c:v>Skin health</c:v>
                </c:pt>
                <c:pt idx="2">
                  <c:v>Lack of energy</c:v>
                </c:pt>
                <c:pt idx="3">
                  <c:v>Mood</c:v>
                </c:pt>
                <c:pt idx="4">
                  <c:v>Digestive complaints</c:v>
                </c:pt>
                <c:pt idx="5">
                  <c:v>Nutrition concerns</c:v>
                </c:pt>
                <c:pt idx="6">
                  <c:v>Immunity concerns</c:v>
                </c:pt>
                <c:pt idx="7">
                  <c:v>Insomnia/Sleep problems</c:v>
                </c:pt>
                <c:pt idx="8">
                  <c:v>General health</c:v>
                </c:pt>
                <c:pt idx="9">
                  <c:v>Anemia</c:v>
                </c:pt>
              </c:strCache>
            </c:strRef>
          </c:cat>
          <c:val>
            <c:numRef>
              <c:f>Sheet1!$L$2:$L$11</c:f>
              <c:numCache>
                <c:formatCode>0%</c:formatCode>
                <c:ptCount val="10"/>
                <c:pt idx="0">
                  <c:v>0.13690475999999999</c:v>
                </c:pt>
                <c:pt idx="1">
                  <c:v>0.10714286000000001</c:v>
                </c:pt>
                <c:pt idx="2">
                  <c:v>0.19047618999999999</c:v>
                </c:pt>
                <c:pt idx="3">
                  <c:v>4.7619050000000003E-2</c:v>
                </c:pt>
                <c:pt idx="4">
                  <c:v>0.15476190000000001</c:v>
                </c:pt>
                <c:pt idx="5">
                  <c:v>8.3333329999999997E-2</c:v>
                </c:pt>
                <c:pt idx="6">
                  <c:v>0.11904762000000001</c:v>
                </c:pt>
                <c:pt idx="7">
                  <c:v>0.17261905</c:v>
                </c:pt>
                <c:pt idx="8">
                  <c:v>0.18452381000000001</c:v>
                </c:pt>
                <c:pt idx="9">
                  <c:v>6.5476190000000004E-2</c:v>
                </c:pt>
              </c:numCache>
            </c:numRef>
          </c:val>
          <c:extLst>
            <c:ext xmlns:c16="http://schemas.microsoft.com/office/drawing/2014/chart" uri="{C3380CC4-5D6E-409C-BE32-E72D297353CC}">
              <c16:uniqueId val="{0000000A-108A-4D59-B112-762D47622E0C}"/>
            </c:ext>
          </c:extLst>
        </c:ser>
        <c:ser>
          <c:idx val="11"/>
          <c:order val="11"/>
          <c:tx>
            <c:strRef>
              <c:f>Sheet1!$M$1</c:f>
              <c:strCache>
                <c:ptCount val="1"/>
                <c:pt idx="0">
                  <c:v>Male 55+ Treatment</c:v>
                </c:pt>
              </c:strCache>
            </c:strRef>
          </c:tx>
          <c:spPr>
            <a:solidFill>
              <a:schemeClr val="accent6"/>
            </a:solidFill>
            <a:ln>
              <a:noFill/>
            </a:ln>
            <a:effectLst/>
          </c:spPr>
          <c:invertIfNegative val="0"/>
          <c:cat>
            <c:strRef>
              <c:f>Sheet1!$A$2:$A$11</c:f>
              <c:strCache>
                <c:ptCount val="10"/>
                <c:pt idx="0">
                  <c:v>Anxiety or stress</c:v>
                </c:pt>
                <c:pt idx="1">
                  <c:v>Skin health</c:v>
                </c:pt>
                <c:pt idx="2">
                  <c:v>Lack of energy</c:v>
                </c:pt>
                <c:pt idx="3">
                  <c:v>Mood</c:v>
                </c:pt>
                <c:pt idx="4">
                  <c:v>Digestive complaints</c:v>
                </c:pt>
                <c:pt idx="5">
                  <c:v>Nutrition concerns</c:v>
                </c:pt>
                <c:pt idx="6">
                  <c:v>Immunity concerns</c:v>
                </c:pt>
                <c:pt idx="7">
                  <c:v>Insomnia/Sleep problems</c:v>
                </c:pt>
                <c:pt idx="8">
                  <c:v>General health</c:v>
                </c:pt>
                <c:pt idx="9">
                  <c:v>Anemia</c:v>
                </c:pt>
              </c:strCache>
            </c:strRef>
          </c:cat>
          <c:val>
            <c:numRef>
              <c:f>Sheet1!$M$2:$M$11</c:f>
              <c:numCache>
                <c:formatCode>0%</c:formatCode>
                <c:ptCount val="10"/>
                <c:pt idx="0">
                  <c:v>7.5376880000000007E-2</c:v>
                </c:pt>
                <c:pt idx="1">
                  <c:v>8.0402009999999996E-2</c:v>
                </c:pt>
                <c:pt idx="2">
                  <c:v>0.17085427</c:v>
                </c:pt>
                <c:pt idx="3">
                  <c:v>2.5125629999999999E-2</c:v>
                </c:pt>
                <c:pt idx="4">
                  <c:v>0.17587939999999999</c:v>
                </c:pt>
                <c:pt idx="5">
                  <c:v>5.5276379999999993E-2</c:v>
                </c:pt>
                <c:pt idx="6">
                  <c:v>8.0402009999999996E-2</c:v>
                </c:pt>
                <c:pt idx="7">
                  <c:v>8.0402009999999996E-2</c:v>
                </c:pt>
                <c:pt idx="8">
                  <c:v>0.17587939999999999</c:v>
                </c:pt>
                <c:pt idx="9">
                  <c:v>3.015075E-2</c:v>
                </c:pt>
              </c:numCache>
            </c:numRef>
          </c:val>
          <c:extLst>
            <c:ext xmlns:c16="http://schemas.microsoft.com/office/drawing/2014/chart" uri="{C3380CC4-5D6E-409C-BE32-E72D297353CC}">
              <c16:uniqueId val="{0000000B-108A-4D59-B112-762D47622E0C}"/>
            </c:ext>
          </c:extLst>
        </c:ser>
        <c:dLbls>
          <c:showLegendKey val="0"/>
          <c:showVal val="0"/>
          <c:showCatName val="0"/>
          <c:showSerName val="0"/>
          <c:showPercent val="0"/>
          <c:showBubbleSize val="0"/>
        </c:dLbls>
        <c:gapWidth val="219"/>
        <c:overlap val="-27"/>
        <c:axId val="712800328"/>
        <c:axId val="712801408"/>
      </c:barChart>
      <c:catAx>
        <c:axId val="54938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77568"/>
        <c:crosses val="autoZero"/>
        <c:auto val="1"/>
        <c:lblAlgn val="ctr"/>
        <c:lblOffset val="100"/>
        <c:noMultiLvlLbl val="0"/>
      </c:catAx>
      <c:valAx>
        <c:axId val="54937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84048"/>
        <c:crosses val="autoZero"/>
        <c:crossBetween val="between"/>
      </c:valAx>
      <c:valAx>
        <c:axId val="712801408"/>
        <c:scaling>
          <c:orientation val="minMax"/>
          <c:max val="0.45"/>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2800328"/>
        <c:crosses val="max"/>
        <c:crossBetween val="between"/>
      </c:valAx>
      <c:catAx>
        <c:axId val="712800328"/>
        <c:scaling>
          <c:orientation val="minMax"/>
        </c:scaling>
        <c:delete val="1"/>
        <c:axPos val="b"/>
        <c:numFmt formatCode="General" sourceLinked="1"/>
        <c:majorTickMark val="out"/>
        <c:minorTickMark val="none"/>
        <c:tickLblPos val="nextTo"/>
        <c:crossAx val="71280140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numRef>
              <c:f>Sheet1!$A$2:$A$33</c:f>
              <c:numCache>
                <c:formatCode>General</c:formatCode>
                <c:ptCount val="32"/>
              </c:numCache>
            </c:numRef>
          </c:cat>
          <c:val>
            <c:numRef>
              <c:f>Sheet1!$B$2:$B$33</c:f>
              <c:numCache>
                <c:formatCode>General</c:formatCode>
                <c:ptCount val="32"/>
              </c:numCache>
            </c:numRef>
          </c:val>
          <c:extLst>
            <c:ext xmlns:c16="http://schemas.microsoft.com/office/drawing/2014/chart" uri="{C3380CC4-5D6E-409C-BE32-E72D297353CC}">
              <c16:uniqueId val="{00000000-E7F7-4772-845D-181409D91CB0}"/>
            </c:ext>
          </c:extLst>
        </c:ser>
        <c:ser>
          <c:idx val="1"/>
          <c:order val="1"/>
          <c:tx>
            <c:strRef>
              <c:f>Sheet1!$C$1</c:f>
              <c:strCache>
                <c:ptCount val="1"/>
                <c:pt idx="0">
                  <c:v>Male 18-34</c:v>
                </c:pt>
              </c:strCache>
            </c:strRef>
          </c:tx>
          <c:spPr>
            <a:solidFill>
              <a:schemeClr val="accent2"/>
            </a:solidFill>
            <a:ln>
              <a:noFill/>
            </a:ln>
            <a:effectLst/>
          </c:spPr>
          <c:invertIfNegative val="0"/>
          <c:cat>
            <c:numRef>
              <c:f>Sheet1!$A$2:$A$33</c:f>
              <c:numCache>
                <c:formatCode>General</c:formatCode>
                <c:ptCount val="32"/>
              </c:numCache>
            </c:numRef>
          </c:cat>
          <c:val>
            <c:numRef>
              <c:f>Sheet1!$C$2:$C$33</c:f>
              <c:numCache>
                <c:formatCode>General</c:formatCode>
                <c:ptCount val="32"/>
              </c:numCache>
            </c:numRef>
          </c:val>
          <c:extLst>
            <c:ext xmlns:c16="http://schemas.microsoft.com/office/drawing/2014/chart" uri="{C3380CC4-5D6E-409C-BE32-E72D297353CC}">
              <c16:uniqueId val="{00000001-E7F7-4772-845D-181409D91CB0}"/>
            </c:ext>
          </c:extLst>
        </c:ser>
        <c:ser>
          <c:idx val="2"/>
          <c:order val="2"/>
          <c:tx>
            <c:strRef>
              <c:f>Sheet1!$D$1</c:f>
              <c:strCache>
                <c:ptCount val="1"/>
                <c:pt idx="0">
                  <c:v>Female 35-54</c:v>
                </c:pt>
              </c:strCache>
            </c:strRef>
          </c:tx>
          <c:spPr>
            <a:solidFill>
              <a:schemeClr val="accent3"/>
            </a:solidFill>
            <a:ln>
              <a:noFill/>
            </a:ln>
            <a:effectLst/>
          </c:spPr>
          <c:invertIfNegative val="0"/>
          <c:cat>
            <c:numRef>
              <c:f>Sheet1!$A$2:$A$33</c:f>
              <c:numCache>
                <c:formatCode>General</c:formatCode>
                <c:ptCount val="32"/>
              </c:numCache>
            </c:numRef>
          </c:cat>
          <c:val>
            <c:numRef>
              <c:f>Sheet1!$D$2:$D$33</c:f>
              <c:numCache>
                <c:formatCode>General</c:formatCode>
                <c:ptCount val="32"/>
              </c:numCache>
            </c:numRef>
          </c:val>
          <c:extLst>
            <c:ext xmlns:c16="http://schemas.microsoft.com/office/drawing/2014/chart" uri="{C3380CC4-5D6E-409C-BE32-E72D297353CC}">
              <c16:uniqueId val="{00000002-E7F7-4772-845D-181409D91CB0}"/>
            </c:ext>
          </c:extLst>
        </c:ser>
        <c:ser>
          <c:idx val="3"/>
          <c:order val="3"/>
          <c:tx>
            <c:strRef>
              <c:f>Sheet1!$E$1</c:f>
              <c:strCache>
                <c:ptCount val="1"/>
                <c:pt idx="0">
                  <c:v>Male 35-54</c:v>
                </c:pt>
              </c:strCache>
            </c:strRef>
          </c:tx>
          <c:spPr>
            <a:solidFill>
              <a:schemeClr val="accent4"/>
            </a:solidFill>
            <a:ln>
              <a:noFill/>
            </a:ln>
            <a:effectLst/>
          </c:spPr>
          <c:invertIfNegative val="0"/>
          <c:cat>
            <c:numRef>
              <c:f>Sheet1!$A$2:$A$33</c:f>
              <c:numCache>
                <c:formatCode>General</c:formatCode>
                <c:ptCount val="32"/>
              </c:numCache>
            </c:numRef>
          </c:cat>
          <c:val>
            <c:numRef>
              <c:f>Sheet1!$E$2:$E$33</c:f>
              <c:numCache>
                <c:formatCode>General</c:formatCode>
                <c:ptCount val="32"/>
              </c:numCache>
            </c:numRef>
          </c:val>
          <c:extLst>
            <c:ext xmlns:c16="http://schemas.microsoft.com/office/drawing/2014/chart" uri="{C3380CC4-5D6E-409C-BE32-E72D297353CC}">
              <c16:uniqueId val="{00000003-E7F7-4772-845D-181409D91CB0}"/>
            </c:ext>
          </c:extLst>
        </c:ser>
        <c:ser>
          <c:idx val="4"/>
          <c:order val="4"/>
          <c:tx>
            <c:strRef>
              <c:f>Sheet1!$F$1</c:f>
              <c:strCache>
                <c:ptCount val="1"/>
                <c:pt idx="0">
                  <c:v>Female 55+</c:v>
                </c:pt>
              </c:strCache>
            </c:strRef>
          </c:tx>
          <c:spPr>
            <a:solidFill>
              <a:schemeClr val="accent5"/>
            </a:solidFill>
            <a:ln>
              <a:noFill/>
            </a:ln>
            <a:effectLst/>
          </c:spPr>
          <c:invertIfNegative val="0"/>
          <c:cat>
            <c:numRef>
              <c:f>Sheet1!$A$2:$A$33</c:f>
              <c:numCache>
                <c:formatCode>General</c:formatCode>
                <c:ptCount val="32"/>
              </c:numCache>
            </c:numRef>
          </c:cat>
          <c:val>
            <c:numRef>
              <c:f>Sheet1!$F$2:$F$33</c:f>
              <c:numCache>
                <c:formatCode>General</c:formatCode>
                <c:ptCount val="32"/>
              </c:numCache>
            </c:numRef>
          </c:val>
          <c:extLst>
            <c:ext xmlns:c16="http://schemas.microsoft.com/office/drawing/2014/chart" uri="{C3380CC4-5D6E-409C-BE32-E72D297353CC}">
              <c16:uniqueId val="{00000004-E7F7-4772-845D-181409D91CB0}"/>
            </c:ext>
          </c:extLst>
        </c:ser>
        <c:ser>
          <c:idx val="5"/>
          <c:order val="5"/>
          <c:tx>
            <c:strRef>
              <c:f>Sheet1!$G$1</c:f>
              <c:strCache>
                <c:ptCount val="1"/>
                <c:pt idx="0">
                  <c:v>Male 55+</c:v>
                </c:pt>
              </c:strCache>
            </c:strRef>
          </c:tx>
          <c:spPr>
            <a:solidFill>
              <a:schemeClr val="accent6"/>
            </a:solidFill>
            <a:ln>
              <a:noFill/>
            </a:ln>
            <a:effectLst/>
          </c:spPr>
          <c:invertIfNegative val="0"/>
          <c:cat>
            <c:numRef>
              <c:f>Sheet1!$A$2:$A$33</c:f>
              <c:numCache>
                <c:formatCode>General</c:formatCode>
                <c:ptCount val="32"/>
              </c:numCache>
            </c:numRef>
          </c:cat>
          <c:val>
            <c:numRef>
              <c:f>Sheet1!$G$2:$G$33</c:f>
              <c:numCache>
                <c:formatCode>General</c:formatCode>
                <c:ptCount val="32"/>
              </c:numCache>
            </c:numRef>
          </c:val>
          <c:extLst>
            <c:ext xmlns:c16="http://schemas.microsoft.com/office/drawing/2014/chart" uri="{C3380CC4-5D6E-409C-BE32-E72D297353CC}">
              <c16:uniqueId val="{00000005-E7F7-4772-845D-181409D91CB0}"/>
            </c:ext>
          </c:extLst>
        </c:ser>
        <c:dLbls>
          <c:showLegendKey val="0"/>
          <c:showVal val="0"/>
          <c:showCatName val="0"/>
          <c:showSerName val="0"/>
          <c:showPercent val="0"/>
          <c:showBubbleSize val="0"/>
        </c:dLbls>
        <c:gapWidth val="219"/>
        <c:axId val="549384048"/>
        <c:axId val="549377568"/>
      </c:barChart>
      <c:catAx>
        <c:axId val="549384048"/>
        <c:scaling>
          <c:orientation val="minMax"/>
        </c:scaling>
        <c:delete val="1"/>
        <c:axPos val="b"/>
        <c:numFmt formatCode="General" sourceLinked="1"/>
        <c:majorTickMark val="none"/>
        <c:minorTickMark val="none"/>
        <c:tickLblPos val="nextTo"/>
        <c:crossAx val="549377568"/>
        <c:crosses val="autoZero"/>
        <c:auto val="1"/>
        <c:lblAlgn val="ctr"/>
        <c:lblOffset val="100"/>
        <c:noMultiLvlLbl val="0"/>
      </c:catAx>
      <c:valAx>
        <c:axId val="549377568"/>
        <c:scaling>
          <c:orientation val="minMax"/>
        </c:scaling>
        <c:delete val="1"/>
        <c:axPos val="l"/>
        <c:numFmt formatCode="General" sourceLinked="1"/>
        <c:majorTickMark val="none"/>
        <c:minorTickMark val="none"/>
        <c:tickLblPos val="nextTo"/>
        <c:crossAx val="549384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 Reporting</c:v>
                </c:pt>
              </c:strCache>
            </c:strRef>
          </c:tx>
          <c:spPr>
            <a:pattFill prst="wdUpDiag">
              <a:fgClr>
                <a:schemeClr val="accent1"/>
              </a:fgClr>
              <a:bgClr>
                <a:schemeClr val="bg1"/>
              </a:bgClr>
            </a:pattFill>
            <a:ln>
              <a:noFill/>
            </a:ln>
            <a:effectLst/>
          </c:spPr>
          <c:invertIfNegative val="0"/>
          <c:cat>
            <c:strRef>
              <c:f>Sheet1!$A$12:$A$21</c:f>
              <c:strCache>
                <c:ptCount val="10"/>
                <c:pt idx="0">
                  <c:v>Depression</c:v>
                </c:pt>
                <c:pt idx="1">
                  <c:v>Eye fatigue</c:v>
                </c:pt>
                <c:pt idx="2">
                  <c:v>Joint or other pain</c:v>
                </c:pt>
                <c:pt idx="3">
                  <c:v>Inflammation</c:v>
                </c:pt>
                <c:pt idx="4">
                  <c:v>Oral health</c:v>
                </c:pt>
                <c:pt idx="5">
                  <c:v>Memory issues</c:v>
                </c:pt>
                <c:pt idx="6">
                  <c:v>Lack of mental acuity, cognition, focus</c:v>
                </c:pt>
                <c:pt idx="7">
                  <c:v>Overweight/Obese</c:v>
                </c:pt>
                <c:pt idx="8">
                  <c:v>Poor/declining vision</c:v>
                </c:pt>
                <c:pt idx="9">
                  <c:v>Vaginal health</c:v>
                </c:pt>
              </c:strCache>
            </c:strRef>
          </c:cat>
          <c:val>
            <c:numRef>
              <c:f>Sheet1!$B$12:$B$21</c:f>
              <c:numCache>
                <c:formatCode>0%</c:formatCode>
                <c:ptCount val="10"/>
                <c:pt idx="0">
                  <c:v>0.19075144999999999</c:v>
                </c:pt>
                <c:pt idx="1">
                  <c:v>0.19075144999999999</c:v>
                </c:pt>
                <c:pt idx="2">
                  <c:v>0.16184971000000001</c:v>
                </c:pt>
                <c:pt idx="3">
                  <c:v>0.14161850000000001</c:v>
                </c:pt>
                <c:pt idx="4">
                  <c:v>0.13872831999999999</c:v>
                </c:pt>
                <c:pt idx="5">
                  <c:v>0.12138728</c:v>
                </c:pt>
                <c:pt idx="6">
                  <c:v>0.11560694000000001</c:v>
                </c:pt>
                <c:pt idx="7">
                  <c:v>0.11271676</c:v>
                </c:pt>
                <c:pt idx="8">
                  <c:v>0.11271676</c:v>
                </c:pt>
                <c:pt idx="9">
                  <c:v>0.10982659</c:v>
                </c:pt>
              </c:numCache>
            </c:numRef>
          </c:val>
          <c:extLst>
            <c:ext xmlns:c16="http://schemas.microsoft.com/office/drawing/2014/chart" uri="{C3380CC4-5D6E-409C-BE32-E72D297353CC}">
              <c16:uniqueId val="{00000000-DCAD-4BDF-92D8-69F5F4D566C1}"/>
            </c:ext>
          </c:extLst>
        </c:ser>
        <c:ser>
          <c:idx val="1"/>
          <c:order val="1"/>
          <c:tx>
            <c:strRef>
              <c:f>Sheet1!$C$1</c:f>
              <c:strCache>
                <c:ptCount val="1"/>
                <c:pt idx="0">
                  <c:v>Male 18-34 Reporting</c:v>
                </c:pt>
              </c:strCache>
            </c:strRef>
          </c:tx>
          <c:spPr>
            <a:pattFill prst="wdUpDiag">
              <a:fgClr>
                <a:schemeClr val="accent2"/>
              </a:fgClr>
              <a:bgClr>
                <a:schemeClr val="bg1"/>
              </a:bgClr>
            </a:pattFill>
            <a:ln>
              <a:noFill/>
            </a:ln>
            <a:effectLst/>
          </c:spPr>
          <c:invertIfNegative val="0"/>
          <c:cat>
            <c:strRef>
              <c:f>Sheet1!$A$12:$A$21</c:f>
              <c:strCache>
                <c:ptCount val="10"/>
                <c:pt idx="0">
                  <c:v>Depression</c:v>
                </c:pt>
                <c:pt idx="1">
                  <c:v>Eye fatigue</c:v>
                </c:pt>
                <c:pt idx="2">
                  <c:v>Joint or other pain</c:v>
                </c:pt>
                <c:pt idx="3">
                  <c:v>Inflammation</c:v>
                </c:pt>
                <c:pt idx="4">
                  <c:v>Oral health</c:v>
                </c:pt>
                <c:pt idx="5">
                  <c:v>Memory issues</c:v>
                </c:pt>
                <c:pt idx="6">
                  <c:v>Lack of mental acuity, cognition, focus</c:v>
                </c:pt>
                <c:pt idx="7">
                  <c:v>Overweight/Obese</c:v>
                </c:pt>
                <c:pt idx="8">
                  <c:v>Poor/declining vision</c:v>
                </c:pt>
                <c:pt idx="9">
                  <c:v>Vaginal health</c:v>
                </c:pt>
              </c:strCache>
            </c:strRef>
          </c:cat>
          <c:val>
            <c:numRef>
              <c:f>Sheet1!$C$12:$C$21</c:f>
              <c:numCache>
                <c:formatCode>0%</c:formatCode>
                <c:ptCount val="10"/>
                <c:pt idx="0">
                  <c:v>0.21875</c:v>
                </c:pt>
                <c:pt idx="1">
                  <c:v>0.125</c:v>
                </c:pt>
                <c:pt idx="2">
                  <c:v>0.17897726999999999</c:v>
                </c:pt>
                <c:pt idx="3">
                  <c:v>0.11079545</c:v>
                </c:pt>
                <c:pt idx="4">
                  <c:v>0.17045455000000001</c:v>
                </c:pt>
                <c:pt idx="5">
                  <c:v>0.10795455</c:v>
                </c:pt>
                <c:pt idx="6">
                  <c:v>0.11647726999999999</c:v>
                </c:pt>
                <c:pt idx="7">
                  <c:v>0.15340909</c:v>
                </c:pt>
                <c:pt idx="8">
                  <c:v>7.6704549999999996E-2</c:v>
                </c:pt>
                <c:pt idx="9">
                  <c:v>4.5454550000000003E-2</c:v>
                </c:pt>
              </c:numCache>
            </c:numRef>
          </c:val>
          <c:extLst>
            <c:ext xmlns:c16="http://schemas.microsoft.com/office/drawing/2014/chart" uri="{C3380CC4-5D6E-409C-BE32-E72D297353CC}">
              <c16:uniqueId val="{00000001-DCAD-4BDF-92D8-69F5F4D566C1}"/>
            </c:ext>
          </c:extLst>
        </c:ser>
        <c:ser>
          <c:idx val="2"/>
          <c:order val="2"/>
          <c:tx>
            <c:strRef>
              <c:f>Sheet1!$D$1</c:f>
              <c:strCache>
                <c:ptCount val="1"/>
                <c:pt idx="0">
                  <c:v>Female 35-54 Reporting</c:v>
                </c:pt>
              </c:strCache>
            </c:strRef>
          </c:tx>
          <c:spPr>
            <a:pattFill prst="wdUpDiag">
              <a:fgClr>
                <a:schemeClr val="accent3"/>
              </a:fgClr>
              <a:bgClr>
                <a:schemeClr val="bg1"/>
              </a:bgClr>
            </a:pattFill>
            <a:ln>
              <a:noFill/>
            </a:ln>
            <a:effectLst/>
          </c:spPr>
          <c:invertIfNegative val="0"/>
          <c:cat>
            <c:strRef>
              <c:f>Sheet1!$A$12:$A$21</c:f>
              <c:strCache>
                <c:ptCount val="10"/>
                <c:pt idx="0">
                  <c:v>Depression</c:v>
                </c:pt>
                <c:pt idx="1">
                  <c:v>Eye fatigue</c:v>
                </c:pt>
                <c:pt idx="2">
                  <c:v>Joint or other pain</c:v>
                </c:pt>
                <c:pt idx="3">
                  <c:v>Inflammation</c:v>
                </c:pt>
                <c:pt idx="4">
                  <c:v>Oral health</c:v>
                </c:pt>
                <c:pt idx="5">
                  <c:v>Memory issues</c:v>
                </c:pt>
                <c:pt idx="6">
                  <c:v>Lack of mental acuity, cognition, focus</c:v>
                </c:pt>
                <c:pt idx="7">
                  <c:v>Overweight/Obese</c:v>
                </c:pt>
                <c:pt idx="8">
                  <c:v>Poor/declining vision</c:v>
                </c:pt>
                <c:pt idx="9">
                  <c:v>Vaginal health</c:v>
                </c:pt>
              </c:strCache>
            </c:strRef>
          </c:cat>
          <c:val>
            <c:numRef>
              <c:f>Sheet1!$D$12:$D$21</c:f>
              <c:numCache>
                <c:formatCode>0%</c:formatCode>
                <c:ptCount val="10"/>
                <c:pt idx="0">
                  <c:v>0.18306636000000001</c:v>
                </c:pt>
                <c:pt idx="1">
                  <c:v>0.18306636000000001</c:v>
                </c:pt>
                <c:pt idx="2">
                  <c:v>0.28146452999999999</c:v>
                </c:pt>
                <c:pt idx="3">
                  <c:v>0.17162471000000001</c:v>
                </c:pt>
                <c:pt idx="4">
                  <c:v>0.20823799000000001</c:v>
                </c:pt>
                <c:pt idx="5">
                  <c:v>0.13272311000000001</c:v>
                </c:pt>
                <c:pt idx="6">
                  <c:v>0.14187643</c:v>
                </c:pt>
                <c:pt idx="7">
                  <c:v>0.19450801000000001</c:v>
                </c:pt>
                <c:pt idx="8">
                  <c:v>0.12814645</c:v>
                </c:pt>
                <c:pt idx="9">
                  <c:v>0.12585811999999999</c:v>
                </c:pt>
              </c:numCache>
            </c:numRef>
          </c:val>
          <c:extLst>
            <c:ext xmlns:c16="http://schemas.microsoft.com/office/drawing/2014/chart" uri="{C3380CC4-5D6E-409C-BE32-E72D297353CC}">
              <c16:uniqueId val="{00000002-DCAD-4BDF-92D8-69F5F4D566C1}"/>
            </c:ext>
          </c:extLst>
        </c:ser>
        <c:ser>
          <c:idx val="3"/>
          <c:order val="3"/>
          <c:tx>
            <c:strRef>
              <c:f>Sheet1!$E$1</c:f>
              <c:strCache>
                <c:ptCount val="1"/>
                <c:pt idx="0">
                  <c:v>Male 35-54 Reporting</c:v>
                </c:pt>
              </c:strCache>
            </c:strRef>
          </c:tx>
          <c:spPr>
            <a:pattFill prst="wdUpDiag">
              <a:fgClr>
                <a:schemeClr val="accent4"/>
              </a:fgClr>
              <a:bgClr>
                <a:schemeClr val="bg1"/>
              </a:bgClr>
            </a:pattFill>
            <a:ln>
              <a:noFill/>
            </a:ln>
            <a:effectLst/>
          </c:spPr>
          <c:invertIfNegative val="0"/>
          <c:cat>
            <c:strRef>
              <c:f>Sheet1!$A$12:$A$21</c:f>
              <c:strCache>
                <c:ptCount val="10"/>
                <c:pt idx="0">
                  <c:v>Depression</c:v>
                </c:pt>
                <c:pt idx="1">
                  <c:v>Eye fatigue</c:v>
                </c:pt>
                <c:pt idx="2">
                  <c:v>Joint or other pain</c:v>
                </c:pt>
                <c:pt idx="3">
                  <c:v>Inflammation</c:v>
                </c:pt>
                <c:pt idx="4">
                  <c:v>Oral health</c:v>
                </c:pt>
                <c:pt idx="5">
                  <c:v>Memory issues</c:v>
                </c:pt>
                <c:pt idx="6">
                  <c:v>Lack of mental acuity, cognition, focus</c:v>
                </c:pt>
                <c:pt idx="7">
                  <c:v>Overweight/Obese</c:v>
                </c:pt>
                <c:pt idx="8">
                  <c:v>Poor/declining vision</c:v>
                </c:pt>
                <c:pt idx="9">
                  <c:v>Vaginal health</c:v>
                </c:pt>
              </c:strCache>
            </c:strRef>
          </c:cat>
          <c:val>
            <c:numRef>
              <c:f>Sheet1!$E$12:$E$21</c:f>
              <c:numCache>
                <c:formatCode>0%</c:formatCode>
                <c:ptCount val="10"/>
                <c:pt idx="0">
                  <c:v>0.171875</c:v>
                </c:pt>
                <c:pt idx="1">
                  <c:v>0.19419643</c:v>
                </c:pt>
                <c:pt idx="2">
                  <c:v>0.22991070999999999</c:v>
                </c:pt>
                <c:pt idx="3">
                  <c:v>0.16071429000000001</c:v>
                </c:pt>
                <c:pt idx="4">
                  <c:v>0.13616070999999999</c:v>
                </c:pt>
                <c:pt idx="5">
                  <c:v>8.9285710000000004E-2</c:v>
                </c:pt>
                <c:pt idx="6">
                  <c:v>8.0357140000000007E-2</c:v>
                </c:pt>
                <c:pt idx="7">
                  <c:v>0.12053571</c:v>
                </c:pt>
                <c:pt idx="8">
                  <c:v>0.12276786000000001</c:v>
                </c:pt>
                <c:pt idx="9">
                  <c:v>2.0089289999999999E-2</c:v>
                </c:pt>
              </c:numCache>
            </c:numRef>
          </c:val>
          <c:extLst>
            <c:ext xmlns:c16="http://schemas.microsoft.com/office/drawing/2014/chart" uri="{C3380CC4-5D6E-409C-BE32-E72D297353CC}">
              <c16:uniqueId val="{00000003-DCAD-4BDF-92D8-69F5F4D566C1}"/>
            </c:ext>
          </c:extLst>
        </c:ser>
        <c:ser>
          <c:idx val="4"/>
          <c:order val="4"/>
          <c:tx>
            <c:strRef>
              <c:f>Sheet1!$F$1</c:f>
              <c:strCache>
                <c:ptCount val="1"/>
                <c:pt idx="0">
                  <c:v>Female 55+ Reporting</c:v>
                </c:pt>
              </c:strCache>
            </c:strRef>
          </c:tx>
          <c:spPr>
            <a:pattFill prst="wdUpDiag">
              <a:fgClr>
                <a:schemeClr val="accent5"/>
              </a:fgClr>
              <a:bgClr>
                <a:schemeClr val="bg1"/>
              </a:bgClr>
            </a:pattFill>
            <a:ln>
              <a:noFill/>
            </a:ln>
            <a:effectLst/>
          </c:spPr>
          <c:invertIfNegative val="0"/>
          <c:cat>
            <c:strRef>
              <c:f>Sheet1!$A$12:$A$21</c:f>
              <c:strCache>
                <c:ptCount val="10"/>
                <c:pt idx="0">
                  <c:v>Depression</c:v>
                </c:pt>
                <c:pt idx="1">
                  <c:v>Eye fatigue</c:v>
                </c:pt>
                <c:pt idx="2">
                  <c:v>Joint or other pain</c:v>
                </c:pt>
                <c:pt idx="3">
                  <c:v>Inflammation</c:v>
                </c:pt>
                <c:pt idx="4">
                  <c:v>Oral health</c:v>
                </c:pt>
                <c:pt idx="5">
                  <c:v>Memory issues</c:v>
                </c:pt>
                <c:pt idx="6">
                  <c:v>Lack of mental acuity, cognition, focus</c:v>
                </c:pt>
                <c:pt idx="7">
                  <c:v>Overweight/Obese</c:v>
                </c:pt>
                <c:pt idx="8">
                  <c:v>Poor/declining vision</c:v>
                </c:pt>
                <c:pt idx="9">
                  <c:v>Vaginal health</c:v>
                </c:pt>
              </c:strCache>
            </c:strRef>
          </c:cat>
          <c:val>
            <c:numRef>
              <c:f>Sheet1!$F$12:$F$21</c:f>
              <c:numCache>
                <c:formatCode>0%</c:formatCode>
                <c:ptCount val="10"/>
                <c:pt idx="0">
                  <c:v>0.14857143</c:v>
                </c:pt>
                <c:pt idx="1">
                  <c:v>0.19428571</c:v>
                </c:pt>
                <c:pt idx="2">
                  <c:v>0.44571429000000001</c:v>
                </c:pt>
                <c:pt idx="3">
                  <c:v>0.17714286000000001</c:v>
                </c:pt>
                <c:pt idx="4">
                  <c:v>0.16571428999999999</c:v>
                </c:pt>
                <c:pt idx="5">
                  <c:v>9.7142859999999998E-2</c:v>
                </c:pt>
                <c:pt idx="6">
                  <c:v>7.4285710000000005E-2</c:v>
                </c:pt>
                <c:pt idx="7">
                  <c:v>0.2</c:v>
                </c:pt>
                <c:pt idx="8">
                  <c:v>0.23428571000000001</c:v>
                </c:pt>
                <c:pt idx="9">
                  <c:v>8.5714289999999999E-2</c:v>
                </c:pt>
              </c:numCache>
            </c:numRef>
          </c:val>
          <c:extLst>
            <c:ext xmlns:c16="http://schemas.microsoft.com/office/drawing/2014/chart" uri="{C3380CC4-5D6E-409C-BE32-E72D297353CC}">
              <c16:uniqueId val="{00000004-DCAD-4BDF-92D8-69F5F4D566C1}"/>
            </c:ext>
          </c:extLst>
        </c:ser>
        <c:ser>
          <c:idx val="5"/>
          <c:order val="5"/>
          <c:tx>
            <c:strRef>
              <c:f>Sheet1!$G$1</c:f>
              <c:strCache>
                <c:ptCount val="1"/>
                <c:pt idx="0">
                  <c:v>Male 55+ Reporting</c:v>
                </c:pt>
              </c:strCache>
            </c:strRef>
          </c:tx>
          <c:spPr>
            <a:pattFill prst="wdUpDiag">
              <a:fgClr>
                <a:schemeClr val="accent6"/>
              </a:fgClr>
              <a:bgClr>
                <a:schemeClr val="bg1"/>
              </a:bgClr>
            </a:pattFill>
            <a:ln>
              <a:noFill/>
            </a:ln>
            <a:effectLst/>
          </c:spPr>
          <c:invertIfNegative val="0"/>
          <c:cat>
            <c:strRef>
              <c:f>Sheet1!$A$12:$A$21</c:f>
              <c:strCache>
                <c:ptCount val="10"/>
                <c:pt idx="0">
                  <c:v>Depression</c:v>
                </c:pt>
                <c:pt idx="1">
                  <c:v>Eye fatigue</c:v>
                </c:pt>
                <c:pt idx="2">
                  <c:v>Joint or other pain</c:v>
                </c:pt>
                <c:pt idx="3">
                  <c:v>Inflammation</c:v>
                </c:pt>
                <c:pt idx="4">
                  <c:v>Oral health</c:v>
                </c:pt>
                <c:pt idx="5">
                  <c:v>Memory issues</c:v>
                </c:pt>
                <c:pt idx="6">
                  <c:v>Lack of mental acuity, cognition, focus</c:v>
                </c:pt>
                <c:pt idx="7">
                  <c:v>Overweight/Obese</c:v>
                </c:pt>
                <c:pt idx="8">
                  <c:v>Poor/declining vision</c:v>
                </c:pt>
                <c:pt idx="9">
                  <c:v>Vaginal health</c:v>
                </c:pt>
              </c:strCache>
            </c:strRef>
          </c:cat>
          <c:val>
            <c:numRef>
              <c:f>Sheet1!$G$12:$G$21</c:f>
              <c:numCache>
                <c:formatCode>0%</c:formatCode>
                <c:ptCount val="10"/>
                <c:pt idx="0">
                  <c:v>0.11483254</c:v>
                </c:pt>
                <c:pt idx="1">
                  <c:v>0.20574163000000001</c:v>
                </c:pt>
                <c:pt idx="2">
                  <c:v>0.38755981</c:v>
                </c:pt>
                <c:pt idx="3">
                  <c:v>0.18181818</c:v>
                </c:pt>
                <c:pt idx="4">
                  <c:v>0.20095694</c:v>
                </c:pt>
                <c:pt idx="5">
                  <c:v>9.0909089999999998E-2</c:v>
                </c:pt>
                <c:pt idx="6">
                  <c:v>6.6985650000000008E-2</c:v>
                </c:pt>
                <c:pt idx="7">
                  <c:v>0.215311</c:v>
                </c:pt>
                <c:pt idx="8">
                  <c:v>0.19617224999999999</c:v>
                </c:pt>
                <c:pt idx="9">
                  <c:v>0</c:v>
                </c:pt>
              </c:numCache>
            </c:numRef>
          </c:val>
          <c:extLst>
            <c:ext xmlns:c16="http://schemas.microsoft.com/office/drawing/2014/chart" uri="{C3380CC4-5D6E-409C-BE32-E72D297353CC}">
              <c16:uniqueId val="{00000005-DCAD-4BDF-92D8-69F5F4D566C1}"/>
            </c:ext>
          </c:extLst>
        </c:ser>
        <c:dLbls>
          <c:showLegendKey val="0"/>
          <c:showVal val="0"/>
          <c:showCatName val="0"/>
          <c:showSerName val="0"/>
          <c:showPercent val="0"/>
          <c:showBubbleSize val="0"/>
        </c:dLbls>
        <c:gapWidth val="219"/>
        <c:overlap val="-27"/>
        <c:axId val="549384048"/>
        <c:axId val="549377568"/>
      </c:barChart>
      <c:barChart>
        <c:barDir val="col"/>
        <c:grouping val="clustered"/>
        <c:varyColors val="0"/>
        <c:ser>
          <c:idx val="6"/>
          <c:order val="6"/>
          <c:tx>
            <c:strRef>
              <c:f>Sheet1!$H$1</c:f>
              <c:strCache>
                <c:ptCount val="1"/>
                <c:pt idx="0">
                  <c:v>Female 18-34 Treatment</c:v>
                </c:pt>
              </c:strCache>
            </c:strRef>
          </c:tx>
          <c:spPr>
            <a:solidFill>
              <a:schemeClr val="accent1"/>
            </a:solidFill>
            <a:ln>
              <a:noFill/>
            </a:ln>
            <a:effectLst/>
          </c:spPr>
          <c:invertIfNegative val="0"/>
          <c:cat>
            <c:strRef>
              <c:f>Sheet1!$A$12:$A$21</c:f>
              <c:strCache>
                <c:ptCount val="10"/>
                <c:pt idx="0">
                  <c:v>Depression</c:v>
                </c:pt>
                <c:pt idx="1">
                  <c:v>Eye fatigue</c:v>
                </c:pt>
                <c:pt idx="2">
                  <c:v>Joint or other pain</c:v>
                </c:pt>
                <c:pt idx="3">
                  <c:v>Inflammation</c:v>
                </c:pt>
                <c:pt idx="4">
                  <c:v>Oral health</c:v>
                </c:pt>
                <c:pt idx="5">
                  <c:v>Memory issues</c:v>
                </c:pt>
                <c:pt idx="6">
                  <c:v>Lack of mental acuity, cognition, focus</c:v>
                </c:pt>
                <c:pt idx="7">
                  <c:v>Overweight/Obese</c:v>
                </c:pt>
                <c:pt idx="8">
                  <c:v>Poor/declining vision</c:v>
                </c:pt>
                <c:pt idx="9">
                  <c:v>Vaginal health</c:v>
                </c:pt>
              </c:strCache>
            </c:strRef>
          </c:cat>
          <c:val>
            <c:numRef>
              <c:f>Sheet1!$H$12:$H$21</c:f>
              <c:numCache>
                <c:formatCode>0%</c:formatCode>
                <c:ptCount val="10"/>
                <c:pt idx="0">
                  <c:v>8.709676999999999E-2</c:v>
                </c:pt>
                <c:pt idx="1">
                  <c:v>9.032258E-2</c:v>
                </c:pt>
                <c:pt idx="2">
                  <c:v>8.709676999999999E-2</c:v>
                </c:pt>
                <c:pt idx="3">
                  <c:v>8.0645159999999994E-2</c:v>
                </c:pt>
                <c:pt idx="4">
                  <c:v>6.4516130000000005E-2</c:v>
                </c:pt>
                <c:pt idx="5">
                  <c:v>7.0967740000000001E-2</c:v>
                </c:pt>
                <c:pt idx="6">
                  <c:v>5.1612900000000003E-2</c:v>
                </c:pt>
                <c:pt idx="7">
                  <c:v>3.8709680000000003E-2</c:v>
                </c:pt>
                <c:pt idx="8">
                  <c:v>3.2258059999999998E-2</c:v>
                </c:pt>
                <c:pt idx="9">
                  <c:v>7.7419349999999998E-2</c:v>
                </c:pt>
              </c:numCache>
            </c:numRef>
          </c:val>
          <c:extLst>
            <c:ext xmlns:c16="http://schemas.microsoft.com/office/drawing/2014/chart" uri="{C3380CC4-5D6E-409C-BE32-E72D297353CC}">
              <c16:uniqueId val="{00000006-DCAD-4BDF-92D8-69F5F4D566C1}"/>
            </c:ext>
          </c:extLst>
        </c:ser>
        <c:ser>
          <c:idx val="7"/>
          <c:order val="7"/>
          <c:tx>
            <c:strRef>
              <c:f>Sheet1!$I$1</c:f>
              <c:strCache>
                <c:ptCount val="1"/>
                <c:pt idx="0">
                  <c:v>Male 18-34 Treatment</c:v>
                </c:pt>
              </c:strCache>
            </c:strRef>
          </c:tx>
          <c:spPr>
            <a:solidFill>
              <a:schemeClr val="accent2"/>
            </a:solidFill>
            <a:ln>
              <a:noFill/>
            </a:ln>
            <a:effectLst/>
          </c:spPr>
          <c:invertIfNegative val="0"/>
          <c:cat>
            <c:strRef>
              <c:f>Sheet1!$A$12:$A$21</c:f>
              <c:strCache>
                <c:ptCount val="10"/>
                <c:pt idx="0">
                  <c:v>Depression</c:v>
                </c:pt>
                <c:pt idx="1">
                  <c:v>Eye fatigue</c:v>
                </c:pt>
                <c:pt idx="2">
                  <c:v>Joint or other pain</c:v>
                </c:pt>
                <c:pt idx="3">
                  <c:v>Inflammation</c:v>
                </c:pt>
                <c:pt idx="4">
                  <c:v>Oral health</c:v>
                </c:pt>
                <c:pt idx="5">
                  <c:v>Memory issues</c:v>
                </c:pt>
                <c:pt idx="6">
                  <c:v>Lack of mental acuity, cognition, focus</c:v>
                </c:pt>
                <c:pt idx="7">
                  <c:v>Overweight/Obese</c:v>
                </c:pt>
                <c:pt idx="8">
                  <c:v>Poor/declining vision</c:v>
                </c:pt>
                <c:pt idx="9">
                  <c:v>Vaginal health</c:v>
                </c:pt>
              </c:strCache>
            </c:strRef>
          </c:cat>
          <c:val>
            <c:numRef>
              <c:f>Sheet1!$I$12:$I$21</c:f>
              <c:numCache>
                <c:formatCode>0%</c:formatCode>
                <c:ptCount val="10"/>
                <c:pt idx="0">
                  <c:v>0.140625</c:v>
                </c:pt>
                <c:pt idx="1">
                  <c:v>6.8750000000000006E-2</c:v>
                </c:pt>
                <c:pt idx="2">
                  <c:v>0.125</c:v>
                </c:pt>
                <c:pt idx="3">
                  <c:v>7.8125E-2</c:v>
                </c:pt>
                <c:pt idx="4">
                  <c:v>0.1125</c:v>
                </c:pt>
                <c:pt idx="5">
                  <c:v>7.1874999999999994E-2</c:v>
                </c:pt>
                <c:pt idx="6">
                  <c:v>7.4999999999999997E-2</c:v>
                </c:pt>
                <c:pt idx="7">
                  <c:v>8.4375000000000006E-2</c:v>
                </c:pt>
                <c:pt idx="8">
                  <c:v>4.3749999999999997E-2</c:v>
                </c:pt>
                <c:pt idx="9">
                  <c:v>2.5000000000000001E-2</c:v>
                </c:pt>
              </c:numCache>
            </c:numRef>
          </c:val>
          <c:extLst>
            <c:ext xmlns:c16="http://schemas.microsoft.com/office/drawing/2014/chart" uri="{C3380CC4-5D6E-409C-BE32-E72D297353CC}">
              <c16:uniqueId val="{00000007-DCAD-4BDF-92D8-69F5F4D566C1}"/>
            </c:ext>
          </c:extLst>
        </c:ser>
        <c:ser>
          <c:idx val="8"/>
          <c:order val="8"/>
          <c:tx>
            <c:strRef>
              <c:f>Sheet1!$J$1</c:f>
              <c:strCache>
                <c:ptCount val="1"/>
                <c:pt idx="0">
                  <c:v>Female 35-54 Treatment</c:v>
                </c:pt>
              </c:strCache>
            </c:strRef>
          </c:tx>
          <c:spPr>
            <a:solidFill>
              <a:schemeClr val="accent3"/>
            </a:solidFill>
            <a:ln>
              <a:noFill/>
            </a:ln>
            <a:effectLst/>
          </c:spPr>
          <c:invertIfNegative val="0"/>
          <c:cat>
            <c:strRef>
              <c:f>Sheet1!$A$12:$A$21</c:f>
              <c:strCache>
                <c:ptCount val="10"/>
                <c:pt idx="0">
                  <c:v>Depression</c:v>
                </c:pt>
                <c:pt idx="1">
                  <c:v>Eye fatigue</c:v>
                </c:pt>
                <c:pt idx="2">
                  <c:v>Joint or other pain</c:v>
                </c:pt>
                <c:pt idx="3">
                  <c:v>Inflammation</c:v>
                </c:pt>
                <c:pt idx="4">
                  <c:v>Oral health</c:v>
                </c:pt>
                <c:pt idx="5">
                  <c:v>Memory issues</c:v>
                </c:pt>
                <c:pt idx="6">
                  <c:v>Lack of mental acuity, cognition, focus</c:v>
                </c:pt>
                <c:pt idx="7">
                  <c:v>Overweight/Obese</c:v>
                </c:pt>
                <c:pt idx="8">
                  <c:v>Poor/declining vision</c:v>
                </c:pt>
                <c:pt idx="9">
                  <c:v>Vaginal health</c:v>
                </c:pt>
              </c:strCache>
            </c:strRef>
          </c:cat>
          <c:val>
            <c:numRef>
              <c:f>Sheet1!$J$12:$J$21</c:f>
              <c:numCache>
                <c:formatCode>0%</c:formatCode>
                <c:ptCount val="10"/>
                <c:pt idx="0">
                  <c:v>9.9756689999999995E-2</c:v>
                </c:pt>
                <c:pt idx="1">
                  <c:v>0.10462287000000001</c:v>
                </c:pt>
                <c:pt idx="2">
                  <c:v>0.16788321</c:v>
                </c:pt>
                <c:pt idx="3">
                  <c:v>0.11192214</c:v>
                </c:pt>
                <c:pt idx="4">
                  <c:v>7.7858880000000005E-2</c:v>
                </c:pt>
                <c:pt idx="5">
                  <c:v>4.6228709999999999E-2</c:v>
                </c:pt>
                <c:pt idx="6">
                  <c:v>5.3527980000000003E-2</c:v>
                </c:pt>
                <c:pt idx="7">
                  <c:v>7.0559609999999995E-2</c:v>
                </c:pt>
                <c:pt idx="8">
                  <c:v>5.5961070000000002E-2</c:v>
                </c:pt>
                <c:pt idx="9">
                  <c:v>4.6228709999999999E-2</c:v>
                </c:pt>
              </c:numCache>
            </c:numRef>
          </c:val>
          <c:extLst>
            <c:ext xmlns:c16="http://schemas.microsoft.com/office/drawing/2014/chart" uri="{C3380CC4-5D6E-409C-BE32-E72D297353CC}">
              <c16:uniqueId val="{00000008-DCAD-4BDF-92D8-69F5F4D566C1}"/>
            </c:ext>
          </c:extLst>
        </c:ser>
        <c:ser>
          <c:idx val="9"/>
          <c:order val="9"/>
          <c:tx>
            <c:strRef>
              <c:f>Sheet1!$K$1</c:f>
              <c:strCache>
                <c:ptCount val="1"/>
                <c:pt idx="0">
                  <c:v>Male 35-54 Treatment</c:v>
                </c:pt>
              </c:strCache>
            </c:strRef>
          </c:tx>
          <c:spPr>
            <a:solidFill>
              <a:schemeClr val="accent4"/>
            </a:solidFill>
            <a:ln>
              <a:noFill/>
            </a:ln>
            <a:effectLst/>
          </c:spPr>
          <c:invertIfNegative val="0"/>
          <c:cat>
            <c:strRef>
              <c:f>Sheet1!$A$12:$A$21</c:f>
              <c:strCache>
                <c:ptCount val="10"/>
                <c:pt idx="0">
                  <c:v>Depression</c:v>
                </c:pt>
                <c:pt idx="1">
                  <c:v>Eye fatigue</c:v>
                </c:pt>
                <c:pt idx="2">
                  <c:v>Joint or other pain</c:v>
                </c:pt>
                <c:pt idx="3">
                  <c:v>Inflammation</c:v>
                </c:pt>
                <c:pt idx="4">
                  <c:v>Oral health</c:v>
                </c:pt>
                <c:pt idx="5">
                  <c:v>Memory issues</c:v>
                </c:pt>
                <c:pt idx="6">
                  <c:v>Lack of mental acuity, cognition, focus</c:v>
                </c:pt>
                <c:pt idx="7">
                  <c:v>Overweight/Obese</c:v>
                </c:pt>
                <c:pt idx="8">
                  <c:v>Poor/declining vision</c:v>
                </c:pt>
                <c:pt idx="9">
                  <c:v>Vaginal health</c:v>
                </c:pt>
              </c:strCache>
            </c:strRef>
          </c:cat>
          <c:val>
            <c:numRef>
              <c:f>Sheet1!$K$12:$K$21</c:f>
              <c:numCache>
                <c:formatCode>0%</c:formatCode>
                <c:ptCount val="10"/>
                <c:pt idx="0">
                  <c:v>0.10591133</c:v>
                </c:pt>
                <c:pt idx="1">
                  <c:v>0.1182266</c:v>
                </c:pt>
                <c:pt idx="2">
                  <c:v>0.16748768</c:v>
                </c:pt>
                <c:pt idx="3">
                  <c:v>0.10098522</c:v>
                </c:pt>
                <c:pt idx="4">
                  <c:v>6.6502459999999999E-2</c:v>
                </c:pt>
                <c:pt idx="5">
                  <c:v>4.1871919999999993E-2</c:v>
                </c:pt>
                <c:pt idx="6">
                  <c:v>5.4187190000000003E-2</c:v>
                </c:pt>
                <c:pt idx="7">
                  <c:v>6.8965520000000002E-2</c:v>
                </c:pt>
                <c:pt idx="8">
                  <c:v>6.1576350000000002E-2</c:v>
                </c:pt>
                <c:pt idx="9">
                  <c:v>1.231527E-2</c:v>
                </c:pt>
              </c:numCache>
            </c:numRef>
          </c:val>
          <c:extLst>
            <c:ext xmlns:c16="http://schemas.microsoft.com/office/drawing/2014/chart" uri="{C3380CC4-5D6E-409C-BE32-E72D297353CC}">
              <c16:uniqueId val="{00000009-DCAD-4BDF-92D8-69F5F4D566C1}"/>
            </c:ext>
          </c:extLst>
        </c:ser>
        <c:ser>
          <c:idx val="10"/>
          <c:order val="10"/>
          <c:tx>
            <c:strRef>
              <c:f>Sheet1!$L$1</c:f>
              <c:strCache>
                <c:ptCount val="1"/>
                <c:pt idx="0">
                  <c:v>Female 55+ Treatment</c:v>
                </c:pt>
              </c:strCache>
            </c:strRef>
          </c:tx>
          <c:spPr>
            <a:solidFill>
              <a:schemeClr val="accent5"/>
            </a:solidFill>
            <a:ln>
              <a:noFill/>
            </a:ln>
            <a:effectLst/>
          </c:spPr>
          <c:invertIfNegative val="0"/>
          <c:cat>
            <c:strRef>
              <c:f>Sheet1!$A$12:$A$21</c:f>
              <c:strCache>
                <c:ptCount val="10"/>
                <c:pt idx="0">
                  <c:v>Depression</c:v>
                </c:pt>
                <c:pt idx="1">
                  <c:v>Eye fatigue</c:v>
                </c:pt>
                <c:pt idx="2">
                  <c:v>Joint or other pain</c:v>
                </c:pt>
                <c:pt idx="3">
                  <c:v>Inflammation</c:v>
                </c:pt>
                <c:pt idx="4">
                  <c:v>Oral health</c:v>
                </c:pt>
                <c:pt idx="5">
                  <c:v>Memory issues</c:v>
                </c:pt>
                <c:pt idx="6">
                  <c:v>Lack of mental acuity, cognition, focus</c:v>
                </c:pt>
                <c:pt idx="7">
                  <c:v>Overweight/Obese</c:v>
                </c:pt>
                <c:pt idx="8">
                  <c:v>Poor/declining vision</c:v>
                </c:pt>
                <c:pt idx="9">
                  <c:v>Vaginal health</c:v>
                </c:pt>
              </c:strCache>
            </c:strRef>
          </c:cat>
          <c:val>
            <c:numRef>
              <c:f>Sheet1!$L$12:$L$21</c:f>
              <c:numCache>
                <c:formatCode>0%</c:formatCode>
                <c:ptCount val="10"/>
                <c:pt idx="0">
                  <c:v>7.7380950000000004E-2</c:v>
                </c:pt>
                <c:pt idx="1">
                  <c:v>0.10119048</c:v>
                </c:pt>
                <c:pt idx="2">
                  <c:v>0.29166667000000002</c:v>
                </c:pt>
                <c:pt idx="3">
                  <c:v>0.10119048</c:v>
                </c:pt>
                <c:pt idx="4">
                  <c:v>4.1666670000000003E-2</c:v>
                </c:pt>
                <c:pt idx="5">
                  <c:v>4.7619050000000003E-2</c:v>
                </c:pt>
                <c:pt idx="6">
                  <c:v>3.5714290000000003E-2</c:v>
                </c:pt>
                <c:pt idx="7">
                  <c:v>6.5476190000000004E-2</c:v>
                </c:pt>
                <c:pt idx="8">
                  <c:v>7.1428569999999997E-2</c:v>
                </c:pt>
                <c:pt idx="9">
                  <c:v>4.7619050000000003E-2</c:v>
                </c:pt>
              </c:numCache>
            </c:numRef>
          </c:val>
          <c:extLst>
            <c:ext xmlns:c16="http://schemas.microsoft.com/office/drawing/2014/chart" uri="{C3380CC4-5D6E-409C-BE32-E72D297353CC}">
              <c16:uniqueId val="{0000000A-DCAD-4BDF-92D8-69F5F4D566C1}"/>
            </c:ext>
          </c:extLst>
        </c:ser>
        <c:ser>
          <c:idx val="11"/>
          <c:order val="11"/>
          <c:tx>
            <c:strRef>
              <c:f>Sheet1!$M$1</c:f>
              <c:strCache>
                <c:ptCount val="1"/>
                <c:pt idx="0">
                  <c:v>Male 55+ Treatment</c:v>
                </c:pt>
              </c:strCache>
            </c:strRef>
          </c:tx>
          <c:spPr>
            <a:solidFill>
              <a:schemeClr val="accent6"/>
            </a:solidFill>
            <a:ln>
              <a:noFill/>
            </a:ln>
            <a:effectLst/>
          </c:spPr>
          <c:invertIfNegative val="0"/>
          <c:cat>
            <c:strRef>
              <c:f>Sheet1!$A$12:$A$21</c:f>
              <c:strCache>
                <c:ptCount val="10"/>
                <c:pt idx="0">
                  <c:v>Depression</c:v>
                </c:pt>
                <c:pt idx="1">
                  <c:v>Eye fatigue</c:v>
                </c:pt>
                <c:pt idx="2">
                  <c:v>Joint or other pain</c:v>
                </c:pt>
                <c:pt idx="3">
                  <c:v>Inflammation</c:v>
                </c:pt>
                <c:pt idx="4">
                  <c:v>Oral health</c:v>
                </c:pt>
                <c:pt idx="5">
                  <c:v>Memory issues</c:v>
                </c:pt>
                <c:pt idx="6">
                  <c:v>Lack of mental acuity, cognition, focus</c:v>
                </c:pt>
                <c:pt idx="7">
                  <c:v>Overweight/Obese</c:v>
                </c:pt>
                <c:pt idx="8">
                  <c:v>Poor/declining vision</c:v>
                </c:pt>
                <c:pt idx="9">
                  <c:v>Vaginal health</c:v>
                </c:pt>
              </c:strCache>
            </c:strRef>
          </c:cat>
          <c:val>
            <c:numRef>
              <c:f>Sheet1!$M$12:$M$21</c:f>
              <c:numCache>
                <c:formatCode>0%</c:formatCode>
                <c:ptCount val="10"/>
                <c:pt idx="0">
                  <c:v>5.5276379999999993E-2</c:v>
                </c:pt>
                <c:pt idx="1">
                  <c:v>0.13567839000000001</c:v>
                </c:pt>
                <c:pt idx="2">
                  <c:v>0.28140704</c:v>
                </c:pt>
                <c:pt idx="3">
                  <c:v>0.12060302000000001</c:v>
                </c:pt>
                <c:pt idx="4">
                  <c:v>6.5326629999999997E-2</c:v>
                </c:pt>
                <c:pt idx="5">
                  <c:v>2.5125629999999999E-2</c:v>
                </c:pt>
                <c:pt idx="6">
                  <c:v>3.517588E-2</c:v>
                </c:pt>
                <c:pt idx="7">
                  <c:v>7.5376880000000007E-2</c:v>
                </c:pt>
                <c:pt idx="8">
                  <c:v>0.10552764000000001</c:v>
                </c:pt>
                <c:pt idx="9">
                  <c:v>0</c:v>
                </c:pt>
              </c:numCache>
            </c:numRef>
          </c:val>
          <c:extLst>
            <c:ext xmlns:c16="http://schemas.microsoft.com/office/drawing/2014/chart" uri="{C3380CC4-5D6E-409C-BE32-E72D297353CC}">
              <c16:uniqueId val="{0000000B-DCAD-4BDF-92D8-69F5F4D566C1}"/>
            </c:ext>
          </c:extLst>
        </c:ser>
        <c:dLbls>
          <c:showLegendKey val="0"/>
          <c:showVal val="0"/>
          <c:showCatName val="0"/>
          <c:showSerName val="0"/>
          <c:showPercent val="0"/>
          <c:showBubbleSize val="0"/>
        </c:dLbls>
        <c:gapWidth val="219"/>
        <c:overlap val="-27"/>
        <c:axId val="712800328"/>
        <c:axId val="712801408"/>
      </c:barChart>
      <c:catAx>
        <c:axId val="54938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77568"/>
        <c:crosses val="autoZero"/>
        <c:auto val="1"/>
        <c:lblAlgn val="ctr"/>
        <c:lblOffset val="100"/>
        <c:noMultiLvlLbl val="0"/>
      </c:catAx>
      <c:valAx>
        <c:axId val="54937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84048"/>
        <c:crosses val="autoZero"/>
        <c:crossBetween val="between"/>
      </c:valAx>
      <c:valAx>
        <c:axId val="712801408"/>
        <c:scaling>
          <c:orientation val="minMax"/>
          <c:max val="0.5"/>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2800328"/>
        <c:crosses val="max"/>
        <c:crossBetween val="between"/>
      </c:valAx>
      <c:catAx>
        <c:axId val="712800328"/>
        <c:scaling>
          <c:orientation val="minMax"/>
        </c:scaling>
        <c:delete val="1"/>
        <c:axPos val="b"/>
        <c:numFmt formatCode="General" sourceLinked="1"/>
        <c:majorTickMark val="out"/>
        <c:minorTickMark val="none"/>
        <c:tickLblPos val="nextTo"/>
        <c:crossAx val="71280140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numRef>
              <c:f>Sheet1!$A$2:$A$33</c:f>
              <c:numCache>
                <c:formatCode>General</c:formatCode>
                <c:ptCount val="32"/>
              </c:numCache>
            </c:numRef>
          </c:cat>
          <c:val>
            <c:numRef>
              <c:f>Sheet1!$B$2:$B$33</c:f>
              <c:numCache>
                <c:formatCode>General</c:formatCode>
                <c:ptCount val="32"/>
              </c:numCache>
            </c:numRef>
          </c:val>
          <c:extLst>
            <c:ext xmlns:c16="http://schemas.microsoft.com/office/drawing/2014/chart" uri="{C3380CC4-5D6E-409C-BE32-E72D297353CC}">
              <c16:uniqueId val="{00000000-5A64-42EA-9438-F3509746AAB2}"/>
            </c:ext>
          </c:extLst>
        </c:ser>
        <c:ser>
          <c:idx val="1"/>
          <c:order val="1"/>
          <c:tx>
            <c:strRef>
              <c:f>Sheet1!$C$1</c:f>
              <c:strCache>
                <c:ptCount val="1"/>
                <c:pt idx="0">
                  <c:v>Male 18-34</c:v>
                </c:pt>
              </c:strCache>
            </c:strRef>
          </c:tx>
          <c:spPr>
            <a:solidFill>
              <a:schemeClr val="accent2"/>
            </a:solidFill>
            <a:ln>
              <a:noFill/>
            </a:ln>
            <a:effectLst/>
          </c:spPr>
          <c:invertIfNegative val="0"/>
          <c:cat>
            <c:numRef>
              <c:f>Sheet1!$A$2:$A$33</c:f>
              <c:numCache>
                <c:formatCode>General</c:formatCode>
                <c:ptCount val="32"/>
              </c:numCache>
            </c:numRef>
          </c:cat>
          <c:val>
            <c:numRef>
              <c:f>Sheet1!$C$2:$C$33</c:f>
              <c:numCache>
                <c:formatCode>General</c:formatCode>
                <c:ptCount val="32"/>
              </c:numCache>
            </c:numRef>
          </c:val>
          <c:extLst>
            <c:ext xmlns:c16="http://schemas.microsoft.com/office/drawing/2014/chart" uri="{C3380CC4-5D6E-409C-BE32-E72D297353CC}">
              <c16:uniqueId val="{00000001-5A64-42EA-9438-F3509746AAB2}"/>
            </c:ext>
          </c:extLst>
        </c:ser>
        <c:ser>
          <c:idx val="2"/>
          <c:order val="2"/>
          <c:tx>
            <c:strRef>
              <c:f>Sheet1!$D$1</c:f>
              <c:strCache>
                <c:ptCount val="1"/>
                <c:pt idx="0">
                  <c:v>Female 35-54</c:v>
                </c:pt>
              </c:strCache>
            </c:strRef>
          </c:tx>
          <c:spPr>
            <a:solidFill>
              <a:schemeClr val="accent3"/>
            </a:solidFill>
            <a:ln>
              <a:noFill/>
            </a:ln>
            <a:effectLst/>
          </c:spPr>
          <c:invertIfNegative val="0"/>
          <c:cat>
            <c:numRef>
              <c:f>Sheet1!$A$2:$A$33</c:f>
              <c:numCache>
                <c:formatCode>General</c:formatCode>
                <c:ptCount val="32"/>
              </c:numCache>
            </c:numRef>
          </c:cat>
          <c:val>
            <c:numRef>
              <c:f>Sheet1!$D$2:$D$33</c:f>
              <c:numCache>
                <c:formatCode>General</c:formatCode>
                <c:ptCount val="32"/>
              </c:numCache>
            </c:numRef>
          </c:val>
          <c:extLst>
            <c:ext xmlns:c16="http://schemas.microsoft.com/office/drawing/2014/chart" uri="{C3380CC4-5D6E-409C-BE32-E72D297353CC}">
              <c16:uniqueId val="{00000002-5A64-42EA-9438-F3509746AAB2}"/>
            </c:ext>
          </c:extLst>
        </c:ser>
        <c:ser>
          <c:idx val="3"/>
          <c:order val="3"/>
          <c:tx>
            <c:strRef>
              <c:f>Sheet1!$E$1</c:f>
              <c:strCache>
                <c:ptCount val="1"/>
                <c:pt idx="0">
                  <c:v>Male 35-54</c:v>
                </c:pt>
              </c:strCache>
            </c:strRef>
          </c:tx>
          <c:spPr>
            <a:solidFill>
              <a:schemeClr val="accent4"/>
            </a:solidFill>
            <a:ln>
              <a:noFill/>
            </a:ln>
            <a:effectLst/>
          </c:spPr>
          <c:invertIfNegative val="0"/>
          <c:cat>
            <c:numRef>
              <c:f>Sheet1!$A$2:$A$33</c:f>
              <c:numCache>
                <c:formatCode>General</c:formatCode>
                <c:ptCount val="32"/>
              </c:numCache>
            </c:numRef>
          </c:cat>
          <c:val>
            <c:numRef>
              <c:f>Sheet1!$E$2:$E$33</c:f>
              <c:numCache>
                <c:formatCode>General</c:formatCode>
                <c:ptCount val="32"/>
              </c:numCache>
            </c:numRef>
          </c:val>
          <c:extLst>
            <c:ext xmlns:c16="http://schemas.microsoft.com/office/drawing/2014/chart" uri="{C3380CC4-5D6E-409C-BE32-E72D297353CC}">
              <c16:uniqueId val="{00000003-5A64-42EA-9438-F3509746AAB2}"/>
            </c:ext>
          </c:extLst>
        </c:ser>
        <c:ser>
          <c:idx val="4"/>
          <c:order val="4"/>
          <c:tx>
            <c:strRef>
              <c:f>Sheet1!$F$1</c:f>
              <c:strCache>
                <c:ptCount val="1"/>
                <c:pt idx="0">
                  <c:v>Female 55+</c:v>
                </c:pt>
              </c:strCache>
            </c:strRef>
          </c:tx>
          <c:spPr>
            <a:solidFill>
              <a:schemeClr val="accent5"/>
            </a:solidFill>
            <a:ln>
              <a:noFill/>
            </a:ln>
            <a:effectLst/>
          </c:spPr>
          <c:invertIfNegative val="0"/>
          <c:cat>
            <c:numRef>
              <c:f>Sheet1!$A$2:$A$33</c:f>
              <c:numCache>
                <c:formatCode>General</c:formatCode>
                <c:ptCount val="32"/>
              </c:numCache>
            </c:numRef>
          </c:cat>
          <c:val>
            <c:numRef>
              <c:f>Sheet1!$F$2:$F$33</c:f>
              <c:numCache>
                <c:formatCode>General</c:formatCode>
                <c:ptCount val="32"/>
              </c:numCache>
            </c:numRef>
          </c:val>
          <c:extLst>
            <c:ext xmlns:c16="http://schemas.microsoft.com/office/drawing/2014/chart" uri="{C3380CC4-5D6E-409C-BE32-E72D297353CC}">
              <c16:uniqueId val="{00000004-5A64-42EA-9438-F3509746AAB2}"/>
            </c:ext>
          </c:extLst>
        </c:ser>
        <c:ser>
          <c:idx val="5"/>
          <c:order val="5"/>
          <c:tx>
            <c:strRef>
              <c:f>Sheet1!$G$1</c:f>
              <c:strCache>
                <c:ptCount val="1"/>
                <c:pt idx="0">
                  <c:v>Male 55+</c:v>
                </c:pt>
              </c:strCache>
            </c:strRef>
          </c:tx>
          <c:spPr>
            <a:solidFill>
              <a:schemeClr val="accent6"/>
            </a:solidFill>
            <a:ln>
              <a:noFill/>
            </a:ln>
            <a:effectLst/>
          </c:spPr>
          <c:invertIfNegative val="0"/>
          <c:cat>
            <c:numRef>
              <c:f>Sheet1!$A$2:$A$33</c:f>
              <c:numCache>
                <c:formatCode>General</c:formatCode>
                <c:ptCount val="32"/>
              </c:numCache>
            </c:numRef>
          </c:cat>
          <c:val>
            <c:numRef>
              <c:f>Sheet1!$G$2:$G$33</c:f>
              <c:numCache>
                <c:formatCode>General</c:formatCode>
                <c:ptCount val="32"/>
              </c:numCache>
            </c:numRef>
          </c:val>
          <c:extLst>
            <c:ext xmlns:c16="http://schemas.microsoft.com/office/drawing/2014/chart" uri="{C3380CC4-5D6E-409C-BE32-E72D297353CC}">
              <c16:uniqueId val="{00000005-5A64-42EA-9438-F3509746AAB2}"/>
            </c:ext>
          </c:extLst>
        </c:ser>
        <c:dLbls>
          <c:showLegendKey val="0"/>
          <c:showVal val="0"/>
          <c:showCatName val="0"/>
          <c:showSerName val="0"/>
          <c:showPercent val="0"/>
          <c:showBubbleSize val="0"/>
        </c:dLbls>
        <c:gapWidth val="219"/>
        <c:axId val="549384048"/>
        <c:axId val="549377568"/>
      </c:barChart>
      <c:catAx>
        <c:axId val="549384048"/>
        <c:scaling>
          <c:orientation val="minMax"/>
        </c:scaling>
        <c:delete val="1"/>
        <c:axPos val="b"/>
        <c:numFmt formatCode="General" sourceLinked="1"/>
        <c:majorTickMark val="none"/>
        <c:minorTickMark val="none"/>
        <c:tickLblPos val="nextTo"/>
        <c:crossAx val="549377568"/>
        <c:crosses val="autoZero"/>
        <c:auto val="1"/>
        <c:lblAlgn val="ctr"/>
        <c:lblOffset val="100"/>
        <c:noMultiLvlLbl val="0"/>
      </c:catAx>
      <c:valAx>
        <c:axId val="549377568"/>
        <c:scaling>
          <c:orientation val="minMax"/>
        </c:scaling>
        <c:delete val="1"/>
        <c:axPos val="l"/>
        <c:numFmt formatCode="General" sourceLinked="1"/>
        <c:majorTickMark val="none"/>
        <c:minorTickMark val="none"/>
        <c:tickLblPos val="nextTo"/>
        <c:crossAx val="549384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4024258433762"/>
          <c:y val="0.14540740250580042"/>
          <c:w val="0.736200357817276"/>
          <c:h val="0.79209269022359208"/>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36BF-4CF4-8733-C72A935163C7}"/>
              </c:ext>
            </c:extLst>
          </c:dPt>
          <c:dPt>
            <c:idx val="1"/>
            <c:bubble3D val="0"/>
            <c:spPr>
              <a:solidFill>
                <a:schemeClr val="accent2"/>
              </a:solidFill>
              <a:ln>
                <a:noFill/>
              </a:ln>
              <a:effectLst/>
            </c:spPr>
            <c:extLst>
              <c:ext xmlns:c16="http://schemas.microsoft.com/office/drawing/2014/chart" uri="{C3380CC4-5D6E-409C-BE32-E72D297353CC}">
                <c16:uniqueId val="{00000003-36BF-4CF4-8733-C72A935163C7}"/>
              </c:ext>
            </c:extLst>
          </c:dPt>
          <c:dPt>
            <c:idx val="2"/>
            <c:bubble3D val="0"/>
            <c:spPr>
              <a:solidFill>
                <a:schemeClr val="accent3"/>
              </a:solidFill>
              <a:ln>
                <a:noFill/>
              </a:ln>
              <a:effectLst/>
            </c:spPr>
            <c:extLst>
              <c:ext xmlns:c16="http://schemas.microsoft.com/office/drawing/2014/chart" uri="{C3380CC4-5D6E-409C-BE32-E72D297353CC}">
                <c16:uniqueId val="{00000005-36BF-4CF4-8733-C72A935163C7}"/>
              </c:ext>
            </c:extLst>
          </c:dPt>
          <c:dPt>
            <c:idx val="3"/>
            <c:bubble3D val="0"/>
            <c:spPr>
              <a:solidFill>
                <a:schemeClr val="accent4"/>
              </a:solidFill>
              <a:ln>
                <a:noFill/>
              </a:ln>
              <a:effectLst/>
            </c:spPr>
            <c:extLst>
              <c:ext xmlns:c16="http://schemas.microsoft.com/office/drawing/2014/chart" uri="{C3380CC4-5D6E-409C-BE32-E72D297353CC}">
                <c16:uniqueId val="{00000007-36BF-4CF4-8733-C72A935163C7}"/>
              </c:ext>
            </c:extLst>
          </c:dPt>
          <c:dPt>
            <c:idx val="4"/>
            <c:bubble3D val="0"/>
            <c:spPr>
              <a:solidFill>
                <a:schemeClr val="accent5"/>
              </a:solidFill>
              <a:ln>
                <a:noFill/>
              </a:ln>
              <a:effectLst/>
            </c:spPr>
            <c:extLst>
              <c:ext xmlns:c16="http://schemas.microsoft.com/office/drawing/2014/chart" uri="{C3380CC4-5D6E-409C-BE32-E72D297353CC}">
                <c16:uniqueId val="{00000009-36BF-4CF4-8733-C72A935163C7}"/>
              </c:ext>
            </c:extLst>
          </c:dPt>
          <c:dLbls>
            <c:dLbl>
              <c:idx val="0"/>
              <c:layout>
                <c:manualLayout>
                  <c:x val="8.2226737371386398E-3"/>
                  <c:y val="5.831153207386576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6BF-4CF4-8733-C72A935163C7}"/>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9.2827000000000007E-2</c:v>
                </c:pt>
                <c:pt idx="1">
                  <c:v>0.28059072000000002</c:v>
                </c:pt>
                <c:pt idx="2">
                  <c:v>0.45991560999999997</c:v>
                </c:pt>
                <c:pt idx="3">
                  <c:v>0.10970464000000001</c:v>
                </c:pt>
                <c:pt idx="4">
                  <c:v>5.6962029999999997E-2</c:v>
                </c:pt>
              </c:numCache>
            </c:numRef>
          </c:val>
          <c:extLst>
            <c:ext xmlns:c16="http://schemas.microsoft.com/office/drawing/2014/chart" uri="{C3380CC4-5D6E-409C-BE32-E72D297353CC}">
              <c16:uniqueId val="{0000000A-36BF-4CF4-8733-C72A935163C7}"/>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 Reporting</c:v>
                </c:pt>
              </c:strCache>
            </c:strRef>
          </c:tx>
          <c:spPr>
            <a:pattFill prst="wdUpDiag">
              <a:fgClr>
                <a:schemeClr val="accent1"/>
              </a:fgClr>
              <a:bgClr>
                <a:schemeClr val="bg1"/>
              </a:bgClr>
            </a:pattFill>
            <a:ln>
              <a:noFill/>
            </a:ln>
            <a:effectLst/>
          </c:spPr>
          <c:invertIfNegative val="0"/>
          <c:cat>
            <c:strRef>
              <c:f>Sheet1!$A$22:$A$33</c:f>
              <c:strCache>
                <c:ptCount val="12"/>
                <c:pt idx="0">
                  <c:v>High blood pressure</c:v>
                </c:pt>
                <c:pt idx="1">
                  <c:v>Sexual health</c:v>
                </c:pt>
                <c:pt idx="2">
                  <c:v>High cholesterol</c:v>
                </c:pt>
                <c:pt idx="3">
                  <c:v>Athletic performance</c:v>
                </c:pt>
                <c:pt idx="4">
                  <c:v>Antioxidant support</c:v>
                </c:pt>
                <c:pt idx="5">
                  <c:v>Long haul COVID symptoms</c:v>
                </c:pt>
                <c:pt idx="6">
                  <c:v>Pregnancy</c:v>
                </c:pt>
                <c:pt idx="7">
                  <c:v>Diabetes/blood sugar management</c:v>
                </c:pt>
                <c:pt idx="8">
                  <c:v>Healthy Aging</c:v>
                </c:pt>
                <c:pt idx="9">
                  <c:v>Heart/cardiovascular problem</c:v>
                </c:pt>
                <c:pt idx="10">
                  <c:v>Osteoporosis</c:v>
                </c:pt>
                <c:pt idx="11">
                  <c:v>Perimenopause/Menopause</c:v>
                </c:pt>
              </c:strCache>
            </c:strRef>
          </c:cat>
          <c:val>
            <c:numRef>
              <c:f>Sheet1!$B$22:$B$33</c:f>
              <c:numCache>
                <c:formatCode>0%</c:formatCode>
                <c:ptCount val="12"/>
                <c:pt idx="0">
                  <c:v>9.8265899999999989E-2</c:v>
                </c:pt>
                <c:pt idx="1">
                  <c:v>9.248555E-2</c:v>
                </c:pt>
                <c:pt idx="2">
                  <c:v>8.6705199999999996E-2</c:v>
                </c:pt>
                <c:pt idx="3">
                  <c:v>8.3815029999999999E-2</c:v>
                </c:pt>
                <c:pt idx="4">
                  <c:v>7.5144509999999998E-2</c:v>
                </c:pt>
                <c:pt idx="5">
                  <c:v>7.225434E-2</c:v>
                </c:pt>
                <c:pt idx="6">
                  <c:v>7.225434E-2</c:v>
                </c:pt>
                <c:pt idx="7">
                  <c:v>6.6473989999999997E-2</c:v>
                </c:pt>
                <c:pt idx="8">
                  <c:v>6.6473989999999997E-2</c:v>
                </c:pt>
                <c:pt idx="9">
                  <c:v>3.4682079999999997E-2</c:v>
                </c:pt>
                <c:pt idx="10">
                  <c:v>2.890173E-2</c:v>
                </c:pt>
                <c:pt idx="11">
                  <c:v>1.7341039999999999E-2</c:v>
                </c:pt>
              </c:numCache>
            </c:numRef>
          </c:val>
          <c:extLst>
            <c:ext xmlns:c16="http://schemas.microsoft.com/office/drawing/2014/chart" uri="{C3380CC4-5D6E-409C-BE32-E72D297353CC}">
              <c16:uniqueId val="{00000000-887F-4D84-B94E-DA2B74670FAF}"/>
            </c:ext>
          </c:extLst>
        </c:ser>
        <c:ser>
          <c:idx val="1"/>
          <c:order val="1"/>
          <c:tx>
            <c:strRef>
              <c:f>Sheet1!$C$1</c:f>
              <c:strCache>
                <c:ptCount val="1"/>
                <c:pt idx="0">
                  <c:v>Male 18-34 Reporting</c:v>
                </c:pt>
              </c:strCache>
            </c:strRef>
          </c:tx>
          <c:spPr>
            <a:pattFill prst="wdUpDiag">
              <a:fgClr>
                <a:schemeClr val="accent2"/>
              </a:fgClr>
              <a:bgClr>
                <a:schemeClr val="bg1"/>
              </a:bgClr>
            </a:pattFill>
            <a:ln>
              <a:noFill/>
            </a:ln>
            <a:effectLst/>
          </c:spPr>
          <c:invertIfNegative val="0"/>
          <c:cat>
            <c:strRef>
              <c:f>Sheet1!$A$22:$A$33</c:f>
              <c:strCache>
                <c:ptCount val="12"/>
                <c:pt idx="0">
                  <c:v>High blood pressure</c:v>
                </c:pt>
                <c:pt idx="1">
                  <c:v>Sexual health</c:v>
                </c:pt>
                <c:pt idx="2">
                  <c:v>High cholesterol</c:v>
                </c:pt>
                <c:pt idx="3">
                  <c:v>Athletic performance</c:v>
                </c:pt>
                <c:pt idx="4">
                  <c:v>Antioxidant support</c:v>
                </c:pt>
                <c:pt idx="5">
                  <c:v>Long haul COVID symptoms</c:v>
                </c:pt>
                <c:pt idx="6">
                  <c:v>Pregnancy</c:v>
                </c:pt>
                <c:pt idx="7">
                  <c:v>Diabetes/blood sugar management</c:v>
                </c:pt>
                <c:pt idx="8">
                  <c:v>Healthy Aging</c:v>
                </c:pt>
                <c:pt idx="9">
                  <c:v>Heart/cardiovascular problem</c:v>
                </c:pt>
                <c:pt idx="10">
                  <c:v>Osteoporosis</c:v>
                </c:pt>
                <c:pt idx="11">
                  <c:v>Perimenopause/Menopause</c:v>
                </c:pt>
              </c:strCache>
            </c:strRef>
          </c:cat>
          <c:val>
            <c:numRef>
              <c:f>Sheet1!$C$22:$C$33</c:f>
              <c:numCache>
                <c:formatCode>0%</c:formatCode>
                <c:ptCount val="12"/>
                <c:pt idx="0">
                  <c:v>0.12215909</c:v>
                </c:pt>
                <c:pt idx="1">
                  <c:v>0.14204544999999999</c:v>
                </c:pt>
                <c:pt idx="2">
                  <c:v>0.10795455</c:v>
                </c:pt>
                <c:pt idx="3">
                  <c:v>0.14204544999999999</c:v>
                </c:pt>
                <c:pt idx="4">
                  <c:v>7.1022730000000006E-2</c:v>
                </c:pt>
                <c:pt idx="5">
                  <c:v>6.5340910000000002E-2</c:v>
                </c:pt>
                <c:pt idx="6">
                  <c:v>1.704545E-2</c:v>
                </c:pt>
                <c:pt idx="7">
                  <c:v>0.13068182</c:v>
                </c:pt>
                <c:pt idx="8">
                  <c:v>8.5227269999999994E-2</c:v>
                </c:pt>
                <c:pt idx="9">
                  <c:v>6.5340910000000002E-2</c:v>
                </c:pt>
                <c:pt idx="10">
                  <c:v>1.9886359999999999E-2</c:v>
                </c:pt>
                <c:pt idx="11">
                  <c:v>1.420455E-2</c:v>
                </c:pt>
              </c:numCache>
            </c:numRef>
          </c:val>
          <c:extLst>
            <c:ext xmlns:c16="http://schemas.microsoft.com/office/drawing/2014/chart" uri="{C3380CC4-5D6E-409C-BE32-E72D297353CC}">
              <c16:uniqueId val="{00000001-887F-4D84-B94E-DA2B74670FAF}"/>
            </c:ext>
          </c:extLst>
        </c:ser>
        <c:ser>
          <c:idx val="2"/>
          <c:order val="2"/>
          <c:tx>
            <c:strRef>
              <c:f>Sheet1!$D$1</c:f>
              <c:strCache>
                <c:ptCount val="1"/>
                <c:pt idx="0">
                  <c:v>Female 35-54 Reporting</c:v>
                </c:pt>
              </c:strCache>
            </c:strRef>
          </c:tx>
          <c:spPr>
            <a:pattFill prst="wdUpDiag">
              <a:fgClr>
                <a:schemeClr val="accent3"/>
              </a:fgClr>
              <a:bgClr>
                <a:schemeClr val="bg1"/>
              </a:bgClr>
            </a:pattFill>
            <a:ln>
              <a:noFill/>
            </a:ln>
            <a:effectLst/>
          </c:spPr>
          <c:invertIfNegative val="0"/>
          <c:cat>
            <c:strRef>
              <c:f>Sheet1!$A$22:$A$33</c:f>
              <c:strCache>
                <c:ptCount val="12"/>
                <c:pt idx="0">
                  <c:v>High blood pressure</c:v>
                </c:pt>
                <c:pt idx="1">
                  <c:v>Sexual health</c:v>
                </c:pt>
                <c:pt idx="2">
                  <c:v>High cholesterol</c:v>
                </c:pt>
                <c:pt idx="3">
                  <c:v>Athletic performance</c:v>
                </c:pt>
                <c:pt idx="4">
                  <c:v>Antioxidant support</c:v>
                </c:pt>
                <c:pt idx="5">
                  <c:v>Long haul COVID symptoms</c:v>
                </c:pt>
                <c:pt idx="6">
                  <c:v>Pregnancy</c:v>
                </c:pt>
                <c:pt idx="7">
                  <c:v>Diabetes/blood sugar management</c:v>
                </c:pt>
                <c:pt idx="8">
                  <c:v>Healthy Aging</c:v>
                </c:pt>
                <c:pt idx="9">
                  <c:v>Heart/cardiovascular problem</c:v>
                </c:pt>
                <c:pt idx="10">
                  <c:v>Osteoporosis</c:v>
                </c:pt>
                <c:pt idx="11">
                  <c:v>Perimenopause/Menopause</c:v>
                </c:pt>
              </c:strCache>
            </c:strRef>
          </c:cat>
          <c:val>
            <c:numRef>
              <c:f>Sheet1!$D$22:$D$33</c:f>
              <c:numCache>
                <c:formatCode>0%</c:formatCode>
                <c:ptCount val="12"/>
                <c:pt idx="0">
                  <c:v>0.14874142000000001</c:v>
                </c:pt>
                <c:pt idx="1">
                  <c:v>8.0091529999999994E-2</c:v>
                </c:pt>
                <c:pt idx="2">
                  <c:v>0.14187643</c:v>
                </c:pt>
                <c:pt idx="3">
                  <c:v>8.2379859999999999E-2</c:v>
                </c:pt>
                <c:pt idx="4">
                  <c:v>8.0091529999999994E-2</c:v>
                </c:pt>
                <c:pt idx="5">
                  <c:v>5.2631579999999997E-2</c:v>
                </c:pt>
                <c:pt idx="6">
                  <c:v>3.8901600000000001E-2</c:v>
                </c:pt>
                <c:pt idx="7">
                  <c:v>0.11441648</c:v>
                </c:pt>
                <c:pt idx="8">
                  <c:v>0.18077803000000001</c:v>
                </c:pt>
                <c:pt idx="9">
                  <c:v>4.5766590000000003E-2</c:v>
                </c:pt>
                <c:pt idx="10">
                  <c:v>5.2631579999999997E-2</c:v>
                </c:pt>
                <c:pt idx="11">
                  <c:v>0.17620137</c:v>
                </c:pt>
              </c:numCache>
            </c:numRef>
          </c:val>
          <c:extLst>
            <c:ext xmlns:c16="http://schemas.microsoft.com/office/drawing/2014/chart" uri="{C3380CC4-5D6E-409C-BE32-E72D297353CC}">
              <c16:uniqueId val="{00000002-887F-4D84-B94E-DA2B74670FAF}"/>
            </c:ext>
          </c:extLst>
        </c:ser>
        <c:ser>
          <c:idx val="3"/>
          <c:order val="3"/>
          <c:tx>
            <c:strRef>
              <c:f>Sheet1!$E$1</c:f>
              <c:strCache>
                <c:ptCount val="1"/>
                <c:pt idx="0">
                  <c:v>Male 35-54 Reporting</c:v>
                </c:pt>
              </c:strCache>
            </c:strRef>
          </c:tx>
          <c:spPr>
            <a:pattFill prst="wdUpDiag">
              <a:fgClr>
                <a:schemeClr val="accent4"/>
              </a:fgClr>
              <a:bgClr>
                <a:schemeClr val="bg1"/>
              </a:bgClr>
            </a:pattFill>
            <a:ln>
              <a:noFill/>
            </a:ln>
            <a:effectLst/>
          </c:spPr>
          <c:invertIfNegative val="0"/>
          <c:cat>
            <c:strRef>
              <c:f>Sheet1!$A$22:$A$33</c:f>
              <c:strCache>
                <c:ptCount val="12"/>
                <c:pt idx="0">
                  <c:v>High blood pressure</c:v>
                </c:pt>
                <c:pt idx="1">
                  <c:v>Sexual health</c:v>
                </c:pt>
                <c:pt idx="2">
                  <c:v>High cholesterol</c:v>
                </c:pt>
                <c:pt idx="3">
                  <c:v>Athletic performance</c:v>
                </c:pt>
                <c:pt idx="4">
                  <c:v>Antioxidant support</c:v>
                </c:pt>
                <c:pt idx="5">
                  <c:v>Long haul COVID symptoms</c:v>
                </c:pt>
                <c:pt idx="6">
                  <c:v>Pregnancy</c:v>
                </c:pt>
                <c:pt idx="7">
                  <c:v>Diabetes/blood sugar management</c:v>
                </c:pt>
                <c:pt idx="8">
                  <c:v>Healthy Aging</c:v>
                </c:pt>
                <c:pt idx="9">
                  <c:v>Heart/cardiovascular problem</c:v>
                </c:pt>
                <c:pt idx="10">
                  <c:v>Osteoporosis</c:v>
                </c:pt>
                <c:pt idx="11">
                  <c:v>Perimenopause/Menopause</c:v>
                </c:pt>
              </c:strCache>
            </c:strRef>
          </c:cat>
          <c:val>
            <c:numRef>
              <c:f>Sheet1!$E$22:$E$33</c:f>
              <c:numCache>
                <c:formatCode>0%</c:formatCode>
                <c:ptCount val="12"/>
                <c:pt idx="0">
                  <c:v>0.1875</c:v>
                </c:pt>
                <c:pt idx="1">
                  <c:v>0.11830357</c:v>
                </c:pt>
                <c:pt idx="2">
                  <c:v>0.17857143</c:v>
                </c:pt>
                <c:pt idx="3">
                  <c:v>0.10044643</c:v>
                </c:pt>
                <c:pt idx="4">
                  <c:v>8.2589289999999996E-2</c:v>
                </c:pt>
                <c:pt idx="5">
                  <c:v>4.9107139999999987E-2</c:v>
                </c:pt>
                <c:pt idx="6">
                  <c:v>1.3392859999999999E-2</c:v>
                </c:pt>
                <c:pt idx="7">
                  <c:v>0.11607143</c:v>
                </c:pt>
                <c:pt idx="8">
                  <c:v>0.10491071</c:v>
                </c:pt>
                <c:pt idx="9">
                  <c:v>4.6875E-2</c:v>
                </c:pt>
                <c:pt idx="10">
                  <c:v>3.5714290000000003E-2</c:v>
                </c:pt>
                <c:pt idx="11">
                  <c:v>1.1160710000000001E-2</c:v>
                </c:pt>
              </c:numCache>
            </c:numRef>
          </c:val>
          <c:extLst>
            <c:ext xmlns:c16="http://schemas.microsoft.com/office/drawing/2014/chart" uri="{C3380CC4-5D6E-409C-BE32-E72D297353CC}">
              <c16:uniqueId val="{00000003-887F-4D84-B94E-DA2B74670FAF}"/>
            </c:ext>
          </c:extLst>
        </c:ser>
        <c:ser>
          <c:idx val="4"/>
          <c:order val="4"/>
          <c:tx>
            <c:strRef>
              <c:f>Sheet1!$F$1</c:f>
              <c:strCache>
                <c:ptCount val="1"/>
                <c:pt idx="0">
                  <c:v>Female 55+ Reporting</c:v>
                </c:pt>
              </c:strCache>
            </c:strRef>
          </c:tx>
          <c:spPr>
            <a:pattFill prst="wdUpDiag">
              <a:fgClr>
                <a:schemeClr val="accent5"/>
              </a:fgClr>
              <a:bgClr>
                <a:schemeClr val="bg1"/>
              </a:bgClr>
            </a:pattFill>
            <a:ln>
              <a:noFill/>
            </a:ln>
            <a:effectLst/>
          </c:spPr>
          <c:invertIfNegative val="0"/>
          <c:cat>
            <c:strRef>
              <c:f>Sheet1!$A$22:$A$33</c:f>
              <c:strCache>
                <c:ptCount val="12"/>
                <c:pt idx="0">
                  <c:v>High blood pressure</c:v>
                </c:pt>
                <c:pt idx="1">
                  <c:v>Sexual health</c:v>
                </c:pt>
                <c:pt idx="2">
                  <c:v>High cholesterol</c:v>
                </c:pt>
                <c:pt idx="3">
                  <c:v>Athletic performance</c:v>
                </c:pt>
                <c:pt idx="4">
                  <c:v>Antioxidant support</c:v>
                </c:pt>
                <c:pt idx="5">
                  <c:v>Long haul COVID symptoms</c:v>
                </c:pt>
                <c:pt idx="6">
                  <c:v>Pregnancy</c:v>
                </c:pt>
                <c:pt idx="7">
                  <c:v>Diabetes/blood sugar management</c:v>
                </c:pt>
                <c:pt idx="8">
                  <c:v>Healthy Aging</c:v>
                </c:pt>
                <c:pt idx="9">
                  <c:v>Heart/cardiovascular problem</c:v>
                </c:pt>
                <c:pt idx="10">
                  <c:v>Osteoporosis</c:v>
                </c:pt>
                <c:pt idx="11">
                  <c:v>Perimenopause/Menopause</c:v>
                </c:pt>
              </c:strCache>
            </c:strRef>
          </c:cat>
          <c:val>
            <c:numRef>
              <c:f>Sheet1!$F$22:$F$33</c:f>
              <c:numCache>
                <c:formatCode>0%</c:formatCode>
                <c:ptCount val="12"/>
                <c:pt idx="0">
                  <c:v>0.31428571</c:v>
                </c:pt>
                <c:pt idx="1">
                  <c:v>3.4285709999999997E-2</c:v>
                </c:pt>
                <c:pt idx="2">
                  <c:v>0.25142857000000002</c:v>
                </c:pt>
                <c:pt idx="3">
                  <c:v>8.5714289999999999E-2</c:v>
                </c:pt>
                <c:pt idx="4">
                  <c:v>8.5714289999999999E-2</c:v>
                </c:pt>
                <c:pt idx="5">
                  <c:v>5.142857E-2</c:v>
                </c:pt>
                <c:pt idx="6">
                  <c:v>0</c:v>
                </c:pt>
                <c:pt idx="7">
                  <c:v>0.13142856999999999</c:v>
                </c:pt>
                <c:pt idx="8">
                  <c:v>0.24571429</c:v>
                </c:pt>
                <c:pt idx="9">
                  <c:v>0.12</c:v>
                </c:pt>
                <c:pt idx="10">
                  <c:v>0.18285714</c:v>
                </c:pt>
                <c:pt idx="11">
                  <c:v>0.17714286000000001</c:v>
                </c:pt>
              </c:numCache>
            </c:numRef>
          </c:val>
          <c:extLst>
            <c:ext xmlns:c16="http://schemas.microsoft.com/office/drawing/2014/chart" uri="{C3380CC4-5D6E-409C-BE32-E72D297353CC}">
              <c16:uniqueId val="{00000004-887F-4D84-B94E-DA2B74670FAF}"/>
            </c:ext>
          </c:extLst>
        </c:ser>
        <c:ser>
          <c:idx val="5"/>
          <c:order val="5"/>
          <c:tx>
            <c:strRef>
              <c:f>Sheet1!$G$1</c:f>
              <c:strCache>
                <c:ptCount val="1"/>
                <c:pt idx="0">
                  <c:v>Male 55+ Reporting</c:v>
                </c:pt>
              </c:strCache>
            </c:strRef>
          </c:tx>
          <c:spPr>
            <a:pattFill prst="wdUpDiag">
              <a:fgClr>
                <a:schemeClr val="accent6"/>
              </a:fgClr>
              <a:bgClr>
                <a:schemeClr val="bg1"/>
              </a:bgClr>
            </a:pattFill>
            <a:ln>
              <a:noFill/>
            </a:ln>
            <a:effectLst/>
          </c:spPr>
          <c:invertIfNegative val="0"/>
          <c:cat>
            <c:strRef>
              <c:f>Sheet1!$A$22:$A$33</c:f>
              <c:strCache>
                <c:ptCount val="12"/>
                <c:pt idx="0">
                  <c:v>High blood pressure</c:v>
                </c:pt>
                <c:pt idx="1">
                  <c:v>Sexual health</c:v>
                </c:pt>
                <c:pt idx="2">
                  <c:v>High cholesterol</c:v>
                </c:pt>
                <c:pt idx="3">
                  <c:v>Athletic performance</c:v>
                </c:pt>
                <c:pt idx="4">
                  <c:v>Antioxidant support</c:v>
                </c:pt>
                <c:pt idx="5">
                  <c:v>Long haul COVID symptoms</c:v>
                </c:pt>
                <c:pt idx="6">
                  <c:v>Pregnancy</c:v>
                </c:pt>
                <c:pt idx="7">
                  <c:v>Diabetes/blood sugar management</c:v>
                </c:pt>
                <c:pt idx="8">
                  <c:v>Healthy Aging</c:v>
                </c:pt>
                <c:pt idx="9">
                  <c:v>Heart/cardiovascular problem</c:v>
                </c:pt>
                <c:pt idx="10">
                  <c:v>Osteoporosis</c:v>
                </c:pt>
                <c:pt idx="11">
                  <c:v>Perimenopause/Menopause</c:v>
                </c:pt>
              </c:strCache>
            </c:strRef>
          </c:cat>
          <c:val>
            <c:numRef>
              <c:f>Sheet1!$G$22:$G$33</c:f>
              <c:numCache>
                <c:formatCode>0%</c:formatCode>
                <c:ptCount val="12"/>
                <c:pt idx="0">
                  <c:v>0.43540669999999998</c:v>
                </c:pt>
                <c:pt idx="1">
                  <c:v>0.14354067000000001</c:v>
                </c:pt>
                <c:pt idx="2">
                  <c:v>0.33014354000000001</c:v>
                </c:pt>
                <c:pt idx="3">
                  <c:v>4.7846890000000003E-2</c:v>
                </c:pt>
                <c:pt idx="4">
                  <c:v>5.7416270000000012E-2</c:v>
                </c:pt>
                <c:pt idx="5">
                  <c:v>3.349282E-2</c:v>
                </c:pt>
                <c:pt idx="6">
                  <c:v>0</c:v>
                </c:pt>
                <c:pt idx="7">
                  <c:v>0.18660287</c:v>
                </c:pt>
                <c:pt idx="8">
                  <c:v>0.19138756000000001</c:v>
                </c:pt>
                <c:pt idx="9">
                  <c:v>8.133971000000001E-2</c:v>
                </c:pt>
                <c:pt idx="10">
                  <c:v>9.5693799999999989E-3</c:v>
                </c:pt>
                <c:pt idx="11">
                  <c:v>0</c:v>
                </c:pt>
              </c:numCache>
            </c:numRef>
          </c:val>
          <c:extLst>
            <c:ext xmlns:c16="http://schemas.microsoft.com/office/drawing/2014/chart" uri="{C3380CC4-5D6E-409C-BE32-E72D297353CC}">
              <c16:uniqueId val="{00000005-887F-4D84-B94E-DA2B74670FAF}"/>
            </c:ext>
          </c:extLst>
        </c:ser>
        <c:dLbls>
          <c:showLegendKey val="0"/>
          <c:showVal val="0"/>
          <c:showCatName val="0"/>
          <c:showSerName val="0"/>
          <c:showPercent val="0"/>
          <c:showBubbleSize val="0"/>
        </c:dLbls>
        <c:gapWidth val="219"/>
        <c:overlap val="-27"/>
        <c:axId val="549384048"/>
        <c:axId val="549377568"/>
      </c:barChart>
      <c:barChart>
        <c:barDir val="col"/>
        <c:grouping val="clustered"/>
        <c:varyColors val="0"/>
        <c:ser>
          <c:idx val="6"/>
          <c:order val="6"/>
          <c:tx>
            <c:strRef>
              <c:f>Sheet1!$H$1</c:f>
              <c:strCache>
                <c:ptCount val="1"/>
                <c:pt idx="0">
                  <c:v>Female 18-34 Treatment</c:v>
                </c:pt>
              </c:strCache>
            </c:strRef>
          </c:tx>
          <c:spPr>
            <a:solidFill>
              <a:schemeClr val="accent1"/>
            </a:solidFill>
            <a:ln>
              <a:noFill/>
            </a:ln>
            <a:effectLst/>
          </c:spPr>
          <c:invertIfNegative val="0"/>
          <c:cat>
            <c:strRef>
              <c:f>Sheet1!$A$22:$A$33</c:f>
              <c:strCache>
                <c:ptCount val="12"/>
                <c:pt idx="0">
                  <c:v>High blood pressure</c:v>
                </c:pt>
                <c:pt idx="1">
                  <c:v>Sexual health</c:v>
                </c:pt>
                <c:pt idx="2">
                  <c:v>High cholesterol</c:v>
                </c:pt>
                <c:pt idx="3">
                  <c:v>Athletic performance</c:v>
                </c:pt>
                <c:pt idx="4">
                  <c:v>Antioxidant support</c:v>
                </c:pt>
                <c:pt idx="5">
                  <c:v>Long haul COVID symptoms</c:v>
                </c:pt>
                <c:pt idx="6">
                  <c:v>Pregnancy</c:v>
                </c:pt>
                <c:pt idx="7">
                  <c:v>Diabetes/blood sugar management</c:v>
                </c:pt>
                <c:pt idx="8">
                  <c:v>Healthy Aging</c:v>
                </c:pt>
                <c:pt idx="9">
                  <c:v>Heart/cardiovascular problem</c:v>
                </c:pt>
                <c:pt idx="10">
                  <c:v>Osteoporosis</c:v>
                </c:pt>
                <c:pt idx="11">
                  <c:v>Perimenopause/Menopause</c:v>
                </c:pt>
              </c:strCache>
            </c:strRef>
          </c:cat>
          <c:val>
            <c:numRef>
              <c:f>Sheet1!$H$22:$H$33</c:f>
              <c:numCache>
                <c:formatCode>0%</c:formatCode>
                <c:ptCount val="12"/>
                <c:pt idx="0">
                  <c:v>6.4516130000000005E-2</c:v>
                </c:pt>
                <c:pt idx="1">
                  <c:v>3.5483870000000001E-2</c:v>
                </c:pt>
                <c:pt idx="2">
                  <c:v>4.516129E-2</c:v>
                </c:pt>
                <c:pt idx="3">
                  <c:v>5.4838709999999999E-2</c:v>
                </c:pt>
                <c:pt idx="4">
                  <c:v>5.1612900000000003E-2</c:v>
                </c:pt>
                <c:pt idx="5">
                  <c:v>2.9032260000000001E-2</c:v>
                </c:pt>
                <c:pt idx="6">
                  <c:v>5.4838709999999999E-2</c:v>
                </c:pt>
                <c:pt idx="7">
                  <c:v>4.516129E-2</c:v>
                </c:pt>
                <c:pt idx="8">
                  <c:v>4.516129E-2</c:v>
                </c:pt>
                <c:pt idx="9">
                  <c:v>9.6774199999999991E-3</c:v>
                </c:pt>
                <c:pt idx="10">
                  <c:v>6.45161E-3</c:v>
                </c:pt>
                <c:pt idx="11">
                  <c:v>1.290323E-2</c:v>
                </c:pt>
              </c:numCache>
            </c:numRef>
          </c:val>
          <c:extLst>
            <c:ext xmlns:c16="http://schemas.microsoft.com/office/drawing/2014/chart" uri="{C3380CC4-5D6E-409C-BE32-E72D297353CC}">
              <c16:uniqueId val="{00000006-887F-4D84-B94E-DA2B74670FAF}"/>
            </c:ext>
          </c:extLst>
        </c:ser>
        <c:ser>
          <c:idx val="7"/>
          <c:order val="7"/>
          <c:tx>
            <c:strRef>
              <c:f>Sheet1!$I$1</c:f>
              <c:strCache>
                <c:ptCount val="1"/>
                <c:pt idx="0">
                  <c:v>Male 18-34 Treatment</c:v>
                </c:pt>
              </c:strCache>
            </c:strRef>
          </c:tx>
          <c:spPr>
            <a:solidFill>
              <a:schemeClr val="accent2"/>
            </a:solidFill>
            <a:ln>
              <a:noFill/>
            </a:ln>
            <a:effectLst/>
          </c:spPr>
          <c:invertIfNegative val="0"/>
          <c:cat>
            <c:strRef>
              <c:f>Sheet1!$A$22:$A$33</c:f>
              <c:strCache>
                <c:ptCount val="12"/>
                <c:pt idx="0">
                  <c:v>High blood pressure</c:v>
                </c:pt>
                <c:pt idx="1">
                  <c:v>Sexual health</c:v>
                </c:pt>
                <c:pt idx="2">
                  <c:v>High cholesterol</c:v>
                </c:pt>
                <c:pt idx="3">
                  <c:v>Athletic performance</c:v>
                </c:pt>
                <c:pt idx="4">
                  <c:v>Antioxidant support</c:v>
                </c:pt>
                <c:pt idx="5">
                  <c:v>Long haul COVID symptoms</c:v>
                </c:pt>
                <c:pt idx="6">
                  <c:v>Pregnancy</c:v>
                </c:pt>
                <c:pt idx="7">
                  <c:v>Diabetes/blood sugar management</c:v>
                </c:pt>
                <c:pt idx="8">
                  <c:v>Healthy Aging</c:v>
                </c:pt>
                <c:pt idx="9">
                  <c:v>Heart/cardiovascular problem</c:v>
                </c:pt>
                <c:pt idx="10">
                  <c:v>Osteoporosis</c:v>
                </c:pt>
                <c:pt idx="11">
                  <c:v>Perimenopause/Menopause</c:v>
                </c:pt>
              </c:strCache>
            </c:strRef>
          </c:cat>
          <c:val>
            <c:numRef>
              <c:f>Sheet1!$I$22:$I$33</c:f>
              <c:numCache>
                <c:formatCode>0%</c:formatCode>
                <c:ptCount val="12"/>
                <c:pt idx="0">
                  <c:v>0.10312499999999999</c:v>
                </c:pt>
                <c:pt idx="1">
                  <c:v>8.4375000000000006E-2</c:v>
                </c:pt>
                <c:pt idx="2">
                  <c:v>6.8750000000000006E-2</c:v>
                </c:pt>
                <c:pt idx="3">
                  <c:v>0.109375</c:v>
                </c:pt>
                <c:pt idx="4">
                  <c:v>4.0625000000000001E-2</c:v>
                </c:pt>
                <c:pt idx="5">
                  <c:v>3.4375000000000003E-2</c:v>
                </c:pt>
                <c:pt idx="6">
                  <c:v>3.1250000000000002E-3</c:v>
                </c:pt>
                <c:pt idx="7">
                  <c:v>8.4375000000000006E-2</c:v>
                </c:pt>
                <c:pt idx="8">
                  <c:v>5.9374999999999997E-2</c:v>
                </c:pt>
                <c:pt idx="9">
                  <c:v>5.3124999999999999E-2</c:v>
                </c:pt>
                <c:pt idx="10">
                  <c:v>9.3749999999999997E-3</c:v>
                </c:pt>
                <c:pt idx="11">
                  <c:v>6.2500000000000003E-3</c:v>
                </c:pt>
              </c:numCache>
            </c:numRef>
          </c:val>
          <c:extLst>
            <c:ext xmlns:c16="http://schemas.microsoft.com/office/drawing/2014/chart" uri="{C3380CC4-5D6E-409C-BE32-E72D297353CC}">
              <c16:uniqueId val="{00000007-887F-4D84-B94E-DA2B74670FAF}"/>
            </c:ext>
          </c:extLst>
        </c:ser>
        <c:ser>
          <c:idx val="8"/>
          <c:order val="8"/>
          <c:tx>
            <c:strRef>
              <c:f>Sheet1!$J$1</c:f>
              <c:strCache>
                <c:ptCount val="1"/>
                <c:pt idx="0">
                  <c:v>Female 35-54 Treatment</c:v>
                </c:pt>
              </c:strCache>
            </c:strRef>
          </c:tx>
          <c:spPr>
            <a:solidFill>
              <a:schemeClr val="accent3"/>
            </a:solidFill>
            <a:ln>
              <a:noFill/>
            </a:ln>
            <a:effectLst/>
          </c:spPr>
          <c:invertIfNegative val="0"/>
          <c:cat>
            <c:strRef>
              <c:f>Sheet1!$A$22:$A$33</c:f>
              <c:strCache>
                <c:ptCount val="12"/>
                <c:pt idx="0">
                  <c:v>High blood pressure</c:v>
                </c:pt>
                <c:pt idx="1">
                  <c:v>Sexual health</c:v>
                </c:pt>
                <c:pt idx="2">
                  <c:v>High cholesterol</c:v>
                </c:pt>
                <c:pt idx="3">
                  <c:v>Athletic performance</c:v>
                </c:pt>
                <c:pt idx="4">
                  <c:v>Antioxidant support</c:v>
                </c:pt>
                <c:pt idx="5">
                  <c:v>Long haul COVID symptoms</c:v>
                </c:pt>
                <c:pt idx="6">
                  <c:v>Pregnancy</c:v>
                </c:pt>
                <c:pt idx="7">
                  <c:v>Diabetes/blood sugar management</c:v>
                </c:pt>
                <c:pt idx="8">
                  <c:v>Healthy Aging</c:v>
                </c:pt>
                <c:pt idx="9">
                  <c:v>Heart/cardiovascular problem</c:v>
                </c:pt>
                <c:pt idx="10">
                  <c:v>Osteoporosis</c:v>
                </c:pt>
                <c:pt idx="11">
                  <c:v>Perimenopause/Menopause</c:v>
                </c:pt>
              </c:strCache>
            </c:strRef>
          </c:cat>
          <c:val>
            <c:numRef>
              <c:f>Sheet1!$J$22:$J$33</c:f>
              <c:numCache>
                <c:formatCode>0%</c:formatCode>
                <c:ptCount val="12"/>
                <c:pt idx="0">
                  <c:v>9.9756689999999995E-2</c:v>
                </c:pt>
                <c:pt idx="1">
                  <c:v>3.6496349999999997E-2</c:v>
                </c:pt>
                <c:pt idx="2">
                  <c:v>9.002433E-2</c:v>
                </c:pt>
                <c:pt idx="3">
                  <c:v>3.1630169999999999E-2</c:v>
                </c:pt>
                <c:pt idx="4">
                  <c:v>6.3260339999999998E-2</c:v>
                </c:pt>
                <c:pt idx="5">
                  <c:v>2.4330899999999999E-2</c:v>
                </c:pt>
                <c:pt idx="6">
                  <c:v>2.6763990000000001E-2</c:v>
                </c:pt>
                <c:pt idx="7">
                  <c:v>7.2992699999999994E-2</c:v>
                </c:pt>
                <c:pt idx="8">
                  <c:v>0.12652068</c:v>
                </c:pt>
                <c:pt idx="9">
                  <c:v>2.4330899999999999E-2</c:v>
                </c:pt>
                <c:pt idx="10">
                  <c:v>3.8929440000000003E-2</c:v>
                </c:pt>
                <c:pt idx="11">
                  <c:v>8.7591240000000001E-2</c:v>
                </c:pt>
              </c:numCache>
            </c:numRef>
          </c:val>
          <c:extLst>
            <c:ext xmlns:c16="http://schemas.microsoft.com/office/drawing/2014/chart" uri="{C3380CC4-5D6E-409C-BE32-E72D297353CC}">
              <c16:uniqueId val="{00000008-887F-4D84-B94E-DA2B74670FAF}"/>
            </c:ext>
          </c:extLst>
        </c:ser>
        <c:ser>
          <c:idx val="9"/>
          <c:order val="9"/>
          <c:tx>
            <c:strRef>
              <c:f>Sheet1!$K$1</c:f>
              <c:strCache>
                <c:ptCount val="1"/>
                <c:pt idx="0">
                  <c:v>Male 35-54 Treatment</c:v>
                </c:pt>
              </c:strCache>
            </c:strRef>
          </c:tx>
          <c:spPr>
            <a:solidFill>
              <a:schemeClr val="accent4"/>
            </a:solidFill>
            <a:ln>
              <a:noFill/>
            </a:ln>
            <a:effectLst/>
          </c:spPr>
          <c:invertIfNegative val="0"/>
          <c:cat>
            <c:strRef>
              <c:f>Sheet1!$A$22:$A$33</c:f>
              <c:strCache>
                <c:ptCount val="12"/>
                <c:pt idx="0">
                  <c:v>High blood pressure</c:v>
                </c:pt>
                <c:pt idx="1">
                  <c:v>Sexual health</c:v>
                </c:pt>
                <c:pt idx="2">
                  <c:v>High cholesterol</c:v>
                </c:pt>
                <c:pt idx="3">
                  <c:v>Athletic performance</c:v>
                </c:pt>
                <c:pt idx="4">
                  <c:v>Antioxidant support</c:v>
                </c:pt>
                <c:pt idx="5">
                  <c:v>Long haul COVID symptoms</c:v>
                </c:pt>
                <c:pt idx="6">
                  <c:v>Pregnancy</c:v>
                </c:pt>
                <c:pt idx="7">
                  <c:v>Diabetes/blood sugar management</c:v>
                </c:pt>
                <c:pt idx="8">
                  <c:v>Healthy Aging</c:v>
                </c:pt>
                <c:pt idx="9">
                  <c:v>Heart/cardiovascular problem</c:v>
                </c:pt>
                <c:pt idx="10">
                  <c:v>Osteoporosis</c:v>
                </c:pt>
                <c:pt idx="11">
                  <c:v>Perimenopause/Menopause</c:v>
                </c:pt>
              </c:strCache>
            </c:strRef>
          </c:cat>
          <c:val>
            <c:numRef>
              <c:f>Sheet1!$K$22:$K$33</c:f>
              <c:numCache>
                <c:formatCode>0%</c:formatCode>
                <c:ptCount val="12"/>
                <c:pt idx="0">
                  <c:v>0.10591133</c:v>
                </c:pt>
                <c:pt idx="1">
                  <c:v>8.6206900000000003E-2</c:v>
                </c:pt>
                <c:pt idx="2">
                  <c:v>0.12068966</c:v>
                </c:pt>
                <c:pt idx="3">
                  <c:v>6.8965520000000002E-2</c:v>
                </c:pt>
                <c:pt idx="4">
                  <c:v>5.9113300000000008E-2</c:v>
                </c:pt>
                <c:pt idx="5">
                  <c:v>1.9704429999999998E-2</c:v>
                </c:pt>
                <c:pt idx="6">
                  <c:v>4.92611E-3</c:v>
                </c:pt>
                <c:pt idx="7">
                  <c:v>9.1133000000000006E-2</c:v>
                </c:pt>
                <c:pt idx="8">
                  <c:v>8.1280789999999992E-2</c:v>
                </c:pt>
                <c:pt idx="9">
                  <c:v>3.6945810000000003E-2</c:v>
                </c:pt>
                <c:pt idx="10">
                  <c:v>2.7093599999999999E-2</c:v>
                </c:pt>
                <c:pt idx="11">
                  <c:v>4.92611E-3</c:v>
                </c:pt>
              </c:numCache>
            </c:numRef>
          </c:val>
          <c:extLst>
            <c:ext xmlns:c16="http://schemas.microsoft.com/office/drawing/2014/chart" uri="{C3380CC4-5D6E-409C-BE32-E72D297353CC}">
              <c16:uniqueId val="{00000009-887F-4D84-B94E-DA2B74670FAF}"/>
            </c:ext>
          </c:extLst>
        </c:ser>
        <c:ser>
          <c:idx val="10"/>
          <c:order val="10"/>
          <c:tx>
            <c:strRef>
              <c:f>Sheet1!$L$1</c:f>
              <c:strCache>
                <c:ptCount val="1"/>
                <c:pt idx="0">
                  <c:v>Female 55+ Treatment</c:v>
                </c:pt>
              </c:strCache>
            </c:strRef>
          </c:tx>
          <c:spPr>
            <a:solidFill>
              <a:schemeClr val="accent5"/>
            </a:solidFill>
            <a:ln>
              <a:noFill/>
            </a:ln>
            <a:effectLst/>
          </c:spPr>
          <c:invertIfNegative val="0"/>
          <c:cat>
            <c:strRef>
              <c:f>Sheet1!$A$22:$A$33</c:f>
              <c:strCache>
                <c:ptCount val="12"/>
                <c:pt idx="0">
                  <c:v>High blood pressure</c:v>
                </c:pt>
                <c:pt idx="1">
                  <c:v>Sexual health</c:v>
                </c:pt>
                <c:pt idx="2">
                  <c:v>High cholesterol</c:v>
                </c:pt>
                <c:pt idx="3">
                  <c:v>Athletic performance</c:v>
                </c:pt>
                <c:pt idx="4">
                  <c:v>Antioxidant support</c:v>
                </c:pt>
                <c:pt idx="5">
                  <c:v>Long haul COVID symptoms</c:v>
                </c:pt>
                <c:pt idx="6">
                  <c:v>Pregnancy</c:v>
                </c:pt>
                <c:pt idx="7">
                  <c:v>Diabetes/blood sugar management</c:v>
                </c:pt>
                <c:pt idx="8">
                  <c:v>Healthy Aging</c:v>
                </c:pt>
                <c:pt idx="9">
                  <c:v>Heart/cardiovascular problem</c:v>
                </c:pt>
                <c:pt idx="10">
                  <c:v>Osteoporosis</c:v>
                </c:pt>
                <c:pt idx="11">
                  <c:v>Perimenopause/Menopause</c:v>
                </c:pt>
              </c:strCache>
            </c:strRef>
          </c:cat>
          <c:val>
            <c:numRef>
              <c:f>Sheet1!$L$22:$L$33</c:f>
              <c:numCache>
                <c:formatCode>0%</c:formatCode>
                <c:ptCount val="12"/>
                <c:pt idx="0">
                  <c:v>0.16071429000000001</c:v>
                </c:pt>
                <c:pt idx="1">
                  <c:v>0</c:v>
                </c:pt>
                <c:pt idx="2">
                  <c:v>0.13095238000000001</c:v>
                </c:pt>
                <c:pt idx="3">
                  <c:v>2.9761900000000001E-2</c:v>
                </c:pt>
                <c:pt idx="4">
                  <c:v>5.9523810000000003E-2</c:v>
                </c:pt>
                <c:pt idx="5">
                  <c:v>1.190476E-2</c:v>
                </c:pt>
                <c:pt idx="6">
                  <c:v>0</c:v>
                </c:pt>
                <c:pt idx="7">
                  <c:v>7.1428569999999997E-2</c:v>
                </c:pt>
                <c:pt idx="8">
                  <c:v>0.16071429000000001</c:v>
                </c:pt>
                <c:pt idx="9">
                  <c:v>7.7380950000000004E-2</c:v>
                </c:pt>
                <c:pt idx="10">
                  <c:v>0.14880952</c:v>
                </c:pt>
                <c:pt idx="11">
                  <c:v>0.10714286000000001</c:v>
                </c:pt>
              </c:numCache>
            </c:numRef>
          </c:val>
          <c:extLst>
            <c:ext xmlns:c16="http://schemas.microsoft.com/office/drawing/2014/chart" uri="{C3380CC4-5D6E-409C-BE32-E72D297353CC}">
              <c16:uniqueId val="{0000000A-887F-4D84-B94E-DA2B74670FAF}"/>
            </c:ext>
          </c:extLst>
        </c:ser>
        <c:ser>
          <c:idx val="11"/>
          <c:order val="11"/>
          <c:tx>
            <c:strRef>
              <c:f>Sheet1!$M$1</c:f>
              <c:strCache>
                <c:ptCount val="1"/>
                <c:pt idx="0">
                  <c:v>Male 55+ Treatment</c:v>
                </c:pt>
              </c:strCache>
            </c:strRef>
          </c:tx>
          <c:spPr>
            <a:solidFill>
              <a:schemeClr val="accent6"/>
            </a:solidFill>
            <a:ln>
              <a:noFill/>
            </a:ln>
            <a:effectLst/>
          </c:spPr>
          <c:invertIfNegative val="0"/>
          <c:cat>
            <c:strRef>
              <c:f>Sheet1!$A$22:$A$33</c:f>
              <c:strCache>
                <c:ptCount val="12"/>
                <c:pt idx="0">
                  <c:v>High blood pressure</c:v>
                </c:pt>
                <c:pt idx="1">
                  <c:v>Sexual health</c:v>
                </c:pt>
                <c:pt idx="2">
                  <c:v>High cholesterol</c:v>
                </c:pt>
                <c:pt idx="3">
                  <c:v>Athletic performance</c:v>
                </c:pt>
                <c:pt idx="4">
                  <c:v>Antioxidant support</c:v>
                </c:pt>
                <c:pt idx="5">
                  <c:v>Long haul COVID symptoms</c:v>
                </c:pt>
                <c:pt idx="6">
                  <c:v>Pregnancy</c:v>
                </c:pt>
                <c:pt idx="7">
                  <c:v>Diabetes/blood sugar management</c:v>
                </c:pt>
                <c:pt idx="8">
                  <c:v>Healthy Aging</c:v>
                </c:pt>
                <c:pt idx="9">
                  <c:v>Heart/cardiovascular problem</c:v>
                </c:pt>
                <c:pt idx="10">
                  <c:v>Osteoporosis</c:v>
                </c:pt>
                <c:pt idx="11">
                  <c:v>Perimenopause/Menopause</c:v>
                </c:pt>
              </c:strCache>
            </c:strRef>
          </c:cat>
          <c:val>
            <c:numRef>
              <c:f>Sheet1!$M$22:$M$33</c:f>
              <c:numCache>
                <c:formatCode>0%</c:formatCode>
                <c:ptCount val="12"/>
                <c:pt idx="0">
                  <c:v>0.24120602999999999</c:v>
                </c:pt>
                <c:pt idx="1">
                  <c:v>7.5376880000000007E-2</c:v>
                </c:pt>
                <c:pt idx="2">
                  <c:v>0.23115578000000001</c:v>
                </c:pt>
                <c:pt idx="3">
                  <c:v>2.01005E-2</c:v>
                </c:pt>
                <c:pt idx="4">
                  <c:v>3.015075E-2</c:v>
                </c:pt>
                <c:pt idx="5">
                  <c:v>1.005025E-2</c:v>
                </c:pt>
                <c:pt idx="6">
                  <c:v>0</c:v>
                </c:pt>
                <c:pt idx="7">
                  <c:v>0.10552764000000001</c:v>
                </c:pt>
                <c:pt idx="8">
                  <c:v>0.14572863999999999</c:v>
                </c:pt>
                <c:pt idx="9">
                  <c:v>4.5226130000000003E-2</c:v>
                </c:pt>
                <c:pt idx="10">
                  <c:v>1.005025E-2</c:v>
                </c:pt>
                <c:pt idx="11">
                  <c:v>0</c:v>
                </c:pt>
              </c:numCache>
            </c:numRef>
          </c:val>
          <c:extLst>
            <c:ext xmlns:c16="http://schemas.microsoft.com/office/drawing/2014/chart" uri="{C3380CC4-5D6E-409C-BE32-E72D297353CC}">
              <c16:uniqueId val="{0000000B-887F-4D84-B94E-DA2B74670FAF}"/>
            </c:ext>
          </c:extLst>
        </c:ser>
        <c:dLbls>
          <c:showLegendKey val="0"/>
          <c:showVal val="0"/>
          <c:showCatName val="0"/>
          <c:showSerName val="0"/>
          <c:showPercent val="0"/>
          <c:showBubbleSize val="0"/>
        </c:dLbls>
        <c:gapWidth val="219"/>
        <c:overlap val="-27"/>
        <c:axId val="712800328"/>
        <c:axId val="712801408"/>
      </c:barChart>
      <c:catAx>
        <c:axId val="54938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77568"/>
        <c:crosses val="autoZero"/>
        <c:auto val="1"/>
        <c:lblAlgn val="ctr"/>
        <c:lblOffset val="100"/>
        <c:noMultiLvlLbl val="0"/>
      </c:catAx>
      <c:valAx>
        <c:axId val="54937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84048"/>
        <c:crosses val="autoZero"/>
        <c:crossBetween val="between"/>
      </c:valAx>
      <c:valAx>
        <c:axId val="712801408"/>
        <c:scaling>
          <c:orientation val="minMax"/>
          <c:max val="0.5"/>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2800328"/>
        <c:crosses val="max"/>
        <c:crossBetween val="between"/>
      </c:valAx>
      <c:catAx>
        <c:axId val="712800328"/>
        <c:scaling>
          <c:orientation val="minMax"/>
        </c:scaling>
        <c:delete val="1"/>
        <c:axPos val="b"/>
        <c:numFmt formatCode="General" sourceLinked="1"/>
        <c:majorTickMark val="out"/>
        <c:minorTickMark val="none"/>
        <c:tickLblPos val="nextTo"/>
        <c:crossAx val="71280140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numRef>
              <c:f>Sheet1!$A$2:$A$33</c:f>
              <c:numCache>
                <c:formatCode>General</c:formatCode>
                <c:ptCount val="32"/>
              </c:numCache>
            </c:numRef>
          </c:cat>
          <c:val>
            <c:numRef>
              <c:f>Sheet1!$B$2:$B$33</c:f>
              <c:numCache>
                <c:formatCode>General</c:formatCode>
                <c:ptCount val="32"/>
              </c:numCache>
            </c:numRef>
          </c:val>
          <c:extLst>
            <c:ext xmlns:c16="http://schemas.microsoft.com/office/drawing/2014/chart" uri="{C3380CC4-5D6E-409C-BE32-E72D297353CC}">
              <c16:uniqueId val="{00000000-E7F7-4772-845D-181409D91CB0}"/>
            </c:ext>
          </c:extLst>
        </c:ser>
        <c:ser>
          <c:idx val="1"/>
          <c:order val="1"/>
          <c:tx>
            <c:strRef>
              <c:f>Sheet1!$C$1</c:f>
              <c:strCache>
                <c:ptCount val="1"/>
                <c:pt idx="0">
                  <c:v>US Male 18-34</c:v>
                </c:pt>
              </c:strCache>
            </c:strRef>
          </c:tx>
          <c:spPr>
            <a:solidFill>
              <a:schemeClr val="accent2"/>
            </a:solidFill>
            <a:ln>
              <a:noFill/>
            </a:ln>
            <a:effectLst/>
          </c:spPr>
          <c:invertIfNegative val="0"/>
          <c:cat>
            <c:numRef>
              <c:f>Sheet1!$A$2:$A$33</c:f>
              <c:numCache>
                <c:formatCode>General</c:formatCode>
                <c:ptCount val="32"/>
              </c:numCache>
            </c:numRef>
          </c:cat>
          <c:val>
            <c:numRef>
              <c:f>Sheet1!$C$2:$C$33</c:f>
              <c:numCache>
                <c:formatCode>General</c:formatCode>
                <c:ptCount val="32"/>
              </c:numCache>
            </c:numRef>
          </c:val>
          <c:extLst>
            <c:ext xmlns:c16="http://schemas.microsoft.com/office/drawing/2014/chart" uri="{C3380CC4-5D6E-409C-BE32-E72D297353CC}">
              <c16:uniqueId val="{00000001-E7F7-4772-845D-181409D91CB0}"/>
            </c:ext>
          </c:extLst>
        </c:ser>
        <c:ser>
          <c:idx val="2"/>
          <c:order val="2"/>
          <c:tx>
            <c:strRef>
              <c:f>Sheet1!$D$1</c:f>
              <c:strCache>
                <c:ptCount val="1"/>
                <c:pt idx="0">
                  <c:v>US Female 35-54</c:v>
                </c:pt>
              </c:strCache>
            </c:strRef>
          </c:tx>
          <c:spPr>
            <a:solidFill>
              <a:schemeClr val="accent3"/>
            </a:solidFill>
            <a:ln>
              <a:noFill/>
            </a:ln>
            <a:effectLst/>
          </c:spPr>
          <c:invertIfNegative val="0"/>
          <c:cat>
            <c:numRef>
              <c:f>Sheet1!$A$2:$A$33</c:f>
              <c:numCache>
                <c:formatCode>General</c:formatCode>
                <c:ptCount val="32"/>
              </c:numCache>
            </c:numRef>
          </c:cat>
          <c:val>
            <c:numRef>
              <c:f>Sheet1!$D$2:$D$33</c:f>
              <c:numCache>
                <c:formatCode>General</c:formatCode>
                <c:ptCount val="32"/>
              </c:numCache>
            </c:numRef>
          </c:val>
          <c:extLst>
            <c:ext xmlns:c16="http://schemas.microsoft.com/office/drawing/2014/chart" uri="{C3380CC4-5D6E-409C-BE32-E72D297353CC}">
              <c16:uniqueId val="{00000002-E7F7-4772-845D-181409D91CB0}"/>
            </c:ext>
          </c:extLst>
        </c:ser>
        <c:ser>
          <c:idx val="3"/>
          <c:order val="3"/>
          <c:tx>
            <c:strRef>
              <c:f>Sheet1!$E$1</c:f>
              <c:strCache>
                <c:ptCount val="1"/>
                <c:pt idx="0">
                  <c:v>US Male 35-54</c:v>
                </c:pt>
              </c:strCache>
            </c:strRef>
          </c:tx>
          <c:spPr>
            <a:solidFill>
              <a:schemeClr val="accent4"/>
            </a:solidFill>
            <a:ln>
              <a:noFill/>
            </a:ln>
            <a:effectLst/>
          </c:spPr>
          <c:invertIfNegative val="0"/>
          <c:cat>
            <c:numRef>
              <c:f>Sheet1!$A$2:$A$33</c:f>
              <c:numCache>
                <c:formatCode>General</c:formatCode>
                <c:ptCount val="32"/>
              </c:numCache>
            </c:numRef>
          </c:cat>
          <c:val>
            <c:numRef>
              <c:f>Sheet1!$E$2:$E$33</c:f>
              <c:numCache>
                <c:formatCode>General</c:formatCode>
                <c:ptCount val="32"/>
              </c:numCache>
            </c:numRef>
          </c:val>
          <c:extLst>
            <c:ext xmlns:c16="http://schemas.microsoft.com/office/drawing/2014/chart" uri="{C3380CC4-5D6E-409C-BE32-E72D297353CC}">
              <c16:uniqueId val="{00000003-E7F7-4772-845D-181409D91CB0}"/>
            </c:ext>
          </c:extLst>
        </c:ser>
        <c:ser>
          <c:idx val="4"/>
          <c:order val="4"/>
          <c:tx>
            <c:strRef>
              <c:f>Sheet1!$F$1</c:f>
              <c:strCache>
                <c:ptCount val="1"/>
                <c:pt idx="0">
                  <c:v>US Female 55+</c:v>
                </c:pt>
              </c:strCache>
            </c:strRef>
          </c:tx>
          <c:spPr>
            <a:solidFill>
              <a:schemeClr val="accent5"/>
            </a:solidFill>
            <a:ln>
              <a:noFill/>
            </a:ln>
            <a:effectLst/>
          </c:spPr>
          <c:invertIfNegative val="0"/>
          <c:cat>
            <c:numRef>
              <c:f>Sheet1!$A$2:$A$33</c:f>
              <c:numCache>
                <c:formatCode>General</c:formatCode>
                <c:ptCount val="32"/>
              </c:numCache>
            </c:numRef>
          </c:cat>
          <c:val>
            <c:numRef>
              <c:f>Sheet1!$F$2:$F$33</c:f>
              <c:numCache>
                <c:formatCode>General</c:formatCode>
                <c:ptCount val="32"/>
              </c:numCache>
            </c:numRef>
          </c:val>
          <c:extLst>
            <c:ext xmlns:c16="http://schemas.microsoft.com/office/drawing/2014/chart" uri="{C3380CC4-5D6E-409C-BE32-E72D297353CC}">
              <c16:uniqueId val="{00000004-E7F7-4772-845D-181409D91CB0}"/>
            </c:ext>
          </c:extLst>
        </c:ser>
        <c:ser>
          <c:idx val="5"/>
          <c:order val="5"/>
          <c:tx>
            <c:strRef>
              <c:f>Sheet1!$G$1</c:f>
              <c:strCache>
                <c:ptCount val="1"/>
                <c:pt idx="0">
                  <c:v>US Male 55+</c:v>
                </c:pt>
              </c:strCache>
            </c:strRef>
          </c:tx>
          <c:spPr>
            <a:solidFill>
              <a:schemeClr val="accent6"/>
            </a:solidFill>
            <a:ln>
              <a:noFill/>
            </a:ln>
            <a:effectLst/>
          </c:spPr>
          <c:invertIfNegative val="0"/>
          <c:cat>
            <c:numRef>
              <c:f>Sheet1!$A$2:$A$33</c:f>
              <c:numCache>
                <c:formatCode>General</c:formatCode>
                <c:ptCount val="32"/>
              </c:numCache>
            </c:numRef>
          </c:cat>
          <c:val>
            <c:numRef>
              <c:f>Sheet1!$G$2:$G$33</c:f>
              <c:numCache>
                <c:formatCode>General</c:formatCode>
                <c:ptCount val="32"/>
              </c:numCache>
            </c:numRef>
          </c:val>
          <c:extLst>
            <c:ext xmlns:c16="http://schemas.microsoft.com/office/drawing/2014/chart" uri="{C3380CC4-5D6E-409C-BE32-E72D297353CC}">
              <c16:uniqueId val="{00000005-E7F7-4772-845D-181409D91CB0}"/>
            </c:ext>
          </c:extLst>
        </c:ser>
        <c:dLbls>
          <c:showLegendKey val="0"/>
          <c:showVal val="0"/>
          <c:showCatName val="0"/>
          <c:showSerName val="0"/>
          <c:showPercent val="0"/>
          <c:showBubbleSize val="0"/>
        </c:dLbls>
        <c:gapWidth val="219"/>
        <c:axId val="549384048"/>
        <c:axId val="549377568"/>
      </c:barChart>
      <c:catAx>
        <c:axId val="549384048"/>
        <c:scaling>
          <c:orientation val="minMax"/>
        </c:scaling>
        <c:delete val="1"/>
        <c:axPos val="b"/>
        <c:numFmt formatCode="General" sourceLinked="1"/>
        <c:majorTickMark val="none"/>
        <c:minorTickMark val="none"/>
        <c:tickLblPos val="nextTo"/>
        <c:crossAx val="549377568"/>
        <c:crosses val="autoZero"/>
        <c:auto val="1"/>
        <c:lblAlgn val="ctr"/>
        <c:lblOffset val="100"/>
        <c:noMultiLvlLbl val="0"/>
      </c:catAx>
      <c:valAx>
        <c:axId val="549377568"/>
        <c:scaling>
          <c:orientation val="minMax"/>
        </c:scaling>
        <c:delete val="1"/>
        <c:axPos val="l"/>
        <c:numFmt formatCode="General" sourceLinked="1"/>
        <c:majorTickMark val="none"/>
        <c:minorTickMark val="none"/>
        <c:tickLblPos val="nextTo"/>
        <c:crossAx val="549384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 Reporting</c:v>
                </c:pt>
              </c:strCache>
            </c:strRef>
          </c:tx>
          <c:spPr>
            <a:pattFill prst="wdUpDiag">
              <a:fgClr>
                <a:schemeClr val="accent1"/>
              </a:fgClr>
              <a:bgClr>
                <a:schemeClr val="bg1"/>
              </a:bgClr>
            </a:pattFill>
            <a:ln>
              <a:noFill/>
            </a:ln>
            <a:effectLst/>
          </c:spPr>
          <c:invertIfNegative val="0"/>
          <c:cat>
            <c:strRef>
              <c:f>Sheet1!$A$2:$A$11</c:f>
              <c:strCache>
                <c:ptCount val="10"/>
                <c:pt idx="0">
                  <c:v>Anxiety or stress</c:v>
                </c:pt>
                <c:pt idx="1">
                  <c:v>Skin health</c:v>
                </c:pt>
                <c:pt idx="2">
                  <c:v>Lack of energy</c:v>
                </c:pt>
                <c:pt idx="3">
                  <c:v>Depression</c:v>
                </c:pt>
                <c:pt idx="4">
                  <c:v>Mood</c:v>
                </c:pt>
                <c:pt idx="5">
                  <c:v>Insomnia/Sleep problems</c:v>
                </c:pt>
                <c:pt idx="6">
                  <c:v>Digestive complaints</c:v>
                </c:pt>
                <c:pt idx="7">
                  <c:v>Memory issues</c:v>
                </c:pt>
                <c:pt idx="8">
                  <c:v>Sexual health</c:v>
                </c:pt>
                <c:pt idx="9">
                  <c:v>Inflammation</c:v>
                </c:pt>
              </c:strCache>
            </c:strRef>
          </c:cat>
          <c:val>
            <c:numRef>
              <c:f>Sheet1!$B$2:$B$11</c:f>
              <c:numCache>
                <c:formatCode>0%</c:formatCode>
                <c:ptCount val="10"/>
                <c:pt idx="0">
                  <c:v>0.57627119000000004</c:v>
                </c:pt>
                <c:pt idx="1">
                  <c:v>0.35593219999999998</c:v>
                </c:pt>
                <c:pt idx="2">
                  <c:v>0.33898305000000001</c:v>
                </c:pt>
                <c:pt idx="3">
                  <c:v>0.32203389999999998</c:v>
                </c:pt>
                <c:pt idx="4">
                  <c:v>0.32203389999999998</c:v>
                </c:pt>
                <c:pt idx="5">
                  <c:v>0.25423729</c:v>
                </c:pt>
                <c:pt idx="6">
                  <c:v>0.20338982999999999</c:v>
                </c:pt>
                <c:pt idx="7">
                  <c:v>0.20338982999999999</c:v>
                </c:pt>
                <c:pt idx="8">
                  <c:v>0.20338982999999999</c:v>
                </c:pt>
                <c:pt idx="9">
                  <c:v>0.18644068</c:v>
                </c:pt>
              </c:numCache>
            </c:numRef>
          </c:val>
          <c:extLst>
            <c:ext xmlns:c16="http://schemas.microsoft.com/office/drawing/2014/chart" uri="{C3380CC4-5D6E-409C-BE32-E72D297353CC}">
              <c16:uniqueId val="{00000000-A44D-43B0-BD77-34C7F6DACAB9}"/>
            </c:ext>
          </c:extLst>
        </c:ser>
        <c:ser>
          <c:idx val="1"/>
          <c:order val="1"/>
          <c:tx>
            <c:strRef>
              <c:f>Sheet1!$C$1</c:f>
              <c:strCache>
                <c:ptCount val="1"/>
                <c:pt idx="0">
                  <c:v>US Male 18-34 Reporting</c:v>
                </c:pt>
              </c:strCache>
            </c:strRef>
          </c:tx>
          <c:spPr>
            <a:pattFill prst="wdUpDiag">
              <a:fgClr>
                <a:schemeClr val="accent2"/>
              </a:fgClr>
              <a:bgClr>
                <a:schemeClr val="bg1"/>
              </a:bgClr>
            </a:pattFill>
            <a:ln>
              <a:noFill/>
            </a:ln>
            <a:effectLst/>
          </c:spPr>
          <c:invertIfNegative val="0"/>
          <c:cat>
            <c:strRef>
              <c:f>Sheet1!$A$2:$A$11</c:f>
              <c:strCache>
                <c:ptCount val="10"/>
                <c:pt idx="0">
                  <c:v>Anxiety or stress</c:v>
                </c:pt>
                <c:pt idx="1">
                  <c:v>Skin health</c:v>
                </c:pt>
                <c:pt idx="2">
                  <c:v>Lack of energy</c:v>
                </c:pt>
                <c:pt idx="3">
                  <c:v>Depression</c:v>
                </c:pt>
                <c:pt idx="4">
                  <c:v>Mood</c:v>
                </c:pt>
                <c:pt idx="5">
                  <c:v>Insomnia/Sleep problems</c:v>
                </c:pt>
                <c:pt idx="6">
                  <c:v>Digestive complaints</c:v>
                </c:pt>
                <c:pt idx="7">
                  <c:v>Memory issues</c:v>
                </c:pt>
                <c:pt idx="8">
                  <c:v>Sexual health</c:v>
                </c:pt>
                <c:pt idx="9">
                  <c:v>Inflammation</c:v>
                </c:pt>
              </c:strCache>
            </c:strRef>
          </c:cat>
          <c:val>
            <c:numRef>
              <c:f>Sheet1!$C$2:$C$11</c:f>
              <c:numCache>
                <c:formatCode>0%</c:formatCode>
                <c:ptCount val="10"/>
                <c:pt idx="0">
                  <c:v>0.37606837999999998</c:v>
                </c:pt>
                <c:pt idx="1">
                  <c:v>0.18803418999999999</c:v>
                </c:pt>
                <c:pt idx="2">
                  <c:v>0.2991453</c:v>
                </c:pt>
                <c:pt idx="3">
                  <c:v>0.29059828999999998</c:v>
                </c:pt>
                <c:pt idx="4">
                  <c:v>0.23931624000000001</c:v>
                </c:pt>
                <c:pt idx="5">
                  <c:v>0.14529914999999999</c:v>
                </c:pt>
                <c:pt idx="6">
                  <c:v>0.10256410000000001</c:v>
                </c:pt>
                <c:pt idx="7">
                  <c:v>0.13675213999999999</c:v>
                </c:pt>
                <c:pt idx="8">
                  <c:v>0.16239316000000001</c:v>
                </c:pt>
                <c:pt idx="9">
                  <c:v>0.11965812000000001</c:v>
                </c:pt>
              </c:numCache>
            </c:numRef>
          </c:val>
          <c:extLst>
            <c:ext xmlns:c16="http://schemas.microsoft.com/office/drawing/2014/chart" uri="{C3380CC4-5D6E-409C-BE32-E72D297353CC}">
              <c16:uniqueId val="{00000001-A44D-43B0-BD77-34C7F6DACAB9}"/>
            </c:ext>
          </c:extLst>
        </c:ser>
        <c:ser>
          <c:idx val="2"/>
          <c:order val="2"/>
          <c:tx>
            <c:strRef>
              <c:f>Sheet1!$D$1</c:f>
              <c:strCache>
                <c:ptCount val="1"/>
                <c:pt idx="0">
                  <c:v>US Female 35-54 Reporting</c:v>
                </c:pt>
              </c:strCache>
            </c:strRef>
          </c:tx>
          <c:spPr>
            <a:pattFill prst="wdUpDiag">
              <a:fgClr>
                <a:schemeClr val="accent3"/>
              </a:fgClr>
              <a:bgClr>
                <a:schemeClr val="bg1"/>
              </a:bgClr>
            </a:pattFill>
            <a:ln>
              <a:noFill/>
            </a:ln>
            <a:effectLst/>
          </c:spPr>
          <c:invertIfNegative val="0"/>
          <c:cat>
            <c:strRef>
              <c:f>Sheet1!$A$2:$A$11</c:f>
              <c:strCache>
                <c:ptCount val="10"/>
                <c:pt idx="0">
                  <c:v>Anxiety or stress</c:v>
                </c:pt>
                <c:pt idx="1">
                  <c:v>Skin health</c:v>
                </c:pt>
                <c:pt idx="2">
                  <c:v>Lack of energy</c:v>
                </c:pt>
                <c:pt idx="3">
                  <c:v>Depression</c:v>
                </c:pt>
                <c:pt idx="4">
                  <c:v>Mood</c:v>
                </c:pt>
                <c:pt idx="5">
                  <c:v>Insomnia/Sleep problems</c:v>
                </c:pt>
                <c:pt idx="6">
                  <c:v>Digestive complaints</c:v>
                </c:pt>
                <c:pt idx="7">
                  <c:v>Memory issues</c:v>
                </c:pt>
                <c:pt idx="8">
                  <c:v>Sexual health</c:v>
                </c:pt>
                <c:pt idx="9">
                  <c:v>Inflammation</c:v>
                </c:pt>
              </c:strCache>
            </c:strRef>
          </c:cat>
          <c:val>
            <c:numRef>
              <c:f>Sheet1!$D$2:$D$11</c:f>
              <c:numCache>
                <c:formatCode>0%</c:formatCode>
                <c:ptCount val="10"/>
                <c:pt idx="0">
                  <c:v>0.46666667000000001</c:v>
                </c:pt>
                <c:pt idx="1">
                  <c:v>0.25714285999999997</c:v>
                </c:pt>
                <c:pt idx="2">
                  <c:v>0.40952380999999999</c:v>
                </c:pt>
                <c:pt idx="3">
                  <c:v>0.21904762</c:v>
                </c:pt>
                <c:pt idx="4">
                  <c:v>0.28571428999999998</c:v>
                </c:pt>
                <c:pt idx="5">
                  <c:v>0.25714285999999997</c:v>
                </c:pt>
                <c:pt idx="6">
                  <c:v>0.20952381</c:v>
                </c:pt>
                <c:pt idx="7">
                  <c:v>0.13333333</c:v>
                </c:pt>
                <c:pt idx="8">
                  <c:v>0.14285713999999999</c:v>
                </c:pt>
                <c:pt idx="9">
                  <c:v>0.23809524000000001</c:v>
                </c:pt>
              </c:numCache>
            </c:numRef>
          </c:val>
          <c:extLst>
            <c:ext xmlns:c16="http://schemas.microsoft.com/office/drawing/2014/chart" uri="{C3380CC4-5D6E-409C-BE32-E72D297353CC}">
              <c16:uniqueId val="{00000002-A44D-43B0-BD77-34C7F6DACAB9}"/>
            </c:ext>
          </c:extLst>
        </c:ser>
        <c:ser>
          <c:idx val="3"/>
          <c:order val="3"/>
          <c:tx>
            <c:strRef>
              <c:f>Sheet1!$E$1</c:f>
              <c:strCache>
                <c:ptCount val="1"/>
                <c:pt idx="0">
                  <c:v>US Male 35-54 Reporting</c:v>
                </c:pt>
              </c:strCache>
            </c:strRef>
          </c:tx>
          <c:spPr>
            <a:pattFill prst="wdUpDiag">
              <a:fgClr>
                <a:schemeClr val="accent4"/>
              </a:fgClr>
              <a:bgClr>
                <a:schemeClr val="bg1"/>
              </a:bgClr>
            </a:pattFill>
            <a:ln>
              <a:noFill/>
            </a:ln>
            <a:effectLst/>
          </c:spPr>
          <c:invertIfNegative val="0"/>
          <c:cat>
            <c:strRef>
              <c:f>Sheet1!$A$2:$A$11</c:f>
              <c:strCache>
                <c:ptCount val="10"/>
                <c:pt idx="0">
                  <c:v>Anxiety or stress</c:v>
                </c:pt>
                <c:pt idx="1">
                  <c:v>Skin health</c:v>
                </c:pt>
                <c:pt idx="2">
                  <c:v>Lack of energy</c:v>
                </c:pt>
                <c:pt idx="3">
                  <c:v>Depression</c:v>
                </c:pt>
                <c:pt idx="4">
                  <c:v>Mood</c:v>
                </c:pt>
                <c:pt idx="5">
                  <c:v>Insomnia/Sleep problems</c:v>
                </c:pt>
                <c:pt idx="6">
                  <c:v>Digestive complaints</c:v>
                </c:pt>
                <c:pt idx="7">
                  <c:v>Memory issues</c:v>
                </c:pt>
                <c:pt idx="8">
                  <c:v>Sexual health</c:v>
                </c:pt>
                <c:pt idx="9">
                  <c:v>Inflammation</c:v>
                </c:pt>
              </c:strCache>
            </c:strRef>
          </c:cat>
          <c:val>
            <c:numRef>
              <c:f>Sheet1!$E$2:$E$11</c:f>
              <c:numCache>
                <c:formatCode>0%</c:formatCode>
                <c:ptCount val="10"/>
                <c:pt idx="0">
                  <c:v>0.2920354</c:v>
                </c:pt>
                <c:pt idx="1">
                  <c:v>0.19469027</c:v>
                </c:pt>
                <c:pt idx="2">
                  <c:v>0.18584070999999999</c:v>
                </c:pt>
                <c:pt idx="3">
                  <c:v>0.20353982000000001</c:v>
                </c:pt>
                <c:pt idx="4">
                  <c:v>0.10619468999999999</c:v>
                </c:pt>
                <c:pt idx="5">
                  <c:v>0.13274336</c:v>
                </c:pt>
                <c:pt idx="6">
                  <c:v>0.11504425</c:v>
                </c:pt>
                <c:pt idx="7">
                  <c:v>5.3097350000000001E-2</c:v>
                </c:pt>
                <c:pt idx="8">
                  <c:v>0.12389380999999999</c:v>
                </c:pt>
                <c:pt idx="9">
                  <c:v>0.15929204</c:v>
                </c:pt>
              </c:numCache>
            </c:numRef>
          </c:val>
          <c:extLst>
            <c:ext xmlns:c16="http://schemas.microsoft.com/office/drawing/2014/chart" uri="{C3380CC4-5D6E-409C-BE32-E72D297353CC}">
              <c16:uniqueId val="{00000003-A44D-43B0-BD77-34C7F6DACAB9}"/>
            </c:ext>
          </c:extLst>
        </c:ser>
        <c:ser>
          <c:idx val="4"/>
          <c:order val="4"/>
          <c:tx>
            <c:strRef>
              <c:f>Sheet1!$F$1</c:f>
              <c:strCache>
                <c:ptCount val="1"/>
                <c:pt idx="0">
                  <c:v>US Female 55+ Reporting</c:v>
                </c:pt>
              </c:strCache>
            </c:strRef>
          </c:tx>
          <c:spPr>
            <a:pattFill prst="wdUpDiag">
              <a:fgClr>
                <a:schemeClr val="accent5"/>
              </a:fgClr>
              <a:bgClr>
                <a:schemeClr val="bg1"/>
              </a:bgClr>
            </a:pattFill>
            <a:ln>
              <a:noFill/>
            </a:ln>
            <a:effectLst/>
          </c:spPr>
          <c:invertIfNegative val="0"/>
          <c:cat>
            <c:strRef>
              <c:f>Sheet1!$A$2:$A$11</c:f>
              <c:strCache>
                <c:ptCount val="10"/>
                <c:pt idx="0">
                  <c:v>Anxiety or stress</c:v>
                </c:pt>
                <c:pt idx="1">
                  <c:v>Skin health</c:v>
                </c:pt>
                <c:pt idx="2">
                  <c:v>Lack of energy</c:v>
                </c:pt>
                <c:pt idx="3">
                  <c:v>Depression</c:v>
                </c:pt>
                <c:pt idx="4">
                  <c:v>Mood</c:v>
                </c:pt>
                <c:pt idx="5">
                  <c:v>Insomnia/Sleep problems</c:v>
                </c:pt>
                <c:pt idx="6">
                  <c:v>Digestive complaints</c:v>
                </c:pt>
                <c:pt idx="7">
                  <c:v>Memory issues</c:v>
                </c:pt>
                <c:pt idx="8">
                  <c:v>Sexual health</c:v>
                </c:pt>
                <c:pt idx="9">
                  <c:v>Inflammation</c:v>
                </c:pt>
              </c:strCache>
            </c:strRef>
          </c:cat>
          <c:val>
            <c:numRef>
              <c:f>Sheet1!$F$2:$F$11</c:f>
              <c:numCache>
                <c:formatCode>0%</c:formatCode>
                <c:ptCount val="10"/>
                <c:pt idx="0">
                  <c:v>0.30434782999999999</c:v>
                </c:pt>
                <c:pt idx="1">
                  <c:v>0.13043478</c:v>
                </c:pt>
                <c:pt idx="2">
                  <c:v>0.26086957</c:v>
                </c:pt>
                <c:pt idx="3">
                  <c:v>0.17391303999999999</c:v>
                </c:pt>
                <c:pt idx="4">
                  <c:v>8.6956520000000009E-2</c:v>
                </c:pt>
                <c:pt idx="5">
                  <c:v>0.28260869999999999</c:v>
                </c:pt>
                <c:pt idx="6">
                  <c:v>0.23913043</c:v>
                </c:pt>
                <c:pt idx="7">
                  <c:v>8.6956520000000009E-2</c:v>
                </c:pt>
                <c:pt idx="8">
                  <c:v>4.3478259999999998E-2</c:v>
                </c:pt>
                <c:pt idx="9">
                  <c:v>0.23913043</c:v>
                </c:pt>
              </c:numCache>
            </c:numRef>
          </c:val>
          <c:extLst>
            <c:ext xmlns:c16="http://schemas.microsoft.com/office/drawing/2014/chart" uri="{C3380CC4-5D6E-409C-BE32-E72D297353CC}">
              <c16:uniqueId val="{00000004-A44D-43B0-BD77-34C7F6DACAB9}"/>
            </c:ext>
          </c:extLst>
        </c:ser>
        <c:ser>
          <c:idx val="5"/>
          <c:order val="5"/>
          <c:tx>
            <c:strRef>
              <c:f>Sheet1!$G$1</c:f>
              <c:strCache>
                <c:ptCount val="1"/>
                <c:pt idx="0">
                  <c:v>US Male 55+ Reporting</c:v>
                </c:pt>
              </c:strCache>
            </c:strRef>
          </c:tx>
          <c:spPr>
            <a:pattFill prst="wdUpDiag">
              <a:fgClr>
                <a:schemeClr val="accent6"/>
              </a:fgClr>
              <a:bgClr>
                <a:schemeClr val="bg1"/>
              </a:bgClr>
            </a:pattFill>
            <a:ln>
              <a:noFill/>
            </a:ln>
            <a:effectLst/>
          </c:spPr>
          <c:invertIfNegative val="0"/>
          <c:cat>
            <c:strRef>
              <c:f>Sheet1!$A$2:$A$11</c:f>
              <c:strCache>
                <c:ptCount val="10"/>
                <c:pt idx="0">
                  <c:v>Anxiety or stress</c:v>
                </c:pt>
                <c:pt idx="1">
                  <c:v>Skin health</c:v>
                </c:pt>
                <c:pt idx="2">
                  <c:v>Lack of energy</c:v>
                </c:pt>
                <c:pt idx="3">
                  <c:v>Depression</c:v>
                </c:pt>
                <c:pt idx="4">
                  <c:v>Mood</c:v>
                </c:pt>
                <c:pt idx="5">
                  <c:v>Insomnia/Sleep problems</c:v>
                </c:pt>
                <c:pt idx="6">
                  <c:v>Digestive complaints</c:v>
                </c:pt>
                <c:pt idx="7">
                  <c:v>Memory issues</c:v>
                </c:pt>
                <c:pt idx="8">
                  <c:v>Sexual health</c:v>
                </c:pt>
                <c:pt idx="9">
                  <c:v>Inflammation</c:v>
                </c:pt>
              </c:strCache>
            </c:strRef>
          </c:cat>
          <c:val>
            <c:numRef>
              <c:f>Sheet1!$G$2:$G$11</c:f>
              <c:numCache>
                <c:formatCode>0%</c:formatCode>
                <c:ptCount val="10"/>
                <c:pt idx="0">
                  <c:v>0.18181818</c:v>
                </c:pt>
                <c:pt idx="1">
                  <c:v>6.0606060000000003E-2</c:v>
                </c:pt>
                <c:pt idx="2">
                  <c:v>0.18181818</c:v>
                </c:pt>
                <c:pt idx="3">
                  <c:v>0.18181818</c:v>
                </c:pt>
                <c:pt idx="4">
                  <c:v>0.12121212000000001</c:v>
                </c:pt>
                <c:pt idx="5">
                  <c:v>6.0606060000000003E-2</c:v>
                </c:pt>
                <c:pt idx="6">
                  <c:v>0.18181818</c:v>
                </c:pt>
                <c:pt idx="7">
                  <c:v>6.0606060000000003E-2</c:v>
                </c:pt>
                <c:pt idx="8">
                  <c:v>0.15151514999999999</c:v>
                </c:pt>
                <c:pt idx="9">
                  <c:v>0.30303029999999997</c:v>
                </c:pt>
              </c:numCache>
            </c:numRef>
          </c:val>
          <c:extLst>
            <c:ext xmlns:c16="http://schemas.microsoft.com/office/drawing/2014/chart" uri="{C3380CC4-5D6E-409C-BE32-E72D297353CC}">
              <c16:uniqueId val="{00000005-A44D-43B0-BD77-34C7F6DACAB9}"/>
            </c:ext>
          </c:extLst>
        </c:ser>
        <c:dLbls>
          <c:showLegendKey val="0"/>
          <c:showVal val="0"/>
          <c:showCatName val="0"/>
          <c:showSerName val="0"/>
          <c:showPercent val="0"/>
          <c:showBubbleSize val="0"/>
        </c:dLbls>
        <c:gapWidth val="219"/>
        <c:overlap val="-27"/>
        <c:axId val="549384048"/>
        <c:axId val="549377568"/>
      </c:barChart>
      <c:barChart>
        <c:barDir val="col"/>
        <c:grouping val="clustered"/>
        <c:varyColors val="0"/>
        <c:ser>
          <c:idx val="6"/>
          <c:order val="6"/>
          <c:tx>
            <c:strRef>
              <c:f>Sheet1!$H$1</c:f>
              <c:strCache>
                <c:ptCount val="1"/>
                <c:pt idx="0">
                  <c:v>US Female 18-34 Treatment</c:v>
                </c:pt>
              </c:strCache>
            </c:strRef>
          </c:tx>
          <c:spPr>
            <a:solidFill>
              <a:schemeClr val="accent1"/>
            </a:solidFill>
            <a:ln>
              <a:noFill/>
            </a:ln>
            <a:effectLst/>
          </c:spPr>
          <c:invertIfNegative val="0"/>
          <c:cat>
            <c:strRef>
              <c:f>Sheet1!$A$2:$A$11</c:f>
              <c:strCache>
                <c:ptCount val="10"/>
                <c:pt idx="0">
                  <c:v>Anxiety or stress</c:v>
                </c:pt>
                <c:pt idx="1">
                  <c:v>Skin health</c:v>
                </c:pt>
                <c:pt idx="2">
                  <c:v>Lack of energy</c:v>
                </c:pt>
                <c:pt idx="3">
                  <c:v>Depression</c:v>
                </c:pt>
                <c:pt idx="4">
                  <c:v>Mood</c:v>
                </c:pt>
                <c:pt idx="5">
                  <c:v>Insomnia/Sleep problems</c:v>
                </c:pt>
                <c:pt idx="6">
                  <c:v>Digestive complaints</c:v>
                </c:pt>
                <c:pt idx="7">
                  <c:v>Memory issues</c:v>
                </c:pt>
                <c:pt idx="8">
                  <c:v>Sexual health</c:v>
                </c:pt>
                <c:pt idx="9">
                  <c:v>Inflammation</c:v>
                </c:pt>
              </c:strCache>
            </c:strRef>
          </c:cat>
          <c:val>
            <c:numRef>
              <c:f>Sheet1!$H$2:$H$11</c:f>
              <c:numCache>
                <c:formatCode>0%</c:formatCode>
                <c:ptCount val="10"/>
                <c:pt idx="0">
                  <c:v>0.34615384999999999</c:v>
                </c:pt>
                <c:pt idx="1">
                  <c:v>0.19230769</c:v>
                </c:pt>
                <c:pt idx="2">
                  <c:v>0.23076922999999999</c:v>
                </c:pt>
                <c:pt idx="3">
                  <c:v>0.13461538000000001</c:v>
                </c:pt>
                <c:pt idx="4">
                  <c:v>0.17307692</c:v>
                </c:pt>
                <c:pt idx="5">
                  <c:v>0.19230769</c:v>
                </c:pt>
                <c:pt idx="6">
                  <c:v>0.17307692</c:v>
                </c:pt>
                <c:pt idx="7">
                  <c:v>0.11538461999999999</c:v>
                </c:pt>
                <c:pt idx="8">
                  <c:v>7.6923079999999991E-2</c:v>
                </c:pt>
                <c:pt idx="9">
                  <c:v>0.15384614999999999</c:v>
                </c:pt>
              </c:numCache>
            </c:numRef>
          </c:val>
          <c:extLst>
            <c:ext xmlns:c16="http://schemas.microsoft.com/office/drawing/2014/chart" uri="{C3380CC4-5D6E-409C-BE32-E72D297353CC}">
              <c16:uniqueId val="{00000006-A44D-43B0-BD77-34C7F6DACAB9}"/>
            </c:ext>
          </c:extLst>
        </c:ser>
        <c:ser>
          <c:idx val="7"/>
          <c:order val="7"/>
          <c:tx>
            <c:strRef>
              <c:f>Sheet1!$I$1</c:f>
              <c:strCache>
                <c:ptCount val="1"/>
                <c:pt idx="0">
                  <c:v>US Male 18-34 Treatment</c:v>
                </c:pt>
              </c:strCache>
            </c:strRef>
          </c:tx>
          <c:spPr>
            <a:solidFill>
              <a:schemeClr val="accent2"/>
            </a:solidFill>
            <a:ln>
              <a:noFill/>
            </a:ln>
            <a:effectLst/>
          </c:spPr>
          <c:invertIfNegative val="0"/>
          <c:cat>
            <c:strRef>
              <c:f>Sheet1!$A$2:$A$11</c:f>
              <c:strCache>
                <c:ptCount val="10"/>
                <c:pt idx="0">
                  <c:v>Anxiety or stress</c:v>
                </c:pt>
                <c:pt idx="1">
                  <c:v>Skin health</c:v>
                </c:pt>
                <c:pt idx="2">
                  <c:v>Lack of energy</c:v>
                </c:pt>
                <c:pt idx="3">
                  <c:v>Depression</c:v>
                </c:pt>
                <c:pt idx="4">
                  <c:v>Mood</c:v>
                </c:pt>
                <c:pt idx="5">
                  <c:v>Insomnia/Sleep problems</c:v>
                </c:pt>
                <c:pt idx="6">
                  <c:v>Digestive complaints</c:v>
                </c:pt>
                <c:pt idx="7">
                  <c:v>Memory issues</c:v>
                </c:pt>
                <c:pt idx="8">
                  <c:v>Sexual health</c:v>
                </c:pt>
                <c:pt idx="9">
                  <c:v>Inflammation</c:v>
                </c:pt>
              </c:strCache>
            </c:strRef>
          </c:cat>
          <c:val>
            <c:numRef>
              <c:f>Sheet1!$I$2:$I$11</c:f>
              <c:numCache>
                <c:formatCode>0%</c:formatCode>
                <c:ptCount val="10"/>
                <c:pt idx="0">
                  <c:v>0.32110092000000001</c:v>
                </c:pt>
                <c:pt idx="1">
                  <c:v>0.10091743</c:v>
                </c:pt>
                <c:pt idx="2">
                  <c:v>0.22018349000000001</c:v>
                </c:pt>
                <c:pt idx="3">
                  <c:v>0.20183486</c:v>
                </c:pt>
                <c:pt idx="4">
                  <c:v>0.1559633</c:v>
                </c:pt>
                <c:pt idx="5">
                  <c:v>0.11009173999999999</c:v>
                </c:pt>
                <c:pt idx="6">
                  <c:v>0.10091743</c:v>
                </c:pt>
                <c:pt idx="7">
                  <c:v>7.3394500000000001E-2</c:v>
                </c:pt>
                <c:pt idx="8">
                  <c:v>0.10091743</c:v>
                </c:pt>
                <c:pt idx="9">
                  <c:v>8.2568809999999992E-2</c:v>
                </c:pt>
              </c:numCache>
            </c:numRef>
          </c:val>
          <c:extLst>
            <c:ext xmlns:c16="http://schemas.microsoft.com/office/drawing/2014/chart" uri="{C3380CC4-5D6E-409C-BE32-E72D297353CC}">
              <c16:uniqueId val="{00000007-A44D-43B0-BD77-34C7F6DACAB9}"/>
            </c:ext>
          </c:extLst>
        </c:ser>
        <c:ser>
          <c:idx val="8"/>
          <c:order val="8"/>
          <c:tx>
            <c:strRef>
              <c:f>Sheet1!$J$1</c:f>
              <c:strCache>
                <c:ptCount val="1"/>
                <c:pt idx="0">
                  <c:v>US Female 35-54 Treatment</c:v>
                </c:pt>
              </c:strCache>
            </c:strRef>
          </c:tx>
          <c:spPr>
            <a:solidFill>
              <a:schemeClr val="accent3"/>
            </a:solidFill>
            <a:ln>
              <a:noFill/>
            </a:ln>
            <a:effectLst/>
          </c:spPr>
          <c:invertIfNegative val="0"/>
          <c:cat>
            <c:strRef>
              <c:f>Sheet1!$A$2:$A$11</c:f>
              <c:strCache>
                <c:ptCount val="10"/>
                <c:pt idx="0">
                  <c:v>Anxiety or stress</c:v>
                </c:pt>
                <c:pt idx="1">
                  <c:v>Skin health</c:v>
                </c:pt>
                <c:pt idx="2">
                  <c:v>Lack of energy</c:v>
                </c:pt>
                <c:pt idx="3">
                  <c:v>Depression</c:v>
                </c:pt>
                <c:pt idx="4">
                  <c:v>Mood</c:v>
                </c:pt>
                <c:pt idx="5">
                  <c:v>Insomnia/Sleep problems</c:v>
                </c:pt>
                <c:pt idx="6">
                  <c:v>Digestive complaints</c:v>
                </c:pt>
                <c:pt idx="7">
                  <c:v>Memory issues</c:v>
                </c:pt>
                <c:pt idx="8">
                  <c:v>Sexual health</c:v>
                </c:pt>
                <c:pt idx="9">
                  <c:v>Inflammation</c:v>
                </c:pt>
              </c:strCache>
            </c:strRef>
          </c:cat>
          <c:val>
            <c:numRef>
              <c:f>Sheet1!$J$2:$J$11</c:f>
              <c:numCache>
                <c:formatCode>0%</c:formatCode>
                <c:ptCount val="10"/>
                <c:pt idx="0">
                  <c:v>0.30434782999999999</c:v>
                </c:pt>
                <c:pt idx="1">
                  <c:v>0.14130435</c:v>
                </c:pt>
                <c:pt idx="2">
                  <c:v>0.22826087</c:v>
                </c:pt>
                <c:pt idx="3">
                  <c:v>0.13043478</c:v>
                </c:pt>
                <c:pt idx="4">
                  <c:v>0.13043478</c:v>
                </c:pt>
                <c:pt idx="5">
                  <c:v>0.16304347999999999</c:v>
                </c:pt>
                <c:pt idx="6">
                  <c:v>0.20652174000000001</c:v>
                </c:pt>
                <c:pt idx="7">
                  <c:v>6.521739E-2</c:v>
                </c:pt>
                <c:pt idx="8">
                  <c:v>5.4347830000000007E-2</c:v>
                </c:pt>
                <c:pt idx="9">
                  <c:v>0.18478261000000001</c:v>
                </c:pt>
              </c:numCache>
            </c:numRef>
          </c:val>
          <c:extLst>
            <c:ext xmlns:c16="http://schemas.microsoft.com/office/drawing/2014/chart" uri="{C3380CC4-5D6E-409C-BE32-E72D297353CC}">
              <c16:uniqueId val="{00000008-A44D-43B0-BD77-34C7F6DACAB9}"/>
            </c:ext>
          </c:extLst>
        </c:ser>
        <c:ser>
          <c:idx val="9"/>
          <c:order val="9"/>
          <c:tx>
            <c:strRef>
              <c:f>Sheet1!$K$1</c:f>
              <c:strCache>
                <c:ptCount val="1"/>
                <c:pt idx="0">
                  <c:v>US Male 35-54 Treatment</c:v>
                </c:pt>
              </c:strCache>
            </c:strRef>
          </c:tx>
          <c:spPr>
            <a:solidFill>
              <a:schemeClr val="accent4"/>
            </a:solidFill>
            <a:ln>
              <a:noFill/>
            </a:ln>
            <a:effectLst/>
          </c:spPr>
          <c:invertIfNegative val="0"/>
          <c:cat>
            <c:strRef>
              <c:f>Sheet1!$A$2:$A$11</c:f>
              <c:strCache>
                <c:ptCount val="10"/>
                <c:pt idx="0">
                  <c:v>Anxiety or stress</c:v>
                </c:pt>
                <c:pt idx="1">
                  <c:v>Skin health</c:v>
                </c:pt>
                <c:pt idx="2">
                  <c:v>Lack of energy</c:v>
                </c:pt>
                <c:pt idx="3">
                  <c:v>Depression</c:v>
                </c:pt>
                <c:pt idx="4">
                  <c:v>Mood</c:v>
                </c:pt>
                <c:pt idx="5">
                  <c:v>Insomnia/Sleep problems</c:v>
                </c:pt>
                <c:pt idx="6">
                  <c:v>Digestive complaints</c:v>
                </c:pt>
                <c:pt idx="7">
                  <c:v>Memory issues</c:v>
                </c:pt>
                <c:pt idx="8">
                  <c:v>Sexual health</c:v>
                </c:pt>
                <c:pt idx="9">
                  <c:v>Inflammation</c:v>
                </c:pt>
              </c:strCache>
            </c:strRef>
          </c:cat>
          <c:val>
            <c:numRef>
              <c:f>Sheet1!$K$2:$K$11</c:f>
              <c:numCache>
                <c:formatCode>0%</c:formatCode>
                <c:ptCount val="10"/>
                <c:pt idx="0">
                  <c:v>0.23157895000000001</c:v>
                </c:pt>
                <c:pt idx="1">
                  <c:v>0.15789474000000001</c:v>
                </c:pt>
                <c:pt idx="2">
                  <c:v>0.14736842</c:v>
                </c:pt>
                <c:pt idx="3">
                  <c:v>0.14736842</c:v>
                </c:pt>
                <c:pt idx="4">
                  <c:v>7.368421E-2</c:v>
                </c:pt>
                <c:pt idx="5">
                  <c:v>7.368421E-2</c:v>
                </c:pt>
                <c:pt idx="6">
                  <c:v>9.4736840000000003E-2</c:v>
                </c:pt>
                <c:pt idx="7">
                  <c:v>4.2105259999999999E-2</c:v>
                </c:pt>
                <c:pt idx="8">
                  <c:v>0.10526315999999999</c:v>
                </c:pt>
                <c:pt idx="9">
                  <c:v>0.13684210999999999</c:v>
                </c:pt>
              </c:numCache>
            </c:numRef>
          </c:val>
          <c:extLst>
            <c:ext xmlns:c16="http://schemas.microsoft.com/office/drawing/2014/chart" uri="{C3380CC4-5D6E-409C-BE32-E72D297353CC}">
              <c16:uniqueId val="{00000009-A44D-43B0-BD77-34C7F6DACAB9}"/>
            </c:ext>
          </c:extLst>
        </c:ser>
        <c:ser>
          <c:idx val="10"/>
          <c:order val="10"/>
          <c:tx>
            <c:strRef>
              <c:f>Sheet1!$L$1</c:f>
              <c:strCache>
                <c:ptCount val="1"/>
                <c:pt idx="0">
                  <c:v>US Female 55+ Treatment</c:v>
                </c:pt>
              </c:strCache>
            </c:strRef>
          </c:tx>
          <c:spPr>
            <a:solidFill>
              <a:schemeClr val="accent5"/>
            </a:solidFill>
            <a:ln>
              <a:noFill/>
            </a:ln>
            <a:effectLst/>
          </c:spPr>
          <c:invertIfNegative val="0"/>
          <c:cat>
            <c:strRef>
              <c:f>Sheet1!$A$2:$A$11</c:f>
              <c:strCache>
                <c:ptCount val="10"/>
                <c:pt idx="0">
                  <c:v>Anxiety or stress</c:v>
                </c:pt>
                <c:pt idx="1">
                  <c:v>Skin health</c:v>
                </c:pt>
                <c:pt idx="2">
                  <c:v>Lack of energy</c:v>
                </c:pt>
                <c:pt idx="3">
                  <c:v>Depression</c:v>
                </c:pt>
                <c:pt idx="4">
                  <c:v>Mood</c:v>
                </c:pt>
                <c:pt idx="5">
                  <c:v>Insomnia/Sleep problems</c:v>
                </c:pt>
                <c:pt idx="6">
                  <c:v>Digestive complaints</c:v>
                </c:pt>
                <c:pt idx="7">
                  <c:v>Memory issues</c:v>
                </c:pt>
                <c:pt idx="8">
                  <c:v>Sexual health</c:v>
                </c:pt>
                <c:pt idx="9">
                  <c:v>Inflammation</c:v>
                </c:pt>
              </c:strCache>
            </c:strRef>
          </c:cat>
          <c:val>
            <c:numRef>
              <c:f>Sheet1!$L$2:$L$11</c:f>
              <c:numCache>
                <c:formatCode>0%</c:formatCode>
                <c:ptCount val="10"/>
                <c:pt idx="0">
                  <c:v>0.11363636000000001</c:v>
                </c:pt>
                <c:pt idx="1">
                  <c:v>4.5454550000000003E-2</c:v>
                </c:pt>
                <c:pt idx="2">
                  <c:v>0.13636364000000001</c:v>
                </c:pt>
                <c:pt idx="3">
                  <c:v>9.0909089999999998E-2</c:v>
                </c:pt>
                <c:pt idx="4">
                  <c:v>6.8181820000000004E-2</c:v>
                </c:pt>
                <c:pt idx="5">
                  <c:v>0.18181818</c:v>
                </c:pt>
                <c:pt idx="6">
                  <c:v>0.20454544999999999</c:v>
                </c:pt>
                <c:pt idx="7">
                  <c:v>6.8181820000000004E-2</c:v>
                </c:pt>
                <c:pt idx="8">
                  <c:v>0</c:v>
                </c:pt>
                <c:pt idx="9">
                  <c:v>0.11363636000000001</c:v>
                </c:pt>
              </c:numCache>
            </c:numRef>
          </c:val>
          <c:extLst>
            <c:ext xmlns:c16="http://schemas.microsoft.com/office/drawing/2014/chart" uri="{C3380CC4-5D6E-409C-BE32-E72D297353CC}">
              <c16:uniqueId val="{0000000A-A44D-43B0-BD77-34C7F6DACAB9}"/>
            </c:ext>
          </c:extLst>
        </c:ser>
        <c:ser>
          <c:idx val="11"/>
          <c:order val="11"/>
          <c:tx>
            <c:strRef>
              <c:f>Sheet1!$M$1</c:f>
              <c:strCache>
                <c:ptCount val="1"/>
                <c:pt idx="0">
                  <c:v>US Male 55+ Treatment</c:v>
                </c:pt>
              </c:strCache>
            </c:strRef>
          </c:tx>
          <c:spPr>
            <a:solidFill>
              <a:schemeClr val="accent6"/>
            </a:solidFill>
            <a:ln>
              <a:noFill/>
            </a:ln>
            <a:effectLst/>
          </c:spPr>
          <c:invertIfNegative val="0"/>
          <c:cat>
            <c:strRef>
              <c:f>Sheet1!$A$2:$A$11</c:f>
              <c:strCache>
                <c:ptCount val="10"/>
                <c:pt idx="0">
                  <c:v>Anxiety or stress</c:v>
                </c:pt>
                <c:pt idx="1">
                  <c:v>Skin health</c:v>
                </c:pt>
                <c:pt idx="2">
                  <c:v>Lack of energy</c:v>
                </c:pt>
                <c:pt idx="3">
                  <c:v>Depression</c:v>
                </c:pt>
                <c:pt idx="4">
                  <c:v>Mood</c:v>
                </c:pt>
                <c:pt idx="5">
                  <c:v>Insomnia/Sleep problems</c:v>
                </c:pt>
                <c:pt idx="6">
                  <c:v>Digestive complaints</c:v>
                </c:pt>
                <c:pt idx="7">
                  <c:v>Memory issues</c:v>
                </c:pt>
                <c:pt idx="8">
                  <c:v>Sexual health</c:v>
                </c:pt>
                <c:pt idx="9">
                  <c:v>Inflammation</c:v>
                </c:pt>
              </c:strCache>
            </c:strRef>
          </c:cat>
          <c:val>
            <c:numRef>
              <c:f>Sheet1!$M$2:$M$11</c:f>
              <c:numCache>
                <c:formatCode>0%</c:formatCode>
                <c:ptCount val="10"/>
                <c:pt idx="0">
                  <c:v>9.375E-2</c:v>
                </c:pt>
                <c:pt idx="1">
                  <c:v>0</c:v>
                </c:pt>
                <c:pt idx="2">
                  <c:v>0.125</c:v>
                </c:pt>
                <c:pt idx="3">
                  <c:v>9.375E-2</c:v>
                </c:pt>
                <c:pt idx="4">
                  <c:v>6.25E-2</c:v>
                </c:pt>
                <c:pt idx="5">
                  <c:v>6.25E-2</c:v>
                </c:pt>
                <c:pt idx="6">
                  <c:v>6.25E-2</c:v>
                </c:pt>
                <c:pt idx="7">
                  <c:v>3.125E-2</c:v>
                </c:pt>
                <c:pt idx="8">
                  <c:v>6.25E-2</c:v>
                </c:pt>
                <c:pt idx="9">
                  <c:v>0.28125</c:v>
                </c:pt>
              </c:numCache>
            </c:numRef>
          </c:val>
          <c:extLst>
            <c:ext xmlns:c16="http://schemas.microsoft.com/office/drawing/2014/chart" uri="{C3380CC4-5D6E-409C-BE32-E72D297353CC}">
              <c16:uniqueId val="{0000000B-A44D-43B0-BD77-34C7F6DACAB9}"/>
            </c:ext>
          </c:extLst>
        </c:ser>
        <c:dLbls>
          <c:showLegendKey val="0"/>
          <c:showVal val="0"/>
          <c:showCatName val="0"/>
          <c:showSerName val="0"/>
          <c:showPercent val="0"/>
          <c:showBubbleSize val="0"/>
        </c:dLbls>
        <c:gapWidth val="219"/>
        <c:overlap val="-27"/>
        <c:axId val="712800328"/>
        <c:axId val="712801408"/>
      </c:barChart>
      <c:catAx>
        <c:axId val="54938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77568"/>
        <c:crosses val="autoZero"/>
        <c:auto val="1"/>
        <c:lblAlgn val="ctr"/>
        <c:lblOffset val="100"/>
        <c:noMultiLvlLbl val="0"/>
      </c:catAx>
      <c:valAx>
        <c:axId val="54937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84048"/>
        <c:crosses val="autoZero"/>
        <c:crossBetween val="between"/>
      </c:valAx>
      <c:valAx>
        <c:axId val="712801408"/>
        <c:scaling>
          <c:orientation val="minMax"/>
          <c:max val="0.70000000000000007"/>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2800328"/>
        <c:crosses val="max"/>
        <c:crossBetween val="between"/>
      </c:valAx>
      <c:catAx>
        <c:axId val="712800328"/>
        <c:scaling>
          <c:orientation val="minMax"/>
        </c:scaling>
        <c:delete val="1"/>
        <c:axPos val="b"/>
        <c:numFmt formatCode="General" sourceLinked="1"/>
        <c:majorTickMark val="out"/>
        <c:minorTickMark val="none"/>
        <c:tickLblPos val="nextTo"/>
        <c:crossAx val="71280140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numRef>
              <c:f>Sheet1!$A$2:$A$33</c:f>
              <c:numCache>
                <c:formatCode>General</c:formatCode>
                <c:ptCount val="32"/>
              </c:numCache>
            </c:numRef>
          </c:cat>
          <c:val>
            <c:numRef>
              <c:f>Sheet1!$B$2:$B$33</c:f>
              <c:numCache>
                <c:formatCode>General</c:formatCode>
                <c:ptCount val="32"/>
              </c:numCache>
            </c:numRef>
          </c:val>
          <c:extLst>
            <c:ext xmlns:c16="http://schemas.microsoft.com/office/drawing/2014/chart" uri="{C3380CC4-5D6E-409C-BE32-E72D297353CC}">
              <c16:uniqueId val="{00000000-E7F7-4772-845D-181409D91CB0}"/>
            </c:ext>
          </c:extLst>
        </c:ser>
        <c:ser>
          <c:idx val="1"/>
          <c:order val="1"/>
          <c:tx>
            <c:strRef>
              <c:f>Sheet1!$C$1</c:f>
              <c:strCache>
                <c:ptCount val="1"/>
                <c:pt idx="0">
                  <c:v>US Male 18-34</c:v>
                </c:pt>
              </c:strCache>
            </c:strRef>
          </c:tx>
          <c:spPr>
            <a:solidFill>
              <a:schemeClr val="accent2"/>
            </a:solidFill>
            <a:ln>
              <a:noFill/>
            </a:ln>
            <a:effectLst/>
          </c:spPr>
          <c:invertIfNegative val="0"/>
          <c:cat>
            <c:numRef>
              <c:f>Sheet1!$A$2:$A$33</c:f>
              <c:numCache>
                <c:formatCode>General</c:formatCode>
                <c:ptCount val="32"/>
              </c:numCache>
            </c:numRef>
          </c:cat>
          <c:val>
            <c:numRef>
              <c:f>Sheet1!$C$2:$C$33</c:f>
              <c:numCache>
                <c:formatCode>General</c:formatCode>
                <c:ptCount val="32"/>
              </c:numCache>
            </c:numRef>
          </c:val>
          <c:extLst>
            <c:ext xmlns:c16="http://schemas.microsoft.com/office/drawing/2014/chart" uri="{C3380CC4-5D6E-409C-BE32-E72D297353CC}">
              <c16:uniqueId val="{00000001-E7F7-4772-845D-181409D91CB0}"/>
            </c:ext>
          </c:extLst>
        </c:ser>
        <c:ser>
          <c:idx val="2"/>
          <c:order val="2"/>
          <c:tx>
            <c:strRef>
              <c:f>Sheet1!$D$1</c:f>
              <c:strCache>
                <c:ptCount val="1"/>
                <c:pt idx="0">
                  <c:v>US Female 35-54</c:v>
                </c:pt>
              </c:strCache>
            </c:strRef>
          </c:tx>
          <c:spPr>
            <a:solidFill>
              <a:schemeClr val="accent3"/>
            </a:solidFill>
            <a:ln>
              <a:noFill/>
            </a:ln>
            <a:effectLst/>
          </c:spPr>
          <c:invertIfNegative val="0"/>
          <c:cat>
            <c:numRef>
              <c:f>Sheet1!$A$2:$A$33</c:f>
              <c:numCache>
                <c:formatCode>General</c:formatCode>
                <c:ptCount val="32"/>
              </c:numCache>
            </c:numRef>
          </c:cat>
          <c:val>
            <c:numRef>
              <c:f>Sheet1!$D$2:$D$33</c:f>
              <c:numCache>
                <c:formatCode>General</c:formatCode>
                <c:ptCount val="32"/>
              </c:numCache>
            </c:numRef>
          </c:val>
          <c:extLst>
            <c:ext xmlns:c16="http://schemas.microsoft.com/office/drawing/2014/chart" uri="{C3380CC4-5D6E-409C-BE32-E72D297353CC}">
              <c16:uniqueId val="{00000002-E7F7-4772-845D-181409D91CB0}"/>
            </c:ext>
          </c:extLst>
        </c:ser>
        <c:ser>
          <c:idx val="3"/>
          <c:order val="3"/>
          <c:tx>
            <c:strRef>
              <c:f>Sheet1!$E$1</c:f>
              <c:strCache>
                <c:ptCount val="1"/>
                <c:pt idx="0">
                  <c:v>US Male 35-54</c:v>
                </c:pt>
              </c:strCache>
            </c:strRef>
          </c:tx>
          <c:spPr>
            <a:solidFill>
              <a:schemeClr val="accent4"/>
            </a:solidFill>
            <a:ln>
              <a:noFill/>
            </a:ln>
            <a:effectLst/>
          </c:spPr>
          <c:invertIfNegative val="0"/>
          <c:cat>
            <c:numRef>
              <c:f>Sheet1!$A$2:$A$33</c:f>
              <c:numCache>
                <c:formatCode>General</c:formatCode>
                <c:ptCount val="32"/>
              </c:numCache>
            </c:numRef>
          </c:cat>
          <c:val>
            <c:numRef>
              <c:f>Sheet1!$E$2:$E$33</c:f>
              <c:numCache>
                <c:formatCode>General</c:formatCode>
                <c:ptCount val="32"/>
              </c:numCache>
            </c:numRef>
          </c:val>
          <c:extLst>
            <c:ext xmlns:c16="http://schemas.microsoft.com/office/drawing/2014/chart" uri="{C3380CC4-5D6E-409C-BE32-E72D297353CC}">
              <c16:uniqueId val="{00000003-E7F7-4772-845D-181409D91CB0}"/>
            </c:ext>
          </c:extLst>
        </c:ser>
        <c:ser>
          <c:idx val="4"/>
          <c:order val="4"/>
          <c:tx>
            <c:strRef>
              <c:f>Sheet1!$F$1</c:f>
              <c:strCache>
                <c:ptCount val="1"/>
                <c:pt idx="0">
                  <c:v>US Female 55+</c:v>
                </c:pt>
              </c:strCache>
            </c:strRef>
          </c:tx>
          <c:spPr>
            <a:solidFill>
              <a:schemeClr val="accent5"/>
            </a:solidFill>
            <a:ln>
              <a:noFill/>
            </a:ln>
            <a:effectLst/>
          </c:spPr>
          <c:invertIfNegative val="0"/>
          <c:cat>
            <c:numRef>
              <c:f>Sheet1!$A$2:$A$33</c:f>
              <c:numCache>
                <c:formatCode>General</c:formatCode>
                <c:ptCount val="32"/>
              </c:numCache>
            </c:numRef>
          </c:cat>
          <c:val>
            <c:numRef>
              <c:f>Sheet1!$F$2:$F$33</c:f>
              <c:numCache>
                <c:formatCode>General</c:formatCode>
                <c:ptCount val="32"/>
              </c:numCache>
            </c:numRef>
          </c:val>
          <c:extLst>
            <c:ext xmlns:c16="http://schemas.microsoft.com/office/drawing/2014/chart" uri="{C3380CC4-5D6E-409C-BE32-E72D297353CC}">
              <c16:uniqueId val="{00000004-E7F7-4772-845D-181409D91CB0}"/>
            </c:ext>
          </c:extLst>
        </c:ser>
        <c:ser>
          <c:idx val="5"/>
          <c:order val="5"/>
          <c:tx>
            <c:strRef>
              <c:f>Sheet1!$G$1</c:f>
              <c:strCache>
                <c:ptCount val="1"/>
                <c:pt idx="0">
                  <c:v>US Male 55+</c:v>
                </c:pt>
              </c:strCache>
            </c:strRef>
          </c:tx>
          <c:spPr>
            <a:solidFill>
              <a:schemeClr val="accent6"/>
            </a:solidFill>
            <a:ln>
              <a:noFill/>
            </a:ln>
            <a:effectLst/>
          </c:spPr>
          <c:invertIfNegative val="0"/>
          <c:cat>
            <c:numRef>
              <c:f>Sheet1!$A$2:$A$33</c:f>
              <c:numCache>
                <c:formatCode>General</c:formatCode>
                <c:ptCount val="32"/>
              </c:numCache>
            </c:numRef>
          </c:cat>
          <c:val>
            <c:numRef>
              <c:f>Sheet1!$G$2:$G$33</c:f>
              <c:numCache>
                <c:formatCode>General</c:formatCode>
                <c:ptCount val="32"/>
              </c:numCache>
            </c:numRef>
          </c:val>
          <c:extLst>
            <c:ext xmlns:c16="http://schemas.microsoft.com/office/drawing/2014/chart" uri="{C3380CC4-5D6E-409C-BE32-E72D297353CC}">
              <c16:uniqueId val="{00000005-E7F7-4772-845D-181409D91CB0}"/>
            </c:ext>
          </c:extLst>
        </c:ser>
        <c:dLbls>
          <c:showLegendKey val="0"/>
          <c:showVal val="0"/>
          <c:showCatName val="0"/>
          <c:showSerName val="0"/>
          <c:showPercent val="0"/>
          <c:showBubbleSize val="0"/>
        </c:dLbls>
        <c:gapWidth val="219"/>
        <c:axId val="549384048"/>
        <c:axId val="549377568"/>
      </c:barChart>
      <c:catAx>
        <c:axId val="549384048"/>
        <c:scaling>
          <c:orientation val="minMax"/>
        </c:scaling>
        <c:delete val="1"/>
        <c:axPos val="b"/>
        <c:numFmt formatCode="General" sourceLinked="1"/>
        <c:majorTickMark val="none"/>
        <c:minorTickMark val="none"/>
        <c:tickLblPos val="nextTo"/>
        <c:crossAx val="549377568"/>
        <c:crosses val="autoZero"/>
        <c:auto val="1"/>
        <c:lblAlgn val="ctr"/>
        <c:lblOffset val="100"/>
        <c:noMultiLvlLbl val="0"/>
      </c:catAx>
      <c:valAx>
        <c:axId val="549377568"/>
        <c:scaling>
          <c:orientation val="minMax"/>
        </c:scaling>
        <c:delete val="1"/>
        <c:axPos val="l"/>
        <c:numFmt formatCode="General" sourceLinked="1"/>
        <c:majorTickMark val="none"/>
        <c:minorTickMark val="none"/>
        <c:tickLblPos val="nextTo"/>
        <c:crossAx val="549384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 Reporting</c:v>
                </c:pt>
              </c:strCache>
            </c:strRef>
          </c:tx>
          <c:spPr>
            <a:pattFill prst="wdUpDiag">
              <a:fgClr>
                <a:schemeClr val="accent1"/>
              </a:fgClr>
              <a:bgClr>
                <a:schemeClr val="bg1"/>
              </a:bgClr>
            </a:pattFill>
            <a:ln>
              <a:noFill/>
            </a:ln>
            <a:effectLst/>
          </c:spPr>
          <c:invertIfNegative val="0"/>
          <c:cat>
            <c:strRef>
              <c:f>Sheet1!$A$12:$A$21</c:f>
              <c:strCache>
                <c:ptCount val="10"/>
                <c:pt idx="0">
                  <c:v>Anemia </c:v>
                </c:pt>
                <c:pt idx="1">
                  <c:v>Oral health</c:v>
                </c:pt>
                <c:pt idx="2">
                  <c:v>Immunity concerns</c:v>
                </c:pt>
                <c:pt idx="3">
                  <c:v>Lack of mental acuity, cognition, focus</c:v>
                </c:pt>
                <c:pt idx="4">
                  <c:v>General health</c:v>
                </c:pt>
                <c:pt idx="5">
                  <c:v>High blood pressure</c:v>
                </c:pt>
                <c:pt idx="6">
                  <c:v>Joint or other pain</c:v>
                </c:pt>
                <c:pt idx="7">
                  <c:v>Nutrition concerns</c:v>
                </c:pt>
                <c:pt idx="8">
                  <c:v>Overweight/Obese</c:v>
                </c:pt>
                <c:pt idx="9">
                  <c:v>Vaginal health</c:v>
                </c:pt>
              </c:strCache>
            </c:strRef>
          </c:cat>
          <c:val>
            <c:numRef>
              <c:f>Sheet1!$B$12:$B$21</c:f>
              <c:numCache>
                <c:formatCode>0%</c:formatCode>
                <c:ptCount val="10"/>
                <c:pt idx="0">
                  <c:v>0.16949153</c:v>
                </c:pt>
                <c:pt idx="1">
                  <c:v>0.16949153</c:v>
                </c:pt>
                <c:pt idx="2">
                  <c:v>0.15254237000000001</c:v>
                </c:pt>
                <c:pt idx="3">
                  <c:v>0.15254237000000001</c:v>
                </c:pt>
                <c:pt idx="4">
                  <c:v>0.13559321999999999</c:v>
                </c:pt>
                <c:pt idx="5">
                  <c:v>0.11864407</c:v>
                </c:pt>
                <c:pt idx="6">
                  <c:v>0.11864407</c:v>
                </c:pt>
                <c:pt idx="7">
                  <c:v>0.11864407</c:v>
                </c:pt>
                <c:pt idx="8">
                  <c:v>0.11864407</c:v>
                </c:pt>
                <c:pt idx="9">
                  <c:v>0.11864407</c:v>
                </c:pt>
              </c:numCache>
            </c:numRef>
          </c:val>
          <c:extLst>
            <c:ext xmlns:c16="http://schemas.microsoft.com/office/drawing/2014/chart" uri="{C3380CC4-5D6E-409C-BE32-E72D297353CC}">
              <c16:uniqueId val="{00000000-C1AC-42BA-9B04-5DEECAE2FC85}"/>
            </c:ext>
          </c:extLst>
        </c:ser>
        <c:ser>
          <c:idx val="1"/>
          <c:order val="1"/>
          <c:tx>
            <c:strRef>
              <c:f>Sheet1!$C$1</c:f>
              <c:strCache>
                <c:ptCount val="1"/>
                <c:pt idx="0">
                  <c:v>US Male 18-34 Reporting</c:v>
                </c:pt>
              </c:strCache>
            </c:strRef>
          </c:tx>
          <c:spPr>
            <a:pattFill prst="wdUpDiag">
              <a:fgClr>
                <a:schemeClr val="accent2"/>
              </a:fgClr>
              <a:bgClr>
                <a:schemeClr val="bg1"/>
              </a:bgClr>
            </a:pattFill>
            <a:ln>
              <a:noFill/>
            </a:ln>
            <a:effectLst/>
          </c:spPr>
          <c:invertIfNegative val="0"/>
          <c:cat>
            <c:strRef>
              <c:f>Sheet1!$A$12:$A$21</c:f>
              <c:strCache>
                <c:ptCount val="10"/>
                <c:pt idx="0">
                  <c:v>Anemia </c:v>
                </c:pt>
                <c:pt idx="1">
                  <c:v>Oral health</c:v>
                </c:pt>
                <c:pt idx="2">
                  <c:v>Immunity concerns</c:v>
                </c:pt>
                <c:pt idx="3">
                  <c:v>Lack of mental acuity, cognition, focus</c:v>
                </c:pt>
                <c:pt idx="4">
                  <c:v>General health</c:v>
                </c:pt>
                <c:pt idx="5">
                  <c:v>High blood pressure</c:v>
                </c:pt>
                <c:pt idx="6">
                  <c:v>Joint or other pain</c:v>
                </c:pt>
                <c:pt idx="7">
                  <c:v>Nutrition concerns</c:v>
                </c:pt>
                <c:pt idx="8">
                  <c:v>Overweight/Obese</c:v>
                </c:pt>
                <c:pt idx="9">
                  <c:v>Vaginal health</c:v>
                </c:pt>
              </c:strCache>
            </c:strRef>
          </c:cat>
          <c:val>
            <c:numRef>
              <c:f>Sheet1!$C$12:$C$21</c:f>
              <c:numCache>
                <c:formatCode>0%</c:formatCode>
                <c:ptCount val="10"/>
                <c:pt idx="0">
                  <c:v>7.6923079999999991E-2</c:v>
                </c:pt>
                <c:pt idx="1">
                  <c:v>0.17948718</c:v>
                </c:pt>
                <c:pt idx="2">
                  <c:v>5.1282050000000003E-2</c:v>
                </c:pt>
                <c:pt idx="3">
                  <c:v>0.14529914999999999</c:v>
                </c:pt>
                <c:pt idx="4">
                  <c:v>0.24786325000000001</c:v>
                </c:pt>
                <c:pt idx="5">
                  <c:v>0.16239316000000001</c:v>
                </c:pt>
                <c:pt idx="6">
                  <c:v>0.16239316000000001</c:v>
                </c:pt>
                <c:pt idx="7">
                  <c:v>0.22222222</c:v>
                </c:pt>
                <c:pt idx="8">
                  <c:v>0.13675213999999999</c:v>
                </c:pt>
                <c:pt idx="9">
                  <c:v>3.4188030000000001E-2</c:v>
                </c:pt>
              </c:numCache>
            </c:numRef>
          </c:val>
          <c:extLst>
            <c:ext xmlns:c16="http://schemas.microsoft.com/office/drawing/2014/chart" uri="{C3380CC4-5D6E-409C-BE32-E72D297353CC}">
              <c16:uniqueId val="{00000001-C1AC-42BA-9B04-5DEECAE2FC85}"/>
            </c:ext>
          </c:extLst>
        </c:ser>
        <c:ser>
          <c:idx val="2"/>
          <c:order val="2"/>
          <c:tx>
            <c:strRef>
              <c:f>Sheet1!$D$1</c:f>
              <c:strCache>
                <c:ptCount val="1"/>
                <c:pt idx="0">
                  <c:v>US Female 35-54 Reporting</c:v>
                </c:pt>
              </c:strCache>
            </c:strRef>
          </c:tx>
          <c:spPr>
            <a:pattFill prst="wdUpDiag">
              <a:fgClr>
                <a:schemeClr val="accent3"/>
              </a:fgClr>
              <a:bgClr>
                <a:schemeClr val="bg1"/>
              </a:bgClr>
            </a:pattFill>
            <a:ln>
              <a:noFill/>
            </a:ln>
            <a:effectLst/>
          </c:spPr>
          <c:invertIfNegative val="0"/>
          <c:cat>
            <c:strRef>
              <c:f>Sheet1!$A$12:$A$21</c:f>
              <c:strCache>
                <c:ptCount val="10"/>
                <c:pt idx="0">
                  <c:v>Anemia </c:v>
                </c:pt>
                <c:pt idx="1">
                  <c:v>Oral health</c:v>
                </c:pt>
                <c:pt idx="2">
                  <c:v>Immunity concerns</c:v>
                </c:pt>
                <c:pt idx="3">
                  <c:v>Lack of mental acuity, cognition, focus</c:v>
                </c:pt>
                <c:pt idx="4">
                  <c:v>General health</c:v>
                </c:pt>
                <c:pt idx="5">
                  <c:v>High blood pressure</c:v>
                </c:pt>
                <c:pt idx="6">
                  <c:v>Joint or other pain</c:v>
                </c:pt>
                <c:pt idx="7">
                  <c:v>Nutrition concerns</c:v>
                </c:pt>
                <c:pt idx="8">
                  <c:v>Overweight/Obese</c:v>
                </c:pt>
                <c:pt idx="9">
                  <c:v>Vaginal health</c:v>
                </c:pt>
              </c:strCache>
            </c:strRef>
          </c:cat>
          <c:val>
            <c:numRef>
              <c:f>Sheet1!$D$12:$D$21</c:f>
              <c:numCache>
                <c:formatCode>0%</c:formatCode>
                <c:ptCount val="10"/>
                <c:pt idx="0">
                  <c:v>0.13333333</c:v>
                </c:pt>
                <c:pt idx="1">
                  <c:v>0.22857142999999999</c:v>
                </c:pt>
                <c:pt idx="2">
                  <c:v>0.14285713999999999</c:v>
                </c:pt>
                <c:pt idx="3">
                  <c:v>0.14285713999999999</c:v>
                </c:pt>
                <c:pt idx="4">
                  <c:v>0.31428571</c:v>
                </c:pt>
                <c:pt idx="5">
                  <c:v>0.20952381</c:v>
                </c:pt>
                <c:pt idx="6">
                  <c:v>0.21904762</c:v>
                </c:pt>
                <c:pt idx="7">
                  <c:v>0.23809524000000001</c:v>
                </c:pt>
                <c:pt idx="8">
                  <c:v>0.2</c:v>
                </c:pt>
                <c:pt idx="9">
                  <c:v>0.12380952000000001</c:v>
                </c:pt>
              </c:numCache>
            </c:numRef>
          </c:val>
          <c:extLst>
            <c:ext xmlns:c16="http://schemas.microsoft.com/office/drawing/2014/chart" uri="{C3380CC4-5D6E-409C-BE32-E72D297353CC}">
              <c16:uniqueId val="{00000002-C1AC-42BA-9B04-5DEECAE2FC85}"/>
            </c:ext>
          </c:extLst>
        </c:ser>
        <c:ser>
          <c:idx val="3"/>
          <c:order val="3"/>
          <c:tx>
            <c:strRef>
              <c:f>Sheet1!$E$1</c:f>
              <c:strCache>
                <c:ptCount val="1"/>
                <c:pt idx="0">
                  <c:v>US Male 35-54 Reporting</c:v>
                </c:pt>
              </c:strCache>
            </c:strRef>
          </c:tx>
          <c:spPr>
            <a:pattFill prst="wdUpDiag">
              <a:fgClr>
                <a:schemeClr val="accent4"/>
              </a:fgClr>
              <a:bgClr>
                <a:schemeClr val="bg1"/>
              </a:bgClr>
            </a:pattFill>
            <a:ln>
              <a:noFill/>
            </a:ln>
            <a:effectLst/>
          </c:spPr>
          <c:invertIfNegative val="0"/>
          <c:cat>
            <c:strRef>
              <c:f>Sheet1!$A$12:$A$21</c:f>
              <c:strCache>
                <c:ptCount val="10"/>
                <c:pt idx="0">
                  <c:v>Anemia </c:v>
                </c:pt>
                <c:pt idx="1">
                  <c:v>Oral health</c:v>
                </c:pt>
                <c:pt idx="2">
                  <c:v>Immunity concerns</c:v>
                </c:pt>
                <c:pt idx="3">
                  <c:v>Lack of mental acuity, cognition, focus</c:v>
                </c:pt>
                <c:pt idx="4">
                  <c:v>General health</c:v>
                </c:pt>
                <c:pt idx="5">
                  <c:v>High blood pressure</c:v>
                </c:pt>
                <c:pt idx="6">
                  <c:v>Joint or other pain</c:v>
                </c:pt>
                <c:pt idx="7">
                  <c:v>Nutrition concerns</c:v>
                </c:pt>
                <c:pt idx="8">
                  <c:v>Overweight/Obese</c:v>
                </c:pt>
                <c:pt idx="9">
                  <c:v>Vaginal health</c:v>
                </c:pt>
              </c:strCache>
            </c:strRef>
          </c:cat>
          <c:val>
            <c:numRef>
              <c:f>Sheet1!$E$12:$E$21</c:f>
              <c:numCache>
                <c:formatCode>0%</c:formatCode>
                <c:ptCount val="10"/>
                <c:pt idx="0">
                  <c:v>3.5398230000000003E-2</c:v>
                </c:pt>
                <c:pt idx="1">
                  <c:v>0.11504425</c:v>
                </c:pt>
                <c:pt idx="2">
                  <c:v>7.9646019999999998E-2</c:v>
                </c:pt>
                <c:pt idx="3">
                  <c:v>4.4247790000000002E-2</c:v>
                </c:pt>
                <c:pt idx="4">
                  <c:v>0.21238937999999999</c:v>
                </c:pt>
                <c:pt idx="5">
                  <c:v>0.16814159000000001</c:v>
                </c:pt>
                <c:pt idx="6">
                  <c:v>0.16814159000000001</c:v>
                </c:pt>
                <c:pt idx="7">
                  <c:v>0.2300885</c:v>
                </c:pt>
                <c:pt idx="8">
                  <c:v>7.0796460000000005E-2</c:v>
                </c:pt>
                <c:pt idx="9">
                  <c:v>0</c:v>
                </c:pt>
              </c:numCache>
            </c:numRef>
          </c:val>
          <c:extLst>
            <c:ext xmlns:c16="http://schemas.microsoft.com/office/drawing/2014/chart" uri="{C3380CC4-5D6E-409C-BE32-E72D297353CC}">
              <c16:uniqueId val="{00000003-C1AC-42BA-9B04-5DEECAE2FC85}"/>
            </c:ext>
          </c:extLst>
        </c:ser>
        <c:ser>
          <c:idx val="4"/>
          <c:order val="4"/>
          <c:tx>
            <c:strRef>
              <c:f>Sheet1!$F$1</c:f>
              <c:strCache>
                <c:ptCount val="1"/>
                <c:pt idx="0">
                  <c:v>US Female 55+ Reporting</c:v>
                </c:pt>
              </c:strCache>
            </c:strRef>
          </c:tx>
          <c:spPr>
            <a:pattFill prst="wdUpDiag">
              <a:fgClr>
                <a:schemeClr val="accent5"/>
              </a:fgClr>
              <a:bgClr>
                <a:schemeClr val="bg1"/>
              </a:bgClr>
            </a:pattFill>
            <a:ln>
              <a:noFill/>
            </a:ln>
            <a:effectLst/>
          </c:spPr>
          <c:invertIfNegative val="0"/>
          <c:cat>
            <c:strRef>
              <c:f>Sheet1!$A$12:$A$21</c:f>
              <c:strCache>
                <c:ptCount val="10"/>
                <c:pt idx="0">
                  <c:v>Anemia </c:v>
                </c:pt>
                <c:pt idx="1">
                  <c:v>Oral health</c:v>
                </c:pt>
                <c:pt idx="2">
                  <c:v>Immunity concerns</c:v>
                </c:pt>
                <c:pt idx="3">
                  <c:v>Lack of mental acuity, cognition, focus</c:v>
                </c:pt>
                <c:pt idx="4">
                  <c:v>General health</c:v>
                </c:pt>
                <c:pt idx="5">
                  <c:v>High blood pressure</c:v>
                </c:pt>
                <c:pt idx="6">
                  <c:v>Joint or other pain</c:v>
                </c:pt>
                <c:pt idx="7">
                  <c:v>Nutrition concerns</c:v>
                </c:pt>
                <c:pt idx="8">
                  <c:v>Overweight/Obese</c:v>
                </c:pt>
                <c:pt idx="9">
                  <c:v>Vaginal health</c:v>
                </c:pt>
              </c:strCache>
            </c:strRef>
          </c:cat>
          <c:val>
            <c:numRef>
              <c:f>Sheet1!$F$12:$F$21</c:f>
              <c:numCache>
                <c:formatCode>0%</c:formatCode>
                <c:ptCount val="10"/>
                <c:pt idx="0">
                  <c:v>2.1739129999999999E-2</c:v>
                </c:pt>
                <c:pt idx="1">
                  <c:v>0.21739130000000001</c:v>
                </c:pt>
                <c:pt idx="2">
                  <c:v>0.15217391</c:v>
                </c:pt>
                <c:pt idx="3">
                  <c:v>6.521739E-2</c:v>
                </c:pt>
                <c:pt idx="4">
                  <c:v>0.13043478</c:v>
                </c:pt>
                <c:pt idx="5">
                  <c:v>0.34782608999999998</c:v>
                </c:pt>
                <c:pt idx="6">
                  <c:v>0.58695651999999998</c:v>
                </c:pt>
                <c:pt idx="7">
                  <c:v>0.13043478</c:v>
                </c:pt>
                <c:pt idx="8">
                  <c:v>0.30434782999999999</c:v>
                </c:pt>
                <c:pt idx="9">
                  <c:v>4.3478259999999998E-2</c:v>
                </c:pt>
              </c:numCache>
            </c:numRef>
          </c:val>
          <c:extLst>
            <c:ext xmlns:c16="http://schemas.microsoft.com/office/drawing/2014/chart" uri="{C3380CC4-5D6E-409C-BE32-E72D297353CC}">
              <c16:uniqueId val="{00000004-C1AC-42BA-9B04-5DEECAE2FC85}"/>
            </c:ext>
          </c:extLst>
        </c:ser>
        <c:ser>
          <c:idx val="5"/>
          <c:order val="5"/>
          <c:tx>
            <c:strRef>
              <c:f>Sheet1!$G$1</c:f>
              <c:strCache>
                <c:ptCount val="1"/>
                <c:pt idx="0">
                  <c:v>US Male 55+ Reporting</c:v>
                </c:pt>
              </c:strCache>
            </c:strRef>
          </c:tx>
          <c:spPr>
            <a:pattFill prst="wdUpDiag">
              <a:fgClr>
                <a:schemeClr val="accent6"/>
              </a:fgClr>
              <a:bgClr>
                <a:schemeClr val="bg1"/>
              </a:bgClr>
            </a:pattFill>
            <a:ln>
              <a:noFill/>
            </a:ln>
            <a:effectLst/>
          </c:spPr>
          <c:invertIfNegative val="0"/>
          <c:cat>
            <c:strRef>
              <c:f>Sheet1!$A$12:$A$21</c:f>
              <c:strCache>
                <c:ptCount val="10"/>
                <c:pt idx="0">
                  <c:v>Anemia </c:v>
                </c:pt>
                <c:pt idx="1">
                  <c:v>Oral health</c:v>
                </c:pt>
                <c:pt idx="2">
                  <c:v>Immunity concerns</c:v>
                </c:pt>
                <c:pt idx="3">
                  <c:v>Lack of mental acuity, cognition, focus</c:v>
                </c:pt>
                <c:pt idx="4">
                  <c:v>General health</c:v>
                </c:pt>
                <c:pt idx="5">
                  <c:v>High blood pressure</c:v>
                </c:pt>
                <c:pt idx="6">
                  <c:v>Joint or other pain</c:v>
                </c:pt>
                <c:pt idx="7">
                  <c:v>Nutrition concerns</c:v>
                </c:pt>
                <c:pt idx="8">
                  <c:v>Overweight/Obese</c:v>
                </c:pt>
                <c:pt idx="9">
                  <c:v>Vaginal health</c:v>
                </c:pt>
              </c:strCache>
            </c:strRef>
          </c:cat>
          <c:val>
            <c:numRef>
              <c:f>Sheet1!$G$12:$G$21</c:f>
              <c:numCache>
                <c:formatCode>0%</c:formatCode>
                <c:ptCount val="10"/>
                <c:pt idx="0">
                  <c:v>0</c:v>
                </c:pt>
                <c:pt idx="1">
                  <c:v>0.21212121</c:v>
                </c:pt>
                <c:pt idx="2">
                  <c:v>0.12121212000000001</c:v>
                </c:pt>
                <c:pt idx="3">
                  <c:v>6.0606060000000003E-2</c:v>
                </c:pt>
                <c:pt idx="4">
                  <c:v>0.21212121</c:v>
                </c:pt>
                <c:pt idx="5">
                  <c:v>0.48484848000000003</c:v>
                </c:pt>
                <c:pt idx="6">
                  <c:v>0.45454545000000002</c:v>
                </c:pt>
                <c:pt idx="7">
                  <c:v>0.12121212000000001</c:v>
                </c:pt>
                <c:pt idx="8">
                  <c:v>0.18181818</c:v>
                </c:pt>
                <c:pt idx="9">
                  <c:v>0</c:v>
                </c:pt>
              </c:numCache>
            </c:numRef>
          </c:val>
          <c:extLst>
            <c:ext xmlns:c16="http://schemas.microsoft.com/office/drawing/2014/chart" uri="{C3380CC4-5D6E-409C-BE32-E72D297353CC}">
              <c16:uniqueId val="{00000005-C1AC-42BA-9B04-5DEECAE2FC85}"/>
            </c:ext>
          </c:extLst>
        </c:ser>
        <c:dLbls>
          <c:showLegendKey val="0"/>
          <c:showVal val="0"/>
          <c:showCatName val="0"/>
          <c:showSerName val="0"/>
          <c:showPercent val="0"/>
          <c:showBubbleSize val="0"/>
        </c:dLbls>
        <c:gapWidth val="219"/>
        <c:overlap val="-27"/>
        <c:axId val="549384048"/>
        <c:axId val="549377568"/>
      </c:barChart>
      <c:barChart>
        <c:barDir val="col"/>
        <c:grouping val="clustered"/>
        <c:varyColors val="0"/>
        <c:ser>
          <c:idx val="6"/>
          <c:order val="6"/>
          <c:tx>
            <c:strRef>
              <c:f>Sheet1!$H$1</c:f>
              <c:strCache>
                <c:ptCount val="1"/>
                <c:pt idx="0">
                  <c:v>US Female 18-34 Treatment</c:v>
                </c:pt>
              </c:strCache>
            </c:strRef>
          </c:tx>
          <c:spPr>
            <a:solidFill>
              <a:schemeClr val="accent1"/>
            </a:solidFill>
            <a:ln>
              <a:noFill/>
            </a:ln>
            <a:effectLst/>
          </c:spPr>
          <c:invertIfNegative val="0"/>
          <c:cat>
            <c:strRef>
              <c:f>Sheet1!$A$12:$A$21</c:f>
              <c:strCache>
                <c:ptCount val="10"/>
                <c:pt idx="0">
                  <c:v>Anemia </c:v>
                </c:pt>
                <c:pt idx="1">
                  <c:v>Oral health</c:v>
                </c:pt>
                <c:pt idx="2">
                  <c:v>Immunity concerns</c:v>
                </c:pt>
                <c:pt idx="3">
                  <c:v>Lack of mental acuity, cognition, focus</c:v>
                </c:pt>
                <c:pt idx="4">
                  <c:v>General health</c:v>
                </c:pt>
                <c:pt idx="5">
                  <c:v>High blood pressure</c:v>
                </c:pt>
                <c:pt idx="6">
                  <c:v>Joint or other pain</c:v>
                </c:pt>
                <c:pt idx="7">
                  <c:v>Nutrition concerns</c:v>
                </c:pt>
                <c:pt idx="8">
                  <c:v>Overweight/Obese</c:v>
                </c:pt>
                <c:pt idx="9">
                  <c:v>Vaginal health</c:v>
                </c:pt>
              </c:strCache>
            </c:strRef>
          </c:cat>
          <c:val>
            <c:numRef>
              <c:f>Sheet1!$H$12:$H$21</c:f>
              <c:numCache>
                <c:formatCode>0%</c:formatCode>
                <c:ptCount val="10"/>
                <c:pt idx="0">
                  <c:v>0.15384614999999999</c:v>
                </c:pt>
                <c:pt idx="1">
                  <c:v>5.7692309999999997E-2</c:v>
                </c:pt>
                <c:pt idx="2">
                  <c:v>0.13461538000000001</c:v>
                </c:pt>
                <c:pt idx="3">
                  <c:v>7.6923079999999991E-2</c:v>
                </c:pt>
                <c:pt idx="4">
                  <c:v>9.6153849999999999E-2</c:v>
                </c:pt>
                <c:pt idx="5">
                  <c:v>0.11538461999999999</c:v>
                </c:pt>
                <c:pt idx="6">
                  <c:v>0.11538461999999999</c:v>
                </c:pt>
                <c:pt idx="7">
                  <c:v>5.7692309999999997E-2</c:v>
                </c:pt>
                <c:pt idx="8">
                  <c:v>7.6923079999999991E-2</c:v>
                </c:pt>
                <c:pt idx="9">
                  <c:v>9.6153849999999999E-2</c:v>
                </c:pt>
              </c:numCache>
            </c:numRef>
          </c:val>
          <c:extLst>
            <c:ext xmlns:c16="http://schemas.microsoft.com/office/drawing/2014/chart" uri="{C3380CC4-5D6E-409C-BE32-E72D297353CC}">
              <c16:uniqueId val="{00000006-C1AC-42BA-9B04-5DEECAE2FC85}"/>
            </c:ext>
          </c:extLst>
        </c:ser>
        <c:ser>
          <c:idx val="7"/>
          <c:order val="7"/>
          <c:tx>
            <c:strRef>
              <c:f>Sheet1!$I$1</c:f>
              <c:strCache>
                <c:ptCount val="1"/>
                <c:pt idx="0">
                  <c:v>US Male 18-34 Treatment</c:v>
                </c:pt>
              </c:strCache>
            </c:strRef>
          </c:tx>
          <c:spPr>
            <a:solidFill>
              <a:schemeClr val="accent2"/>
            </a:solidFill>
            <a:ln>
              <a:noFill/>
            </a:ln>
            <a:effectLst/>
          </c:spPr>
          <c:invertIfNegative val="0"/>
          <c:cat>
            <c:strRef>
              <c:f>Sheet1!$A$12:$A$21</c:f>
              <c:strCache>
                <c:ptCount val="10"/>
                <c:pt idx="0">
                  <c:v>Anemia </c:v>
                </c:pt>
                <c:pt idx="1">
                  <c:v>Oral health</c:v>
                </c:pt>
                <c:pt idx="2">
                  <c:v>Immunity concerns</c:v>
                </c:pt>
                <c:pt idx="3">
                  <c:v>Lack of mental acuity, cognition, focus</c:v>
                </c:pt>
                <c:pt idx="4">
                  <c:v>General health</c:v>
                </c:pt>
                <c:pt idx="5">
                  <c:v>High blood pressure</c:v>
                </c:pt>
                <c:pt idx="6">
                  <c:v>Joint or other pain</c:v>
                </c:pt>
                <c:pt idx="7">
                  <c:v>Nutrition concerns</c:v>
                </c:pt>
                <c:pt idx="8">
                  <c:v>Overweight/Obese</c:v>
                </c:pt>
                <c:pt idx="9">
                  <c:v>Vaginal health</c:v>
                </c:pt>
              </c:strCache>
            </c:strRef>
          </c:cat>
          <c:val>
            <c:numRef>
              <c:f>Sheet1!$I$12:$I$21</c:f>
              <c:numCache>
                <c:formatCode>0%</c:formatCode>
                <c:ptCount val="10"/>
                <c:pt idx="0">
                  <c:v>4.5871560000000013E-2</c:v>
                </c:pt>
                <c:pt idx="1">
                  <c:v>0.12844037</c:v>
                </c:pt>
                <c:pt idx="2">
                  <c:v>5.5045869999999997E-2</c:v>
                </c:pt>
                <c:pt idx="3">
                  <c:v>0.12844037</c:v>
                </c:pt>
                <c:pt idx="4">
                  <c:v>0.18348623999999999</c:v>
                </c:pt>
                <c:pt idx="5">
                  <c:v>0.17431193</c:v>
                </c:pt>
                <c:pt idx="6">
                  <c:v>0.11009173999999999</c:v>
                </c:pt>
                <c:pt idx="7">
                  <c:v>0.1559633</c:v>
                </c:pt>
                <c:pt idx="8">
                  <c:v>7.3394500000000001E-2</c:v>
                </c:pt>
                <c:pt idx="9">
                  <c:v>1.834862E-2</c:v>
                </c:pt>
              </c:numCache>
            </c:numRef>
          </c:val>
          <c:extLst>
            <c:ext xmlns:c16="http://schemas.microsoft.com/office/drawing/2014/chart" uri="{C3380CC4-5D6E-409C-BE32-E72D297353CC}">
              <c16:uniqueId val="{00000007-C1AC-42BA-9B04-5DEECAE2FC85}"/>
            </c:ext>
          </c:extLst>
        </c:ser>
        <c:ser>
          <c:idx val="8"/>
          <c:order val="8"/>
          <c:tx>
            <c:strRef>
              <c:f>Sheet1!$J$1</c:f>
              <c:strCache>
                <c:ptCount val="1"/>
                <c:pt idx="0">
                  <c:v>US Female 35-54 Treatment</c:v>
                </c:pt>
              </c:strCache>
            </c:strRef>
          </c:tx>
          <c:spPr>
            <a:solidFill>
              <a:schemeClr val="accent3"/>
            </a:solidFill>
            <a:ln>
              <a:noFill/>
            </a:ln>
            <a:effectLst/>
          </c:spPr>
          <c:invertIfNegative val="0"/>
          <c:cat>
            <c:strRef>
              <c:f>Sheet1!$A$12:$A$21</c:f>
              <c:strCache>
                <c:ptCount val="10"/>
                <c:pt idx="0">
                  <c:v>Anemia </c:v>
                </c:pt>
                <c:pt idx="1">
                  <c:v>Oral health</c:v>
                </c:pt>
                <c:pt idx="2">
                  <c:v>Immunity concerns</c:v>
                </c:pt>
                <c:pt idx="3">
                  <c:v>Lack of mental acuity, cognition, focus</c:v>
                </c:pt>
                <c:pt idx="4">
                  <c:v>General health</c:v>
                </c:pt>
                <c:pt idx="5">
                  <c:v>High blood pressure</c:v>
                </c:pt>
                <c:pt idx="6">
                  <c:v>Joint or other pain</c:v>
                </c:pt>
                <c:pt idx="7">
                  <c:v>Nutrition concerns</c:v>
                </c:pt>
                <c:pt idx="8">
                  <c:v>Overweight/Obese</c:v>
                </c:pt>
                <c:pt idx="9">
                  <c:v>Vaginal health</c:v>
                </c:pt>
              </c:strCache>
            </c:strRef>
          </c:cat>
          <c:val>
            <c:numRef>
              <c:f>Sheet1!$J$12:$J$21</c:f>
              <c:numCache>
                <c:formatCode>0%</c:formatCode>
                <c:ptCount val="10"/>
                <c:pt idx="0">
                  <c:v>0.11956522</c:v>
                </c:pt>
                <c:pt idx="1">
                  <c:v>8.6956520000000009E-2</c:v>
                </c:pt>
                <c:pt idx="2">
                  <c:v>0.11956522</c:v>
                </c:pt>
                <c:pt idx="3">
                  <c:v>5.4347830000000007E-2</c:v>
                </c:pt>
                <c:pt idx="4">
                  <c:v>0.27173913</c:v>
                </c:pt>
                <c:pt idx="5">
                  <c:v>0.11956522</c:v>
                </c:pt>
                <c:pt idx="6">
                  <c:v>0.14130435</c:v>
                </c:pt>
                <c:pt idx="7">
                  <c:v>0.19565216999999999</c:v>
                </c:pt>
                <c:pt idx="8">
                  <c:v>0.10869565</c:v>
                </c:pt>
                <c:pt idx="9">
                  <c:v>4.3478259999999998E-2</c:v>
                </c:pt>
              </c:numCache>
            </c:numRef>
          </c:val>
          <c:extLst>
            <c:ext xmlns:c16="http://schemas.microsoft.com/office/drawing/2014/chart" uri="{C3380CC4-5D6E-409C-BE32-E72D297353CC}">
              <c16:uniqueId val="{00000008-C1AC-42BA-9B04-5DEECAE2FC85}"/>
            </c:ext>
          </c:extLst>
        </c:ser>
        <c:ser>
          <c:idx val="9"/>
          <c:order val="9"/>
          <c:tx>
            <c:strRef>
              <c:f>Sheet1!$K$1</c:f>
              <c:strCache>
                <c:ptCount val="1"/>
                <c:pt idx="0">
                  <c:v>US Male 35-54 Treatment</c:v>
                </c:pt>
              </c:strCache>
            </c:strRef>
          </c:tx>
          <c:spPr>
            <a:solidFill>
              <a:schemeClr val="accent4"/>
            </a:solidFill>
            <a:ln>
              <a:noFill/>
            </a:ln>
            <a:effectLst/>
          </c:spPr>
          <c:invertIfNegative val="0"/>
          <c:cat>
            <c:strRef>
              <c:f>Sheet1!$A$12:$A$21</c:f>
              <c:strCache>
                <c:ptCount val="10"/>
                <c:pt idx="0">
                  <c:v>Anemia </c:v>
                </c:pt>
                <c:pt idx="1">
                  <c:v>Oral health</c:v>
                </c:pt>
                <c:pt idx="2">
                  <c:v>Immunity concerns</c:v>
                </c:pt>
                <c:pt idx="3">
                  <c:v>Lack of mental acuity, cognition, focus</c:v>
                </c:pt>
                <c:pt idx="4">
                  <c:v>General health</c:v>
                </c:pt>
                <c:pt idx="5">
                  <c:v>High blood pressure</c:v>
                </c:pt>
                <c:pt idx="6">
                  <c:v>Joint or other pain</c:v>
                </c:pt>
                <c:pt idx="7">
                  <c:v>Nutrition concerns</c:v>
                </c:pt>
                <c:pt idx="8">
                  <c:v>Overweight/Obese</c:v>
                </c:pt>
                <c:pt idx="9">
                  <c:v>Vaginal health</c:v>
                </c:pt>
              </c:strCache>
            </c:strRef>
          </c:cat>
          <c:val>
            <c:numRef>
              <c:f>Sheet1!$K$12:$K$21</c:f>
              <c:numCache>
                <c:formatCode>0%</c:formatCode>
                <c:ptCount val="10"/>
                <c:pt idx="0">
                  <c:v>3.1578950000000001E-2</c:v>
                </c:pt>
                <c:pt idx="1">
                  <c:v>8.4210530000000006E-2</c:v>
                </c:pt>
                <c:pt idx="2">
                  <c:v>6.3157889999999994E-2</c:v>
                </c:pt>
                <c:pt idx="3">
                  <c:v>3.1578950000000001E-2</c:v>
                </c:pt>
                <c:pt idx="4">
                  <c:v>0.18947368000000001</c:v>
                </c:pt>
                <c:pt idx="5">
                  <c:v>0.12631579000000001</c:v>
                </c:pt>
                <c:pt idx="6">
                  <c:v>0.12631579000000001</c:v>
                </c:pt>
                <c:pt idx="7">
                  <c:v>0.25263158000000002</c:v>
                </c:pt>
                <c:pt idx="8">
                  <c:v>5.2631579999999997E-2</c:v>
                </c:pt>
                <c:pt idx="9">
                  <c:v>0</c:v>
                </c:pt>
              </c:numCache>
            </c:numRef>
          </c:val>
          <c:extLst>
            <c:ext xmlns:c16="http://schemas.microsoft.com/office/drawing/2014/chart" uri="{C3380CC4-5D6E-409C-BE32-E72D297353CC}">
              <c16:uniqueId val="{00000009-C1AC-42BA-9B04-5DEECAE2FC85}"/>
            </c:ext>
          </c:extLst>
        </c:ser>
        <c:ser>
          <c:idx val="10"/>
          <c:order val="10"/>
          <c:tx>
            <c:strRef>
              <c:f>Sheet1!$L$1</c:f>
              <c:strCache>
                <c:ptCount val="1"/>
                <c:pt idx="0">
                  <c:v>US Female 55+ Treatment</c:v>
                </c:pt>
              </c:strCache>
            </c:strRef>
          </c:tx>
          <c:spPr>
            <a:solidFill>
              <a:schemeClr val="accent5"/>
            </a:solidFill>
            <a:ln>
              <a:noFill/>
            </a:ln>
            <a:effectLst/>
          </c:spPr>
          <c:invertIfNegative val="0"/>
          <c:cat>
            <c:strRef>
              <c:f>Sheet1!$A$12:$A$21</c:f>
              <c:strCache>
                <c:ptCount val="10"/>
                <c:pt idx="0">
                  <c:v>Anemia </c:v>
                </c:pt>
                <c:pt idx="1">
                  <c:v>Oral health</c:v>
                </c:pt>
                <c:pt idx="2">
                  <c:v>Immunity concerns</c:v>
                </c:pt>
                <c:pt idx="3">
                  <c:v>Lack of mental acuity, cognition, focus</c:v>
                </c:pt>
                <c:pt idx="4">
                  <c:v>General health</c:v>
                </c:pt>
                <c:pt idx="5">
                  <c:v>High blood pressure</c:v>
                </c:pt>
                <c:pt idx="6">
                  <c:v>Joint or other pain</c:v>
                </c:pt>
                <c:pt idx="7">
                  <c:v>Nutrition concerns</c:v>
                </c:pt>
                <c:pt idx="8">
                  <c:v>Overweight/Obese</c:v>
                </c:pt>
                <c:pt idx="9">
                  <c:v>Vaginal health</c:v>
                </c:pt>
              </c:strCache>
            </c:strRef>
          </c:cat>
          <c:val>
            <c:numRef>
              <c:f>Sheet1!$L$12:$L$21</c:f>
              <c:numCache>
                <c:formatCode>0%</c:formatCode>
                <c:ptCount val="10"/>
                <c:pt idx="0">
                  <c:v>0</c:v>
                </c:pt>
                <c:pt idx="1">
                  <c:v>4.5454550000000003E-2</c:v>
                </c:pt>
                <c:pt idx="2">
                  <c:v>9.0909089999999998E-2</c:v>
                </c:pt>
                <c:pt idx="3">
                  <c:v>4.5454550000000003E-2</c:v>
                </c:pt>
                <c:pt idx="4">
                  <c:v>0.11363636000000001</c:v>
                </c:pt>
                <c:pt idx="5">
                  <c:v>0.15909091</c:v>
                </c:pt>
                <c:pt idx="6">
                  <c:v>0.38636364000000001</c:v>
                </c:pt>
                <c:pt idx="7">
                  <c:v>0.11363636000000001</c:v>
                </c:pt>
                <c:pt idx="8">
                  <c:v>0.11363636000000001</c:v>
                </c:pt>
                <c:pt idx="9">
                  <c:v>0</c:v>
                </c:pt>
              </c:numCache>
            </c:numRef>
          </c:val>
          <c:extLst>
            <c:ext xmlns:c16="http://schemas.microsoft.com/office/drawing/2014/chart" uri="{C3380CC4-5D6E-409C-BE32-E72D297353CC}">
              <c16:uniqueId val="{0000000A-C1AC-42BA-9B04-5DEECAE2FC85}"/>
            </c:ext>
          </c:extLst>
        </c:ser>
        <c:ser>
          <c:idx val="11"/>
          <c:order val="11"/>
          <c:tx>
            <c:strRef>
              <c:f>Sheet1!$M$1</c:f>
              <c:strCache>
                <c:ptCount val="1"/>
                <c:pt idx="0">
                  <c:v>US Male 55+ Treatment</c:v>
                </c:pt>
              </c:strCache>
            </c:strRef>
          </c:tx>
          <c:spPr>
            <a:solidFill>
              <a:schemeClr val="accent6"/>
            </a:solidFill>
            <a:ln>
              <a:noFill/>
            </a:ln>
            <a:effectLst/>
          </c:spPr>
          <c:invertIfNegative val="0"/>
          <c:cat>
            <c:strRef>
              <c:f>Sheet1!$A$12:$A$21</c:f>
              <c:strCache>
                <c:ptCount val="10"/>
                <c:pt idx="0">
                  <c:v>Anemia </c:v>
                </c:pt>
                <c:pt idx="1">
                  <c:v>Oral health</c:v>
                </c:pt>
                <c:pt idx="2">
                  <c:v>Immunity concerns</c:v>
                </c:pt>
                <c:pt idx="3">
                  <c:v>Lack of mental acuity, cognition, focus</c:v>
                </c:pt>
                <c:pt idx="4">
                  <c:v>General health</c:v>
                </c:pt>
                <c:pt idx="5">
                  <c:v>High blood pressure</c:v>
                </c:pt>
                <c:pt idx="6">
                  <c:v>Joint or other pain</c:v>
                </c:pt>
                <c:pt idx="7">
                  <c:v>Nutrition concerns</c:v>
                </c:pt>
                <c:pt idx="8">
                  <c:v>Overweight/Obese</c:v>
                </c:pt>
                <c:pt idx="9">
                  <c:v>Vaginal health</c:v>
                </c:pt>
              </c:strCache>
            </c:strRef>
          </c:cat>
          <c:val>
            <c:numRef>
              <c:f>Sheet1!$M$12:$M$21</c:f>
              <c:numCache>
                <c:formatCode>0%</c:formatCode>
                <c:ptCount val="10"/>
                <c:pt idx="0">
                  <c:v>0</c:v>
                </c:pt>
                <c:pt idx="1">
                  <c:v>9.375E-2</c:v>
                </c:pt>
                <c:pt idx="2">
                  <c:v>9.375E-2</c:v>
                </c:pt>
                <c:pt idx="3">
                  <c:v>0</c:v>
                </c:pt>
                <c:pt idx="4">
                  <c:v>0.15625</c:v>
                </c:pt>
                <c:pt idx="5">
                  <c:v>0.25</c:v>
                </c:pt>
                <c:pt idx="6">
                  <c:v>0.34375</c:v>
                </c:pt>
                <c:pt idx="7">
                  <c:v>6.25E-2</c:v>
                </c:pt>
                <c:pt idx="8">
                  <c:v>3.125E-2</c:v>
                </c:pt>
                <c:pt idx="9">
                  <c:v>0</c:v>
                </c:pt>
              </c:numCache>
            </c:numRef>
          </c:val>
          <c:extLst>
            <c:ext xmlns:c16="http://schemas.microsoft.com/office/drawing/2014/chart" uri="{C3380CC4-5D6E-409C-BE32-E72D297353CC}">
              <c16:uniqueId val="{0000000B-C1AC-42BA-9B04-5DEECAE2FC85}"/>
            </c:ext>
          </c:extLst>
        </c:ser>
        <c:dLbls>
          <c:showLegendKey val="0"/>
          <c:showVal val="0"/>
          <c:showCatName val="0"/>
          <c:showSerName val="0"/>
          <c:showPercent val="0"/>
          <c:showBubbleSize val="0"/>
        </c:dLbls>
        <c:gapWidth val="219"/>
        <c:overlap val="-27"/>
        <c:axId val="712800328"/>
        <c:axId val="712801408"/>
      </c:barChart>
      <c:catAx>
        <c:axId val="54938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77568"/>
        <c:crosses val="autoZero"/>
        <c:auto val="1"/>
        <c:lblAlgn val="ctr"/>
        <c:lblOffset val="100"/>
        <c:noMultiLvlLbl val="0"/>
      </c:catAx>
      <c:valAx>
        <c:axId val="54937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84048"/>
        <c:crosses val="autoZero"/>
        <c:crossBetween val="between"/>
      </c:valAx>
      <c:valAx>
        <c:axId val="712801408"/>
        <c:scaling>
          <c:orientation val="minMax"/>
          <c:max val="0.70000000000000007"/>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2800328"/>
        <c:crosses val="max"/>
        <c:crossBetween val="between"/>
      </c:valAx>
      <c:catAx>
        <c:axId val="712800328"/>
        <c:scaling>
          <c:orientation val="minMax"/>
        </c:scaling>
        <c:delete val="1"/>
        <c:axPos val="b"/>
        <c:numFmt formatCode="General" sourceLinked="1"/>
        <c:majorTickMark val="out"/>
        <c:minorTickMark val="none"/>
        <c:tickLblPos val="nextTo"/>
        <c:crossAx val="71280140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numRef>
              <c:f>Sheet1!$A$2:$A$33</c:f>
              <c:numCache>
                <c:formatCode>General</c:formatCode>
                <c:ptCount val="32"/>
              </c:numCache>
            </c:numRef>
          </c:cat>
          <c:val>
            <c:numRef>
              <c:f>Sheet1!$B$2:$B$33</c:f>
              <c:numCache>
                <c:formatCode>General</c:formatCode>
                <c:ptCount val="32"/>
              </c:numCache>
            </c:numRef>
          </c:val>
          <c:extLst>
            <c:ext xmlns:c16="http://schemas.microsoft.com/office/drawing/2014/chart" uri="{C3380CC4-5D6E-409C-BE32-E72D297353CC}">
              <c16:uniqueId val="{00000000-E7F7-4772-845D-181409D91CB0}"/>
            </c:ext>
          </c:extLst>
        </c:ser>
        <c:ser>
          <c:idx val="1"/>
          <c:order val="1"/>
          <c:tx>
            <c:strRef>
              <c:f>Sheet1!$C$1</c:f>
              <c:strCache>
                <c:ptCount val="1"/>
                <c:pt idx="0">
                  <c:v>US Male 18-34</c:v>
                </c:pt>
              </c:strCache>
            </c:strRef>
          </c:tx>
          <c:spPr>
            <a:solidFill>
              <a:schemeClr val="accent2"/>
            </a:solidFill>
            <a:ln>
              <a:noFill/>
            </a:ln>
            <a:effectLst/>
          </c:spPr>
          <c:invertIfNegative val="0"/>
          <c:cat>
            <c:numRef>
              <c:f>Sheet1!$A$2:$A$33</c:f>
              <c:numCache>
                <c:formatCode>General</c:formatCode>
                <c:ptCount val="32"/>
              </c:numCache>
            </c:numRef>
          </c:cat>
          <c:val>
            <c:numRef>
              <c:f>Sheet1!$C$2:$C$33</c:f>
              <c:numCache>
                <c:formatCode>General</c:formatCode>
                <c:ptCount val="32"/>
              </c:numCache>
            </c:numRef>
          </c:val>
          <c:extLst>
            <c:ext xmlns:c16="http://schemas.microsoft.com/office/drawing/2014/chart" uri="{C3380CC4-5D6E-409C-BE32-E72D297353CC}">
              <c16:uniqueId val="{00000001-E7F7-4772-845D-181409D91CB0}"/>
            </c:ext>
          </c:extLst>
        </c:ser>
        <c:ser>
          <c:idx val="2"/>
          <c:order val="2"/>
          <c:tx>
            <c:strRef>
              <c:f>Sheet1!$D$1</c:f>
              <c:strCache>
                <c:ptCount val="1"/>
                <c:pt idx="0">
                  <c:v>US Female 35-54</c:v>
                </c:pt>
              </c:strCache>
            </c:strRef>
          </c:tx>
          <c:spPr>
            <a:solidFill>
              <a:schemeClr val="accent3"/>
            </a:solidFill>
            <a:ln>
              <a:noFill/>
            </a:ln>
            <a:effectLst/>
          </c:spPr>
          <c:invertIfNegative val="0"/>
          <c:cat>
            <c:numRef>
              <c:f>Sheet1!$A$2:$A$33</c:f>
              <c:numCache>
                <c:formatCode>General</c:formatCode>
                <c:ptCount val="32"/>
              </c:numCache>
            </c:numRef>
          </c:cat>
          <c:val>
            <c:numRef>
              <c:f>Sheet1!$D$2:$D$33</c:f>
              <c:numCache>
                <c:formatCode>General</c:formatCode>
                <c:ptCount val="32"/>
              </c:numCache>
            </c:numRef>
          </c:val>
          <c:extLst>
            <c:ext xmlns:c16="http://schemas.microsoft.com/office/drawing/2014/chart" uri="{C3380CC4-5D6E-409C-BE32-E72D297353CC}">
              <c16:uniqueId val="{00000002-E7F7-4772-845D-181409D91CB0}"/>
            </c:ext>
          </c:extLst>
        </c:ser>
        <c:ser>
          <c:idx val="3"/>
          <c:order val="3"/>
          <c:tx>
            <c:strRef>
              <c:f>Sheet1!$E$1</c:f>
              <c:strCache>
                <c:ptCount val="1"/>
                <c:pt idx="0">
                  <c:v>US Male 35-54</c:v>
                </c:pt>
              </c:strCache>
            </c:strRef>
          </c:tx>
          <c:spPr>
            <a:solidFill>
              <a:schemeClr val="accent4"/>
            </a:solidFill>
            <a:ln>
              <a:noFill/>
            </a:ln>
            <a:effectLst/>
          </c:spPr>
          <c:invertIfNegative val="0"/>
          <c:cat>
            <c:numRef>
              <c:f>Sheet1!$A$2:$A$33</c:f>
              <c:numCache>
                <c:formatCode>General</c:formatCode>
                <c:ptCount val="32"/>
              </c:numCache>
            </c:numRef>
          </c:cat>
          <c:val>
            <c:numRef>
              <c:f>Sheet1!$E$2:$E$33</c:f>
              <c:numCache>
                <c:formatCode>General</c:formatCode>
                <c:ptCount val="32"/>
              </c:numCache>
            </c:numRef>
          </c:val>
          <c:extLst>
            <c:ext xmlns:c16="http://schemas.microsoft.com/office/drawing/2014/chart" uri="{C3380CC4-5D6E-409C-BE32-E72D297353CC}">
              <c16:uniqueId val="{00000003-E7F7-4772-845D-181409D91CB0}"/>
            </c:ext>
          </c:extLst>
        </c:ser>
        <c:ser>
          <c:idx val="4"/>
          <c:order val="4"/>
          <c:tx>
            <c:strRef>
              <c:f>Sheet1!$F$1</c:f>
              <c:strCache>
                <c:ptCount val="1"/>
                <c:pt idx="0">
                  <c:v>US Female 55+</c:v>
                </c:pt>
              </c:strCache>
            </c:strRef>
          </c:tx>
          <c:spPr>
            <a:solidFill>
              <a:schemeClr val="accent5"/>
            </a:solidFill>
            <a:ln>
              <a:noFill/>
            </a:ln>
            <a:effectLst/>
          </c:spPr>
          <c:invertIfNegative val="0"/>
          <c:cat>
            <c:numRef>
              <c:f>Sheet1!$A$2:$A$33</c:f>
              <c:numCache>
                <c:formatCode>General</c:formatCode>
                <c:ptCount val="32"/>
              </c:numCache>
            </c:numRef>
          </c:cat>
          <c:val>
            <c:numRef>
              <c:f>Sheet1!$F$2:$F$33</c:f>
              <c:numCache>
                <c:formatCode>General</c:formatCode>
                <c:ptCount val="32"/>
              </c:numCache>
            </c:numRef>
          </c:val>
          <c:extLst>
            <c:ext xmlns:c16="http://schemas.microsoft.com/office/drawing/2014/chart" uri="{C3380CC4-5D6E-409C-BE32-E72D297353CC}">
              <c16:uniqueId val="{00000004-E7F7-4772-845D-181409D91CB0}"/>
            </c:ext>
          </c:extLst>
        </c:ser>
        <c:ser>
          <c:idx val="5"/>
          <c:order val="5"/>
          <c:tx>
            <c:strRef>
              <c:f>Sheet1!$G$1</c:f>
              <c:strCache>
                <c:ptCount val="1"/>
                <c:pt idx="0">
                  <c:v>US Male 55+</c:v>
                </c:pt>
              </c:strCache>
            </c:strRef>
          </c:tx>
          <c:spPr>
            <a:solidFill>
              <a:schemeClr val="accent6"/>
            </a:solidFill>
            <a:ln>
              <a:noFill/>
            </a:ln>
            <a:effectLst/>
          </c:spPr>
          <c:invertIfNegative val="0"/>
          <c:cat>
            <c:numRef>
              <c:f>Sheet1!$A$2:$A$33</c:f>
              <c:numCache>
                <c:formatCode>General</c:formatCode>
                <c:ptCount val="32"/>
              </c:numCache>
            </c:numRef>
          </c:cat>
          <c:val>
            <c:numRef>
              <c:f>Sheet1!$G$2:$G$33</c:f>
              <c:numCache>
                <c:formatCode>General</c:formatCode>
                <c:ptCount val="32"/>
              </c:numCache>
            </c:numRef>
          </c:val>
          <c:extLst>
            <c:ext xmlns:c16="http://schemas.microsoft.com/office/drawing/2014/chart" uri="{C3380CC4-5D6E-409C-BE32-E72D297353CC}">
              <c16:uniqueId val="{00000005-E7F7-4772-845D-181409D91CB0}"/>
            </c:ext>
          </c:extLst>
        </c:ser>
        <c:dLbls>
          <c:showLegendKey val="0"/>
          <c:showVal val="0"/>
          <c:showCatName val="0"/>
          <c:showSerName val="0"/>
          <c:showPercent val="0"/>
          <c:showBubbleSize val="0"/>
        </c:dLbls>
        <c:gapWidth val="219"/>
        <c:axId val="549384048"/>
        <c:axId val="549377568"/>
      </c:barChart>
      <c:catAx>
        <c:axId val="549384048"/>
        <c:scaling>
          <c:orientation val="minMax"/>
        </c:scaling>
        <c:delete val="1"/>
        <c:axPos val="b"/>
        <c:numFmt formatCode="General" sourceLinked="1"/>
        <c:majorTickMark val="none"/>
        <c:minorTickMark val="none"/>
        <c:tickLblPos val="nextTo"/>
        <c:crossAx val="549377568"/>
        <c:crosses val="autoZero"/>
        <c:auto val="1"/>
        <c:lblAlgn val="ctr"/>
        <c:lblOffset val="100"/>
        <c:noMultiLvlLbl val="0"/>
      </c:catAx>
      <c:valAx>
        <c:axId val="549377568"/>
        <c:scaling>
          <c:orientation val="minMax"/>
        </c:scaling>
        <c:delete val="1"/>
        <c:axPos val="l"/>
        <c:numFmt formatCode="General" sourceLinked="1"/>
        <c:majorTickMark val="none"/>
        <c:minorTickMark val="none"/>
        <c:tickLblPos val="nextTo"/>
        <c:crossAx val="549384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 Reporting</c:v>
                </c:pt>
              </c:strCache>
            </c:strRef>
          </c:tx>
          <c:spPr>
            <a:pattFill prst="wdUpDiag">
              <a:fgClr>
                <a:schemeClr val="accent1"/>
              </a:fgClr>
              <a:bgClr>
                <a:schemeClr val="bg1"/>
              </a:bgClr>
            </a:pattFill>
            <a:ln>
              <a:noFill/>
            </a:ln>
            <a:effectLst/>
          </c:spPr>
          <c:invertIfNegative val="0"/>
          <c:cat>
            <c:strRef>
              <c:f>Sheet1!$A$22:$A$33</c:f>
              <c:strCache>
                <c:ptCount val="12"/>
                <c:pt idx="0">
                  <c:v>Eye fatigue</c:v>
                </c:pt>
                <c:pt idx="1">
                  <c:v>Healthy Aging</c:v>
                </c:pt>
                <c:pt idx="2">
                  <c:v>Pregnancy</c:v>
                </c:pt>
                <c:pt idx="3">
                  <c:v>Athletic performance</c:v>
                </c:pt>
                <c:pt idx="4">
                  <c:v>Diabetes/blood sugar management</c:v>
                </c:pt>
                <c:pt idx="5">
                  <c:v>Poor/declining vision</c:v>
                </c:pt>
                <c:pt idx="6">
                  <c:v>Antioxidant support</c:v>
                </c:pt>
                <c:pt idx="7">
                  <c:v>Heart/cardiovascular problem</c:v>
                </c:pt>
                <c:pt idx="8">
                  <c:v>Long haul COVID symptoms</c:v>
                </c:pt>
                <c:pt idx="9">
                  <c:v>High cholesterol</c:v>
                </c:pt>
                <c:pt idx="10">
                  <c:v>Osteoporosis</c:v>
                </c:pt>
                <c:pt idx="11">
                  <c:v>Perimenopause/Menopause</c:v>
                </c:pt>
              </c:strCache>
            </c:strRef>
          </c:cat>
          <c:val>
            <c:numRef>
              <c:f>Sheet1!$B$22:$B$33</c:f>
              <c:numCache>
                <c:formatCode>0%</c:formatCode>
                <c:ptCount val="12"/>
                <c:pt idx="0">
                  <c:v>0.10169491999999999</c:v>
                </c:pt>
                <c:pt idx="1">
                  <c:v>0.10169491999999999</c:v>
                </c:pt>
                <c:pt idx="2">
                  <c:v>0.10169491999999999</c:v>
                </c:pt>
                <c:pt idx="3">
                  <c:v>8.4745760000000003E-2</c:v>
                </c:pt>
                <c:pt idx="4">
                  <c:v>8.4745760000000003E-2</c:v>
                </c:pt>
                <c:pt idx="5">
                  <c:v>8.4745760000000003E-2</c:v>
                </c:pt>
                <c:pt idx="6">
                  <c:v>6.7796609999999993E-2</c:v>
                </c:pt>
                <c:pt idx="7">
                  <c:v>6.7796609999999993E-2</c:v>
                </c:pt>
                <c:pt idx="8">
                  <c:v>6.7796609999999993E-2</c:v>
                </c:pt>
                <c:pt idx="9">
                  <c:v>3.3898310000000001E-2</c:v>
                </c:pt>
                <c:pt idx="10">
                  <c:v>3.3898310000000001E-2</c:v>
                </c:pt>
                <c:pt idx="11">
                  <c:v>1.694915E-2</c:v>
                </c:pt>
              </c:numCache>
            </c:numRef>
          </c:val>
          <c:extLst>
            <c:ext xmlns:c16="http://schemas.microsoft.com/office/drawing/2014/chart" uri="{C3380CC4-5D6E-409C-BE32-E72D297353CC}">
              <c16:uniqueId val="{00000000-1121-4F6A-8590-261E7167B70F}"/>
            </c:ext>
          </c:extLst>
        </c:ser>
        <c:ser>
          <c:idx val="1"/>
          <c:order val="1"/>
          <c:tx>
            <c:strRef>
              <c:f>Sheet1!$C$1</c:f>
              <c:strCache>
                <c:ptCount val="1"/>
                <c:pt idx="0">
                  <c:v>US Male 18-34 Reporting</c:v>
                </c:pt>
              </c:strCache>
            </c:strRef>
          </c:tx>
          <c:spPr>
            <a:pattFill prst="wdUpDiag">
              <a:fgClr>
                <a:schemeClr val="accent2"/>
              </a:fgClr>
              <a:bgClr>
                <a:schemeClr val="bg1"/>
              </a:bgClr>
            </a:pattFill>
            <a:ln>
              <a:noFill/>
            </a:ln>
            <a:effectLst/>
          </c:spPr>
          <c:invertIfNegative val="0"/>
          <c:cat>
            <c:strRef>
              <c:f>Sheet1!$A$22:$A$33</c:f>
              <c:strCache>
                <c:ptCount val="12"/>
                <c:pt idx="0">
                  <c:v>Eye fatigue</c:v>
                </c:pt>
                <c:pt idx="1">
                  <c:v>Healthy Aging</c:v>
                </c:pt>
                <c:pt idx="2">
                  <c:v>Pregnancy</c:v>
                </c:pt>
                <c:pt idx="3">
                  <c:v>Athletic performance</c:v>
                </c:pt>
                <c:pt idx="4">
                  <c:v>Diabetes/blood sugar management</c:v>
                </c:pt>
                <c:pt idx="5">
                  <c:v>Poor/declining vision</c:v>
                </c:pt>
                <c:pt idx="6">
                  <c:v>Antioxidant support</c:v>
                </c:pt>
                <c:pt idx="7">
                  <c:v>Heart/cardiovascular problem</c:v>
                </c:pt>
                <c:pt idx="8">
                  <c:v>Long haul COVID symptoms</c:v>
                </c:pt>
                <c:pt idx="9">
                  <c:v>High cholesterol</c:v>
                </c:pt>
                <c:pt idx="10">
                  <c:v>Osteoporosis</c:v>
                </c:pt>
                <c:pt idx="11">
                  <c:v>Perimenopause/Menopause</c:v>
                </c:pt>
              </c:strCache>
            </c:strRef>
          </c:cat>
          <c:val>
            <c:numRef>
              <c:f>Sheet1!$C$22:$C$33</c:f>
              <c:numCache>
                <c:formatCode>0%</c:formatCode>
                <c:ptCount val="12"/>
                <c:pt idx="0">
                  <c:v>7.6923079999999991E-2</c:v>
                </c:pt>
                <c:pt idx="1">
                  <c:v>6.8376069999999997E-2</c:v>
                </c:pt>
                <c:pt idx="2">
                  <c:v>3.4188030000000001E-2</c:v>
                </c:pt>
                <c:pt idx="3">
                  <c:v>0.16239316000000001</c:v>
                </c:pt>
                <c:pt idx="4">
                  <c:v>0.16239316000000001</c:v>
                </c:pt>
                <c:pt idx="5">
                  <c:v>5.9829060000000003E-2</c:v>
                </c:pt>
                <c:pt idx="6">
                  <c:v>5.9829060000000003E-2</c:v>
                </c:pt>
                <c:pt idx="7">
                  <c:v>5.9829060000000003E-2</c:v>
                </c:pt>
                <c:pt idx="8">
                  <c:v>6.8376069999999997E-2</c:v>
                </c:pt>
                <c:pt idx="9">
                  <c:v>0.12820513</c:v>
                </c:pt>
                <c:pt idx="10">
                  <c:v>3.4188030000000001E-2</c:v>
                </c:pt>
                <c:pt idx="11">
                  <c:v>8.5470100000000007E-3</c:v>
                </c:pt>
              </c:numCache>
            </c:numRef>
          </c:val>
          <c:extLst>
            <c:ext xmlns:c16="http://schemas.microsoft.com/office/drawing/2014/chart" uri="{C3380CC4-5D6E-409C-BE32-E72D297353CC}">
              <c16:uniqueId val="{00000001-1121-4F6A-8590-261E7167B70F}"/>
            </c:ext>
          </c:extLst>
        </c:ser>
        <c:ser>
          <c:idx val="2"/>
          <c:order val="2"/>
          <c:tx>
            <c:strRef>
              <c:f>Sheet1!$D$1</c:f>
              <c:strCache>
                <c:ptCount val="1"/>
                <c:pt idx="0">
                  <c:v>US Female 35-54 Reporting</c:v>
                </c:pt>
              </c:strCache>
            </c:strRef>
          </c:tx>
          <c:spPr>
            <a:pattFill prst="wdUpDiag">
              <a:fgClr>
                <a:schemeClr val="accent3"/>
              </a:fgClr>
              <a:bgClr>
                <a:schemeClr val="bg1"/>
              </a:bgClr>
            </a:pattFill>
            <a:ln>
              <a:noFill/>
            </a:ln>
            <a:effectLst/>
          </c:spPr>
          <c:invertIfNegative val="0"/>
          <c:cat>
            <c:strRef>
              <c:f>Sheet1!$A$22:$A$33</c:f>
              <c:strCache>
                <c:ptCount val="12"/>
                <c:pt idx="0">
                  <c:v>Eye fatigue</c:v>
                </c:pt>
                <c:pt idx="1">
                  <c:v>Healthy Aging</c:v>
                </c:pt>
                <c:pt idx="2">
                  <c:v>Pregnancy</c:v>
                </c:pt>
                <c:pt idx="3">
                  <c:v>Athletic performance</c:v>
                </c:pt>
                <c:pt idx="4">
                  <c:v>Diabetes/blood sugar management</c:v>
                </c:pt>
                <c:pt idx="5">
                  <c:v>Poor/declining vision</c:v>
                </c:pt>
                <c:pt idx="6">
                  <c:v>Antioxidant support</c:v>
                </c:pt>
                <c:pt idx="7">
                  <c:v>Heart/cardiovascular problem</c:v>
                </c:pt>
                <c:pt idx="8">
                  <c:v>Long haul COVID symptoms</c:v>
                </c:pt>
                <c:pt idx="9">
                  <c:v>High cholesterol</c:v>
                </c:pt>
                <c:pt idx="10">
                  <c:v>Osteoporosis</c:v>
                </c:pt>
                <c:pt idx="11">
                  <c:v>Perimenopause/Menopause</c:v>
                </c:pt>
              </c:strCache>
            </c:strRef>
          </c:cat>
          <c:val>
            <c:numRef>
              <c:f>Sheet1!$D$22:$D$33</c:f>
              <c:numCache>
                <c:formatCode>0%</c:formatCode>
                <c:ptCount val="12"/>
                <c:pt idx="0">
                  <c:v>5.7142859999999997E-2</c:v>
                </c:pt>
                <c:pt idx="1">
                  <c:v>0.17142857</c:v>
                </c:pt>
                <c:pt idx="2">
                  <c:v>5.7142859999999997E-2</c:v>
                </c:pt>
                <c:pt idx="3">
                  <c:v>3.8095240000000002E-2</c:v>
                </c:pt>
                <c:pt idx="4">
                  <c:v>0.14285713999999999</c:v>
                </c:pt>
                <c:pt idx="5">
                  <c:v>0.10476190000000001</c:v>
                </c:pt>
                <c:pt idx="6">
                  <c:v>7.6190480000000005E-2</c:v>
                </c:pt>
                <c:pt idx="7">
                  <c:v>5.7142859999999997E-2</c:v>
                </c:pt>
                <c:pt idx="8">
                  <c:v>5.7142859999999997E-2</c:v>
                </c:pt>
                <c:pt idx="9">
                  <c:v>0.17142857</c:v>
                </c:pt>
                <c:pt idx="10">
                  <c:v>4.7619050000000003E-2</c:v>
                </c:pt>
                <c:pt idx="11">
                  <c:v>0.2</c:v>
                </c:pt>
              </c:numCache>
            </c:numRef>
          </c:val>
          <c:extLst>
            <c:ext xmlns:c16="http://schemas.microsoft.com/office/drawing/2014/chart" uri="{C3380CC4-5D6E-409C-BE32-E72D297353CC}">
              <c16:uniqueId val="{00000002-1121-4F6A-8590-261E7167B70F}"/>
            </c:ext>
          </c:extLst>
        </c:ser>
        <c:ser>
          <c:idx val="3"/>
          <c:order val="3"/>
          <c:tx>
            <c:strRef>
              <c:f>Sheet1!$E$1</c:f>
              <c:strCache>
                <c:ptCount val="1"/>
                <c:pt idx="0">
                  <c:v>US Male 35-54 Reporting</c:v>
                </c:pt>
              </c:strCache>
            </c:strRef>
          </c:tx>
          <c:spPr>
            <a:pattFill prst="wdUpDiag">
              <a:fgClr>
                <a:schemeClr val="accent4"/>
              </a:fgClr>
              <a:bgClr>
                <a:schemeClr val="bg1"/>
              </a:bgClr>
            </a:pattFill>
            <a:ln>
              <a:noFill/>
            </a:ln>
            <a:effectLst/>
          </c:spPr>
          <c:invertIfNegative val="0"/>
          <c:cat>
            <c:strRef>
              <c:f>Sheet1!$A$22:$A$33</c:f>
              <c:strCache>
                <c:ptCount val="12"/>
                <c:pt idx="0">
                  <c:v>Eye fatigue</c:v>
                </c:pt>
                <c:pt idx="1">
                  <c:v>Healthy Aging</c:v>
                </c:pt>
                <c:pt idx="2">
                  <c:v>Pregnancy</c:v>
                </c:pt>
                <c:pt idx="3">
                  <c:v>Athletic performance</c:v>
                </c:pt>
                <c:pt idx="4">
                  <c:v>Diabetes/blood sugar management</c:v>
                </c:pt>
                <c:pt idx="5">
                  <c:v>Poor/declining vision</c:v>
                </c:pt>
                <c:pt idx="6">
                  <c:v>Antioxidant support</c:v>
                </c:pt>
                <c:pt idx="7">
                  <c:v>Heart/cardiovascular problem</c:v>
                </c:pt>
                <c:pt idx="8">
                  <c:v>Long haul COVID symptoms</c:v>
                </c:pt>
                <c:pt idx="9">
                  <c:v>High cholesterol</c:v>
                </c:pt>
                <c:pt idx="10">
                  <c:v>Osteoporosis</c:v>
                </c:pt>
                <c:pt idx="11">
                  <c:v>Perimenopause/Menopause</c:v>
                </c:pt>
              </c:strCache>
            </c:strRef>
          </c:cat>
          <c:val>
            <c:numRef>
              <c:f>Sheet1!$E$22:$E$33</c:f>
              <c:numCache>
                <c:formatCode>0%</c:formatCode>
                <c:ptCount val="12"/>
                <c:pt idx="0">
                  <c:v>0.10619468999999999</c:v>
                </c:pt>
                <c:pt idx="1">
                  <c:v>0.10619468999999999</c:v>
                </c:pt>
                <c:pt idx="2">
                  <c:v>1.7699119999999999E-2</c:v>
                </c:pt>
                <c:pt idx="3">
                  <c:v>0.10619468999999999</c:v>
                </c:pt>
                <c:pt idx="4">
                  <c:v>0.17699115000000001</c:v>
                </c:pt>
                <c:pt idx="5">
                  <c:v>7.0796460000000005E-2</c:v>
                </c:pt>
                <c:pt idx="6">
                  <c:v>8.8495580000000004E-2</c:v>
                </c:pt>
                <c:pt idx="7">
                  <c:v>6.1946899999999999E-2</c:v>
                </c:pt>
                <c:pt idx="8">
                  <c:v>2.654867E-2</c:v>
                </c:pt>
                <c:pt idx="9">
                  <c:v>0.14159292000000001</c:v>
                </c:pt>
                <c:pt idx="10">
                  <c:v>2.654867E-2</c:v>
                </c:pt>
                <c:pt idx="11">
                  <c:v>8.8495599999999994E-3</c:v>
                </c:pt>
              </c:numCache>
            </c:numRef>
          </c:val>
          <c:extLst>
            <c:ext xmlns:c16="http://schemas.microsoft.com/office/drawing/2014/chart" uri="{C3380CC4-5D6E-409C-BE32-E72D297353CC}">
              <c16:uniqueId val="{00000003-1121-4F6A-8590-261E7167B70F}"/>
            </c:ext>
          </c:extLst>
        </c:ser>
        <c:ser>
          <c:idx val="4"/>
          <c:order val="4"/>
          <c:tx>
            <c:strRef>
              <c:f>Sheet1!$F$1</c:f>
              <c:strCache>
                <c:ptCount val="1"/>
                <c:pt idx="0">
                  <c:v>US Female 55+ Reporting</c:v>
                </c:pt>
              </c:strCache>
            </c:strRef>
          </c:tx>
          <c:spPr>
            <a:pattFill prst="wdUpDiag">
              <a:fgClr>
                <a:schemeClr val="accent5"/>
              </a:fgClr>
              <a:bgClr>
                <a:schemeClr val="bg1"/>
              </a:bgClr>
            </a:pattFill>
            <a:ln>
              <a:noFill/>
            </a:ln>
            <a:effectLst/>
          </c:spPr>
          <c:invertIfNegative val="0"/>
          <c:cat>
            <c:strRef>
              <c:f>Sheet1!$A$22:$A$33</c:f>
              <c:strCache>
                <c:ptCount val="12"/>
                <c:pt idx="0">
                  <c:v>Eye fatigue</c:v>
                </c:pt>
                <c:pt idx="1">
                  <c:v>Healthy Aging</c:v>
                </c:pt>
                <c:pt idx="2">
                  <c:v>Pregnancy</c:v>
                </c:pt>
                <c:pt idx="3">
                  <c:v>Athletic performance</c:v>
                </c:pt>
                <c:pt idx="4">
                  <c:v>Diabetes/blood sugar management</c:v>
                </c:pt>
                <c:pt idx="5">
                  <c:v>Poor/declining vision</c:v>
                </c:pt>
                <c:pt idx="6">
                  <c:v>Antioxidant support</c:v>
                </c:pt>
                <c:pt idx="7">
                  <c:v>Heart/cardiovascular problem</c:v>
                </c:pt>
                <c:pt idx="8">
                  <c:v>Long haul COVID symptoms</c:v>
                </c:pt>
                <c:pt idx="9">
                  <c:v>High cholesterol</c:v>
                </c:pt>
                <c:pt idx="10">
                  <c:v>Osteoporosis</c:v>
                </c:pt>
                <c:pt idx="11">
                  <c:v>Perimenopause/Menopause</c:v>
                </c:pt>
              </c:strCache>
            </c:strRef>
          </c:cat>
          <c:val>
            <c:numRef>
              <c:f>Sheet1!$F$22:$F$33</c:f>
              <c:numCache>
                <c:formatCode>0%</c:formatCode>
                <c:ptCount val="12"/>
                <c:pt idx="0">
                  <c:v>0.19565216999999999</c:v>
                </c:pt>
                <c:pt idx="1">
                  <c:v>0.26086957</c:v>
                </c:pt>
                <c:pt idx="2">
                  <c:v>0</c:v>
                </c:pt>
                <c:pt idx="3">
                  <c:v>6.521739E-2</c:v>
                </c:pt>
                <c:pt idx="4">
                  <c:v>0.15217391</c:v>
                </c:pt>
                <c:pt idx="5">
                  <c:v>0.17391303999999999</c:v>
                </c:pt>
                <c:pt idx="6">
                  <c:v>8.6956520000000009E-2</c:v>
                </c:pt>
                <c:pt idx="7">
                  <c:v>0.13043478</c:v>
                </c:pt>
                <c:pt idx="8">
                  <c:v>6.521739E-2</c:v>
                </c:pt>
                <c:pt idx="9">
                  <c:v>0.34782608999999998</c:v>
                </c:pt>
                <c:pt idx="10">
                  <c:v>0.17391303999999999</c:v>
                </c:pt>
                <c:pt idx="11">
                  <c:v>0.15217391</c:v>
                </c:pt>
              </c:numCache>
            </c:numRef>
          </c:val>
          <c:extLst>
            <c:ext xmlns:c16="http://schemas.microsoft.com/office/drawing/2014/chart" uri="{C3380CC4-5D6E-409C-BE32-E72D297353CC}">
              <c16:uniqueId val="{00000004-1121-4F6A-8590-261E7167B70F}"/>
            </c:ext>
          </c:extLst>
        </c:ser>
        <c:ser>
          <c:idx val="5"/>
          <c:order val="5"/>
          <c:tx>
            <c:strRef>
              <c:f>Sheet1!$G$1</c:f>
              <c:strCache>
                <c:ptCount val="1"/>
                <c:pt idx="0">
                  <c:v>US Male 55+ Reporting</c:v>
                </c:pt>
              </c:strCache>
            </c:strRef>
          </c:tx>
          <c:spPr>
            <a:pattFill prst="wdUpDiag">
              <a:fgClr>
                <a:schemeClr val="accent6"/>
              </a:fgClr>
              <a:bgClr>
                <a:schemeClr val="bg1"/>
              </a:bgClr>
            </a:pattFill>
            <a:ln>
              <a:noFill/>
            </a:ln>
            <a:effectLst/>
          </c:spPr>
          <c:invertIfNegative val="0"/>
          <c:cat>
            <c:strRef>
              <c:f>Sheet1!$A$22:$A$33</c:f>
              <c:strCache>
                <c:ptCount val="12"/>
                <c:pt idx="0">
                  <c:v>Eye fatigue</c:v>
                </c:pt>
                <c:pt idx="1">
                  <c:v>Healthy Aging</c:v>
                </c:pt>
                <c:pt idx="2">
                  <c:v>Pregnancy</c:v>
                </c:pt>
                <c:pt idx="3">
                  <c:v>Athletic performance</c:v>
                </c:pt>
                <c:pt idx="4">
                  <c:v>Diabetes/blood sugar management</c:v>
                </c:pt>
                <c:pt idx="5">
                  <c:v>Poor/declining vision</c:v>
                </c:pt>
                <c:pt idx="6">
                  <c:v>Antioxidant support</c:v>
                </c:pt>
                <c:pt idx="7">
                  <c:v>Heart/cardiovascular problem</c:v>
                </c:pt>
                <c:pt idx="8">
                  <c:v>Long haul COVID symptoms</c:v>
                </c:pt>
                <c:pt idx="9">
                  <c:v>High cholesterol</c:v>
                </c:pt>
                <c:pt idx="10">
                  <c:v>Osteoporosis</c:v>
                </c:pt>
                <c:pt idx="11">
                  <c:v>Perimenopause/Menopause</c:v>
                </c:pt>
              </c:strCache>
            </c:strRef>
          </c:cat>
          <c:val>
            <c:numRef>
              <c:f>Sheet1!$G$22:$G$33</c:f>
              <c:numCache>
                <c:formatCode>0%</c:formatCode>
                <c:ptCount val="12"/>
                <c:pt idx="0">
                  <c:v>0.27272727000000002</c:v>
                </c:pt>
                <c:pt idx="1">
                  <c:v>0.15151514999999999</c:v>
                </c:pt>
                <c:pt idx="2">
                  <c:v>0</c:v>
                </c:pt>
                <c:pt idx="3">
                  <c:v>3.0303030000000002E-2</c:v>
                </c:pt>
                <c:pt idx="4">
                  <c:v>9.0909089999999998E-2</c:v>
                </c:pt>
                <c:pt idx="5">
                  <c:v>0.18181818</c:v>
                </c:pt>
                <c:pt idx="6">
                  <c:v>6.0606060000000003E-2</c:v>
                </c:pt>
                <c:pt idx="7">
                  <c:v>9.0909089999999998E-2</c:v>
                </c:pt>
                <c:pt idx="8">
                  <c:v>0</c:v>
                </c:pt>
                <c:pt idx="9">
                  <c:v>0.42424242000000001</c:v>
                </c:pt>
                <c:pt idx="10">
                  <c:v>0</c:v>
                </c:pt>
                <c:pt idx="11">
                  <c:v>0</c:v>
                </c:pt>
              </c:numCache>
            </c:numRef>
          </c:val>
          <c:extLst>
            <c:ext xmlns:c16="http://schemas.microsoft.com/office/drawing/2014/chart" uri="{C3380CC4-5D6E-409C-BE32-E72D297353CC}">
              <c16:uniqueId val="{00000005-1121-4F6A-8590-261E7167B70F}"/>
            </c:ext>
          </c:extLst>
        </c:ser>
        <c:dLbls>
          <c:showLegendKey val="0"/>
          <c:showVal val="0"/>
          <c:showCatName val="0"/>
          <c:showSerName val="0"/>
          <c:showPercent val="0"/>
          <c:showBubbleSize val="0"/>
        </c:dLbls>
        <c:gapWidth val="219"/>
        <c:overlap val="-27"/>
        <c:axId val="549384048"/>
        <c:axId val="549377568"/>
      </c:barChart>
      <c:barChart>
        <c:barDir val="col"/>
        <c:grouping val="clustered"/>
        <c:varyColors val="0"/>
        <c:ser>
          <c:idx val="6"/>
          <c:order val="6"/>
          <c:tx>
            <c:strRef>
              <c:f>Sheet1!$H$1</c:f>
              <c:strCache>
                <c:ptCount val="1"/>
                <c:pt idx="0">
                  <c:v>US Female 18-34 Treatment</c:v>
                </c:pt>
              </c:strCache>
            </c:strRef>
          </c:tx>
          <c:spPr>
            <a:solidFill>
              <a:schemeClr val="accent1"/>
            </a:solidFill>
            <a:ln>
              <a:noFill/>
            </a:ln>
            <a:effectLst/>
          </c:spPr>
          <c:invertIfNegative val="0"/>
          <c:cat>
            <c:strRef>
              <c:f>Sheet1!$A$22:$A$33</c:f>
              <c:strCache>
                <c:ptCount val="12"/>
                <c:pt idx="0">
                  <c:v>Eye fatigue</c:v>
                </c:pt>
                <c:pt idx="1">
                  <c:v>Healthy Aging</c:v>
                </c:pt>
                <c:pt idx="2">
                  <c:v>Pregnancy</c:v>
                </c:pt>
                <c:pt idx="3">
                  <c:v>Athletic performance</c:v>
                </c:pt>
                <c:pt idx="4">
                  <c:v>Diabetes/blood sugar management</c:v>
                </c:pt>
                <c:pt idx="5">
                  <c:v>Poor/declining vision</c:v>
                </c:pt>
                <c:pt idx="6">
                  <c:v>Antioxidant support</c:v>
                </c:pt>
                <c:pt idx="7">
                  <c:v>Heart/cardiovascular problem</c:v>
                </c:pt>
                <c:pt idx="8">
                  <c:v>Long haul COVID symptoms</c:v>
                </c:pt>
                <c:pt idx="9">
                  <c:v>High cholesterol</c:v>
                </c:pt>
                <c:pt idx="10">
                  <c:v>Osteoporosis</c:v>
                </c:pt>
                <c:pt idx="11">
                  <c:v>Perimenopause/Menopause</c:v>
                </c:pt>
              </c:strCache>
            </c:strRef>
          </c:cat>
          <c:val>
            <c:numRef>
              <c:f>Sheet1!$H$22:$H$33</c:f>
              <c:numCache>
                <c:formatCode>0%</c:formatCode>
                <c:ptCount val="12"/>
                <c:pt idx="0">
                  <c:v>3.8461540000000002E-2</c:v>
                </c:pt>
                <c:pt idx="1">
                  <c:v>3.8461540000000002E-2</c:v>
                </c:pt>
                <c:pt idx="2">
                  <c:v>7.6923079999999991E-2</c:v>
                </c:pt>
                <c:pt idx="3">
                  <c:v>3.8461540000000002E-2</c:v>
                </c:pt>
                <c:pt idx="4">
                  <c:v>5.7692309999999997E-2</c:v>
                </c:pt>
                <c:pt idx="5">
                  <c:v>1.9230770000000001E-2</c:v>
                </c:pt>
                <c:pt idx="6">
                  <c:v>7.6923079999999991E-2</c:v>
                </c:pt>
                <c:pt idx="7">
                  <c:v>0</c:v>
                </c:pt>
                <c:pt idx="8">
                  <c:v>3.8461540000000002E-2</c:v>
                </c:pt>
                <c:pt idx="9">
                  <c:v>0</c:v>
                </c:pt>
                <c:pt idx="10">
                  <c:v>0</c:v>
                </c:pt>
                <c:pt idx="11">
                  <c:v>0</c:v>
                </c:pt>
              </c:numCache>
            </c:numRef>
          </c:val>
          <c:extLst>
            <c:ext xmlns:c16="http://schemas.microsoft.com/office/drawing/2014/chart" uri="{C3380CC4-5D6E-409C-BE32-E72D297353CC}">
              <c16:uniqueId val="{00000006-1121-4F6A-8590-261E7167B70F}"/>
            </c:ext>
          </c:extLst>
        </c:ser>
        <c:ser>
          <c:idx val="7"/>
          <c:order val="7"/>
          <c:tx>
            <c:strRef>
              <c:f>Sheet1!$I$1</c:f>
              <c:strCache>
                <c:ptCount val="1"/>
                <c:pt idx="0">
                  <c:v>US Male 18-34 Treatment</c:v>
                </c:pt>
              </c:strCache>
            </c:strRef>
          </c:tx>
          <c:spPr>
            <a:solidFill>
              <a:schemeClr val="accent2"/>
            </a:solidFill>
            <a:ln>
              <a:noFill/>
            </a:ln>
            <a:effectLst/>
          </c:spPr>
          <c:invertIfNegative val="0"/>
          <c:cat>
            <c:strRef>
              <c:f>Sheet1!$A$22:$A$33</c:f>
              <c:strCache>
                <c:ptCount val="12"/>
                <c:pt idx="0">
                  <c:v>Eye fatigue</c:v>
                </c:pt>
                <c:pt idx="1">
                  <c:v>Healthy Aging</c:v>
                </c:pt>
                <c:pt idx="2">
                  <c:v>Pregnancy</c:v>
                </c:pt>
                <c:pt idx="3">
                  <c:v>Athletic performance</c:v>
                </c:pt>
                <c:pt idx="4">
                  <c:v>Diabetes/blood sugar management</c:v>
                </c:pt>
                <c:pt idx="5">
                  <c:v>Poor/declining vision</c:v>
                </c:pt>
                <c:pt idx="6">
                  <c:v>Antioxidant support</c:v>
                </c:pt>
                <c:pt idx="7">
                  <c:v>Heart/cardiovascular problem</c:v>
                </c:pt>
                <c:pt idx="8">
                  <c:v>Long haul COVID symptoms</c:v>
                </c:pt>
                <c:pt idx="9">
                  <c:v>High cholesterol</c:v>
                </c:pt>
                <c:pt idx="10">
                  <c:v>Osteoporosis</c:v>
                </c:pt>
                <c:pt idx="11">
                  <c:v>Perimenopause/Menopause</c:v>
                </c:pt>
              </c:strCache>
            </c:strRef>
          </c:cat>
          <c:val>
            <c:numRef>
              <c:f>Sheet1!$I$22:$I$33</c:f>
              <c:numCache>
                <c:formatCode>0%</c:formatCode>
                <c:ptCount val="12"/>
                <c:pt idx="0">
                  <c:v>5.5045869999999997E-2</c:v>
                </c:pt>
                <c:pt idx="1">
                  <c:v>6.4220180000000002E-2</c:v>
                </c:pt>
                <c:pt idx="2">
                  <c:v>9.1743099999999998E-3</c:v>
                </c:pt>
                <c:pt idx="3">
                  <c:v>0.11926605999999999</c:v>
                </c:pt>
                <c:pt idx="4">
                  <c:v>0.10091743</c:v>
                </c:pt>
                <c:pt idx="5">
                  <c:v>3.6697250000000001E-2</c:v>
                </c:pt>
                <c:pt idx="6">
                  <c:v>1.834862E-2</c:v>
                </c:pt>
                <c:pt idx="7">
                  <c:v>4.5871560000000013E-2</c:v>
                </c:pt>
                <c:pt idx="8">
                  <c:v>1.834862E-2</c:v>
                </c:pt>
                <c:pt idx="9">
                  <c:v>6.4220180000000002E-2</c:v>
                </c:pt>
                <c:pt idx="10">
                  <c:v>1.834862E-2</c:v>
                </c:pt>
                <c:pt idx="11">
                  <c:v>0</c:v>
                </c:pt>
              </c:numCache>
            </c:numRef>
          </c:val>
          <c:extLst>
            <c:ext xmlns:c16="http://schemas.microsoft.com/office/drawing/2014/chart" uri="{C3380CC4-5D6E-409C-BE32-E72D297353CC}">
              <c16:uniqueId val="{00000007-1121-4F6A-8590-261E7167B70F}"/>
            </c:ext>
          </c:extLst>
        </c:ser>
        <c:ser>
          <c:idx val="8"/>
          <c:order val="8"/>
          <c:tx>
            <c:strRef>
              <c:f>Sheet1!$J$1</c:f>
              <c:strCache>
                <c:ptCount val="1"/>
                <c:pt idx="0">
                  <c:v>US Female 35-54 Treatment</c:v>
                </c:pt>
              </c:strCache>
            </c:strRef>
          </c:tx>
          <c:spPr>
            <a:solidFill>
              <a:schemeClr val="accent3"/>
            </a:solidFill>
            <a:ln>
              <a:noFill/>
            </a:ln>
            <a:effectLst/>
          </c:spPr>
          <c:invertIfNegative val="0"/>
          <c:cat>
            <c:strRef>
              <c:f>Sheet1!$A$22:$A$33</c:f>
              <c:strCache>
                <c:ptCount val="12"/>
                <c:pt idx="0">
                  <c:v>Eye fatigue</c:v>
                </c:pt>
                <c:pt idx="1">
                  <c:v>Healthy Aging</c:v>
                </c:pt>
                <c:pt idx="2">
                  <c:v>Pregnancy</c:v>
                </c:pt>
                <c:pt idx="3">
                  <c:v>Athletic performance</c:v>
                </c:pt>
                <c:pt idx="4">
                  <c:v>Diabetes/blood sugar management</c:v>
                </c:pt>
                <c:pt idx="5">
                  <c:v>Poor/declining vision</c:v>
                </c:pt>
                <c:pt idx="6">
                  <c:v>Antioxidant support</c:v>
                </c:pt>
                <c:pt idx="7">
                  <c:v>Heart/cardiovascular problem</c:v>
                </c:pt>
                <c:pt idx="8">
                  <c:v>Long haul COVID symptoms</c:v>
                </c:pt>
                <c:pt idx="9">
                  <c:v>High cholesterol</c:v>
                </c:pt>
                <c:pt idx="10">
                  <c:v>Osteoporosis</c:v>
                </c:pt>
                <c:pt idx="11">
                  <c:v>Perimenopause/Menopause</c:v>
                </c:pt>
              </c:strCache>
            </c:strRef>
          </c:cat>
          <c:val>
            <c:numRef>
              <c:f>Sheet1!$J$22:$J$33</c:f>
              <c:numCache>
                <c:formatCode>0%</c:formatCode>
                <c:ptCount val="12"/>
                <c:pt idx="0">
                  <c:v>3.2608699999999997E-2</c:v>
                </c:pt>
                <c:pt idx="1">
                  <c:v>0.11956522</c:v>
                </c:pt>
                <c:pt idx="2">
                  <c:v>5.4347830000000007E-2</c:v>
                </c:pt>
                <c:pt idx="3">
                  <c:v>2.1739129999999999E-2</c:v>
                </c:pt>
                <c:pt idx="4">
                  <c:v>0.11956522</c:v>
                </c:pt>
                <c:pt idx="5">
                  <c:v>2.1739129999999999E-2</c:v>
                </c:pt>
                <c:pt idx="6">
                  <c:v>5.4347830000000007E-2</c:v>
                </c:pt>
                <c:pt idx="7">
                  <c:v>3.2608699999999997E-2</c:v>
                </c:pt>
                <c:pt idx="8">
                  <c:v>2.1739129999999999E-2</c:v>
                </c:pt>
                <c:pt idx="9">
                  <c:v>0.15217391</c:v>
                </c:pt>
                <c:pt idx="10">
                  <c:v>5.4347830000000007E-2</c:v>
                </c:pt>
                <c:pt idx="11">
                  <c:v>6.521739E-2</c:v>
                </c:pt>
              </c:numCache>
            </c:numRef>
          </c:val>
          <c:extLst>
            <c:ext xmlns:c16="http://schemas.microsoft.com/office/drawing/2014/chart" uri="{C3380CC4-5D6E-409C-BE32-E72D297353CC}">
              <c16:uniqueId val="{00000008-1121-4F6A-8590-261E7167B70F}"/>
            </c:ext>
          </c:extLst>
        </c:ser>
        <c:ser>
          <c:idx val="9"/>
          <c:order val="9"/>
          <c:tx>
            <c:strRef>
              <c:f>Sheet1!$K$1</c:f>
              <c:strCache>
                <c:ptCount val="1"/>
                <c:pt idx="0">
                  <c:v>US Male 35-54 Treatment</c:v>
                </c:pt>
              </c:strCache>
            </c:strRef>
          </c:tx>
          <c:spPr>
            <a:solidFill>
              <a:schemeClr val="accent4"/>
            </a:solidFill>
            <a:ln>
              <a:noFill/>
            </a:ln>
            <a:effectLst/>
          </c:spPr>
          <c:invertIfNegative val="0"/>
          <c:cat>
            <c:strRef>
              <c:f>Sheet1!$A$22:$A$33</c:f>
              <c:strCache>
                <c:ptCount val="12"/>
                <c:pt idx="0">
                  <c:v>Eye fatigue</c:v>
                </c:pt>
                <c:pt idx="1">
                  <c:v>Healthy Aging</c:v>
                </c:pt>
                <c:pt idx="2">
                  <c:v>Pregnancy</c:v>
                </c:pt>
                <c:pt idx="3">
                  <c:v>Athletic performance</c:v>
                </c:pt>
                <c:pt idx="4">
                  <c:v>Diabetes/blood sugar management</c:v>
                </c:pt>
                <c:pt idx="5">
                  <c:v>Poor/declining vision</c:v>
                </c:pt>
                <c:pt idx="6">
                  <c:v>Antioxidant support</c:v>
                </c:pt>
                <c:pt idx="7">
                  <c:v>Heart/cardiovascular problem</c:v>
                </c:pt>
                <c:pt idx="8">
                  <c:v>Long haul COVID symptoms</c:v>
                </c:pt>
                <c:pt idx="9">
                  <c:v>High cholesterol</c:v>
                </c:pt>
                <c:pt idx="10">
                  <c:v>Osteoporosis</c:v>
                </c:pt>
                <c:pt idx="11">
                  <c:v>Perimenopause/Menopause</c:v>
                </c:pt>
              </c:strCache>
            </c:strRef>
          </c:cat>
          <c:val>
            <c:numRef>
              <c:f>Sheet1!$K$22:$K$33</c:f>
              <c:numCache>
                <c:formatCode>0%</c:formatCode>
                <c:ptCount val="12"/>
                <c:pt idx="0">
                  <c:v>8.4210530000000006E-2</c:v>
                </c:pt>
                <c:pt idx="1">
                  <c:v>7.368421E-2</c:v>
                </c:pt>
                <c:pt idx="2">
                  <c:v>1.052632E-2</c:v>
                </c:pt>
                <c:pt idx="3">
                  <c:v>7.368421E-2</c:v>
                </c:pt>
                <c:pt idx="4">
                  <c:v>0.16842104999999999</c:v>
                </c:pt>
                <c:pt idx="5">
                  <c:v>2.1052629999999999E-2</c:v>
                </c:pt>
                <c:pt idx="6">
                  <c:v>6.3157889999999994E-2</c:v>
                </c:pt>
                <c:pt idx="7">
                  <c:v>4.2105259999999999E-2</c:v>
                </c:pt>
                <c:pt idx="8">
                  <c:v>1.052632E-2</c:v>
                </c:pt>
                <c:pt idx="9">
                  <c:v>0.13684210999999999</c:v>
                </c:pt>
                <c:pt idx="10">
                  <c:v>2.1052629999999999E-2</c:v>
                </c:pt>
                <c:pt idx="11">
                  <c:v>0</c:v>
                </c:pt>
              </c:numCache>
            </c:numRef>
          </c:val>
          <c:extLst>
            <c:ext xmlns:c16="http://schemas.microsoft.com/office/drawing/2014/chart" uri="{C3380CC4-5D6E-409C-BE32-E72D297353CC}">
              <c16:uniqueId val="{00000009-1121-4F6A-8590-261E7167B70F}"/>
            </c:ext>
          </c:extLst>
        </c:ser>
        <c:ser>
          <c:idx val="10"/>
          <c:order val="10"/>
          <c:tx>
            <c:strRef>
              <c:f>Sheet1!$L$1</c:f>
              <c:strCache>
                <c:ptCount val="1"/>
                <c:pt idx="0">
                  <c:v>US Female 55+ Treatment</c:v>
                </c:pt>
              </c:strCache>
            </c:strRef>
          </c:tx>
          <c:spPr>
            <a:solidFill>
              <a:schemeClr val="accent5"/>
            </a:solidFill>
            <a:ln>
              <a:noFill/>
            </a:ln>
            <a:effectLst/>
          </c:spPr>
          <c:invertIfNegative val="0"/>
          <c:cat>
            <c:strRef>
              <c:f>Sheet1!$A$22:$A$33</c:f>
              <c:strCache>
                <c:ptCount val="12"/>
                <c:pt idx="0">
                  <c:v>Eye fatigue</c:v>
                </c:pt>
                <c:pt idx="1">
                  <c:v>Healthy Aging</c:v>
                </c:pt>
                <c:pt idx="2">
                  <c:v>Pregnancy</c:v>
                </c:pt>
                <c:pt idx="3">
                  <c:v>Athletic performance</c:v>
                </c:pt>
                <c:pt idx="4">
                  <c:v>Diabetes/blood sugar management</c:v>
                </c:pt>
                <c:pt idx="5">
                  <c:v>Poor/declining vision</c:v>
                </c:pt>
                <c:pt idx="6">
                  <c:v>Antioxidant support</c:v>
                </c:pt>
                <c:pt idx="7">
                  <c:v>Heart/cardiovascular problem</c:v>
                </c:pt>
                <c:pt idx="8">
                  <c:v>Long haul COVID symptoms</c:v>
                </c:pt>
                <c:pt idx="9">
                  <c:v>High cholesterol</c:v>
                </c:pt>
                <c:pt idx="10">
                  <c:v>Osteoporosis</c:v>
                </c:pt>
                <c:pt idx="11">
                  <c:v>Perimenopause/Menopause</c:v>
                </c:pt>
              </c:strCache>
            </c:strRef>
          </c:cat>
          <c:val>
            <c:numRef>
              <c:f>Sheet1!$L$22:$L$33</c:f>
              <c:numCache>
                <c:formatCode>0%</c:formatCode>
                <c:ptCount val="12"/>
                <c:pt idx="0">
                  <c:v>9.0909089999999998E-2</c:v>
                </c:pt>
                <c:pt idx="1">
                  <c:v>0.15909091</c:v>
                </c:pt>
                <c:pt idx="2">
                  <c:v>0</c:v>
                </c:pt>
                <c:pt idx="3">
                  <c:v>0</c:v>
                </c:pt>
                <c:pt idx="4">
                  <c:v>9.0909089999999998E-2</c:v>
                </c:pt>
                <c:pt idx="5">
                  <c:v>2.2727270000000001E-2</c:v>
                </c:pt>
                <c:pt idx="6">
                  <c:v>9.0909089999999998E-2</c:v>
                </c:pt>
                <c:pt idx="7">
                  <c:v>9.0909089999999998E-2</c:v>
                </c:pt>
                <c:pt idx="8">
                  <c:v>0</c:v>
                </c:pt>
                <c:pt idx="9">
                  <c:v>0.13636364000000001</c:v>
                </c:pt>
                <c:pt idx="10">
                  <c:v>0.13636364000000001</c:v>
                </c:pt>
                <c:pt idx="11">
                  <c:v>0.11363636000000001</c:v>
                </c:pt>
              </c:numCache>
            </c:numRef>
          </c:val>
          <c:extLst>
            <c:ext xmlns:c16="http://schemas.microsoft.com/office/drawing/2014/chart" uri="{C3380CC4-5D6E-409C-BE32-E72D297353CC}">
              <c16:uniqueId val="{0000000A-1121-4F6A-8590-261E7167B70F}"/>
            </c:ext>
          </c:extLst>
        </c:ser>
        <c:ser>
          <c:idx val="11"/>
          <c:order val="11"/>
          <c:tx>
            <c:strRef>
              <c:f>Sheet1!$M$1</c:f>
              <c:strCache>
                <c:ptCount val="1"/>
                <c:pt idx="0">
                  <c:v>US Male 55+ Treatment</c:v>
                </c:pt>
              </c:strCache>
            </c:strRef>
          </c:tx>
          <c:spPr>
            <a:solidFill>
              <a:schemeClr val="accent6"/>
            </a:solidFill>
            <a:ln>
              <a:noFill/>
            </a:ln>
            <a:effectLst/>
          </c:spPr>
          <c:invertIfNegative val="0"/>
          <c:cat>
            <c:strRef>
              <c:f>Sheet1!$A$22:$A$33</c:f>
              <c:strCache>
                <c:ptCount val="12"/>
                <c:pt idx="0">
                  <c:v>Eye fatigue</c:v>
                </c:pt>
                <c:pt idx="1">
                  <c:v>Healthy Aging</c:v>
                </c:pt>
                <c:pt idx="2">
                  <c:v>Pregnancy</c:v>
                </c:pt>
                <c:pt idx="3">
                  <c:v>Athletic performance</c:v>
                </c:pt>
                <c:pt idx="4">
                  <c:v>Diabetes/blood sugar management</c:v>
                </c:pt>
                <c:pt idx="5">
                  <c:v>Poor/declining vision</c:v>
                </c:pt>
                <c:pt idx="6">
                  <c:v>Antioxidant support</c:v>
                </c:pt>
                <c:pt idx="7">
                  <c:v>Heart/cardiovascular problem</c:v>
                </c:pt>
                <c:pt idx="8">
                  <c:v>Long haul COVID symptoms</c:v>
                </c:pt>
                <c:pt idx="9">
                  <c:v>High cholesterol</c:v>
                </c:pt>
                <c:pt idx="10">
                  <c:v>Osteoporosis</c:v>
                </c:pt>
                <c:pt idx="11">
                  <c:v>Perimenopause/Menopause</c:v>
                </c:pt>
              </c:strCache>
            </c:strRef>
          </c:cat>
          <c:val>
            <c:numRef>
              <c:f>Sheet1!$M$22:$M$33</c:f>
              <c:numCache>
                <c:formatCode>0%</c:formatCode>
                <c:ptCount val="12"/>
                <c:pt idx="0">
                  <c:v>0.1875</c:v>
                </c:pt>
                <c:pt idx="1">
                  <c:v>9.375E-2</c:v>
                </c:pt>
                <c:pt idx="2">
                  <c:v>0</c:v>
                </c:pt>
                <c:pt idx="3">
                  <c:v>0</c:v>
                </c:pt>
                <c:pt idx="4">
                  <c:v>3.125E-2</c:v>
                </c:pt>
                <c:pt idx="5">
                  <c:v>6.25E-2</c:v>
                </c:pt>
                <c:pt idx="6">
                  <c:v>3.125E-2</c:v>
                </c:pt>
                <c:pt idx="7">
                  <c:v>0</c:v>
                </c:pt>
                <c:pt idx="8">
                  <c:v>0</c:v>
                </c:pt>
                <c:pt idx="9">
                  <c:v>0.25</c:v>
                </c:pt>
                <c:pt idx="10">
                  <c:v>0</c:v>
                </c:pt>
                <c:pt idx="11">
                  <c:v>0</c:v>
                </c:pt>
              </c:numCache>
            </c:numRef>
          </c:val>
          <c:extLst>
            <c:ext xmlns:c16="http://schemas.microsoft.com/office/drawing/2014/chart" uri="{C3380CC4-5D6E-409C-BE32-E72D297353CC}">
              <c16:uniqueId val="{0000000B-1121-4F6A-8590-261E7167B70F}"/>
            </c:ext>
          </c:extLst>
        </c:ser>
        <c:dLbls>
          <c:showLegendKey val="0"/>
          <c:showVal val="0"/>
          <c:showCatName val="0"/>
          <c:showSerName val="0"/>
          <c:showPercent val="0"/>
          <c:showBubbleSize val="0"/>
        </c:dLbls>
        <c:gapWidth val="219"/>
        <c:overlap val="-27"/>
        <c:axId val="712800328"/>
        <c:axId val="712801408"/>
      </c:barChart>
      <c:catAx>
        <c:axId val="54938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77568"/>
        <c:crosses val="autoZero"/>
        <c:auto val="1"/>
        <c:lblAlgn val="ctr"/>
        <c:lblOffset val="100"/>
        <c:noMultiLvlLbl val="0"/>
      </c:catAx>
      <c:valAx>
        <c:axId val="54937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84048"/>
        <c:crosses val="autoZero"/>
        <c:crossBetween val="between"/>
      </c:valAx>
      <c:valAx>
        <c:axId val="712801408"/>
        <c:scaling>
          <c:orientation val="minMax"/>
          <c:max val="0.45"/>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2800328"/>
        <c:crosses val="max"/>
        <c:crossBetween val="between"/>
      </c:valAx>
      <c:catAx>
        <c:axId val="712800328"/>
        <c:scaling>
          <c:orientation val="minMax"/>
        </c:scaling>
        <c:delete val="1"/>
        <c:axPos val="b"/>
        <c:numFmt formatCode="General" sourceLinked="1"/>
        <c:majorTickMark val="out"/>
        <c:minorTickMark val="none"/>
        <c:tickLblPos val="nextTo"/>
        <c:crossAx val="71280140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2019 US</c:v>
                </c:pt>
              </c:strCache>
            </c:strRef>
          </c:tx>
          <c:spPr>
            <a:solidFill>
              <a:schemeClr val="accent1"/>
            </a:solidFill>
            <a:ln>
              <a:noFill/>
            </a:ln>
            <a:effectLst/>
          </c:spPr>
          <c:invertIfNegative val="0"/>
          <c:cat>
            <c:strRef>
              <c:f>Sheet1!$A$2:$A$33</c:f>
              <c:strCache>
                <c:ptCount val="32"/>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pt idx="10">
                  <c:v>Insomnia/Sleep problems</c:v>
                </c:pt>
                <c:pt idx="11">
                  <c:v>Oral health</c:v>
                </c:pt>
                <c:pt idx="12">
                  <c:v>High cholesterol</c:v>
                </c:pt>
                <c:pt idx="13">
                  <c:v>Digestive complaints</c:v>
                </c:pt>
                <c:pt idx="14">
                  <c:v>Overweight/Obese</c:v>
                </c:pt>
                <c:pt idx="15">
                  <c:v>Diabetes/blood sugar management</c:v>
                </c:pt>
                <c:pt idx="16">
                  <c:v>Sexual health</c:v>
                </c:pt>
                <c:pt idx="17">
                  <c:v>Healthy Aging</c:v>
                </c:pt>
                <c:pt idx="18">
                  <c:v>Memory issues</c:v>
                </c:pt>
                <c:pt idx="19">
                  <c:v>Eye fatigue</c:v>
                </c:pt>
                <c:pt idx="20">
                  <c:v>Lack of mental acuity, cognition, focus</c:v>
                </c:pt>
                <c:pt idx="21">
                  <c:v>Immunity concerns</c:v>
                </c:pt>
                <c:pt idx="22">
                  <c:v>Poor/declining vision</c:v>
                </c:pt>
                <c:pt idx="23">
                  <c:v>Athletic performance</c:v>
                </c:pt>
                <c:pt idx="24">
                  <c:v>Anemia</c:v>
                </c:pt>
                <c:pt idx="25">
                  <c:v>Antioxidant support</c:v>
                </c:pt>
                <c:pt idx="26">
                  <c:v>Heart/cardiovascular problem</c:v>
                </c:pt>
                <c:pt idx="27">
                  <c:v>Perimenopause/Menopause</c:v>
                </c:pt>
                <c:pt idx="28">
                  <c:v>Vaginal health</c:v>
                </c:pt>
                <c:pt idx="29">
                  <c:v>Long haul COVID symptoms</c:v>
                </c:pt>
                <c:pt idx="30">
                  <c:v>Osteoporosis</c:v>
                </c:pt>
                <c:pt idx="31">
                  <c:v>Pregnancy</c:v>
                </c:pt>
              </c:strCache>
            </c:strRef>
          </c:cat>
          <c:val>
            <c:numRef>
              <c:f>Sheet1!$B$2:$B$33</c:f>
              <c:numCache>
                <c:formatCode>0%</c:formatCode>
                <c:ptCount val="32"/>
                <c:pt idx="0">
                  <c:v>0.30930931</c:v>
                </c:pt>
                <c:pt idx="1">
                  <c:v>0.25825826000000002</c:v>
                </c:pt>
                <c:pt idx="2">
                  <c:v>0.22222222</c:v>
                </c:pt>
                <c:pt idx="3">
                  <c:v>0.25825826000000002</c:v>
                </c:pt>
                <c:pt idx="5">
                  <c:v>6.0060059999999998E-2</c:v>
                </c:pt>
                <c:pt idx="6">
                  <c:v>0.24024023999999999</c:v>
                </c:pt>
                <c:pt idx="10">
                  <c:v>0.23123123000000001</c:v>
                </c:pt>
                <c:pt idx="12">
                  <c:v>0.2012012</c:v>
                </c:pt>
                <c:pt idx="13">
                  <c:v>0.13513513999999999</c:v>
                </c:pt>
                <c:pt idx="14">
                  <c:v>0.17717717999999999</c:v>
                </c:pt>
                <c:pt idx="15">
                  <c:v>9.6096100000000004E-2</c:v>
                </c:pt>
                <c:pt idx="20">
                  <c:v>8.4084079999999992E-2</c:v>
                </c:pt>
                <c:pt idx="22">
                  <c:v>8.108108E-2</c:v>
                </c:pt>
                <c:pt idx="26">
                  <c:v>4.5045050000000003E-2</c:v>
                </c:pt>
                <c:pt idx="27">
                  <c:v>5.4054049999999999E-2</c:v>
                </c:pt>
                <c:pt idx="30">
                  <c:v>2.702703E-2</c:v>
                </c:pt>
                <c:pt idx="31">
                  <c:v>3.9039039999999997E-2</c:v>
                </c:pt>
              </c:numCache>
            </c:numRef>
          </c:val>
          <c:extLst>
            <c:ext xmlns:c16="http://schemas.microsoft.com/office/drawing/2014/chart" uri="{C3380CC4-5D6E-409C-BE32-E72D297353CC}">
              <c16:uniqueId val="{00000000-632E-4F28-B229-8F9935AC0FBF}"/>
            </c:ext>
          </c:extLst>
        </c:ser>
        <c:ser>
          <c:idx val="1"/>
          <c:order val="1"/>
          <c:tx>
            <c:strRef>
              <c:f>Sheet1!$C$1</c:f>
              <c:strCache>
                <c:ptCount val="1"/>
                <c:pt idx="0">
                  <c:v>2020 US</c:v>
                </c:pt>
              </c:strCache>
            </c:strRef>
          </c:tx>
          <c:spPr>
            <a:solidFill>
              <a:schemeClr val="accent2"/>
            </a:solidFill>
            <a:ln>
              <a:noFill/>
            </a:ln>
            <a:effectLst/>
          </c:spPr>
          <c:invertIfNegative val="0"/>
          <c:cat>
            <c:strRef>
              <c:f>Sheet1!$A$2:$A$33</c:f>
              <c:strCache>
                <c:ptCount val="32"/>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pt idx="10">
                  <c:v>Insomnia/Sleep problems</c:v>
                </c:pt>
                <c:pt idx="11">
                  <c:v>Oral health</c:v>
                </c:pt>
                <c:pt idx="12">
                  <c:v>High cholesterol</c:v>
                </c:pt>
                <c:pt idx="13">
                  <c:v>Digestive complaints</c:v>
                </c:pt>
                <c:pt idx="14">
                  <c:v>Overweight/Obese</c:v>
                </c:pt>
                <c:pt idx="15">
                  <c:v>Diabetes/blood sugar management</c:v>
                </c:pt>
                <c:pt idx="16">
                  <c:v>Sexual health</c:v>
                </c:pt>
                <c:pt idx="17">
                  <c:v>Healthy Aging</c:v>
                </c:pt>
                <c:pt idx="18">
                  <c:v>Memory issues</c:v>
                </c:pt>
                <c:pt idx="19">
                  <c:v>Eye fatigue</c:v>
                </c:pt>
                <c:pt idx="20">
                  <c:v>Lack of mental acuity, cognition, focus</c:v>
                </c:pt>
                <c:pt idx="21">
                  <c:v>Immunity concerns</c:v>
                </c:pt>
                <c:pt idx="22">
                  <c:v>Poor/declining vision</c:v>
                </c:pt>
                <c:pt idx="23">
                  <c:v>Athletic performance</c:v>
                </c:pt>
                <c:pt idx="24">
                  <c:v>Anemia</c:v>
                </c:pt>
                <c:pt idx="25">
                  <c:v>Antioxidant support</c:v>
                </c:pt>
                <c:pt idx="26">
                  <c:v>Heart/cardiovascular problem</c:v>
                </c:pt>
                <c:pt idx="27">
                  <c:v>Perimenopause/Menopause</c:v>
                </c:pt>
                <c:pt idx="28">
                  <c:v>Vaginal health</c:v>
                </c:pt>
                <c:pt idx="29">
                  <c:v>Long haul COVID symptoms</c:v>
                </c:pt>
                <c:pt idx="30">
                  <c:v>Osteoporosis</c:v>
                </c:pt>
                <c:pt idx="31">
                  <c:v>Pregnancy</c:v>
                </c:pt>
              </c:strCache>
            </c:strRef>
          </c:cat>
          <c:val>
            <c:numRef>
              <c:f>Sheet1!$C$2:$C$33</c:f>
              <c:numCache>
                <c:formatCode>0%</c:formatCode>
                <c:ptCount val="32"/>
                <c:pt idx="0">
                  <c:v>0.26333332999999998</c:v>
                </c:pt>
                <c:pt idx="1">
                  <c:v>0.17666667</c:v>
                </c:pt>
                <c:pt idx="2">
                  <c:v>0.19</c:v>
                </c:pt>
                <c:pt idx="3">
                  <c:v>0.19666666999999999</c:v>
                </c:pt>
                <c:pt idx="5">
                  <c:v>0.09</c:v>
                </c:pt>
                <c:pt idx="6">
                  <c:v>0.2</c:v>
                </c:pt>
                <c:pt idx="10">
                  <c:v>0.18333332999999999</c:v>
                </c:pt>
                <c:pt idx="12">
                  <c:v>0.18333332999999999</c:v>
                </c:pt>
                <c:pt idx="13">
                  <c:v>0.11333333</c:v>
                </c:pt>
                <c:pt idx="14">
                  <c:v>0.13333333</c:v>
                </c:pt>
                <c:pt idx="15">
                  <c:v>0.13333333</c:v>
                </c:pt>
                <c:pt idx="20">
                  <c:v>4.666667E-2</c:v>
                </c:pt>
                <c:pt idx="21">
                  <c:v>0.08</c:v>
                </c:pt>
                <c:pt idx="22">
                  <c:v>4.3333330000000003E-2</c:v>
                </c:pt>
                <c:pt idx="26">
                  <c:v>3.3333330000000001E-2</c:v>
                </c:pt>
                <c:pt idx="27">
                  <c:v>0.05</c:v>
                </c:pt>
                <c:pt idx="30">
                  <c:v>4.666667E-2</c:v>
                </c:pt>
                <c:pt idx="31">
                  <c:v>2.666667E-2</c:v>
                </c:pt>
              </c:numCache>
            </c:numRef>
          </c:val>
          <c:extLst>
            <c:ext xmlns:c16="http://schemas.microsoft.com/office/drawing/2014/chart" uri="{C3380CC4-5D6E-409C-BE32-E72D297353CC}">
              <c16:uniqueId val="{00000001-632E-4F28-B229-8F9935AC0FBF}"/>
            </c:ext>
          </c:extLst>
        </c:ser>
        <c:ser>
          <c:idx val="2"/>
          <c:order val="2"/>
          <c:tx>
            <c:strRef>
              <c:f>Sheet1!$D$1</c:f>
              <c:strCache>
                <c:ptCount val="1"/>
                <c:pt idx="0">
                  <c:v>2021 US</c:v>
                </c:pt>
              </c:strCache>
            </c:strRef>
          </c:tx>
          <c:spPr>
            <a:solidFill>
              <a:schemeClr val="accent3"/>
            </a:solidFill>
            <a:ln>
              <a:noFill/>
            </a:ln>
            <a:effectLst/>
          </c:spPr>
          <c:invertIfNegative val="0"/>
          <c:cat>
            <c:strRef>
              <c:f>Sheet1!$A$2:$A$33</c:f>
              <c:strCache>
                <c:ptCount val="32"/>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pt idx="10">
                  <c:v>Insomnia/Sleep problems</c:v>
                </c:pt>
                <c:pt idx="11">
                  <c:v>Oral health</c:v>
                </c:pt>
                <c:pt idx="12">
                  <c:v>High cholesterol</c:v>
                </c:pt>
                <c:pt idx="13">
                  <c:v>Digestive complaints</c:v>
                </c:pt>
                <c:pt idx="14">
                  <c:v>Overweight/Obese</c:v>
                </c:pt>
                <c:pt idx="15">
                  <c:v>Diabetes/blood sugar management</c:v>
                </c:pt>
                <c:pt idx="16">
                  <c:v>Sexual health</c:v>
                </c:pt>
                <c:pt idx="17">
                  <c:v>Healthy Aging</c:v>
                </c:pt>
                <c:pt idx="18">
                  <c:v>Memory issues</c:v>
                </c:pt>
                <c:pt idx="19">
                  <c:v>Eye fatigue</c:v>
                </c:pt>
                <c:pt idx="20">
                  <c:v>Lack of mental acuity, cognition, focus</c:v>
                </c:pt>
                <c:pt idx="21">
                  <c:v>Immunity concerns</c:v>
                </c:pt>
                <c:pt idx="22">
                  <c:v>Poor/declining vision</c:v>
                </c:pt>
                <c:pt idx="23">
                  <c:v>Athletic performance</c:v>
                </c:pt>
                <c:pt idx="24">
                  <c:v>Anemia</c:v>
                </c:pt>
                <c:pt idx="25">
                  <c:v>Antioxidant support</c:v>
                </c:pt>
                <c:pt idx="26">
                  <c:v>Heart/cardiovascular problem</c:v>
                </c:pt>
                <c:pt idx="27">
                  <c:v>Perimenopause/Menopause</c:v>
                </c:pt>
                <c:pt idx="28">
                  <c:v>Vaginal health</c:v>
                </c:pt>
                <c:pt idx="29">
                  <c:v>Long haul COVID symptoms</c:v>
                </c:pt>
                <c:pt idx="30">
                  <c:v>Osteoporosis</c:v>
                </c:pt>
                <c:pt idx="31">
                  <c:v>Pregnancy</c:v>
                </c:pt>
              </c:strCache>
            </c:strRef>
          </c:cat>
          <c:val>
            <c:numRef>
              <c:f>Sheet1!$D$2:$D$33</c:f>
              <c:numCache>
                <c:formatCode>0%</c:formatCode>
                <c:ptCount val="32"/>
                <c:pt idx="0">
                  <c:v>0.29824560999999999</c:v>
                </c:pt>
                <c:pt idx="1">
                  <c:v>0.30994152000000003</c:v>
                </c:pt>
                <c:pt idx="2">
                  <c:v>0.20760234</c:v>
                </c:pt>
                <c:pt idx="3">
                  <c:v>0.21637427000000001</c:v>
                </c:pt>
                <c:pt idx="5">
                  <c:v>5.5555559999999997E-2</c:v>
                </c:pt>
                <c:pt idx="6">
                  <c:v>0.19005848</c:v>
                </c:pt>
                <c:pt idx="10">
                  <c:v>0.21052631999999999</c:v>
                </c:pt>
                <c:pt idx="12">
                  <c:v>0.18421053000000001</c:v>
                </c:pt>
                <c:pt idx="13">
                  <c:v>0.15789474000000001</c:v>
                </c:pt>
                <c:pt idx="14">
                  <c:v>0.14912280999999999</c:v>
                </c:pt>
                <c:pt idx="15">
                  <c:v>0.11695906</c:v>
                </c:pt>
                <c:pt idx="18">
                  <c:v>8.4795320000000007E-2</c:v>
                </c:pt>
                <c:pt idx="19">
                  <c:v>9.6491229999999997E-2</c:v>
                </c:pt>
                <c:pt idx="20">
                  <c:v>9.9415200000000009E-2</c:v>
                </c:pt>
                <c:pt idx="21">
                  <c:v>0.15204677999999999</c:v>
                </c:pt>
                <c:pt idx="22">
                  <c:v>9.3567250000000005E-2</c:v>
                </c:pt>
                <c:pt idx="26">
                  <c:v>5.5555559999999997E-2</c:v>
                </c:pt>
                <c:pt idx="27">
                  <c:v>4.678363E-2</c:v>
                </c:pt>
                <c:pt idx="30">
                  <c:v>4.093567E-2</c:v>
                </c:pt>
                <c:pt idx="31">
                  <c:v>4.385965E-2</c:v>
                </c:pt>
              </c:numCache>
            </c:numRef>
          </c:val>
          <c:extLst>
            <c:ext xmlns:c16="http://schemas.microsoft.com/office/drawing/2014/chart" uri="{C3380CC4-5D6E-409C-BE32-E72D297353CC}">
              <c16:uniqueId val="{00000000-5EE9-4802-B516-D09FECA817F8}"/>
            </c:ext>
          </c:extLst>
        </c:ser>
        <c:ser>
          <c:idx val="3"/>
          <c:order val="3"/>
          <c:tx>
            <c:strRef>
              <c:f>Sheet1!$E$1</c:f>
              <c:strCache>
                <c:ptCount val="1"/>
                <c:pt idx="0">
                  <c:v>2022 US</c:v>
                </c:pt>
              </c:strCache>
            </c:strRef>
          </c:tx>
          <c:spPr>
            <a:solidFill>
              <a:schemeClr val="accent4"/>
            </a:solidFill>
            <a:ln>
              <a:noFill/>
            </a:ln>
            <a:effectLst/>
          </c:spPr>
          <c:invertIfNegative val="0"/>
          <c:cat>
            <c:strRef>
              <c:f>Sheet1!$A$2:$A$33</c:f>
              <c:strCache>
                <c:ptCount val="32"/>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pt idx="10">
                  <c:v>Insomnia/Sleep problems</c:v>
                </c:pt>
                <c:pt idx="11">
                  <c:v>Oral health</c:v>
                </c:pt>
                <c:pt idx="12">
                  <c:v>High cholesterol</c:v>
                </c:pt>
                <c:pt idx="13">
                  <c:v>Digestive complaints</c:v>
                </c:pt>
                <c:pt idx="14">
                  <c:v>Overweight/Obese</c:v>
                </c:pt>
                <c:pt idx="15">
                  <c:v>Diabetes/blood sugar management</c:v>
                </c:pt>
                <c:pt idx="16">
                  <c:v>Sexual health</c:v>
                </c:pt>
                <c:pt idx="17">
                  <c:v>Healthy Aging</c:v>
                </c:pt>
                <c:pt idx="18">
                  <c:v>Memory issues</c:v>
                </c:pt>
                <c:pt idx="19">
                  <c:v>Eye fatigue</c:v>
                </c:pt>
                <c:pt idx="20">
                  <c:v>Lack of mental acuity, cognition, focus</c:v>
                </c:pt>
                <c:pt idx="21">
                  <c:v>Immunity concerns</c:v>
                </c:pt>
                <c:pt idx="22">
                  <c:v>Poor/declining vision</c:v>
                </c:pt>
                <c:pt idx="23">
                  <c:v>Athletic performance</c:v>
                </c:pt>
                <c:pt idx="24">
                  <c:v>Anemia</c:v>
                </c:pt>
                <c:pt idx="25">
                  <c:v>Antioxidant support</c:v>
                </c:pt>
                <c:pt idx="26">
                  <c:v>Heart/cardiovascular problem</c:v>
                </c:pt>
                <c:pt idx="27">
                  <c:v>Perimenopause/Menopause</c:v>
                </c:pt>
                <c:pt idx="28">
                  <c:v>Vaginal health</c:v>
                </c:pt>
                <c:pt idx="29">
                  <c:v>Long haul COVID symptoms</c:v>
                </c:pt>
                <c:pt idx="30">
                  <c:v>Osteoporosis</c:v>
                </c:pt>
                <c:pt idx="31">
                  <c:v>Pregnancy</c:v>
                </c:pt>
              </c:strCache>
            </c:strRef>
          </c:cat>
          <c:val>
            <c:numRef>
              <c:f>Sheet1!$E$2:$E$33</c:f>
              <c:numCache>
                <c:formatCode>0%</c:formatCode>
                <c:ptCount val="32"/>
                <c:pt idx="0">
                  <c:v>0.29025845</c:v>
                </c:pt>
                <c:pt idx="1">
                  <c:v>0.23658051999999999</c:v>
                </c:pt>
                <c:pt idx="2">
                  <c:v>0.22465209</c:v>
                </c:pt>
                <c:pt idx="3">
                  <c:v>0.2306163</c:v>
                </c:pt>
                <c:pt idx="5">
                  <c:v>7.1570579999999995E-2</c:v>
                </c:pt>
                <c:pt idx="6">
                  <c:v>0.22266401999999999</c:v>
                </c:pt>
                <c:pt idx="7">
                  <c:v>0.21272366000000001</c:v>
                </c:pt>
                <c:pt idx="10">
                  <c:v>0.18091451</c:v>
                </c:pt>
                <c:pt idx="12">
                  <c:v>0.18091451</c:v>
                </c:pt>
                <c:pt idx="13">
                  <c:v>0.14910536999999999</c:v>
                </c:pt>
                <c:pt idx="14">
                  <c:v>0.14711730000000001</c:v>
                </c:pt>
                <c:pt idx="15">
                  <c:v>0.10735586</c:v>
                </c:pt>
                <c:pt idx="17">
                  <c:v>0.15904573</c:v>
                </c:pt>
                <c:pt idx="18">
                  <c:v>0.11530815</c:v>
                </c:pt>
                <c:pt idx="19">
                  <c:v>8.7475150000000002E-2</c:v>
                </c:pt>
                <c:pt idx="20">
                  <c:v>0.11332008</c:v>
                </c:pt>
                <c:pt idx="21">
                  <c:v>0.11928429</c:v>
                </c:pt>
                <c:pt idx="22">
                  <c:v>9.1451290000000005E-2</c:v>
                </c:pt>
                <c:pt idx="25">
                  <c:v>8.7475150000000002E-2</c:v>
                </c:pt>
                <c:pt idx="26">
                  <c:v>7.7534789999999992E-2</c:v>
                </c:pt>
                <c:pt idx="27">
                  <c:v>7.7534789999999992E-2</c:v>
                </c:pt>
                <c:pt idx="29">
                  <c:v>7.1570579999999995E-2</c:v>
                </c:pt>
                <c:pt idx="30">
                  <c:v>5.5666E-2</c:v>
                </c:pt>
                <c:pt idx="31">
                  <c:v>3.3797220000000003E-2</c:v>
                </c:pt>
              </c:numCache>
            </c:numRef>
          </c:val>
          <c:extLst>
            <c:ext xmlns:c16="http://schemas.microsoft.com/office/drawing/2014/chart" uri="{C3380CC4-5D6E-409C-BE32-E72D297353CC}">
              <c16:uniqueId val="{00000001-5EE9-4802-B516-D09FECA817F8}"/>
            </c:ext>
          </c:extLst>
        </c:ser>
        <c:ser>
          <c:idx val="4"/>
          <c:order val="4"/>
          <c:tx>
            <c:strRef>
              <c:f>Sheet1!$F$1</c:f>
              <c:strCache>
                <c:ptCount val="1"/>
                <c:pt idx="0">
                  <c:v>2023 US</c:v>
                </c:pt>
              </c:strCache>
            </c:strRef>
          </c:tx>
          <c:spPr>
            <a:solidFill>
              <a:schemeClr val="accent5"/>
            </a:solidFill>
            <a:ln>
              <a:noFill/>
            </a:ln>
            <a:effectLst/>
          </c:spPr>
          <c:invertIfNegative val="0"/>
          <c:cat>
            <c:strRef>
              <c:f>Sheet1!$A$2:$A$33</c:f>
              <c:strCache>
                <c:ptCount val="32"/>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pt idx="10">
                  <c:v>Insomnia/Sleep problems</c:v>
                </c:pt>
                <c:pt idx="11">
                  <c:v>Oral health</c:v>
                </c:pt>
                <c:pt idx="12">
                  <c:v>High cholesterol</c:v>
                </c:pt>
                <c:pt idx="13">
                  <c:v>Digestive complaints</c:v>
                </c:pt>
                <c:pt idx="14">
                  <c:v>Overweight/Obese</c:v>
                </c:pt>
                <c:pt idx="15">
                  <c:v>Diabetes/blood sugar management</c:v>
                </c:pt>
                <c:pt idx="16">
                  <c:v>Sexual health</c:v>
                </c:pt>
                <c:pt idx="17">
                  <c:v>Healthy Aging</c:v>
                </c:pt>
                <c:pt idx="18">
                  <c:v>Memory issues</c:v>
                </c:pt>
                <c:pt idx="19">
                  <c:v>Eye fatigue</c:v>
                </c:pt>
                <c:pt idx="20">
                  <c:v>Lack of mental acuity, cognition, focus</c:v>
                </c:pt>
                <c:pt idx="21">
                  <c:v>Immunity concerns</c:v>
                </c:pt>
                <c:pt idx="22">
                  <c:v>Poor/declining vision</c:v>
                </c:pt>
                <c:pt idx="23">
                  <c:v>Athletic performance</c:v>
                </c:pt>
                <c:pt idx="24">
                  <c:v>Anemia</c:v>
                </c:pt>
                <c:pt idx="25">
                  <c:v>Antioxidant support</c:v>
                </c:pt>
                <c:pt idx="26">
                  <c:v>Heart/cardiovascular problem</c:v>
                </c:pt>
                <c:pt idx="27">
                  <c:v>Perimenopause/Menopause</c:v>
                </c:pt>
                <c:pt idx="28">
                  <c:v>Vaginal health</c:v>
                </c:pt>
                <c:pt idx="29">
                  <c:v>Long haul COVID symptoms</c:v>
                </c:pt>
                <c:pt idx="30">
                  <c:v>Osteoporosis</c:v>
                </c:pt>
                <c:pt idx="31">
                  <c:v>Pregnancy</c:v>
                </c:pt>
              </c:strCache>
            </c:strRef>
          </c:cat>
          <c:val>
            <c:numRef>
              <c:f>Sheet1!$F$2:$F$33</c:f>
              <c:numCache>
                <c:formatCode>0%</c:formatCode>
                <c:ptCount val="32"/>
                <c:pt idx="0">
                  <c:v>0.35743802000000002</c:v>
                </c:pt>
                <c:pt idx="1">
                  <c:v>0.26652893</c:v>
                </c:pt>
                <c:pt idx="2">
                  <c:v>0.28099173999999999</c:v>
                </c:pt>
                <c:pt idx="3">
                  <c:v>0.23140495999999999</c:v>
                </c:pt>
                <c:pt idx="4">
                  <c:v>0.23140495999999999</c:v>
                </c:pt>
                <c:pt idx="5">
                  <c:v>6.6115699999999999E-2</c:v>
                </c:pt>
                <c:pt idx="6">
                  <c:v>0.20454544999999999</c:v>
                </c:pt>
                <c:pt idx="7">
                  <c:v>0.21694215</c:v>
                </c:pt>
                <c:pt idx="8">
                  <c:v>0.20661156999999999</c:v>
                </c:pt>
                <c:pt idx="9">
                  <c:v>0.14256198</c:v>
                </c:pt>
                <c:pt idx="10">
                  <c:v>0.21487603</c:v>
                </c:pt>
                <c:pt idx="11">
                  <c:v>0.16115702000000001</c:v>
                </c:pt>
                <c:pt idx="12">
                  <c:v>0.22520661</c:v>
                </c:pt>
                <c:pt idx="13">
                  <c:v>0.19214876</c:v>
                </c:pt>
                <c:pt idx="14">
                  <c:v>0.13429752</c:v>
                </c:pt>
                <c:pt idx="15">
                  <c:v>0.12809917000000001</c:v>
                </c:pt>
                <c:pt idx="17">
                  <c:v>0.12809917000000001</c:v>
                </c:pt>
                <c:pt idx="18">
                  <c:v>0.11157025</c:v>
                </c:pt>
                <c:pt idx="19">
                  <c:v>0.12190083</c:v>
                </c:pt>
                <c:pt idx="20">
                  <c:v>0.10330578999999999</c:v>
                </c:pt>
                <c:pt idx="21">
                  <c:v>0.13429752</c:v>
                </c:pt>
                <c:pt idx="22">
                  <c:v>7.024793E-2</c:v>
                </c:pt>
                <c:pt idx="23">
                  <c:v>8.0578509999999992E-2</c:v>
                </c:pt>
                <c:pt idx="24">
                  <c:v>9.7107440000000003E-2</c:v>
                </c:pt>
                <c:pt idx="25">
                  <c:v>8.2644629999999997E-2</c:v>
                </c:pt>
                <c:pt idx="26">
                  <c:v>9.2975210000000003E-2</c:v>
                </c:pt>
                <c:pt idx="27">
                  <c:v>7.2314049999999991E-2</c:v>
                </c:pt>
                <c:pt idx="29">
                  <c:v>6.4049590000000003E-2</c:v>
                </c:pt>
                <c:pt idx="30">
                  <c:v>4.9586779999999997E-2</c:v>
                </c:pt>
                <c:pt idx="31">
                  <c:v>2.6859500000000001E-2</c:v>
                </c:pt>
              </c:numCache>
            </c:numRef>
          </c:val>
          <c:extLst>
            <c:ext xmlns:c16="http://schemas.microsoft.com/office/drawing/2014/chart" uri="{C3380CC4-5D6E-409C-BE32-E72D297353CC}">
              <c16:uniqueId val="{00000002-5EE9-4802-B516-D09FECA817F8}"/>
            </c:ext>
          </c:extLst>
        </c:ser>
        <c:ser>
          <c:idx val="5"/>
          <c:order val="5"/>
          <c:tx>
            <c:strRef>
              <c:f>Sheet1!$G$1</c:f>
              <c:strCache>
                <c:ptCount val="1"/>
                <c:pt idx="0">
                  <c:v>2024 US</c:v>
                </c:pt>
              </c:strCache>
            </c:strRef>
          </c:tx>
          <c:spPr>
            <a:solidFill>
              <a:schemeClr val="accent6"/>
            </a:solidFill>
            <a:ln>
              <a:noFill/>
            </a:ln>
            <a:effectLst/>
          </c:spPr>
          <c:invertIfNegative val="0"/>
          <c:cat>
            <c:strRef>
              <c:f>Sheet1!$A$2:$A$33</c:f>
              <c:strCache>
                <c:ptCount val="32"/>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pt idx="10">
                  <c:v>Insomnia/Sleep problems</c:v>
                </c:pt>
                <c:pt idx="11">
                  <c:v>Oral health</c:v>
                </c:pt>
                <c:pt idx="12">
                  <c:v>High cholesterol</c:v>
                </c:pt>
                <c:pt idx="13">
                  <c:v>Digestive complaints</c:v>
                </c:pt>
                <c:pt idx="14">
                  <c:v>Overweight/Obese</c:v>
                </c:pt>
                <c:pt idx="15">
                  <c:v>Diabetes/blood sugar management</c:v>
                </c:pt>
                <c:pt idx="16">
                  <c:v>Sexual health</c:v>
                </c:pt>
                <c:pt idx="17">
                  <c:v>Healthy Aging</c:v>
                </c:pt>
                <c:pt idx="18">
                  <c:v>Memory issues</c:v>
                </c:pt>
                <c:pt idx="19">
                  <c:v>Eye fatigue</c:v>
                </c:pt>
                <c:pt idx="20">
                  <c:v>Lack of mental acuity, cognition, focus</c:v>
                </c:pt>
                <c:pt idx="21">
                  <c:v>Immunity concerns</c:v>
                </c:pt>
                <c:pt idx="22">
                  <c:v>Poor/declining vision</c:v>
                </c:pt>
                <c:pt idx="23">
                  <c:v>Athletic performance</c:v>
                </c:pt>
                <c:pt idx="24">
                  <c:v>Anemia</c:v>
                </c:pt>
                <c:pt idx="25">
                  <c:v>Antioxidant support</c:v>
                </c:pt>
                <c:pt idx="26">
                  <c:v>Heart/cardiovascular problem</c:v>
                </c:pt>
                <c:pt idx="27">
                  <c:v>Perimenopause/Menopause</c:v>
                </c:pt>
                <c:pt idx="28">
                  <c:v>Vaginal health</c:v>
                </c:pt>
                <c:pt idx="29">
                  <c:v>Long haul COVID symptoms</c:v>
                </c:pt>
                <c:pt idx="30">
                  <c:v>Osteoporosis</c:v>
                </c:pt>
                <c:pt idx="31">
                  <c:v>Pregnancy</c:v>
                </c:pt>
              </c:strCache>
            </c:strRef>
          </c:cat>
          <c:val>
            <c:numRef>
              <c:f>Sheet1!$G$2:$G$33</c:f>
              <c:numCache>
                <c:formatCode>0%</c:formatCode>
                <c:ptCount val="32"/>
                <c:pt idx="0">
                  <c:v>0.38185654000000002</c:v>
                </c:pt>
                <c:pt idx="1">
                  <c:v>0.29113924000000002</c:v>
                </c:pt>
                <c:pt idx="2">
                  <c:v>0.24050632999999999</c:v>
                </c:pt>
                <c:pt idx="3">
                  <c:v>0.23417721999999999</c:v>
                </c:pt>
                <c:pt idx="4">
                  <c:v>0.2278481</c:v>
                </c:pt>
                <c:pt idx="5">
                  <c:v>0.21308017000000001</c:v>
                </c:pt>
                <c:pt idx="6">
                  <c:v>0.20886076000000001</c:v>
                </c:pt>
                <c:pt idx="7">
                  <c:v>0.20464135</c:v>
                </c:pt>
                <c:pt idx="8">
                  <c:v>0.19831224</c:v>
                </c:pt>
                <c:pt idx="9">
                  <c:v>0.18776371</c:v>
                </c:pt>
                <c:pt idx="10">
                  <c:v>0.18776371</c:v>
                </c:pt>
                <c:pt idx="11">
                  <c:v>0.17932488999999999</c:v>
                </c:pt>
                <c:pt idx="12">
                  <c:v>0.17088608</c:v>
                </c:pt>
                <c:pt idx="13">
                  <c:v>0.16244726000000001</c:v>
                </c:pt>
                <c:pt idx="14">
                  <c:v>0.15189873000000001</c:v>
                </c:pt>
                <c:pt idx="15">
                  <c:v>0.14556962000000001</c:v>
                </c:pt>
                <c:pt idx="16">
                  <c:v>0.14135021</c:v>
                </c:pt>
                <c:pt idx="17">
                  <c:v>0.12869198000000001</c:v>
                </c:pt>
                <c:pt idx="18">
                  <c:v>0.11392405</c:v>
                </c:pt>
                <c:pt idx="19">
                  <c:v>0.10759494</c:v>
                </c:pt>
                <c:pt idx="20">
                  <c:v>0.10759494</c:v>
                </c:pt>
                <c:pt idx="21">
                  <c:v>0.10548523</c:v>
                </c:pt>
                <c:pt idx="22">
                  <c:v>9.4936710000000007E-2</c:v>
                </c:pt>
                <c:pt idx="23">
                  <c:v>9.2827000000000007E-2</c:v>
                </c:pt>
                <c:pt idx="24">
                  <c:v>8.0168779999999995E-2</c:v>
                </c:pt>
                <c:pt idx="25">
                  <c:v>7.3839660000000001E-2</c:v>
                </c:pt>
                <c:pt idx="26">
                  <c:v>7.1729960000000009E-2</c:v>
                </c:pt>
                <c:pt idx="27">
                  <c:v>6.5400840000000002E-2</c:v>
                </c:pt>
                <c:pt idx="28">
                  <c:v>5.4852320000000003E-2</c:v>
                </c:pt>
                <c:pt idx="29">
                  <c:v>5.0632910000000003E-2</c:v>
                </c:pt>
                <c:pt idx="30">
                  <c:v>4.6413500000000003E-2</c:v>
                </c:pt>
                <c:pt idx="31">
                  <c:v>3.7974679999999997E-2</c:v>
                </c:pt>
              </c:numCache>
            </c:numRef>
          </c:val>
          <c:extLst>
            <c:ext xmlns:c16="http://schemas.microsoft.com/office/drawing/2014/chart" uri="{C3380CC4-5D6E-409C-BE32-E72D297353CC}">
              <c16:uniqueId val="{00000003-5EE9-4802-B516-D09FECA817F8}"/>
            </c:ext>
          </c:extLst>
        </c:ser>
        <c:dLbls>
          <c:showLegendKey val="0"/>
          <c:showVal val="0"/>
          <c:showCatName val="0"/>
          <c:showSerName val="0"/>
          <c:showPercent val="0"/>
          <c:showBubbleSize val="0"/>
        </c:dLbls>
        <c:gapWidth val="219"/>
        <c:overlap val="-27"/>
        <c:axId val="643599888"/>
        <c:axId val="643597008"/>
      </c:barChart>
      <c:catAx>
        <c:axId val="643599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43597008"/>
        <c:crosses val="autoZero"/>
        <c:auto val="1"/>
        <c:lblAlgn val="ctr"/>
        <c:lblOffset val="100"/>
        <c:noMultiLvlLbl val="0"/>
      </c:catAx>
      <c:valAx>
        <c:axId val="6435970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43599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numRef>
              <c:f>Sheet1!$A$2:$A$33</c:f>
              <c:numCache>
                <c:formatCode>General</c:formatCode>
                <c:ptCount val="32"/>
              </c:numCache>
            </c:numRef>
          </c:cat>
          <c:val>
            <c:numRef>
              <c:f>Sheet1!$B$2:$B$33</c:f>
              <c:numCache>
                <c:formatCode>General</c:formatCode>
                <c:ptCount val="32"/>
              </c:numCache>
            </c:numRef>
          </c:val>
          <c:extLst>
            <c:ext xmlns:c16="http://schemas.microsoft.com/office/drawing/2014/chart" uri="{C3380CC4-5D6E-409C-BE32-E72D297353CC}">
              <c16:uniqueId val="{00000000-C9F7-4BC8-B02B-EC9FCB375F16}"/>
            </c:ext>
          </c:extLst>
        </c:ser>
        <c:ser>
          <c:idx val="1"/>
          <c:order val="1"/>
          <c:tx>
            <c:strRef>
              <c:f>Sheet1!$C$1</c:f>
              <c:strCache>
                <c:ptCount val="1"/>
                <c:pt idx="0">
                  <c:v>UK</c:v>
                </c:pt>
              </c:strCache>
            </c:strRef>
          </c:tx>
          <c:spPr>
            <a:solidFill>
              <a:schemeClr val="accent2"/>
            </a:solidFill>
            <a:ln>
              <a:noFill/>
            </a:ln>
            <a:effectLst/>
          </c:spPr>
          <c:invertIfNegative val="0"/>
          <c:cat>
            <c:numRef>
              <c:f>Sheet1!$A$2:$A$33</c:f>
              <c:numCache>
                <c:formatCode>General</c:formatCode>
                <c:ptCount val="32"/>
              </c:numCache>
            </c:numRef>
          </c:cat>
          <c:val>
            <c:numRef>
              <c:f>Sheet1!$C$2:$C$33</c:f>
              <c:numCache>
                <c:formatCode>General</c:formatCode>
                <c:ptCount val="32"/>
              </c:numCache>
            </c:numRef>
          </c:val>
          <c:extLst>
            <c:ext xmlns:c16="http://schemas.microsoft.com/office/drawing/2014/chart" uri="{C3380CC4-5D6E-409C-BE32-E72D297353CC}">
              <c16:uniqueId val="{00000001-C9F7-4BC8-B02B-EC9FCB375F16}"/>
            </c:ext>
          </c:extLst>
        </c:ser>
        <c:ser>
          <c:idx val="2"/>
          <c:order val="2"/>
          <c:tx>
            <c:strRef>
              <c:f>Sheet1!$D$1</c:f>
              <c:strCache>
                <c:ptCount val="1"/>
                <c:pt idx="0">
                  <c:v>DE</c:v>
                </c:pt>
              </c:strCache>
            </c:strRef>
          </c:tx>
          <c:spPr>
            <a:solidFill>
              <a:schemeClr val="accent3"/>
            </a:solidFill>
            <a:ln>
              <a:noFill/>
            </a:ln>
            <a:effectLst/>
          </c:spPr>
          <c:invertIfNegative val="0"/>
          <c:cat>
            <c:numRef>
              <c:f>Sheet1!$A$2:$A$33</c:f>
              <c:numCache>
                <c:formatCode>General</c:formatCode>
                <c:ptCount val="32"/>
              </c:numCache>
            </c:numRef>
          </c:cat>
          <c:val>
            <c:numRef>
              <c:f>Sheet1!$D$2:$D$33</c:f>
              <c:numCache>
                <c:formatCode>General</c:formatCode>
                <c:ptCount val="32"/>
              </c:numCache>
            </c:numRef>
          </c:val>
          <c:extLst>
            <c:ext xmlns:c16="http://schemas.microsoft.com/office/drawing/2014/chart" uri="{C3380CC4-5D6E-409C-BE32-E72D297353CC}">
              <c16:uniqueId val="{00000002-C9F7-4BC8-B02B-EC9FCB375F16}"/>
            </c:ext>
          </c:extLst>
        </c:ser>
        <c:ser>
          <c:idx val="3"/>
          <c:order val="3"/>
          <c:tx>
            <c:strRef>
              <c:f>Sheet1!$E$1</c:f>
              <c:strCache>
                <c:ptCount val="1"/>
                <c:pt idx="0">
                  <c:v>IT</c:v>
                </c:pt>
              </c:strCache>
            </c:strRef>
          </c:tx>
          <c:spPr>
            <a:solidFill>
              <a:schemeClr val="accent4"/>
            </a:solidFill>
            <a:ln>
              <a:noFill/>
            </a:ln>
            <a:effectLst/>
          </c:spPr>
          <c:invertIfNegative val="0"/>
          <c:cat>
            <c:numRef>
              <c:f>Sheet1!$A$2:$A$33</c:f>
              <c:numCache>
                <c:formatCode>General</c:formatCode>
                <c:ptCount val="32"/>
              </c:numCache>
            </c:numRef>
          </c:cat>
          <c:val>
            <c:numRef>
              <c:f>Sheet1!$E$2:$E$33</c:f>
              <c:numCache>
                <c:formatCode>General</c:formatCode>
                <c:ptCount val="32"/>
              </c:numCache>
            </c:numRef>
          </c:val>
          <c:extLst>
            <c:ext xmlns:c16="http://schemas.microsoft.com/office/drawing/2014/chart" uri="{C3380CC4-5D6E-409C-BE32-E72D297353CC}">
              <c16:uniqueId val="{00000003-C9F7-4BC8-B02B-EC9FCB375F16}"/>
            </c:ext>
          </c:extLst>
        </c:ser>
        <c:ser>
          <c:idx val="4"/>
          <c:order val="4"/>
          <c:tx>
            <c:strRef>
              <c:f>Sheet1!$F$1</c:f>
              <c:strCache>
                <c:ptCount val="1"/>
                <c:pt idx="0">
                  <c:v>KR</c:v>
                </c:pt>
              </c:strCache>
            </c:strRef>
          </c:tx>
          <c:spPr>
            <a:solidFill>
              <a:schemeClr val="accent5"/>
            </a:solidFill>
            <a:ln>
              <a:noFill/>
            </a:ln>
            <a:effectLst/>
          </c:spPr>
          <c:invertIfNegative val="0"/>
          <c:cat>
            <c:numRef>
              <c:f>Sheet1!$A$2:$A$33</c:f>
              <c:numCache>
                <c:formatCode>General</c:formatCode>
                <c:ptCount val="32"/>
              </c:numCache>
            </c:numRef>
          </c:cat>
          <c:val>
            <c:numRef>
              <c:f>Sheet1!$F$2:$F$33</c:f>
              <c:numCache>
                <c:formatCode>General</c:formatCode>
                <c:ptCount val="32"/>
              </c:numCache>
            </c:numRef>
          </c:val>
          <c:extLst>
            <c:ext xmlns:c16="http://schemas.microsoft.com/office/drawing/2014/chart" uri="{C3380CC4-5D6E-409C-BE32-E72D297353CC}">
              <c16:uniqueId val="{00000004-C9F7-4BC8-B02B-EC9FCB375F16}"/>
            </c:ext>
          </c:extLst>
        </c:ser>
        <c:ser>
          <c:idx val="5"/>
          <c:order val="5"/>
          <c:tx>
            <c:strRef>
              <c:f>Sheet1!$G$1</c:f>
              <c:strCache>
                <c:ptCount val="1"/>
                <c:pt idx="0">
                  <c:v>AU</c:v>
                </c:pt>
              </c:strCache>
            </c:strRef>
          </c:tx>
          <c:spPr>
            <a:solidFill>
              <a:schemeClr val="accent6"/>
            </a:solidFill>
            <a:ln>
              <a:noFill/>
            </a:ln>
            <a:effectLst/>
          </c:spPr>
          <c:invertIfNegative val="0"/>
          <c:cat>
            <c:numRef>
              <c:f>Sheet1!$A$2:$A$33</c:f>
              <c:numCache>
                <c:formatCode>General</c:formatCode>
                <c:ptCount val="32"/>
              </c:numCache>
            </c:numRef>
          </c:cat>
          <c:val>
            <c:numRef>
              <c:f>Sheet1!$G$2:$G$33</c:f>
              <c:numCache>
                <c:formatCode>General</c:formatCode>
                <c:ptCount val="32"/>
              </c:numCache>
            </c:numRef>
          </c:val>
          <c:extLst>
            <c:ext xmlns:c16="http://schemas.microsoft.com/office/drawing/2014/chart" uri="{C3380CC4-5D6E-409C-BE32-E72D297353CC}">
              <c16:uniqueId val="{00000005-C9F7-4BC8-B02B-EC9FCB375F16}"/>
            </c:ext>
          </c:extLst>
        </c:ser>
        <c:ser>
          <c:idx val="6"/>
          <c:order val="6"/>
          <c:tx>
            <c:strRef>
              <c:f>Sheet1!$H$1</c:f>
              <c:strCache>
                <c:ptCount val="1"/>
                <c:pt idx="0">
                  <c:v>IN</c:v>
                </c:pt>
              </c:strCache>
            </c:strRef>
          </c:tx>
          <c:spPr>
            <a:solidFill>
              <a:schemeClr val="accent1">
                <a:lumMod val="60000"/>
              </a:schemeClr>
            </a:solidFill>
            <a:ln>
              <a:noFill/>
            </a:ln>
            <a:effectLst/>
          </c:spPr>
          <c:invertIfNegative val="0"/>
          <c:cat>
            <c:numRef>
              <c:f>Sheet1!$A$2:$A$33</c:f>
              <c:numCache>
                <c:formatCode>General</c:formatCode>
                <c:ptCount val="32"/>
              </c:numCache>
            </c:numRef>
          </c:cat>
          <c:val>
            <c:numRef>
              <c:f>Sheet1!$H$2:$H$33</c:f>
              <c:numCache>
                <c:formatCode>General</c:formatCode>
                <c:ptCount val="32"/>
              </c:numCache>
            </c:numRef>
          </c:val>
          <c:extLst>
            <c:ext xmlns:c16="http://schemas.microsoft.com/office/drawing/2014/chart" uri="{C3380CC4-5D6E-409C-BE32-E72D297353CC}">
              <c16:uniqueId val="{00000006-C9F7-4BC8-B02B-EC9FCB375F16}"/>
            </c:ext>
          </c:extLst>
        </c:ser>
        <c:dLbls>
          <c:showLegendKey val="0"/>
          <c:showVal val="0"/>
          <c:showCatName val="0"/>
          <c:showSerName val="0"/>
          <c:showPercent val="0"/>
          <c:showBubbleSize val="0"/>
        </c:dLbls>
        <c:gapWidth val="219"/>
        <c:axId val="549384048"/>
        <c:axId val="549377568"/>
      </c:barChart>
      <c:catAx>
        <c:axId val="549384048"/>
        <c:scaling>
          <c:orientation val="minMax"/>
        </c:scaling>
        <c:delete val="1"/>
        <c:axPos val="b"/>
        <c:numFmt formatCode="General" sourceLinked="1"/>
        <c:majorTickMark val="none"/>
        <c:minorTickMark val="none"/>
        <c:tickLblPos val="nextTo"/>
        <c:crossAx val="549377568"/>
        <c:crosses val="autoZero"/>
        <c:auto val="1"/>
        <c:lblAlgn val="ctr"/>
        <c:lblOffset val="100"/>
        <c:noMultiLvlLbl val="0"/>
      </c:catAx>
      <c:valAx>
        <c:axId val="549377568"/>
        <c:scaling>
          <c:orientation val="minMax"/>
        </c:scaling>
        <c:delete val="1"/>
        <c:axPos val="l"/>
        <c:numFmt formatCode="General" sourceLinked="1"/>
        <c:majorTickMark val="none"/>
        <c:minorTickMark val="none"/>
        <c:tickLblPos val="nextTo"/>
        <c:crossAx val="549384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Reporting</c:v>
                </c:pt>
              </c:strCache>
            </c:strRef>
          </c:tx>
          <c:spPr>
            <a:pattFill prst="wdUpDiag">
              <a:fgClr>
                <a:schemeClr val="accent1"/>
              </a:fgClr>
              <a:bgClr>
                <a:schemeClr val="bg1"/>
              </a:bgClr>
            </a:patt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Sheet1!$B$2:$B$11</c:f>
              <c:numCache>
                <c:formatCode>0%</c:formatCode>
                <c:ptCount val="10"/>
                <c:pt idx="0">
                  <c:v>0.38185654000000002</c:v>
                </c:pt>
                <c:pt idx="1">
                  <c:v>0.29113924000000002</c:v>
                </c:pt>
                <c:pt idx="2">
                  <c:v>0.24050632999999999</c:v>
                </c:pt>
                <c:pt idx="3">
                  <c:v>0.23417721999999999</c:v>
                </c:pt>
                <c:pt idx="4">
                  <c:v>0.2278481</c:v>
                </c:pt>
                <c:pt idx="5">
                  <c:v>0.21308017000000001</c:v>
                </c:pt>
                <c:pt idx="6">
                  <c:v>0.20886076000000001</c:v>
                </c:pt>
                <c:pt idx="7">
                  <c:v>0.20464135</c:v>
                </c:pt>
                <c:pt idx="8">
                  <c:v>0.19831224</c:v>
                </c:pt>
                <c:pt idx="9">
                  <c:v>0.18776371</c:v>
                </c:pt>
              </c:numCache>
            </c:numRef>
          </c:val>
          <c:extLst>
            <c:ext xmlns:c16="http://schemas.microsoft.com/office/drawing/2014/chart" uri="{C3380CC4-5D6E-409C-BE32-E72D297353CC}">
              <c16:uniqueId val="{00000000-EE22-454F-9A5E-F1DF245B1210}"/>
            </c:ext>
          </c:extLst>
        </c:ser>
        <c:ser>
          <c:idx val="1"/>
          <c:order val="1"/>
          <c:tx>
            <c:strRef>
              <c:f>Sheet1!$C$1</c:f>
              <c:strCache>
                <c:ptCount val="1"/>
                <c:pt idx="0">
                  <c:v>UK Reporting</c:v>
                </c:pt>
              </c:strCache>
            </c:strRef>
          </c:tx>
          <c:spPr>
            <a:pattFill prst="wdUpDiag">
              <a:fgClr>
                <a:schemeClr val="accent2"/>
              </a:fgClr>
              <a:bgClr>
                <a:schemeClr val="bg1"/>
              </a:bgClr>
            </a:patt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Sheet1!$C$2:$C$11</c:f>
              <c:numCache>
                <c:formatCode>0%</c:formatCode>
                <c:ptCount val="10"/>
                <c:pt idx="0">
                  <c:v>0.36309523999999999</c:v>
                </c:pt>
                <c:pt idx="1">
                  <c:v>0.36309523999999999</c:v>
                </c:pt>
                <c:pt idx="2">
                  <c:v>0.27976190000000001</c:v>
                </c:pt>
                <c:pt idx="3">
                  <c:v>0.29761905</c:v>
                </c:pt>
                <c:pt idx="4">
                  <c:v>0.22023809999999999</c:v>
                </c:pt>
                <c:pt idx="5">
                  <c:v>0.28571428999999998</c:v>
                </c:pt>
                <c:pt idx="6">
                  <c:v>0.17261905</c:v>
                </c:pt>
                <c:pt idx="7">
                  <c:v>0.29166667000000002</c:v>
                </c:pt>
                <c:pt idx="8">
                  <c:v>0.16666666999999999</c:v>
                </c:pt>
                <c:pt idx="9">
                  <c:v>9.5238099999999992E-2</c:v>
                </c:pt>
              </c:numCache>
            </c:numRef>
          </c:val>
          <c:extLst>
            <c:ext xmlns:c16="http://schemas.microsoft.com/office/drawing/2014/chart" uri="{C3380CC4-5D6E-409C-BE32-E72D297353CC}">
              <c16:uniqueId val="{00000001-EE22-454F-9A5E-F1DF245B1210}"/>
            </c:ext>
          </c:extLst>
        </c:ser>
        <c:ser>
          <c:idx val="2"/>
          <c:order val="2"/>
          <c:tx>
            <c:strRef>
              <c:f>Sheet1!$D$1</c:f>
              <c:strCache>
                <c:ptCount val="1"/>
                <c:pt idx="0">
                  <c:v>DE Reporting</c:v>
                </c:pt>
              </c:strCache>
            </c:strRef>
          </c:tx>
          <c:spPr>
            <a:pattFill prst="wdUpDiag">
              <a:fgClr>
                <a:schemeClr val="accent3"/>
              </a:fgClr>
              <a:bgClr>
                <a:schemeClr val="bg1"/>
              </a:bgClr>
            </a:patt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Sheet1!$D$2:$D$11</c:f>
              <c:numCache>
                <c:formatCode>0%</c:formatCode>
                <c:ptCount val="10"/>
                <c:pt idx="0">
                  <c:v>0.17733989999999999</c:v>
                </c:pt>
                <c:pt idx="1">
                  <c:v>0.33990147999999998</c:v>
                </c:pt>
                <c:pt idx="2">
                  <c:v>0.13300492999999999</c:v>
                </c:pt>
                <c:pt idx="3">
                  <c:v>0.20197044</c:v>
                </c:pt>
                <c:pt idx="4">
                  <c:v>0.20197044</c:v>
                </c:pt>
                <c:pt idx="5">
                  <c:v>0.20689655000000001</c:v>
                </c:pt>
                <c:pt idx="6">
                  <c:v>0.22660099</c:v>
                </c:pt>
                <c:pt idx="7">
                  <c:v>0.22167487999999999</c:v>
                </c:pt>
                <c:pt idx="8">
                  <c:v>0.10837438000000001</c:v>
                </c:pt>
                <c:pt idx="9">
                  <c:v>0.19211823</c:v>
                </c:pt>
              </c:numCache>
            </c:numRef>
          </c:val>
          <c:extLst>
            <c:ext xmlns:c16="http://schemas.microsoft.com/office/drawing/2014/chart" uri="{C3380CC4-5D6E-409C-BE32-E72D297353CC}">
              <c16:uniqueId val="{00000002-EE22-454F-9A5E-F1DF245B1210}"/>
            </c:ext>
          </c:extLst>
        </c:ser>
        <c:ser>
          <c:idx val="3"/>
          <c:order val="3"/>
          <c:tx>
            <c:strRef>
              <c:f>Sheet1!$E$1</c:f>
              <c:strCache>
                <c:ptCount val="1"/>
                <c:pt idx="0">
                  <c:v>IT Reporting</c:v>
                </c:pt>
              </c:strCache>
            </c:strRef>
          </c:tx>
          <c:spPr>
            <a:pattFill prst="wdUpDiag">
              <a:fgClr>
                <a:schemeClr val="accent4"/>
              </a:fgClr>
              <a:bgClr>
                <a:schemeClr val="bg1"/>
              </a:bgClr>
            </a:patt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Sheet1!$E$2:$E$11</c:f>
              <c:numCache>
                <c:formatCode>0%</c:formatCode>
                <c:ptCount val="10"/>
                <c:pt idx="0">
                  <c:v>0.42914980000000003</c:v>
                </c:pt>
                <c:pt idx="1">
                  <c:v>0.33603239000000001</c:v>
                </c:pt>
                <c:pt idx="2">
                  <c:v>0.13765182000000001</c:v>
                </c:pt>
                <c:pt idx="3">
                  <c:v>0.29554656000000001</c:v>
                </c:pt>
                <c:pt idx="4">
                  <c:v>0.16194332</c:v>
                </c:pt>
                <c:pt idx="5">
                  <c:v>0.20242915</c:v>
                </c:pt>
                <c:pt idx="6">
                  <c:v>0.10931174</c:v>
                </c:pt>
                <c:pt idx="7">
                  <c:v>0.27125505999999999</c:v>
                </c:pt>
                <c:pt idx="8">
                  <c:v>0.11336032</c:v>
                </c:pt>
                <c:pt idx="9">
                  <c:v>0.16194332</c:v>
                </c:pt>
              </c:numCache>
            </c:numRef>
          </c:val>
          <c:extLst>
            <c:ext xmlns:c16="http://schemas.microsoft.com/office/drawing/2014/chart" uri="{C3380CC4-5D6E-409C-BE32-E72D297353CC}">
              <c16:uniqueId val="{00000003-EE22-454F-9A5E-F1DF245B1210}"/>
            </c:ext>
          </c:extLst>
        </c:ser>
        <c:ser>
          <c:idx val="4"/>
          <c:order val="4"/>
          <c:tx>
            <c:strRef>
              <c:f>Sheet1!$F$1</c:f>
              <c:strCache>
                <c:ptCount val="1"/>
                <c:pt idx="0">
                  <c:v>KR Reporting</c:v>
                </c:pt>
              </c:strCache>
            </c:strRef>
          </c:tx>
          <c:spPr>
            <a:pattFill prst="wdUpDiag">
              <a:fgClr>
                <a:schemeClr val="accent5"/>
              </a:fgClr>
              <a:bgClr>
                <a:schemeClr val="bg1"/>
              </a:bgClr>
            </a:patt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Sheet1!$F$2:$F$11</c:f>
              <c:numCache>
                <c:formatCode>0%</c:formatCode>
                <c:ptCount val="10"/>
                <c:pt idx="0">
                  <c:v>0.29746834999999999</c:v>
                </c:pt>
                <c:pt idx="1">
                  <c:v>0.26898734000000002</c:v>
                </c:pt>
                <c:pt idx="2">
                  <c:v>0.10126582000000001</c:v>
                </c:pt>
                <c:pt idx="3">
                  <c:v>0.18987341999999999</c:v>
                </c:pt>
                <c:pt idx="4">
                  <c:v>0.19303797</c:v>
                </c:pt>
                <c:pt idx="5">
                  <c:v>0.26265822999999999</c:v>
                </c:pt>
                <c:pt idx="6">
                  <c:v>0.17721518999999999</c:v>
                </c:pt>
                <c:pt idx="7">
                  <c:v>0.18037975000000001</c:v>
                </c:pt>
                <c:pt idx="8">
                  <c:v>0.19620253000000001</c:v>
                </c:pt>
                <c:pt idx="9">
                  <c:v>0.11075949</c:v>
                </c:pt>
              </c:numCache>
            </c:numRef>
          </c:val>
          <c:extLst>
            <c:ext xmlns:c16="http://schemas.microsoft.com/office/drawing/2014/chart" uri="{C3380CC4-5D6E-409C-BE32-E72D297353CC}">
              <c16:uniqueId val="{00000004-EE22-454F-9A5E-F1DF245B1210}"/>
            </c:ext>
          </c:extLst>
        </c:ser>
        <c:ser>
          <c:idx val="5"/>
          <c:order val="5"/>
          <c:tx>
            <c:strRef>
              <c:f>Sheet1!$G$1</c:f>
              <c:strCache>
                <c:ptCount val="1"/>
                <c:pt idx="0">
                  <c:v>AU Reporting</c:v>
                </c:pt>
              </c:strCache>
            </c:strRef>
          </c:tx>
          <c:spPr>
            <a:pattFill prst="wdUpDiag">
              <a:fgClr>
                <a:schemeClr val="accent6"/>
              </a:fgClr>
              <a:bgClr>
                <a:schemeClr val="bg1"/>
              </a:bgClr>
            </a:patt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Sheet1!$G$2:$G$11</c:f>
              <c:numCache>
                <c:formatCode>0%</c:formatCode>
                <c:ptCount val="10"/>
                <c:pt idx="0">
                  <c:v>0.40101523</c:v>
                </c:pt>
                <c:pt idx="1">
                  <c:v>0.40609137000000001</c:v>
                </c:pt>
                <c:pt idx="2">
                  <c:v>0.21827410999999999</c:v>
                </c:pt>
                <c:pt idx="3">
                  <c:v>0.31979695000000002</c:v>
                </c:pt>
                <c:pt idx="4">
                  <c:v>0.31979695000000002</c:v>
                </c:pt>
                <c:pt idx="5">
                  <c:v>0.29949239</c:v>
                </c:pt>
                <c:pt idx="6">
                  <c:v>0.16751268999999999</c:v>
                </c:pt>
                <c:pt idx="7">
                  <c:v>0.27411168000000002</c:v>
                </c:pt>
                <c:pt idx="8">
                  <c:v>0.21827410999999999</c:v>
                </c:pt>
                <c:pt idx="9">
                  <c:v>0.25888325000000001</c:v>
                </c:pt>
              </c:numCache>
            </c:numRef>
          </c:val>
          <c:extLst>
            <c:ext xmlns:c16="http://schemas.microsoft.com/office/drawing/2014/chart" uri="{C3380CC4-5D6E-409C-BE32-E72D297353CC}">
              <c16:uniqueId val="{00000005-EE22-454F-9A5E-F1DF245B1210}"/>
            </c:ext>
          </c:extLst>
        </c:ser>
        <c:ser>
          <c:idx val="6"/>
          <c:order val="6"/>
          <c:tx>
            <c:strRef>
              <c:f>Sheet1!$H$1</c:f>
              <c:strCache>
                <c:ptCount val="1"/>
                <c:pt idx="0">
                  <c:v>IN Reporting</c:v>
                </c:pt>
              </c:strCache>
            </c:strRef>
          </c:tx>
          <c:spPr>
            <a:pattFill prst="wdUpDiag">
              <a:fgClr>
                <a:schemeClr val="bg2"/>
              </a:fgClr>
              <a:bgClr>
                <a:schemeClr val="bg1"/>
              </a:bgClr>
            </a:patt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Sheet1!$H$2:$H$11</c:f>
              <c:numCache>
                <c:formatCode>0%</c:formatCode>
                <c:ptCount val="10"/>
                <c:pt idx="0">
                  <c:v>0.25613079</c:v>
                </c:pt>
                <c:pt idx="1">
                  <c:v>0.36784740999999999</c:v>
                </c:pt>
                <c:pt idx="2">
                  <c:v>0.15531334999999999</c:v>
                </c:pt>
                <c:pt idx="3">
                  <c:v>0.29427793000000002</c:v>
                </c:pt>
                <c:pt idx="4">
                  <c:v>0.32970027000000002</c:v>
                </c:pt>
                <c:pt idx="5">
                  <c:v>0.30790191</c:v>
                </c:pt>
                <c:pt idx="6">
                  <c:v>0.22343324000000001</c:v>
                </c:pt>
                <c:pt idx="7">
                  <c:v>0.20708446999999999</c:v>
                </c:pt>
                <c:pt idx="8">
                  <c:v>0.30790191</c:v>
                </c:pt>
                <c:pt idx="9">
                  <c:v>9.5367850000000004E-2</c:v>
                </c:pt>
              </c:numCache>
            </c:numRef>
          </c:val>
          <c:extLst>
            <c:ext xmlns:c16="http://schemas.microsoft.com/office/drawing/2014/chart" uri="{C3380CC4-5D6E-409C-BE32-E72D297353CC}">
              <c16:uniqueId val="{00000006-EE22-454F-9A5E-F1DF245B1210}"/>
            </c:ext>
          </c:extLst>
        </c:ser>
        <c:dLbls>
          <c:showLegendKey val="0"/>
          <c:showVal val="0"/>
          <c:showCatName val="0"/>
          <c:showSerName val="0"/>
          <c:showPercent val="0"/>
          <c:showBubbleSize val="0"/>
        </c:dLbls>
        <c:gapWidth val="219"/>
        <c:overlap val="-27"/>
        <c:axId val="549384048"/>
        <c:axId val="549377568"/>
      </c:barChart>
      <c:barChart>
        <c:barDir val="col"/>
        <c:grouping val="clustered"/>
        <c:varyColors val="0"/>
        <c:ser>
          <c:idx val="7"/>
          <c:order val="7"/>
          <c:tx>
            <c:strRef>
              <c:f>Sheet1!$I$1</c:f>
              <c:strCache>
                <c:ptCount val="1"/>
                <c:pt idx="0">
                  <c:v>US Consideration</c:v>
                </c:pt>
              </c:strCache>
            </c:strRef>
          </c:tx>
          <c:spPr>
            <a:solidFill>
              <a:schemeClr val="accent1"/>
            </a:solid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Sheet1!$I$2:$I$11</c:f>
              <c:numCache>
                <c:formatCode>0%</c:formatCode>
                <c:ptCount val="10"/>
                <c:pt idx="0">
                  <c:v>0.33882352999999998</c:v>
                </c:pt>
                <c:pt idx="1">
                  <c:v>0.25176471</c:v>
                </c:pt>
                <c:pt idx="2">
                  <c:v>0.19764706000000001</c:v>
                </c:pt>
                <c:pt idx="3">
                  <c:v>0.21176470999999999</c:v>
                </c:pt>
                <c:pt idx="4">
                  <c:v>0.2</c:v>
                </c:pt>
                <c:pt idx="5">
                  <c:v>0.17882353000000001</c:v>
                </c:pt>
                <c:pt idx="6">
                  <c:v>0.17411765000000001</c:v>
                </c:pt>
                <c:pt idx="7">
                  <c:v>0.16470588</c:v>
                </c:pt>
                <c:pt idx="8">
                  <c:v>0.16705882</c:v>
                </c:pt>
                <c:pt idx="9">
                  <c:v>0.16941175999999999</c:v>
                </c:pt>
              </c:numCache>
            </c:numRef>
          </c:val>
          <c:extLst>
            <c:ext xmlns:c16="http://schemas.microsoft.com/office/drawing/2014/chart" uri="{C3380CC4-5D6E-409C-BE32-E72D297353CC}">
              <c16:uniqueId val="{00000007-EE22-454F-9A5E-F1DF245B1210}"/>
            </c:ext>
          </c:extLst>
        </c:ser>
        <c:ser>
          <c:idx val="8"/>
          <c:order val="8"/>
          <c:tx>
            <c:strRef>
              <c:f>Sheet1!$J$1</c:f>
              <c:strCache>
                <c:ptCount val="1"/>
                <c:pt idx="0">
                  <c:v>UK Consideration</c:v>
                </c:pt>
              </c:strCache>
            </c:strRef>
          </c:tx>
          <c:spPr>
            <a:solidFill>
              <a:schemeClr val="accent2"/>
            </a:solid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Sheet1!$J$2:$J$11</c:f>
              <c:numCache>
                <c:formatCode>0%</c:formatCode>
                <c:ptCount val="10"/>
                <c:pt idx="0">
                  <c:v>0.30201341999999998</c:v>
                </c:pt>
                <c:pt idx="1">
                  <c:v>0.29530201</c:v>
                </c:pt>
                <c:pt idx="2">
                  <c:v>0.22818791999999999</c:v>
                </c:pt>
                <c:pt idx="3">
                  <c:v>0.26845637999999999</c:v>
                </c:pt>
                <c:pt idx="4">
                  <c:v>0.22818791999999999</c:v>
                </c:pt>
                <c:pt idx="5">
                  <c:v>0.20805369000000001</c:v>
                </c:pt>
                <c:pt idx="6">
                  <c:v>0.12751678</c:v>
                </c:pt>
                <c:pt idx="7">
                  <c:v>0.20134228000000001</c:v>
                </c:pt>
                <c:pt idx="8">
                  <c:v>0.17449664000000001</c:v>
                </c:pt>
                <c:pt idx="9">
                  <c:v>9.3959729999999991E-2</c:v>
                </c:pt>
              </c:numCache>
            </c:numRef>
          </c:val>
          <c:extLst>
            <c:ext xmlns:c16="http://schemas.microsoft.com/office/drawing/2014/chart" uri="{C3380CC4-5D6E-409C-BE32-E72D297353CC}">
              <c16:uniqueId val="{00000008-EE22-454F-9A5E-F1DF245B1210}"/>
            </c:ext>
          </c:extLst>
        </c:ser>
        <c:ser>
          <c:idx val="9"/>
          <c:order val="9"/>
          <c:tx>
            <c:strRef>
              <c:f>Sheet1!$K$1</c:f>
              <c:strCache>
                <c:ptCount val="1"/>
                <c:pt idx="0">
                  <c:v>DE Consideration</c:v>
                </c:pt>
              </c:strCache>
            </c:strRef>
          </c:tx>
          <c:spPr>
            <a:solidFill>
              <a:schemeClr val="accent3"/>
            </a:solid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Sheet1!$K$2:$K$11</c:f>
              <c:numCache>
                <c:formatCode>0%</c:formatCode>
                <c:ptCount val="10"/>
                <c:pt idx="0">
                  <c:v>0.12972972999999999</c:v>
                </c:pt>
                <c:pt idx="1">
                  <c:v>0.32972973000000011</c:v>
                </c:pt>
                <c:pt idx="2">
                  <c:v>0.10270269999999999</c:v>
                </c:pt>
                <c:pt idx="3">
                  <c:v>0.17297297</c:v>
                </c:pt>
                <c:pt idx="4">
                  <c:v>0.19459459000000001</c:v>
                </c:pt>
                <c:pt idx="5">
                  <c:v>0.17297297</c:v>
                </c:pt>
                <c:pt idx="6">
                  <c:v>0.15135135</c:v>
                </c:pt>
                <c:pt idx="7">
                  <c:v>0.17837838</c:v>
                </c:pt>
                <c:pt idx="8">
                  <c:v>9.1891890000000004E-2</c:v>
                </c:pt>
                <c:pt idx="9">
                  <c:v>0.16756757</c:v>
                </c:pt>
              </c:numCache>
            </c:numRef>
          </c:val>
          <c:extLst>
            <c:ext xmlns:c16="http://schemas.microsoft.com/office/drawing/2014/chart" uri="{C3380CC4-5D6E-409C-BE32-E72D297353CC}">
              <c16:uniqueId val="{00000009-EE22-454F-9A5E-F1DF245B1210}"/>
            </c:ext>
          </c:extLst>
        </c:ser>
        <c:ser>
          <c:idx val="10"/>
          <c:order val="10"/>
          <c:tx>
            <c:strRef>
              <c:f>Sheet1!$L$1</c:f>
              <c:strCache>
                <c:ptCount val="1"/>
                <c:pt idx="0">
                  <c:v>IT Consideration</c:v>
                </c:pt>
              </c:strCache>
            </c:strRef>
          </c:tx>
          <c:spPr>
            <a:solidFill>
              <a:schemeClr val="accent4"/>
            </a:solid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Sheet1!$L$2:$L$11</c:f>
              <c:numCache>
                <c:formatCode>0%</c:formatCode>
                <c:ptCount val="10"/>
                <c:pt idx="0">
                  <c:v>0.35193132999999999</c:v>
                </c:pt>
                <c:pt idx="1">
                  <c:v>0.29613734000000003</c:v>
                </c:pt>
                <c:pt idx="2">
                  <c:v>0.10300429</c:v>
                </c:pt>
                <c:pt idx="3">
                  <c:v>0.22746780999999999</c:v>
                </c:pt>
                <c:pt idx="4">
                  <c:v>0.13733906000000001</c:v>
                </c:pt>
                <c:pt idx="5">
                  <c:v>0.18025751000000001</c:v>
                </c:pt>
                <c:pt idx="6">
                  <c:v>6.8669529999999993E-2</c:v>
                </c:pt>
                <c:pt idx="7">
                  <c:v>0.17596566999999999</c:v>
                </c:pt>
                <c:pt idx="8">
                  <c:v>7.7253219999999997E-2</c:v>
                </c:pt>
                <c:pt idx="9">
                  <c:v>0.12875536000000001</c:v>
                </c:pt>
              </c:numCache>
            </c:numRef>
          </c:val>
          <c:extLst>
            <c:ext xmlns:c16="http://schemas.microsoft.com/office/drawing/2014/chart" uri="{C3380CC4-5D6E-409C-BE32-E72D297353CC}">
              <c16:uniqueId val="{0000000A-EE22-454F-9A5E-F1DF245B1210}"/>
            </c:ext>
          </c:extLst>
        </c:ser>
        <c:ser>
          <c:idx val="11"/>
          <c:order val="11"/>
          <c:tx>
            <c:strRef>
              <c:f>Sheet1!$M$1</c:f>
              <c:strCache>
                <c:ptCount val="1"/>
                <c:pt idx="0">
                  <c:v>KR Consideration</c:v>
                </c:pt>
              </c:strCache>
            </c:strRef>
          </c:tx>
          <c:spPr>
            <a:solidFill>
              <a:schemeClr val="accent5"/>
            </a:solid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Sheet1!$M$2:$M$11</c:f>
              <c:numCache>
                <c:formatCode>0%</c:formatCode>
                <c:ptCount val="10"/>
                <c:pt idx="0">
                  <c:v>0.14576270999999999</c:v>
                </c:pt>
                <c:pt idx="1">
                  <c:v>0.22033897999999999</c:v>
                </c:pt>
                <c:pt idx="2">
                  <c:v>4.7457630000000001E-2</c:v>
                </c:pt>
                <c:pt idx="3">
                  <c:v>0.13220339</c:v>
                </c:pt>
                <c:pt idx="4">
                  <c:v>0.14576270999999999</c:v>
                </c:pt>
                <c:pt idx="5">
                  <c:v>0.2</c:v>
                </c:pt>
                <c:pt idx="6">
                  <c:v>0.10847458</c:v>
                </c:pt>
                <c:pt idx="7">
                  <c:v>7.1186440000000004E-2</c:v>
                </c:pt>
                <c:pt idx="8">
                  <c:v>0.16271186000000001</c:v>
                </c:pt>
                <c:pt idx="9">
                  <c:v>7.1186440000000004E-2</c:v>
                </c:pt>
              </c:numCache>
            </c:numRef>
          </c:val>
          <c:extLst>
            <c:ext xmlns:c16="http://schemas.microsoft.com/office/drawing/2014/chart" uri="{C3380CC4-5D6E-409C-BE32-E72D297353CC}">
              <c16:uniqueId val="{0000000B-EE22-454F-9A5E-F1DF245B1210}"/>
            </c:ext>
          </c:extLst>
        </c:ser>
        <c:ser>
          <c:idx val="12"/>
          <c:order val="12"/>
          <c:tx>
            <c:strRef>
              <c:f>Sheet1!$N$1</c:f>
              <c:strCache>
                <c:ptCount val="1"/>
                <c:pt idx="0">
                  <c:v>AU Consideration</c:v>
                </c:pt>
              </c:strCache>
            </c:strRef>
          </c:tx>
          <c:spPr>
            <a:solidFill>
              <a:schemeClr val="accent6"/>
            </a:solid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Sheet1!$N$2:$N$11</c:f>
              <c:numCache>
                <c:formatCode>0%</c:formatCode>
                <c:ptCount val="10"/>
                <c:pt idx="0">
                  <c:v>0.33513514</c:v>
                </c:pt>
                <c:pt idx="1">
                  <c:v>0.35135135000000001</c:v>
                </c:pt>
                <c:pt idx="2">
                  <c:v>0.15675675999999999</c:v>
                </c:pt>
                <c:pt idx="3">
                  <c:v>0.27027026999999998</c:v>
                </c:pt>
                <c:pt idx="4">
                  <c:v>0.29729729999999999</c:v>
                </c:pt>
                <c:pt idx="5">
                  <c:v>0.24864865</c:v>
                </c:pt>
                <c:pt idx="6">
                  <c:v>0.12432432</c:v>
                </c:pt>
                <c:pt idx="7">
                  <c:v>0.22162161999999999</c:v>
                </c:pt>
                <c:pt idx="8">
                  <c:v>0.18918919000000001</c:v>
                </c:pt>
                <c:pt idx="9">
                  <c:v>0.22162161999999999</c:v>
                </c:pt>
              </c:numCache>
            </c:numRef>
          </c:val>
          <c:extLst>
            <c:ext xmlns:c16="http://schemas.microsoft.com/office/drawing/2014/chart" uri="{C3380CC4-5D6E-409C-BE32-E72D297353CC}">
              <c16:uniqueId val="{0000000C-EE22-454F-9A5E-F1DF245B1210}"/>
            </c:ext>
          </c:extLst>
        </c:ser>
        <c:ser>
          <c:idx val="13"/>
          <c:order val="13"/>
          <c:tx>
            <c:strRef>
              <c:f>Sheet1!$O$1</c:f>
              <c:strCache>
                <c:ptCount val="1"/>
                <c:pt idx="0">
                  <c:v>IN Consideration</c:v>
                </c:pt>
              </c:strCache>
            </c:strRef>
          </c:tx>
          <c:spPr>
            <a:solidFill>
              <a:schemeClr val="bg2"/>
            </a:solid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Sheet1!$O$2:$O$11</c:f>
              <c:numCache>
                <c:formatCode>0%</c:formatCode>
                <c:ptCount val="10"/>
                <c:pt idx="0">
                  <c:v>0.15273775000000001</c:v>
                </c:pt>
                <c:pt idx="1">
                  <c:v>0.28818443999999999</c:v>
                </c:pt>
                <c:pt idx="2">
                  <c:v>7.7809799999999998E-2</c:v>
                </c:pt>
                <c:pt idx="3">
                  <c:v>0.21613832999999999</c:v>
                </c:pt>
                <c:pt idx="4">
                  <c:v>0.24783862000000001</c:v>
                </c:pt>
                <c:pt idx="5">
                  <c:v>0.22766570999999999</c:v>
                </c:pt>
                <c:pt idx="6">
                  <c:v>0.14985591000000001</c:v>
                </c:pt>
                <c:pt idx="7">
                  <c:v>8.0691640000000009E-2</c:v>
                </c:pt>
                <c:pt idx="8">
                  <c:v>0.26224784000000001</c:v>
                </c:pt>
                <c:pt idx="9">
                  <c:v>6.0518729999999993E-2</c:v>
                </c:pt>
              </c:numCache>
            </c:numRef>
          </c:val>
          <c:extLst>
            <c:ext xmlns:c16="http://schemas.microsoft.com/office/drawing/2014/chart" uri="{C3380CC4-5D6E-409C-BE32-E72D297353CC}">
              <c16:uniqueId val="{0000000D-EE22-454F-9A5E-F1DF245B1210}"/>
            </c:ext>
          </c:extLst>
        </c:ser>
        <c:dLbls>
          <c:showLegendKey val="0"/>
          <c:showVal val="0"/>
          <c:showCatName val="0"/>
          <c:showSerName val="0"/>
          <c:showPercent val="0"/>
          <c:showBubbleSize val="0"/>
        </c:dLbls>
        <c:gapWidth val="219"/>
        <c:overlap val="-27"/>
        <c:axId val="712800328"/>
        <c:axId val="712801408"/>
      </c:barChart>
      <c:catAx>
        <c:axId val="54938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77568"/>
        <c:crosses val="autoZero"/>
        <c:auto val="1"/>
        <c:lblAlgn val="ctr"/>
        <c:lblOffset val="100"/>
        <c:noMultiLvlLbl val="0"/>
      </c:catAx>
      <c:valAx>
        <c:axId val="54937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84048"/>
        <c:crosses val="autoZero"/>
        <c:crossBetween val="between"/>
      </c:valAx>
      <c:valAx>
        <c:axId val="712801408"/>
        <c:scaling>
          <c:orientation val="minMax"/>
          <c:max val="0.5"/>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2800328"/>
        <c:crosses val="max"/>
        <c:crossBetween val="between"/>
      </c:valAx>
      <c:catAx>
        <c:axId val="712800328"/>
        <c:scaling>
          <c:orientation val="minMax"/>
        </c:scaling>
        <c:delete val="1"/>
        <c:axPos val="b"/>
        <c:numFmt formatCode="General" sourceLinked="1"/>
        <c:majorTickMark val="out"/>
        <c:minorTickMark val="none"/>
        <c:tickLblPos val="nextTo"/>
        <c:crossAx val="71280140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0142101389561"/>
          <c:y val="0.12047169819259214"/>
          <c:w val="0.77281600627368108"/>
          <c:h val="0.82703922768144289"/>
        </c:manualLayout>
      </c:layout>
      <c:doughnutChart>
        <c:varyColors val="1"/>
        <c:ser>
          <c:idx val="0"/>
          <c:order val="0"/>
          <c:tx>
            <c:strRef>
              <c:f>Sheet1!$B$1</c:f>
              <c:strCache>
                <c:ptCount val="1"/>
                <c:pt idx="0">
                  <c:v>Income</c:v>
                </c:pt>
              </c:strCache>
            </c:strRef>
          </c:tx>
          <c:dPt>
            <c:idx val="0"/>
            <c:bubble3D val="0"/>
            <c:spPr>
              <a:solidFill>
                <a:schemeClr val="accent1"/>
              </a:solidFill>
              <a:ln>
                <a:noFill/>
              </a:ln>
              <a:effectLst/>
            </c:spPr>
            <c:extLst>
              <c:ext xmlns:c16="http://schemas.microsoft.com/office/drawing/2014/chart" uri="{C3380CC4-5D6E-409C-BE32-E72D297353CC}">
                <c16:uniqueId val="{00000001-3555-4E33-8D28-A00BDE48E856}"/>
              </c:ext>
            </c:extLst>
          </c:dPt>
          <c:dPt>
            <c:idx val="1"/>
            <c:bubble3D val="0"/>
            <c:spPr>
              <a:solidFill>
                <a:schemeClr val="accent2"/>
              </a:solidFill>
              <a:ln>
                <a:noFill/>
              </a:ln>
              <a:effectLst/>
            </c:spPr>
            <c:extLst>
              <c:ext xmlns:c16="http://schemas.microsoft.com/office/drawing/2014/chart" uri="{C3380CC4-5D6E-409C-BE32-E72D297353CC}">
                <c16:uniqueId val="{00000003-3555-4E33-8D28-A00BDE48E856}"/>
              </c:ext>
            </c:extLst>
          </c:dPt>
          <c:dPt>
            <c:idx val="2"/>
            <c:bubble3D val="0"/>
            <c:spPr>
              <a:solidFill>
                <a:schemeClr val="accent3"/>
              </a:solidFill>
              <a:ln>
                <a:noFill/>
              </a:ln>
              <a:effectLst/>
            </c:spPr>
            <c:extLst>
              <c:ext xmlns:c16="http://schemas.microsoft.com/office/drawing/2014/chart" uri="{C3380CC4-5D6E-409C-BE32-E72D297353CC}">
                <c16:uniqueId val="{00000005-3555-4E33-8D28-A00BDE48E856}"/>
              </c:ext>
            </c:extLst>
          </c:dPt>
          <c:dPt>
            <c:idx val="3"/>
            <c:bubble3D val="0"/>
            <c:spPr>
              <a:solidFill>
                <a:schemeClr val="accent4"/>
              </a:solidFill>
              <a:ln>
                <a:noFill/>
              </a:ln>
              <a:effectLst/>
            </c:spPr>
            <c:extLst>
              <c:ext xmlns:c16="http://schemas.microsoft.com/office/drawing/2014/chart" uri="{C3380CC4-5D6E-409C-BE32-E72D297353CC}">
                <c16:uniqueId val="{00000007-3555-4E33-8D28-A00BDE48E856}"/>
              </c:ext>
            </c:extLst>
          </c:dPt>
          <c:dPt>
            <c:idx val="4"/>
            <c:bubble3D val="0"/>
            <c:spPr>
              <a:solidFill>
                <a:schemeClr val="accent5"/>
              </a:solidFill>
              <a:ln>
                <a:noFill/>
              </a:ln>
              <a:effectLst/>
            </c:spPr>
            <c:extLst>
              <c:ext xmlns:c16="http://schemas.microsoft.com/office/drawing/2014/chart" uri="{C3380CC4-5D6E-409C-BE32-E72D297353CC}">
                <c16:uniqueId val="{00000009-3555-4E33-8D28-A00BDE48E856}"/>
              </c:ext>
            </c:extLst>
          </c:dPt>
          <c:dPt>
            <c:idx val="5"/>
            <c:bubble3D val="0"/>
            <c:spPr>
              <a:solidFill>
                <a:schemeClr val="accent6"/>
              </a:solidFill>
              <a:ln>
                <a:noFill/>
              </a:ln>
              <a:effectLst/>
            </c:spPr>
            <c:extLst>
              <c:ext xmlns:c16="http://schemas.microsoft.com/office/drawing/2014/chart" uri="{C3380CC4-5D6E-409C-BE32-E72D297353CC}">
                <c16:uniqueId val="{0000000B-3555-4E33-8D28-A00BDE48E856}"/>
              </c:ext>
            </c:extLst>
          </c:dPt>
          <c:dLbls>
            <c:dLbl>
              <c:idx val="0"/>
              <c:layout>
                <c:manualLayout>
                  <c:x val="1.0507814256042485E-2"/>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555-4E33-8D28-A00BDE48E856}"/>
                </c:ext>
              </c:extLst>
            </c:dLbl>
            <c:dLbl>
              <c:idx val="1"/>
              <c:layout>
                <c:manualLayout>
                  <c:x val="3.5026047520142047E-3"/>
                  <c:y val="1.13055675320717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555-4E33-8D28-A00BDE48E856}"/>
                </c:ext>
              </c:extLst>
            </c:dLbl>
            <c:dLbl>
              <c:idx val="2"/>
              <c:layout>
                <c:manualLayout>
                  <c:x val="2.8068536609402403E-3"/>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555-4E33-8D28-A00BDE48E856}"/>
                </c:ext>
              </c:extLst>
            </c:dLbl>
            <c:dLbl>
              <c:idx val="3"/>
              <c:layout>
                <c:manualLayout>
                  <c:x val="2.1015628512085226E-2"/>
                  <c:y val="3.768522510690586E-3"/>
                </c:manualLayout>
              </c:layout>
              <c:tx>
                <c:rich>
                  <a:bodyPr/>
                  <a:lstStyle/>
                  <a:p>
                    <a:fld id="{A3860810-9E73-4824-B2F5-B118BED585D4}"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555-4E33-8D28-A00BDE48E856}"/>
                </c:ext>
              </c:extLst>
            </c:dLbl>
            <c:dLbl>
              <c:idx val="4"/>
              <c:layout>
                <c:manualLayout>
                  <c:x val="-1.9438162725696422E-2"/>
                  <c:y val="1.0892916196491548E-2"/>
                </c:manualLayout>
              </c:layout>
              <c:showLegendKey val="0"/>
              <c:showVal val="0"/>
              <c:showCatName val="1"/>
              <c:showSerName val="0"/>
              <c:showPercent val="1"/>
              <c:showBubbleSize val="0"/>
              <c:extLst>
                <c:ext xmlns:c15="http://schemas.microsoft.com/office/drawing/2012/chart" uri="{CE6537A1-D6FC-4f65-9D91-7224C49458BB}">
                  <c15:layout>
                    <c:manualLayout>
                      <c:w val="0.21994620330055686"/>
                      <c:h val="0.19332520479842705"/>
                    </c:manualLayout>
                  </c15:layout>
                </c:ext>
                <c:ext xmlns:c16="http://schemas.microsoft.com/office/drawing/2014/chart" uri="{C3380CC4-5D6E-409C-BE32-E72D297353CC}">
                  <c16:uniqueId val="{00000009-3555-4E33-8D28-A00BDE48E856}"/>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0.16455696</c:v>
                </c:pt>
                <c:pt idx="1">
                  <c:v>0.12658227999999999</c:v>
                </c:pt>
                <c:pt idx="2">
                  <c:v>0.17721518999999999</c:v>
                </c:pt>
                <c:pt idx="3">
                  <c:v>0.14556962000000001</c:v>
                </c:pt>
                <c:pt idx="4">
                  <c:v>0.21097046</c:v>
                </c:pt>
                <c:pt idx="5">
                  <c:v>0.17510549</c:v>
                </c:pt>
              </c:numCache>
            </c:numRef>
          </c:val>
          <c:extLst>
            <c:ext xmlns:c16="http://schemas.microsoft.com/office/drawing/2014/chart" uri="{C3380CC4-5D6E-409C-BE32-E72D297353CC}">
              <c16:uniqueId val="{0000000C-3555-4E33-8D28-A00BDE48E856}"/>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numRef>
              <c:f>Sheet1!$A$2:$A$33</c:f>
              <c:numCache>
                <c:formatCode>General</c:formatCode>
                <c:ptCount val="32"/>
              </c:numCache>
            </c:numRef>
          </c:cat>
          <c:val>
            <c:numRef>
              <c:f>Sheet1!$B$2:$B$33</c:f>
              <c:numCache>
                <c:formatCode>General</c:formatCode>
                <c:ptCount val="32"/>
              </c:numCache>
            </c:numRef>
          </c:val>
          <c:extLst>
            <c:ext xmlns:c16="http://schemas.microsoft.com/office/drawing/2014/chart" uri="{C3380CC4-5D6E-409C-BE32-E72D297353CC}">
              <c16:uniqueId val="{00000000-E1FA-472D-9DBE-359EA9421438}"/>
            </c:ext>
          </c:extLst>
        </c:ser>
        <c:ser>
          <c:idx val="1"/>
          <c:order val="1"/>
          <c:tx>
            <c:strRef>
              <c:f>Sheet1!$C$1</c:f>
              <c:strCache>
                <c:ptCount val="1"/>
                <c:pt idx="0">
                  <c:v>UK</c:v>
                </c:pt>
              </c:strCache>
            </c:strRef>
          </c:tx>
          <c:spPr>
            <a:solidFill>
              <a:schemeClr val="accent2"/>
            </a:solidFill>
            <a:ln>
              <a:noFill/>
            </a:ln>
            <a:effectLst/>
          </c:spPr>
          <c:invertIfNegative val="0"/>
          <c:cat>
            <c:numRef>
              <c:f>Sheet1!$A$2:$A$33</c:f>
              <c:numCache>
                <c:formatCode>General</c:formatCode>
                <c:ptCount val="32"/>
              </c:numCache>
            </c:numRef>
          </c:cat>
          <c:val>
            <c:numRef>
              <c:f>Sheet1!$C$2:$C$33</c:f>
              <c:numCache>
                <c:formatCode>General</c:formatCode>
                <c:ptCount val="32"/>
              </c:numCache>
            </c:numRef>
          </c:val>
          <c:extLst>
            <c:ext xmlns:c16="http://schemas.microsoft.com/office/drawing/2014/chart" uri="{C3380CC4-5D6E-409C-BE32-E72D297353CC}">
              <c16:uniqueId val="{00000001-E1FA-472D-9DBE-359EA9421438}"/>
            </c:ext>
          </c:extLst>
        </c:ser>
        <c:ser>
          <c:idx val="2"/>
          <c:order val="2"/>
          <c:tx>
            <c:strRef>
              <c:f>Sheet1!$D$1</c:f>
              <c:strCache>
                <c:ptCount val="1"/>
                <c:pt idx="0">
                  <c:v>DE</c:v>
                </c:pt>
              </c:strCache>
            </c:strRef>
          </c:tx>
          <c:spPr>
            <a:solidFill>
              <a:schemeClr val="accent3"/>
            </a:solidFill>
            <a:ln>
              <a:noFill/>
            </a:ln>
            <a:effectLst/>
          </c:spPr>
          <c:invertIfNegative val="0"/>
          <c:cat>
            <c:numRef>
              <c:f>Sheet1!$A$2:$A$33</c:f>
              <c:numCache>
                <c:formatCode>General</c:formatCode>
                <c:ptCount val="32"/>
              </c:numCache>
            </c:numRef>
          </c:cat>
          <c:val>
            <c:numRef>
              <c:f>Sheet1!$D$2:$D$33</c:f>
              <c:numCache>
                <c:formatCode>General</c:formatCode>
                <c:ptCount val="32"/>
              </c:numCache>
            </c:numRef>
          </c:val>
          <c:extLst>
            <c:ext xmlns:c16="http://schemas.microsoft.com/office/drawing/2014/chart" uri="{C3380CC4-5D6E-409C-BE32-E72D297353CC}">
              <c16:uniqueId val="{00000002-E1FA-472D-9DBE-359EA9421438}"/>
            </c:ext>
          </c:extLst>
        </c:ser>
        <c:ser>
          <c:idx val="3"/>
          <c:order val="3"/>
          <c:tx>
            <c:strRef>
              <c:f>Sheet1!$E$1</c:f>
              <c:strCache>
                <c:ptCount val="1"/>
                <c:pt idx="0">
                  <c:v>IT</c:v>
                </c:pt>
              </c:strCache>
            </c:strRef>
          </c:tx>
          <c:spPr>
            <a:solidFill>
              <a:schemeClr val="accent4"/>
            </a:solidFill>
            <a:ln>
              <a:noFill/>
            </a:ln>
            <a:effectLst/>
          </c:spPr>
          <c:invertIfNegative val="0"/>
          <c:cat>
            <c:numRef>
              <c:f>Sheet1!$A$2:$A$33</c:f>
              <c:numCache>
                <c:formatCode>General</c:formatCode>
                <c:ptCount val="32"/>
              </c:numCache>
            </c:numRef>
          </c:cat>
          <c:val>
            <c:numRef>
              <c:f>Sheet1!$E$2:$E$33</c:f>
              <c:numCache>
                <c:formatCode>General</c:formatCode>
                <c:ptCount val="32"/>
              </c:numCache>
            </c:numRef>
          </c:val>
          <c:extLst>
            <c:ext xmlns:c16="http://schemas.microsoft.com/office/drawing/2014/chart" uri="{C3380CC4-5D6E-409C-BE32-E72D297353CC}">
              <c16:uniqueId val="{00000003-E1FA-472D-9DBE-359EA9421438}"/>
            </c:ext>
          </c:extLst>
        </c:ser>
        <c:ser>
          <c:idx val="4"/>
          <c:order val="4"/>
          <c:tx>
            <c:strRef>
              <c:f>Sheet1!$F$1</c:f>
              <c:strCache>
                <c:ptCount val="1"/>
                <c:pt idx="0">
                  <c:v>KR</c:v>
                </c:pt>
              </c:strCache>
            </c:strRef>
          </c:tx>
          <c:spPr>
            <a:solidFill>
              <a:schemeClr val="accent5"/>
            </a:solidFill>
            <a:ln>
              <a:noFill/>
            </a:ln>
            <a:effectLst/>
          </c:spPr>
          <c:invertIfNegative val="0"/>
          <c:cat>
            <c:numRef>
              <c:f>Sheet1!$A$2:$A$33</c:f>
              <c:numCache>
                <c:formatCode>General</c:formatCode>
                <c:ptCount val="32"/>
              </c:numCache>
            </c:numRef>
          </c:cat>
          <c:val>
            <c:numRef>
              <c:f>Sheet1!$F$2:$F$33</c:f>
              <c:numCache>
                <c:formatCode>General</c:formatCode>
                <c:ptCount val="32"/>
              </c:numCache>
            </c:numRef>
          </c:val>
          <c:extLst>
            <c:ext xmlns:c16="http://schemas.microsoft.com/office/drawing/2014/chart" uri="{C3380CC4-5D6E-409C-BE32-E72D297353CC}">
              <c16:uniqueId val="{00000004-E1FA-472D-9DBE-359EA9421438}"/>
            </c:ext>
          </c:extLst>
        </c:ser>
        <c:ser>
          <c:idx val="5"/>
          <c:order val="5"/>
          <c:tx>
            <c:strRef>
              <c:f>Sheet1!$G$1</c:f>
              <c:strCache>
                <c:ptCount val="1"/>
                <c:pt idx="0">
                  <c:v>AU</c:v>
                </c:pt>
              </c:strCache>
            </c:strRef>
          </c:tx>
          <c:spPr>
            <a:solidFill>
              <a:schemeClr val="accent6"/>
            </a:solidFill>
            <a:ln>
              <a:noFill/>
            </a:ln>
            <a:effectLst/>
          </c:spPr>
          <c:invertIfNegative val="0"/>
          <c:cat>
            <c:numRef>
              <c:f>Sheet1!$A$2:$A$33</c:f>
              <c:numCache>
                <c:formatCode>General</c:formatCode>
                <c:ptCount val="32"/>
              </c:numCache>
            </c:numRef>
          </c:cat>
          <c:val>
            <c:numRef>
              <c:f>Sheet1!$G$2:$G$33</c:f>
              <c:numCache>
                <c:formatCode>General</c:formatCode>
                <c:ptCount val="32"/>
              </c:numCache>
            </c:numRef>
          </c:val>
          <c:extLst>
            <c:ext xmlns:c16="http://schemas.microsoft.com/office/drawing/2014/chart" uri="{C3380CC4-5D6E-409C-BE32-E72D297353CC}">
              <c16:uniqueId val="{00000005-E1FA-472D-9DBE-359EA9421438}"/>
            </c:ext>
          </c:extLst>
        </c:ser>
        <c:ser>
          <c:idx val="6"/>
          <c:order val="6"/>
          <c:tx>
            <c:strRef>
              <c:f>Sheet1!$H$1</c:f>
              <c:strCache>
                <c:ptCount val="1"/>
                <c:pt idx="0">
                  <c:v>IN</c:v>
                </c:pt>
              </c:strCache>
            </c:strRef>
          </c:tx>
          <c:spPr>
            <a:solidFill>
              <a:schemeClr val="accent1">
                <a:lumMod val="60000"/>
              </a:schemeClr>
            </a:solidFill>
            <a:ln>
              <a:noFill/>
            </a:ln>
            <a:effectLst/>
          </c:spPr>
          <c:invertIfNegative val="0"/>
          <c:cat>
            <c:numRef>
              <c:f>Sheet1!$A$2:$A$33</c:f>
              <c:numCache>
                <c:formatCode>General</c:formatCode>
                <c:ptCount val="32"/>
              </c:numCache>
            </c:numRef>
          </c:cat>
          <c:val>
            <c:numRef>
              <c:f>Sheet1!$H$2:$H$33</c:f>
              <c:numCache>
                <c:formatCode>General</c:formatCode>
                <c:ptCount val="32"/>
              </c:numCache>
            </c:numRef>
          </c:val>
          <c:extLst>
            <c:ext xmlns:c16="http://schemas.microsoft.com/office/drawing/2014/chart" uri="{C3380CC4-5D6E-409C-BE32-E72D297353CC}">
              <c16:uniqueId val="{00000006-E1FA-472D-9DBE-359EA9421438}"/>
            </c:ext>
          </c:extLst>
        </c:ser>
        <c:dLbls>
          <c:showLegendKey val="0"/>
          <c:showVal val="0"/>
          <c:showCatName val="0"/>
          <c:showSerName val="0"/>
          <c:showPercent val="0"/>
          <c:showBubbleSize val="0"/>
        </c:dLbls>
        <c:gapWidth val="219"/>
        <c:axId val="549384048"/>
        <c:axId val="549377568"/>
      </c:barChart>
      <c:catAx>
        <c:axId val="549384048"/>
        <c:scaling>
          <c:orientation val="minMax"/>
        </c:scaling>
        <c:delete val="1"/>
        <c:axPos val="b"/>
        <c:numFmt formatCode="General" sourceLinked="1"/>
        <c:majorTickMark val="none"/>
        <c:minorTickMark val="none"/>
        <c:tickLblPos val="nextTo"/>
        <c:crossAx val="549377568"/>
        <c:crosses val="autoZero"/>
        <c:auto val="1"/>
        <c:lblAlgn val="ctr"/>
        <c:lblOffset val="100"/>
        <c:noMultiLvlLbl val="0"/>
      </c:catAx>
      <c:valAx>
        <c:axId val="549377568"/>
        <c:scaling>
          <c:orientation val="minMax"/>
        </c:scaling>
        <c:delete val="1"/>
        <c:axPos val="l"/>
        <c:numFmt formatCode="General" sourceLinked="1"/>
        <c:majorTickMark val="none"/>
        <c:minorTickMark val="none"/>
        <c:tickLblPos val="nextTo"/>
        <c:crossAx val="549384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Reporting</c:v>
                </c:pt>
              </c:strCache>
            </c:strRef>
          </c:tx>
          <c:spPr>
            <a:pattFill prst="wdUpDiag">
              <a:fgClr>
                <a:schemeClr val="accent1"/>
              </a:fgClr>
              <a:bgClr>
                <a:schemeClr val="bg1"/>
              </a:bgClr>
            </a:patt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Sheet1!$B$12:$B$21</c:f>
              <c:numCache>
                <c:formatCode>0%</c:formatCode>
                <c:ptCount val="10"/>
                <c:pt idx="0">
                  <c:v>0.18776371</c:v>
                </c:pt>
                <c:pt idx="1">
                  <c:v>0.17932488999999999</c:v>
                </c:pt>
                <c:pt idx="2">
                  <c:v>0.17088608</c:v>
                </c:pt>
                <c:pt idx="3">
                  <c:v>0.16244726000000001</c:v>
                </c:pt>
                <c:pt idx="4">
                  <c:v>0.15189873000000001</c:v>
                </c:pt>
                <c:pt idx="5">
                  <c:v>0.14556962000000001</c:v>
                </c:pt>
                <c:pt idx="6">
                  <c:v>0.14135021</c:v>
                </c:pt>
                <c:pt idx="7">
                  <c:v>0.12869198000000001</c:v>
                </c:pt>
                <c:pt idx="8">
                  <c:v>0.11392405</c:v>
                </c:pt>
                <c:pt idx="9">
                  <c:v>0.10759494</c:v>
                </c:pt>
              </c:numCache>
            </c:numRef>
          </c:val>
          <c:extLst>
            <c:ext xmlns:c16="http://schemas.microsoft.com/office/drawing/2014/chart" uri="{C3380CC4-5D6E-409C-BE32-E72D297353CC}">
              <c16:uniqueId val="{00000000-A10A-4C24-9A71-78DFF15AC4ED}"/>
            </c:ext>
          </c:extLst>
        </c:ser>
        <c:ser>
          <c:idx val="1"/>
          <c:order val="1"/>
          <c:tx>
            <c:strRef>
              <c:f>Sheet1!$C$1</c:f>
              <c:strCache>
                <c:ptCount val="1"/>
                <c:pt idx="0">
                  <c:v>UK Reporting</c:v>
                </c:pt>
              </c:strCache>
            </c:strRef>
          </c:tx>
          <c:spPr>
            <a:pattFill prst="wdUpDiag">
              <a:fgClr>
                <a:schemeClr val="accent2"/>
              </a:fgClr>
              <a:bgClr>
                <a:schemeClr val="bg1"/>
              </a:bgClr>
            </a:patt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Sheet1!$C$12:$C$21</c:f>
              <c:numCache>
                <c:formatCode>0%</c:formatCode>
                <c:ptCount val="10"/>
                <c:pt idx="0">
                  <c:v>0.20833333000000001</c:v>
                </c:pt>
                <c:pt idx="1">
                  <c:v>0.17261905</c:v>
                </c:pt>
                <c:pt idx="2">
                  <c:v>0.16666666999999999</c:v>
                </c:pt>
                <c:pt idx="3">
                  <c:v>0.19047618999999999</c:v>
                </c:pt>
                <c:pt idx="4">
                  <c:v>0.125</c:v>
                </c:pt>
                <c:pt idx="5">
                  <c:v>8.9285710000000004E-2</c:v>
                </c:pt>
                <c:pt idx="6">
                  <c:v>0.14880952</c:v>
                </c:pt>
                <c:pt idx="7">
                  <c:v>9.5238099999999992E-2</c:v>
                </c:pt>
                <c:pt idx="8">
                  <c:v>0.10119048</c:v>
                </c:pt>
                <c:pt idx="9">
                  <c:v>0.11904762000000001</c:v>
                </c:pt>
              </c:numCache>
            </c:numRef>
          </c:val>
          <c:extLst>
            <c:ext xmlns:c16="http://schemas.microsoft.com/office/drawing/2014/chart" uri="{C3380CC4-5D6E-409C-BE32-E72D297353CC}">
              <c16:uniqueId val="{00000001-A10A-4C24-9A71-78DFF15AC4ED}"/>
            </c:ext>
          </c:extLst>
        </c:ser>
        <c:ser>
          <c:idx val="2"/>
          <c:order val="2"/>
          <c:tx>
            <c:strRef>
              <c:f>Sheet1!$D$1</c:f>
              <c:strCache>
                <c:ptCount val="1"/>
                <c:pt idx="0">
                  <c:v>DE Reporting</c:v>
                </c:pt>
              </c:strCache>
            </c:strRef>
          </c:tx>
          <c:spPr>
            <a:pattFill prst="wdUpDiag">
              <a:fgClr>
                <a:schemeClr val="accent3"/>
              </a:fgClr>
              <a:bgClr>
                <a:schemeClr val="bg1"/>
              </a:bgClr>
            </a:patt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Sheet1!$D$12:$D$21</c:f>
              <c:numCache>
                <c:formatCode>0%</c:formatCode>
                <c:ptCount val="10"/>
                <c:pt idx="0">
                  <c:v>0.31034483000000002</c:v>
                </c:pt>
                <c:pt idx="1">
                  <c:v>8.3743839999999986E-2</c:v>
                </c:pt>
                <c:pt idx="2">
                  <c:v>0.13300492999999999</c:v>
                </c:pt>
                <c:pt idx="3">
                  <c:v>0.22660099</c:v>
                </c:pt>
                <c:pt idx="4">
                  <c:v>0.13793103000000001</c:v>
                </c:pt>
                <c:pt idx="5">
                  <c:v>9.8522169999999992E-2</c:v>
                </c:pt>
                <c:pt idx="6">
                  <c:v>7.8817730000000003E-2</c:v>
                </c:pt>
                <c:pt idx="7">
                  <c:v>6.8965520000000002E-2</c:v>
                </c:pt>
                <c:pt idx="8">
                  <c:v>7.389163E-2</c:v>
                </c:pt>
                <c:pt idx="9">
                  <c:v>0.1182266</c:v>
                </c:pt>
              </c:numCache>
            </c:numRef>
          </c:val>
          <c:extLst>
            <c:ext xmlns:c16="http://schemas.microsoft.com/office/drawing/2014/chart" uri="{C3380CC4-5D6E-409C-BE32-E72D297353CC}">
              <c16:uniqueId val="{00000002-A10A-4C24-9A71-78DFF15AC4ED}"/>
            </c:ext>
          </c:extLst>
        </c:ser>
        <c:ser>
          <c:idx val="3"/>
          <c:order val="3"/>
          <c:tx>
            <c:strRef>
              <c:f>Sheet1!$E$1</c:f>
              <c:strCache>
                <c:ptCount val="1"/>
                <c:pt idx="0">
                  <c:v>IT Reporting</c:v>
                </c:pt>
              </c:strCache>
            </c:strRef>
          </c:tx>
          <c:spPr>
            <a:pattFill prst="wdUpDiag">
              <a:fgClr>
                <a:schemeClr val="accent4"/>
              </a:fgClr>
              <a:bgClr>
                <a:schemeClr val="bg1"/>
              </a:bgClr>
            </a:patt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Sheet1!$E$12:$E$21</c:f>
              <c:numCache>
                <c:formatCode>0%</c:formatCode>
                <c:ptCount val="10"/>
                <c:pt idx="0">
                  <c:v>0.30769231000000002</c:v>
                </c:pt>
                <c:pt idx="1">
                  <c:v>0.1417004</c:v>
                </c:pt>
                <c:pt idx="2">
                  <c:v>0.23886640000000001</c:v>
                </c:pt>
                <c:pt idx="3">
                  <c:v>0.31174088999999999</c:v>
                </c:pt>
                <c:pt idx="4">
                  <c:v>0.13360324000000001</c:v>
                </c:pt>
                <c:pt idx="5">
                  <c:v>6.0728740000000003E-2</c:v>
                </c:pt>
                <c:pt idx="6">
                  <c:v>9.7165990000000008E-2</c:v>
                </c:pt>
                <c:pt idx="7">
                  <c:v>0.11336032</c:v>
                </c:pt>
                <c:pt idx="8">
                  <c:v>8.5020240000000011E-2</c:v>
                </c:pt>
                <c:pt idx="9">
                  <c:v>0.15789474000000001</c:v>
                </c:pt>
              </c:numCache>
            </c:numRef>
          </c:val>
          <c:extLst>
            <c:ext xmlns:c16="http://schemas.microsoft.com/office/drawing/2014/chart" uri="{C3380CC4-5D6E-409C-BE32-E72D297353CC}">
              <c16:uniqueId val="{00000003-A10A-4C24-9A71-78DFF15AC4ED}"/>
            </c:ext>
          </c:extLst>
        </c:ser>
        <c:ser>
          <c:idx val="4"/>
          <c:order val="4"/>
          <c:tx>
            <c:strRef>
              <c:f>Sheet1!$F$1</c:f>
              <c:strCache>
                <c:ptCount val="1"/>
                <c:pt idx="0">
                  <c:v>KR Reporting</c:v>
                </c:pt>
              </c:strCache>
            </c:strRef>
          </c:tx>
          <c:spPr>
            <a:pattFill prst="wdUpDiag">
              <a:fgClr>
                <a:schemeClr val="accent5"/>
              </a:fgClr>
              <a:bgClr>
                <a:schemeClr val="bg1"/>
              </a:bgClr>
            </a:patt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Sheet1!$F$12:$F$21</c:f>
              <c:numCache>
                <c:formatCode>0%</c:formatCode>
                <c:ptCount val="10"/>
                <c:pt idx="0">
                  <c:v>0.28164557000000001</c:v>
                </c:pt>
                <c:pt idx="1">
                  <c:v>0.18670886</c:v>
                </c:pt>
                <c:pt idx="2">
                  <c:v>0.14240506</c:v>
                </c:pt>
                <c:pt idx="3">
                  <c:v>0.35126582000000001</c:v>
                </c:pt>
                <c:pt idx="4">
                  <c:v>0.19620253000000001</c:v>
                </c:pt>
                <c:pt idx="5">
                  <c:v>0.10759494</c:v>
                </c:pt>
                <c:pt idx="6">
                  <c:v>4.4303799999999997E-2</c:v>
                </c:pt>
                <c:pt idx="7">
                  <c:v>0.18037975000000001</c:v>
                </c:pt>
                <c:pt idx="8">
                  <c:v>0.17088608</c:v>
                </c:pt>
                <c:pt idx="9">
                  <c:v>0.46202532000000002</c:v>
                </c:pt>
              </c:numCache>
            </c:numRef>
          </c:val>
          <c:extLst>
            <c:ext xmlns:c16="http://schemas.microsoft.com/office/drawing/2014/chart" uri="{C3380CC4-5D6E-409C-BE32-E72D297353CC}">
              <c16:uniqueId val="{00000004-A10A-4C24-9A71-78DFF15AC4ED}"/>
            </c:ext>
          </c:extLst>
        </c:ser>
        <c:ser>
          <c:idx val="5"/>
          <c:order val="5"/>
          <c:tx>
            <c:strRef>
              <c:f>Sheet1!$G$1</c:f>
              <c:strCache>
                <c:ptCount val="1"/>
                <c:pt idx="0">
                  <c:v>AU Reporting</c:v>
                </c:pt>
              </c:strCache>
            </c:strRef>
          </c:tx>
          <c:spPr>
            <a:pattFill prst="wdUpDiag">
              <a:fgClr>
                <a:schemeClr val="accent6"/>
              </a:fgClr>
              <a:bgClr>
                <a:schemeClr val="bg1"/>
              </a:bgClr>
            </a:patt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Sheet1!$G$12:$G$21</c:f>
              <c:numCache>
                <c:formatCode>0%</c:formatCode>
                <c:ptCount val="10"/>
                <c:pt idx="0">
                  <c:v>0.24365481999999999</c:v>
                </c:pt>
                <c:pt idx="1">
                  <c:v>0.16751268999999999</c:v>
                </c:pt>
                <c:pt idx="2">
                  <c:v>0.14213197999999999</c:v>
                </c:pt>
                <c:pt idx="3">
                  <c:v>0.20812183000000001</c:v>
                </c:pt>
                <c:pt idx="4">
                  <c:v>0.20812183000000001</c:v>
                </c:pt>
                <c:pt idx="5">
                  <c:v>9.6446699999999996E-2</c:v>
                </c:pt>
                <c:pt idx="6">
                  <c:v>0.10659898</c:v>
                </c:pt>
                <c:pt idx="7">
                  <c:v>0.19796954</c:v>
                </c:pt>
                <c:pt idx="8">
                  <c:v>0.11675127</c:v>
                </c:pt>
                <c:pt idx="9">
                  <c:v>0.12182741</c:v>
                </c:pt>
              </c:numCache>
            </c:numRef>
          </c:val>
          <c:extLst>
            <c:ext xmlns:c16="http://schemas.microsoft.com/office/drawing/2014/chart" uri="{C3380CC4-5D6E-409C-BE32-E72D297353CC}">
              <c16:uniqueId val="{00000005-A10A-4C24-9A71-78DFF15AC4ED}"/>
            </c:ext>
          </c:extLst>
        </c:ser>
        <c:ser>
          <c:idx val="6"/>
          <c:order val="6"/>
          <c:tx>
            <c:strRef>
              <c:f>Sheet1!$H$1</c:f>
              <c:strCache>
                <c:ptCount val="1"/>
                <c:pt idx="0">
                  <c:v>IN Reporting</c:v>
                </c:pt>
              </c:strCache>
            </c:strRef>
          </c:tx>
          <c:spPr>
            <a:pattFill prst="wdUpDiag">
              <a:fgClr>
                <a:schemeClr val="bg2"/>
              </a:fgClr>
              <a:bgClr>
                <a:schemeClr val="bg1"/>
              </a:bgClr>
            </a:patt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Sheet1!$H$12:$H$21</c:f>
              <c:numCache>
                <c:formatCode>0%</c:formatCode>
                <c:ptCount val="10"/>
                <c:pt idx="0">
                  <c:v>0.11989101000000001</c:v>
                </c:pt>
                <c:pt idx="1">
                  <c:v>0.19891007999999999</c:v>
                </c:pt>
                <c:pt idx="2">
                  <c:v>0.15258856000000001</c:v>
                </c:pt>
                <c:pt idx="3">
                  <c:v>0.26975476999999998</c:v>
                </c:pt>
                <c:pt idx="4">
                  <c:v>0.15258856000000001</c:v>
                </c:pt>
                <c:pt idx="5">
                  <c:v>0.16621253</c:v>
                </c:pt>
                <c:pt idx="6">
                  <c:v>0.10899183</c:v>
                </c:pt>
                <c:pt idx="7">
                  <c:v>0.1280654</c:v>
                </c:pt>
                <c:pt idx="8">
                  <c:v>8.1743869999999996E-2</c:v>
                </c:pt>
                <c:pt idx="9">
                  <c:v>0.13896458</c:v>
                </c:pt>
              </c:numCache>
            </c:numRef>
          </c:val>
          <c:extLst>
            <c:ext xmlns:c16="http://schemas.microsoft.com/office/drawing/2014/chart" uri="{C3380CC4-5D6E-409C-BE32-E72D297353CC}">
              <c16:uniqueId val="{00000006-A10A-4C24-9A71-78DFF15AC4ED}"/>
            </c:ext>
          </c:extLst>
        </c:ser>
        <c:dLbls>
          <c:showLegendKey val="0"/>
          <c:showVal val="0"/>
          <c:showCatName val="0"/>
          <c:showSerName val="0"/>
          <c:showPercent val="0"/>
          <c:showBubbleSize val="0"/>
        </c:dLbls>
        <c:gapWidth val="219"/>
        <c:overlap val="-27"/>
        <c:axId val="549384048"/>
        <c:axId val="549377568"/>
      </c:barChart>
      <c:barChart>
        <c:barDir val="col"/>
        <c:grouping val="clustered"/>
        <c:varyColors val="0"/>
        <c:ser>
          <c:idx val="7"/>
          <c:order val="7"/>
          <c:tx>
            <c:strRef>
              <c:f>Sheet1!$I$1</c:f>
              <c:strCache>
                <c:ptCount val="1"/>
                <c:pt idx="0">
                  <c:v>US Consideration</c:v>
                </c:pt>
              </c:strCache>
            </c:strRef>
          </c:tx>
          <c:spPr>
            <a:solidFill>
              <a:schemeClr val="accent1"/>
            </a:solid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Sheet1!$I$12:$I$21</c:f>
              <c:numCache>
                <c:formatCode>0%</c:formatCode>
                <c:ptCount val="10"/>
                <c:pt idx="0">
                  <c:v>0.16705882</c:v>
                </c:pt>
                <c:pt idx="1">
                  <c:v>0.14588234999999999</c:v>
                </c:pt>
                <c:pt idx="2">
                  <c:v>0.13411765</c:v>
                </c:pt>
                <c:pt idx="3">
                  <c:v>0.14352941</c:v>
                </c:pt>
                <c:pt idx="4">
                  <c:v>0.14117647</c:v>
                </c:pt>
                <c:pt idx="5">
                  <c:v>0.13176471000000001</c:v>
                </c:pt>
                <c:pt idx="6">
                  <c:v>0.12235293999999999</c:v>
                </c:pt>
                <c:pt idx="7">
                  <c:v>0.12235293999999999</c:v>
                </c:pt>
                <c:pt idx="8">
                  <c:v>8.4705879999999997E-2</c:v>
                </c:pt>
                <c:pt idx="9">
                  <c:v>8.7058820000000009E-2</c:v>
                </c:pt>
              </c:numCache>
            </c:numRef>
          </c:val>
          <c:extLst>
            <c:ext xmlns:c16="http://schemas.microsoft.com/office/drawing/2014/chart" uri="{C3380CC4-5D6E-409C-BE32-E72D297353CC}">
              <c16:uniqueId val="{00000007-A10A-4C24-9A71-78DFF15AC4ED}"/>
            </c:ext>
          </c:extLst>
        </c:ser>
        <c:ser>
          <c:idx val="8"/>
          <c:order val="8"/>
          <c:tx>
            <c:strRef>
              <c:f>Sheet1!$J$1</c:f>
              <c:strCache>
                <c:ptCount val="1"/>
                <c:pt idx="0">
                  <c:v>UK Consideration</c:v>
                </c:pt>
              </c:strCache>
            </c:strRef>
          </c:tx>
          <c:spPr>
            <a:solidFill>
              <a:schemeClr val="accent2"/>
            </a:solid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Sheet1!$J$12:$J$21</c:f>
              <c:numCache>
                <c:formatCode>0%</c:formatCode>
                <c:ptCount val="10"/>
                <c:pt idx="0">
                  <c:v>0.1409396</c:v>
                </c:pt>
                <c:pt idx="1">
                  <c:v>0.1409396</c:v>
                </c:pt>
                <c:pt idx="2">
                  <c:v>0.13422819</c:v>
                </c:pt>
                <c:pt idx="3">
                  <c:v>0.17449664000000001</c:v>
                </c:pt>
                <c:pt idx="4">
                  <c:v>8.724831999999999E-2</c:v>
                </c:pt>
                <c:pt idx="5">
                  <c:v>6.7114090000000001E-2</c:v>
                </c:pt>
                <c:pt idx="6">
                  <c:v>0.12080537</c:v>
                </c:pt>
                <c:pt idx="7">
                  <c:v>0.10067114000000001</c:v>
                </c:pt>
                <c:pt idx="8">
                  <c:v>6.7114090000000001E-2</c:v>
                </c:pt>
                <c:pt idx="9">
                  <c:v>6.040268E-2</c:v>
                </c:pt>
              </c:numCache>
            </c:numRef>
          </c:val>
          <c:extLst>
            <c:ext xmlns:c16="http://schemas.microsoft.com/office/drawing/2014/chart" uri="{C3380CC4-5D6E-409C-BE32-E72D297353CC}">
              <c16:uniqueId val="{00000008-A10A-4C24-9A71-78DFF15AC4ED}"/>
            </c:ext>
          </c:extLst>
        </c:ser>
        <c:ser>
          <c:idx val="9"/>
          <c:order val="9"/>
          <c:tx>
            <c:strRef>
              <c:f>Sheet1!$K$1</c:f>
              <c:strCache>
                <c:ptCount val="1"/>
                <c:pt idx="0">
                  <c:v>DE Consideration</c:v>
                </c:pt>
              </c:strCache>
            </c:strRef>
          </c:tx>
          <c:spPr>
            <a:solidFill>
              <a:schemeClr val="accent3"/>
            </a:solid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Sheet1!$K$12:$K$21</c:f>
              <c:numCache>
                <c:formatCode>0%</c:formatCode>
                <c:ptCount val="10"/>
                <c:pt idx="0">
                  <c:v>0.27567567999999998</c:v>
                </c:pt>
                <c:pt idx="1">
                  <c:v>4.8648650000000002E-2</c:v>
                </c:pt>
                <c:pt idx="2">
                  <c:v>9.1891890000000004E-2</c:v>
                </c:pt>
                <c:pt idx="3">
                  <c:v>0.18918919000000001</c:v>
                </c:pt>
                <c:pt idx="4">
                  <c:v>8.6486490000000013E-2</c:v>
                </c:pt>
                <c:pt idx="5">
                  <c:v>6.4864859999999996E-2</c:v>
                </c:pt>
                <c:pt idx="6">
                  <c:v>6.4864859999999996E-2</c:v>
                </c:pt>
                <c:pt idx="7">
                  <c:v>6.4864859999999996E-2</c:v>
                </c:pt>
                <c:pt idx="8">
                  <c:v>3.7837839999999998E-2</c:v>
                </c:pt>
                <c:pt idx="9">
                  <c:v>8.108108E-2</c:v>
                </c:pt>
              </c:numCache>
            </c:numRef>
          </c:val>
          <c:extLst>
            <c:ext xmlns:c16="http://schemas.microsoft.com/office/drawing/2014/chart" uri="{C3380CC4-5D6E-409C-BE32-E72D297353CC}">
              <c16:uniqueId val="{00000009-A10A-4C24-9A71-78DFF15AC4ED}"/>
            </c:ext>
          </c:extLst>
        </c:ser>
        <c:ser>
          <c:idx val="10"/>
          <c:order val="10"/>
          <c:tx>
            <c:strRef>
              <c:f>Sheet1!$L$1</c:f>
              <c:strCache>
                <c:ptCount val="1"/>
                <c:pt idx="0">
                  <c:v>IT Consideration</c:v>
                </c:pt>
              </c:strCache>
            </c:strRef>
          </c:tx>
          <c:spPr>
            <a:solidFill>
              <a:schemeClr val="accent4"/>
            </a:solid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Sheet1!$L$12:$L$21</c:f>
              <c:numCache>
                <c:formatCode>0%</c:formatCode>
                <c:ptCount val="10"/>
                <c:pt idx="0">
                  <c:v>0.25321887999999998</c:v>
                </c:pt>
                <c:pt idx="1">
                  <c:v>8.5836910000000002E-2</c:v>
                </c:pt>
                <c:pt idx="2">
                  <c:v>0.20600858</c:v>
                </c:pt>
                <c:pt idx="3">
                  <c:v>0.28755364999999999</c:v>
                </c:pt>
                <c:pt idx="4">
                  <c:v>7.2961369999999998E-2</c:v>
                </c:pt>
                <c:pt idx="5">
                  <c:v>4.2918449999999997E-2</c:v>
                </c:pt>
                <c:pt idx="6">
                  <c:v>6.8669529999999993E-2</c:v>
                </c:pt>
                <c:pt idx="7">
                  <c:v>9.0128760000000002E-2</c:v>
                </c:pt>
                <c:pt idx="8">
                  <c:v>6.4377680000000007E-2</c:v>
                </c:pt>
                <c:pt idx="9">
                  <c:v>0.12446351999999999</c:v>
                </c:pt>
              </c:numCache>
            </c:numRef>
          </c:val>
          <c:extLst>
            <c:ext xmlns:c16="http://schemas.microsoft.com/office/drawing/2014/chart" uri="{C3380CC4-5D6E-409C-BE32-E72D297353CC}">
              <c16:uniqueId val="{0000000A-A10A-4C24-9A71-78DFF15AC4ED}"/>
            </c:ext>
          </c:extLst>
        </c:ser>
        <c:ser>
          <c:idx val="11"/>
          <c:order val="11"/>
          <c:tx>
            <c:strRef>
              <c:f>Sheet1!$M$1</c:f>
              <c:strCache>
                <c:ptCount val="1"/>
                <c:pt idx="0">
                  <c:v>KR Consideration</c:v>
                </c:pt>
              </c:strCache>
            </c:strRef>
          </c:tx>
          <c:spPr>
            <a:solidFill>
              <a:schemeClr val="accent5"/>
            </a:solid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Sheet1!$M$12:$M$21</c:f>
              <c:numCache>
                <c:formatCode>0%</c:formatCode>
                <c:ptCount val="10"/>
                <c:pt idx="0">
                  <c:v>0.2</c:v>
                </c:pt>
                <c:pt idx="1">
                  <c:v>9.152542000000001E-2</c:v>
                </c:pt>
                <c:pt idx="2">
                  <c:v>0.11186441</c:v>
                </c:pt>
                <c:pt idx="3">
                  <c:v>0.21694915000000001</c:v>
                </c:pt>
                <c:pt idx="4">
                  <c:v>9.8305080000000003E-2</c:v>
                </c:pt>
                <c:pt idx="5">
                  <c:v>7.7966099999999997E-2</c:v>
                </c:pt>
                <c:pt idx="6">
                  <c:v>1.694915E-2</c:v>
                </c:pt>
                <c:pt idx="7">
                  <c:v>0.13559321999999999</c:v>
                </c:pt>
                <c:pt idx="8">
                  <c:v>0.11525423999999999</c:v>
                </c:pt>
                <c:pt idx="9">
                  <c:v>0.34237287999999999</c:v>
                </c:pt>
              </c:numCache>
            </c:numRef>
          </c:val>
          <c:extLst>
            <c:ext xmlns:c16="http://schemas.microsoft.com/office/drawing/2014/chart" uri="{C3380CC4-5D6E-409C-BE32-E72D297353CC}">
              <c16:uniqueId val="{0000000B-A10A-4C24-9A71-78DFF15AC4ED}"/>
            </c:ext>
          </c:extLst>
        </c:ser>
        <c:ser>
          <c:idx val="12"/>
          <c:order val="12"/>
          <c:tx>
            <c:strRef>
              <c:f>Sheet1!$N$1</c:f>
              <c:strCache>
                <c:ptCount val="1"/>
                <c:pt idx="0">
                  <c:v>AU Consideration</c:v>
                </c:pt>
              </c:strCache>
            </c:strRef>
          </c:tx>
          <c:spPr>
            <a:solidFill>
              <a:schemeClr val="accent6"/>
            </a:solid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Sheet1!$N$12:$N$21</c:f>
              <c:numCache>
                <c:formatCode>0%</c:formatCode>
                <c:ptCount val="10"/>
                <c:pt idx="0">
                  <c:v>0.21081080999999999</c:v>
                </c:pt>
                <c:pt idx="1">
                  <c:v>0.11351351</c:v>
                </c:pt>
                <c:pt idx="2">
                  <c:v>0.11351351</c:v>
                </c:pt>
                <c:pt idx="3">
                  <c:v>0.16756757</c:v>
                </c:pt>
                <c:pt idx="4">
                  <c:v>0.17837838</c:v>
                </c:pt>
                <c:pt idx="5">
                  <c:v>5.9459459999999999E-2</c:v>
                </c:pt>
                <c:pt idx="6">
                  <c:v>7.5675679999999995E-2</c:v>
                </c:pt>
                <c:pt idx="7">
                  <c:v>0.16756757</c:v>
                </c:pt>
                <c:pt idx="8">
                  <c:v>0.10270269999999999</c:v>
                </c:pt>
                <c:pt idx="9">
                  <c:v>7.5675679999999995E-2</c:v>
                </c:pt>
              </c:numCache>
            </c:numRef>
          </c:val>
          <c:extLst>
            <c:ext xmlns:c16="http://schemas.microsoft.com/office/drawing/2014/chart" uri="{C3380CC4-5D6E-409C-BE32-E72D297353CC}">
              <c16:uniqueId val="{0000000C-A10A-4C24-9A71-78DFF15AC4ED}"/>
            </c:ext>
          </c:extLst>
        </c:ser>
        <c:ser>
          <c:idx val="13"/>
          <c:order val="13"/>
          <c:tx>
            <c:strRef>
              <c:f>Sheet1!$O$1</c:f>
              <c:strCache>
                <c:ptCount val="1"/>
                <c:pt idx="0">
                  <c:v>IN Consideration</c:v>
                </c:pt>
              </c:strCache>
            </c:strRef>
          </c:tx>
          <c:spPr>
            <a:solidFill>
              <a:schemeClr val="bg2"/>
            </a:solid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Sheet1!$O$12:$O$21</c:f>
              <c:numCache>
                <c:formatCode>0%</c:formatCode>
                <c:ptCount val="10"/>
                <c:pt idx="0">
                  <c:v>8.3573489999999986E-2</c:v>
                </c:pt>
                <c:pt idx="1">
                  <c:v>0.12968299999999999</c:v>
                </c:pt>
                <c:pt idx="2">
                  <c:v>0.11239193</c:v>
                </c:pt>
                <c:pt idx="3">
                  <c:v>0.19596542</c:v>
                </c:pt>
                <c:pt idx="4">
                  <c:v>0.1037464</c:v>
                </c:pt>
                <c:pt idx="5">
                  <c:v>0.14121037</c:v>
                </c:pt>
                <c:pt idx="6">
                  <c:v>8.3573489999999986E-2</c:v>
                </c:pt>
                <c:pt idx="7">
                  <c:v>0.10086455</c:v>
                </c:pt>
                <c:pt idx="8">
                  <c:v>5.7636890000000003E-2</c:v>
                </c:pt>
                <c:pt idx="9">
                  <c:v>6.3400579999999998E-2</c:v>
                </c:pt>
              </c:numCache>
            </c:numRef>
          </c:val>
          <c:extLst>
            <c:ext xmlns:c16="http://schemas.microsoft.com/office/drawing/2014/chart" uri="{C3380CC4-5D6E-409C-BE32-E72D297353CC}">
              <c16:uniqueId val="{0000000D-A10A-4C24-9A71-78DFF15AC4ED}"/>
            </c:ext>
          </c:extLst>
        </c:ser>
        <c:dLbls>
          <c:showLegendKey val="0"/>
          <c:showVal val="0"/>
          <c:showCatName val="0"/>
          <c:showSerName val="0"/>
          <c:showPercent val="0"/>
          <c:showBubbleSize val="0"/>
        </c:dLbls>
        <c:gapWidth val="219"/>
        <c:overlap val="-27"/>
        <c:axId val="712800328"/>
        <c:axId val="712801408"/>
      </c:barChart>
      <c:catAx>
        <c:axId val="54938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77568"/>
        <c:crosses val="autoZero"/>
        <c:auto val="1"/>
        <c:lblAlgn val="ctr"/>
        <c:lblOffset val="100"/>
        <c:noMultiLvlLbl val="0"/>
      </c:catAx>
      <c:valAx>
        <c:axId val="54937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84048"/>
        <c:crosses val="autoZero"/>
        <c:crossBetween val="between"/>
      </c:valAx>
      <c:valAx>
        <c:axId val="712801408"/>
        <c:scaling>
          <c:orientation val="minMax"/>
          <c:max val="0.5"/>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2800328"/>
        <c:crosses val="max"/>
        <c:crossBetween val="between"/>
      </c:valAx>
      <c:catAx>
        <c:axId val="712800328"/>
        <c:scaling>
          <c:orientation val="minMax"/>
        </c:scaling>
        <c:delete val="1"/>
        <c:axPos val="b"/>
        <c:numFmt formatCode="General" sourceLinked="1"/>
        <c:majorTickMark val="out"/>
        <c:minorTickMark val="none"/>
        <c:tickLblPos val="nextTo"/>
        <c:crossAx val="71280140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numRef>
              <c:f>Sheet1!$A$2:$A$33</c:f>
              <c:numCache>
                <c:formatCode>General</c:formatCode>
                <c:ptCount val="32"/>
              </c:numCache>
            </c:numRef>
          </c:cat>
          <c:val>
            <c:numRef>
              <c:f>Sheet1!$B$2:$B$33</c:f>
              <c:numCache>
                <c:formatCode>General</c:formatCode>
                <c:ptCount val="32"/>
              </c:numCache>
            </c:numRef>
          </c:val>
          <c:extLst>
            <c:ext xmlns:c16="http://schemas.microsoft.com/office/drawing/2014/chart" uri="{C3380CC4-5D6E-409C-BE32-E72D297353CC}">
              <c16:uniqueId val="{00000000-F03D-4F82-988D-D8D610BA1B4E}"/>
            </c:ext>
          </c:extLst>
        </c:ser>
        <c:ser>
          <c:idx val="1"/>
          <c:order val="1"/>
          <c:tx>
            <c:strRef>
              <c:f>Sheet1!$C$1</c:f>
              <c:strCache>
                <c:ptCount val="1"/>
                <c:pt idx="0">
                  <c:v>UK</c:v>
                </c:pt>
              </c:strCache>
            </c:strRef>
          </c:tx>
          <c:spPr>
            <a:solidFill>
              <a:schemeClr val="accent2"/>
            </a:solidFill>
            <a:ln>
              <a:noFill/>
            </a:ln>
            <a:effectLst/>
          </c:spPr>
          <c:invertIfNegative val="0"/>
          <c:cat>
            <c:numRef>
              <c:f>Sheet1!$A$2:$A$33</c:f>
              <c:numCache>
                <c:formatCode>General</c:formatCode>
                <c:ptCount val="32"/>
              </c:numCache>
            </c:numRef>
          </c:cat>
          <c:val>
            <c:numRef>
              <c:f>Sheet1!$C$2:$C$33</c:f>
              <c:numCache>
                <c:formatCode>General</c:formatCode>
                <c:ptCount val="32"/>
              </c:numCache>
            </c:numRef>
          </c:val>
          <c:extLst>
            <c:ext xmlns:c16="http://schemas.microsoft.com/office/drawing/2014/chart" uri="{C3380CC4-5D6E-409C-BE32-E72D297353CC}">
              <c16:uniqueId val="{00000001-F03D-4F82-988D-D8D610BA1B4E}"/>
            </c:ext>
          </c:extLst>
        </c:ser>
        <c:ser>
          <c:idx val="2"/>
          <c:order val="2"/>
          <c:tx>
            <c:strRef>
              <c:f>Sheet1!$D$1</c:f>
              <c:strCache>
                <c:ptCount val="1"/>
                <c:pt idx="0">
                  <c:v>DE</c:v>
                </c:pt>
              </c:strCache>
            </c:strRef>
          </c:tx>
          <c:spPr>
            <a:solidFill>
              <a:schemeClr val="accent3"/>
            </a:solidFill>
            <a:ln>
              <a:noFill/>
            </a:ln>
            <a:effectLst/>
          </c:spPr>
          <c:invertIfNegative val="0"/>
          <c:cat>
            <c:numRef>
              <c:f>Sheet1!$A$2:$A$33</c:f>
              <c:numCache>
                <c:formatCode>General</c:formatCode>
                <c:ptCount val="32"/>
              </c:numCache>
            </c:numRef>
          </c:cat>
          <c:val>
            <c:numRef>
              <c:f>Sheet1!$D$2:$D$33</c:f>
              <c:numCache>
                <c:formatCode>General</c:formatCode>
                <c:ptCount val="32"/>
              </c:numCache>
            </c:numRef>
          </c:val>
          <c:extLst>
            <c:ext xmlns:c16="http://schemas.microsoft.com/office/drawing/2014/chart" uri="{C3380CC4-5D6E-409C-BE32-E72D297353CC}">
              <c16:uniqueId val="{00000002-F03D-4F82-988D-D8D610BA1B4E}"/>
            </c:ext>
          </c:extLst>
        </c:ser>
        <c:ser>
          <c:idx val="3"/>
          <c:order val="3"/>
          <c:tx>
            <c:strRef>
              <c:f>Sheet1!$E$1</c:f>
              <c:strCache>
                <c:ptCount val="1"/>
                <c:pt idx="0">
                  <c:v>IT</c:v>
                </c:pt>
              </c:strCache>
            </c:strRef>
          </c:tx>
          <c:spPr>
            <a:solidFill>
              <a:schemeClr val="accent4"/>
            </a:solidFill>
            <a:ln>
              <a:noFill/>
            </a:ln>
            <a:effectLst/>
          </c:spPr>
          <c:invertIfNegative val="0"/>
          <c:cat>
            <c:numRef>
              <c:f>Sheet1!$A$2:$A$33</c:f>
              <c:numCache>
                <c:formatCode>General</c:formatCode>
                <c:ptCount val="32"/>
              </c:numCache>
            </c:numRef>
          </c:cat>
          <c:val>
            <c:numRef>
              <c:f>Sheet1!$E$2:$E$33</c:f>
              <c:numCache>
                <c:formatCode>General</c:formatCode>
                <c:ptCount val="32"/>
              </c:numCache>
            </c:numRef>
          </c:val>
          <c:extLst>
            <c:ext xmlns:c16="http://schemas.microsoft.com/office/drawing/2014/chart" uri="{C3380CC4-5D6E-409C-BE32-E72D297353CC}">
              <c16:uniqueId val="{00000003-F03D-4F82-988D-D8D610BA1B4E}"/>
            </c:ext>
          </c:extLst>
        </c:ser>
        <c:ser>
          <c:idx val="4"/>
          <c:order val="4"/>
          <c:tx>
            <c:strRef>
              <c:f>Sheet1!$F$1</c:f>
              <c:strCache>
                <c:ptCount val="1"/>
                <c:pt idx="0">
                  <c:v>KR</c:v>
                </c:pt>
              </c:strCache>
            </c:strRef>
          </c:tx>
          <c:spPr>
            <a:solidFill>
              <a:schemeClr val="accent5"/>
            </a:solidFill>
            <a:ln>
              <a:noFill/>
            </a:ln>
            <a:effectLst/>
          </c:spPr>
          <c:invertIfNegative val="0"/>
          <c:cat>
            <c:numRef>
              <c:f>Sheet1!$A$2:$A$33</c:f>
              <c:numCache>
                <c:formatCode>General</c:formatCode>
                <c:ptCount val="32"/>
              </c:numCache>
            </c:numRef>
          </c:cat>
          <c:val>
            <c:numRef>
              <c:f>Sheet1!$F$2:$F$33</c:f>
              <c:numCache>
                <c:formatCode>General</c:formatCode>
                <c:ptCount val="32"/>
              </c:numCache>
            </c:numRef>
          </c:val>
          <c:extLst>
            <c:ext xmlns:c16="http://schemas.microsoft.com/office/drawing/2014/chart" uri="{C3380CC4-5D6E-409C-BE32-E72D297353CC}">
              <c16:uniqueId val="{00000004-F03D-4F82-988D-D8D610BA1B4E}"/>
            </c:ext>
          </c:extLst>
        </c:ser>
        <c:ser>
          <c:idx val="5"/>
          <c:order val="5"/>
          <c:tx>
            <c:strRef>
              <c:f>Sheet1!$G$1</c:f>
              <c:strCache>
                <c:ptCount val="1"/>
                <c:pt idx="0">
                  <c:v>AU</c:v>
                </c:pt>
              </c:strCache>
            </c:strRef>
          </c:tx>
          <c:spPr>
            <a:solidFill>
              <a:schemeClr val="accent6"/>
            </a:solidFill>
            <a:ln>
              <a:noFill/>
            </a:ln>
            <a:effectLst/>
          </c:spPr>
          <c:invertIfNegative val="0"/>
          <c:cat>
            <c:numRef>
              <c:f>Sheet1!$A$2:$A$33</c:f>
              <c:numCache>
                <c:formatCode>General</c:formatCode>
                <c:ptCount val="32"/>
              </c:numCache>
            </c:numRef>
          </c:cat>
          <c:val>
            <c:numRef>
              <c:f>Sheet1!$G$2:$G$33</c:f>
              <c:numCache>
                <c:formatCode>General</c:formatCode>
                <c:ptCount val="32"/>
              </c:numCache>
            </c:numRef>
          </c:val>
          <c:extLst>
            <c:ext xmlns:c16="http://schemas.microsoft.com/office/drawing/2014/chart" uri="{C3380CC4-5D6E-409C-BE32-E72D297353CC}">
              <c16:uniqueId val="{00000005-F03D-4F82-988D-D8D610BA1B4E}"/>
            </c:ext>
          </c:extLst>
        </c:ser>
        <c:ser>
          <c:idx val="6"/>
          <c:order val="6"/>
          <c:tx>
            <c:strRef>
              <c:f>Sheet1!$H$1</c:f>
              <c:strCache>
                <c:ptCount val="1"/>
                <c:pt idx="0">
                  <c:v>IN</c:v>
                </c:pt>
              </c:strCache>
            </c:strRef>
          </c:tx>
          <c:spPr>
            <a:solidFill>
              <a:schemeClr val="accent1">
                <a:lumMod val="60000"/>
              </a:schemeClr>
            </a:solidFill>
            <a:ln>
              <a:noFill/>
            </a:ln>
            <a:effectLst/>
          </c:spPr>
          <c:invertIfNegative val="0"/>
          <c:cat>
            <c:numRef>
              <c:f>Sheet1!$A$2:$A$33</c:f>
              <c:numCache>
                <c:formatCode>General</c:formatCode>
                <c:ptCount val="32"/>
              </c:numCache>
            </c:numRef>
          </c:cat>
          <c:val>
            <c:numRef>
              <c:f>Sheet1!$H$2:$H$33</c:f>
              <c:numCache>
                <c:formatCode>General</c:formatCode>
                <c:ptCount val="32"/>
              </c:numCache>
            </c:numRef>
          </c:val>
          <c:extLst>
            <c:ext xmlns:c16="http://schemas.microsoft.com/office/drawing/2014/chart" uri="{C3380CC4-5D6E-409C-BE32-E72D297353CC}">
              <c16:uniqueId val="{00000006-F03D-4F82-988D-D8D610BA1B4E}"/>
            </c:ext>
          </c:extLst>
        </c:ser>
        <c:dLbls>
          <c:showLegendKey val="0"/>
          <c:showVal val="0"/>
          <c:showCatName val="0"/>
          <c:showSerName val="0"/>
          <c:showPercent val="0"/>
          <c:showBubbleSize val="0"/>
        </c:dLbls>
        <c:gapWidth val="219"/>
        <c:axId val="549384048"/>
        <c:axId val="549377568"/>
      </c:barChart>
      <c:catAx>
        <c:axId val="549384048"/>
        <c:scaling>
          <c:orientation val="minMax"/>
        </c:scaling>
        <c:delete val="1"/>
        <c:axPos val="b"/>
        <c:numFmt formatCode="General" sourceLinked="1"/>
        <c:majorTickMark val="none"/>
        <c:minorTickMark val="none"/>
        <c:tickLblPos val="nextTo"/>
        <c:crossAx val="549377568"/>
        <c:crosses val="autoZero"/>
        <c:auto val="1"/>
        <c:lblAlgn val="ctr"/>
        <c:lblOffset val="100"/>
        <c:noMultiLvlLbl val="0"/>
      </c:catAx>
      <c:valAx>
        <c:axId val="549377568"/>
        <c:scaling>
          <c:orientation val="minMax"/>
        </c:scaling>
        <c:delete val="1"/>
        <c:axPos val="l"/>
        <c:numFmt formatCode="General" sourceLinked="1"/>
        <c:majorTickMark val="none"/>
        <c:minorTickMark val="none"/>
        <c:tickLblPos val="nextTo"/>
        <c:crossAx val="549384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Reporting</c:v>
                </c:pt>
              </c:strCache>
            </c:strRef>
          </c:tx>
          <c:spPr>
            <a:pattFill prst="wdUpDiag">
              <a:fgClr>
                <a:schemeClr val="accent1"/>
              </a:fgClr>
              <a:bgClr>
                <a:schemeClr val="bg1"/>
              </a:bgClr>
            </a:patt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Sheet1!$B$22:$B$33</c:f>
              <c:numCache>
                <c:formatCode>0%</c:formatCode>
                <c:ptCount val="12"/>
                <c:pt idx="0">
                  <c:v>0.10759494</c:v>
                </c:pt>
                <c:pt idx="1">
                  <c:v>0.10548523</c:v>
                </c:pt>
                <c:pt idx="2">
                  <c:v>9.4936710000000007E-2</c:v>
                </c:pt>
                <c:pt idx="3">
                  <c:v>9.2827000000000007E-2</c:v>
                </c:pt>
                <c:pt idx="4">
                  <c:v>8.0168779999999995E-2</c:v>
                </c:pt>
                <c:pt idx="5">
                  <c:v>7.3839660000000001E-2</c:v>
                </c:pt>
                <c:pt idx="6">
                  <c:v>7.1729960000000009E-2</c:v>
                </c:pt>
                <c:pt idx="7">
                  <c:v>6.5400840000000002E-2</c:v>
                </c:pt>
                <c:pt idx="8">
                  <c:v>5.4852320000000003E-2</c:v>
                </c:pt>
                <c:pt idx="9">
                  <c:v>5.0632910000000003E-2</c:v>
                </c:pt>
                <c:pt idx="10">
                  <c:v>4.6413500000000003E-2</c:v>
                </c:pt>
                <c:pt idx="11">
                  <c:v>3.7974679999999997E-2</c:v>
                </c:pt>
              </c:numCache>
            </c:numRef>
          </c:val>
          <c:extLst>
            <c:ext xmlns:c16="http://schemas.microsoft.com/office/drawing/2014/chart" uri="{C3380CC4-5D6E-409C-BE32-E72D297353CC}">
              <c16:uniqueId val="{00000000-8778-4077-8B68-2170D64956D9}"/>
            </c:ext>
          </c:extLst>
        </c:ser>
        <c:ser>
          <c:idx val="1"/>
          <c:order val="1"/>
          <c:tx>
            <c:strRef>
              <c:f>Sheet1!$C$1</c:f>
              <c:strCache>
                <c:ptCount val="1"/>
                <c:pt idx="0">
                  <c:v>UK Reporting</c:v>
                </c:pt>
              </c:strCache>
            </c:strRef>
          </c:tx>
          <c:spPr>
            <a:pattFill prst="wdUpDiag">
              <a:fgClr>
                <a:schemeClr val="accent2"/>
              </a:fgClr>
              <a:bgClr>
                <a:schemeClr val="bg1"/>
              </a:bgClr>
            </a:patt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Sheet1!$C$22:$C$33</c:f>
              <c:numCache>
                <c:formatCode>0%</c:formatCode>
                <c:ptCount val="12"/>
                <c:pt idx="0">
                  <c:v>0.10119048</c:v>
                </c:pt>
                <c:pt idx="1">
                  <c:v>0.10714286000000001</c:v>
                </c:pt>
                <c:pt idx="2">
                  <c:v>8.9285710000000004E-2</c:v>
                </c:pt>
                <c:pt idx="3">
                  <c:v>6.5476190000000004E-2</c:v>
                </c:pt>
                <c:pt idx="4">
                  <c:v>0.11309524</c:v>
                </c:pt>
                <c:pt idx="5">
                  <c:v>6.5476190000000004E-2</c:v>
                </c:pt>
                <c:pt idx="6">
                  <c:v>4.7619050000000003E-2</c:v>
                </c:pt>
                <c:pt idx="7">
                  <c:v>7.7380950000000004E-2</c:v>
                </c:pt>
                <c:pt idx="8">
                  <c:v>7.7380950000000004E-2</c:v>
                </c:pt>
                <c:pt idx="9">
                  <c:v>4.1666670000000003E-2</c:v>
                </c:pt>
                <c:pt idx="10">
                  <c:v>2.3809520000000001E-2</c:v>
                </c:pt>
                <c:pt idx="11">
                  <c:v>2.3809520000000001E-2</c:v>
                </c:pt>
              </c:numCache>
            </c:numRef>
          </c:val>
          <c:extLst>
            <c:ext xmlns:c16="http://schemas.microsoft.com/office/drawing/2014/chart" uri="{C3380CC4-5D6E-409C-BE32-E72D297353CC}">
              <c16:uniqueId val="{00000001-8778-4077-8B68-2170D64956D9}"/>
            </c:ext>
          </c:extLst>
        </c:ser>
        <c:ser>
          <c:idx val="2"/>
          <c:order val="2"/>
          <c:tx>
            <c:strRef>
              <c:f>Sheet1!$D$1</c:f>
              <c:strCache>
                <c:ptCount val="1"/>
                <c:pt idx="0">
                  <c:v>DE Reporting</c:v>
                </c:pt>
              </c:strCache>
            </c:strRef>
          </c:tx>
          <c:spPr>
            <a:pattFill prst="wdUpDiag">
              <a:fgClr>
                <a:schemeClr val="accent3"/>
              </a:fgClr>
              <a:bgClr>
                <a:schemeClr val="bg1"/>
              </a:bgClr>
            </a:patt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Sheet1!$D$22:$D$33</c:f>
              <c:numCache>
                <c:formatCode>0%</c:formatCode>
                <c:ptCount val="12"/>
                <c:pt idx="0">
                  <c:v>6.8965520000000002E-2</c:v>
                </c:pt>
                <c:pt idx="1">
                  <c:v>0.13793103000000001</c:v>
                </c:pt>
                <c:pt idx="2">
                  <c:v>0.12807882000000001</c:v>
                </c:pt>
                <c:pt idx="3">
                  <c:v>0.13793103000000001</c:v>
                </c:pt>
                <c:pt idx="4">
                  <c:v>8.8669949999999997E-2</c:v>
                </c:pt>
                <c:pt idx="5">
                  <c:v>8.3743839999999986E-2</c:v>
                </c:pt>
                <c:pt idx="6">
                  <c:v>4.9261079999999999E-2</c:v>
                </c:pt>
                <c:pt idx="7">
                  <c:v>5.9113300000000008E-2</c:v>
                </c:pt>
                <c:pt idx="8">
                  <c:v>7.389163E-2</c:v>
                </c:pt>
                <c:pt idx="9">
                  <c:v>7.8817730000000003E-2</c:v>
                </c:pt>
                <c:pt idx="10">
                  <c:v>2.955665E-2</c:v>
                </c:pt>
                <c:pt idx="11">
                  <c:v>1.9704429999999998E-2</c:v>
                </c:pt>
              </c:numCache>
            </c:numRef>
          </c:val>
          <c:extLst>
            <c:ext xmlns:c16="http://schemas.microsoft.com/office/drawing/2014/chart" uri="{C3380CC4-5D6E-409C-BE32-E72D297353CC}">
              <c16:uniqueId val="{00000002-8778-4077-8B68-2170D64956D9}"/>
            </c:ext>
          </c:extLst>
        </c:ser>
        <c:ser>
          <c:idx val="3"/>
          <c:order val="3"/>
          <c:tx>
            <c:strRef>
              <c:f>Sheet1!$E$1</c:f>
              <c:strCache>
                <c:ptCount val="1"/>
                <c:pt idx="0">
                  <c:v>IT Reporting</c:v>
                </c:pt>
              </c:strCache>
            </c:strRef>
          </c:tx>
          <c:spPr>
            <a:pattFill prst="wdUpDiag">
              <a:fgClr>
                <a:schemeClr val="accent4"/>
              </a:fgClr>
              <a:bgClr>
                <a:schemeClr val="bg1"/>
              </a:bgClr>
            </a:patt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Sheet1!$E$22:$E$33</c:f>
              <c:numCache>
                <c:formatCode>0%</c:formatCode>
                <c:ptCount val="12"/>
                <c:pt idx="0">
                  <c:v>0.12145749</c:v>
                </c:pt>
                <c:pt idx="1">
                  <c:v>0.13765182000000001</c:v>
                </c:pt>
                <c:pt idx="2">
                  <c:v>0.18623482</c:v>
                </c:pt>
                <c:pt idx="3">
                  <c:v>0.10526315999999999</c:v>
                </c:pt>
                <c:pt idx="4">
                  <c:v>0.1659919</c:v>
                </c:pt>
                <c:pt idx="5">
                  <c:v>6.882590999999999E-2</c:v>
                </c:pt>
                <c:pt idx="6">
                  <c:v>6.0728740000000003E-2</c:v>
                </c:pt>
                <c:pt idx="7">
                  <c:v>0.10121457</c:v>
                </c:pt>
                <c:pt idx="8">
                  <c:v>0.10526315999999999</c:v>
                </c:pt>
                <c:pt idx="9">
                  <c:v>9.7165990000000008E-2</c:v>
                </c:pt>
                <c:pt idx="10">
                  <c:v>5.668016E-2</c:v>
                </c:pt>
                <c:pt idx="11">
                  <c:v>1.214575E-2</c:v>
                </c:pt>
              </c:numCache>
            </c:numRef>
          </c:val>
          <c:extLst>
            <c:ext xmlns:c16="http://schemas.microsoft.com/office/drawing/2014/chart" uri="{C3380CC4-5D6E-409C-BE32-E72D297353CC}">
              <c16:uniqueId val="{00000003-8778-4077-8B68-2170D64956D9}"/>
            </c:ext>
          </c:extLst>
        </c:ser>
        <c:ser>
          <c:idx val="4"/>
          <c:order val="4"/>
          <c:tx>
            <c:strRef>
              <c:f>Sheet1!$F$1</c:f>
              <c:strCache>
                <c:ptCount val="1"/>
                <c:pt idx="0">
                  <c:v>KR Reporting</c:v>
                </c:pt>
              </c:strCache>
            </c:strRef>
          </c:tx>
          <c:spPr>
            <a:pattFill prst="wdUpDiag">
              <a:fgClr>
                <a:schemeClr val="accent5"/>
              </a:fgClr>
              <a:bgClr>
                <a:schemeClr val="bg1"/>
              </a:bgClr>
            </a:patt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Sheet1!$F$22:$F$33</c:f>
              <c:numCache>
                <c:formatCode>0%</c:formatCode>
                <c:ptCount val="12"/>
                <c:pt idx="0">
                  <c:v>0.15506328999999999</c:v>
                </c:pt>
                <c:pt idx="1">
                  <c:v>0.28797467999999998</c:v>
                </c:pt>
                <c:pt idx="2">
                  <c:v>0.25632911000000003</c:v>
                </c:pt>
                <c:pt idx="3">
                  <c:v>0.12658227999999999</c:v>
                </c:pt>
                <c:pt idx="4">
                  <c:v>0.10759494</c:v>
                </c:pt>
                <c:pt idx="5">
                  <c:v>7.5949370000000002E-2</c:v>
                </c:pt>
                <c:pt idx="6">
                  <c:v>4.7468349999999999E-2</c:v>
                </c:pt>
                <c:pt idx="7">
                  <c:v>6.0126579999999999E-2</c:v>
                </c:pt>
                <c:pt idx="8">
                  <c:v>6.9620249999999995E-2</c:v>
                </c:pt>
                <c:pt idx="9">
                  <c:v>5.0632910000000003E-2</c:v>
                </c:pt>
                <c:pt idx="10">
                  <c:v>4.4303799999999997E-2</c:v>
                </c:pt>
                <c:pt idx="11">
                  <c:v>1.2658229999999999E-2</c:v>
                </c:pt>
              </c:numCache>
            </c:numRef>
          </c:val>
          <c:extLst>
            <c:ext xmlns:c16="http://schemas.microsoft.com/office/drawing/2014/chart" uri="{C3380CC4-5D6E-409C-BE32-E72D297353CC}">
              <c16:uniqueId val="{00000004-8778-4077-8B68-2170D64956D9}"/>
            </c:ext>
          </c:extLst>
        </c:ser>
        <c:ser>
          <c:idx val="5"/>
          <c:order val="5"/>
          <c:tx>
            <c:strRef>
              <c:f>Sheet1!$G$1</c:f>
              <c:strCache>
                <c:ptCount val="1"/>
                <c:pt idx="0">
                  <c:v>AU Reporting</c:v>
                </c:pt>
              </c:strCache>
            </c:strRef>
          </c:tx>
          <c:spPr>
            <a:pattFill prst="wdUpDiag">
              <a:fgClr>
                <a:schemeClr val="accent6"/>
              </a:fgClr>
              <a:bgClr>
                <a:schemeClr val="bg1"/>
              </a:bgClr>
            </a:patt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Sheet1!$G$22:$G$33</c:f>
              <c:numCache>
                <c:formatCode>0%</c:formatCode>
                <c:ptCount val="12"/>
                <c:pt idx="0">
                  <c:v>0.12690355</c:v>
                </c:pt>
                <c:pt idx="1">
                  <c:v>0.17766497000000001</c:v>
                </c:pt>
                <c:pt idx="2">
                  <c:v>8.1218269999999995E-2</c:v>
                </c:pt>
                <c:pt idx="3">
                  <c:v>0.10659898</c:v>
                </c:pt>
                <c:pt idx="4">
                  <c:v>8.6294419999999997E-2</c:v>
                </c:pt>
                <c:pt idx="5">
                  <c:v>9.137055999999999E-2</c:v>
                </c:pt>
                <c:pt idx="6">
                  <c:v>8.6294419999999997E-2</c:v>
                </c:pt>
                <c:pt idx="7">
                  <c:v>9.6446699999999996E-2</c:v>
                </c:pt>
                <c:pt idx="8">
                  <c:v>7.6142130000000002E-2</c:v>
                </c:pt>
                <c:pt idx="9">
                  <c:v>3.553299E-2</c:v>
                </c:pt>
                <c:pt idx="10">
                  <c:v>5.0761420000000002E-2</c:v>
                </c:pt>
                <c:pt idx="11">
                  <c:v>2.0304570000000001E-2</c:v>
                </c:pt>
              </c:numCache>
            </c:numRef>
          </c:val>
          <c:extLst>
            <c:ext xmlns:c16="http://schemas.microsoft.com/office/drawing/2014/chart" uri="{C3380CC4-5D6E-409C-BE32-E72D297353CC}">
              <c16:uniqueId val="{00000005-8778-4077-8B68-2170D64956D9}"/>
            </c:ext>
          </c:extLst>
        </c:ser>
        <c:ser>
          <c:idx val="6"/>
          <c:order val="6"/>
          <c:tx>
            <c:strRef>
              <c:f>Sheet1!$H$1</c:f>
              <c:strCache>
                <c:ptCount val="1"/>
                <c:pt idx="0">
                  <c:v>IN Reporting</c:v>
                </c:pt>
              </c:strCache>
            </c:strRef>
          </c:tx>
          <c:spPr>
            <a:pattFill prst="wdUpDiag">
              <a:fgClr>
                <a:schemeClr val="bg2"/>
              </a:fgClr>
              <a:bgClr>
                <a:schemeClr val="bg1"/>
              </a:bgClr>
            </a:patt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Sheet1!$H$22:$H$33</c:f>
              <c:numCache>
                <c:formatCode>0%</c:formatCode>
                <c:ptCount val="12"/>
                <c:pt idx="0">
                  <c:v>5.4495910000000002E-2</c:v>
                </c:pt>
                <c:pt idx="1">
                  <c:v>0.20708446999999999</c:v>
                </c:pt>
                <c:pt idx="2">
                  <c:v>8.4468660000000001E-2</c:v>
                </c:pt>
                <c:pt idx="3">
                  <c:v>4.359673E-2</c:v>
                </c:pt>
                <c:pt idx="4">
                  <c:v>9.8092640000000009E-2</c:v>
                </c:pt>
                <c:pt idx="5">
                  <c:v>7.6294279999999992E-2</c:v>
                </c:pt>
                <c:pt idx="6">
                  <c:v>4.632153E-2</c:v>
                </c:pt>
                <c:pt idx="7">
                  <c:v>1.6348769999999999E-2</c:v>
                </c:pt>
                <c:pt idx="8">
                  <c:v>4.632153E-2</c:v>
                </c:pt>
                <c:pt idx="9">
                  <c:v>4.359673E-2</c:v>
                </c:pt>
                <c:pt idx="10">
                  <c:v>5.4495910000000002E-2</c:v>
                </c:pt>
                <c:pt idx="11">
                  <c:v>4.632153E-2</c:v>
                </c:pt>
              </c:numCache>
            </c:numRef>
          </c:val>
          <c:extLst>
            <c:ext xmlns:c16="http://schemas.microsoft.com/office/drawing/2014/chart" uri="{C3380CC4-5D6E-409C-BE32-E72D297353CC}">
              <c16:uniqueId val="{00000006-8778-4077-8B68-2170D64956D9}"/>
            </c:ext>
          </c:extLst>
        </c:ser>
        <c:dLbls>
          <c:showLegendKey val="0"/>
          <c:showVal val="0"/>
          <c:showCatName val="0"/>
          <c:showSerName val="0"/>
          <c:showPercent val="0"/>
          <c:showBubbleSize val="0"/>
        </c:dLbls>
        <c:gapWidth val="219"/>
        <c:overlap val="-27"/>
        <c:axId val="549384048"/>
        <c:axId val="549377568"/>
      </c:barChart>
      <c:barChart>
        <c:barDir val="col"/>
        <c:grouping val="clustered"/>
        <c:varyColors val="0"/>
        <c:ser>
          <c:idx val="7"/>
          <c:order val="7"/>
          <c:tx>
            <c:strRef>
              <c:f>Sheet1!$I$1</c:f>
              <c:strCache>
                <c:ptCount val="1"/>
                <c:pt idx="0">
                  <c:v>US Consideration</c:v>
                </c:pt>
              </c:strCache>
            </c:strRef>
          </c:tx>
          <c:spPr>
            <a:solidFill>
              <a:schemeClr val="accent1"/>
            </a:solid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Sheet1!$I$22:$I$33</c:f>
              <c:numCache>
                <c:formatCode>0%</c:formatCode>
                <c:ptCount val="12"/>
                <c:pt idx="0">
                  <c:v>7.5294119999999992E-2</c:v>
                </c:pt>
                <c:pt idx="1">
                  <c:v>9.6470590000000009E-2</c:v>
                </c:pt>
                <c:pt idx="2">
                  <c:v>5.4117650000000003E-2</c:v>
                </c:pt>
                <c:pt idx="3">
                  <c:v>7.058824000000001E-2</c:v>
                </c:pt>
                <c:pt idx="4">
                  <c:v>6.8235290000000004E-2</c:v>
                </c:pt>
                <c:pt idx="5">
                  <c:v>6.3529410000000008E-2</c:v>
                </c:pt>
                <c:pt idx="6">
                  <c:v>4.7058820000000001E-2</c:v>
                </c:pt>
                <c:pt idx="7">
                  <c:v>6.3529410000000008E-2</c:v>
                </c:pt>
                <c:pt idx="8">
                  <c:v>4.2352939999999999E-2</c:v>
                </c:pt>
                <c:pt idx="9">
                  <c:v>3.7647060000000003E-2</c:v>
                </c:pt>
                <c:pt idx="10">
                  <c:v>0.04</c:v>
                </c:pt>
                <c:pt idx="11">
                  <c:v>2.3529410000000001E-2</c:v>
                </c:pt>
              </c:numCache>
            </c:numRef>
          </c:val>
          <c:extLst>
            <c:ext xmlns:c16="http://schemas.microsoft.com/office/drawing/2014/chart" uri="{C3380CC4-5D6E-409C-BE32-E72D297353CC}">
              <c16:uniqueId val="{00000007-8778-4077-8B68-2170D64956D9}"/>
            </c:ext>
          </c:extLst>
        </c:ser>
        <c:ser>
          <c:idx val="8"/>
          <c:order val="8"/>
          <c:tx>
            <c:strRef>
              <c:f>Sheet1!$J$1</c:f>
              <c:strCache>
                <c:ptCount val="1"/>
                <c:pt idx="0">
                  <c:v>UK Consideration</c:v>
                </c:pt>
              </c:strCache>
            </c:strRef>
          </c:tx>
          <c:spPr>
            <a:solidFill>
              <a:schemeClr val="accent2"/>
            </a:solid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Sheet1!$J$22:$J$33</c:f>
              <c:numCache>
                <c:formatCode>0%</c:formatCode>
                <c:ptCount val="12"/>
                <c:pt idx="0">
                  <c:v>7.3825500000000002E-2</c:v>
                </c:pt>
                <c:pt idx="1">
                  <c:v>8.724831999999999E-2</c:v>
                </c:pt>
                <c:pt idx="2">
                  <c:v>9.3959729999999991E-2</c:v>
                </c:pt>
                <c:pt idx="3">
                  <c:v>6.040268E-2</c:v>
                </c:pt>
                <c:pt idx="4">
                  <c:v>0.11409395999999999</c:v>
                </c:pt>
                <c:pt idx="5">
                  <c:v>6.040268E-2</c:v>
                </c:pt>
                <c:pt idx="6">
                  <c:v>4.6979870000000007E-2</c:v>
                </c:pt>
                <c:pt idx="7">
                  <c:v>7.3825500000000002E-2</c:v>
                </c:pt>
                <c:pt idx="8">
                  <c:v>4.0268459999999999E-2</c:v>
                </c:pt>
                <c:pt idx="9">
                  <c:v>2.0134229999999999E-2</c:v>
                </c:pt>
                <c:pt idx="10">
                  <c:v>1.342282E-2</c:v>
                </c:pt>
                <c:pt idx="11">
                  <c:v>6.7114100000000001E-3</c:v>
                </c:pt>
              </c:numCache>
            </c:numRef>
          </c:val>
          <c:extLst>
            <c:ext xmlns:c16="http://schemas.microsoft.com/office/drawing/2014/chart" uri="{C3380CC4-5D6E-409C-BE32-E72D297353CC}">
              <c16:uniqueId val="{00000008-8778-4077-8B68-2170D64956D9}"/>
            </c:ext>
          </c:extLst>
        </c:ser>
        <c:ser>
          <c:idx val="9"/>
          <c:order val="9"/>
          <c:tx>
            <c:strRef>
              <c:f>Sheet1!$K$1</c:f>
              <c:strCache>
                <c:ptCount val="1"/>
                <c:pt idx="0">
                  <c:v>DE Consideration</c:v>
                </c:pt>
              </c:strCache>
            </c:strRef>
          </c:tx>
          <c:spPr>
            <a:solidFill>
              <a:schemeClr val="accent3"/>
            </a:solid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Sheet1!$K$22:$K$33</c:f>
              <c:numCache>
                <c:formatCode>0%</c:formatCode>
                <c:ptCount val="12"/>
                <c:pt idx="0">
                  <c:v>5.9459459999999999E-2</c:v>
                </c:pt>
                <c:pt idx="1">
                  <c:v>0.11891892</c:v>
                </c:pt>
                <c:pt idx="2">
                  <c:v>6.4864859999999996E-2</c:v>
                </c:pt>
                <c:pt idx="3">
                  <c:v>0.12972972999999999</c:v>
                </c:pt>
                <c:pt idx="4">
                  <c:v>7.027027000000001E-2</c:v>
                </c:pt>
                <c:pt idx="5">
                  <c:v>5.4054049999999999E-2</c:v>
                </c:pt>
                <c:pt idx="6">
                  <c:v>3.2432429999999998E-2</c:v>
                </c:pt>
                <c:pt idx="7">
                  <c:v>3.7837839999999998E-2</c:v>
                </c:pt>
                <c:pt idx="8">
                  <c:v>5.9459459999999999E-2</c:v>
                </c:pt>
                <c:pt idx="9">
                  <c:v>3.7837839999999998E-2</c:v>
                </c:pt>
                <c:pt idx="10">
                  <c:v>2.702703E-2</c:v>
                </c:pt>
                <c:pt idx="11">
                  <c:v>2.1621620000000001E-2</c:v>
                </c:pt>
              </c:numCache>
            </c:numRef>
          </c:val>
          <c:extLst>
            <c:ext xmlns:c16="http://schemas.microsoft.com/office/drawing/2014/chart" uri="{C3380CC4-5D6E-409C-BE32-E72D297353CC}">
              <c16:uniqueId val="{00000009-8778-4077-8B68-2170D64956D9}"/>
            </c:ext>
          </c:extLst>
        </c:ser>
        <c:ser>
          <c:idx val="10"/>
          <c:order val="10"/>
          <c:tx>
            <c:strRef>
              <c:f>Sheet1!$L$1</c:f>
              <c:strCache>
                <c:ptCount val="1"/>
                <c:pt idx="0">
                  <c:v>IT Consideration</c:v>
                </c:pt>
              </c:strCache>
            </c:strRef>
          </c:tx>
          <c:spPr>
            <a:solidFill>
              <a:schemeClr val="accent4"/>
            </a:solid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Sheet1!$L$22:$L$33</c:f>
              <c:numCache>
                <c:formatCode>0%</c:formatCode>
                <c:ptCount val="12"/>
                <c:pt idx="0">
                  <c:v>8.5836910000000002E-2</c:v>
                </c:pt>
                <c:pt idx="1">
                  <c:v>0.11587983</c:v>
                </c:pt>
                <c:pt idx="2">
                  <c:v>0.12446351999999999</c:v>
                </c:pt>
                <c:pt idx="3">
                  <c:v>7.2961369999999998E-2</c:v>
                </c:pt>
                <c:pt idx="4">
                  <c:v>0.16738196999999999</c:v>
                </c:pt>
                <c:pt idx="5">
                  <c:v>6.8669529999999993E-2</c:v>
                </c:pt>
                <c:pt idx="6">
                  <c:v>3.4334759999999999E-2</c:v>
                </c:pt>
                <c:pt idx="7">
                  <c:v>7.7253219999999997E-2</c:v>
                </c:pt>
                <c:pt idx="8">
                  <c:v>7.2961369999999998E-2</c:v>
                </c:pt>
                <c:pt idx="9">
                  <c:v>6.0085840000000001E-2</c:v>
                </c:pt>
                <c:pt idx="10">
                  <c:v>5.5793990000000002E-2</c:v>
                </c:pt>
                <c:pt idx="11">
                  <c:v>4.2918499999999998E-3</c:v>
                </c:pt>
              </c:numCache>
            </c:numRef>
          </c:val>
          <c:extLst>
            <c:ext xmlns:c16="http://schemas.microsoft.com/office/drawing/2014/chart" uri="{C3380CC4-5D6E-409C-BE32-E72D297353CC}">
              <c16:uniqueId val="{0000000A-8778-4077-8B68-2170D64956D9}"/>
            </c:ext>
          </c:extLst>
        </c:ser>
        <c:ser>
          <c:idx val="11"/>
          <c:order val="11"/>
          <c:tx>
            <c:strRef>
              <c:f>Sheet1!$M$1</c:f>
              <c:strCache>
                <c:ptCount val="1"/>
                <c:pt idx="0">
                  <c:v>KR Consideration</c:v>
                </c:pt>
              </c:strCache>
            </c:strRef>
          </c:tx>
          <c:spPr>
            <a:solidFill>
              <a:schemeClr val="accent5"/>
            </a:solid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Sheet1!$M$22:$M$33</c:f>
              <c:numCache>
                <c:formatCode>0%</c:formatCode>
                <c:ptCount val="12"/>
                <c:pt idx="0">
                  <c:v>9.4915249999999993E-2</c:v>
                </c:pt>
                <c:pt idx="1">
                  <c:v>0.25762711999999999</c:v>
                </c:pt>
                <c:pt idx="2">
                  <c:v>0.18644068</c:v>
                </c:pt>
                <c:pt idx="3">
                  <c:v>6.101695E-2</c:v>
                </c:pt>
                <c:pt idx="4">
                  <c:v>8.1355930000000007E-2</c:v>
                </c:pt>
                <c:pt idx="5">
                  <c:v>5.4237290000000001E-2</c:v>
                </c:pt>
                <c:pt idx="6">
                  <c:v>3.7288139999999997E-2</c:v>
                </c:pt>
                <c:pt idx="7">
                  <c:v>4.0677969999999987E-2</c:v>
                </c:pt>
                <c:pt idx="8">
                  <c:v>4.7457630000000001E-2</c:v>
                </c:pt>
                <c:pt idx="9">
                  <c:v>2.3728809999999999E-2</c:v>
                </c:pt>
                <c:pt idx="10">
                  <c:v>2.033898E-2</c:v>
                </c:pt>
                <c:pt idx="11">
                  <c:v>1.016949E-2</c:v>
                </c:pt>
              </c:numCache>
            </c:numRef>
          </c:val>
          <c:extLst>
            <c:ext xmlns:c16="http://schemas.microsoft.com/office/drawing/2014/chart" uri="{C3380CC4-5D6E-409C-BE32-E72D297353CC}">
              <c16:uniqueId val="{0000000B-8778-4077-8B68-2170D64956D9}"/>
            </c:ext>
          </c:extLst>
        </c:ser>
        <c:ser>
          <c:idx val="12"/>
          <c:order val="12"/>
          <c:tx>
            <c:strRef>
              <c:f>Sheet1!$N$1</c:f>
              <c:strCache>
                <c:ptCount val="1"/>
                <c:pt idx="0">
                  <c:v>AU Consideration</c:v>
                </c:pt>
              </c:strCache>
            </c:strRef>
          </c:tx>
          <c:spPr>
            <a:solidFill>
              <a:schemeClr val="accent6"/>
            </a:solid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Sheet1!$N$22:$N$33</c:f>
              <c:numCache>
                <c:formatCode>0%</c:formatCode>
                <c:ptCount val="12"/>
                <c:pt idx="0">
                  <c:v>9.1891890000000004E-2</c:v>
                </c:pt>
                <c:pt idx="1">
                  <c:v>0.15135135</c:v>
                </c:pt>
                <c:pt idx="2">
                  <c:v>5.9459459999999999E-2</c:v>
                </c:pt>
                <c:pt idx="3">
                  <c:v>9.7297300000000003E-2</c:v>
                </c:pt>
                <c:pt idx="4">
                  <c:v>7.5675679999999995E-2</c:v>
                </c:pt>
                <c:pt idx="5">
                  <c:v>7.5675679999999995E-2</c:v>
                </c:pt>
                <c:pt idx="6">
                  <c:v>7.027027000000001E-2</c:v>
                </c:pt>
                <c:pt idx="7">
                  <c:v>9.1891890000000004E-2</c:v>
                </c:pt>
                <c:pt idx="8">
                  <c:v>4.8648650000000002E-2</c:v>
                </c:pt>
                <c:pt idx="9">
                  <c:v>2.702703E-2</c:v>
                </c:pt>
                <c:pt idx="10">
                  <c:v>4.3243240000000002E-2</c:v>
                </c:pt>
                <c:pt idx="11">
                  <c:v>1.0810810000000001E-2</c:v>
                </c:pt>
              </c:numCache>
            </c:numRef>
          </c:val>
          <c:extLst>
            <c:ext xmlns:c16="http://schemas.microsoft.com/office/drawing/2014/chart" uri="{C3380CC4-5D6E-409C-BE32-E72D297353CC}">
              <c16:uniqueId val="{0000000C-8778-4077-8B68-2170D64956D9}"/>
            </c:ext>
          </c:extLst>
        </c:ser>
        <c:ser>
          <c:idx val="13"/>
          <c:order val="13"/>
          <c:tx>
            <c:strRef>
              <c:f>Sheet1!$O$1</c:f>
              <c:strCache>
                <c:ptCount val="1"/>
                <c:pt idx="0">
                  <c:v>IN Consideration</c:v>
                </c:pt>
              </c:strCache>
            </c:strRef>
          </c:tx>
          <c:spPr>
            <a:solidFill>
              <a:schemeClr val="bg2"/>
            </a:solid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Sheet1!$O$22:$O$33</c:f>
              <c:numCache>
                <c:formatCode>0%</c:formatCode>
                <c:ptCount val="12"/>
                <c:pt idx="0">
                  <c:v>3.7463980000000001E-2</c:v>
                </c:pt>
                <c:pt idx="1">
                  <c:v>0.16714697000000001</c:v>
                </c:pt>
                <c:pt idx="2">
                  <c:v>4.8991350000000003E-2</c:v>
                </c:pt>
                <c:pt idx="3">
                  <c:v>3.1700289999999999E-2</c:v>
                </c:pt>
                <c:pt idx="4">
                  <c:v>8.6455329999999997E-2</c:v>
                </c:pt>
                <c:pt idx="5">
                  <c:v>4.3227670000000003E-2</c:v>
                </c:pt>
                <c:pt idx="6">
                  <c:v>3.7463980000000001E-2</c:v>
                </c:pt>
                <c:pt idx="7">
                  <c:v>1.440922E-2</c:v>
                </c:pt>
                <c:pt idx="8">
                  <c:v>3.1700289999999999E-2</c:v>
                </c:pt>
                <c:pt idx="9">
                  <c:v>2.0172909999999999E-2</c:v>
                </c:pt>
                <c:pt idx="10">
                  <c:v>4.3227670000000003E-2</c:v>
                </c:pt>
                <c:pt idx="11">
                  <c:v>3.7463980000000001E-2</c:v>
                </c:pt>
              </c:numCache>
            </c:numRef>
          </c:val>
          <c:extLst>
            <c:ext xmlns:c16="http://schemas.microsoft.com/office/drawing/2014/chart" uri="{C3380CC4-5D6E-409C-BE32-E72D297353CC}">
              <c16:uniqueId val="{0000000D-8778-4077-8B68-2170D64956D9}"/>
            </c:ext>
          </c:extLst>
        </c:ser>
        <c:dLbls>
          <c:showLegendKey val="0"/>
          <c:showVal val="0"/>
          <c:showCatName val="0"/>
          <c:showSerName val="0"/>
          <c:showPercent val="0"/>
          <c:showBubbleSize val="0"/>
        </c:dLbls>
        <c:gapWidth val="219"/>
        <c:overlap val="-27"/>
        <c:axId val="712800328"/>
        <c:axId val="712801408"/>
      </c:barChart>
      <c:catAx>
        <c:axId val="54938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77568"/>
        <c:crosses val="autoZero"/>
        <c:auto val="1"/>
        <c:lblAlgn val="ctr"/>
        <c:lblOffset val="100"/>
        <c:noMultiLvlLbl val="0"/>
      </c:catAx>
      <c:valAx>
        <c:axId val="54937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84048"/>
        <c:crosses val="autoZero"/>
        <c:crossBetween val="between"/>
      </c:valAx>
      <c:valAx>
        <c:axId val="712801408"/>
        <c:scaling>
          <c:orientation val="minMax"/>
          <c:max val="0.35000000000000003"/>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2800328"/>
        <c:crosses val="max"/>
        <c:crossBetween val="between"/>
      </c:valAx>
      <c:catAx>
        <c:axId val="712800328"/>
        <c:scaling>
          <c:orientation val="minMax"/>
        </c:scaling>
        <c:delete val="1"/>
        <c:axPos val="b"/>
        <c:numFmt formatCode="General" sourceLinked="1"/>
        <c:majorTickMark val="out"/>
        <c:minorTickMark val="none"/>
        <c:tickLblPos val="nextTo"/>
        <c:crossAx val="71280140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numRef>
              <c:f>Sheet1!$A$2:$A$33</c:f>
              <c:numCache>
                <c:formatCode>General</c:formatCode>
                <c:ptCount val="32"/>
              </c:numCache>
            </c:numRef>
          </c:cat>
          <c:val>
            <c:numRef>
              <c:f>Sheet1!$B$2:$B$33</c:f>
              <c:numCache>
                <c:formatCode>General</c:formatCode>
                <c:ptCount val="32"/>
              </c:numCache>
            </c:numRef>
          </c:val>
          <c:extLst>
            <c:ext xmlns:c16="http://schemas.microsoft.com/office/drawing/2014/chart" uri="{C3380CC4-5D6E-409C-BE32-E72D297353CC}">
              <c16:uniqueId val="{00000000-2E8D-44DB-8501-CD3464280B65}"/>
            </c:ext>
          </c:extLst>
        </c:ser>
        <c:ser>
          <c:idx val="1"/>
          <c:order val="1"/>
          <c:tx>
            <c:strRef>
              <c:f>Sheet1!$C$1</c:f>
              <c:strCache>
                <c:ptCount val="1"/>
                <c:pt idx="0">
                  <c:v>Male 18-34</c:v>
                </c:pt>
              </c:strCache>
            </c:strRef>
          </c:tx>
          <c:spPr>
            <a:solidFill>
              <a:schemeClr val="accent2"/>
            </a:solidFill>
            <a:ln>
              <a:noFill/>
            </a:ln>
            <a:effectLst/>
          </c:spPr>
          <c:invertIfNegative val="0"/>
          <c:cat>
            <c:numRef>
              <c:f>Sheet1!$A$2:$A$33</c:f>
              <c:numCache>
                <c:formatCode>General</c:formatCode>
                <c:ptCount val="32"/>
              </c:numCache>
            </c:numRef>
          </c:cat>
          <c:val>
            <c:numRef>
              <c:f>Sheet1!$C$2:$C$33</c:f>
              <c:numCache>
                <c:formatCode>General</c:formatCode>
                <c:ptCount val="32"/>
              </c:numCache>
            </c:numRef>
          </c:val>
          <c:extLst>
            <c:ext xmlns:c16="http://schemas.microsoft.com/office/drawing/2014/chart" uri="{C3380CC4-5D6E-409C-BE32-E72D297353CC}">
              <c16:uniqueId val="{00000001-2E8D-44DB-8501-CD3464280B65}"/>
            </c:ext>
          </c:extLst>
        </c:ser>
        <c:ser>
          <c:idx val="2"/>
          <c:order val="2"/>
          <c:tx>
            <c:strRef>
              <c:f>Sheet1!$D$1</c:f>
              <c:strCache>
                <c:ptCount val="1"/>
                <c:pt idx="0">
                  <c:v>Female 35-54</c:v>
                </c:pt>
              </c:strCache>
            </c:strRef>
          </c:tx>
          <c:spPr>
            <a:solidFill>
              <a:schemeClr val="accent3"/>
            </a:solidFill>
            <a:ln>
              <a:noFill/>
            </a:ln>
            <a:effectLst/>
          </c:spPr>
          <c:invertIfNegative val="0"/>
          <c:cat>
            <c:numRef>
              <c:f>Sheet1!$A$2:$A$33</c:f>
              <c:numCache>
                <c:formatCode>General</c:formatCode>
                <c:ptCount val="32"/>
              </c:numCache>
            </c:numRef>
          </c:cat>
          <c:val>
            <c:numRef>
              <c:f>Sheet1!$D$2:$D$33</c:f>
              <c:numCache>
                <c:formatCode>General</c:formatCode>
                <c:ptCount val="32"/>
              </c:numCache>
            </c:numRef>
          </c:val>
          <c:extLst>
            <c:ext xmlns:c16="http://schemas.microsoft.com/office/drawing/2014/chart" uri="{C3380CC4-5D6E-409C-BE32-E72D297353CC}">
              <c16:uniqueId val="{00000002-2E8D-44DB-8501-CD3464280B65}"/>
            </c:ext>
          </c:extLst>
        </c:ser>
        <c:ser>
          <c:idx val="3"/>
          <c:order val="3"/>
          <c:tx>
            <c:strRef>
              <c:f>Sheet1!$E$1</c:f>
              <c:strCache>
                <c:ptCount val="1"/>
                <c:pt idx="0">
                  <c:v>Male 35-54</c:v>
                </c:pt>
              </c:strCache>
            </c:strRef>
          </c:tx>
          <c:spPr>
            <a:solidFill>
              <a:schemeClr val="accent4"/>
            </a:solidFill>
            <a:ln>
              <a:noFill/>
            </a:ln>
            <a:effectLst/>
          </c:spPr>
          <c:invertIfNegative val="0"/>
          <c:cat>
            <c:numRef>
              <c:f>Sheet1!$A$2:$A$33</c:f>
              <c:numCache>
                <c:formatCode>General</c:formatCode>
                <c:ptCount val="32"/>
              </c:numCache>
            </c:numRef>
          </c:cat>
          <c:val>
            <c:numRef>
              <c:f>Sheet1!$E$2:$E$33</c:f>
              <c:numCache>
                <c:formatCode>General</c:formatCode>
                <c:ptCount val="32"/>
              </c:numCache>
            </c:numRef>
          </c:val>
          <c:extLst>
            <c:ext xmlns:c16="http://schemas.microsoft.com/office/drawing/2014/chart" uri="{C3380CC4-5D6E-409C-BE32-E72D297353CC}">
              <c16:uniqueId val="{00000003-2E8D-44DB-8501-CD3464280B65}"/>
            </c:ext>
          </c:extLst>
        </c:ser>
        <c:ser>
          <c:idx val="4"/>
          <c:order val="4"/>
          <c:tx>
            <c:strRef>
              <c:f>Sheet1!$F$1</c:f>
              <c:strCache>
                <c:ptCount val="1"/>
                <c:pt idx="0">
                  <c:v>Female 55+</c:v>
                </c:pt>
              </c:strCache>
            </c:strRef>
          </c:tx>
          <c:spPr>
            <a:solidFill>
              <a:schemeClr val="accent5"/>
            </a:solidFill>
            <a:ln>
              <a:noFill/>
            </a:ln>
            <a:effectLst/>
          </c:spPr>
          <c:invertIfNegative val="0"/>
          <c:cat>
            <c:numRef>
              <c:f>Sheet1!$A$2:$A$33</c:f>
              <c:numCache>
                <c:formatCode>General</c:formatCode>
                <c:ptCount val="32"/>
              </c:numCache>
            </c:numRef>
          </c:cat>
          <c:val>
            <c:numRef>
              <c:f>Sheet1!$F$2:$F$33</c:f>
              <c:numCache>
                <c:formatCode>General</c:formatCode>
                <c:ptCount val="32"/>
              </c:numCache>
            </c:numRef>
          </c:val>
          <c:extLst>
            <c:ext xmlns:c16="http://schemas.microsoft.com/office/drawing/2014/chart" uri="{C3380CC4-5D6E-409C-BE32-E72D297353CC}">
              <c16:uniqueId val="{00000004-2E8D-44DB-8501-CD3464280B65}"/>
            </c:ext>
          </c:extLst>
        </c:ser>
        <c:ser>
          <c:idx val="5"/>
          <c:order val="5"/>
          <c:tx>
            <c:strRef>
              <c:f>Sheet1!$G$1</c:f>
              <c:strCache>
                <c:ptCount val="1"/>
                <c:pt idx="0">
                  <c:v>Male 55+</c:v>
                </c:pt>
              </c:strCache>
            </c:strRef>
          </c:tx>
          <c:spPr>
            <a:solidFill>
              <a:schemeClr val="accent6"/>
            </a:solidFill>
            <a:ln>
              <a:noFill/>
            </a:ln>
            <a:effectLst/>
          </c:spPr>
          <c:invertIfNegative val="0"/>
          <c:cat>
            <c:numRef>
              <c:f>Sheet1!$A$2:$A$33</c:f>
              <c:numCache>
                <c:formatCode>General</c:formatCode>
                <c:ptCount val="32"/>
              </c:numCache>
            </c:numRef>
          </c:cat>
          <c:val>
            <c:numRef>
              <c:f>Sheet1!$G$2:$G$33</c:f>
              <c:numCache>
                <c:formatCode>General</c:formatCode>
                <c:ptCount val="32"/>
              </c:numCache>
            </c:numRef>
          </c:val>
          <c:extLst>
            <c:ext xmlns:c16="http://schemas.microsoft.com/office/drawing/2014/chart" uri="{C3380CC4-5D6E-409C-BE32-E72D297353CC}">
              <c16:uniqueId val="{00000005-2E8D-44DB-8501-CD3464280B65}"/>
            </c:ext>
          </c:extLst>
        </c:ser>
        <c:dLbls>
          <c:showLegendKey val="0"/>
          <c:showVal val="0"/>
          <c:showCatName val="0"/>
          <c:showSerName val="0"/>
          <c:showPercent val="0"/>
          <c:showBubbleSize val="0"/>
        </c:dLbls>
        <c:gapWidth val="219"/>
        <c:axId val="549384048"/>
        <c:axId val="549377568"/>
      </c:barChart>
      <c:catAx>
        <c:axId val="549384048"/>
        <c:scaling>
          <c:orientation val="minMax"/>
        </c:scaling>
        <c:delete val="1"/>
        <c:axPos val="b"/>
        <c:numFmt formatCode="General" sourceLinked="1"/>
        <c:majorTickMark val="none"/>
        <c:minorTickMark val="none"/>
        <c:tickLblPos val="nextTo"/>
        <c:crossAx val="549377568"/>
        <c:crosses val="autoZero"/>
        <c:auto val="1"/>
        <c:lblAlgn val="ctr"/>
        <c:lblOffset val="100"/>
        <c:noMultiLvlLbl val="0"/>
      </c:catAx>
      <c:valAx>
        <c:axId val="549377568"/>
        <c:scaling>
          <c:orientation val="minMax"/>
        </c:scaling>
        <c:delete val="1"/>
        <c:axPos val="l"/>
        <c:numFmt formatCode="General" sourceLinked="1"/>
        <c:majorTickMark val="none"/>
        <c:minorTickMark val="none"/>
        <c:tickLblPos val="nextTo"/>
        <c:crossAx val="549384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 Reporting</c:v>
                </c:pt>
              </c:strCache>
            </c:strRef>
          </c:tx>
          <c:spPr>
            <a:pattFill prst="wdUpDiag">
              <a:fgClr>
                <a:schemeClr val="accent1"/>
              </a:fgClr>
              <a:bgClr>
                <a:schemeClr val="bg1"/>
              </a:bgClr>
            </a:pattFill>
            <a:ln>
              <a:noFill/>
            </a:ln>
            <a:effectLst/>
          </c:spPr>
          <c:invertIfNegative val="0"/>
          <c:cat>
            <c:strRef>
              <c:f>Sheet1!$A$2:$A$11</c:f>
              <c:strCache>
                <c:ptCount val="10"/>
                <c:pt idx="0">
                  <c:v>Anxiety or stress</c:v>
                </c:pt>
                <c:pt idx="1">
                  <c:v>Skin health</c:v>
                </c:pt>
                <c:pt idx="2">
                  <c:v>Lack of energy</c:v>
                </c:pt>
                <c:pt idx="3">
                  <c:v>Mood</c:v>
                </c:pt>
                <c:pt idx="4">
                  <c:v>Digestive complaints</c:v>
                </c:pt>
                <c:pt idx="5">
                  <c:v>Nutrition concerns</c:v>
                </c:pt>
                <c:pt idx="6">
                  <c:v>Immunity concerns</c:v>
                </c:pt>
                <c:pt idx="7">
                  <c:v>Insomnia/Sleep problems</c:v>
                </c:pt>
                <c:pt idx="8">
                  <c:v>General health</c:v>
                </c:pt>
                <c:pt idx="9">
                  <c:v>Anemia</c:v>
                </c:pt>
              </c:strCache>
            </c:strRef>
          </c:cat>
          <c:val>
            <c:numRef>
              <c:f>Sheet1!$B$2:$B$11</c:f>
              <c:numCache>
                <c:formatCode>0%</c:formatCode>
                <c:ptCount val="10"/>
                <c:pt idx="0">
                  <c:v>0.39595375999999999</c:v>
                </c:pt>
                <c:pt idx="1">
                  <c:v>0.35549132999999999</c:v>
                </c:pt>
                <c:pt idx="2">
                  <c:v>0.35549132999999999</c:v>
                </c:pt>
                <c:pt idx="3">
                  <c:v>0.28323699000000002</c:v>
                </c:pt>
                <c:pt idx="4">
                  <c:v>0.26878613000000001</c:v>
                </c:pt>
                <c:pt idx="5">
                  <c:v>0.24566473999999999</c:v>
                </c:pt>
                <c:pt idx="6">
                  <c:v>0.22543352999999999</c:v>
                </c:pt>
                <c:pt idx="7">
                  <c:v>0.21965318</c:v>
                </c:pt>
                <c:pt idx="8">
                  <c:v>0.21676301000000001</c:v>
                </c:pt>
                <c:pt idx="9">
                  <c:v>0.20809248999999999</c:v>
                </c:pt>
              </c:numCache>
            </c:numRef>
          </c:val>
          <c:extLst>
            <c:ext xmlns:c16="http://schemas.microsoft.com/office/drawing/2014/chart" uri="{C3380CC4-5D6E-409C-BE32-E72D297353CC}">
              <c16:uniqueId val="{00000000-EE22-454F-9A5E-F1DF245B1210}"/>
            </c:ext>
          </c:extLst>
        </c:ser>
        <c:ser>
          <c:idx val="1"/>
          <c:order val="1"/>
          <c:tx>
            <c:strRef>
              <c:f>Sheet1!$C$1</c:f>
              <c:strCache>
                <c:ptCount val="1"/>
                <c:pt idx="0">
                  <c:v>Male 18-34 Reporting</c:v>
                </c:pt>
              </c:strCache>
            </c:strRef>
          </c:tx>
          <c:spPr>
            <a:pattFill prst="wdUpDiag">
              <a:fgClr>
                <a:schemeClr val="accent2"/>
              </a:fgClr>
              <a:bgClr>
                <a:schemeClr val="bg1"/>
              </a:bgClr>
            </a:pattFill>
            <a:ln>
              <a:noFill/>
            </a:ln>
            <a:effectLst/>
          </c:spPr>
          <c:invertIfNegative val="0"/>
          <c:cat>
            <c:strRef>
              <c:f>Sheet1!$A$2:$A$11</c:f>
              <c:strCache>
                <c:ptCount val="10"/>
                <c:pt idx="0">
                  <c:v>Anxiety or stress</c:v>
                </c:pt>
                <c:pt idx="1">
                  <c:v>Skin health</c:v>
                </c:pt>
                <c:pt idx="2">
                  <c:v>Lack of energy</c:v>
                </c:pt>
                <c:pt idx="3">
                  <c:v>Mood</c:v>
                </c:pt>
                <c:pt idx="4">
                  <c:v>Digestive complaints</c:v>
                </c:pt>
                <c:pt idx="5">
                  <c:v>Nutrition concerns</c:v>
                </c:pt>
                <c:pt idx="6">
                  <c:v>Immunity concerns</c:v>
                </c:pt>
                <c:pt idx="7">
                  <c:v>Insomnia/Sleep problems</c:v>
                </c:pt>
                <c:pt idx="8">
                  <c:v>General health</c:v>
                </c:pt>
                <c:pt idx="9">
                  <c:v>Anemia</c:v>
                </c:pt>
              </c:strCache>
            </c:strRef>
          </c:cat>
          <c:val>
            <c:numRef>
              <c:f>Sheet1!$C$2:$C$11</c:f>
              <c:numCache>
                <c:formatCode>0%</c:formatCode>
                <c:ptCount val="10"/>
                <c:pt idx="0">
                  <c:v>0.33522727000000002</c:v>
                </c:pt>
                <c:pt idx="1">
                  <c:v>0.23579544999999999</c:v>
                </c:pt>
                <c:pt idx="2">
                  <c:v>0.30113635999999999</c:v>
                </c:pt>
                <c:pt idx="3">
                  <c:v>0.27840909000000003</c:v>
                </c:pt>
                <c:pt idx="4">
                  <c:v>0.20170455000000001</c:v>
                </c:pt>
                <c:pt idx="5">
                  <c:v>0.23863635999999999</c:v>
                </c:pt>
                <c:pt idx="6">
                  <c:v>0.13636364000000001</c:v>
                </c:pt>
                <c:pt idx="7">
                  <c:v>0.17045455000000001</c:v>
                </c:pt>
                <c:pt idx="8">
                  <c:v>0.23011364000000001</c:v>
                </c:pt>
                <c:pt idx="9">
                  <c:v>7.3863640000000008E-2</c:v>
                </c:pt>
              </c:numCache>
            </c:numRef>
          </c:val>
          <c:extLst>
            <c:ext xmlns:c16="http://schemas.microsoft.com/office/drawing/2014/chart" uri="{C3380CC4-5D6E-409C-BE32-E72D297353CC}">
              <c16:uniqueId val="{00000001-EE22-454F-9A5E-F1DF245B1210}"/>
            </c:ext>
          </c:extLst>
        </c:ser>
        <c:ser>
          <c:idx val="2"/>
          <c:order val="2"/>
          <c:tx>
            <c:strRef>
              <c:f>Sheet1!$D$1</c:f>
              <c:strCache>
                <c:ptCount val="1"/>
                <c:pt idx="0">
                  <c:v>Female 35-54 Reporting</c:v>
                </c:pt>
              </c:strCache>
            </c:strRef>
          </c:tx>
          <c:spPr>
            <a:pattFill prst="wdUpDiag">
              <a:fgClr>
                <a:schemeClr val="accent3"/>
              </a:fgClr>
              <a:bgClr>
                <a:schemeClr val="bg1"/>
              </a:bgClr>
            </a:pattFill>
            <a:ln>
              <a:noFill/>
            </a:ln>
            <a:effectLst/>
          </c:spPr>
          <c:invertIfNegative val="0"/>
          <c:cat>
            <c:strRef>
              <c:f>Sheet1!$A$2:$A$11</c:f>
              <c:strCache>
                <c:ptCount val="10"/>
                <c:pt idx="0">
                  <c:v>Anxiety or stress</c:v>
                </c:pt>
                <c:pt idx="1">
                  <c:v>Skin health</c:v>
                </c:pt>
                <c:pt idx="2">
                  <c:v>Lack of energy</c:v>
                </c:pt>
                <c:pt idx="3">
                  <c:v>Mood</c:v>
                </c:pt>
                <c:pt idx="4">
                  <c:v>Digestive complaints</c:v>
                </c:pt>
                <c:pt idx="5">
                  <c:v>Nutrition concerns</c:v>
                </c:pt>
                <c:pt idx="6">
                  <c:v>Immunity concerns</c:v>
                </c:pt>
                <c:pt idx="7">
                  <c:v>Insomnia/Sleep problems</c:v>
                </c:pt>
                <c:pt idx="8">
                  <c:v>General health</c:v>
                </c:pt>
                <c:pt idx="9">
                  <c:v>Anemia</c:v>
                </c:pt>
              </c:strCache>
            </c:strRef>
          </c:cat>
          <c:val>
            <c:numRef>
              <c:f>Sheet1!$D$2:$D$11</c:f>
              <c:numCache>
                <c:formatCode>0%</c:formatCode>
                <c:ptCount val="10"/>
                <c:pt idx="0">
                  <c:v>0.41418764000000002</c:v>
                </c:pt>
                <c:pt idx="1">
                  <c:v>0.29290618000000002</c:v>
                </c:pt>
                <c:pt idx="2">
                  <c:v>0.40961098000000001</c:v>
                </c:pt>
                <c:pt idx="3">
                  <c:v>0.28604119</c:v>
                </c:pt>
                <c:pt idx="4">
                  <c:v>0.29290618000000002</c:v>
                </c:pt>
                <c:pt idx="5">
                  <c:v>0.20366133</c:v>
                </c:pt>
                <c:pt idx="6">
                  <c:v>0.19679633999999999</c:v>
                </c:pt>
                <c:pt idx="7">
                  <c:v>0.30663615999999999</c:v>
                </c:pt>
                <c:pt idx="8">
                  <c:v>0.27002288000000002</c:v>
                </c:pt>
                <c:pt idx="9">
                  <c:v>0.13043478</c:v>
                </c:pt>
              </c:numCache>
            </c:numRef>
          </c:val>
          <c:extLst>
            <c:ext xmlns:c16="http://schemas.microsoft.com/office/drawing/2014/chart" uri="{C3380CC4-5D6E-409C-BE32-E72D297353CC}">
              <c16:uniqueId val="{00000002-EE22-454F-9A5E-F1DF245B1210}"/>
            </c:ext>
          </c:extLst>
        </c:ser>
        <c:ser>
          <c:idx val="3"/>
          <c:order val="3"/>
          <c:tx>
            <c:strRef>
              <c:f>Sheet1!$E$1</c:f>
              <c:strCache>
                <c:ptCount val="1"/>
                <c:pt idx="0">
                  <c:v>Male 35-54 Reporting</c:v>
                </c:pt>
              </c:strCache>
            </c:strRef>
          </c:tx>
          <c:spPr>
            <a:pattFill prst="wdUpDiag">
              <a:fgClr>
                <a:schemeClr val="accent4"/>
              </a:fgClr>
              <a:bgClr>
                <a:schemeClr val="bg1"/>
              </a:bgClr>
            </a:pattFill>
            <a:ln>
              <a:noFill/>
            </a:ln>
            <a:effectLst/>
          </c:spPr>
          <c:invertIfNegative val="0"/>
          <c:cat>
            <c:strRef>
              <c:f>Sheet1!$A$2:$A$11</c:f>
              <c:strCache>
                <c:ptCount val="10"/>
                <c:pt idx="0">
                  <c:v>Anxiety or stress</c:v>
                </c:pt>
                <c:pt idx="1">
                  <c:v>Skin health</c:v>
                </c:pt>
                <c:pt idx="2">
                  <c:v>Lack of energy</c:v>
                </c:pt>
                <c:pt idx="3">
                  <c:v>Mood</c:v>
                </c:pt>
                <c:pt idx="4">
                  <c:v>Digestive complaints</c:v>
                </c:pt>
                <c:pt idx="5">
                  <c:v>Nutrition concerns</c:v>
                </c:pt>
                <c:pt idx="6">
                  <c:v>Immunity concerns</c:v>
                </c:pt>
                <c:pt idx="7">
                  <c:v>Insomnia/Sleep problems</c:v>
                </c:pt>
                <c:pt idx="8">
                  <c:v>General health</c:v>
                </c:pt>
                <c:pt idx="9">
                  <c:v>Anemia</c:v>
                </c:pt>
              </c:strCache>
            </c:strRef>
          </c:cat>
          <c:val>
            <c:numRef>
              <c:f>Sheet1!$E$2:$E$11</c:f>
              <c:numCache>
                <c:formatCode>0%</c:formatCode>
                <c:ptCount val="10"/>
                <c:pt idx="0">
                  <c:v>0.28571428999999998</c:v>
                </c:pt>
                <c:pt idx="1">
                  <c:v>0.20535713999999999</c:v>
                </c:pt>
                <c:pt idx="2">
                  <c:v>0.30580357000000002</c:v>
                </c:pt>
                <c:pt idx="3">
                  <c:v>0.17633929000000001</c:v>
                </c:pt>
                <c:pt idx="4">
                  <c:v>0.22767857</c:v>
                </c:pt>
                <c:pt idx="5">
                  <c:v>0.20535713999999999</c:v>
                </c:pt>
                <c:pt idx="6">
                  <c:v>0.14285713999999999</c:v>
                </c:pt>
                <c:pt idx="7">
                  <c:v>0.1875</c:v>
                </c:pt>
                <c:pt idx="8">
                  <c:v>0.25223213999999999</c:v>
                </c:pt>
                <c:pt idx="9">
                  <c:v>5.3571430000000003E-2</c:v>
                </c:pt>
              </c:numCache>
            </c:numRef>
          </c:val>
          <c:extLst>
            <c:ext xmlns:c16="http://schemas.microsoft.com/office/drawing/2014/chart" uri="{C3380CC4-5D6E-409C-BE32-E72D297353CC}">
              <c16:uniqueId val="{00000003-EE22-454F-9A5E-F1DF245B1210}"/>
            </c:ext>
          </c:extLst>
        </c:ser>
        <c:ser>
          <c:idx val="4"/>
          <c:order val="4"/>
          <c:tx>
            <c:strRef>
              <c:f>Sheet1!$F$1</c:f>
              <c:strCache>
                <c:ptCount val="1"/>
                <c:pt idx="0">
                  <c:v>Female 55+ Reporting</c:v>
                </c:pt>
              </c:strCache>
            </c:strRef>
          </c:tx>
          <c:spPr>
            <a:pattFill prst="wdUpDiag">
              <a:fgClr>
                <a:schemeClr val="accent5"/>
              </a:fgClr>
              <a:bgClr>
                <a:schemeClr val="bg1"/>
              </a:bgClr>
            </a:pattFill>
            <a:ln>
              <a:noFill/>
            </a:ln>
            <a:effectLst/>
          </c:spPr>
          <c:invertIfNegative val="0"/>
          <c:cat>
            <c:strRef>
              <c:f>Sheet1!$A$2:$A$11</c:f>
              <c:strCache>
                <c:ptCount val="10"/>
                <c:pt idx="0">
                  <c:v>Anxiety or stress</c:v>
                </c:pt>
                <c:pt idx="1">
                  <c:v>Skin health</c:v>
                </c:pt>
                <c:pt idx="2">
                  <c:v>Lack of energy</c:v>
                </c:pt>
                <c:pt idx="3">
                  <c:v>Mood</c:v>
                </c:pt>
                <c:pt idx="4">
                  <c:v>Digestive complaints</c:v>
                </c:pt>
                <c:pt idx="5">
                  <c:v>Nutrition concerns</c:v>
                </c:pt>
                <c:pt idx="6">
                  <c:v>Immunity concerns</c:v>
                </c:pt>
                <c:pt idx="7">
                  <c:v>Insomnia/Sleep problems</c:v>
                </c:pt>
                <c:pt idx="8">
                  <c:v>General health</c:v>
                </c:pt>
                <c:pt idx="9">
                  <c:v>Anemia</c:v>
                </c:pt>
              </c:strCache>
            </c:strRef>
          </c:cat>
          <c:val>
            <c:numRef>
              <c:f>Sheet1!$F$2:$F$11</c:f>
              <c:numCache>
                <c:formatCode>0%</c:formatCode>
                <c:ptCount val="10"/>
                <c:pt idx="0">
                  <c:v>0.27428571000000002</c:v>
                </c:pt>
                <c:pt idx="1">
                  <c:v>0.2</c:v>
                </c:pt>
                <c:pt idx="2">
                  <c:v>0.29142857</c:v>
                </c:pt>
                <c:pt idx="3">
                  <c:v>0.12571429000000001</c:v>
                </c:pt>
                <c:pt idx="4">
                  <c:v>0.21714285999999999</c:v>
                </c:pt>
                <c:pt idx="5">
                  <c:v>0.11428571</c:v>
                </c:pt>
                <c:pt idx="6">
                  <c:v>0.16571428999999999</c:v>
                </c:pt>
                <c:pt idx="7">
                  <c:v>0.28571428999999998</c:v>
                </c:pt>
                <c:pt idx="8">
                  <c:v>0.21142857000000001</c:v>
                </c:pt>
                <c:pt idx="9">
                  <c:v>9.1428569999999987E-2</c:v>
                </c:pt>
              </c:numCache>
            </c:numRef>
          </c:val>
          <c:extLst>
            <c:ext xmlns:c16="http://schemas.microsoft.com/office/drawing/2014/chart" uri="{C3380CC4-5D6E-409C-BE32-E72D297353CC}">
              <c16:uniqueId val="{00000004-EE22-454F-9A5E-F1DF245B1210}"/>
            </c:ext>
          </c:extLst>
        </c:ser>
        <c:ser>
          <c:idx val="5"/>
          <c:order val="5"/>
          <c:tx>
            <c:strRef>
              <c:f>Sheet1!$G$1</c:f>
              <c:strCache>
                <c:ptCount val="1"/>
                <c:pt idx="0">
                  <c:v>Male 55+ Reporting</c:v>
                </c:pt>
              </c:strCache>
            </c:strRef>
          </c:tx>
          <c:spPr>
            <a:pattFill prst="wdUpDiag">
              <a:fgClr>
                <a:schemeClr val="accent6"/>
              </a:fgClr>
              <a:bgClr>
                <a:schemeClr val="bg1"/>
              </a:bgClr>
            </a:pattFill>
            <a:ln>
              <a:noFill/>
            </a:ln>
            <a:effectLst/>
          </c:spPr>
          <c:invertIfNegative val="0"/>
          <c:cat>
            <c:strRef>
              <c:f>Sheet1!$A$2:$A$11</c:f>
              <c:strCache>
                <c:ptCount val="10"/>
                <c:pt idx="0">
                  <c:v>Anxiety or stress</c:v>
                </c:pt>
                <c:pt idx="1">
                  <c:v>Skin health</c:v>
                </c:pt>
                <c:pt idx="2">
                  <c:v>Lack of energy</c:v>
                </c:pt>
                <c:pt idx="3">
                  <c:v>Mood</c:v>
                </c:pt>
                <c:pt idx="4">
                  <c:v>Digestive complaints</c:v>
                </c:pt>
                <c:pt idx="5">
                  <c:v>Nutrition concerns</c:v>
                </c:pt>
                <c:pt idx="6">
                  <c:v>Immunity concerns</c:v>
                </c:pt>
                <c:pt idx="7">
                  <c:v>Insomnia/Sleep problems</c:v>
                </c:pt>
                <c:pt idx="8">
                  <c:v>General health</c:v>
                </c:pt>
                <c:pt idx="9">
                  <c:v>Anemia</c:v>
                </c:pt>
              </c:strCache>
            </c:strRef>
          </c:cat>
          <c:val>
            <c:numRef>
              <c:f>Sheet1!$G$2:$G$11</c:f>
              <c:numCache>
                <c:formatCode>0%</c:formatCode>
                <c:ptCount val="10"/>
                <c:pt idx="0">
                  <c:v>0.16267943000000001</c:v>
                </c:pt>
                <c:pt idx="1">
                  <c:v>0.15311005</c:v>
                </c:pt>
                <c:pt idx="2">
                  <c:v>0.24880383</c:v>
                </c:pt>
                <c:pt idx="3">
                  <c:v>0.11004785</c:v>
                </c:pt>
                <c:pt idx="4">
                  <c:v>0.23444976000000001</c:v>
                </c:pt>
                <c:pt idx="5">
                  <c:v>9.0909089999999998E-2</c:v>
                </c:pt>
                <c:pt idx="6">
                  <c:v>0.11961722</c:v>
                </c:pt>
                <c:pt idx="7">
                  <c:v>0.17703348999999999</c:v>
                </c:pt>
                <c:pt idx="8">
                  <c:v>0.21052631999999999</c:v>
                </c:pt>
                <c:pt idx="9">
                  <c:v>3.8277510000000001E-2</c:v>
                </c:pt>
              </c:numCache>
            </c:numRef>
          </c:val>
          <c:extLst>
            <c:ext xmlns:c16="http://schemas.microsoft.com/office/drawing/2014/chart" uri="{C3380CC4-5D6E-409C-BE32-E72D297353CC}">
              <c16:uniqueId val="{00000005-EE22-454F-9A5E-F1DF245B1210}"/>
            </c:ext>
          </c:extLst>
        </c:ser>
        <c:dLbls>
          <c:showLegendKey val="0"/>
          <c:showVal val="0"/>
          <c:showCatName val="0"/>
          <c:showSerName val="0"/>
          <c:showPercent val="0"/>
          <c:showBubbleSize val="0"/>
        </c:dLbls>
        <c:gapWidth val="219"/>
        <c:overlap val="-27"/>
        <c:axId val="549384048"/>
        <c:axId val="549377568"/>
      </c:barChart>
      <c:barChart>
        <c:barDir val="col"/>
        <c:grouping val="clustered"/>
        <c:varyColors val="0"/>
        <c:ser>
          <c:idx val="6"/>
          <c:order val="6"/>
          <c:tx>
            <c:strRef>
              <c:f>Sheet1!$H$1</c:f>
              <c:strCache>
                <c:ptCount val="1"/>
                <c:pt idx="0">
                  <c:v>Female 18-34 Consideration</c:v>
                </c:pt>
              </c:strCache>
            </c:strRef>
          </c:tx>
          <c:spPr>
            <a:solidFill>
              <a:schemeClr val="accent1"/>
            </a:solidFill>
            <a:ln>
              <a:noFill/>
            </a:ln>
            <a:effectLst/>
          </c:spPr>
          <c:invertIfNegative val="0"/>
          <c:cat>
            <c:strRef>
              <c:f>Sheet1!$A$2:$A$11</c:f>
              <c:strCache>
                <c:ptCount val="10"/>
                <c:pt idx="0">
                  <c:v>Anxiety or stress</c:v>
                </c:pt>
                <c:pt idx="1">
                  <c:v>Skin health</c:v>
                </c:pt>
                <c:pt idx="2">
                  <c:v>Lack of energy</c:v>
                </c:pt>
                <c:pt idx="3">
                  <c:v>Mood</c:v>
                </c:pt>
                <c:pt idx="4">
                  <c:v>Digestive complaints</c:v>
                </c:pt>
                <c:pt idx="5">
                  <c:v>Nutrition concerns</c:v>
                </c:pt>
                <c:pt idx="6">
                  <c:v>Immunity concerns</c:v>
                </c:pt>
                <c:pt idx="7">
                  <c:v>Insomnia/Sleep problems</c:v>
                </c:pt>
                <c:pt idx="8">
                  <c:v>General health</c:v>
                </c:pt>
                <c:pt idx="9">
                  <c:v>Anemia</c:v>
                </c:pt>
              </c:strCache>
            </c:strRef>
          </c:cat>
          <c:val>
            <c:numRef>
              <c:f>Sheet1!$H$2:$H$11</c:f>
              <c:numCache>
                <c:formatCode>0%</c:formatCode>
                <c:ptCount val="10"/>
                <c:pt idx="0">
                  <c:v>0.27419355000000001</c:v>
                </c:pt>
                <c:pt idx="1">
                  <c:v>0.29677418999999999</c:v>
                </c:pt>
                <c:pt idx="2">
                  <c:v>0.29354838999999999</c:v>
                </c:pt>
                <c:pt idx="3">
                  <c:v>0.20645161000000001</c:v>
                </c:pt>
                <c:pt idx="4">
                  <c:v>0.22580644999999999</c:v>
                </c:pt>
                <c:pt idx="5">
                  <c:v>0.22258064999999999</c:v>
                </c:pt>
                <c:pt idx="6">
                  <c:v>0.19032257999999999</c:v>
                </c:pt>
                <c:pt idx="7">
                  <c:v>0.18064516</c:v>
                </c:pt>
                <c:pt idx="8">
                  <c:v>0.2</c:v>
                </c:pt>
                <c:pt idx="9">
                  <c:v>0.19677418999999999</c:v>
                </c:pt>
              </c:numCache>
            </c:numRef>
          </c:val>
          <c:extLst>
            <c:ext xmlns:c16="http://schemas.microsoft.com/office/drawing/2014/chart" uri="{C3380CC4-5D6E-409C-BE32-E72D297353CC}">
              <c16:uniqueId val="{00000006-EE22-454F-9A5E-F1DF245B1210}"/>
            </c:ext>
          </c:extLst>
        </c:ser>
        <c:ser>
          <c:idx val="7"/>
          <c:order val="7"/>
          <c:tx>
            <c:strRef>
              <c:f>Sheet1!$I$1</c:f>
              <c:strCache>
                <c:ptCount val="1"/>
                <c:pt idx="0">
                  <c:v>Male 18-34 Consideration</c:v>
                </c:pt>
              </c:strCache>
            </c:strRef>
          </c:tx>
          <c:spPr>
            <a:solidFill>
              <a:schemeClr val="accent2"/>
            </a:solidFill>
            <a:ln>
              <a:noFill/>
            </a:ln>
            <a:effectLst/>
          </c:spPr>
          <c:invertIfNegative val="0"/>
          <c:cat>
            <c:strRef>
              <c:f>Sheet1!$A$2:$A$11</c:f>
              <c:strCache>
                <c:ptCount val="10"/>
                <c:pt idx="0">
                  <c:v>Anxiety or stress</c:v>
                </c:pt>
                <c:pt idx="1">
                  <c:v>Skin health</c:v>
                </c:pt>
                <c:pt idx="2">
                  <c:v>Lack of energy</c:v>
                </c:pt>
                <c:pt idx="3">
                  <c:v>Mood</c:v>
                </c:pt>
                <c:pt idx="4">
                  <c:v>Digestive complaints</c:v>
                </c:pt>
                <c:pt idx="5">
                  <c:v>Nutrition concerns</c:v>
                </c:pt>
                <c:pt idx="6">
                  <c:v>Immunity concerns</c:v>
                </c:pt>
                <c:pt idx="7">
                  <c:v>Insomnia/Sleep problems</c:v>
                </c:pt>
                <c:pt idx="8">
                  <c:v>General health</c:v>
                </c:pt>
                <c:pt idx="9">
                  <c:v>Anemia</c:v>
                </c:pt>
              </c:strCache>
            </c:strRef>
          </c:cat>
          <c:val>
            <c:numRef>
              <c:f>Sheet1!$I$2:$I$11</c:f>
              <c:numCache>
                <c:formatCode>0%</c:formatCode>
                <c:ptCount val="10"/>
                <c:pt idx="0">
                  <c:v>0.26874999999999999</c:v>
                </c:pt>
                <c:pt idx="1">
                  <c:v>0.19687499999999999</c:v>
                </c:pt>
                <c:pt idx="2">
                  <c:v>0.24374999999999999</c:v>
                </c:pt>
                <c:pt idx="3">
                  <c:v>0.19375000000000001</c:v>
                </c:pt>
                <c:pt idx="4">
                  <c:v>0.15937499999999999</c:v>
                </c:pt>
                <c:pt idx="5">
                  <c:v>0.203125</c:v>
                </c:pt>
                <c:pt idx="6">
                  <c:v>0.1125</c:v>
                </c:pt>
                <c:pt idx="7">
                  <c:v>0.13750000000000001</c:v>
                </c:pt>
                <c:pt idx="8">
                  <c:v>0.18437500000000001</c:v>
                </c:pt>
                <c:pt idx="9">
                  <c:v>5.6250000000000001E-2</c:v>
                </c:pt>
              </c:numCache>
            </c:numRef>
          </c:val>
          <c:extLst>
            <c:ext xmlns:c16="http://schemas.microsoft.com/office/drawing/2014/chart" uri="{C3380CC4-5D6E-409C-BE32-E72D297353CC}">
              <c16:uniqueId val="{00000007-EE22-454F-9A5E-F1DF245B1210}"/>
            </c:ext>
          </c:extLst>
        </c:ser>
        <c:ser>
          <c:idx val="8"/>
          <c:order val="8"/>
          <c:tx>
            <c:strRef>
              <c:f>Sheet1!$J$1</c:f>
              <c:strCache>
                <c:ptCount val="1"/>
                <c:pt idx="0">
                  <c:v>Female 35-54 Consideration</c:v>
                </c:pt>
              </c:strCache>
            </c:strRef>
          </c:tx>
          <c:spPr>
            <a:solidFill>
              <a:schemeClr val="accent3"/>
            </a:solidFill>
            <a:ln>
              <a:noFill/>
            </a:ln>
            <a:effectLst/>
          </c:spPr>
          <c:invertIfNegative val="0"/>
          <c:cat>
            <c:strRef>
              <c:f>Sheet1!$A$2:$A$11</c:f>
              <c:strCache>
                <c:ptCount val="10"/>
                <c:pt idx="0">
                  <c:v>Anxiety or stress</c:v>
                </c:pt>
                <c:pt idx="1">
                  <c:v>Skin health</c:v>
                </c:pt>
                <c:pt idx="2">
                  <c:v>Lack of energy</c:v>
                </c:pt>
                <c:pt idx="3">
                  <c:v>Mood</c:v>
                </c:pt>
                <c:pt idx="4">
                  <c:v>Digestive complaints</c:v>
                </c:pt>
                <c:pt idx="5">
                  <c:v>Nutrition concerns</c:v>
                </c:pt>
                <c:pt idx="6">
                  <c:v>Immunity concerns</c:v>
                </c:pt>
                <c:pt idx="7">
                  <c:v>Insomnia/Sleep problems</c:v>
                </c:pt>
                <c:pt idx="8">
                  <c:v>General health</c:v>
                </c:pt>
                <c:pt idx="9">
                  <c:v>Anemia</c:v>
                </c:pt>
              </c:strCache>
            </c:strRef>
          </c:cat>
          <c:val>
            <c:numRef>
              <c:f>Sheet1!$J$2:$J$11</c:f>
              <c:numCache>
                <c:formatCode>0%</c:formatCode>
                <c:ptCount val="10"/>
                <c:pt idx="0">
                  <c:v>0.32846714999999999</c:v>
                </c:pt>
                <c:pt idx="1">
                  <c:v>0.23357664</c:v>
                </c:pt>
                <c:pt idx="2">
                  <c:v>0.35523114</c:v>
                </c:pt>
                <c:pt idx="3">
                  <c:v>0.16058394000000001</c:v>
                </c:pt>
                <c:pt idx="4">
                  <c:v>0.22871046</c:v>
                </c:pt>
                <c:pt idx="5">
                  <c:v>0.17274939</c:v>
                </c:pt>
                <c:pt idx="6">
                  <c:v>0.17518248</c:v>
                </c:pt>
                <c:pt idx="7">
                  <c:v>0.25060827000000002</c:v>
                </c:pt>
                <c:pt idx="8">
                  <c:v>0.21411192000000001</c:v>
                </c:pt>
                <c:pt idx="9">
                  <c:v>0.11922141</c:v>
                </c:pt>
              </c:numCache>
            </c:numRef>
          </c:val>
          <c:extLst>
            <c:ext xmlns:c16="http://schemas.microsoft.com/office/drawing/2014/chart" uri="{C3380CC4-5D6E-409C-BE32-E72D297353CC}">
              <c16:uniqueId val="{00000008-EE22-454F-9A5E-F1DF245B1210}"/>
            </c:ext>
          </c:extLst>
        </c:ser>
        <c:ser>
          <c:idx val="9"/>
          <c:order val="9"/>
          <c:tx>
            <c:strRef>
              <c:f>Sheet1!$K$1</c:f>
              <c:strCache>
                <c:ptCount val="1"/>
                <c:pt idx="0">
                  <c:v>Male 35-54 Consideration</c:v>
                </c:pt>
              </c:strCache>
            </c:strRef>
          </c:tx>
          <c:spPr>
            <a:solidFill>
              <a:schemeClr val="accent4"/>
            </a:solidFill>
            <a:ln>
              <a:noFill/>
            </a:ln>
            <a:effectLst/>
          </c:spPr>
          <c:invertIfNegative val="0"/>
          <c:cat>
            <c:strRef>
              <c:f>Sheet1!$A$2:$A$11</c:f>
              <c:strCache>
                <c:ptCount val="10"/>
                <c:pt idx="0">
                  <c:v>Anxiety or stress</c:v>
                </c:pt>
                <c:pt idx="1">
                  <c:v>Skin health</c:v>
                </c:pt>
                <c:pt idx="2">
                  <c:v>Lack of energy</c:v>
                </c:pt>
                <c:pt idx="3">
                  <c:v>Mood</c:v>
                </c:pt>
                <c:pt idx="4">
                  <c:v>Digestive complaints</c:v>
                </c:pt>
                <c:pt idx="5">
                  <c:v>Nutrition concerns</c:v>
                </c:pt>
                <c:pt idx="6">
                  <c:v>Immunity concerns</c:v>
                </c:pt>
                <c:pt idx="7">
                  <c:v>Insomnia/Sleep problems</c:v>
                </c:pt>
                <c:pt idx="8">
                  <c:v>General health</c:v>
                </c:pt>
                <c:pt idx="9">
                  <c:v>Anemia</c:v>
                </c:pt>
              </c:strCache>
            </c:strRef>
          </c:cat>
          <c:val>
            <c:numRef>
              <c:f>Sheet1!$K$2:$K$11</c:f>
              <c:numCache>
                <c:formatCode>0%</c:formatCode>
                <c:ptCount val="10"/>
                <c:pt idx="0">
                  <c:v>0.22167487999999999</c:v>
                </c:pt>
                <c:pt idx="1">
                  <c:v>0.15024630999999999</c:v>
                </c:pt>
                <c:pt idx="2">
                  <c:v>0.25862068999999999</c:v>
                </c:pt>
                <c:pt idx="3">
                  <c:v>0.11330049</c:v>
                </c:pt>
                <c:pt idx="4">
                  <c:v>0.17980296000000001</c:v>
                </c:pt>
                <c:pt idx="5">
                  <c:v>0.17487685</c:v>
                </c:pt>
                <c:pt idx="6">
                  <c:v>0.12315271</c:v>
                </c:pt>
                <c:pt idx="7">
                  <c:v>0.15270935999999999</c:v>
                </c:pt>
                <c:pt idx="8">
                  <c:v>0.22660099</c:v>
                </c:pt>
                <c:pt idx="9">
                  <c:v>4.1871919999999993E-2</c:v>
                </c:pt>
              </c:numCache>
            </c:numRef>
          </c:val>
          <c:extLst>
            <c:ext xmlns:c16="http://schemas.microsoft.com/office/drawing/2014/chart" uri="{C3380CC4-5D6E-409C-BE32-E72D297353CC}">
              <c16:uniqueId val="{00000009-EE22-454F-9A5E-F1DF245B1210}"/>
            </c:ext>
          </c:extLst>
        </c:ser>
        <c:ser>
          <c:idx val="10"/>
          <c:order val="10"/>
          <c:tx>
            <c:strRef>
              <c:f>Sheet1!$L$1</c:f>
              <c:strCache>
                <c:ptCount val="1"/>
                <c:pt idx="0">
                  <c:v>Female 55+ Consideration</c:v>
                </c:pt>
              </c:strCache>
            </c:strRef>
          </c:tx>
          <c:spPr>
            <a:solidFill>
              <a:schemeClr val="accent5"/>
            </a:solidFill>
            <a:ln>
              <a:noFill/>
            </a:ln>
            <a:effectLst/>
          </c:spPr>
          <c:invertIfNegative val="0"/>
          <c:cat>
            <c:strRef>
              <c:f>Sheet1!$A$2:$A$11</c:f>
              <c:strCache>
                <c:ptCount val="10"/>
                <c:pt idx="0">
                  <c:v>Anxiety or stress</c:v>
                </c:pt>
                <c:pt idx="1">
                  <c:v>Skin health</c:v>
                </c:pt>
                <c:pt idx="2">
                  <c:v>Lack of energy</c:v>
                </c:pt>
                <c:pt idx="3">
                  <c:v>Mood</c:v>
                </c:pt>
                <c:pt idx="4">
                  <c:v>Digestive complaints</c:v>
                </c:pt>
                <c:pt idx="5">
                  <c:v>Nutrition concerns</c:v>
                </c:pt>
                <c:pt idx="6">
                  <c:v>Immunity concerns</c:v>
                </c:pt>
                <c:pt idx="7">
                  <c:v>Insomnia/Sleep problems</c:v>
                </c:pt>
                <c:pt idx="8">
                  <c:v>General health</c:v>
                </c:pt>
                <c:pt idx="9">
                  <c:v>Anemia</c:v>
                </c:pt>
              </c:strCache>
            </c:strRef>
          </c:cat>
          <c:val>
            <c:numRef>
              <c:f>Sheet1!$L$2:$L$11</c:f>
              <c:numCache>
                <c:formatCode>0%</c:formatCode>
                <c:ptCount val="10"/>
                <c:pt idx="0">
                  <c:v>0.19642857</c:v>
                </c:pt>
                <c:pt idx="1">
                  <c:v>0.15476190000000001</c:v>
                </c:pt>
                <c:pt idx="2">
                  <c:v>0.25</c:v>
                </c:pt>
                <c:pt idx="3">
                  <c:v>6.5476190000000004E-2</c:v>
                </c:pt>
                <c:pt idx="4">
                  <c:v>0.17857143</c:v>
                </c:pt>
                <c:pt idx="5">
                  <c:v>0.10119048</c:v>
                </c:pt>
                <c:pt idx="6">
                  <c:v>0.15476190000000001</c:v>
                </c:pt>
                <c:pt idx="7">
                  <c:v>0.22023809999999999</c:v>
                </c:pt>
                <c:pt idx="8">
                  <c:v>0.19047618999999999</c:v>
                </c:pt>
                <c:pt idx="9">
                  <c:v>8.9285710000000004E-2</c:v>
                </c:pt>
              </c:numCache>
            </c:numRef>
          </c:val>
          <c:extLst>
            <c:ext xmlns:c16="http://schemas.microsoft.com/office/drawing/2014/chart" uri="{C3380CC4-5D6E-409C-BE32-E72D297353CC}">
              <c16:uniqueId val="{0000000A-EE22-454F-9A5E-F1DF245B1210}"/>
            </c:ext>
          </c:extLst>
        </c:ser>
        <c:ser>
          <c:idx val="11"/>
          <c:order val="11"/>
          <c:tx>
            <c:strRef>
              <c:f>Sheet1!$M$1</c:f>
              <c:strCache>
                <c:ptCount val="1"/>
                <c:pt idx="0">
                  <c:v>Male 55+ Consideration</c:v>
                </c:pt>
              </c:strCache>
            </c:strRef>
          </c:tx>
          <c:spPr>
            <a:solidFill>
              <a:schemeClr val="accent6"/>
            </a:solidFill>
            <a:ln>
              <a:noFill/>
            </a:ln>
            <a:effectLst/>
          </c:spPr>
          <c:invertIfNegative val="0"/>
          <c:cat>
            <c:strRef>
              <c:f>Sheet1!$A$2:$A$11</c:f>
              <c:strCache>
                <c:ptCount val="10"/>
                <c:pt idx="0">
                  <c:v>Anxiety or stress</c:v>
                </c:pt>
                <c:pt idx="1">
                  <c:v>Skin health</c:v>
                </c:pt>
                <c:pt idx="2">
                  <c:v>Lack of energy</c:v>
                </c:pt>
                <c:pt idx="3">
                  <c:v>Mood</c:v>
                </c:pt>
                <c:pt idx="4">
                  <c:v>Digestive complaints</c:v>
                </c:pt>
                <c:pt idx="5">
                  <c:v>Nutrition concerns</c:v>
                </c:pt>
                <c:pt idx="6">
                  <c:v>Immunity concerns</c:v>
                </c:pt>
                <c:pt idx="7">
                  <c:v>Insomnia/Sleep problems</c:v>
                </c:pt>
                <c:pt idx="8">
                  <c:v>General health</c:v>
                </c:pt>
                <c:pt idx="9">
                  <c:v>Anemia</c:v>
                </c:pt>
              </c:strCache>
            </c:strRef>
          </c:cat>
          <c:val>
            <c:numRef>
              <c:f>Sheet1!$M$2:$M$11</c:f>
              <c:numCache>
                <c:formatCode>0%</c:formatCode>
                <c:ptCount val="10"/>
                <c:pt idx="0">
                  <c:v>9.5477389999999995E-2</c:v>
                </c:pt>
                <c:pt idx="1">
                  <c:v>0.12060302000000001</c:v>
                </c:pt>
                <c:pt idx="2">
                  <c:v>0.23115578000000001</c:v>
                </c:pt>
                <c:pt idx="3">
                  <c:v>7.5376880000000007E-2</c:v>
                </c:pt>
                <c:pt idx="4">
                  <c:v>0.16080401999999999</c:v>
                </c:pt>
                <c:pt idx="5">
                  <c:v>6.0301510000000003E-2</c:v>
                </c:pt>
                <c:pt idx="6">
                  <c:v>0.10050251</c:v>
                </c:pt>
                <c:pt idx="7">
                  <c:v>0.12060302000000001</c:v>
                </c:pt>
                <c:pt idx="8">
                  <c:v>0.17587939999999999</c:v>
                </c:pt>
                <c:pt idx="9">
                  <c:v>3.015075E-2</c:v>
                </c:pt>
              </c:numCache>
            </c:numRef>
          </c:val>
          <c:extLst>
            <c:ext xmlns:c16="http://schemas.microsoft.com/office/drawing/2014/chart" uri="{C3380CC4-5D6E-409C-BE32-E72D297353CC}">
              <c16:uniqueId val="{0000000B-EE22-454F-9A5E-F1DF245B1210}"/>
            </c:ext>
          </c:extLst>
        </c:ser>
        <c:dLbls>
          <c:showLegendKey val="0"/>
          <c:showVal val="0"/>
          <c:showCatName val="0"/>
          <c:showSerName val="0"/>
          <c:showPercent val="0"/>
          <c:showBubbleSize val="0"/>
        </c:dLbls>
        <c:gapWidth val="219"/>
        <c:overlap val="-27"/>
        <c:axId val="712800328"/>
        <c:axId val="712801408"/>
      </c:barChart>
      <c:catAx>
        <c:axId val="54938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77568"/>
        <c:crosses val="autoZero"/>
        <c:auto val="1"/>
        <c:lblAlgn val="ctr"/>
        <c:lblOffset val="100"/>
        <c:noMultiLvlLbl val="0"/>
      </c:catAx>
      <c:valAx>
        <c:axId val="54937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84048"/>
        <c:crosses val="autoZero"/>
        <c:crossBetween val="between"/>
      </c:valAx>
      <c:valAx>
        <c:axId val="712801408"/>
        <c:scaling>
          <c:orientation val="minMax"/>
          <c:max val="0.45"/>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2800328"/>
        <c:crosses val="max"/>
        <c:crossBetween val="between"/>
      </c:valAx>
      <c:catAx>
        <c:axId val="712800328"/>
        <c:scaling>
          <c:orientation val="minMax"/>
        </c:scaling>
        <c:delete val="1"/>
        <c:axPos val="b"/>
        <c:numFmt formatCode="General" sourceLinked="1"/>
        <c:majorTickMark val="out"/>
        <c:minorTickMark val="none"/>
        <c:tickLblPos val="nextTo"/>
        <c:crossAx val="71280140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numRef>
              <c:f>Sheet1!$A$2:$A$33</c:f>
              <c:numCache>
                <c:formatCode>General</c:formatCode>
                <c:ptCount val="32"/>
              </c:numCache>
            </c:numRef>
          </c:cat>
          <c:val>
            <c:numRef>
              <c:f>Sheet1!$B$2:$B$33</c:f>
              <c:numCache>
                <c:formatCode>General</c:formatCode>
                <c:ptCount val="32"/>
              </c:numCache>
            </c:numRef>
          </c:val>
          <c:extLst>
            <c:ext xmlns:c16="http://schemas.microsoft.com/office/drawing/2014/chart" uri="{C3380CC4-5D6E-409C-BE32-E72D297353CC}">
              <c16:uniqueId val="{00000000-D2D2-47C6-B68B-D27C7C8CE003}"/>
            </c:ext>
          </c:extLst>
        </c:ser>
        <c:ser>
          <c:idx val="1"/>
          <c:order val="1"/>
          <c:tx>
            <c:strRef>
              <c:f>Sheet1!$C$1</c:f>
              <c:strCache>
                <c:ptCount val="1"/>
                <c:pt idx="0">
                  <c:v>Male 18-34</c:v>
                </c:pt>
              </c:strCache>
            </c:strRef>
          </c:tx>
          <c:spPr>
            <a:solidFill>
              <a:schemeClr val="accent2"/>
            </a:solidFill>
            <a:ln>
              <a:noFill/>
            </a:ln>
            <a:effectLst/>
          </c:spPr>
          <c:invertIfNegative val="0"/>
          <c:cat>
            <c:numRef>
              <c:f>Sheet1!$A$2:$A$33</c:f>
              <c:numCache>
                <c:formatCode>General</c:formatCode>
                <c:ptCount val="32"/>
              </c:numCache>
            </c:numRef>
          </c:cat>
          <c:val>
            <c:numRef>
              <c:f>Sheet1!$C$2:$C$33</c:f>
              <c:numCache>
                <c:formatCode>General</c:formatCode>
                <c:ptCount val="32"/>
              </c:numCache>
            </c:numRef>
          </c:val>
          <c:extLst>
            <c:ext xmlns:c16="http://schemas.microsoft.com/office/drawing/2014/chart" uri="{C3380CC4-5D6E-409C-BE32-E72D297353CC}">
              <c16:uniqueId val="{00000001-D2D2-47C6-B68B-D27C7C8CE003}"/>
            </c:ext>
          </c:extLst>
        </c:ser>
        <c:ser>
          <c:idx val="2"/>
          <c:order val="2"/>
          <c:tx>
            <c:strRef>
              <c:f>Sheet1!$D$1</c:f>
              <c:strCache>
                <c:ptCount val="1"/>
                <c:pt idx="0">
                  <c:v>Female 35-54</c:v>
                </c:pt>
              </c:strCache>
            </c:strRef>
          </c:tx>
          <c:spPr>
            <a:solidFill>
              <a:schemeClr val="accent3"/>
            </a:solidFill>
            <a:ln>
              <a:noFill/>
            </a:ln>
            <a:effectLst/>
          </c:spPr>
          <c:invertIfNegative val="0"/>
          <c:cat>
            <c:numRef>
              <c:f>Sheet1!$A$2:$A$33</c:f>
              <c:numCache>
                <c:formatCode>General</c:formatCode>
                <c:ptCount val="32"/>
              </c:numCache>
            </c:numRef>
          </c:cat>
          <c:val>
            <c:numRef>
              <c:f>Sheet1!$D$2:$D$33</c:f>
              <c:numCache>
                <c:formatCode>General</c:formatCode>
                <c:ptCount val="32"/>
              </c:numCache>
            </c:numRef>
          </c:val>
          <c:extLst>
            <c:ext xmlns:c16="http://schemas.microsoft.com/office/drawing/2014/chart" uri="{C3380CC4-5D6E-409C-BE32-E72D297353CC}">
              <c16:uniqueId val="{00000002-D2D2-47C6-B68B-D27C7C8CE003}"/>
            </c:ext>
          </c:extLst>
        </c:ser>
        <c:ser>
          <c:idx val="3"/>
          <c:order val="3"/>
          <c:tx>
            <c:strRef>
              <c:f>Sheet1!$E$1</c:f>
              <c:strCache>
                <c:ptCount val="1"/>
                <c:pt idx="0">
                  <c:v>Male 35-54</c:v>
                </c:pt>
              </c:strCache>
            </c:strRef>
          </c:tx>
          <c:spPr>
            <a:solidFill>
              <a:schemeClr val="accent4"/>
            </a:solidFill>
            <a:ln>
              <a:noFill/>
            </a:ln>
            <a:effectLst/>
          </c:spPr>
          <c:invertIfNegative val="0"/>
          <c:cat>
            <c:numRef>
              <c:f>Sheet1!$A$2:$A$33</c:f>
              <c:numCache>
                <c:formatCode>General</c:formatCode>
                <c:ptCount val="32"/>
              </c:numCache>
            </c:numRef>
          </c:cat>
          <c:val>
            <c:numRef>
              <c:f>Sheet1!$E$2:$E$33</c:f>
              <c:numCache>
                <c:formatCode>General</c:formatCode>
                <c:ptCount val="32"/>
              </c:numCache>
            </c:numRef>
          </c:val>
          <c:extLst>
            <c:ext xmlns:c16="http://schemas.microsoft.com/office/drawing/2014/chart" uri="{C3380CC4-5D6E-409C-BE32-E72D297353CC}">
              <c16:uniqueId val="{00000003-D2D2-47C6-B68B-D27C7C8CE003}"/>
            </c:ext>
          </c:extLst>
        </c:ser>
        <c:ser>
          <c:idx val="4"/>
          <c:order val="4"/>
          <c:tx>
            <c:strRef>
              <c:f>Sheet1!$F$1</c:f>
              <c:strCache>
                <c:ptCount val="1"/>
                <c:pt idx="0">
                  <c:v>Female 55+</c:v>
                </c:pt>
              </c:strCache>
            </c:strRef>
          </c:tx>
          <c:spPr>
            <a:solidFill>
              <a:schemeClr val="accent5"/>
            </a:solidFill>
            <a:ln>
              <a:noFill/>
            </a:ln>
            <a:effectLst/>
          </c:spPr>
          <c:invertIfNegative val="0"/>
          <c:cat>
            <c:numRef>
              <c:f>Sheet1!$A$2:$A$33</c:f>
              <c:numCache>
                <c:formatCode>General</c:formatCode>
                <c:ptCount val="32"/>
              </c:numCache>
            </c:numRef>
          </c:cat>
          <c:val>
            <c:numRef>
              <c:f>Sheet1!$F$2:$F$33</c:f>
              <c:numCache>
                <c:formatCode>General</c:formatCode>
                <c:ptCount val="32"/>
              </c:numCache>
            </c:numRef>
          </c:val>
          <c:extLst>
            <c:ext xmlns:c16="http://schemas.microsoft.com/office/drawing/2014/chart" uri="{C3380CC4-5D6E-409C-BE32-E72D297353CC}">
              <c16:uniqueId val="{00000004-D2D2-47C6-B68B-D27C7C8CE003}"/>
            </c:ext>
          </c:extLst>
        </c:ser>
        <c:ser>
          <c:idx val="5"/>
          <c:order val="5"/>
          <c:tx>
            <c:strRef>
              <c:f>Sheet1!$G$1</c:f>
              <c:strCache>
                <c:ptCount val="1"/>
                <c:pt idx="0">
                  <c:v>Male 55+</c:v>
                </c:pt>
              </c:strCache>
            </c:strRef>
          </c:tx>
          <c:spPr>
            <a:solidFill>
              <a:schemeClr val="accent6"/>
            </a:solidFill>
            <a:ln>
              <a:noFill/>
            </a:ln>
            <a:effectLst/>
          </c:spPr>
          <c:invertIfNegative val="0"/>
          <c:cat>
            <c:numRef>
              <c:f>Sheet1!$A$2:$A$33</c:f>
              <c:numCache>
                <c:formatCode>General</c:formatCode>
                <c:ptCount val="32"/>
              </c:numCache>
            </c:numRef>
          </c:cat>
          <c:val>
            <c:numRef>
              <c:f>Sheet1!$G$2:$G$33</c:f>
              <c:numCache>
                <c:formatCode>General</c:formatCode>
                <c:ptCount val="32"/>
              </c:numCache>
            </c:numRef>
          </c:val>
          <c:extLst>
            <c:ext xmlns:c16="http://schemas.microsoft.com/office/drawing/2014/chart" uri="{C3380CC4-5D6E-409C-BE32-E72D297353CC}">
              <c16:uniqueId val="{00000005-D2D2-47C6-B68B-D27C7C8CE003}"/>
            </c:ext>
          </c:extLst>
        </c:ser>
        <c:dLbls>
          <c:showLegendKey val="0"/>
          <c:showVal val="0"/>
          <c:showCatName val="0"/>
          <c:showSerName val="0"/>
          <c:showPercent val="0"/>
          <c:showBubbleSize val="0"/>
        </c:dLbls>
        <c:gapWidth val="219"/>
        <c:axId val="549384048"/>
        <c:axId val="549377568"/>
      </c:barChart>
      <c:catAx>
        <c:axId val="549384048"/>
        <c:scaling>
          <c:orientation val="minMax"/>
        </c:scaling>
        <c:delete val="1"/>
        <c:axPos val="b"/>
        <c:numFmt formatCode="General" sourceLinked="1"/>
        <c:majorTickMark val="none"/>
        <c:minorTickMark val="none"/>
        <c:tickLblPos val="nextTo"/>
        <c:crossAx val="549377568"/>
        <c:crosses val="autoZero"/>
        <c:auto val="1"/>
        <c:lblAlgn val="ctr"/>
        <c:lblOffset val="100"/>
        <c:noMultiLvlLbl val="0"/>
      </c:catAx>
      <c:valAx>
        <c:axId val="549377568"/>
        <c:scaling>
          <c:orientation val="minMax"/>
        </c:scaling>
        <c:delete val="1"/>
        <c:axPos val="l"/>
        <c:numFmt formatCode="General" sourceLinked="1"/>
        <c:majorTickMark val="none"/>
        <c:minorTickMark val="none"/>
        <c:tickLblPos val="nextTo"/>
        <c:crossAx val="549384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 Reporting</c:v>
                </c:pt>
              </c:strCache>
            </c:strRef>
          </c:tx>
          <c:spPr>
            <a:pattFill prst="wdUpDiag">
              <a:fgClr>
                <a:schemeClr val="accent1"/>
              </a:fgClr>
              <a:bgClr>
                <a:schemeClr val="bg1"/>
              </a:bgClr>
            </a:pattFill>
            <a:ln>
              <a:noFill/>
            </a:ln>
            <a:effectLst/>
          </c:spPr>
          <c:invertIfNegative val="0"/>
          <c:cat>
            <c:strRef>
              <c:f>Sheet1!$A$12:$A$21</c:f>
              <c:strCache>
                <c:ptCount val="10"/>
                <c:pt idx="0">
                  <c:v>Depression</c:v>
                </c:pt>
                <c:pt idx="1">
                  <c:v>Eye fatigue</c:v>
                </c:pt>
                <c:pt idx="2">
                  <c:v>Joint or other pain</c:v>
                </c:pt>
                <c:pt idx="3">
                  <c:v>Inflammation</c:v>
                </c:pt>
                <c:pt idx="4">
                  <c:v>Oral health</c:v>
                </c:pt>
                <c:pt idx="5">
                  <c:v>Memory issues</c:v>
                </c:pt>
                <c:pt idx="6">
                  <c:v>Lack of mental acuity, cognition, focus</c:v>
                </c:pt>
                <c:pt idx="7">
                  <c:v>Overweight/Obese</c:v>
                </c:pt>
                <c:pt idx="8">
                  <c:v>Poor/declining vision</c:v>
                </c:pt>
                <c:pt idx="9">
                  <c:v>Vaginal health</c:v>
                </c:pt>
              </c:strCache>
            </c:strRef>
          </c:cat>
          <c:val>
            <c:numRef>
              <c:f>Sheet1!$B$12:$B$21</c:f>
              <c:numCache>
                <c:formatCode>0%</c:formatCode>
                <c:ptCount val="10"/>
                <c:pt idx="0">
                  <c:v>0.19075144999999999</c:v>
                </c:pt>
                <c:pt idx="1">
                  <c:v>0.19075144999999999</c:v>
                </c:pt>
                <c:pt idx="2">
                  <c:v>0.16184971000000001</c:v>
                </c:pt>
                <c:pt idx="3">
                  <c:v>0.14161850000000001</c:v>
                </c:pt>
                <c:pt idx="4">
                  <c:v>0.13872831999999999</c:v>
                </c:pt>
                <c:pt idx="5">
                  <c:v>0.12138728</c:v>
                </c:pt>
                <c:pt idx="6">
                  <c:v>0.11560694000000001</c:v>
                </c:pt>
                <c:pt idx="7">
                  <c:v>0.11271676</c:v>
                </c:pt>
                <c:pt idx="8">
                  <c:v>0.11271676</c:v>
                </c:pt>
                <c:pt idx="9">
                  <c:v>0.10982659</c:v>
                </c:pt>
              </c:numCache>
            </c:numRef>
          </c:val>
          <c:extLst>
            <c:ext xmlns:c16="http://schemas.microsoft.com/office/drawing/2014/chart" uri="{C3380CC4-5D6E-409C-BE32-E72D297353CC}">
              <c16:uniqueId val="{00000000-449A-4359-97BD-EE92ADA9CD7E}"/>
            </c:ext>
          </c:extLst>
        </c:ser>
        <c:ser>
          <c:idx val="1"/>
          <c:order val="1"/>
          <c:tx>
            <c:strRef>
              <c:f>Sheet1!$C$1</c:f>
              <c:strCache>
                <c:ptCount val="1"/>
                <c:pt idx="0">
                  <c:v>Male 18-34 Reporting</c:v>
                </c:pt>
              </c:strCache>
            </c:strRef>
          </c:tx>
          <c:spPr>
            <a:pattFill prst="wdUpDiag">
              <a:fgClr>
                <a:schemeClr val="accent2"/>
              </a:fgClr>
              <a:bgClr>
                <a:schemeClr val="bg1"/>
              </a:bgClr>
            </a:pattFill>
            <a:ln>
              <a:noFill/>
            </a:ln>
            <a:effectLst/>
          </c:spPr>
          <c:invertIfNegative val="0"/>
          <c:cat>
            <c:strRef>
              <c:f>Sheet1!$A$12:$A$21</c:f>
              <c:strCache>
                <c:ptCount val="10"/>
                <c:pt idx="0">
                  <c:v>Depression</c:v>
                </c:pt>
                <c:pt idx="1">
                  <c:v>Eye fatigue</c:v>
                </c:pt>
                <c:pt idx="2">
                  <c:v>Joint or other pain</c:v>
                </c:pt>
                <c:pt idx="3">
                  <c:v>Inflammation</c:v>
                </c:pt>
                <c:pt idx="4">
                  <c:v>Oral health</c:v>
                </c:pt>
                <c:pt idx="5">
                  <c:v>Memory issues</c:v>
                </c:pt>
                <c:pt idx="6">
                  <c:v>Lack of mental acuity, cognition, focus</c:v>
                </c:pt>
                <c:pt idx="7">
                  <c:v>Overweight/Obese</c:v>
                </c:pt>
                <c:pt idx="8">
                  <c:v>Poor/declining vision</c:v>
                </c:pt>
                <c:pt idx="9">
                  <c:v>Vaginal health</c:v>
                </c:pt>
              </c:strCache>
            </c:strRef>
          </c:cat>
          <c:val>
            <c:numRef>
              <c:f>Sheet1!$C$12:$C$21</c:f>
              <c:numCache>
                <c:formatCode>0%</c:formatCode>
                <c:ptCount val="10"/>
                <c:pt idx="0">
                  <c:v>0.21875</c:v>
                </c:pt>
                <c:pt idx="1">
                  <c:v>0.125</c:v>
                </c:pt>
                <c:pt idx="2">
                  <c:v>0.17897726999999999</c:v>
                </c:pt>
                <c:pt idx="3">
                  <c:v>0.11079545</c:v>
                </c:pt>
                <c:pt idx="4">
                  <c:v>0.17045455000000001</c:v>
                </c:pt>
                <c:pt idx="5">
                  <c:v>0.10795455</c:v>
                </c:pt>
                <c:pt idx="6">
                  <c:v>0.11647726999999999</c:v>
                </c:pt>
                <c:pt idx="7">
                  <c:v>0.15340909</c:v>
                </c:pt>
                <c:pt idx="8">
                  <c:v>7.6704549999999996E-2</c:v>
                </c:pt>
                <c:pt idx="9">
                  <c:v>4.5454550000000003E-2</c:v>
                </c:pt>
              </c:numCache>
            </c:numRef>
          </c:val>
          <c:extLst>
            <c:ext xmlns:c16="http://schemas.microsoft.com/office/drawing/2014/chart" uri="{C3380CC4-5D6E-409C-BE32-E72D297353CC}">
              <c16:uniqueId val="{00000001-449A-4359-97BD-EE92ADA9CD7E}"/>
            </c:ext>
          </c:extLst>
        </c:ser>
        <c:ser>
          <c:idx val="2"/>
          <c:order val="2"/>
          <c:tx>
            <c:strRef>
              <c:f>Sheet1!$D$1</c:f>
              <c:strCache>
                <c:ptCount val="1"/>
                <c:pt idx="0">
                  <c:v>Female 35-54 Reporting</c:v>
                </c:pt>
              </c:strCache>
            </c:strRef>
          </c:tx>
          <c:spPr>
            <a:pattFill prst="wdUpDiag">
              <a:fgClr>
                <a:schemeClr val="accent3"/>
              </a:fgClr>
              <a:bgClr>
                <a:schemeClr val="bg1"/>
              </a:bgClr>
            </a:pattFill>
            <a:ln>
              <a:noFill/>
            </a:ln>
            <a:effectLst/>
          </c:spPr>
          <c:invertIfNegative val="0"/>
          <c:cat>
            <c:strRef>
              <c:f>Sheet1!$A$12:$A$21</c:f>
              <c:strCache>
                <c:ptCount val="10"/>
                <c:pt idx="0">
                  <c:v>Depression</c:v>
                </c:pt>
                <c:pt idx="1">
                  <c:v>Eye fatigue</c:v>
                </c:pt>
                <c:pt idx="2">
                  <c:v>Joint or other pain</c:v>
                </c:pt>
                <c:pt idx="3">
                  <c:v>Inflammation</c:v>
                </c:pt>
                <c:pt idx="4">
                  <c:v>Oral health</c:v>
                </c:pt>
                <c:pt idx="5">
                  <c:v>Memory issues</c:v>
                </c:pt>
                <c:pt idx="6">
                  <c:v>Lack of mental acuity, cognition, focus</c:v>
                </c:pt>
                <c:pt idx="7">
                  <c:v>Overweight/Obese</c:v>
                </c:pt>
                <c:pt idx="8">
                  <c:v>Poor/declining vision</c:v>
                </c:pt>
                <c:pt idx="9">
                  <c:v>Vaginal health</c:v>
                </c:pt>
              </c:strCache>
            </c:strRef>
          </c:cat>
          <c:val>
            <c:numRef>
              <c:f>Sheet1!$D$12:$D$21</c:f>
              <c:numCache>
                <c:formatCode>0%</c:formatCode>
                <c:ptCount val="10"/>
                <c:pt idx="0">
                  <c:v>0.18306636000000001</c:v>
                </c:pt>
                <c:pt idx="1">
                  <c:v>0.18306636000000001</c:v>
                </c:pt>
                <c:pt idx="2">
                  <c:v>0.28146452999999999</c:v>
                </c:pt>
                <c:pt idx="3">
                  <c:v>0.17162471000000001</c:v>
                </c:pt>
                <c:pt idx="4">
                  <c:v>0.20823799000000001</c:v>
                </c:pt>
                <c:pt idx="5">
                  <c:v>0.13272311000000001</c:v>
                </c:pt>
                <c:pt idx="6">
                  <c:v>0.14187643</c:v>
                </c:pt>
                <c:pt idx="7">
                  <c:v>0.19450801000000001</c:v>
                </c:pt>
                <c:pt idx="8">
                  <c:v>0.12814645</c:v>
                </c:pt>
                <c:pt idx="9">
                  <c:v>0.12585811999999999</c:v>
                </c:pt>
              </c:numCache>
            </c:numRef>
          </c:val>
          <c:extLst>
            <c:ext xmlns:c16="http://schemas.microsoft.com/office/drawing/2014/chart" uri="{C3380CC4-5D6E-409C-BE32-E72D297353CC}">
              <c16:uniqueId val="{00000002-449A-4359-97BD-EE92ADA9CD7E}"/>
            </c:ext>
          </c:extLst>
        </c:ser>
        <c:ser>
          <c:idx val="3"/>
          <c:order val="3"/>
          <c:tx>
            <c:strRef>
              <c:f>Sheet1!$E$1</c:f>
              <c:strCache>
                <c:ptCount val="1"/>
                <c:pt idx="0">
                  <c:v>Male 35-54 Reporting</c:v>
                </c:pt>
              </c:strCache>
            </c:strRef>
          </c:tx>
          <c:spPr>
            <a:pattFill prst="wdUpDiag">
              <a:fgClr>
                <a:schemeClr val="accent4"/>
              </a:fgClr>
              <a:bgClr>
                <a:schemeClr val="bg1"/>
              </a:bgClr>
            </a:pattFill>
            <a:ln>
              <a:noFill/>
            </a:ln>
            <a:effectLst/>
          </c:spPr>
          <c:invertIfNegative val="0"/>
          <c:cat>
            <c:strRef>
              <c:f>Sheet1!$A$12:$A$21</c:f>
              <c:strCache>
                <c:ptCount val="10"/>
                <c:pt idx="0">
                  <c:v>Depression</c:v>
                </c:pt>
                <c:pt idx="1">
                  <c:v>Eye fatigue</c:v>
                </c:pt>
                <c:pt idx="2">
                  <c:v>Joint or other pain</c:v>
                </c:pt>
                <c:pt idx="3">
                  <c:v>Inflammation</c:v>
                </c:pt>
                <c:pt idx="4">
                  <c:v>Oral health</c:v>
                </c:pt>
                <c:pt idx="5">
                  <c:v>Memory issues</c:v>
                </c:pt>
                <c:pt idx="6">
                  <c:v>Lack of mental acuity, cognition, focus</c:v>
                </c:pt>
                <c:pt idx="7">
                  <c:v>Overweight/Obese</c:v>
                </c:pt>
                <c:pt idx="8">
                  <c:v>Poor/declining vision</c:v>
                </c:pt>
                <c:pt idx="9">
                  <c:v>Vaginal health</c:v>
                </c:pt>
              </c:strCache>
            </c:strRef>
          </c:cat>
          <c:val>
            <c:numRef>
              <c:f>Sheet1!$E$12:$E$21</c:f>
              <c:numCache>
                <c:formatCode>0%</c:formatCode>
                <c:ptCount val="10"/>
                <c:pt idx="0">
                  <c:v>0.171875</c:v>
                </c:pt>
                <c:pt idx="1">
                  <c:v>0.19419643</c:v>
                </c:pt>
                <c:pt idx="2">
                  <c:v>0.22991070999999999</c:v>
                </c:pt>
                <c:pt idx="3">
                  <c:v>0.16071429000000001</c:v>
                </c:pt>
                <c:pt idx="4">
                  <c:v>0.13616070999999999</c:v>
                </c:pt>
                <c:pt idx="5">
                  <c:v>8.9285710000000004E-2</c:v>
                </c:pt>
                <c:pt idx="6">
                  <c:v>8.0357140000000007E-2</c:v>
                </c:pt>
                <c:pt idx="7">
                  <c:v>0.12053571</c:v>
                </c:pt>
                <c:pt idx="8">
                  <c:v>0.12276786000000001</c:v>
                </c:pt>
                <c:pt idx="9">
                  <c:v>2.0089289999999999E-2</c:v>
                </c:pt>
              </c:numCache>
            </c:numRef>
          </c:val>
          <c:extLst>
            <c:ext xmlns:c16="http://schemas.microsoft.com/office/drawing/2014/chart" uri="{C3380CC4-5D6E-409C-BE32-E72D297353CC}">
              <c16:uniqueId val="{00000003-449A-4359-97BD-EE92ADA9CD7E}"/>
            </c:ext>
          </c:extLst>
        </c:ser>
        <c:ser>
          <c:idx val="4"/>
          <c:order val="4"/>
          <c:tx>
            <c:strRef>
              <c:f>Sheet1!$F$1</c:f>
              <c:strCache>
                <c:ptCount val="1"/>
                <c:pt idx="0">
                  <c:v>Female 55+ Reporting</c:v>
                </c:pt>
              </c:strCache>
            </c:strRef>
          </c:tx>
          <c:spPr>
            <a:pattFill prst="wdUpDiag">
              <a:fgClr>
                <a:schemeClr val="accent5"/>
              </a:fgClr>
              <a:bgClr>
                <a:schemeClr val="bg1"/>
              </a:bgClr>
            </a:pattFill>
            <a:ln>
              <a:noFill/>
            </a:ln>
            <a:effectLst/>
          </c:spPr>
          <c:invertIfNegative val="0"/>
          <c:cat>
            <c:strRef>
              <c:f>Sheet1!$A$12:$A$21</c:f>
              <c:strCache>
                <c:ptCount val="10"/>
                <c:pt idx="0">
                  <c:v>Depression</c:v>
                </c:pt>
                <c:pt idx="1">
                  <c:v>Eye fatigue</c:v>
                </c:pt>
                <c:pt idx="2">
                  <c:v>Joint or other pain</c:v>
                </c:pt>
                <c:pt idx="3">
                  <c:v>Inflammation</c:v>
                </c:pt>
                <c:pt idx="4">
                  <c:v>Oral health</c:v>
                </c:pt>
                <c:pt idx="5">
                  <c:v>Memory issues</c:v>
                </c:pt>
                <c:pt idx="6">
                  <c:v>Lack of mental acuity, cognition, focus</c:v>
                </c:pt>
                <c:pt idx="7">
                  <c:v>Overweight/Obese</c:v>
                </c:pt>
                <c:pt idx="8">
                  <c:v>Poor/declining vision</c:v>
                </c:pt>
                <c:pt idx="9">
                  <c:v>Vaginal health</c:v>
                </c:pt>
              </c:strCache>
            </c:strRef>
          </c:cat>
          <c:val>
            <c:numRef>
              <c:f>Sheet1!$F$12:$F$21</c:f>
              <c:numCache>
                <c:formatCode>0%</c:formatCode>
                <c:ptCount val="10"/>
                <c:pt idx="0">
                  <c:v>0.14857143</c:v>
                </c:pt>
                <c:pt idx="1">
                  <c:v>0.19428571</c:v>
                </c:pt>
                <c:pt idx="2">
                  <c:v>0.44571429000000001</c:v>
                </c:pt>
                <c:pt idx="3">
                  <c:v>0.17714286000000001</c:v>
                </c:pt>
                <c:pt idx="4">
                  <c:v>0.16571428999999999</c:v>
                </c:pt>
                <c:pt idx="5">
                  <c:v>9.7142859999999998E-2</c:v>
                </c:pt>
                <c:pt idx="6">
                  <c:v>7.4285710000000005E-2</c:v>
                </c:pt>
                <c:pt idx="7">
                  <c:v>0.2</c:v>
                </c:pt>
                <c:pt idx="8">
                  <c:v>0.23428571000000001</c:v>
                </c:pt>
                <c:pt idx="9">
                  <c:v>8.5714289999999999E-2</c:v>
                </c:pt>
              </c:numCache>
            </c:numRef>
          </c:val>
          <c:extLst>
            <c:ext xmlns:c16="http://schemas.microsoft.com/office/drawing/2014/chart" uri="{C3380CC4-5D6E-409C-BE32-E72D297353CC}">
              <c16:uniqueId val="{00000004-449A-4359-97BD-EE92ADA9CD7E}"/>
            </c:ext>
          </c:extLst>
        </c:ser>
        <c:ser>
          <c:idx val="5"/>
          <c:order val="5"/>
          <c:tx>
            <c:strRef>
              <c:f>Sheet1!$G$1</c:f>
              <c:strCache>
                <c:ptCount val="1"/>
                <c:pt idx="0">
                  <c:v>Male 55+ Reporting</c:v>
                </c:pt>
              </c:strCache>
            </c:strRef>
          </c:tx>
          <c:spPr>
            <a:pattFill prst="wdUpDiag">
              <a:fgClr>
                <a:schemeClr val="accent6"/>
              </a:fgClr>
              <a:bgClr>
                <a:schemeClr val="bg1"/>
              </a:bgClr>
            </a:pattFill>
            <a:ln>
              <a:noFill/>
            </a:ln>
            <a:effectLst/>
          </c:spPr>
          <c:invertIfNegative val="0"/>
          <c:cat>
            <c:strRef>
              <c:f>Sheet1!$A$12:$A$21</c:f>
              <c:strCache>
                <c:ptCount val="10"/>
                <c:pt idx="0">
                  <c:v>Depression</c:v>
                </c:pt>
                <c:pt idx="1">
                  <c:v>Eye fatigue</c:v>
                </c:pt>
                <c:pt idx="2">
                  <c:v>Joint or other pain</c:v>
                </c:pt>
                <c:pt idx="3">
                  <c:v>Inflammation</c:v>
                </c:pt>
                <c:pt idx="4">
                  <c:v>Oral health</c:v>
                </c:pt>
                <c:pt idx="5">
                  <c:v>Memory issues</c:v>
                </c:pt>
                <c:pt idx="6">
                  <c:v>Lack of mental acuity, cognition, focus</c:v>
                </c:pt>
                <c:pt idx="7">
                  <c:v>Overweight/Obese</c:v>
                </c:pt>
                <c:pt idx="8">
                  <c:v>Poor/declining vision</c:v>
                </c:pt>
                <c:pt idx="9">
                  <c:v>Vaginal health</c:v>
                </c:pt>
              </c:strCache>
            </c:strRef>
          </c:cat>
          <c:val>
            <c:numRef>
              <c:f>Sheet1!$G$12:$G$21</c:f>
              <c:numCache>
                <c:formatCode>0%</c:formatCode>
                <c:ptCount val="10"/>
                <c:pt idx="0">
                  <c:v>0.11483254</c:v>
                </c:pt>
                <c:pt idx="1">
                  <c:v>0.20574163000000001</c:v>
                </c:pt>
                <c:pt idx="2">
                  <c:v>0.38755981</c:v>
                </c:pt>
                <c:pt idx="3">
                  <c:v>0.18181818</c:v>
                </c:pt>
                <c:pt idx="4">
                  <c:v>0.20095694</c:v>
                </c:pt>
                <c:pt idx="5">
                  <c:v>9.0909089999999998E-2</c:v>
                </c:pt>
                <c:pt idx="6">
                  <c:v>6.6985650000000008E-2</c:v>
                </c:pt>
                <c:pt idx="7">
                  <c:v>0.215311</c:v>
                </c:pt>
                <c:pt idx="8">
                  <c:v>0.19617224999999999</c:v>
                </c:pt>
                <c:pt idx="9">
                  <c:v>0</c:v>
                </c:pt>
              </c:numCache>
            </c:numRef>
          </c:val>
          <c:extLst>
            <c:ext xmlns:c16="http://schemas.microsoft.com/office/drawing/2014/chart" uri="{C3380CC4-5D6E-409C-BE32-E72D297353CC}">
              <c16:uniqueId val="{00000005-449A-4359-97BD-EE92ADA9CD7E}"/>
            </c:ext>
          </c:extLst>
        </c:ser>
        <c:dLbls>
          <c:showLegendKey val="0"/>
          <c:showVal val="0"/>
          <c:showCatName val="0"/>
          <c:showSerName val="0"/>
          <c:showPercent val="0"/>
          <c:showBubbleSize val="0"/>
        </c:dLbls>
        <c:gapWidth val="219"/>
        <c:overlap val="-27"/>
        <c:axId val="549384048"/>
        <c:axId val="549377568"/>
      </c:barChart>
      <c:barChart>
        <c:barDir val="col"/>
        <c:grouping val="clustered"/>
        <c:varyColors val="0"/>
        <c:ser>
          <c:idx val="6"/>
          <c:order val="6"/>
          <c:tx>
            <c:strRef>
              <c:f>Sheet1!$H$1</c:f>
              <c:strCache>
                <c:ptCount val="1"/>
                <c:pt idx="0">
                  <c:v>Female 18-34 Consideration</c:v>
                </c:pt>
              </c:strCache>
            </c:strRef>
          </c:tx>
          <c:spPr>
            <a:solidFill>
              <a:schemeClr val="accent1"/>
            </a:solidFill>
            <a:ln>
              <a:noFill/>
            </a:ln>
            <a:effectLst/>
          </c:spPr>
          <c:invertIfNegative val="0"/>
          <c:cat>
            <c:strRef>
              <c:f>Sheet1!$A$12:$A$21</c:f>
              <c:strCache>
                <c:ptCount val="10"/>
                <c:pt idx="0">
                  <c:v>Depression</c:v>
                </c:pt>
                <c:pt idx="1">
                  <c:v>Eye fatigue</c:v>
                </c:pt>
                <c:pt idx="2">
                  <c:v>Joint or other pain</c:v>
                </c:pt>
                <c:pt idx="3">
                  <c:v>Inflammation</c:v>
                </c:pt>
                <c:pt idx="4">
                  <c:v>Oral health</c:v>
                </c:pt>
                <c:pt idx="5">
                  <c:v>Memory issues</c:v>
                </c:pt>
                <c:pt idx="6">
                  <c:v>Lack of mental acuity, cognition, focus</c:v>
                </c:pt>
                <c:pt idx="7">
                  <c:v>Overweight/Obese</c:v>
                </c:pt>
                <c:pt idx="8">
                  <c:v>Poor/declining vision</c:v>
                </c:pt>
                <c:pt idx="9">
                  <c:v>Vaginal health</c:v>
                </c:pt>
              </c:strCache>
            </c:strRef>
          </c:cat>
          <c:val>
            <c:numRef>
              <c:f>Sheet1!$H$12:$H$21</c:f>
              <c:numCache>
                <c:formatCode>0%</c:formatCode>
                <c:ptCount val="10"/>
                <c:pt idx="0">
                  <c:v>0.12903226000000001</c:v>
                </c:pt>
                <c:pt idx="1">
                  <c:v>0.12258065</c:v>
                </c:pt>
                <c:pt idx="2">
                  <c:v>0.13225806000000001</c:v>
                </c:pt>
                <c:pt idx="3">
                  <c:v>0.10967742</c:v>
                </c:pt>
                <c:pt idx="4">
                  <c:v>9.032258E-2</c:v>
                </c:pt>
                <c:pt idx="5">
                  <c:v>9.032258E-2</c:v>
                </c:pt>
                <c:pt idx="6">
                  <c:v>8.0645159999999994E-2</c:v>
                </c:pt>
                <c:pt idx="7">
                  <c:v>8.3870970000000003E-2</c:v>
                </c:pt>
                <c:pt idx="8">
                  <c:v>6.774194E-2</c:v>
                </c:pt>
                <c:pt idx="9">
                  <c:v>9.032258E-2</c:v>
                </c:pt>
              </c:numCache>
            </c:numRef>
          </c:val>
          <c:extLst>
            <c:ext xmlns:c16="http://schemas.microsoft.com/office/drawing/2014/chart" uri="{C3380CC4-5D6E-409C-BE32-E72D297353CC}">
              <c16:uniqueId val="{00000006-449A-4359-97BD-EE92ADA9CD7E}"/>
            </c:ext>
          </c:extLst>
        </c:ser>
        <c:ser>
          <c:idx val="7"/>
          <c:order val="7"/>
          <c:tx>
            <c:strRef>
              <c:f>Sheet1!$I$1</c:f>
              <c:strCache>
                <c:ptCount val="1"/>
                <c:pt idx="0">
                  <c:v>Male 18-34 Consideration</c:v>
                </c:pt>
              </c:strCache>
            </c:strRef>
          </c:tx>
          <c:spPr>
            <a:solidFill>
              <a:schemeClr val="accent2"/>
            </a:solidFill>
            <a:ln>
              <a:noFill/>
            </a:ln>
            <a:effectLst/>
          </c:spPr>
          <c:invertIfNegative val="0"/>
          <c:cat>
            <c:strRef>
              <c:f>Sheet1!$A$12:$A$21</c:f>
              <c:strCache>
                <c:ptCount val="10"/>
                <c:pt idx="0">
                  <c:v>Depression</c:v>
                </c:pt>
                <c:pt idx="1">
                  <c:v>Eye fatigue</c:v>
                </c:pt>
                <c:pt idx="2">
                  <c:v>Joint or other pain</c:v>
                </c:pt>
                <c:pt idx="3">
                  <c:v>Inflammation</c:v>
                </c:pt>
                <c:pt idx="4">
                  <c:v>Oral health</c:v>
                </c:pt>
                <c:pt idx="5">
                  <c:v>Memory issues</c:v>
                </c:pt>
                <c:pt idx="6">
                  <c:v>Lack of mental acuity, cognition, focus</c:v>
                </c:pt>
                <c:pt idx="7">
                  <c:v>Overweight/Obese</c:v>
                </c:pt>
                <c:pt idx="8">
                  <c:v>Poor/declining vision</c:v>
                </c:pt>
                <c:pt idx="9">
                  <c:v>Vaginal health</c:v>
                </c:pt>
              </c:strCache>
            </c:strRef>
          </c:cat>
          <c:val>
            <c:numRef>
              <c:f>Sheet1!$I$12:$I$21</c:f>
              <c:numCache>
                <c:formatCode>0%</c:formatCode>
                <c:ptCount val="10"/>
                <c:pt idx="0">
                  <c:v>0.15</c:v>
                </c:pt>
                <c:pt idx="1">
                  <c:v>7.4999999999999997E-2</c:v>
                </c:pt>
                <c:pt idx="2">
                  <c:v>0.140625</c:v>
                </c:pt>
                <c:pt idx="3">
                  <c:v>9.0624999999999997E-2</c:v>
                </c:pt>
                <c:pt idx="4">
                  <c:v>0.11562500000000001</c:v>
                </c:pt>
                <c:pt idx="5">
                  <c:v>7.1874999999999994E-2</c:v>
                </c:pt>
                <c:pt idx="6">
                  <c:v>8.7499999999999994E-2</c:v>
                </c:pt>
                <c:pt idx="7">
                  <c:v>0.10312499999999999</c:v>
                </c:pt>
                <c:pt idx="8">
                  <c:v>4.6875E-2</c:v>
                </c:pt>
                <c:pt idx="9">
                  <c:v>2.5000000000000001E-2</c:v>
                </c:pt>
              </c:numCache>
            </c:numRef>
          </c:val>
          <c:extLst>
            <c:ext xmlns:c16="http://schemas.microsoft.com/office/drawing/2014/chart" uri="{C3380CC4-5D6E-409C-BE32-E72D297353CC}">
              <c16:uniqueId val="{00000007-449A-4359-97BD-EE92ADA9CD7E}"/>
            </c:ext>
          </c:extLst>
        </c:ser>
        <c:ser>
          <c:idx val="8"/>
          <c:order val="8"/>
          <c:tx>
            <c:strRef>
              <c:f>Sheet1!$J$1</c:f>
              <c:strCache>
                <c:ptCount val="1"/>
                <c:pt idx="0">
                  <c:v>Female 35-54 Consideration</c:v>
                </c:pt>
              </c:strCache>
            </c:strRef>
          </c:tx>
          <c:spPr>
            <a:solidFill>
              <a:schemeClr val="accent3"/>
            </a:solidFill>
            <a:ln>
              <a:noFill/>
            </a:ln>
            <a:effectLst/>
          </c:spPr>
          <c:invertIfNegative val="0"/>
          <c:cat>
            <c:strRef>
              <c:f>Sheet1!$A$12:$A$21</c:f>
              <c:strCache>
                <c:ptCount val="10"/>
                <c:pt idx="0">
                  <c:v>Depression</c:v>
                </c:pt>
                <c:pt idx="1">
                  <c:v>Eye fatigue</c:v>
                </c:pt>
                <c:pt idx="2">
                  <c:v>Joint or other pain</c:v>
                </c:pt>
                <c:pt idx="3">
                  <c:v>Inflammation</c:v>
                </c:pt>
                <c:pt idx="4">
                  <c:v>Oral health</c:v>
                </c:pt>
                <c:pt idx="5">
                  <c:v>Memory issues</c:v>
                </c:pt>
                <c:pt idx="6">
                  <c:v>Lack of mental acuity, cognition, focus</c:v>
                </c:pt>
                <c:pt idx="7">
                  <c:v>Overweight/Obese</c:v>
                </c:pt>
                <c:pt idx="8">
                  <c:v>Poor/declining vision</c:v>
                </c:pt>
                <c:pt idx="9">
                  <c:v>Vaginal health</c:v>
                </c:pt>
              </c:strCache>
            </c:strRef>
          </c:cat>
          <c:val>
            <c:numRef>
              <c:f>Sheet1!$J$12:$J$21</c:f>
              <c:numCache>
                <c:formatCode>0%</c:formatCode>
                <c:ptCount val="10"/>
                <c:pt idx="0">
                  <c:v>0.14111921999999999</c:v>
                </c:pt>
                <c:pt idx="1">
                  <c:v>0.14111921999999999</c:v>
                </c:pt>
                <c:pt idx="2">
                  <c:v>0.21654501000000001</c:v>
                </c:pt>
                <c:pt idx="3">
                  <c:v>0.13625303999999999</c:v>
                </c:pt>
                <c:pt idx="4">
                  <c:v>0.14841848999999999</c:v>
                </c:pt>
                <c:pt idx="5">
                  <c:v>9.4890509999999997E-2</c:v>
                </c:pt>
                <c:pt idx="6">
                  <c:v>9.4890509999999997E-2</c:v>
                </c:pt>
                <c:pt idx="7">
                  <c:v>0.14355230999999999</c:v>
                </c:pt>
                <c:pt idx="8">
                  <c:v>9.4890509999999997E-2</c:v>
                </c:pt>
                <c:pt idx="9">
                  <c:v>9.002433E-2</c:v>
                </c:pt>
              </c:numCache>
            </c:numRef>
          </c:val>
          <c:extLst>
            <c:ext xmlns:c16="http://schemas.microsoft.com/office/drawing/2014/chart" uri="{C3380CC4-5D6E-409C-BE32-E72D297353CC}">
              <c16:uniqueId val="{00000008-449A-4359-97BD-EE92ADA9CD7E}"/>
            </c:ext>
          </c:extLst>
        </c:ser>
        <c:ser>
          <c:idx val="9"/>
          <c:order val="9"/>
          <c:tx>
            <c:strRef>
              <c:f>Sheet1!$K$1</c:f>
              <c:strCache>
                <c:ptCount val="1"/>
                <c:pt idx="0">
                  <c:v>Male 35-54 Consideration</c:v>
                </c:pt>
              </c:strCache>
            </c:strRef>
          </c:tx>
          <c:spPr>
            <a:solidFill>
              <a:schemeClr val="accent4"/>
            </a:solidFill>
            <a:ln>
              <a:noFill/>
            </a:ln>
            <a:effectLst/>
          </c:spPr>
          <c:invertIfNegative val="0"/>
          <c:cat>
            <c:strRef>
              <c:f>Sheet1!$A$12:$A$21</c:f>
              <c:strCache>
                <c:ptCount val="10"/>
                <c:pt idx="0">
                  <c:v>Depression</c:v>
                </c:pt>
                <c:pt idx="1">
                  <c:v>Eye fatigue</c:v>
                </c:pt>
                <c:pt idx="2">
                  <c:v>Joint or other pain</c:v>
                </c:pt>
                <c:pt idx="3">
                  <c:v>Inflammation</c:v>
                </c:pt>
                <c:pt idx="4">
                  <c:v>Oral health</c:v>
                </c:pt>
                <c:pt idx="5">
                  <c:v>Memory issues</c:v>
                </c:pt>
                <c:pt idx="6">
                  <c:v>Lack of mental acuity, cognition, focus</c:v>
                </c:pt>
                <c:pt idx="7">
                  <c:v>Overweight/Obese</c:v>
                </c:pt>
                <c:pt idx="8">
                  <c:v>Poor/declining vision</c:v>
                </c:pt>
                <c:pt idx="9">
                  <c:v>Vaginal health</c:v>
                </c:pt>
              </c:strCache>
            </c:strRef>
          </c:cat>
          <c:val>
            <c:numRef>
              <c:f>Sheet1!$K$12:$K$21</c:f>
              <c:numCache>
                <c:formatCode>0%</c:formatCode>
                <c:ptCount val="10"/>
                <c:pt idx="0">
                  <c:v>0.12068966</c:v>
                </c:pt>
                <c:pt idx="1">
                  <c:v>0.14039409</c:v>
                </c:pt>
                <c:pt idx="2">
                  <c:v>0.18472906</c:v>
                </c:pt>
                <c:pt idx="3">
                  <c:v>0.12315271</c:v>
                </c:pt>
                <c:pt idx="4">
                  <c:v>9.6059110000000003E-2</c:v>
                </c:pt>
                <c:pt idx="5">
                  <c:v>6.1576350000000002E-2</c:v>
                </c:pt>
                <c:pt idx="6">
                  <c:v>5.9113300000000008E-2</c:v>
                </c:pt>
                <c:pt idx="7">
                  <c:v>7.389163E-2</c:v>
                </c:pt>
                <c:pt idx="8">
                  <c:v>8.6206900000000003E-2</c:v>
                </c:pt>
                <c:pt idx="9">
                  <c:v>7.3891600000000014E-3</c:v>
                </c:pt>
              </c:numCache>
            </c:numRef>
          </c:val>
          <c:extLst>
            <c:ext xmlns:c16="http://schemas.microsoft.com/office/drawing/2014/chart" uri="{C3380CC4-5D6E-409C-BE32-E72D297353CC}">
              <c16:uniqueId val="{00000009-449A-4359-97BD-EE92ADA9CD7E}"/>
            </c:ext>
          </c:extLst>
        </c:ser>
        <c:ser>
          <c:idx val="10"/>
          <c:order val="10"/>
          <c:tx>
            <c:strRef>
              <c:f>Sheet1!$L$1</c:f>
              <c:strCache>
                <c:ptCount val="1"/>
                <c:pt idx="0">
                  <c:v>Female 55+ Consideration</c:v>
                </c:pt>
              </c:strCache>
            </c:strRef>
          </c:tx>
          <c:spPr>
            <a:solidFill>
              <a:schemeClr val="accent5"/>
            </a:solidFill>
            <a:ln>
              <a:noFill/>
            </a:ln>
            <a:effectLst/>
          </c:spPr>
          <c:invertIfNegative val="0"/>
          <c:cat>
            <c:strRef>
              <c:f>Sheet1!$A$12:$A$21</c:f>
              <c:strCache>
                <c:ptCount val="10"/>
                <c:pt idx="0">
                  <c:v>Depression</c:v>
                </c:pt>
                <c:pt idx="1">
                  <c:v>Eye fatigue</c:v>
                </c:pt>
                <c:pt idx="2">
                  <c:v>Joint or other pain</c:v>
                </c:pt>
                <c:pt idx="3">
                  <c:v>Inflammation</c:v>
                </c:pt>
                <c:pt idx="4">
                  <c:v>Oral health</c:v>
                </c:pt>
                <c:pt idx="5">
                  <c:v>Memory issues</c:v>
                </c:pt>
                <c:pt idx="6">
                  <c:v>Lack of mental acuity, cognition, focus</c:v>
                </c:pt>
                <c:pt idx="7">
                  <c:v>Overweight/Obese</c:v>
                </c:pt>
                <c:pt idx="8">
                  <c:v>Poor/declining vision</c:v>
                </c:pt>
                <c:pt idx="9">
                  <c:v>Vaginal health</c:v>
                </c:pt>
              </c:strCache>
            </c:strRef>
          </c:cat>
          <c:val>
            <c:numRef>
              <c:f>Sheet1!$L$12:$L$21</c:f>
              <c:numCache>
                <c:formatCode>0%</c:formatCode>
                <c:ptCount val="10"/>
                <c:pt idx="0">
                  <c:v>0.11309524</c:v>
                </c:pt>
                <c:pt idx="1">
                  <c:v>0.14285713999999999</c:v>
                </c:pt>
                <c:pt idx="2">
                  <c:v>0.41071428999999998</c:v>
                </c:pt>
                <c:pt idx="3">
                  <c:v>0.17261905</c:v>
                </c:pt>
                <c:pt idx="4">
                  <c:v>9.5238099999999992E-2</c:v>
                </c:pt>
                <c:pt idx="5">
                  <c:v>5.9523810000000003E-2</c:v>
                </c:pt>
                <c:pt idx="6">
                  <c:v>4.1666670000000003E-2</c:v>
                </c:pt>
                <c:pt idx="7">
                  <c:v>0.15476190000000001</c:v>
                </c:pt>
                <c:pt idx="8">
                  <c:v>0.13690475999999999</c:v>
                </c:pt>
                <c:pt idx="9">
                  <c:v>5.3571430000000003E-2</c:v>
                </c:pt>
              </c:numCache>
            </c:numRef>
          </c:val>
          <c:extLst>
            <c:ext xmlns:c16="http://schemas.microsoft.com/office/drawing/2014/chart" uri="{C3380CC4-5D6E-409C-BE32-E72D297353CC}">
              <c16:uniqueId val="{0000000A-449A-4359-97BD-EE92ADA9CD7E}"/>
            </c:ext>
          </c:extLst>
        </c:ser>
        <c:ser>
          <c:idx val="11"/>
          <c:order val="11"/>
          <c:tx>
            <c:strRef>
              <c:f>Sheet1!$M$1</c:f>
              <c:strCache>
                <c:ptCount val="1"/>
                <c:pt idx="0">
                  <c:v>Male 55+ Consideration</c:v>
                </c:pt>
              </c:strCache>
            </c:strRef>
          </c:tx>
          <c:spPr>
            <a:solidFill>
              <a:schemeClr val="accent6"/>
            </a:solidFill>
            <a:ln>
              <a:noFill/>
            </a:ln>
            <a:effectLst/>
          </c:spPr>
          <c:invertIfNegative val="0"/>
          <c:cat>
            <c:strRef>
              <c:f>Sheet1!$A$12:$A$21</c:f>
              <c:strCache>
                <c:ptCount val="10"/>
                <c:pt idx="0">
                  <c:v>Depression</c:v>
                </c:pt>
                <c:pt idx="1">
                  <c:v>Eye fatigue</c:v>
                </c:pt>
                <c:pt idx="2">
                  <c:v>Joint or other pain</c:v>
                </c:pt>
                <c:pt idx="3">
                  <c:v>Inflammation</c:v>
                </c:pt>
                <c:pt idx="4">
                  <c:v>Oral health</c:v>
                </c:pt>
                <c:pt idx="5">
                  <c:v>Memory issues</c:v>
                </c:pt>
                <c:pt idx="6">
                  <c:v>Lack of mental acuity, cognition, focus</c:v>
                </c:pt>
                <c:pt idx="7">
                  <c:v>Overweight/Obese</c:v>
                </c:pt>
                <c:pt idx="8">
                  <c:v>Poor/declining vision</c:v>
                </c:pt>
                <c:pt idx="9">
                  <c:v>Vaginal health</c:v>
                </c:pt>
              </c:strCache>
            </c:strRef>
          </c:cat>
          <c:val>
            <c:numRef>
              <c:f>Sheet1!$M$12:$M$21</c:f>
              <c:numCache>
                <c:formatCode>0%</c:formatCode>
                <c:ptCount val="10"/>
                <c:pt idx="0">
                  <c:v>6.5326629999999997E-2</c:v>
                </c:pt>
                <c:pt idx="1">
                  <c:v>0.12562814</c:v>
                </c:pt>
                <c:pt idx="2">
                  <c:v>0.29145728999999998</c:v>
                </c:pt>
                <c:pt idx="3">
                  <c:v>0.15577889</c:v>
                </c:pt>
                <c:pt idx="4">
                  <c:v>0.12060302000000001</c:v>
                </c:pt>
                <c:pt idx="5">
                  <c:v>8.0402009999999996E-2</c:v>
                </c:pt>
                <c:pt idx="6">
                  <c:v>4.5226130000000003E-2</c:v>
                </c:pt>
                <c:pt idx="7">
                  <c:v>0.14572863999999999</c:v>
                </c:pt>
                <c:pt idx="8">
                  <c:v>0.14070352</c:v>
                </c:pt>
                <c:pt idx="9">
                  <c:v>0</c:v>
                </c:pt>
              </c:numCache>
            </c:numRef>
          </c:val>
          <c:extLst>
            <c:ext xmlns:c16="http://schemas.microsoft.com/office/drawing/2014/chart" uri="{C3380CC4-5D6E-409C-BE32-E72D297353CC}">
              <c16:uniqueId val="{0000000B-449A-4359-97BD-EE92ADA9CD7E}"/>
            </c:ext>
          </c:extLst>
        </c:ser>
        <c:dLbls>
          <c:showLegendKey val="0"/>
          <c:showVal val="0"/>
          <c:showCatName val="0"/>
          <c:showSerName val="0"/>
          <c:showPercent val="0"/>
          <c:showBubbleSize val="0"/>
        </c:dLbls>
        <c:gapWidth val="219"/>
        <c:overlap val="-27"/>
        <c:axId val="712800328"/>
        <c:axId val="712801408"/>
      </c:barChart>
      <c:catAx>
        <c:axId val="54938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77568"/>
        <c:crosses val="autoZero"/>
        <c:auto val="1"/>
        <c:lblAlgn val="ctr"/>
        <c:lblOffset val="100"/>
        <c:noMultiLvlLbl val="0"/>
      </c:catAx>
      <c:valAx>
        <c:axId val="54937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84048"/>
        <c:crosses val="autoZero"/>
        <c:crossBetween val="between"/>
      </c:valAx>
      <c:valAx>
        <c:axId val="712801408"/>
        <c:scaling>
          <c:orientation val="minMax"/>
          <c:max val="0.5"/>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2800328"/>
        <c:crosses val="max"/>
        <c:crossBetween val="between"/>
      </c:valAx>
      <c:catAx>
        <c:axId val="712800328"/>
        <c:scaling>
          <c:orientation val="minMax"/>
        </c:scaling>
        <c:delete val="1"/>
        <c:axPos val="b"/>
        <c:numFmt formatCode="General" sourceLinked="1"/>
        <c:majorTickMark val="out"/>
        <c:minorTickMark val="none"/>
        <c:tickLblPos val="nextTo"/>
        <c:crossAx val="71280140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numRef>
              <c:f>Sheet1!$A$2:$A$33</c:f>
              <c:numCache>
                <c:formatCode>General</c:formatCode>
                <c:ptCount val="32"/>
              </c:numCache>
            </c:numRef>
          </c:cat>
          <c:val>
            <c:numRef>
              <c:f>Sheet1!$B$2:$B$33</c:f>
              <c:numCache>
                <c:formatCode>General</c:formatCode>
                <c:ptCount val="32"/>
              </c:numCache>
            </c:numRef>
          </c:val>
          <c:extLst>
            <c:ext xmlns:c16="http://schemas.microsoft.com/office/drawing/2014/chart" uri="{C3380CC4-5D6E-409C-BE32-E72D297353CC}">
              <c16:uniqueId val="{00000000-B4BD-4CC7-A3C4-95B5E18D712A}"/>
            </c:ext>
          </c:extLst>
        </c:ser>
        <c:ser>
          <c:idx val="1"/>
          <c:order val="1"/>
          <c:tx>
            <c:strRef>
              <c:f>Sheet1!$C$1</c:f>
              <c:strCache>
                <c:ptCount val="1"/>
                <c:pt idx="0">
                  <c:v>Male 18-34</c:v>
                </c:pt>
              </c:strCache>
            </c:strRef>
          </c:tx>
          <c:spPr>
            <a:solidFill>
              <a:schemeClr val="accent2"/>
            </a:solidFill>
            <a:ln>
              <a:noFill/>
            </a:ln>
            <a:effectLst/>
          </c:spPr>
          <c:invertIfNegative val="0"/>
          <c:cat>
            <c:numRef>
              <c:f>Sheet1!$A$2:$A$33</c:f>
              <c:numCache>
                <c:formatCode>General</c:formatCode>
                <c:ptCount val="32"/>
              </c:numCache>
            </c:numRef>
          </c:cat>
          <c:val>
            <c:numRef>
              <c:f>Sheet1!$C$2:$C$33</c:f>
              <c:numCache>
                <c:formatCode>General</c:formatCode>
                <c:ptCount val="32"/>
              </c:numCache>
            </c:numRef>
          </c:val>
          <c:extLst>
            <c:ext xmlns:c16="http://schemas.microsoft.com/office/drawing/2014/chart" uri="{C3380CC4-5D6E-409C-BE32-E72D297353CC}">
              <c16:uniqueId val="{00000001-B4BD-4CC7-A3C4-95B5E18D712A}"/>
            </c:ext>
          </c:extLst>
        </c:ser>
        <c:ser>
          <c:idx val="2"/>
          <c:order val="2"/>
          <c:tx>
            <c:strRef>
              <c:f>Sheet1!$D$1</c:f>
              <c:strCache>
                <c:ptCount val="1"/>
                <c:pt idx="0">
                  <c:v>Female 35-54</c:v>
                </c:pt>
              </c:strCache>
            </c:strRef>
          </c:tx>
          <c:spPr>
            <a:solidFill>
              <a:schemeClr val="accent3"/>
            </a:solidFill>
            <a:ln>
              <a:noFill/>
            </a:ln>
            <a:effectLst/>
          </c:spPr>
          <c:invertIfNegative val="0"/>
          <c:cat>
            <c:numRef>
              <c:f>Sheet1!$A$2:$A$33</c:f>
              <c:numCache>
                <c:formatCode>General</c:formatCode>
                <c:ptCount val="32"/>
              </c:numCache>
            </c:numRef>
          </c:cat>
          <c:val>
            <c:numRef>
              <c:f>Sheet1!$D$2:$D$33</c:f>
              <c:numCache>
                <c:formatCode>General</c:formatCode>
                <c:ptCount val="32"/>
              </c:numCache>
            </c:numRef>
          </c:val>
          <c:extLst>
            <c:ext xmlns:c16="http://schemas.microsoft.com/office/drawing/2014/chart" uri="{C3380CC4-5D6E-409C-BE32-E72D297353CC}">
              <c16:uniqueId val="{00000002-B4BD-4CC7-A3C4-95B5E18D712A}"/>
            </c:ext>
          </c:extLst>
        </c:ser>
        <c:ser>
          <c:idx val="3"/>
          <c:order val="3"/>
          <c:tx>
            <c:strRef>
              <c:f>Sheet1!$E$1</c:f>
              <c:strCache>
                <c:ptCount val="1"/>
                <c:pt idx="0">
                  <c:v>Male 35-54</c:v>
                </c:pt>
              </c:strCache>
            </c:strRef>
          </c:tx>
          <c:spPr>
            <a:solidFill>
              <a:schemeClr val="accent4"/>
            </a:solidFill>
            <a:ln>
              <a:noFill/>
            </a:ln>
            <a:effectLst/>
          </c:spPr>
          <c:invertIfNegative val="0"/>
          <c:cat>
            <c:numRef>
              <c:f>Sheet1!$A$2:$A$33</c:f>
              <c:numCache>
                <c:formatCode>General</c:formatCode>
                <c:ptCount val="32"/>
              </c:numCache>
            </c:numRef>
          </c:cat>
          <c:val>
            <c:numRef>
              <c:f>Sheet1!$E$2:$E$33</c:f>
              <c:numCache>
                <c:formatCode>General</c:formatCode>
                <c:ptCount val="32"/>
              </c:numCache>
            </c:numRef>
          </c:val>
          <c:extLst>
            <c:ext xmlns:c16="http://schemas.microsoft.com/office/drawing/2014/chart" uri="{C3380CC4-5D6E-409C-BE32-E72D297353CC}">
              <c16:uniqueId val="{00000003-B4BD-4CC7-A3C4-95B5E18D712A}"/>
            </c:ext>
          </c:extLst>
        </c:ser>
        <c:ser>
          <c:idx val="4"/>
          <c:order val="4"/>
          <c:tx>
            <c:strRef>
              <c:f>Sheet1!$F$1</c:f>
              <c:strCache>
                <c:ptCount val="1"/>
                <c:pt idx="0">
                  <c:v>Female 55+</c:v>
                </c:pt>
              </c:strCache>
            </c:strRef>
          </c:tx>
          <c:spPr>
            <a:solidFill>
              <a:schemeClr val="accent5"/>
            </a:solidFill>
            <a:ln>
              <a:noFill/>
            </a:ln>
            <a:effectLst/>
          </c:spPr>
          <c:invertIfNegative val="0"/>
          <c:cat>
            <c:numRef>
              <c:f>Sheet1!$A$2:$A$33</c:f>
              <c:numCache>
                <c:formatCode>General</c:formatCode>
                <c:ptCount val="32"/>
              </c:numCache>
            </c:numRef>
          </c:cat>
          <c:val>
            <c:numRef>
              <c:f>Sheet1!$F$2:$F$33</c:f>
              <c:numCache>
                <c:formatCode>General</c:formatCode>
                <c:ptCount val="32"/>
              </c:numCache>
            </c:numRef>
          </c:val>
          <c:extLst>
            <c:ext xmlns:c16="http://schemas.microsoft.com/office/drawing/2014/chart" uri="{C3380CC4-5D6E-409C-BE32-E72D297353CC}">
              <c16:uniqueId val="{00000004-B4BD-4CC7-A3C4-95B5E18D712A}"/>
            </c:ext>
          </c:extLst>
        </c:ser>
        <c:ser>
          <c:idx val="5"/>
          <c:order val="5"/>
          <c:tx>
            <c:strRef>
              <c:f>Sheet1!$G$1</c:f>
              <c:strCache>
                <c:ptCount val="1"/>
                <c:pt idx="0">
                  <c:v>Male 55+</c:v>
                </c:pt>
              </c:strCache>
            </c:strRef>
          </c:tx>
          <c:spPr>
            <a:solidFill>
              <a:schemeClr val="accent6"/>
            </a:solidFill>
            <a:ln>
              <a:noFill/>
            </a:ln>
            <a:effectLst/>
          </c:spPr>
          <c:invertIfNegative val="0"/>
          <c:cat>
            <c:numRef>
              <c:f>Sheet1!$A$2:$A$33</c:f>
              <c:numCache>
                <c:formatCode>General</c:formatCode>
                <c:ptCount val="32"/>
              </c:numCache>
            </c:numRef>
          </c:cat>
          <c:val>
            <c:numRef>
              <c:f>Sheet1!$G$2:$G$33</c:f>
              <c:numCache>
                <c:formatCode>General</c:formatCode>
                <c:ptCount val="32"/>
              </c:numCache>
            </c:numRef>
          </c:val>
          <c:extLst>
            <c:ext xmlns:c16="http://schemas.microsoft.com/office/drawing/2014/chart" uri="{C3380CC4-5D6E-409C-BE32-E72D297353CC}">
              <c16:uniqueId val="{00000005-B4BD-4CC7-A3C4-95B5E18D712A}"/>
            </c:ext>
          </c:extLst>
        </c:ser>
        <c:dLbls>
          <c:showLegendKey val="0"/>
          <c:showVal val="0"/>
          <c:showCatName val="0"/>
          <c:showSerName val="0"/>
          <c:showPercent val="0"/>
          <c:showBubbleSize val="0"/>
        </c:dLbls>
        <c:gapWidth val="219"/>
        <c:axId val="549384048"/>
        <c:axId val="549377568"/>
      </c:barChart>
      <c:catAx>
        <c:axId val="549384048"/>
        <c:scaling>
          <c:orientation val="minMax"/>
        </c:scaling>
        <c:delete val="1"/>
        <c:axPos val="b"/>
        <c:numFmt formatCode="General" sourceLinked="1"/>
        <c:majorTickMark val="none"/>
        <c:minorTickMark val="none"/>
        <c:tickLblPos val="nextTo"/>
        <c:crossAx val="549377568"/>
        <c:crosses val="autoZero"/>
        <c:auto val="1"/>
        <c:lblAlgn val="ctr"/>
        <c:lblOffset val="100"/>
        <c:noMultiLvlLbl val="0"/>
      </c:catAx>
      <c:valAx>
        <c:axId val="549377568"/>
        <c:scaling>
          <c:orientation val="minMax"/>
        </c:scaling>
        <c:delete val="1"/>
        <c:axPos val="l"/>
        <c:numFmt formatCode="General" sourceLinked="1"/>
        <c:majorTickMark val="none"/>
        <c:minorTickMark val="none"/>
        <c:tickLblPos val="nextTo"/>
        <c:crossAx val="549384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 Reporting</c:v>
                </c:pt>
              </c:strCache>
            </c:strRef>
          </c:tx>
          <c:spPr>
            <a:pattFill prst="wdUpDiag">
              <a:fgClr>
                <a:schemeClr val="accent1"/>
              </a:fgClr>
              <a:bgClr>
                <a:schemeClr val="bg1"/>
              </a:bgClr>
            </a:pattFill>
            <a:ln>
              <a:noFill/>
            </a:ln>
            <a:effectLst/>
          </c:spPr>
          <c:invertIfNegative val="0"/>
          <c:cat>
            <c:strRef>
              <c:f>Sheet1!$A$22:$A$33</c:f>
              <c:strCache>
                <c:ptCount val="12"/>
                <c:pt idx="0">
                  <c:v>High blood pressure</c:v>
                </c:pt>
                <c:pt idx="1">
                  <c:v>Sexual health</c:v>
                </c:pt>
                <c:pt idx="2">
                  <c:v>High cholesterol</c:v>
                </c:pt>
                <c:pt idx="3">
                  <c:v>Athletic performance</c:v>
                </c:pt>
                <c:pt idx="4">
                  <c:v>Antioxidant support</c:v>
                </c:pt>
                <c:pt idx="5">
                  <c:v>Long haul COVID symptoms</c:v>
                </c:pt>
                <c:pt idx="6">
                  <c:v>Pregnancy</c:v>
                </c:pt>
                <c:pt idx="7">
                  <c:v>Diabetes/blood sugar management</c:v>
                </c:pt>
                <c:pt idx="8">
                  <c:v>Healthy Aging</c:v>
                </c:pt>
                <c:pt idx="9">
                  <c:v>Heart/cardiovascular problem</c:v>
                </c:pt>
                <c:pt idx="10">
                  <c:v>Osteoporosis</c:v>
                </c:pt>
                <c:pt idx="11">
                  <c:v>Perimenopause/Menopause</c:v>
                </c:pt>
              </c:strCache>
            </c:strRef>
          </c:cat>
          <c:val>
            <c:numRef>
              <c:f>Sheet1!$B$22:$B$33</c:f>
              <c:numCache>
                <c:formatCode>0%</c:formatCode>
                <c:ptCount val="12"/>
                <c:pt idx="0">
                  <c:v>9.8265899999999989E-2</c:v>
                </c:pt>
                <c:pt idx="1">
                  <c:v>9.248555E-2</c:v>
                </c:pt>
                <c:pt idx="2">
                  <c:v>8.6705199999999996E-2</c:v>
                </c:pt>
                <c:pt idx="3">
                  <c:v>8.3815029999999999E-2</c:v>
                </c:pt>
                <c:pt idx="4">
                  <c:v>7.5144509999999998E-2</c:v>
                </c:pt>
                <c:pt idx="5">
                  <c:v>7.225434E-2</c:v>
                </c:pt>
                <c:pt idx="6">
                  <c:v>7.225434E-2</c:v>
                </c:pt>
                <c:pt idx="7">
                  <c:v>6.6473989999999997E-2</c:v>
                </c:pt>
                <c:pt idx="8">
                  <c:v>6.6473989999999997E-2</c:v>
                </c:pt>
                <c:pt idx="9">
                  <c:v>3.4682079999999997E-2</c:v>
                </c:pt>
                <c:pt idx="10">
                  <c:v>2.890173E-2</c:v>
                </c:pt>
                <c:pt idx="11">
                  <c:v>1.7341039999999999E-2</c:v>
                </c:pt>
              </c:numCache>
            </c:numRef>
          </c:val>
          <c:extLst>
            <c:ext xmlns:c16="http://schemas.microsoft.com/office/drawing/2014/chart" uri="{C3380CC4-5D6E-409C-BE32-E72D297353CC}">
              <c16:uniqueId val="{00000000-3571-4BB5-BBF3-1BEFC4FB3D95}"/>
            </c:ext>
          </c:extLst>
        </c:ser>
        <c:ser>
          <c:idx val="1"/>
          <c:order val="1"/>
          <c:tx>
            <c:strRef>
              <c:f>Sheet1!$C$1</c:f>
              <c:strCache>
                <c:ptCount val="1"/>
                <c:pt idx="0">
                  <c:v>Male 18-34 Reporting</c:v>
                </c:pt>
              </c:strCache>
            </c:strRef>
          </c:tx>
          <c:spPr>
            <a:pattFill prst="wdUpDiag">
              <a:fgClr>
                <a:schemeClr val="accent2"/>
              </a:fgClr>
              <a:bgClr>
                <a:schemeClr val="bg1"/>
              </a:bgClr>
            </a:pattFill>
            <a:ln>
              <a:noFill/>
            </a:ln>
            <a:effectLst/>
          </c:spPr>
          <c:invertIfNegative val="0"/>
          <c:cat>
            <c:strRef>
              <c:f>Sheet1!$A$22:$A$33</c:f>
              <c:strCache>
                <c:ptCount val="12"/>
                <c:pt idx="0">
                  <c:v>High blood pressure</c:v>
                </c:pt>
                <c:pt idx="1">
                  <c:v>Sexual health</c:v>
                </c:pt>
                <c:pt idx="2">
                  <c:v>High cholesterol</c:v>
                </c:pt>
                <c:pt idx="3">
                  <c:v>Athletic performance</c:v>
                </c:pt>
                <c:pt idx="4">
                  <c:v>Antioxidant support</c:v>
                </c:pt>
                <c:pt idx="5">
                  <c:v>Long haul COVID symptoms</c:v>
                </c:pt>
                <c:pt idx="6">
                  <c:v>Pregnancy</c:v>
                </c:pt>
                <c:pt idx="7">
                  <c:v>Diabetes/blood sugar management</c:v>
                </c:pt>
                <c:pt idx="8">
                  <c:v>Healthy Aging</c:v>
                </c:pt>
                <c:pt idx="9">
                  <c:v>Heart/cardiovascular problem</c:v>
                </c:pt>
                <c:pt idx="10">
                  <c:v>Osteoporosis</c:v>
                </c:pt>
                <c:pt idx="11">
                  <c:v>Perimenopause/Menopause</c:v>
                </c:pt>
              </c:strCache>
            </c:strRef>
          </c:cat>
          <c:val>
            <c:numRef>
              <c:f>Sheet1!$C$22:$C$33</c:f>
              <c:numCache>
                <c:formatCode>0%</c:formatCode>
                <c:ptCount val="12"/>
                <c:pt idx="0">
                  <c:v>0.12215909</c:v>
                </c:pt>
                <c:pt idx="1">
                  <c:v>0.14204544999999999</c:v>
                </c:pt>
                <c:pt idx="2">
                  <c:v>0.10795455</c:v>
                </c:pt>
                <c:pt idx="3">
                  <c:v>0.14204544999999999</c:v>
                </c:pt>
                <c:pt idx="4">
                  <c:v>7.1022730000000006E-2</c:v>
                </c:pt>
                <c:pt idx="5">
                  <c:v>6.5340910000000002E-2</c:v>
                </c:pt>
                <c:pt idx="6">
                  <c:v>1.704545E-2</c:v>
                </c:pt>
                <c:pt idx="7">
                  <c:v>0.13068182</c:v>
                </c:pt>
                <c:pt idx="8">
                  <c:v>8.5227269999999994E-2</c:v>
                </c:pt>
                <c:pt idx="9">
                  <c:v>6.5340910000000002E-2</c:v>
                </c:pt>
                <c:pt idx="10">
                  <c:v>1.9886359999999999E-2</c:v>
                </c:pt>
                <c:pt idx="11">
                  <c:v>1.420455E-2</c:v>
                </c:pt>
              </c:numCache>
            </c:numRef>
          </c:val>
          <c:extLst>
            <c:ext xmlns:c16="http://schemas.microsoft.com/office/drawing/2014/chart" uri="{C3380CC4-5D6E-409C-BE32-E72D297353CC}">
              <c16:uniqueId val="{00000001-3571-4BB5-BBF3-1BEFC4FB3D95}"/>
            </c:ext>
          </c:extLst>
        </c:ser>
        <c:ser>
          <c:idx val="2"/>
          <c:order val="2"/>
          <c:tx>
            <c:strRef>
              <c:f>Sheet1!$D$1</c:f>
              <c:strCache>
                <c:ptCount val="1"/>
                <c:pt idx="0">
                  <c:v>Female 35-54 Reporting</c:v>
                </c:pt>
              </c:strCache>
            </c:strRef>
          </c:tx>
          <c:spPr>
            <a:pattFill prst="wdUpDiag">
              <a:fgClr>
                <a:schemeClr val="accent3"/>
              </a:fgClr>
              <a:bgClr>
                <a:schemeClr val="bg1"/>
              </a:bgClr>
            </a:pattFill>
            <a:ln>
              <a:noFill/>
            </a:ln>
            <a:effectLst/>
          </c:spPr>
          <c:invertIfNegative val="0"/>
          <c:cat>
            <c:strRef>
              <c:f>Sheet1!$A$22:$A$33</c:f>
              <c:strCache>
                <c:ptCount val="12"/>
                <c:pt idx="0">
                  <c:v>High blood pressure</c:v>
                </c:pt>
                <c:pt idx="1">
                  <c:v>Sexual health</c:v>
                </c:pt>
                <c:pt idx="2">
                  <c:v>High cholesterol</c:v>
                </c:pt>
                <c:pt idx="3">
                  <c:v>Athletic performance</c:v>
                </c:pt>
                <c:pt idx="4">
                  <c:v>Antioxidant support</c:v>
                </c:pt>
                <c:pt idx="5">
                  <c:v>Long haul COVID symptoms</c:v>
                </c:pt>
                <c:pt idx="6">
                  <c:v>Pregnancy</c:v>
                </c:pt>
                <c:pt idx="7">
                  <c:v>Diabetes/blood sugar management</c:v>
                </c:pt>
                <c:pt idx="8">
                  <c:v>Healthy Aging</c:v>
                </c:pt>
                <c:pt idx="9">
                  <c:v>Heart/cardiovascular problem</c:v>
                </c:pt>
                <c:pt idx="10">
                  <c:v>Osteoporosis</c:v>
                </c:pt>
                <c:pt idx="11">
                  <c:v>Perimenopause/Menopause</c:v>
                </c:pt>
              </c:strCache>
            </c:strRef>
          </c:cat>
          <c:val>
            <c:numRef>
              <c:f>Sheet1!$D$22:$D$33</c:f>
              <c:numCache>
                <c:formatCode>0%</c:formatCode>
                <c:ptCount val="12"/>
                <c:pt idx="0">
                  <c:v>0.14874142000000001</c:v>
                </c:pt>
                <c:pt idx="1">
                  <c:v>8.0091529999999994E-2</c:v>
                </c:pt>
                <c:pt idx="2">
                  <c:v>0.14187643</c:v>
                </c:pt>
                <c:pt idx="3">
                  <c:v>8.2379859999999999E-2</c:v>
                </c:pt>
                <c:pt idx="4">
                  <c:v>8.0091529999999994E-2</c:v>
                </c:pt>
                <c:pt idx="5">
                  <c:v>5.2631579999999997E-2</c:v>
                </c:pt>
                <c:pt idx="6">
                  <c:v>3.8901600000000001E-2</c:v>
                </c:pt>
                <c:pt idx="7">
                  <c:v>0.11441648</c:v>
                </c:pt>
                <c:pt idx="8">
                  <c:v>0.18077803000000001</c:v>
                </c:pt>
                <c:pt idx="9">
                  <c:v>4.5766590000000003E-2</c:v>
                </c:pt>
                <c:pt idx="10">
                  <c:v>5.2631579999999997E-2</c:v>
                </c:pt>
                <c:pt idx="11">
                  <c:v>0.17620137</c:v>
                </c:pt>
              </c:numCache>
            </c:numRef>
          </c:val>
          <c:extLst>
            <c:ext xmlns:c16="http://schemas.microsoft.com/office/drawing/2014/chart" uri="{C3380CC4-5D6E-409C-BE32-E72D297353CC}">
              <c16:uniqueId val="{00000002-3571-4BB5-BBF3-1BEFC4FB3D95}"/>
            </c:ext>
          </c:extLst>
        </c:ser>
        <c:ser>
          <c:idx val="3"/>
          <c:order val="3"/>
          <c:tx>
            <c:strRef>
              <c:f>Sheet1!$E$1</c:f>
              <c:strCache>
                <c:ptCount val="1"/>
                <c:pt idx="0">
                  <c:v>Male 35-54 Reporting</c:v>
                </c:pt>
              </c:strCache>
            </c:strRef>
          </c:tx>
          <c:spPr>
            <a:pattFill prst="wdUpDiag">
              <a:fgClr>
                <a:schemeClr val="accent4"/>
              </a:fgClr>
              <a:bgClr>
                <a:schemeClr val="bg1"/>
              </a:bgClr>
            </a:pattFill>
            <a:ln>
              <a:noFill/>
            </a:ln>
            <a:effectLst/>
          </c:spPr>
          <c:invertIfNegative val="0"/>
          <c:cat>
            <c:strRef>
              <c:f>Sheet1!$A$22:$A$33</c:f>
              <c:strCache>
                <c:ptCount val="12"/>
                <c:pt idx="0">
                  <c:v>High blood pressure</c:v>
                </c:pt>
                <c:pt idx="1">
                  <c:v>Sexual health</c:v>
                </c:pt>
                <c:pt idx="2">
                  <c:v>High cholesterol</c:v>
                </c:pt>
                <c:pt idx="3">
                  <c:v>Athletic performance</c:v>
                </c:pt>
                <c:pt idx="4">
                  <c:v>Antioxidant support</c:v>
                </c:pt>
                <c:pt idx="5">
                  <c:v>Long haul COVID symptoms</c:v>
                </c:pt>
                <c:pt idx="6">
                  <c:v>Pregnancy</c:v>
                </c:pt>
                <c:pt idx="7">
                  <c:v>Diabetes/blood sugar management</c:v>
                </c:pt>
                <c:pt idx="8">
                  <c:v>Healthy Aging</c:v>
                </c:pt>
                <c:pt idx="9">
                  <c:v>Heart/cardiovascular problem</c:v>
                </c:pt>
                <c:pt idx="10">
                  <c:v>Osteoporosis</c:v>
                </c:pt>
                <c:pt idx="11">
                  <c:v>Perimenopause/Menopause</c:v>
                </c:pt>
              </c:strCache>
            </c:strRef>
          </c:cat>
          <c:val>
            <c:numRef>
              <c:f>Sheet1!$E$22:$E$33</c:f>
              <c:numCache>
                <c:formatCode>0%</c:formatCode>
                <c:ptCount val="12"/>
                <c:pt idx="0">
                  <c:v>0.1875</c:v>
                </c:pt>
                <c:pt idx="1">
                  <c:v>0.11830357</c:v>
                </c:pt>
                <c:pt idx="2">
                  <c:v>0.17857143</c:v>
                </c:pt>
                <c:pt idx="3">
                  <c:v>0.10044643</c:v>
                </c:pt>
                <c:pt idx="4">
                  <c:v>8.2589289999999996E-2</c:v>
                </c:pt>
                <c:pt idx="5">
                  <c:v>4.9107139999999987E-2</c:v>
                </c:pt>
                <c:pt idx="6">
                  <c:v>1.3392859999999999E-2</c:v>
                </c:pt>
                <c:pt idx="7">
                  <c:v>0.11607143</c:v>
                </c:pt>
                <c:pt idx="8">
                  <c:v>0.10491071</c:v>
                </c:pt>
                <c:pt idx="9">
                  <c:v>4.6875E-2</c:v>
                </c:pt>
                <c:pt idx="10">
                  <c:v>3.5714290000000003E-2</c:v>
                </c:pt>
                <c:pt idx="11">
                  <c:v>1.1160710000000001E-2</c:v>
                </c:pt>
              </c:numCache>
            </c:numRef>
          </c:val>
          <c:extLst>
            <c:ext xmlns:c16="http://schemas.microsoft.com/office/drawing/2014/chart" uri="{C3380CC4-5D6E-409C-BE32-E72D297353CC}">
              <c16:uniqueId val="{00000003-3571-4BB5-BBF3-1BEFC4FB3D95}"/>
            </c:ext>
          </c:extLst>
        </c:ser>
        <c:ser>
          <c:idx val="4"/>
          <c:order val="4"/>
          <c:tx>
            <c:strRef>
              <c:f>Sheet1!$F$1</c:f>
              <c:strCache>
                <c:ptCount val="1"/>
                <c:pt idx="0">
                  <c:v>Female 55+ Reporting</c:v>
                </c:pt>
              </c:strCache>
            </c:strRef>
          </c:tx>
          <c:spPr>
            <a:pattFill prst="wdUpDiag">
              <a:fgClr>
                <a:schemeClr val="accent5"/>
              </a:fgClr>
              <a:bgClr>
                <a:schemeClr val="bg1"/>
              </a:bgClr>
            </a:pattFill>
            <a:ln>
              <a:noFill/>
            </a:ln>
            <a:effectLst/>
          </c:spPr>
          <c:invertIfNegative val="0"/>
          <c:cat>
            <c:strRef>
              <c:f>Sheet1!$A$22:$A$33</c:f>
              <c:strCache>
                <c:ptCount val="12"/>
                <c:pt idx="0">
                  <c:v>High blood pressure</c:v>
                </c:pt>
                <c:pt idx="1">
                  <c:v>Sexual health</c:v>
                </c:pt>
                <c:pt idx="2">
                  <c:v>High cholesterol</c:v>
                </c:pt>
                <c:pt idx="3">
                  <c:v>Athletic performance</c:v>
                </c:pt>
                <c:pt idx="4">
                  <c:v>Antioxidant support</c:v>
                </c:pt>
                <c:pt idx="5">
                  <c:v>Long haul COVID symptoms</c:v>
                </c:pt>
                <c:pt idx="6">
                  <c:v>Pregnancy</c:v>
                </c:pt>
                <c:pt idx="7">
                  <c:v>Diabetes/blood sugar management</c:v>
                </c:pt>
                <c:pt idx="8">
                  <c:v>Healthy Aging</c:v>
                </c:pt>
                <c:pt idx="9">
                  <c:v>Heart/cardiovascular problem</c:v>
                </c:pt>
                <c:pt idx="10">
                  <c:v>Osteoporosis</c:v>
                </c:pt>
                <c:pt idx="11">
                  <c:v>Perimenopause/Menopause</c:v>
                </c:pt>
              </c:strCache>
            </c:strRef>
          </c:cat>
          <c:val>
            <c:numRef>
              <c:f>Sheet1!$F$22:$F$33</c:f>
              <c:numCache>
                <c:formatCode>0%</c:formatCode>
                <c:ptCount val="12"/>
                <c:pt idx="0">
                  <c:v>0.31428571</c:v>
                </c:pt>
                <c:pt idx="1">
                  <c:v>3.4285709999999997E-2</c:v>
                </c:pt>
                <c:pt idx="2">
                  <c:v>0.25142857000000002</c:v>
                </c:pt>
                <c:pt idx="3">
                  <c:v>8.5714289999999999E-2</c:v>
                </c:pt>
                <c:pt idx="4">
                  <c:v>8.5714289999999999E-2</c:v>
                </c:pt>
                <c:pt idx="5">
                  <c:v>5.142857E-2</c:v>
                </c:pt>
                <c:pt idx="6">
                  <c:v>0</c:v>
                </c:pt>
                <c:pt idx="7">
                  <c:v>0.13142856999999999</c:v>
                </c:pt>
                <c:pt idx="8">
                  <c:v>0.24571429</c:v>
                </c:pt>
                <c:pt idx="9">
                  <c:v>0.12</c:v>
                </c:pt>
                <c:pt idx="10">
                  <c:v>0.18285714</c:v>
                </c:pt>
                <c:pt idx="11">
                  <c:v>0.17714286000000001</c:v>
                </c:pt>
              </c:numCache>
            </c:numRef>
          </c:val>
          <c:extLst>
            <c:ext xmlns:c16="http://schemas.microsoft.com/office/drawing/2014/chart" uri="{C3380CC4-5D6E-409C-BE32-E72D297353CC}">
              <c16:uniqueId val="{00000004-3571-4BB5-BBF3-1BEFC4FB3D95}"/>
            </c:ext>
          </c:extLst>
        </c:ser>
        <c:ser>
          <c:idx val="5"/>
          <c:order val="5"/>
          <c:tx>
            <c:strRef>
              <c:f>Sheet1!$G$1</c:f>
              <c:strCache>
                <c:ptCount val="1"/>
                <c:pt idx="0">
                  <c:v>Male 55+ Reporting</c:v>
                </c:pt>
              </c:strCache>
            </c:strRef>
          </c:tx>
          <c:spPr>
            <a:pattFill prst="wdUpDiag">
              <a:fgClr>
                <a:schemeClr val="accent6"/>
              </a:fgClr>
              <a:bgClr>
                <a:schemeClr val="bg1"/>
              </a:bgClr>
            </a:pattFill>
            <a:ln>
              <a:noFill/>
            </a:ln>
            <a:effectLst/>
          </c:spPr>
          <c:invertIfNegative val="0"/>
          <c:cat>
            <c:strRef>
              <c:f>Sheet1!$A$22:$A$33</c:f>
              <c:strCache>
                <c:ptCount val="12"/>
                <c:pt idx="0">
                  <c:v>High blood pressure</c:v>
                </c:pt>
                <c:pt idx="1">
                  <c:v>Sexual health</c:v>
                </c:pt>
                <c:pt idx="2">
                  <c:v>High cholesterol</c:v>
                </c:pt>
                <c:pt idx="3">
                  <c:v>Athletic performance</c:v>
                </c:pt>
                <c:pt idx="4">
                  <c:v>Antioxidant support</c:v>
                </c:pt>
                <c:pt idx="5">
                  <c:v>Long haul COVID symptoms</c:v>
                </c:pt>
                <c:pt idx="6">
                  <c:v>Pregnancy</c:v>
                </c:pt>
                <c:pt idx="7">
                  <c:v>Diabetes/blood sugar management</c:v>
                </c:pt>
                <c:pt idx="8">
                  <c:v>Healthy Aging</c:v>
                </c:pt>
                <c:pt idx="9">
                  <c:v>Heart/cardiovascular problem</c:v>
                </c:pt>
                <c:pt idx="10">
                  <c:v>Osteoporosis</c:v>
                </c:pt>
                <c:pt idx="11">
                  <c:v>Perimenopause/Menopause</c:v>
                </c:pt>
              </c:strCache>
            </c:strRef>
          </c:cat>
          <c:val>
            <c:numRef>
              <c:f>Sheet1!$G$22:$G$33</c:f>
              <c:numCache>
                <c:formatCode>0%</c:formatCode>
                <c:ptCount val="12"/>
                <c:pt idx="0">
                  <c:v>0.43540669999999998</c:v>
                </c:pt>
                <c:pt idx="1">
                  <c:v>0.14354067000000001</c:v>
                </c:pt>
                <c:pt idx="2">
                  <c:v>0.33014354000000001</c:v>
                </c:pt>
                <c:pt idx="3">
                  <c:v>4.7846890000000003E-2</c:v>
                </c:pt>
                <c:pt idx="4">
                  <c:v>5.7416270000000012E-2</c:v>
                </c:pt>
                <c:pt idx="5">
                  <c:v>3.349282E-2</c:v>
                </c:pt>
                <c:pt idx="6">
                  <c:v>0</c:v>
                </c:pt>
                <c:pt idx="7">
                  <c:v>0.18660287</c:v>
                </c:pt>
                <c:pt idx="8">
                  <c:v>0.19138756000000001</c:v>
                </c:pt>
                <c:pt idx="9">
                  <c:v>8.133971000000001E-2</c:v>
                </c:pt>
                <c:pt idx="10">
                  <c:v>9.5693799999999989E-3</c:v>
                </c:pt>
                <c:pt idx="11">
                  <c:v>0</c:v>
                </c:pt>
              </c:numCache>
            </c:numRef>
          </c:val>
          <c:extLst>
            <c:ext xmlns:c16="http://schemas.microsoft.com/office/drawing/2014/chart" uri="{C3380CC4-5D6E-409C-BE32-E72D297353CC}">
              <c16:uniqueId val="{00000005-3571-4BB5-BBF3-1BEFC4FB3D95}"/>
            </c:ext>
          </c:extLst>
        </c:ser>
        <c:dLbls>
          <c:showLegendKey val="0"/>
          <c:showVal val="0"/>
          <c:showCatName val="0"/>
          <c:showSerName val="0"/>
          <c:showPercent val="0"/>
          <c:showBubbleSize val="0"/>
        </c:dLbls>
        <c:gapWidth val="219"/>
        <c:overlap val="-27"/>
        <c:axId val="549384048"/>
        <c:axId val="549377568"/>
      </c:barChart>
      <c:barChart>
        <c:barDir val="col"/>
        <c:grouping val="clustered"/>
        <c:varyColors val="0"/>
        <c:ser>
          <c:idx val="6"/>
          <c:order val="6"/>
          <c:tx>
            <c:strRef>
              <c:f>Sheet1!$H$1</c:f>
              <c:strCache>
                <c:ptCount val="1"/>
                <c:pt idx="0">
                  <c:v>Female 18-34 Consideration</c:v>
                </c:pt>
              </c:strCache>
            </c:strRef>
          </c:tx>
          <c:spPr>
            <a:solidFill>
              <a:schemeClr val="accent1"/>
            </a:solidFill>
            <a:ln>
              <a:noFill/>
            </a:ln>
            <a:effectLst/>
          </c:spPr>
          <c:invertIfNegative val="0"/>
          <c:cat>
            <c:strRef>
              <c:f>Sheet1!$A$22:$A$33</c:f>
              <c:strCache>
                <c:ptCount val="12"/>
                <c:pt idx="0">
                  <c:v>High blood pressure</c:v>
                </c:pt>
                <c:pt idx="1">
                  <c:v>Sexual health</c:v>
                </c:pt>
                <c:pt idx="2">
                  <c:v>High cholesterol</c:v>
                </c:pt>
                <c:pt idx="3">
                  <c:v>Athletic performance</c:v>
                </c:pt>
                <c:pt idx="4">
                  <c:v>Antioxidant support</c:v>
                </c:pt>
                <c:pt idx="5">
                  <c:v>Long haul COVID symptoms</c:v>
                </c:pt>
                <c:pt idx="6">
                  <c:v>Pregnancy</c:v>
                </c:pt>
                <c:pt idx="7">
                  <c:v>Diabetes/blood sugar management</c:v>
                </c:pt>
                <c:pt idx="8">
                  <c:v>Healthy Aging</c:v>
                </c:pt>
                <c:pt idx="9">
                  <c:v>Heart/cardiovascular problem</c:v>
                </c:pt>
                <c:pt idx="10">
                  <c:v>Osteoporosis</c:v>
                </c:pt>
                <c:pt idx="11">
                  <c:v>Perimenopause/Menopause</c:v>
                </c:pt>
              </c:strCache>
            </c:strRef>
          </c:cat>
          <c:val>
            <c:numRef>
              <c:f>Sheet1!$H$22:$H$33</c:f>
              <c:numCache>
                <c:formatCode>0%</c:formatCode>
                <c:ptCount val="12"/>
                <c:pt idx="0">
                  <c:v>5.4838709999999999E-2</c:v>
                </c:pt>
                <c:pt idx="1">
                  <c:v>7.0967740000000001E-2</c:v>
                </c:pt>
                <c:pt idx="2">
                  <c:v>6.774194E-2</c:v>
                </c:pt>
                <c:pt idx="3">
                  <c:v>7.0967740000000001E-2</c:v>
                </c:pt>
                <c:pt idx="4">
                  <c:v>5.1612900000000003E-2</c:v>
                </c:pt>
                <c:pt idx="5">
                  <c:v>4.8387100000000002E-2</c:v>
                </c:pt>
                <c:pt idx="6">
                  <c:v>5.8064520000000001E-2</c:v>
                </c:pt>
                <c:pt idx="7">
                  <c:v>5.4838709999999999E-2</c:v>
                </c:pt>
                <c:pt idx="8">
                  <c:v>5.4838709999999999E-2</c:v>
                </c:pt>
                <c:pt idx="9">
                  <c:v>2.2580650000000001E-2</c:v>
                </c:pt>
                <c:pt idx="10">
                  <c:v>1.290323E-2</c:v>
                </c:pt>
                <c:pt idx="11">
                  <c:v>1.290323E-2</c:v>
                </c:pt>
              </c:numCache>
            </c:numRef>
          </c:val>
          <c:extLst>
            <c:ext xmlns:c16="http://schemas.microsoft.com/office/drawing/2014/chart" uri="{C3380CC4-5D6E-409C-BE32-E72D297353CC}">
              <c16:uniqueId val="{00000006-3571-4BB5-BBF3-1BEFC4FB3D95}"/>
            </c:ext>
          </c:extLst>
        </c:ser>
        <c:ser>
          <c:idx val="7"/>
          <c:order val="7"/>
          <c:tx>
            <c:strRef>
              <c:f>Sheet1!$I$1</c:f>
              <c:strCache>
                <c:ptCount val="1"/>
                <c:pt idx="0">
                  <c:v>Male 18-34 Consideration</c:v>
                </c:pt>
              </c:strCache>
            </c:strRef>
          </c:tx>
          <c:spPr>
            <a:solidFill>
              <a:schemeClr val="accent2"/>
            </a:solidFill>
            <a:ln>
              <a:noFill/>
            </a:ln>
            <a:effectLst/>
          </c:spPr>
          <c:invertIfNegative val="0"/>
          <c:cat>
            <c:strRef>
              <c:f>Sheet1!$A$22:$A$33</c:f>
              <c:strCache>
                <c:ptCount val="12"/>
                <c:pt idx="0">
                  <c:v>High blood pressure</c:v>
                </c:pt>
                <c:pt idx="1">
                  <c:v>Sexual health</c:v>
                </c:pt>
                <c:pt idx="2">
                  <c:v>High cholesterol</c:v>
                </c:pt>
                <c:pt idx="3">
                  <c:v>Athletic performance</c:v>
                </c:pt>
                <c:pt idx="4">
                  <c:v>Antioxidant support</c:v>
                </c:pt>
                <c:pt idx="5">
                  <c:v>Long haul COVID symptoms</c:v>
                </c:pt>
                <c:pt idx="6">
                  <c:v>Pregnancy</c:v>
                </c:pt>
                <c:pt idx="7">
                  <c:v>Diabetes/blood sugar management</c:v>
                </c:pt>
                <c:pt idx="8">
                  <c:v>Healthy Aging</c:v>
                </c:pt>
                <c:pt idx="9">
                  <c:v>Heart/cardiovascular problem</c:v>
                </c:pt>
                <c:pt idx="10">
                  <c:v>Osteoporosis</c:v>
                </c:pt>
                <c:pt idx="11">
                  <c:v>Perimenopause/Menopause</c:v>
                </c:pt>
              </c:strCache>
            </c:strRef>
          </c:cat>
          <c:val>
            <c:numRef>
              <c:f>Sheet1!$I$22:$I$33</c:f>
              <c:numCache>
                <c:formatCode>0%</c:formatCode>
                <c:ptCount val="12"/>
                <c:pt idx="0">
                  <c:v>0.109375</c:v>
                </c:pt>
                <c:pt idx="1">
                  <c:v>0.10625</c:v>
                </c:pt>
                <c:pt idx="2">
                  <c:v>7.8125E-2</c:v>
                </c:pt>
                <c:pt idx="3">
                  <c:v>0.1125</c:v>
                </c:pt>
                <c:pt idx="4">
                  <c:v>5.3124999999999999E-2</c:v>
                </c:pt>
                <c:pt idx="5">
                  <c:v>3.7499999999999999E-2</c:v>
                </c:pt>
                <c:pt idx="6">
                  <c:v>0</c:v>
                </c:pt>
                <c:pt idx="7">
                  <c:v>0.1</c:v>
                </c:pt>
                <c:pt idx="8">
                  <c:v>7.1874999999999994E-2</c:v>
                </c:pt>
                <c:pt idx="9">
                  <c:v>5.3124999999999999E-2</c:v>
                </c:pt>
                <c:pt idx="10">
                  <c:v>9.3749999999999997E-3</c:v>
                </c:pt>
                <c:pt idx="11">
                  <c:v>3.1250000000000002E-3</c:v>
                </c:pt>
              </c:numCache>
            </c:numRef>
          </c:val>
          <c:extLst>
            <c:ext xmlns:c16="http://schemas.microsoft.com/office/drawing/2014/chart" uri="{C3380CC4-5D6E-409C-BE32-E72D297353CC}">
              <c16:uniqueId val="{00000007-3571-4BB5-BBF3-1BEFC4FB3D95}"/>
            </c:ext>
          </c:extLst>
        </c:ser>
        <c:ser>
          <c:idx val="8"/>
          <c:order val="8"/>
          <c:tx>
            <c:strRef>
              <c:f>Sheet1!$J$1</c:f>
              <c:strCache>
                <c:ptCount val="1"/>
                <c:pt idx="0">
                  <c:v>Female 35-54 Consideration</c:v>
                </c:pt>
              </c:strCache>
            </c:strRef>
          </c:tx>
          <c:spPr>
            <a:solidFill>
              <a:schemeClr val="accent3"/>
            </a:solidFill>
            <a:ln>
              <a:noFill/>
            </a:ln>
            <a:effectLst/>
          </c:spPr>
          <c:invertIfNegative val="0"/>
          <c:cat>
            <c:strRef>
              <c:f>Sheet1!$A$22:$A$33</c:f>
              <c:strCache>
                <c:ptCount val="12"/>
                <c:pt idx="0">
                  <c:v>High blood pressure</c:v>
                </c:pt>
                <c:pt idx="1">
                  <c:v>Sexual health</c:v>
                </c:pt>
                <c:pt idx="2">
                  <c:v>High cholesterol</c:v>
                </c:pt>
                <c:pt idx="3">
                  <c:v>Athletic performance</c:v>
                </c:pt>
                <c:pt idx="4">
                  <c:v>Antioxidant support</c:v>
                </c:pt>
                <c:pt idx="5">
                  <c:v>Long haul COVID symptoms</c:v>
                </c:pt>
                <c:pt idx="6">
                  <c:v>Pregnancy</c:v>
                </c:pt>
                <c:pt idx="7">
                  <c:v>Diabetes/blood sugar management</c:v>
                </c:pt>
                <c:pt idx="8">
                  <c:v>Healthy Aging</c:v>
                </c:pt>
                <c:pt idx="9">
                  <c:v>Heart/cardiovascular problem</c:v>
                </c:pt>
                <c:pt idx="10">
                  <c:v>Osteoporosis</c:v>
                </c:pt>
                <c:pt idx="11">
                  <c:v>Perimenopause/Menopause</c:v>
                </c:pt>
              </c:strCache>
            </c:strRef>
          </c:cat>
          <c:val>
            <c:numRef>
              <c:f>Sheet1!$J$22:$J$33</c:f>
              <c:numCache>
                <c:formatCode>0%</c:formatCode>
                <c:ptCount val="12"/>
                <c:pt idx="0">
                  <c:v>0.10462287000000001</c:v>
                </c:pt>
                <c:pt idx="1">
                  <c:v>5.5961070000000002E-2</c:v>
                </c:pt>
                <c:pt idx="2">
                  <c:v>0.11192214</c:v>
                </c:pt>
                <c:pt idx="3">
                  <c:v>5.1094889999999997E-2</c:v>
                </c:pt>
                <c:pt idx="4">
                  <c:v>6.8126519999999996E-2</c:v>
                </c:pt>
                <c:pt idx="5">
                  <c:v>3.1630169999999999E-2</c:v>
                </c:pt>
                <c:pt idx="6">
                  <c:v>3.1630169999999999E-2</c:v>
                </c:pt>
                <c:pt idx="7">
                  <c:v>8.2725060000000003E-2</c:v>
                </c:pt>
                <c:pt idx="8">
                  <c:v>0.14111921999999999</c:v>
                </c:pt>
                <c:pt idx="9">
                  <c:v>2.6763990000000001E-2</c:v>
                </c:pt>
                <c:pt idx="10">
                  <c:v>5.1094889999999997E-2</c:v>
                </c:pt>
                <c:pt idx="11">
                  <c:v>0.15815085000000001</c:v>
                </c:pt>
              </c:numCache>
            </c:numRef>
          </c:val>
          <c:extLst>
            <c:ext xmlns:c16="http://schemas.microsoft.com/office/drawing/2014/chart" uri="{C3380CC4-5D6E-409C-BE32-E72D297353CC}">
              <c16:uniqueId val="{00000008-3571-4BB5-BBF3-1BEFC4FB3D95}"/>
            </c:ext>
          </c:extLst>
        </c:ser>
        <c:ser>
          <c:idx val="9"/>
          <c:order val="9"/>
          <c:tx>
            <c:strRef>
              <c:f>Sheet1!$K$1</c:f>
              <c:strCache>
                <c:ptCount val="1"/>
                <c:pt idx="0">
                  <c:v>Male 35-54 Consideration</c:v>
                </c:pt>
              </c:strCache>
            </c:strRef>
          </c:tx>
          <c:spPr>
            <a:solidFill>
              <a:schemeClr val="accent4"/>
            </a:solidFill>
            <a:ln>
              <a:noFill/>
            </a:ln>
            <a:effectLst/>
          </c:spPr>
          <c:invertIfNegative val="0"/>
          <c:cat>
            <c:strRef>
              <c:f>Sheet1!$A$22:$A$33</c:f>
              <c:strCache>
                <c:ptCount val="12"/>
                <c:pt idx="0">
                  <c:v>High blood pressure</c:v>
                </c:pt>
                <c:pt idx="1">
                  <c:v>Sexual health</c:v>
                </c:pt>
                <c:pt idx="2">
                  <c:v>High cholesterol</c:v>
                </c:pt>
                <c:pt idx="3">
                  <c:v>Athletic performance</c:v>
                </c:pt>
                <c:pt idx="4">
                  <c:v>Antioxidant support</c:v>
                </c:pt>
                <c:pt idx="5">
                  <c:v>Long haul COVID symptoms</c:v>
                </c:pt>
                <c:pt idx="6">
                  <c:v>Pregnancy</c:v>
                </c:pt>
                <c:pt idx="7">
                  <c:v>Diabetes/blood sugar management</c:v>
                </c:pt>
                <c:pt idx="8">
                  <c:v>Healthy Aging</c:v>
                </c:pt>
                <c:pt idx="9">
                  <c:v>Heart/cardiovascular problem</c:v>
                </c:pt>
                <c:pt idx="10">
                  <c:v>Osteoporosis</c:v>
                </c:pt>
                <c:pt idx="11">
                  <c:v>Perimenopause/Menopause</c:v>
                </c:pt>
              </c:strCache>
            </c:strRef>
          </c:cat>
          <c:val>
            <c:numRef>
              <c:f>Sheet1!$K$22:$K$33</c:f>
              <c:numCache>
                <c:formatCode>0%</c:formatCode>
                <c:ptCount val="12"/>
                <c:pt idx="0">
                  <c:v>0.12561575999999999</c:v>
                </c:pt>
                <c:pt idx="1">
                  <c:v>9.3596059999999995E-2</c:v>
                </c:pt>
                <c:pt idx="2">
                  <c:v>0.14285713999999999</c:v>
                </c:pt>
                <c:pt idx="3">
                  <c:v>7.389163E-2</c:v>
                </c:pt>
                <c:pt idx="4">
                  <c:v>5.9113300000000008E-2</c:v>
                </c:pt>
                <c:pt idx="5">
                  <c:v>2.4630539999999999E-2</c:v>
                </c:pt>
                <c:pt idx="6">
                  <c:v>7.3891600000000014E-3</c:v>
                </c:pt>
                <c:pt idx="7">
                  <c:v>0.10837438000000001</c:v>
                </c:pt>
                <c:pt idx="8">
                  <c:v>8.6206900000000003E-2</c:v>
                </c:pt>
                <c:pt idx="9">
                  <c:v>3.4482760000000001E-2</c:v>
                </c:pt>
                <c:pt idx="10">
                  <c:v>2.7093599999999999E-2</c:v>
                </c:pt>
                <c:pt idx="11">
                  <c:v>9.8522200000000001E-3</c:v>
                </c:pt>
              </c:numCache>
            </c:numRef>
          </c:val>
          <c:extLst>
            <c:ext xmlns:c16="http://schemas.microsoft.com/office/drawing/2014/chart" uri="{C3380CC4-5D6E-409C-BE32-E72D297353CC}">
              <c16:uniqueId val="{00000009-3571-4BB5-BBF3-1BEFC4FB3D95}"/>
            </c:ext>
          </c:extLst>
        </c:ser>
        <c:ser>
          <c:idx val="10"/>
          <c:order val="10"/>
          <c:tx>
            <c:strRef>
              <c:f>Sheet1!$L$1</c:f>
              <c:strCache>
                <c:ptCount val="1"/>
                <c:pt idx="0">
                  <c:v>Female 55+ Consideration</c:v>
                </c:pt>
              </c:strCache>
            </c:strRef>
          </c:tx>
          <c:spPr>
            <a:solidFill>
              <a:schemeClr val="accent5"/>
            </a:solidFill>
            <a:ln>
              <a:noFill/>
            </a:ln>
            <a:effectLst/>
          </c:spPr>
          <c:invertIfNegative val="0"/>
          <c:cat>
            <c:strRef>
              <c:f>Sheet1!$A$22:$A$33</c:f>
              <c:strCache>
                <c:ptCount val="12"/>
                <c:pt idx="0">
                  <c:v>High blood pressure</c:v>
                </c:pt>
                <c:pt idx="1">
                  <c:v>Sexual health</c:v>
                </c:pt>
                <c:pt idx="2">
                  <c:v>High cholesterol</c:v>
                </c:pt>
                <c:pt idx="3">
                  <c:v>Athletic performance</c:v>
                </c:pt>
                <c:pt idx="4">
                  <c:v>Antioxidant support</c:v>
                </c:pt>
                <c:pt idx="5">
                  <c:v>Long haul COVID symptoms</c:v>
                </c:pt>
                <c:pt idx="6">
                  <c:v>Pregnancy</c:v>
                </c:pt>
                <c:pt idx="7">
                  <c:v>Diabetes/blood sugar management</c:v>
                </c:pt>
                <c:pt idx="8">
                  <c:v>Healthy Aging</c:v>
                </c:pt>
                <c:pt idx="9">
                  <c:v>Heart/cardiovascular problem</c:v>
                </c:pt>
                <c:pt idx="10">
                  <c:v>Osteoporosis</c:v>
                </c:pt>
                <c:pt idx="11">
                  <c:v>Perimenopause/Menopause</c:v>
                </c:pt>
              </c:strCache>
            </c:strRef>
          </c:cat>
          <c:val>
            <c:numRef>
              <c:f>Sheet1!$L$22:$L$33</c:f>
              <c:numCache>
                <c:formatCode>0%</c:formatCode>
                <c:ptCount val="12"/>
                <c:pt idx="0">
                  <c:v>0.23214286000000001</c:v>
                </c:pt>
                <c:pt idx="1">
                  <c:v>2.9761900000000001E-2</c:v>
                </c:pt>
                <c:pt idx="2">
                  <c:v>0.17857143</c:v>
                </c:pt>
                <c:pt idx="3">
                  <c:v>6.5476190000000004E-2</c:v>
                </c:pt>
                <c:pt idx="4">
                  <c:v>7.1428569999999997E-2</c:v>
                </c:pt>
                <c:pt idx="5">
                  <c:v>1.7857140000000001E-2</c:v>
                </c:pt>
                <c:pt idx="6">
                  <c:v>0</c:v>
                </c:pt>
                <c:pt idx="7">
                  <c:v>0.10119048</c:v>
                </c:pt>
                <c:pt idx="8">
                  <c:v>0.22023809999999999</c:v>
                </c:pt>
                <c:pt idx="9">
                  <c:v>9.5238099999999992E-2</c:v>
                </c:pt>
                <c:pt idx="10">
                  <c:v>0.14880952</c:v>
                </c:pt>
                <c:pt idx="11">
                  <c:v>0.13690475999999999</c:v>
                </c:pt>
              </c:numCache>
            </c:numRef>
          </c:val>
          <c:extLst>
            <c:ext xmlns:c16="http://schemas.microsoft.com/office/drawing/2014/chart" uri="{C3380CC4-5D6E-409C-BE32-E72D297353CC}">
              <c16:uniqueId val="{0000000A-3571-4BB5-BBF3-1BEFC4FB3D95}"/>
            </c:ext>
          </c:extLst>
        </c:ser>
        <c:ser>
          <c:idx val="11"/>
          <c:order val="11"/>
          <c:tx>
            <c:strRef>
              <c:f>Sheet1!$M$1</c:f>
              <c:strCache>
                <c:ptCount val="1"/>
                <c:pt idx="0">
                  <c:v>Male 55+ Consideration</c:v>
                </c:pt>
              </c:strCache>
            </c:strRef>
          </c:tx>
          <c:spPr>
            <a:solidFill>
              <a:schemeClr val="accent6"/>
            </a:solidFill>
            <a:ln>
              <a:noFill/>
            </a:ln>
            <a:effectLst/>
          </c:spPr>
          <c:invertIfNegative val="0"/>
          <c:cat>
            <c:strRef>
              <c:f>Sheet1!$A$22:$A$33</c:f>
              <c:strCache>
                <c:ptCount val="12"/>
                <c:pt idx="0">
                  <c:v>High blood pressure</c:v>
                </c:pt>
                <c:pt idx="1">
                  <c:v>Sexual health</c:v>
                </c:pt>
                <c:pt idx="2">
                  <c:v>High cholesterol</c:v>
                </c:pt>
                <c:pt idx="3">
                  <c:v>Athletic performance</c:v>
                </c:pt>
                <c:pt idx="4">
                  <c:v>Antioxidant support</c:v>
                </c:pt>
                <c:pt idx="5">
                  <c:v>Long haul COVID symptoms</c:v>
                </c:pt>
                <c:pt idx="6">
                  <c:v>Pregnancy</c:v>
                </c:pt>
                <c:pt idx="7">
                  <c:v>Diabetes/blood sugar management</c:v>
                </c:pt>
                <c:pt idx="8">
                  <c:v>Healthy Aging</c:v>
                </c:pt>
                <c:pt idx="9">
                  <c:v>Heart/cardiovascular problem</c:v>
                </c:pt>
                <c:pt idx="10">
                  <c:v>Osteoporosis</c:v>
                </c:pt>
                <c:pt idx="11">
                  <c:v>Perimenopause/Menopause</c:v>
                </c:pt>
              </c:strCache>
            </c:strRef>
          </c:cat>
          <c:val>
            <c:numRef>
              <c:f>Sheet1!$M$22:$M$33</c:f>
              <c:numCache>
                <c:formatCode>0%</c:formatCode>
                <c:ptCount val="12"/>
                <c:pt idx="0">
                  <c:v>0.29648240999999997</c:v>
                </c:pt>
                <c:pt idx="1">
                  <c:v>0.11557789</c:v>
                </c:pt>
                <c:pt idx="2">
                  <c:v>0.27135678000000002</c:v>
                </c:pt>
                <c:pt idx="3">
                  <c:v>3.015075E-2</c:v>
                </c:pt>
                <c:pt idx="4">
                  <c:v>5.0251259999999999E-2</c:v>
                </c:pt>
                <c:pt idx="5">
                  <c:v>2.5125629999999999E-2</c:v>
                </c:pt>
                <c:pt idx="6">
                  <c:v>0</c:v>
                </c:pt>
                <c:pt idx="7">
                  <c:v>0.13567839000000001</c:v>
                </c:pt>
                <c:pt idx="8">
                  <c:v>0.18090452000000001</c:v>
                </c:pt>
                <c:pt idx="9">
                  <c:v>6.0301510000000003E-2</c:v>
                </c:pt>
                <c:pt idx="10">
                  <c:v>1.005025E-2</c:v>
                </c:pt>
                <c:pt idx="11">
                  <c:v>0</c:v>
                </c:pt>
              </c:numCache>
            </c:numRef>
          </c:val>
          <c:extLst>
            <c:ext xmlns:c16="http://schemas.microsoft.com/office/drawing/2014/chart" uri="{C3380CC4-5D6E-409C-BE32-E72D297353CC}">
              <c16:uniqueId val="{0000000C-3571-4BB5-BBF3-1BEFC4FB3D95}"/>
            </c:ext>
          </c:extLst>
        </c:ser>
        <c:dLbls>
          <c:showLegendKey val="0"/>
          <c:showVal val="0"/>
          <c:showCatName val="0"/>
          <c:showSerName val="0"/>
          <c:showPercent val="0"/>
          <c:showBubbleSize val="0"/>
        </c:dLbls>
        <c:gapWidth val="219"/>
        <c:overlap val="-27"/>
        <c:axId val="712800328"/>
        <c:axId val="712801408"/>
      </c:barChart>
      <c:catAx>
        <c:axId val="54938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77568"/>
        <c:crosses val="autoZero"/>
        <c:auto val="1"/>
        <c:lblAlgn val="ctr"/>
        <c:lblOffset val="100"/>
        <c:noMultiLvlLbl val="0"/>
      </c:catAx>
      <c:valAx>
        <c:axId val="54937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84048"/>
        <c:crosses val="autoZero"/>
        <c:crossBetween val="between"/>
      </c:valAx>
      <c:valAx>
        <c:axId val="712801408"/>
        <c:scaling>
          <c:orientation val="minMax"/>
          <c:max val="0.5"/>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2800328"/>
        <c:crosses val="max"/>
        <c:crossBetween val="between"/>
      </c:valAx>
      <c:catAx>
        <c:axId val="712800328"/>
        <c:scaling>
          <c:orientation val="minMax"/>
        </c:scaling>
        <c:delete val="1"/>
        <c:axPos val="b"/>
        <c:numFmt formatCode="General" sourceLinked="1"/>
        <c:majorTickMark val="out"/>
        <c:minorTickMark val="none"/>
        <c:tickLblPos val="nextTo"/>
        <c:crossAx val="71280140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660-46F3-8746-16C98DA450C1}"/>
              </c:ext>
            </c:extLst>
          </c:dPt>
          <c:dPt>
            <c:idx val="1"/>
            <c:bubble3D val="0"/>
            <c:spPr>
              <a:solidFill>
                <a:schemeClr val="accent2"/>
              </a:solidFill>
              <a:ln>
                <a:noFill/>
              </a:ln>
              <a:effectLst/>
            </c:spPr>
            <c:extLst>
              <c:ext xmlns:c16="http://schemas.microsoft.com/office/drawing/2014/chart" uri="{C3380CC4-5D6E-409C-BE32-E72D297353CC}">
                <c16:uniqueId val="{00000003-B660-46F3-8746-16C98DA450C1}"/>
              </c:ext>
            </c:extLst>
          </c:dPt>
          <c:dPt>
            <c:idx val="2"/>
            <c:bubble3D val="0"/>
            <c:spPr>
              <a:solidFill>
                <a:schemeClr val="accent3"/>
              </a:solidFill>
              <a:ln>
                <a:noFill/>
              </a:ln>
              <a:effectLst/>
            </c:spPr>
            <c:extLst>
              <c:ext xmlns:c16="http://schemas.microsoft.com/office/drawing/2014/chart" uri="{C3380CC4-5D6E-409C-BE32-E72D297353CC}">
                <c16:uniqueId val="{00000005-B660-46F3-8746-16C98DA450C1}"/>
              </c:ext>
            </c:extLst>
          </c:dPt>
          <c:dPt>
            <c:idx val="3"/>
            <c:bubble3D val="0"/>
            <c:spPr>
              <a:solidFill>
                <a:schemeClr val="accent4"/>
              </a:solidFill>
              <a:ln>
                <a:noFill/>
              </a:ln>
              <a:effectLst/>
            </c:spPr>
            <c:extLst>
              <c:ext xmlns:c16="http://schemas.microsoft.com/office/drawing/2014/chart" uri="{C3380CC4-5D6E-409C-BE32-E72D297353CC}">
                <c16:uniqueId val="{00000007-B660-46F3-8746-16C98DA450C1}"/>
              </c:ext>
            </c:extLst>
          </c:dPt>
          <c:dPt>
            <c:idx val="4"/>
            <c:bubble3D val="0"/>
            <c:spPr>
              <a:solidFill>
                <a:schemeClr val="accent5"/>
              </a:solidFill>
              <a:ln>
                <a:noFill/>
              </a:ln>
              <a:effectLst/>
            </c:spPr>
            <c:extLst>
              <c:ext xmlns:c16="http://schemas.microsoft.com/office/drawing/2014/chart" uri="{C3380CC4-5D6E-409C-BE32-E72D297353CC}">
                <c16:uniqueId val="{00000009-B660-46F3-8746-16C98DA450C1}"/>
              </c:ext>
            </c:extLst>
          </c:dPt>
          <c:dPt>
            <c:idx val="5"/>
            <c:bubble3D val="0"/>
            <c:spPr>
              <a:solidFill>
                <a:schemeClr val="accent6"/>
              </a:solidFill>
              <a:ln>
                <a:noFill/>
              </a:ln>
              <a:effectLst/>
            </c:spPr>
            <c:extLst>
              <c:ext xmlns:c16="http://schemas.microsoft.com/office/drawing/2014/chart" uri="{C3380CC4-5D6E-409C-BE32-E72D297353CC}">
                <c16:uniqueId val="{0000000B-B660-46F3-8746-16C98DA450C1}"/>
              </c:ext>
            </c:extLst>
          </c:dPt>
          <c:dLbls>
            <c:dLbl>
              <c:idx val="0"/>
              <c:layout>
                <c:manualLayout>
                  <c:x val="1.1473461650627004E-2"/>
                  <c:y val="4.8440871974336629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660-46F3-8746-16C98DA450C1}"/>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7534849810440359"/>
                      <c:h val="0.19544801691455235"/>
                    </c:manualLayout>
                  </c15:layout>
                </c:ext>
                <c:ext xmlns:c16="http://schemas.microsoft.com/office/drawing/2014/chart" uri="{C3380CC4-5D6E-409C-BE32-E72D297353CC}">
                  <c16:uniqueId val="{00000003-B660-46F3-8746-16C98DA450C1}"/>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839176873724118"/>
                      <c:h val="0.23248505395158933"/>
                    </c:manualLayout>
                  </c15:layout>
                </c:ext>
                <c:ext xmlns:c16="http://schemas.microsoft.com/office/drawing/2014/chart" uri="{C3380CC4-5D6E-409C-BE32-E72D297353CC}">
                  <c16:uniqueId val="{00000005-B660-46F3-8746-16C98DA450C1}"/>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2091516909579737"/>
                      <c:h val="0.23839853098263877"/>
                    </c:manualLayout>
                  </c15:layout>
                </c:ext>
                <c:ext xmlns:c16="http://schemas.microsoft.com/office/drawing/2014/chart" uri="{C3380CC4-5D6E-409C-BE32-E72D297353CC}">
                  <c16:uniqueId val="{00000007-B660-46F3-8746-16C98DA450C1}"/>
                </c:ext>
              </c:extLst>
            </c:dLbl>
            <c:dLbl>
              <c:idx val="4"/>
              <c:layout>
                <c:manualLayout>
                  <c:x val="1.151443328144891E-2"/>
                  <c:y val="-1.8525743562819697E-7"/>
                </c:manualLayout>
              </c:layout>
              <c:showLegendKey val="0"/>
              <c:showVal val="0"/>
              <c:showCatName val="1"/>
              <c:showSerName val="0"/>
              <c:showPercent val="1"/>
              <c:showBubbleSize val="0"/>
              <c:extLst>
                <c:ext xmlns:c15="http://schemas.microsoft.com/office/drawing/2012/chart" uri="{CE6537A1-D6FC-4f65-9D91-7224C49458BB}">
                  <c15:layout>
                    <c:manualLayout>
                      <c:w val="0.27441913117305788"/>
                      <c:h val="0.29821371075460168"/>
                    </c:manualLayout>
                  </c15:layout>
                </c:ext>
                <c:ext xmlns:c16="http://schemas.microsoft.com/office/drawing/2014/chart" uri="{C3380CC4-5D6E-409C-BE32-E72D297353CC}">
                  <c16:uniqueId val="{00000009-B660-46F3-8746-16C98DA450C1}"/>
                </c:ext>
              </c:extLst>
            </c:dLbl>
            <c:dLbl>
              <c:idx val="5"/>
              <c:layout>
                <c:manualLayout>
                  <c:x val="1.8916593759113358E-2"/>
                  <c:y val="2.8461286089238761E-2"/>
                </c:manualLayout>
              </c:layout>
              <c:showLegendKey val="0"/>
              <c:showVal val="0"/>
              <c:showCatName val="1"/>
              <c:showSerName val="0"/>
              <c:showPercent val="1"/>
              <c:showBubbleSize val="0"/>
              <c:extLst>
                <c:ext xmlns:c15="http://schemas.microsoft.com/office/drawing/2012/chart" uri="{CE6537A1-D6FC-4f65-9D91-7224C49458BB}">
                  <c15:layout>
                    <c:manualLayout>
                      <c:w val="0.28297572178477692"/>
                      <c:h val="0.18457494896471274"/>
                    </c:manualLayout>
                  </c15:layout>
                </c:ext>
                <c:ext xmlns:c16="http://schemas.microsoft.com/office/drawing/2014/chart" uri="{C3380CC4-5D6E-409C-BE32-E72D297353CC}">
                  <c16:uniqueId val="{0000000B-B660-46F3-8746-16C98DA450C1}"/>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0.18644068</c:v>
                </c:pt>
                <c:pt idx="1">
                  <c:v>0.14124294000000001</c:v>
                </c:pt>
                <c:pt idx="2">
                  <c:v>0.19209039999999999</c:v>
                </c:pt>
                <c:pt idx="3">
                  <c:v>0.16949153</c:v>
                </c:pt>
                <c:pt idx="4">
                  <c:v>0.19774011</c:v>
                </c:pt>
                <c:pt idx="5">
                  <c:v>0.11299434999999999</c:v>
                </c:pt>
              </c:numCache>
            </c:numRef>
          </c:val>
          <c:extLst>
            <c:ext xmlns:c16="http://schemas.microsoft.com/office/drawing/2014/chart" uri="{C3380CC4-5D6E-409C-BE32-E72D297353CC}">
              <c16:uniqueId val="{0000000C-B660-46F3-8746-16C98DA450C1}"/>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numRef>
              <c:f>Sheet1!$A$2:$A$33</c:f>
              <c:numCache>
                <c:formatCode>General</c:formatCode>
                <c:ptCount val="32"/>
              </c:numCache>
            </c:numRef>
          </c:cat>
          <c:val>
            <c:numRef>
              <c:f>Sheet1!$B$2:$B$33</c:f>
              <c:numCache>
                <c:formatCode>General</c:formatCode>
                <c:ptCount val="32"/>
              </c:numCache>
            </c:numRef>
          </c:val>
          <c:extLst>
            <c:ext xmlns:c16="http://schemas.microsoft.com/office/drawing/2014/chart" uri="{C3380CC4-5D6E-409C-BE32-E72D297353CC}">
              <c16:uniqueId val="{00000000-231B-4E09-8A40-23707EBEE3A1}"/>
            </c:ext>
          </c:extLst>
        </c:ser>
        <c:ser>
          <c:idx val="1"/>
          <c:order val="1"/>
          <c:tx>
            <c:strRef>
              <c:f>Sheet1!$C$1</c:f>
              <c:strCache>
                <c:ptCount val="1"/>
                <c:pt idx="0">
                  <c:v>US Male 18-34</c:v>
                </c:pt>
              </c:strCache>
            </c:strRef>
          </c:tx>
          <c:spPr>
            <a:solidFill>
              <a:schemeClr val="accent2"/>
            </a:solidFill>
            <a:ln>
              <a:noFill/>
            </a:ln>
            <a:effectLst/>
          </c:spPr>
          <c:invertIfNegative val="0"/>
          <c:cat>
            <c:numRef>
              <c:f>Sheet1!$A$2:$A$33</c:f>
              <c:numCache>
                <c:formatCode>General</c:formatCode>
                <c:ptCount val="32"/>
              </c:numCache>
            </c:numRef>
          </c:cat>
          <c:val>
            <c:numRef>
              <c:f>Sheet1!$C$2:$C$33</c:f>
              <c:numCache>
                <c:formatCode>General</c:formatCode>
                <c:ptCount val="32"/>
              </c:numCache>
            </c:numRef>
          </c:val>
          <c:extLst>
            <c:ext xmlns:c16="http://schemas.microsoft.com/office/drawing/2014/chart" uri="{C3380CC4-5D6E-409C-BE32-E72D297353CC}">
              <c16:uniqueId val="{00000001-231B-4E09-8A40-23707EBEE3A1}"/>
            </c:ext>
          </c:extLst>
        </c:ser>
        <c:ser>
          <c:idx val="2"/>
          <c:order val="2"/>
          <c:tx>
            <c:strRef>
              <c:f>Sheet1!$D$1</c:f>
              <c:strCache>
                <c:ptCount val="1"/>
                <c:pt idx="0">
                  <c:v>US Female 35-54</c:v>
                </c:pt>
              </c:strCache>
            </c:strRef>
          </c:tx>
          <c:spPr>
            <a:solidFill>
              <a:schemeClr val="accent3"/>
            </a:solidFill>
            <a:ln>
              <a:noFill/>
            </a:ln>
            <a:effectLst/>
          </c:spPr>
          <c:invertIfNegative val="0"/>
          <c:cat>
            <c:numRef>
              <c:f>Sheet1!$A$2:$A$33</c:f>
              <c:numCache>
                <c:formatCode>General</c:formatCode>
                <c:ptCount val="32"/>
              </c:numCache>
            </c:numRef>
          </c:cat>
          <c:val>
            <c:numRef>
              <c:f>Sheet1!$D$2:$D$33</c:f>
              <c:numCache>
                <c:formatCode>General</c:formatCode>
                <c:ptCount val="32"/>
              </c:numCache>
            </c:numRef>
          </c:val>
          <c:extLst>
            <c:ext xmlns:c16="http://schemas.microsoft.com/office/drawing/2014/chart" uri="{C3380CC4-5D6E-409C-BE32-E72D297353CC}">
              <c16:uniqueId val="{00000002-231B-4E09-8A40-23707EBEE3A1}"/>
            </c:ext>
          </c:extLst>
        </c:ser>
        <c:ser>
          <c:idx val="3"/>
          <c:order val="3"/>
          <c:tx>
            <c:strRef>
              <c:f>Sheet1!$E$1</c:f>
              <c:strCache>
                <c:ptCount val="1"/>
                <c:pt idx="0">
                  <c:v>US Male 35-54</c:v>
                </c:pt>
              </c:strCache>
            </c:strRef>
          </c:tx>
          <c:spPr>
            <a:solidFill>
              <a:schemeClr val="accent4"/>
            </a:solidFill>
            <a:ln>
              <a:noFill/>
            </a:ln>
            <a:effectLst/>
          </c:spPr>
          <c:invertIfNegative val="0"/>
          <c:cat>
            <c:numRef>
              <c:f>Sheet1!$A$2:$A$33</c:f>
              <c:numCache>
                <c:formatCode>General</c:formatCode>
                <c:ptCount val="32"/>
              </c:numCache>
            </c:numRef>
          </c:cat>
          <c:val>
            <c:numRef>
              <c:f>Sheet1!$E$2:$E$33</c:f>
              <c:numCache>
                <c:formatCode>General</c:formatCode>
                <c:ptCount val="32"/>
              </c:numCache>
            </c:numRef>
          </c:val>
          <c:extLst>
            <c:ext xmlns:c16="http://schemas.microsoft.com/office/drawing/2014/chart" uri="{C3380CC4-5D6E-409C-BE32-E72D297353CC}">
              <c16:uniqueId val="{00000003-231B-4E09-8A40-23707EBEE3A1}"/>
            </c:ext>
          </c:extLst>
        </c:ser>
        <c:ser>
          <c:idx val="4"/>
          <c:order val="4"/>
          <c:tx>
            <c:strRef>
              <c:f>Sheet1!$F$1</c:f>
              <c:strCache>
                <c:ptCount val="1"/>
                <c:pt idx="0">
                  <c:v>US Female 55+</c:v>
                </c:pt>
              </c:strCache>
            </c:strRef>
          </c:tx>
          <c:spPr>
            <a:solidFill>
              <a:schemeClr val="accent5"/>
            </a:solidFill>
            <a:ln>
              <a:noFill/>
            </a:ln>
            <a:effectLst/>
          </c:spPr>
          <c:invertIfNegative val="0"/>
          <c:cat>
            <c:numRef>
              <c:f>Sheet1!$A$2:$A$33</c:f>
              <c:numCache>
                <c:formatCode>General</c:formatCode>
                <c:ptCount val="32"/>
              </c:numCache>
            </c:numRef>
          </c:cat>
          <c:val>
            <c:numRef>
              <c:f>Sheet1!$F$2:$F$33</c:f>
              <c:numCache>
                <c:formatCode>General</c:formatCode>
                <c:ptCount val="32"/>
              </c:numCache>
            </c:numRef>
          </c:val>
          <c:extLst>
            <c:ext xmlns:c16="http://schemas.microsoft.com/office/drawing/2014/chart" uri="{C3380CC4-5D6E-409C-BE32-E72D297353CC}">
              <c16:uniqueId val="{00000004-231B-4E09-8A40-23707EBEE3A1}"/>
            </c:ext>
          </c:extLst>
        </c:ser>
        <c:ser>
          <c:idx val="5"/>
          <c:order val="5"/>
          <c:tx>
            <c:strRef>
              <c:f>Sheet1!$G$1</c:f>
              <c:strCache>
                <c:ptCount val="1"/>
                <c:pt idx="0">
                  <c:v>US Male 55+</c:v>
                </c:pt>
              </c:strCache>
            </c:strRef>
          </c:tx>
          <c:spPr>
            <a:solidFill>
              <a:schemeClr val="accent6"/>
            </a:solidFill>
            <a:ln>
              <a:noFill/>
            </a:ln>
            <a:effectLst/>
          </c:spPr>
          <c:invertIfNegative val="0"/>
          <c:cat>
            <c:numRef>
              <c:f>Sheet1!$A$2:$A$33</c:f>
              <c:numCache>
                <c:formatCode>General</c:formatCode>
                <c:ptCount val="32"/>
              </c:numCache>
            </c:numRef>
          </c:cat>
          <c:val>
            <c:numRef>
              <c:f>Sheet1!$G$2:$G$33</c:f>
              <c:numCache>
                <c:formatCode>General</c:formatCode>
                <c:ptCount val="32"/>
              </c:numCache>
            </c:numRef>
          </c:val>
          <c:extLst>
            <c:ext xmlns:c16="http://schemas.microsoft.com/office/drawing/2014/chart" uri="{C3380CC4-5D6E-409C-BE32-E72D297353CC}">
              <c16:uniqueId val="{00000005-231B-4E09-8A40-23707EBEE3A1}"/>
            </c:ext>
          </c:extLst>
        </c:ser>
        <c:dLbls>
          <c:showLegendKey val="0"/>
          <c:showVal val="0"/>
          <c:showCatName val="0"/>
          <c:showSerName val="0"/>
          <c:showPercent val="0"/>
          <c:showBubbleSize val="0"/>
        </c:dLbls>
        <c:gapWidth val="219"/>
        <c:axId val="549384048"/>
        <c:axId val="549377568"/>
      </c:barChart>
      <c:catAx>
        <c:axId val="549384048"/>
        <c:scaling>
          <c:orientation val="minMax"/>
        </c:scaling>
        <c:delete val="1"/>
        <c:axPos val="b"/>
        <c:numFmt formatCode="General" sourceLinked="1"/>
        <c:majorTickMark val="none"/>
        <c:minorTickMark val="none"/>
        <c:tickLblPos val="nextTo"/>
        <c:crossAx val="549377568"/>
        <c:crosses val="autoZero"/>
        <c:auto val="1"/>
        <c:lblAlgn val="ctr"/>
        <c:lblOffset val="100"/>
        <c:noMultiLvlLbl val="0"/>
      </c:catAx>
      <c:valAx>
        <c:axId val="549377568"/>
        <c:scaling>
          <c:orientation val="minMax"/>
        </c:scaling>
        <c:delete val="1"/>
        <c:axPos val="l"/>
        <c:numFmt formatCode="General" sourceLinked="1"/>
        <c:majorTickMark val="none"/>
        <c:minorTickMark val="none"/>
        <c:tickLblPos val="nextTo"/>
        <c:crossAx val="549384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 Reporting</c:v>
                </c:pt>
              </c:strCache>
            </c:strRef>
          </c:tx>
          <c:spPr>
            <a:pattFill prst="wdUpDiag">
              <a:fgClr>
                <a:schemeClr val="accent1"/>
              </a:fgClr>
              <a:bgClr>
                <a:schemeClr val="bg1"/>
              </a:bgClr>
            </a:pattFill>
            <a:ln>
              <a:noFill/>
            </a:ln>
            <a:effectLst/>
          </c:spPr>
          <c:invertIfNegative val="0"/>
          <c:cat>
            <c:strRef>
              <c:f>Sheet1!$A$2:$A$11</c:f>
              <c:strCache>
                <c:ptCount val="10"/>
                <c:pt idx="0">
                  <c:v>Anxiety or stress</c:v>
                </c:pt>
                <c:pt idx="1">
                  <c:v>Skin health</c:v>
                </c:pt>
                <c:pt idx="2">
                  <c:v>Lack of energy</c:v>
                </c:pt>
                <c:pt idx="3">
                  <c:v>Depression</c:v>
                </c:pt>
                <c:pt idx="4">
                  <c:v>Mood</c:v>
                </c:pt>
                <c:pt idx="5">
                  <c:v>Insomnia/Sleep problems</c:v>
                </c:pt>
                <c:pt idx="6">
                  <c:v>Digestive complaints</c:v>
                </c:pt>
                <c:pt idx="7">
                  <c:v>Memory issues</c:v>
                </c:pt>
                <c:pt idx="8">
                  <c:v>Sexual health</c:v>
                </c:pt>
                <c:pt idx="9">
                  <c:v>Inflammation</c:v>
                </c:pt>
              </c:strCache>
            </c:strRef>
          </c:cat>
          <c:val>
            <c:numRef>
              <c:f>Sheet1!$B$2:$B$11</c:f>
              <c:numCache>
                <c:formatCode>0%</c:formatCode>
                <c:ptCount val="10"/>
                <c:pt idx="0">
                  <c:v>0.57627119000000004</c:v>
                </c:pt>
                <c:pt idx="1">
                  <c:v>0.35593219999999998</c:v>
                </c:pt>
                <c:pt idx="2">
                  <c:v>0.33898305000000001</c:v>
                </c:pt>
                <c:pt idx="3">
                  <c:v>0.32203389999999998</c:v>
                </c:pt>
                <c:pt idx="4">
                  <c:v>0.32203389999999998</c:v>
                </c:pt>
                <c:pt idx="5">
                  <c:v>0.25423729</c:v>
                </c:pt>
                <c:pt idx="6">
                  <c:v>0.20338982999999999</c:v>
                </c:pt>
                <c:pt idx="7">
                  <c:v>0.20338982999999999</c:v>
                </c:pt>
                <c:pt idx="8">
                  <c:v>0.20338982999999999</c:v>
                </c:pt>
                <c:pt idx="9">
                  <c:v>0.18644068</c:v>
                </c:pt>
              </c:numCache>
            </c:numRef>
          </c:val>
          <c:extLst>
            <c:ext xmlns:c16="http://schemas.microsoft.com/office/drawing/2014/chart" uri="{C3380CC4-5D6E-409C-BE32-E72D297353CC}">
              <c16:uniqueId val="{00000000-EE22-454F-9A5E-F1DF245B1210}"/>
            </c:ext>
          </c:extLst>
        </c:ser>
        <c:ser>
          <c:idx val="1"/>
          <c:order val="1"/>
          <c:tx>
            <c:strRef>
              <c:f>Sheet1!$C$1</c:f>
              <c:strCache>
                <c:ptCount val="1"/>
                <c:pt idx="0">
                  <c:v>US Male 18-34 Reporting</c:v>
                </c:pt>
              </c:strCache>
            </c:strRef>
          </c:tx>
          <c:spPr>
            <a:pattFill prst="wdUpDiag">
              <a:fgClr>
                <a:schemeClr val="accent2"/>
              </a:fgClr>
              <a:bgClr>
                <a:schemeClr val="bg1"/>
              </a:bgClr>
            </a:pattFill>
            <a:ln>
              <a:noFill/>
            </a:ln>
            <a:effectLst/>
          </c:spPr>
          <c:invertIfNegative val="0"/>
          <c:cat>
            <c:strRef>
              <c:f>Sheet1!$A$2:$A$11</c:f>
              <c:strCache>
                <c:ptCount val="10"/>
                <c:pt idx="0">
                  <c:v>Anxiety or stress</c:v>
                </c:pt>
                <c:pt idx="1">
                  <c:v>Skin health</c:v>
                </c:pt>
                <c:pt idx="2">
                  <c:v>Lack of energy</c:v>
                </c:pt>
                <c:pt idx="3">
                  <c:v>Depression</c:v>
                </c:pt>
                <c:pt idx="4">
                  <c:v>Mood</c:v>
                </c:pt>
                <c:pt idx="5">
                  <c:v>Insomnia/Sleep problems</c:v>
                </c:pt>
                <c:pt idx="6">
                  <c:v>Digestive complaints</c:v>
                </c:pt>
                <c:pt idx="7">
                  <c:v>Memory issues</c:v>
                </c:pt>
                <c:pt idx="8">
                  <c:v>Sexual health</c:v>
                </c:pt>
                <c:pt idx="9">
                  <c:v>Inflammation</c:v>
                </c:pt>
              </c:strCache>
            </c:strRef>
          </c:cat>
          <c:val>
            <c:numRef>
              <c:f>Sheet1!$C$2:$C$11</c:f>
              <c:numCache>
                <c:formatCode>0%</c:formatCode>
                <c:ptCount val="10"/>
                <c:pt idx="0">
                  <c:v>0.37606837999999998</c:v>
                </c:pt>
                <c:pt idx="1">
                  <c:v>0.18803418999999999</c:v>
                </c:pt>
                <c:pt idx="2">
                  <c:v>0.2991453</c:v>
                </c:pt>
                <c:pt idx="3">
                  <c:v>0.29059828999999998</c:v>
                </c:pt>
                <c:pt idx="4">
                  <c:v>0.23931624000000001</c:v>
                </c:pt>
                <c:pt idx="5">
                  <c:v>0.14529914999999999</c:v>
                </c:pt>
                <c:pt idx="6">
                  <c:v>0.10256410000000001</c:v>
                </c:pt>
                <c:pt idx="7">
                  <c:v>0.13675213999999999</c:v>
                </c:pt>
                <c:pt idx="8">
                  <c:v>0.16239316000000001</c:v>
                </c:pt>
                <c:pt idx="9">
                  <c:v>0.11965812000000001</c:v>
                </c:pt>
              </c:numCache>
            </c:numRef>
          </c:val>
          <c:extLst>
            <c:ext xmlns:c16="http://schemas.microsoft.com/office/drawing/2014/chart" uri="{C3380CC4-5D6E-409C-BE32-E72D297353CC}">
              <c16:uniqueId val="{00000001-EE22-454F-9A5E-F1DF245B1210}"/>
            </c:ext>
          </c:extLst>
        </c:ser>
        <c:ser>
          <c:idx val="2"/>
          <c:order val="2"/>
          <c:tx>
            <c:strRef>
              <c:f>Sheet1!$D$1</c:f>
              <c:strCache>
                <c:ptCount val="1"/>
                <c:pt idx="0">
                  <c:v>US Female 35-54 Reporting</c:v>
                </c:pt>
              </c:strCache>
            </c:strRef>
          </c:tx>
          <c:spPr>
            <a:pattFill prst="wdUpDiag">
              <a:fgClr>
                <a:schemeClr val="accent3"/>
              </a:fgClr>
              <a:bgClr>
                <a:schemeClr val="bg1"/>
              </a:bgClr>
            </a:pattFill>
            <a:ln>
              <a:noFill/>
            </a:ln>
            <a:effectLst/>
          </c:spPr>
          <c:invertIfNegative val="0"/>
          <c:cat>
            <c:strRef>
              <c:f>Sheet1!$A$2:$A$11</c:f>
              <c:strCache>
                <c:ptCount val="10"/>
                <c:pt idx="0">
                  <c:v>Anxiety or stress</c:v>
                </c:pt>
                <c:pt idx="1">
                  <c:v>Skin health</c:v>
                </c:pt>
                <c:pt idx="2">
                  <c:v>Lack of energy</c:v>
                </c:pt>
                <c:pt idx="3">
                  <c:v>Depression</c:v>
                </c:pt>
                <c:pt idx="4">
                  <c:v>Mood</c:v>
                </c:pt>
                <c:pt idx="5">
                  <c:v>Insomnia/Sleep problems</c:v>
                </c:pt>
                <c:pt idx="6">
                  <c:v>Digestive complaints</c:v>
                </c:pt>
                <c:pt idx="7">
                  <c:v>Memory issues</c:v>
                </c:pt>
                <c:pt idx="8">
                  <c:v>Sexual health</c:v>
                </c:pt>
                <c:pt idx="9">
                  <c:v>Inflammation</c:v>
                </c:pt>
              </c:strCache>
            </c:strRef>
          </c:cat>
          <c:val>
            <c:numRef>
              <c:f>Sheet1!$D$2:$D$11</c:f>
              <c:numCache>
                <c:formatCode>0%</c:formatCode>
                <c:ptCount val="10"/>
                <c:pt idx="0">
                  <c:v>0.46666667000000001</c:v>
                </c:pt>
                <c:pt idx="1">
                  <c:v>0.25714285999999997</c:v>
                </c:pt>
                <c:pt idx="2">
                  <c:v>0.40952380999999999</c:v>
                </c:pt>
                <c:pt idx="3">
                  <c:v>0.21904762</c:v>
                </c:pt>
                <c:pt idx="4">
                  <c:v>0.28571428999999998</c:v>
                </c:pt>
                <c:pt idx="5">
                  <c:v>0.25714285999999997</c:v>
                </c:pt>
                <c:pt idx="6">
                  <c:v>0.20952381</c:v>
                </c:pt>
                <c:pt idx="7">
                  <c:v>0.13333333</c:v>
                </c:pt>
                <c:pt idx="8">
                  <c:v>0.14285713999999999</c:v>
                </c:pt>
                <c:pt idx="9">
                  <c:v>0.23809524000000001</c:v>
                </c:pt>
              </c:numCache>
            </c:numRef>
          </c:val>
          <c:extLst>
            <c:ext xmlns:c16="http://schemas.microsoft.com/office/drawing/2014/chart" uri="{C3380CC4-5D6E-409C-BE32-E72D297353CC}">
              <c16:uniqueId val="{00000002-EE22-454F-9A5E-F1DF245B1210}"/>
            </c:ext>
          </c:extLst>
        </c:ser>
        <c:ser>
          <c:idx val="3"/>
          <c:order val="3"/>
          <c:tx>
            <c:strRef>
              <c:f>Sheet1!$E$1</c:f>
              <c:strCache>
                <c:ptCount val="1"/>
                <c:pt idx="0">
                  <c:v>US Male 35-54 Reporting</c:v>
                </c:pt>
              </c:strCache>
            </c:strRef>
          </c:tx>
          <c:spPr>
            <a:pattFill prst="wdUpDiag">
              <a:fgClr>
                <a:schemeClr val="accent4"/>
              </a:fgClr>
              <a:bgClr>
                <a:schemeClr val="bg1"/>
              </a:bgClr>
            </a:pattFill>
            <a:ln>
              <a:noFill/>
            </a:ln>
            <a:effectLst/>
          </c:spPr>
          <c:invertIfNegative val="0"/>
          <c:cat>
            <c:strRef>
              <c:f>Sheet1!$A$2:$A$11</c:f>
              <c:strCache>
                <c:ptCount val="10"/>
                <c:pt idx="0">
                  <c:v>Anxiety or stress</c:v>
                </c:pt>
                <c:pt idx="1">
                  <c:v>Skin health</c:v>
                </c:pt>
                <c:pt idx="2">
                  <c:v>Lack of energy</c:v>
                </c:pt>
                <c:pt idx="3">
                  <c:v>Depression</c:v>
                </c:pt>
                <c:pt idx="4">
                  <c:v>Mood</c:v>
                </c:pt>
                <c:pt idx="5">
                  <c:v>Insomnia/Sleep problems</c:v>
                </c:pt>
                <c:pt idx="6">
                  <c:v>Digestive complaints</c:v>
                </c:pt>
                <c:pt idx="7">
                  <c:v>Memory issues</c:v>
                </c:pt>
                <c:pt idx="8">
                  <c:v>Sexual health</c:v>
                </c:pt>
                <c:pt idx="9">
                  <c:v>Inflammation</c:v>
                </c:pt>
              </c:strCache>
            </c:strRef>
          </c:cat>
          <c:val>
            <c:numRef>
              <c:f>Sheet1!$E$2:$E$11</c:f>
              <c:numCache>
                <c:formatCode>0%</c:formatCode>
                <c:ptCount val="10"/>
                <c:pt idx="0">
                  <c:v>0.2920354</c:v>
                </c:pt>
                <c:pt idx="1">
                  <c:v>0.19469027</c:v>
                </c:pt>
                <c:pt idx="2">
                  <c:v>0.18584070999999999</c:v>
                </c:pt>
                <c:pt idx="3">
                  <c:v>0.20353982000000001</c:v>
                </c:pt>
                <c:pt idx="4">
                  <c:v>0.10619468999999999</c:v>
                </c:pt>
                <c:pt idx="5">
                  <c:v>0.13274336</c:v>
                </c:pt>
                <c:pt idx="6">
                  <c:v>0.11504425</c:v>
                </c:pt>
                <c:pt idx="7">
                  <c:v>5.3097350000000001E-2</c:v>
                </c:pt>
                <c:pt idx="8">
                  <c:v>0.12389380999999999</c:v>
                </c:pt>
                <c:pt idx="9">
                  <c:v>0.15929204</c:v>
                </c:pt>
              </c:numCache>
            </c:numRef>
          </c:val>
          <c:extLst>
            <c:ext xmlns:c16="http://schemas.microsoft.com/office/drawing/2014/chart" uri="{C3380CC4-5D6E-409C-BE32-E72D297353CC}">
              <c16:uniqueId val="{00000003-EE22-454F-9A5E-F1DF245B1210}"/>
            </c:ext>
          </c:extLst>
        </c:ser>
        <c:ser>
          <c:idx val="4"/>
          <c:order val="4"/>
          <c:tx>
            <c:strRef>
              <c:f>Sheet1!$F$1</c:f>
              <c:strCache>
                <c:ptCount val="1"/>
                <c:pt idx="0">
                  <c:v>US Female 55+ Reporting</c:v>
                </c:pt>
              </c:strCache>
            </c:strRef>
          </c:tx>
          <c:spPr>
            <a:pattFill prst="wdUpDiag">
              <a:fgClr>
                <a:schemeClr val="accent5"/>
              </a:fgClr>
              <a:bgClr>
                <a:schemeClr val="bg1"/>
              </a:bgClr>
            </a:pattFill>
            <a:ln>
              <a:noFill/>
            </a:ln>
            <a:effectLst/>
          </c:spPr>
          <c:invertIfNegative val="0"/>
          <c:cat>
            <c:strRef>
              <c:f>Sheet1!$A$2:$A$11</c:f>
              <c:strCache>
                <c:ptCount val="10"/>
                <c:pt idx="0">
                  <c:v>Anxiety or stress</c:v>
                </c:pt>
                <c:pt idx="1">
                  <c:v>Skin health</c:v>
                </c:pt>
                <c:pt idx="2">
                  <c:v>Lack of energy</c:v>
                </c:pt>
                <c:pt idx="3">
                  <c:v>Depression</c:v>
                </c:pt>
                <c:pt idx="4">
                  <c:v>Mood</c:v>
                </c:pt>
                <c:pt idx="5">
                  <c:v>Insomnia/Sleep problems</c:v>
                </c:pt>
                <c:pt idx="6">
                  <c:v>Digestive complaints</c:v>
                </c:pt>
                <c:pt idx="7">
                  <c:v>Memory issues</c:v>
                </c:pt>
                <c:pt idx="8">
                  <c:v>Sexual health</c:v>
                </c:pt>
                <c:pt idx="9">
                  <c:v>Inflammation</c:v>
                </c:pt>
              </c:strCache>
            </c:strRef>
          </c:cat>
          <c:val>
            <c:numRef>
              <c:f>Sheet1!$F$2:$F$11</c:f>
              <c:numCache>
                <c:formatCode>0%</c:formatCode>
                <c:ptCount val="10"/>
                <c:pt idx="0">
                  <c:v>0.30434782999999999</c:v>
                </c:pt>
                <c:pt idx="1">
                  <c:v>0.13043478</c:v>
                </c:pt>
                <c:pt idx="2">
                  <c:v>0.26086957</c:v>
                </c:pt>
                <c:pt idx="3">
                  <c:v>0.17391303999999999</c:v>
                </c:pt>
                <c:pt idx="4">
                  <c:v>8.6956520000000009E-2</c:v>
                </c:pt>
                <c:pt idx="5">
                  <c:v>0.28260869999999999</c:v>
                </c:pt>
                <c:pt idx="6">
                  <c:v>0.23913043</c:v>
                </c:pt>
                <c:pt idx="7">
                  <c:v>8.6956520000000009E-2</c:v>
                </c:pt>
                <c:pt idx="8">
                  <c:v>4.3478259999999998E-2</c:v>
                </c:pt>
                <c:pt idx="9">
                  <c:v>0.23913043</c:v>
                </c:pt>
              </c:numCache>
            </c:numRef>
          </c:val>
          <c:extLst>
            <c:ext xmlns:c16="http://schemas.microsoft.com/office/drawing/2014/chart" uri="{C3380CC4-5D6E-409C-BE32-E72D297353CC}">
              <c16:uniqueId val="{00000004-EE22-454F-9A5E-F1DF245B1210}"/>
            </c:ext>
          </c:extLst>
        </c:ser>
        <c:ser>
          <c:idx val="5"/>
          <c:order val="5"/>
          <c:tx>
            <c:strRef>
              <c:f>Sheet1!$G$1</c:f>
              <c:strCache>
                <c:ptCount val="1"/>
                <c:pt idx="0">
                  <c:v>US Male 55+ Reporting</c:v>
                </c:pt>
              </c:strCache>
            </c:strRef>
          </c:tx>
          <c:spPr>
            <a:pattFill prst="wdUpDiag">
              <a:fgClr>
                <a:schemeClr val="accent6"/>
              </a:fgClr>
              <a:bgClr>
                <a:schemeClr val="bg1"/>
              </a:bgClr>
            </a:pattFill>
            <a:ln>
              <a:noFill/>
            </a:ln>
            <a:effectLst/>
          </c:spPr>
          <c:invertIfNegative val="0"/>
          <c:cat>
            <c:strRef>
              <c:f>Sheet1!$A$2:$A$11</c:f>
              <c:strCache>
                <c:ptCount val="10"/>
                <c:pt idx="0">
                  <c:v>Anxiety or stress</c:v>
                </c:pt>
                <c:pt idx="1">
                  <c:v>Skin health</c:v>
                </c:pt>
                <c:pt idx="2">
                  <c:v>Lack of energy</c:v>
                </c:pt>
                <c:pt idx="3">
                  <c:v>Depression</c:v>
                </c:pt>
                <c:pt idx="4">
                  <c:v>Mood</c:v>
                </c:pt>
                <c:pt idx="5">
                  <c:v>Insomnia/Sleep problems</c:v>
                </c:pt>
                <c:pt idx="6">
                  <c:v>Digestive complaints</c:v>
                </c:pt>
                <c:pt idx="7">
                  <c:v>Memory issues</c:v>
                </c:pt>
                <c:pt idx="8">
                  <c:v>Sexual health</c:v>
                </c:pt>
                <c:pt idx="9">
                  <c:v>Inflammation</c:v>
                </c:pt>
              </c:strCache>
            </c:strRef>
          </c:cat>
          <c:val>
            <c:numRef>
              <c:f>Sheet1!$G$2:$G$11</c:f>
              <c:numCache>
                <c:formatCode>0%</c:formatCode>
                <c:ptCount val="10"/>
                <c:pt idx="0">
                  <c:v>0.18181818</c:v>
                </c:pt>
                <c:pt idx="1">
                  <c:v>6.0606060000000003E-2</c:v>
                </c:pt>
                <c:pt idx="2">
                  <c:v>0.18181818</c:v>
                </c:pt>
                <c:pt idx="3">
                  <c:v>0.18181818</c:v>
                </c:pt>
                <c:pt idx="4">
                  <c:v>0.12121212000000001</c:v>
                </c:pt>
                <c:pt idx="5">
                  <c:v>6.0606060000000003E-2</c:v>
                </c:pt>
                <c:pt idx="6">
                  <c:v>0.18181818</c:v>
                </c:pt>
                <c:pt idx="7">
                  <c:v>6.0606060000000003E-2</c:v>
                </c:pt>
                <c:pt idx="8">
                  <c:v>0.15151514999999999</c:v>
                </c:pt>
                <c:pt idx="9">
                  <c:v>0.30303029999999997</c:v>
                </c:pt>
              </c:numCache>
            </c:numRef>
          </c:val>
          <c:extLst>
            <c:ext xmlns:c16="http://schemas.microsoft.com/office/drawing/2014/chart" uri="{C3380CC4-5D6E-409C-BE32-E72D297353CC}">
              <c16:uniqueId val="{00000005-EE22-454F-9A5E-F1DF245B1210}"/>
            </c:ext>
          </c:extLst>
        </c:ser>
        <c:dLbls>
          <c:showLegendKey val="0"/>
          <c:showVal val="0"/>
          <c:showCatName val="0"/>
          <c:showSerName val="0"/>
          <c:showPercent val="0"/>
          <c:showBubbleSize val="0"/>
        </c:dLbls>
        <c:gapWidth val="219"/>
        <c:overlap val="-27"/>
        <c:axId val="549384048"/>
        <c:axId val="549377568"/>
      </c:barChart>
      <c:barChart>
        <c:barDir val="col"/>
        <c:grouping val="clustered"/>
        <c:varyColors val="0"/>
        <c:ser>
          <c:idx val="6"/>
          <c:order val="6"/>
          <c:tx>
            <c:strRef>
              <c:f>Sheet1!$H$1</c:f>
              <c:strCache>
                <c:ptCount val="1"/>
                <c:pt idx="0">
                  <c:v>US Female 18-34 Consideration</c:v>
                </c:pt>
              </c:strCache>
            </c:strRef>
          </c:tx>
          <c:spPr>
            <a:solidFill>
              <a:schemeClr val="accent1"/>
            </a:solidFill>
            <a:ln>
              <a:noFill/>
            </a:ln>
            <a:effectLst/>
          </c:spPr>
          <c:invertIfNegative val="0"/>
          <c:cat>
            <c:strRef>
              <c:f>Sheet1!$A$2:$A$11</c:f>
              <c:strCache>
                <c:ptCount val="10"/>
                <c:pt idx="0">
                  <c:v>Anxiety or stress</c:v>
                </c:pt>
                <c:pt idx="1">
                  <c:v>Skin health</c:v>
                </c:pt>
                <c:pt idx="2">
                  <c:v>Lack of energy</c:v>
                </c:pt>
                <c:pt idx="3">
                  <c:v>Depression</c:v>
                </c:pt>
                <c:pt idx="4">
                  <c:v>Mood</c:v>
                </c:pt>
                <c:pt idx="5">
                  <c:v>Insomnia/Sleep problems</c:v>
                </c:pt>
                <c:pt idx="6">
                  <c:v>Digestive complaints</c:v>
                </c:pt>
                <c:pt idx="7">
                  <c:v>Memory issues</c:v>
                </c:pt>
                <c:pt idx="8">
                  <c:v>Sexual health</c:v>
                </c:pt>
                <c:pt idx="9">
                  <c:v>Inflammation</c:v>
                </c:pt>
              </c:strCache>
            </c:strRef>
          </c:cat>
          <c:val>
            <c:numRef>
              <c:f>Sheet1!$H$2:$H$11</c:f>
              <c:numCache>
                <c:formatCode>0%</c:formatCode>
                <c:ptCount val="10"/>
                <c:pt idx="0">
                  <c:v>0.51923076999999995</c:v>
                </c:pt>
                <c:pt idx="1">
                  <c:v>0.30769231000000002</c:v>
                </c:pt>
                <c:pt idx="2">
                  <c:v>0.26923077000000001</c:v>
                </c:pt>
                <c:pt idx="3">
                  <c:v>0.26923077000000001</c:v>
                </c:pt>
                <c:pt idx="4">
                  <c:v>0.30769231000000002</c:v>
                </c:pt>
                <c:pt idx="5">
                  <c:v>0.19230769</c:v>
                </c:pt>
                <c:pt idx="6">
                  <c:v>0.19230769</c:v>
                </c:pt>
                <c:pt idx="7">
                  <c:v>0.17307692</c:v>
                </c:pt>
                <c:pt idx="8">
                  <c:v>0.21153846000000001</c:v>
                </c:pt>
                <c:pt idx="9">
                  <c:v>0.17307692</c:v>
                </c:pt>
              </c:numCache>
            </c:numRef>
          </c:val>
          <c:extLst>
            <c:ext xmlns:c16="http://schemas.microsoft.com/office/drawing/2014/chart" uri="{C3380CC4-5D6E-409C-BE32-E72D297353CC}">
              <c16:uniqueId val="{00000006-EE22-454F-9A5E-F1DF245B1210}"/>
            </c:ext>
          </c:extLst>
        </c:ser>
        <c:ser>
          <c:idx val="7"/>
          <c:order val="7"/>
          <c:tx>
            <c:strRef>
              <c:f>Sheet1!$I$1</c:f>
              <c:strCache>
                <c:ptCount val="1"/>
                <c:pt idx="0">
                  <c:v>US Male 18-34 Consideration</c:v>
                </c:pt>
              </c:strCache>
            </c:strRef>
          </c:tx>
          <c:spPr>
            <a:solidFill>
              <a:schemeClr val="accent2"/>
            </a:solidFill>
            <a:ln>
              <a:noFill/>
            </a:ln>
            <a:effectLst/>
          </c:spPr>
          <c:invertIfNegative val="0"/>
          <c:cat>
            <c:strRef>
              <c:f>Sheet1!$A$2:$A$11</c:f>
              <c:strCache>
                <c:ptCount val="10"/>
                <c:pt idx="0">
                  <c:v>Anxiety or stress</c:v>
                </c:pt>
                <c:pt idx="1">
                  <c:v>Skin health</c:v>
                </c:pt>
                <c:pt idx="2">
                  <c:v>Lack of energy</c:v>
                </c:pt>
                <c:pt idx="3">
                  <c:v>Depression</c:v>
                </c:pt>
                <c:pt idx="4">
                  <c:v>Mood</c:v>
                </c:pt>
                <c:pt idx="5">
                  <c:v>Insomnia/Sleep problems</c:v>
                </c:pt>
                <c:pt idx="6">
                  <c:v>Digestive complaints</c:v>
                </c:pt>
                <c:pt idx="7">
                  <c:v>Memory issues</c:v>
                </c:pt>
                <c:pt idx="8">
                  <c:v>Sexual health</c:v>
                </c:pt>
                <c:pt idx="9">
                  <c:v>Inflammation</c:v>
                </c:pt>
              </c:strCache>
            </c:strRef>
          </c:cat>
          <c:val>
            <c:numRef>
              <c:f>Sheet1!$I$2:$I$11</c:f>
              <c:numCache>
                <c:formatCode>0%</c:formatCode>
                <c:ptCount val="10"/>
                <c:pt idx="0">
                  <c:v>0.32110092000000001</c:v>
                </c:pt>
                <c:pt idx="1">
                  <c:v>0.13761467999999999</c:v>
                </c:pt>
                <c:pt idx="2">
                  <c:v>0.2293578</c:v>
                </c:pt>
                <c:pt idx="3">
                  <c:v>0.22018349000000001</c:v>
                </c:pt>
                <c:pt idx="4">
                  <c:v>0.18348623999999999</c:v>
                </c:pt>
                <c:pt idx="5">
                  <c:v>0.10091743</c:v>
                </c:pt>
                <c:pt idx="6">
                  <c:v>7.3394500000000001E-2</c:v>
                </c:pt>
                <c:pt idx="7">
                  <c:v>7.3394500000000001E-2</c:v>
                </c:pt>
                <c:pt idx="8">
                  <c:v>0.11926605999999999</c:v>
                </c:pt>
                <c:pt idx="9">
                  <c:v>9.1743120000000011E-2</c:v>
                </c:pt>
              </c:numCache>
            </c:numRef>
          </c:val>
          <c:extLst>
            <c:ext xmlns:c16="http://schemas.microsoft.com/office/drawing/2014/chart" uri="{C3380CC4-5D6E-409C-BE32-E72D297353CC}">
              <c16:uniqueId val="{00000007-EE22-454F-9A5E-F1DF245B1210}"/>
            </c:ext>
          </c:extLst>
        </c:ser>
        <c:ser>
          <c:idx val="8"/>
          <c:order val="8"/>
          <c:tx>
            <c:strRef>
              <c:f>Sheet1!$J$1</c:f>
              <c:strCache>
                <c:ptCount val="1"/>
                <c:pt idx="0">
                  <c:v>US Female 35-54 Consideration</c:v>
                </c:pt>
              </c:strCache>
            </c:strRef>
          </c:tx>
          <c:spPr>
            <a:solidFill>
              <a:schemeClr val="accent3"/>
            </a:solidFill>
            <a:ln>
              <a:noFill/>
            </a:ln>
            <a:effectLst/>
          </c:spPr>
          <c:invertIfNegative val="0"/>
          <c:cat>
            <c:strRef>
              <c:f>Sheet1!$A$2:$A$11</c:f>
              <c:strCache>
                <c:ptCount val="10"/>
                <c:pt idx="0">
                  <c:v>Anxiety or stress</c:v>
                </c:pt>
                <c:pt idx="1">
                  <c:v>Skin health</c:v>
                </c:pt>
                <c:pt idx="2">
                  <c:v>Lack of energy</c:v>
                </c:pt>
                <c:pt idx="3">
                  <c:v>Depression</c:v>
                </c:pt>
                <c:pt idx="4">
                  <c:v>Mood</c:v>
                </c:pt>
                <c:pt idx="5">
                  <c:v>Insomnia/Sleep problems</c:v>
                </c:pt>
                <c:pt idx="6">
                  <c:v>Digestive complaints</c:v>
                </c:pt>
                <c:pt idx="7">
                  <c:v>Memory issues</c:v>
                </c:pt>
                <c:pt idx="8">
                  <c:v>Sexual health</c:v>
                </c:pt>
                <c:pt idx="9">
                  <c:v>Inflammation</c:v>
                </c:pt>
              </c:strCache>
            </c:strRef>
          </c:cat>
          <c:val>
            <c:numRef>
              <c:f>Sheet1!$J$2:$J$11</c:f>
              <c:numCache>
                <c:formatCode>0%</c:formatCode>
                <c:ptCount val="10"/>
                <c:pt idx="0">
                  <c:v>0.42391304000000002</c:v>
                </c:pt>
                <c:pt idx="1">
                  <c:v>0.22826087</c:v>
                </c:pt>
                <c:pt idx="2">
                  <c:v>0.36956522000000003</c:v>
                </c:pt>
                <c:pt idx="3">
                  <c:v>0.20652174000000001</c:v>
                </c:pt>
                <c:pt idx="4">
                  <c:v>0.20652174000000001</c:v>
                </c:pt>
                <c:pt idx="5">
                  <c:v>0.26086957</c:v>
                </c:pt>
                <c:pt idx="6">
                  <c:v>0.17391303999999999</c:v>
                </c:pt>
                <c:pt idx="7">
                  <c:v>0.11956522</c:v>
                </c:pt>
                <c:pt idx="8">
                  <c:v>0.11956522</c:v>
                </c:pt>
                <c:pt idx="9">
                  <c:v>0.22826087</c:v>
                </c:pt>
              </c:numCache>
            </c:numRef>
          </c:val>
          <c:extLst>
            <c:ext xmlns:c16="http://schemas.microsoft.com/office/drawing/2014/chart" uri="{C3380CC4-5D6E-409C-BE32-E72D297353CC}">
              <c16:uniqueId val="{00000008-EE22-454F-9A5E-F1DF245B1210}"/>
            </c:ext>
          </c:extLst>
        </c:ser>
        <c:ser>
          <c:idx val="9"/>
          <c:order val="9"/>
          <c:tx>
            <c:strRef>
              <c:f>Sheet1!$K$1</c:f>
              <c:strCache>
                <c:ptCount val="1"/>
                <c:pt idx="0">
                  <c:v>US Male 35-54 Consideration</c:v>
                </c:pt>
              </c:strCache>
            </c:strRef>
          </c:tx>
          <c:spPr>
            <a:solidFill>
              <a:schemeClr val="accent4"/>
            </a:solidFill>
            <a:ln>
              <a:noFill/>
            </a:ln>
            <a:effectLst/>
          </c:spPr>
          <c:invertIfNegative val="0"/>
          <c:cat>
            <c:strRef>
              <c:f>Sheet1!$A$2:$A$11</c:f>
              <c:strCache>
                <c:ptCount val="10"/>
                <c:pt idx="0">
                  <c:v>Anxiety or stress</c:v>
                </c:pt>
                <c:pt idx="1">
                  <c:v>Skin health</c:v>
                </c:pt>
                <c:pt idx="2">
                  <c:v>Lack of energy</c:v>
                </c:pt>
                <c:pt idx="3">
                  <c:v>Depression</c:v>
                </c:pt>
                <c:pt idx="4">
                  <c:v>Mood</c:v>
                </c:pt>
                <c:pt idx="5">
                  <c:v>Insomnia/Sleep problems</c:v>
                </c:pt>
                <c:pt idx="6">
                  <c:v>Digestive complaints</c:v>
                </c:pt>
                <c:pt idx="7">
                  <c:v>Memory issues</c:v>
                </c:pt>
                <c:pt idx="8">
                  <c:v>Sexual health</c:v>
                </c:pt>
                <c:pt idx="9">
                  <c:v>Inflammation</c:v>
                </c:pt>
              </c:strCache>
            </c:strRef>
          </c:cat>
          <c:val>
            <c:numRef>
              <c:f>Sheet1!$K$2:$K$11</c:f>
              <c:numCache>
                <c:formatCode>0%</c:formatCode>
                <c:ptCount val="10"/>
                <c:pt idx="0">
                  <c:v>0.26315789000000001</c:v>
                </c:pt>
                <c:pt idx="1">
                  <c:v>0.16842104999999999</c:v>
                </c:pt>
                <c:pt idx="2">
                  <c:v>0.15789474000000001</c:v>
                </c:pt>
                <c:pt idx="3">
                  <c:v>0.17894736999999999</c:v>
                </c:pt>
                <c:pt idx="4">
                  <c:v>8.4210530000000006E-2</c:v>
                </c:pt>
                <c:pt idx="5">
                  <c:v>0.13684210999999999</c:v>
                </c:pt>
                <c:pt idx="6">
                  <c:v>0.12631579000000001</c:v>
                </c:pt>
                <c:pt idx="7">
                  <c:v>3.1578950000000001E-2</c:v>
                </c:pt>
                <c:pt idx="8">
                  <c:v>0.12631579000000001</c:v>
                </c:pt>
                <c:pt idx="9">
                  <c:v>0.13684210999999999</c:v>
                </c:pt>
              </c:numCache>
            </c:numRef>
          </c:val>
          <c:extLst>
            <c:ext xmlns:c16="http://schemas.microsoft.com/office/drawing/2014/chart" uri="{C3380CC4-5D6E-409C-BE32-E72D297353CC}">
              <c16:uniqueId val="{00000009-EE22-454F-9A5E-F1DF245B1210}"/>
            </c:ext>
          </c:extLst>
        </c:ser>
        <c:ser>
          <c:idx val="10"/>
          <c:order val="10"/>
          <c:tx>
            <c:strRef>
              <c:f>Sheet1!$L$1</c:f>
              <c:strCache>
                <c:ptCount val="1"/>
                <c:pt idx="0">
                  <c:v>US Female 55+ Consideration</c:v>
                </c:pt>
              </c:strCache>
            </c:strRef>
          </c:tx>
          <c:spPr>
            <a:solidFill>
              <a:schemeClr val="accent5"/>
            </a:solidFill>
            <a:ln>
              <a:noFill/>
            </a:ln>
            <a:effectLst/>
          </c:spPr>
          <c:invertIfNegative val="0"/>
          <c:cat>
            <c:strRef>
              <c:f>Sheet1!$A$2:$A$11</c:f>
              <c:strCache>
                <c:ptCount val="10"/>
                <c:pt idx="0">
                  <c:v>Anxiety or stress</c:v>
                </c:pt>
                <c:pt idx="1">
                  <c:v>Skin health</c:v>
                </c:pt>
                <c:pt idx="2">
                  <c:v>Lack of energy</c:v>
                </c:pt>
                <c:pt idx="3">
                  <c:v>Depression</c:v>
                </c:pt>
                <c:pt idx="4">
                  <c:v>Mood</c:v>
                </c:pt>
                <c:pt idx="5">
                  <c:v>Insomnia/Sleep problems</c:v>
                </c:pt>
                <c:pt idx="6">
                  <c:v>Digestive complaints</c:v>
                </c:pt>
                <c:pt idx="7">
                  <c:v>Memory issues</c:v>
                </c:pt>
                <c:pt idx="8">
                  <c:v>Sexual health</c:v>
                </c:pt>
                <c:pt idx="9">
                  <c:v>Inflammation</c:v>
                </c:pt>
              </c:strCache>
            </c:strRef>
          </c:cat>
          <c:val>
            <c:numRef>
              <c:f>Sheet1!$L$2:$L$11</c:f>
              <c:numCache>
                <c:formatCode>0%</c:formatCode>
                <c:ptCount val="10"/>
                <c:pt idx="0">
                  <c:v>0.29545454999999998</c:v>
                </c:pt>
                <c:pt idx="1">
                  <c:v>0.13636364000000001</c:v>
                </c:pt>
                <c:pt idx="2">
                  <c:v>0.27272727000000002</c:v>
                </c:pt>
                <c:pt idx="3">
                  <c:v>0.13636364000000001</c:v>
                </c:pt>
                <c:pt idx="4">
                  <c:v>6.8181820000000004E-2</c:v>
                </c:pt>
                <c:pt idx="5">
                  <c:v>0.25</c:v>
                </c:pt>
                <c:pt idx="6">
                  <c:v>0.20454544999999999</c:v>
                </c:pt>
                <c:pt idx="7">
                  <c:v>9.0909089999999998E-2</c:v>
                </c:pt>
                <c:pt idx="8">
                  <c:v>2.2727270000000001E-2</c:v>
                </c:pt>
                <c:pt idx="9">
                  <c:v>0.22727273000000001</c:v>
                </c:pt>
              </c:numCache>
            </c:numRef>
          </c:val>
          <c:extLst>
            <c:ext xmlns:c16="http://schemas.microsoft.com/office/drawing/2014/chart" uri="{C3380CC4-5D6E-409C-BE32-E72D297353CC}">
              <c16:uniqueId val="{0000000A-EE22-454F-9A5E-F1DF245B1210}"/>
            </c:ext>
          </c:extLst>
        </c:ser>
        <c:ser>
          <c:idx val="11"/>
          <c:order val="11"/>
          <c:tx>
            <c:strRef>
              <c:f>Sheet1!$M$1</c:f>
              <c:strCache>
                <c:ptCount val="1"/>
                <c:pt idx="0">
                  <c:v>US Male 55+ Consideration</c:v>
                </c:pt>
              </c:strCache>
            </c:strRef>
          </c:tx>
          <c:spPr>
            <a:solidFill>
              <a:schemeClr val="accent6"/>
            </a:solidFill>
            <a:ln>
              <a:noFill/>
            </a:ln>
            <a:effectLst/>
          </c:spPr>
          <c:invertIfNegative val="0"/>
          <c:cat>
            <c:strRef>
              <c:f>Sheet1!$A$2:$A$11</c:f>
              <c:strCache>
                <c:ptCount val="10"/>
                <c:pt idx="0">
                  <c:v>Anxiety or stress</c:v>
                </c:pt>
                <c:pt idx="1">
                  <c:v>Skin health</c:v>
                </c:pt>
                <c:pt idx="2">
                  <c:v>Lack of energy</c:v>
                </c:pt>
                <c:pt idx="3">
                  <c:v>Depression</c:v>
                </c:pt>
                <c:pt idx="4">
                  <c:v>Mood</c:v>
                </c:pt>
                <c:pt idx="5">
                  <c:v>Insomnia/Sleep problems</c:v>
                </c:pt>
                <c:pt idx="6">
                  <c:v>Digestive complaints</c:v>
                </c:pt>
                <c:pt idx="7">
                  <c:v>Memory issues</c:v>
                </c:pt>
                <c:pt idx="8">
                  <c:v>Sexual health</c:v>
                </c:pt>
                <c:pt idx="9">
                  <c:v>Inflammation</c:v>
                </c:pt>
              </c:strCache>
            </c:strRef>
          </c:cat>
          <c:val>
            <c:numRef>
              <c:f>Sheet1!$M$2:$M$11</c:f>
              <c:numCache>
                <c:formatCode>0%</c:formatCode>
                <c:ptCount val="10"/>
                <c:pt idx="0">
                  <c:v>0.125</c:v>
                </c:pt>
                <c:pt idx="1">
                  <c:v>3.125E-2</c:v>
                </c:pt>
                <c:pt idx="2">
                  <c:v>0.1875</c:v>
                </c:pt>
                <c:pt idx="3">
                  <c:v>9.375E-2</c:v>
                </c:pt>
                <c:pt idx="4">
                  <c:v>0.125</c:v>
                </c:pt>
                <c:pt idx="5">
                  <c:v>6.25E-2</c:v>
                </c:pt>
                <c:pt idx="6">
                  <c:v>0.15625</c:v>
                </c:pt>
                <c:pt idx="7">
                  <c:v>3.125E-2</c:v>
                </c:pt>
                <c:pt idx="8">
                  <c:v>0.125</c:v>
                </c:pt>
                <c:pt idx="9">
                  <c:v>0.28125</c:v>
                </c:pt>
              </c:numCache>
            </c:numRef>
          </c:val>
          <c:extLst>
            <c:ext xmlns:c16="http://schemas.microsoft.com/office/drawing/2014/chart" uri="{C3380CC4-5D6E-409C-BE32-E72D297353CC}">
              <c16:uniqueId val="{0000000B-EE22-454F-9A5E-F1DF245B1210}"/>
            </c:ext>
          </c:extLst>
        </c:ser>
        <c:dLbls>
          <c:showLegendKey val="0"/>
          <c:showVal val="0"/>
          <c:showCatName val="0"/>
          <c:showSerName val="0"/>
          <c:showPercent val="0"/>
          <c:showBubbleSize val="0"/>
        </c:dLbls>
        <c:gapWidth val="219"/>
        <c:overlap val="-27"/>
        <c:axId val="712800328"/>
        <c:axId val="712801408"/>
      </c:barChart>
      <c:catAx>
        <c:axId val="54938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77568"/>
        <c:crosses val="autoZero"/>
        <c:auto val="1"/>
        <c:lblAlgn val="ctr"/>
        <c:lblOffset val="100"/>
        <c:noMultiLvlLbl val="0"/>
      </c:catAx>
      <c:valAx>
        <c:axId val="549377568"/>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84048"/>
        <c:crosses val="autoZero"/>
        <c:crossBetween val="between"/>
      </c:valAx>
      <c:valAx>
        <c:axId val="712801408"/>
        <c:scaling>
          <c:orientation val="minMax"/>
          <c:max val="0.60000000000000009"/>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2800328"/>
        <c:crosses val="max"/>
        <c:crossBetween val="between"/>
      </c:valAx>
      <c:catAx>
        <c:axId val="712800328"/>
        <c:scaling>
          <c:orientation val="minMax"/>
        </c:scaling>
        <c:delete val="1"/>
        <c:axPos val="b"/>
        <c:numFmt formatCode="General" sourceLinked="1"/>
        <c:majorTickMark val="out"/>
        <c:minorTickMark val="none"/>
        <c:tickLblPos val="nextTo"/>
        <c:crossAx val="71280140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numRef>
              <c:f>Sheet1!$A$2:$A$33</c:f>
              <c:numCache>
                <c:formatCode>General</c:formatCode>
                <c:ptCount val="32"/>
              </c:numCache>
            </c:numRef>
          </c:cat>
          <c:val>
            <c:numRef>
              <c:f>Sheet1!$B$2:$B$33</c:f>
              <c:numCache>
                <c:formatCode>General</c:formatCode>
                <c:ptCount val="32"/>
              </c:numCache>
            </c:numRef>
          </c:val>
          <c:extLst>
            <c:ext xmlns:c16="http://schemas.microsoft.com/office/drawing/2014/chart" uri="{C3380CC4-5D6E-409C-BE32-E72D297353CC}">
              <c16:uniqueId val="{00000000-03E4-49BB-B8AC-FF225BE1133E}"/>
            </c:ext>
          </c:extLst>
        </c:ser>
        <c:ser>
          <c:idx val="1"/>
          <c:order val="1"/>
          <c:tx>
            <c:strRef>
              <c:f>Sheet1!$C$1</c:f>
              <c:strCache>
                <c:ptCount val="1"/>
                <c:pt idx="0">
                  <c:v>US Male 18-34</c:v>
                </c:pt>
              </c:strCache>
            </c:strRef>
          </c:tx>
          <c:spPr>
            <a:solidFill>
              <a:schemeClr val="accent2"/>
            </a:solidFill>
            <a:ln>
              <a:noFill/>
            </a:ln>
            <a:effectLst/>
          </c:spPr>
          <c:invertIfNegative val="0"/>
          <c:cat>
            <c:numRef>
              <c:f>Sheet1!$A$2:$A$33</c:f>
              <c:numCache>
                <c:formatCode>General</c:formatCode>
                <c:ptCount val="32"/>
              </c:numCache>
            </c:numRef>
          </c:cat>
          <c:val>
            <c:numRef>
              <c:f>Sheet1!$C$2:$C$33</c:f>
              <c:numCache>
                <c:formatCode>General</c:formatCode>
                <c:ptCount val="32"/>
              </c:numCache>
            </c:numRef>
          </c:val>
          <c:extLst>
            <c:ext xmlns:c16="http://schemas.microsoft.com/office/drawing/2014/chart" uri="{C3380CC4-5D6E-409C-BE32-E72D297353CC}">
              <c16:uniqueId val="{00000001-03E4-49BB-B8AC-FF225BE1133E}"/>
            </c:ext>
          </c:extLst>
        </c:ser>
        <c:ser>
          <c:idx val="2"/>
          <c:order val="2"/>
          <c:tx>
            <c:strRef>
              <c:f>Sheet1!$D$1</c:f>
              <c:strCache>
                <c:ptCount val="1"/>
                <c:pt idx="0">
                  <c:v>US Female 35-54</c:v>
                </c:pt>
              </c:strCache>
            </c:strRef>
          </c:tx>
          <c:spPr>
            <a:solidFill>
              <a:schemeClr val="accent3"/>
            </a:solidFill>
            <a:ln>
              <a:noFill/>
            </a:ln>
            <a:effectLst/>
          </c:spPr>
          <c:invertIfNegative val="0"/>
          <c:cat>
            <c:numRef>
              <c:f>Sheet1!$A$2:$A$33</c:f>
              <c:numCache>
                <c:formatCode>General</c:formatCode>
                <c:ptCount val="32"/>
              </c:numCache>
            </c:numRef>
          </c:cat>
          <c:val>
            <c:numRef>
              <c:f>Sheet1!$D$2:$D$33</c:f>
              <c:numCache>
                <c:formatCode>General</c:formatCode>
                <c:ptCount val="32"/>
              </c:numCache>
            </c:numRef>
          </c:val>
          <c:extLst>
            <c:ext xmlns:c16="http://schemas.microsoft.com/office/drawing/2014/chart" uri="{C3380CC4-5D6E-409C-BE32-E72D297353CC}">
              <c16:uniqueId val="{00000002-03E4-49BB-B8AC-FF225BE1133E}"/>
            </c:ext>
          </c:extLst>
        </c:ser>
        <c:ser>
          <c:idx val="3"/>
          <c:order val="3"/>
          <c:tx>
            <c:strRef>
              <c:f>Sheet1!$E$1</c:f>
              <c:strCache>
                <c:ptCount val="1"/>
                <c:pt idx="0">
                  <c:v>US Male 35-54</c:v>
                </c:pt>
              </c:strCache>
            </c:strRef>
          </c:tx>
          <c:spPr>
            <a:solidFill>
              <a:schemeClr val="accent4"/>
            </a:solidFill>
            <a:ln>
              <a:noFill/>
            </a:ln>
            <a:effectLst/>
          </c:spPr>
          <c:invertIfNegative val="0"/>
          <c:cat>
            <c:numRef>
              <c:f>Sheet1!$A$2:$A$33</c:f>
              <c:numCache>
                <c:formatCode>General</c:formatCode>
                <c:ptCount val="32"/>
              </c:numCache>
            </c:numRef>
          </c:cat>
          <c:val>
            <c:numRef>
              <c:f>Sheet1!$E$2:$E$33</c:f>
              <c:numCache>
                <c:formatCode>General</c:formatCode>
                <c:ptCount val="32"/>
              </c:numCache>
            </c:numRef>
          </c:val>
          <c:extLst>
            <c:ext xmlns:c16="http://schemas.microsoft.com/office/drawing/2014/chart" uri="{C3380CC4-5D6E-409C-BE32-E72D297353CC}">
              <c16:uniqueId val="{00000003-03E4-49BB-B8AC-FF225BE1133E}"/>
            </c:ext>
          </c:extLst>
        </c:ser>
        <c:ser>
          <c:idx val="4"/>
          <c:order val="4"/>
          <c:tx>
            <c:strRef>
              <c:f>Sheet1!$F$1</c:f>
              <c:strCache>
                <c:ptCount val="1"/>
                <c:pt idx="0">
                  <c:v>US Female 55+</c:v>
                </c:pt>
              </c:strCache>
            </c:strRef>
          </c:tx>
          <c:spPr>
            <a:solidFill>
              <a:schemeClr val="accent5"/>
            </a:solidFill>
            <a:ln>
              <a:noFill/>
            </a:ln>
            <a:effectLst/>
          </c:spPr>
          <c:invertIfNegative val="0"/>
          <c:cat>
            <c:numRef>
              <c:f>Sheet1!$A$2:$A$33</c:f>
              <c:numCache>
                <c:formatCode>General</c:formatCode>
                <c:ptCount val="32"/>
              </c:numCache>
            </c:numRef>
          </c:cat>
          <c:val>
            <c:numRef>
              <c:f>Sheet1!$F$2:$F$33</c:f>
              <c:numCache>
                <c:formatCode>General</c:formatCode>
                <c:ptCount val="32"/>
              </c:numCache>
            </c:numRef>
          </c:val>
          <c:extLst>
            <c:ext xmlns:c16="http://schemas.microsoft.com/office/drawing/2014/chart" uri="{C3380CC4-5D6E-409C-BE32-E72D297353CC}">
              <c16:uniqueId val="{00000004-03E4-49BB-B8AC-FF225BE1133E}"/>
            </c:ext>
          </c:extLst>
        </c:ser>
        <c:ser>
          <c:idx val="5"/>
          <c:order val="5"/>
          <c:tx>
            <c:strRef>
              <c:f>Sheet1!$G$1</c:f>
              <c:strCache>
                <c:ptCount val="1"/>
                <c:pt idx="0">
                  <c:v>US Male 55+</c:v>
                </c:pt>
              </c:strCache>
            </c:strRef>
          </c:tx>
          <c:spPr>
            <a:solidFill>
              <a:schemeClr val="accent6"/>
            </a:solidFill>
            <a:ln>
              <a:noFill/>
            </a:ln>
            <a:effectLst/>
          </c:spPr>
          <c:invertIfNegative val="0"/>
          <c:cat>
            <c:numRef>
              <c:f>Sheet1!$A$2:$A$33</c:f>
              <c:numCache>
                <c:formatCode>General</c:formatCode>
                <c:ptCount val="32"/>
              </c:numCache>
            </c:numRef>
          </c:cat>
          <c:val>
            <c:numRef>
              <c:f>Sheet1!$G$2:$G$33</c:f>
              <c:numCache>
                <c:formatCode>General</c:formatCode>
                <c:ptCount val="32"/>
              </c:numCache>
            </c:numRef>
          </c:val>
          <c:extLst>
            <c:ext xmlns:c16="http://schemas.microsoft.com/office/drawing/2014/chart" uri="{C3380CC4-5D6E-409C-BE32-E72D297353CC}">
              <c16:uniqueId val="{00000005-03E4-49BB-B8AC-FF225BE1133E}"/>
            </c:ext>
          </c:extLst>
        </c:ser>
        <c:dLbls>
          <c:showLegendKey val="0"/>
          <c:showVal val="0"/>
          <c:showCatName val="0"/>
          <c:showSerName val="0"/>
          <c:showPercent val="0"/>
          <c:showBubbleSize val="0"/>
        </c:dLbls>
        <c:gapWidth val="219"/>
        <c:axId val="549384048"/>
        <c:axId val="549377568"/>
      </c:barChart>
      <c:catAx>
        <c:axId val="549384048"/>
        <c:scaling>
          <c:orientation val="minMax"/>
        </c:scaling>
        <c:delete val="1"/>
        <c:axPos val="b"/>
        <c:numFmt formatCode="General" sourceLinked="1"/>
        <c:majorTickMark val="none"/>
        <c:minorTickMark val="none"/>
        <c:tickLblPos val="nextTo"/>
        <c:crossAx val="549377568"/>
        <c:crosses val="autoZero"/>
        <c:auto val="1"/>
        <c:lblAlgn val="ctr"/>
        <c:lblOffset val="100"/>
        <c:noMultiLvlLbl val="0"/>
      </c:catAx>
      <c:valAx>
        <c:axId val="549377568"/>
        <c:scaling>
          <c:orientation val="minMax"/>
        </c:scaling>
        <c:delete val="1"/>
        <c:axPos val="l"/>
        <c:numFmt formatCode="General" sourceLinked="1"/>
        <c:majorTickMark val="none"/>
        <c:minorTickMark val="none"/>
        <c:tickLblPos val="nextTo"/>
        <c:crossAx val="549384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 Reporting</c:v>
                </c:pt>
              </c:strCache>
            </c:strRef>
          </c:tx>
          <c:spPr>
            <a:pattFill prst="wdUpDiag">
              <a:fgClr>
                <a:schemeClr val="accent1"/>
              </a:fgClr>
              <a:bgClr>
                <a:schemeClr val="bg1"/>
              </a:bgClr>
            </a:pattFill>
            <a:ln>
              <a:noFill/>
            </a:ln>
            <a:effectLst/>
          </c:spPr>
          <c:invertIfNegative val="0"/>
          <c:cat>
            <c:strRef>
              <c:f>Sheet1!$A$12:$A$22</c:f>
              <c:strCache>
                <c:ptCount val="11"/>
                <c:pt idx="0">
                  <c:v>Anemia</c:v>
                </c:pt>
                <c:pt idx="1">
                  <c:v>Oral health</c:v>
                </c:pt>
                <c:pt idx="2">
                  <c:v>Immunity concerns</c:v>
                </c:pt>
                <c:pt idx="3">
                  <c:v>Lack of mental acuity, cognition, focus</c:v>
                </c:pt>
                <c:pt idx="4">
                  <c:v>General health</c:v>
                </c:pt>
                <c:pt idx="5">
                  <c:v>High blood pressure</c:v>
                </c:pt>
                <c:pt idx="6">
                  <c:v>Joint or other pain</c:v>
                </c:pt>
                <c:pt idx="7">
                  <c:v>Nutrition concerns</c:v>
                </c:pt>
                <c:pt idx="8">
                  <c:v>Overweight/Obese</c:v>
                </c:pt>
                <c:pt idx="9">
                  <c:v>Vaginal health</c:v>
                </c:pt>
                <c:pt idx="10">
                  <c:v>Eye fatigue</c:v>
                </c:pt>
              </c:strCache>
            </c:strRef>
          </c:cat>
          <c:val>
            <c:numRef>
              <c:f>Sheet1!$B$12:$B$22</c:f>
              <c:numCache>
                <c:formatCode>0%</c:formatCode>
                <c:ptCount val="11"/>
                <c:pt idx="0">
                  <c:v>0.16949153</c:v>
                </c:pt>
                <c:pt idx="1">
                  <c:v>0.16949153</c:v>
                </c:pt>
                <c:pt idx="2">
                  <c:v>0.15254237000000001</c:v>
                </c:pt>
                <c:pt idx="3">
                  <c:v>0.15254237000000001</c:v>
                </c:pt>
                <c:pt idx="4">
                  <c:v>0.13559321999999999</c:v>
                </c:pt>
                <c:pt idx="5">
                  <c:v>0.11864407</c:v>
                </c:pt>
                <c:pt idx="6">
                  <c:v>0.11864407</c:v>
                </c:pt>
                <c:pt idx="7">
                  <c:v>0.11864407</c:v>
                </c:pt>
                <c:pt idx="8">
                  <c:v>0.11864407</c:v>
                </c:pt>
                <c:pt idx="9">
                  <c:v>0.11864407</c:v>
                </c:pt>
                <c:pt idx="10">
                  <c:v>0.10169491999999999</c:v>
                </c:pt>
              </c:numCache>
            </c:numRef>
          </c:val>
          <c:extLst>
            <c:ext xmlns:c16="http://schemas.microsoft.com/office/drawing/2014/chart" uri="{C3380CC4-5D6E-409C-BE32-E72D297353CC}">
              <c16:uniqueId val="{00000000-708A-462F-9CF7-9C0C692E2ECC}"/>
            </c:ext>
          </c:extLst>
        </c:ser>
        <c:ser>
          <c:idx val="1"/>
          <c:order val="1"/>
          <c:tx>
            <c:strRef>
              <c:f>Sheet1!$C$1</c:f>
              <c:strCache>
                <c:ptCount val="1"/>
                <c:pt idx="0">
                  <c:v>US Male 18-34 Reporting</c:v>
                </c:pt>
              </c:strCache>
            </c:strRef>
          </c:tx>
          <c:spPr>
            <a:pattFill prst="wdUpDiag">
              <a:fgClr>
                <a:schemeClr val="accent2"/>
              </a:fgClr>
              <a:bgClr>
                <a:schemeClr val="bg1"/>
              </a:bgClr>
            </a:pattFill>
            <a:ln>
              <a:noFill/>
            </a:ln>
            <a:effectLst/>
          </c:spPr>
          <c:invertIfNegative val="0"/>
          <c:cat>
            <c:strRef>
              <c:f>Sheet1!$A$12:$A$22</c:f>
              <c:strCache>
                <c:ptCount val="11"/>
                <c:pt idx="0">
                  <c:v>Anemia</c:v>
                </c:pt>
                <c:pt idx="1">
                  <c:v>Oral health</c:v>
                </c:pt>
                <c:pt idx="2">
                  <c:v>Immunity concerns</c:v>
                </c:pt>
                <c:pt idx="3">
                  <c:v>Lack of mental acuity, cognition, focus</c:v>
                </c:pt>
                <c:pt idx="4">
                  <c:v>General health</c:v>
                </c:pt>
                <c:pt idx="5">
                  <c:v>High blood pressure</c:v>
                </c:pt>
                <c:pt idx="6">
                  <c:v>Joint or other pain</c:v>
                </c:pt>
                <c:pt idx="7">
                  <c:v>Nutrition concerns</c:v>
                </c:pt>
                <c:pt idx="8">
                  <c:v>Overweight/Obese</c:v>
                </c:pt>
                <c:pt idx="9">
                  <c:v>Vaginal health</c:v>
                </c:pt>
                <c:pt idx="10">
                  <c:v>Eye fatigue</c:v>
                </c:pt>
              </c:strCache>
            </c:strRef>
          </c:cat>
          <c:val>
            <c:numRef>
              <c:f>Sheet1!$C$12:$C$22</c:f>
              <c:numCache>
                <c:formatCode>0%</c:formatCode>
                <c:ptCount val="11"/>
                <c:pt idx="0">
                  <c:v>7.6923079999999991E-2</c:v>
                </c:pt>
                <c:pt idx="1">
                  <c:v>0.17948718</c:v>
                </c:pt>
                <c:pt idx="2">
                  <c:v>5.1282050000000003E-2</c:v>
                </c:pt>
                <c:pt idx="3">
                  <c:v>0.14529914999999999</c:v>
                </c:pt>
                <c:pt idx="4">
                  <c:v>0.24786325000000001</c:v>
                </c:pt>
                <c:pt idx="5">
                  <c:v>0.16239316000000001</c:v>
                </c:pt>
                <c:pt idx="6">
                  <c:v>0.16239316000000001</c:v>
                </c:pt>
                <c:pt idx="7">
                  <c:v>0.22222222</c:v>
                </c:pt>
                <c:pt idx="8">
                  <c:v>0.13675213999999999</c:v>
                </c:pt>
                <c:pt idx="9">
                  <c:v>3.4188030000000001E-2</c:v>
                </c:pt>
                <c:pt idx="10">
                  <c:v>7.6923079999999991E-2</c:v>
                </c:pt>
              </c:numCache>
            </c:numRef>
          </c:val>
          <c:extLst>
            <c:ext xmlns:c16="http://schemas.microsoft.com/office/drawing/2014/chart" uri="{C3380CC4-5D6E-409C-BE32-E72D297353CC}">
              <c16:uniqueId val="{00000001-708A-462F-9CF7-9C0C692E2ECC}"/>
            </c:ext>
          </c:extLst>
        </c:ser>
        <c:ser>
          <c:idx val="2"/>
          <c:order val="2"/>
          <c:tx>
            <c:strRef>
              <c:f>Sheet1!$D$1</c:f>
              <c:strCache>
                <c:ptCount val="1"/>
                <c:pt idx="0">
                  <c:v>US Female 35-54 Reporting</c:v>
                </c:pt>
              </c:strCache>
            </c:strRef>
          </c:tx>
          <c:spPr>
            <a:pattFill prst="wdUpDiag">
              <a:fgClr>
                <a:schemeClr val="accent3"/>
              </a:fgClr>
              <a:bgClr>
                <a:schemeClr val="bg1"/>
              </a:bgClr>
            </a:pattFill>
            <a:ln>
              <a:noFill/>
            </a:ln>
            <a:effectLst/>
          </c:spPr>
          <c:invertIfNegative val="0"/>
          <c:cat>
            <c:strRef>
              <c:f>Sheet1!$A$12:$A$22</c:f>
              <c:strCache>
                <c:ptCount val="11"/>
                <c:pt idx="0">
                  <c:v>Anemia</c:v>
                </c:pt>
                <c:pt idx="1">
                  <c:v>Oral health</c:v>
                </c:pt>
                <c:pt idx="2">
                  <c:v>Immunity concerns</c:v>
                </c:pt>
                <c:pt idx="3">
                  <c:v>Lack of mental acuity, cognition, focus</c:v>
                </c:pt>
                <c:pt idx="4">
                  <c:v>General health</c:v>
                </c:pt>
                <c:pt idx="5">
                  <c:v>High blood pressure</c:v>
                </c:pt>
                <c:pt idx="6">
                  <c:v>Joint or other pain</c:v>
                </c:pt>
                <c:pt idx="7">
                  <c:v>Nutrition concerns</c:v>
                </c:pt>
                <c:pt idx="8">
                  <c:v>Overweight/Obese</c:v>
                </c:pt>
                <c:pt idx="9">
                  <c:v>Vaginal health</c:v>
                </c:pt>
                <c:pt idx="10">
                  <c:v>Eye fatigue</c:v>
                </c:pt>
              </c:strCache>
            </c:strRef>
          </c:cat>
          <c:val>
            <c:numRef>
              <c:f>Sheet1!$D$12:$D$22</c:f>
              <c:numCache>
                <c:formatCode>0%</c:formatCode>
                <c:ptCount val="11"/>
                <c:pt idx="0">
                  <c:v>0.13333333</c:v>
                </c:pt>
                <c:pt idx="1">
                  <c:v>0.22857142999999999</c:v>
                </c:pt>
                <c:pt idx="2">
                  <c:v>0.14285713999999999</c:v>
                </c:pt>
                <c:pt idx="3">
                  <c:v>0.14285713999999999</c:v>
                </c:pt>
                <c:pt idx="4">
                  <c:v>0.31428571</c:v>
                </c:pt>
                <c:pt idx="5">
                  <c:v>0.20952381</c:v>
                </c:pt>
                <c:pt idx="6">
                  <c:v>0.21904762</c:v>
                </c:pt>
                <c:pt idx="7">
                  <c:v>0.23809524000000001</c:v>
                </c:pt>
                <c:pt idx="8">
                  <c:v>0.2</c:v>
                </c:pt>
                <c:pt idx="9">
                  <c:v>0.12380952000000001</c:v>
                </c:pt>
                <c:pt idx="10">
                  <c:v>5.7142859999999997E-2</c:v>
                </c:pt>
              </c:numCache>
            </c:numRef>
          </c:val>
          <c:extLst>
            <c:ext xmlns:c16="http://schemas.microsoft.com/office/drawing/2014/chart" uri="{C3380CC4-5D6E-409C-BE32-E72D297353CC}">
              <c16:uniqueId val="{00000002-708A-462F-9CF7-9C0C692E2ECC}"/>
            </c:ext>
          </c:extLst>
        </c:ser>
        <c:ser>
          <c:idx val="3"/>
          <c:order val="3"/>
          <c:tx>
            <c:strRef>
              <c:f>Sheet1!$E$1</c:f>
              <c:strCache>
                <c:ptCount val="1"/>
                <c:pt idx="0">
                  <c:v>US Male 35-54 Reporting</c:v>
                </c:pt>
              </c:strCache>
            </c:strRef>
          </c:tx>
          <c:spPr>
            <a:pattFill prst="wdUpDiag">
              <a:fgClr>
                <a:schemeClr val="accent4"/>
              </a:fgClr>
              <a:bgClr>
                <a:schemeClr val="bg1"/>
              </a:bgClr>
            </a:pattFill>
            <a:ln>
              <a:noFill/>
            </a:ln>
            <a:effectLst/>
          </c:spPr>
          <c:invertIfNegative val="0"/>
          <c:cat>
            <c:strRef>
              <c:f>Sheet1!$A$12:$A$22</c:f>
              <c:strCache>
                <c:ptCount val="11"/>
                <c:pt idx="0">
                  <c:v>Anemia</c:v>
                </c:pt>
                <c:pt idx="1">
                  <c:v>Oral health</c:v>
                </c:pt>
                <c:pt idx="2">
                  <c:v>Immunity concerns</c:v>
                </c:pt>
                <c:pt idx="3">
                  <c:v>Lack of mental acuity, cognition, focus</c:v>
                </c:pt>
                <c:pt idx="4">
                  <c:v>General health</c:v>
                </c:pt>
                <c:pt idx="5">
                  <c:v>High blood pressure</c:v>
                </c:pt>
                <c:pt idx="6">
                  <c:v>Joint or other pain</c:v>
                </c:pt>
                <c:pt idx="7">
                  <c:v>Nutrition concerns</c:v>
                </c:pt>
                <c:pt idx="8">
                  <c:v>Overweight/Obese</c:v>
                </c:pt>
                <c:pt idx="9">
                  <c:v>Vaginal health</c:v>
                </c:pt>
                <c:pt idx="10">
                  <c:v>Eye fatigue</c:v>
                </c:pt>
              </c:strCache>
            </c:strRef>
          </c:cat>
          <c:val>
            <c:numRef>
              <c:f>Sheet1!$E$12:$E$22</c:f>
              <c:numCache>
                <c:formatCode>0%</c:formatCode>
                <c:ptCount val="11"/>
                <c:pt idx="0">
                  <c:v>3.5398230000000003E-2</c:v>
                </c:pt>
                <c:pt idx="1">
                  <c:v>0.11504425</c:v>
                </c:pt>
                <c:pt idx="2">
                  <c:v>7.9646019999999998E-2</c:v>
                </c:pt>
                <c:pt idx="3">
                  <c:v>4.4247790000000002E-2</c:v>
                </c:pt>
                <c:pt idx="4">
                  <c:v>0.21238937999999999</c:v>
                </c:pt>
                <c:pt idx="5">
                  <c:v>0.16814159000000001</c:v>
                </c:pt>
                <c:pt idx="6">
                  <c:v>0.16814159000000001</c:v>
                </c:pt>
                <c:pt idx="7">
                  <c:v>0.2300885</c:v>
                </c:pt>
                <c:pt idx="8">
                  <c:v>7.0796460000000005E-2</c:v>
                </c:pt>
                <c:pt idx="9">
                  <c:v>0</c:v>
                </c:pt>
                <c:pt idx="10">
                  <c:v>0.10619468999999999</c:v>
                </c:pt>
              </c:numCache>
            </c:numRef>
          </c:val>
          <c:extLst>
            <c:ext xmlns:c16="http://schemas.microsoft.com/office/drawing/2014/chart" uri="{C3380CC4-5D6E-409C-BE32-E72D297353CC}">
              <c16:uniqueId val="{00000003-708A-462F-9CF7-9C0C692E2ECC}"/>
            </c:ext>
          </c:extLst>
        </c:ser>
        <c:ser>
          <c:idx val="4"/>
          <c:order val="4"/>
          <c:tx>
            <c:strRef>
              <c:f>Sheet1!$F$1</c:f>
              <c:strCache>
                <c:ptCount val="1"/>
                <c:pt idx="0">
                  <c:v>US Female 55+ Reporting</c:v>
                </c:pt>
              </c:strCache>
            </c:strRef>
          </c:tx>
          <c:spPr>
            <a:pattFill prst="wdUpDiag">
              <a:fgClr>
                <a:schemeClr val="accent5"/>
              </a:fgClr>
              <a:bgClr>
                <a:schemeClr val="bg1"/>
              </a:bgClr>
            </a:pattFill>
            <a:ln>
              <a:noFill/>
            </a:ln>
            <a:effectLst/>
          </c:spPr>
          <c:invertIfNegative val="0"/>
          <c:cat>
            <c:strRef>
              <c:f>Sheet1!$A$12:$A$22</c:f>
              <c:strCache>
                <c:ptCount val="11"/>
                <c:pt idx="0">
                  <c:v>Anemia</c:v>
                </c:pt>
                <c:pt idx="1">
                  <c:v>Oral health</c:v>
                </c:pt>
                <c:pt idx="2">
                  <c:v>Immunity concerns</c:v>
                </c:pt>
                <c:pt idx="3">
                  <c:v>Lack of mental acuity, cognition, focus</c:v>
                </c:pt>
                <c:pt idx="4">
                  <c:v>General health</c:v>
                </c:pt>
                <c:pt idx="5">
                  <c:v>High blood pressure</c:v>
                </c:pt>
                <c:pt idx="6">
                  <c:v>Joint or other pain</c:v>
                </c:pt>
                <c:pt idx="7">
                  <c:v>Nutrition concerns</c:v>
                </c:pt>
                <c:pt idx="8">
                  <c:v>Overweight/Obese</c:v>
                </c:pt>
                <c:pt idx="9">
                  <c:v>Vaginal health</c:v>
                </c:pt>
                <c:pt idx="10">
                  <c:v>Eye fatigue</c:v>
                </c:pt>
              </c:strCache>
            </c:strRef>
          </c:cat>
          <c:val>
            <c:numRef>
              <c:f>Sheet1!$F$12:$F$22</c:f>
              <c:numCache>
                <c:formatCode>0%</c:formatCode>
                <c:ptCount val="11"/>
                <c:pt idx="0">
                  <c:v>2.1739129999999999E-2</c:v>
                </c:pt>
                <c:pt idx="1">
                  <c:v>0.21739130000000001</c:v>
                </c:pt>
                <c:pt idx="2">
                  <c:v>0.15217391</c:v>
                </c:pt>
                <c:pt idx="3">
                  <c:v>6.521739E-2</c:v>
                </c:pt>
                <c:pt idx="4">
                  <c:v>0.13043478</c:v>
                </c:pt>
                <c:pt idx="5">
                  <c:v>0.34782608999999998</c:v>
                </c:pt>
                <c:pt idx="6">
                  <c:v>0.58695651999999998</c:v>
                </c:pt>
                <c:pt idx="7">
                  <c:v>0.13043478</c:v>
                </c:pt>
                <c:pt idx="8">
                  <c:v>0.30434782999999999</c:v>
                </c:pt>
                <c:pt idx="9">
                  <c:v>4.3478259999999998E-2</c:v>
                </c:pt>
                <c:pt idx="10">
                  <c:v>0.19565216999999999</c:v>
                </c:pt>
              </c:numCache>
            </c:numRef>
          </c:val>
          <c:extLst>
            <c:ext xmlns:c16="http://schemas.microsoft.com/office/drawing/2014/chart" uri="{C3380CC4-5D6E-409C-BE32-E72D297353CC}">
              <c16:uniqueId val="{00000004-708A-462F-9CF7-9C0C692E2ECC}"/>
            </c:ext>
          </c:extLst>
        </c:ser>
        <c:ser>
          <c:idx val="5"/>
          <c:order val="5"/>
          <c:tx>
            <c:strRef>
              <c:f>Sheet1!$G$1</c:f>
              <c:strCache>
                <c:ptCount val="1"/>
                <c:pt idx="0">
                  <c:v>US Male 55+ Reporting</c:v>
                </c:pt>
              </c:strCache>
            </c:strRef>
          </c:tx>
          <c:spPr>
            <a:pattFill prst="wdUpDiag">
              <a:fgClr>
                <a:schemeClr val="accent6"/>
              </a:fgClr>
              <a:bgClr>
                <a:schemeClr val="bg1"/>
              </a:bgClr>
            </a:pattFill>
            <a:ln>
              <a:noFill/>
            </a:ln>
            <a:effectLst/>
          </c:spPr>
          <c:invertIfNegative val="0"/>
          <c:cat>
            <c:strRef>
              <c:f>Sheet1!$A$12:$A$22</c:f>
              <c:strCache>
                <c:ptCount val="11"/>
                <c:pt idx="0">
                  <c:v>Anemia</c:v>
                </c:pt>
                <c:pt idx="1">
                  <c:v>Oral health</c:v>
                </c:pt>
                <c:pt idx="2">
                  <c:v>Immunity concerns</c:v>
                </c:pt>
                <c:pt idx="3">
                  <c:v>Lack of mental acuity, cognition, focus</c:v>
                </c:pt>
                <c:pt idx="4">
                  <c:v>General health</c:v>
                </c:pt>
                <c:pt idx="5">
                  <c:v>High blood pressure</c:v>
                </c:pt>
                <c:pt idx="6">
                  <c:v>Joint or other pain</c:v>
                </c:pt>
                <c:pt idx="7">
                  <c:v>Nutrition concerns</c:v>
                </c:pt>
                <c:pt idx="8">
                  <c:v>Overweight/Obese</c:v>
                </c:pt>
                <c:pt idx="9">
                  <c:v>Vaginal health</c:v>
                </c:pt>
                <c:pt idx="10">
                  <c:v>Eye fatigue</c:v>
                </c:pt>
              </c:strCache>
            </c:strRef>
          </c:cat>
          <c:val>
            <c:numRef>
              <c:f>Sheet1!$G$12:$G$22</c:f>
              <c:numCache>
                <c:formatCode>0%</c:formatCode>
                <c:ptCount val="11"/>
                <c:pt idx="0">
                  <c:v>0</c:v>
                </c:pt>
                <c:pt idx="1">
                  <c:v>0.21212121</c:v>
                </c:pt>
                <c:pt idx="2">
                  <c:v>0.12121212000000001</c:v>
                </c:pt>
                <c:pt idx="3">
                  <c:v>6.0606060000000003E-2</c:v>
                </c:pt>
                <c:pt idx="4">
                  <c:v>0.21212121</c:v>
                </c:pt>
                <c:pt idx="5">
                  <c:v>0.48484848000000003</c:v>
                </c:pt>
                <c:pt idx="6">
                  <c:v>0.45454545000000002</c:v>
                </c:pt>
                <c:pt idx="7">
                  <c:v>0.12121212000000001</c:v>
                </c:pt>
                <c:pt idx="8">
                  <c:v>0.18181818</c:v>
                </c:pt>
                <c:pt idx="9">
                  <c:v>0</c:v>
                </c:pt>
                <c:pt idx="10">
                  <c:v>0.27272727000000002</c:v>
                </c:pt>
              </c:numCache>
            </c:numRef>
          </c:val>
          <c:extLst>
            <c:ext xmlns:c16="http://schemas.microsoft.com/office/drawing/2014/chart" uri="{C3380CC4-5D6E-409C-BE32-E72D297353CC}">
              <c16:uniqueId val="{00000005-708A-462F-9CF7-9C0C692E2ECC}"/>
            </c:ext>
          </c:extLst>
        </c:ser>
        <c:dLbls>
          <c:showLegendKey val="0"/>
          <c:showVal val="0"/>
          <c:showCatName val="0"/>
          <c:showSerName val="0"/>
          <c:showPercent val="0"/>
          <c:showBubbleSize val="0"/>
        </c:dLbls>
        <c:gapWidth val="219"/>
        <c:overlap val="-27"/>
        <c:axId val="549384048"/>
        <c:axId val="549377568"/>
      </c:barChart>
      <c:barChart>
        <c:barDir val="col"/>
        <c:grouping val="clustered"/>
        <c:varyColors val="0"/>
        <c:ser>
          <c:idx val="6"/>
          <c:order val="6"/>
          <c:tx>
            <c:strRef>
              <c:f>Sheet1!$H$1</c:f>
              <c:strCache>
                <c:ptCount val="1"/>
                <c:pt idx="0">
                  <c:v>US Female 18-34 Consideration</c:v>
                </c:pt>
              </c:strCache>
            </c:strRef>
          </c:tx>
          <c:spPr>
            <a:solidFill>
              <a:schemeClr val="accent1"/>
            </a:solidFill>
            <a:ln>
              <a:noFill/>
            </a:ln>
            <a:effectLst/>
          </c:spPr>
          <c:invertIfNegative val="0"/>
          <c:cat>
            <c:strRef>
              <c:f>Sheet1!$A$12:$A$22</c:f>
              <c:strCache>
                <c:ptCount val="11"/>
                <c:pt idx="0">
                  <c:v>Anemia</c:v>
                </c:pt>
                <c:pt idx="1">
                  <c:v>Oral health</c:v>
                </c:pt>
                <c:pt idx="2">
                  <c:v>Immunity concerns</c:v>
                </c:pt>
                <c:pt idx="3">
                  <c:v>Lack of mental acuity, cognition, focus</c:v>
                </c:pt>
                <c:pt idx="4">
                  <c:v>General health</c:v>
                </c:pt>
                <c:pt idx="5">
                  <c:v>High blood pressure</c:v>
                </c:pt>
                <c:pt idx="6">
                  <c:v>Joint or other pain</c:v>
                </c:pt>
                <c:pt idx="7">
                  <c:v>Nutrition concerns</c:v>
                </c:pt>
                <c:pt idx="8">
                  <c:v>Overweight/Obese</c:v>
                </c:pt>
                <c:pt idx="9">
                  <c:v>Vaginal health</c:v>
                </c:pt>
                <c:pt idx="10">
                  <c:v>Eye fatigue</c:v>
                </c:pt>
              </c:strCache>
            </c:strRef>
          </c:cat>
          <c:val>
            <c:numRef>
              <c:f>Sheet1!$H$12:$H$22</c:f>
              <c:numCache>
                <c:formatCode>0%</c:formatCode>
                <c:ptCount val="11"/>
                <c:pt idx="0">
                  <c:v>0.15384614999999999</c:v>
                </c:pt>
                <c:pt idx="1">
                  <c:v>0.11538461999999999</c:v>
                </c:pt>
                <c:pt idx="2">
                  <c:v>9.6153849999999999E-2</c:v>
                </c:pt>
                <c:pt idx="3">
                  <c:v>9.6153849999999999E-2</c:v>
                </c:pt>
                <c:pt idx="4">
                  <c:v>0.13461538000000001</c:v>
                </c:pt>
                <c:pt idx="5">
                  <c:v>9.6153849999999999E-2</c:v>
                </c:pt>
                <c:pt idx="6">
                  <c:v>0.13461538000000001</c:v>
                </c:pt>
                <c:pt idx="7">
                  <c:v>9.6153849999999999E-2</c:v>
                </c:pt>
                <c:pt idx="8">
                  <c:v>9.6153849999999999E-2</c:v>
                </c:pt>
                <c:pt idx="9">
                  <c:v>0.11538461999999999</c:v>
                </c:pt>
                <c:pt idx="10">
                  <c:v>7.6923079999999991E-2</c:v>
                </c:pt>
              </c:numCache>
            </c:numRef>
          </c:val>
          <c:extLst>
            <c:ext xmlns:c16="http://schemas.microsoft.com/office/drawing/2014/chart" uri="{C3380CC4-5D6E-409C-BE32-E72D297353CC}">
              <c16:uniqueId val="{00000006-708A-462F-9CF7-9C0C692E2ECC}"/>
            </c:ext>
          </c:extLst>
        </c:ser>
        <c:ser>
          <c:idx val="7"/>
          <c:order val="7"/>
          <c:tx>
            <c:strRef>
              <c:f>Sheet1!$I$1</c:f>
              <c:strCache>
                <c:ptCount val="1"/>
                <c:pt idx="0">
                  <c:v>US Male 18-34 Consideration</c:v>
                </c:pt>
              </c:strCache>
            </c:strRef>
          </c:tx>
          <c:spPr>
            <a:solidFill>
              <a:schemeClr val="accent2"/>
            </a:solidFill>
            <a:ln>
              <a:noFill/>
            </a:ln>
            <a:effectLst/>
          </c:spPr>
          <c:invertIfNegative val="0"/>
          <c:cat>
            <c:strRef>
              <c:f>Sheet1!$A$12:$A$22</c:f>
              <c:strCache>
                <c:ptCount val="11"/>
                <c:pt idx="0">
                  <c:v>Anemia</c:v>
                </c:pt>
                <c:pt idx="1">
                  <c:v>Oral health</c:v>
                </c:pt>
                <c:pt idx="2">
                  <c:v>Immunity concerns</c:v>
                </c:pt>
                <c:pt idx="3">
                  <c:v>Lack of mental acuity, cognition, focus</c:v>
                </c:pt>
                <c:pt idx="4">
                  <c:v>General health</c:v>
                </c:pt>
                <c:pt idx="5">
                  <c:v>High blood pressure</c:v>
                </c:pt>
                <c:pt idx="6">
                  <c:v>Joint or other pain</c:v>
                </c:pt>
                <c:pt idx="7">
                  <c:v>Nutrition concerns</c:v>
                </c:pt>
                <c:pt idx="8">
                  <c:v>Overweight/Obese</c:v>
                </c:pt>
                <c:pt idx="9">
                  <c:v>Vaginal health</c:v>
                </c:pt>
                <c:pt idx="10">
                  <c:v>Eye fatigue</c:v>
                </c:pt>
              </c:strCache>
            </c:strRef>
          </c:cat>
          <c:val>
            <c:numRef>
              <c:f>Sheet1!$I$12:$I$22</c:f>
              <c:numCache>
                <c:formatCode>0%</c:formatCode>
                <c:ptCount val="11"/>
                <c:pt idx="0">
                  <c:v>4.5871560000000013E-2</c:v>
                </c:pt>
                <c:pt idx="1">
                  <c:v>0.11009173999999999</c:v>
                </c:pt>
                <c:pt idx="2">
                  <c:v>4.5871560000000013E-2</c:v>
                </c:pt>
                <c:pt idx="3">
                  <c:v>0.10091743</c:v>
                </c:pt>
                <c:pt idx="4">
                  <c:v>0.21100917</c:v>
                </c:pt>
                <c:pt idx="5">
                  <c:v>0.14678899000000001</c:v>
                </c:pt>
                <c:pt idx="6">
                  <c:v>0.14678899000000001</c:v>
                </c:pt>
                <c:pt idx="7">
                  <c:v>0.17431193</c:v>
                </c:pt>
                <c:pt idx="8">
                  <c:v>0.10091743</c:v>
                </c:pt>
                <c:pt idx="9">
                  <c:v>9.1743099999999998E-3</c:v>
                </c:pt>
                <c:pt idx="10">
                  <c:v>6.4220180000000002E-2</c:v>
                </c:pt>
              </c:numCache>
            </c:numRef>
          </c:val>
          <c:extLst>
            <c:ext xmlns:c16="http://schemas.microsoft.com/office/drawing/2014/chart" uri="{C3380CC4-5D6E-409C-BE32-E72D297353CC}">
              <c16:uniqueId val="{00000007-708A-462F-9CF7-9C0C692E2ECC}"/>
            </c:ext>
          </c:extLst>
        </c:ser>
        <c:ser>
          <c:idx val="8"/>
          <c:order val="8"/>
          <c:tx>
            <c:strRef>
              <c:f>Sheet1!$J$1</c:f>
              <c:strCache>
                <c:ptCount val="1"/>
                <c:pt idx="0">
                  <c:v>US Female 35-54 Consideration</c:v>
                </c:pt>
              </c:strCache>
            </c:strRef>
          </c:tx>
          <c:spPr>
            <a:solidFill>
              <a:schemeClr val="accent3"/>
            </a:solidFill>
            <a:ln>
              <a:noFill/>
            </a:ln>
            <a:effectLst/>
          </c:spPr>
          <c:invertIfNegative val="0"/>
          <c:cat>
            <c:strRef>
              <c:f>Sheet1!$A$12:$A$22</c:f>
              <c:strCache>
                <c:ptCount val="11"/>
                <c:pt idx="0">
                  <c:v>Anemia</c:v>
                </c:pt>
                <c:pt idx="1">
                  <c:v>Oral health</c:v>
                </c:pt>
                <c:pt idx="2">
                  <c:v>Immunity concerns</c:v>
                </c:pt>
                <c:pt idx="3">
                  <c:v>Lack of mental acuity, cognition, focus</c:v>
                </c:pt>
                <c:pt idx="4">
                  <c:v>General health</c:v>
                </c:pt>
                <c:pt idx="5">
                  <c:v>High blood pressure</c:v>
                </c:pt>
                <c:pt idx="6">
                  <c:v>Joint or other pain</c:v>
                </c:pt>
                <c:pt idx="7">
                  <c:v>Nutrition concerns</c:v>
                </c:pt>
                <c:pt idx="8">
                  <c:v>Overweight/Obese</c:v>
                </c:pt>
                <c:pt idx="9">
                  <c:v>Vaginal health</c:v>
                </c:pt>
                <c:pt idx="10">
                  <c:v>Eye fatigue</c:v>
                </c:pt>
              </c:strCache>
            </c:strRef>
          </c:cat>
          <c:val>
            <c:numRef>
              <c:f>Sheet1!$J$12:$J$22</c:f>
              <c:numCache>
                <c:formatCode>0%</c:formatCode>
                <c:ptCount val="11"/>
                <c:pt idx="0">
                  <c:v>0.13043478</c:v>
                </c:pt>
                <c:pt idx="1">
                  <c:v>0.22826087</c:v>
                </c:pt>
                <c:pt idx="2">
                  <c:v>0.14130435</c:v>
                </c:pt>
                <c:pt idx="3">
                  <c:v>0.10869565</c:v>
                </c:pt>
                <c:pt idx="4">
                  <c:v>0.23913043</c:v>
                </c:pt>
                <c:pt idx="5">
                  <c:v>0.16304347999999999</c:v>
                </c:pt>
                <c:pt idx="6">
                  <c:v>0.17391303999999999</c:v>
                </c:pt>
                <c:pt idx="7">
                  <c:v>0.18478261000000001</c:v>
                </c:pt>
                <c:pt idx="8">
                  <c:v>0.21739130000000001</c:v>
                </c:pt>
                <c:pt idx="9">
                  <c:v>0.10869565</c:v>
                </c:pt>
                <c:pt idx="10">
                  <c:v>6.521739E-2</c:v>
                </c:pt>
              </c:numCache>
            </c:numRef>
          </c:val>
          <c:extLst>
            <c:ext xmlns:c16="http://schemas.microsoft.com/office/drawing/2014/chart" uri="{C3380CC4-5D6E-409C-BE32-E72D297353CC}">
              <c16:uniqueId val="{00000008-708A-462F-9CF7-9C0C692E2ECC}"/>
            </c:ext>
          </c:extLst>
        </c:ser>
        <c:ser>
          <c:idx val="9"/>
          <c:order val="9"/>
          <c:tx>
            <c:strRef>
              <c:f>Sheet1!$K$1</c:f>
              <c:strCache>
                <c:ptCount val="1"/>
                <c:pt idx="0">
                  <c:v>US Male 35-54 Consideration</c:v>
                </c:pt>
              </c:strCache>
            </c:strRef>
          </c:tx>
          <c:spPr>
            <a:solidFill>
              <a:schemeClr val="accent4"/>
            </a:solidFill>
            <a:ln>
              <a:noFill/>
            </a:ln>
            <a:effectLst/>
          </c:spPr>
          <c:invertIfNegative val="0"/>
          <c:cat>
            <c:strRef>
              <c:f>Sheet1!$A$12:$A$22</c:f>
              <c:strCache>
                <c:ptCount val="11"/>
                <c:pt idx="0">
                  <c:v>Anemia</c:v>
                </c:pt>
                <c:pt idx="1">
                  <c:v>Oral health</c:v>
                </c:pt>
                <c:pt idx="2">
                  <c:v>Immunity concerns</c:v>
                </c:pt>
                <c:pt idx="3">
                  <c:v>Lack of mental acuity, cognition, focus</c:v>
                </c:pt>
                <c:pt idx="4">
                  <c:v>General health</c:v>
                </c:pt>
                <c:pt idx="5">
                  <c:v>High blood pressure</c:v>
                </c:pt>
                <c:pt idx="6">
                  <c:v>Joint or other pain</c:v>
                </c:pt>
                <c:pt idx="7">
                  <c:v>Nutrition concerns</c:v>
                </c:pt>
                <c:pt idx="8">
                  <c:v>Overweight/Obese</c:v>
                </c:pt>
                <c:pt idx="9">
                  <c:v>Vaginal health</c:v>
                </c:pt>
                <c:pt idx="10">
                  <c:v>Eye fatigue</c:v>
                </c:pt>
              </c:strCache>
            </c:strRef>
          </c:cat>
          <c:val>
            <c:numRef>
              <c:f>Sheet1!$K$12:$K$22</c:f>
              <c:numCache>
                <c:formatCode>0%</c:formatCode>
                <c:ptCount val="11"/>
                <c:pt idx="0">
                  <c:v>3.1578950000000001E-2</c:v>
                </c:pt>
                <c:pt idx="1">
                  <c:v>0.11578947000000001</c:v>
                </c:pt>
                <c:pt idx="2">
                  <c:v>8.4210530000000006E-2</c:v>
                </c:pt>
                <c:pt idx="3">
                  <c:v>3.1578950000000001E-2</c:v>
                </c:pt>
                <c:pt idx="4">
                  <c:v>0.2</c:v>
                </c:pt>
                <c:pt idx="5">
                  <c:v>0.13684210999999999</c:v>
                </c:pt>
                <c:pt idx="6">
                  <c:v>0.13684210999999999</c:v>
                </c:pt>
                <c:pt idx="7">
                  <c:v>0.23157895000000001</c:v>
                </c:pt>
                <c:pt idx="8">
                  <c:v>6.3157889999999994E-2</c:v>
                </c:pt>
                <c:pt idx="9">
                  <c:v>0</c:v>
                </c:pt>
                <c:pt idx="10">
                  <c:v>9.4736840000000003E-2</c:v>
                </c:pt>
              </c:numCache>
            </c:numRef>
          </c:val>
          <c:extLst>
            <c:ext xmlns:c16="http://schemas.microsoft.com/office/drawing/2014/chart" uri="{C3380CC4-5D6E-409C-BE32-E72D297353CC}">
              <c16:uniqueId val="{00000009-708A-462F-9CF7-9C0C692E2ECC}"/>
            </c:ext>
          </c:extLst>
        </c:ser>
        <c:ser>
          <c:idx val="10"/>
          <c:order val="10"/>
          <c:tx>
            <c:strRef>
              <c:f>Sheet1!$L$1</c:f>
              <c:strCache>
                <c:ptCount val="1"/>
                <c:pt idx="0">
                  <c:v>US Female 55+ Consideration</c:v>
                </c:pt>
              </c:strCache>
            </c:strRef>
          </c:tx>
          <c:spPr>
            <a:solidFill>
              <a:schemeClr val="accent5"/>
            </a:solidFill>
            <a:ln>
              <a:noFill/>
            </a:ln>
            <a:effectLst/>
          </c:spPr>
          <c:invertIfNegative val="0"/>
          <c:cat>
            <c:strRef>
              <c:f>Sheet1!$A$12:$A$22</c:f>
              <c:strCache>
                <c:ptCount val="11"/>
                <c:pt idx="0">
                  <c:v>Anemia</c:v>
                </c:pt>
                <c:pt idx="1">
                  <c:v>Oral health</c:v>
                </c:pt>
                <c:pt idx="2">
                  <c:v>Immunity concerns</c:v>
                </c:pt>
                <c:pt idx="3">
                  <c:v>Lack of mental acuity, cognition, focus</c:v>
                </c:pt>
                <c:pt idx="4">
                  <c:v>General health</c:v>
                </c:pt>
                <c:pt idx="5">
                  <c:v>High blood pressure</c:v>
                </c:pt>
                <c:pt idx="6">
                  <c:v>Joint or other pain</c:v>
                </c:pt>
                <c:pt idx="7">
                  <c:v>Nutrition concerns</c:v>
                </c:pt>
                <c:pt idx="8">
                  <c:v>Overweight/Obese</c:v>
                </c:pt>
                <c:pt idx="9">
                  <c:v>Vaginal health</c:v>
                </c:pt>
                <c:pt idx="10">
                  <c:v>Eye fatigue</c:v>
                </c:pt>
              </c:strCache>
            </c:strRef>
          </c:cat>
          <c:val>
            <c:numRef>
              <c:f>Sheet1!$L$12:$L$22</c:f>
              <c:numCache>
                <c:formatCode>0%</c:formatCode>
                <c:ptCount val="11"/>
                <c:pt idx="0">
                  <c:v>2.2727270000000001E-2</c:v>
                </c:pt>
                <c:pt idx="1">
                  <c:v>0.18181818</c:v>
                </c:pt>
                <c:pt idx="2">
                  <c:v>0.15909091</c:v>
                </c:pt>
                <c:pt idx="3">
                  <c:v>4.5454550000000003E-2</c:v>
                </c:pt>
                <c:pt idx="4">
                  <c:v>0.13636364000000001</c:v>
                </c:pt>
                <c:pt idx="5">
                  <c:v>0.29545454999999998</c:v>
                </c:pt>
                <c:pt idx="6">
                  <c:v>0.54545454999999998</c:v>
                </c:pt>
                <c:pt idx="7">
                  <c:v>0.13636364000000001</c:v>
                </c:pt>
                <c:pt idx="8">
                  <c:v>0.29545454999999998</c:v>
                </c:pt>
                <c:pt idx="9">
                  <c:v>2.2727270000000001E-2</c:v>
                </c:pt>
                <c:pt idx="10">
                  <c:v>0.11363636000000001</c:v>
                </c:pt>
              </c:numCache>
            </c:numRef>
          </c:val>
          <c:extLst>
            <c:ext xmlns:c16="http://schemas.microsoft.com/office/drawing/2014/chart" uri="{C3380CC4-5D6E-409C-BE32-E72D297353CC}">
              <c16:uniqueId val="{0000000A-708A-462F-9CF7-9C0C692E2ECC}"/>
            </c:ext>
          </c:extLst>
        </c:ser>
        <c:ser>
          <c:idx val="11"/>
          <c:order val="11"/>
          <c:tx>
            <c:strRef>
              <c:f>Sheet1!$M$1</c:f>
              <c:strCache>
                <c:ptCount val="1"/>
                <c:pt idx="0">
                  <c:v>US Male 55+ Consideration</c:v>
                </c:pt>
              </c:strCache>
            </c:strRef>
          </c:tx>
          <c:spPr>
            <a:solidFill>
              <a:schemeClr val="accent6"/>
            </a:solidFill>
            <a:ln>
              <a:noFill/>
            </a:ln>
            <a:effectLst/>
          </c:spPr>
          <c:invertIfNegative val="0"/>
          <c:cat>
            <c:strRef>
              <c:f>Sheet1!$A$12:$A$22</c:f>
              <c:strCache>
                <c:ptCount val="11"/>
                <c:pt idx="0">
                  <c:v>Anemia</c:v>
                </c:pt>
                <c:pt idx="1">
                  <c:v>Oral health</c:v>
                </c:pt>
                <c:pt idx="2">
                  <c:v>Immunity concerns</c:v>
                </c:pt>
                <c:pt idx="3">
                  <c:v>Lack of mental acuity, cognition, focus</c:v>
                </c:pt>
                <c:pt idx="4">
                  <c:v>General health</c:v>
                </c:pt>
                <c:pt idx="5">
                  <c:v>High blood pressure</c:v>
                </c:pt>
                <c:pt idx="6">
                  <c:v>Joint or other pain</c:v>
                </c:pt>
                <c:pt idx="7">
                  <c:v>Nutrition concerns</c:v>
                </c:pt>
                <c:pt idx="8">
                  <c:v>Overweight/Obese</c:v>
                </c:pt>
                <c:pt idx="9">
                  <c:v>Vaginal health</c:v>
                </c:pt>
                <c:pt idx="10">
                  <c:v>Eye fatigue</c:v>
                </c:pt>
              </c:strCache>
            </c:strRef>
          </c:cat>
          <c:val>
            <c:numRef>
              <c:f>Sheet1!$M$12:$M$22</c:f>
              <c:numCache>
                <c:formatCode>0%</c:formatCode>
                <c:ptCount val="11"/>
                <c:pt idx="0">
                  <c:v>0</c:v>
                </c:pt>
                <c:pt idx="1">
                  <c:v>0.125</c:v>
                </c:pt>
                <c:pt idx="2">
                  <c:v>9.375E-2</c:v>
                </c:pt>
                <c:pt idx="3">
                  <c:v>3.125E-2</c:v>
                </c:pt>
                <c:pt idx="4">
                  <c:v>0.21875</c:v>
                </c:pt>
                <c:pt idx="5">
                  <c:v>0.375</c:v>
                </c:pt>
                <c:pt idx="6">
                  <c:v>0.40625</c:v>
                </c:pt>
                <c:pt idx="7">
                  <c:v>6.25E-2</c:v>
                </c:pt>
                <c:pt idx="8">
                  <c:v>0.15625</c:v>
                </c:pt>
                <c:pt idx="9">
                  <c:v>0</c:v>
                </c:pt>
                <c:pt idx="10">
                  <c:v>0.1875</c:v>
                </c:pt>
              </c:numCache>
            </c:numRef>
          </c:val>
          <c:extLst>
            <c:ext xmlns:c16="http://schemas.microsoft.com/office/drawing/2014/chart" uri="{C3380CC4-5D6E-409C-BE32-E72D297353CC}">
              <c16:uniqueId val="{0000000B-708A-462F-9CF7-9C0C692E2ECC}"/>
            </c:ext>
          </c:extLst>
        </c:ser>
        <c:dLbls>
          <c:showLegendKey val="0"/>
          <c:showVal val="0"/>
          <c:showCatName val="0"/>
          <c:showSerName val="0"/>
          <c:showPercent val="0"/>
          <c:showBubbleSize val="0"/>
        </c:dLbls>
        <c:gapWidth val="219"/>
        <c:overlap val="-27"/>
        <c:axId val="712800328"/>
        <c:axId val="712801408"/>
      </c:barChart>
      <c:catAx>
        <c:axId val="54938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77568"/>
        <c:crosses val="autoZero"/>
        <c:auto val="1"/>
        <c:lblAlgn val="ctr"/>
        <c:lblOffset val="100"/>
        <c:noMultiLvlLbl val="0"/>
      </c:catAx>
      <c:valAx>
        <c:axId val="54937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84048"/>
        <c:crosses val="autoZero"/>
        <c:crossBetween val="between"/>
      </c:valAx>
      <c:valAx>
        <c:axId val="712801408"/>
        <c:scaling>
          <c:orientation val="minMax"/>
          <c:max val="0.70000000000000007"/>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2800328"/>
        <c:crosses val="max"/>
        <c:crossBetween val="between"/>
      </c:valAx>
      <c:catAx>
        <c:axId val="712800328"/>
        <c:scaling>
          <c:orientation val="minMax"/>
        </c:scaling>
        <c:delete val="1"/>
        <c:axPos val="b"/>
        <c:numFmt formatCode="General" sourceLinked="1"/>
        <c:majorTickMark val="out"/>
        <c:minorTickMark val="none"/>
        <c:tickLblPos val="nextTo"/>
        <c:crossAx val="71280140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numRef>
              <c:f>Sheet1!$A$2:$A$33</c:f>
              <c:numCache>
                <c:formatCode>General</c:formatCode>
                <c:ptCount val="32"/>
              </c:numCache>
            </c:numRef>
          </c:cat>
          <c:val>
            <c:numRef>
              <c:f>Sheet1!$B$2:$B$33</c:f>
              <c:numCache>
                <c:formatCode>General</c:formatCode>
                <c:ptCount val="32"/>
              </c:numCache>
            </c:numRef>
          </c:val>
          <c:extLst>
            <c:ext xmlns:c16="http://schemas.microsoft.com/office/drawing/2014/chart" uri="{C3380CC4-5D6E-409C-BE32-E72D297353CC}">
              <c16:uniqueId val="{00000000-575E-4417-9320-309C2A55C44B}"/>
            </c:ext>
          </c:extLst>
        </c:ser>
        <c:ser>
          <c:idx val="1"/>
          <c:order val="1"/>
          <c:tx>
            <c:strRef>
              <c:f>Sheet1!$C$1</c:f>
              <c:strCache>
                <c:ptCount val="1"/>
                <c:pt idx="0">
                  <c:v>US Male 18-34</c:v>
                </c:pt>
              </c:strCache>
            </c:strRef>
          </c:tx>
          <c:spPr>
            <a:solidFill>
              <a:schemeClr val="accent2"/>
            </a:solidFill>
            <a:ln>
              <a:noFill/>
            </a:ln>
            <a:effectLst/>
          </c:spPr>
          <c:invertIfNegative val="0"/>
          <c:cat>
            <c:numRef>
              <c:f>Sheet1!$A$2:$A$33</c:f>
              <c:numCache>
                <c:formatCode>General</c:formatCode>
                <c:ptCount val="32"/>
              </c:numCache>
            </c:numRef>
          </c:cat>
          <c:val>
            <c:numRef>
              <c:f>Sheet1!$C$2:$C$33</c:f>
              <c:numCache>
                <c:formatCode>General</c:formatCode>
                <c:ptCount val="32"/>
              </c:numCache>
            </c:numRef>
          </c:val>
          <c:extLst>
            <c:ext xmlns:c16="http://schemas.microsoft.com/office/drawing/2014/chart" uri="{C3380CC4-5D6E-409C-BE32-E72D297353CC}">
              <c16:uniqueId val="{00000001-575E-4417-9320-309C2A55C44B}"/>
            </c:ext>
          </c:extLst>
        </c:ser>
        <c:ser>
          <c:idx val="2"/>
          <c:order val="2"/>
          <c:tx>
            <c:strRef>
              <c:f>Sheet1!$D$1</c:f>
              <c:strCache>
                <c:ptCount val="1"/>
                <c:pt idx="0">
                  <c:v>US Female 35-54</c:v>
                </c:pt>
              </c:strCache>
            </c:strRef>
          </c:tx>
          <c:spPr>
            <a:solidFill>
              <a:schemeClr val="accent3"/>
            </a:solidFill>
            <a:ln>
              <a:noFill/>
            </a:ln>
            <a:effectLst/>
          </c:spPr>
          <c:invertIfNegative val="0"/>
          <c:cat>
            <c:numRef>
              <c:f>Sheet1!$A$2:$A$33</c:f>
              <c:numCache>
                <c:formatCode>General</c:formatCode>
                <c:ptCount val="32"/>
              </c:numCache>
            </c:numRef>
          </c:cat>
          <c:val>
            <c:numRef>
              <c:f>Sheet1!$D$2:$D$33</c:f>
              <c:numCache>
                <c:formatCode>General</c:formatCode>
                <c:ptCount val="32"/>
              </c:numCache>
            </c:numRef>
          </c:val>
          <c:extLst>
            <c:ext xmlns:c16="http://schemas.microsoft.com/office/drawing/2014/chart" uri="{C3380CC4-5D6E-409C-BE32-E72D297353CC}">
              <c16:uniqueId val="{00000002-575E-4417-9320-309C2A55C44B}"/>
            </c:ext>
          </c:extLst>
        </c:ser>
        <c:ser>
          <c:idx val="3"/>
          <c:order val="3"/>
          <c:tx>
            <c:strRef>
              <c:f>Sheet1!$E$1</c:f>
              <c:strCache>
                <c:ptCount val="1"/>
                <c:pt idx="0">
                  <c:v>US Male 35-54</c:v>
                </c:pt>
              </c:strCache>
            </c:strRef>
          </c:tx>
          <c:spPr>
            <a:solidFill>
              <a:schemeClr val="accent4"/>
            </a:solidFill>
            <a:ln>
              <a:noFill/>
            </a:ln>
            <a:effectLst/>
          </c:spPr>
          <c:invertIfNegative val="0"/>
          <c:cat>
            <c:numRef>
              <c:f>Sheet1!$A$2:$A$33</c:f>
              <c:numCache>
                <c:formatCode>General</c:formatCode>
                <c:ptCount val="32"/>
              </c:numCache>
            </c:numRef>
          </c:cat>
          <c:val>
            <c:numRef>
              <c:f>Sheet1!$E$2:$E$33</c:f>
              <c:numCache>
                <c:formatCode>General</c:formatCode>
                <c:ptCount val="32"/>
              </c:numCache>
            </c:numRef>
          </c:val>
          <c:extLst>
            <c:ext xmlns:c16="http://schemas.microsoft.com/office/drawing/2014/chart" uri="{C3380CC4-5D6E-409C-BE32-E72D297353CC}">
              <c16:uniqueId val="{00000003-575E-4417-9320-309C2A55C44B}"/>
            </c:ext>
          </c:extLst>
        </c:ser>
        <c:ser>
          <c:idx val="4"/>
          <c:order val="4"/>
          <c:tx>
            <c:strRef>
              <c:f>Sheet1!$F$1</c:f>
              <c:strCache>
                <c:ptCount val="1"/>
                <c:pt idx="0">
                  <c:v>US Female 55+</c:v>
                </c:pt>
              </c:strCache>
            </c:strRef>
          </c:tx>
          <c:spPr>
            <a:solidFill>
              <a:schemeClr val="accent5"/>
            </a:solidFill>
            <a:ln>
              <a:noFill/>
            </a:ln>
            <a:effectLst/>
          </c:spPr>
          <c:invertIfNegative val="0"/>
          <c:cat>
            <c:numRef>
              <c:f>Sheet1!$A$2:$A$33</c:f>
              <c:numCache>
                <c:formatCode>General</c:formatCode>
                <c:ptCount val="32"/>
              </c:numCache>
            </c:numRef>
          </c:cat>
          <c:val>
            <c:numRef>
              <c:f>Sheet1!$F$2:$F$33</c:f>
              <c:numCache>
                <c:formatCode>General</c:formatCode>
                <c:ptCount val="32"/>
              </c:numCache>
            </c:numRef>
          </c:val>
          <c:extLst>
            <c:ext xmlns:c16="http://schemas.microsoft.com/office/drawing/2014/chart" uri="{C3380CC4-5D6E-409C-BE32-E72D297353CC}">
              <c16:uniqueId val="{00000004-575E-4417-9320-309C2A55C44B}"/>
            </c:ext>
          </c:extLst>
        </c:ser>
        <c:ser>
          <c:idx val="5"/>
          <c:order val="5"/>
          <c:tx>
            <c:strRef>
              <c:f>Sheet1!$G$1</c:f>
              <c:strCache>
                <c:ptCount val="1"/>
                <c:pt idx="0">
                  <c:v>US Male 55+</c:v>
                </c:pt>
              </c:strCache>
            </c:strRef>
          </c:tx>
          <c:spPr>
            <a:solidFill>
              <a:schemeClr val="accent6"/>
            </a:solidFill>
            <a:ln>
              <a:noFill/>
            </a:ln>
            <a:effectLst/>
          </c:spPr>
          <c:invertIfNegative val="0"/>
          <c:cat>
            <c:numRef>
              <c:f>Sheet1!$A$2:$A$33</c:f>
              <c:numCache>
                <c:formatCode>General</c:formatCode>
                <c:ptCount val="32"/>
              </c:numCache>
            </c:numRef>
          </c:cat>
          <c:val>
            <c:numRef>
              <c:f>Sheet1!$G$2:$G$33</c:f>
              <c:numCache>
                <c:formatCode>General</c:formatCode>
                <c:ptCount val="32"/>
              </c:numCache>
            </c:numRef>
          </c:val>
          <c:extLst>
            <c:ext xmlns:c16="http://schemas.microsoft.com/office/drawing/2014/chart" uri="{C3380CC4-5D6E-409C-BE32-E72D297353CC}">
              <c16:uniqueId val="{00000005-575E-4417-9320-309C2A55C44B}"/>
            </c:ext>
          </c:extLst>
        </c:ser>
        <c:dLbls>
          <c:showLegendKey val="0"/>
          <c:showVal val="0"/>
          <c:showCatName val="0"/>
          <c:showSerName val="0"/>
          <c:showPercent val="0"/>
          <c:showBubbleSize val="0"/>
        </c:dLbls>
        <c:gapWidth val="219"/>
        <c:axId val="549384048"/>
        <c:axId val="549377568"/>
      </c:barChart>
      <c:catAx>
        <c:axId val="549384048"/>
        <c:scaling>
          <c:orientation val="minMax"/>
        </c:scaling>
        <c:delete val="1"/>
        <c:axPos val="b"/>
        <c:numFmt formatCode="General" sourceLinked="1"/>
        <c:majorTickMark val="none"/>
        <c:minorTickMark val="none"/>
        <c:tickLblPos val="nextTo"/>
        <c:crossAx val="549377568"/>
        <c:crosses val="autoZero"/>
        <c:auto val="1"/>
        <c:lblAlgn val="ctr"/>
        <c:lblOffset val="100"/>
        <c:noMultiLvlLbl val="0"/>
      </c:catAx>
      <c:valAx>
        <c:axId val="549377568"/>
        <c:scaling>
          <c:orientation val="minMax"/>
        </c:scaling>
        <c:delete val="1"/>
        <c:axPos val="l"/>
        <c:numFmt formatCode="General" sourceLinked="1"/>
        <c:majorTickMark val="none"/>
        <c:minorTickMark val="none"/>
        <c:tickLblPos val="nextTo"/>
        <c:crossAx val="549384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 Reporting</c:v>
                </c:pt>
              </c:strCache>
            </c:strRef>
          </c:tx>
          <c:spPr>
            <a:pattFill prst="wdUpDiag">
              <a:fgClr>
                <a:schemeClr val="accent1"/>
              </a:fgClr>
              <a:bgClr>
                <a:schemeClr val="bg1"/>
              </a:bgClr>
            </a:pattFill>
            <a:ln>
              <a:noFill/>
            </a:ln>
            <a:effectLst/>
          </c:spPr>
          <c:invertIfNegative val="0"/>
          <c:cat>
            <c:strRef>
              <c:f>Sheet1!$A$23:$A$33</c:f>
              <c:strCache>
                <c:ptCount val="11"/>
                <c:pt idx="0">
                  <c:v>Healthy Aging</c:v>
                </c:pt>
                <c:pt idx="1">
                  <c:v>Pregnancy</c:v>
                </c:pt>
                <c:pt idx="2">
                  <c:v>Athletic performance</c:v>
                </c:pt>
                <c:pt idx="3">
                  <c:v>Diabetes/blood sugar management</c:v>
                </c:pt>
                <c:pt idx="4">
                  <c:v>Poor/declining vision</c:v>
                </c:pt>
                <c:pt idx="5">
                  <c:v>Antioxidant support</c:v>
                </c:pt>
                <c:pt idx="6">
                  <c:v>Heart/cardiovascular problem</c:v>
                </c:pt>
                <c:pt idx="7">
                  <c:v>Long haul COVID symptoms</c:v>
                </c:pt>
                <c:pt idx="8">
                  <c:v>High cholesterol</c:v>
                </c:pt>
                <c:pt idx="9">
                  <c:v>Osteoporosis</c:v>
                </c:pt>
                <c:pt idx="10">
                  <c:v>Perimenopause/Menopause</c:v>
                </c:pt>
              </c:strCache>
            </c:strRef>
          </c:cat>
          <c:val>
            <c:numRef>
              <c:f>Sheet1!$B$23:$B$33</c:f>
              <c:numCache>
                <c:formatCode>0%</c:formatCode>
                <c:ptCount val="11"/>
                <c:pt idx="0">
                  <c:v>0.10169491999999999</c:v>
                </c:pt>
                <c:pt idx="1">
                  <c:v>0.10169491999999999</c:v>
                </c:pt>
                <c:pt idx="2">
                  <c:v>8.4745760000000003E-2</c:v>
                </c:pt>
                <c:pt idx="3">
                  <c:v>8.4745760000000003E-2</c:v>
                </c:pt>
                <c:pt idx="4">
                  <c:v>8.4745760000000003E-2</c:v>
                </c:pt>
                <c:pt idx="5">
                  <c:v>6.7796609999999993E-2</c:v>
                </c:pt>
                <c:pt idx="6">
                  <c:v>6.7796609999999993E-2</c:v>
                </c:pt>
                <c:pt idx="7">
                  <c:v>6.7796609999999993E-2</c:v>
                </c:pt>
                <c:pt idx="8">
                  <c:v>3.3898310000000001E-2</c:v>
                </c:pt>
                <c:pt idx="9">
                  <c:v>3.3898310000000001E-2</c:v>
                </c:pt>
                <c:pt idx="10">
                  <c:v>1.694915E-2</c:v>
                </c:pt>
              </c:numCache>
            </c:numRef>
          </c:val>
          <c:extLst>
            <c:ext xmlns:c16="http://schemas.microsoft.com/office/drawing/2014/chart" uri="{C3380CC4-5D6E-409C-BE32-E72D297353CC}">
              <c16:uniqueId val="{00000000-0333-43F0-9CBC-B53B92B2DBB8}"/>
            </c:ext>
          </c:extLst>
        </c:ser>
        <c:ser>
          <c:idx val="1"/>
          <c:order val="1"/>
          <c:tx>
            <c:strRef>
              <c:f>Sheet1!$C$1</c:f>
              <c:strCache>
                <c:ptCount val="1"/>
                <c:pt idx="0">
                  <c:v>US Male 18-34 Reporting</c:v>
                </c:pt>
              </c:strCache>
            </c:strRef>
          </c:tx>
          <c:spPr>
            <a:pattFill prst="wdUpDiag">
              <a:fgClr>
                <a:schemeClr val="accent2"/>
              </a:fgClr>
              <a:bgClr>
                <a:schemeClr val="bg1"/>
              </a:bgClr>
            </a:pattFill>
            <a:ln>
              <a:noFill/>
            </a:ln>
            <a:effectLst/>
          </c:spPr>
          <c:invertIfNegative val="0"/>
          <c:cat>
            <c:strRef>
              <c:f>Sheet1!$A$23:$A$33</c:f>
              <c:strCache>
                <c:ptCount val="11"/>
                <c:pt idx="0">
                  <c:v>Healthy Aging</c:v>
                </c:pt>
                <c:pt idx="1">
                  <c:v>Pregnancy</c:v>
                </c:pt>
                <c:pt idx="2">
                  <c:v>Athletic performance</c:v>
                </c:pt>
                <c:pt idx="3">
                  <c:v>Diabetes/blood sugar management</c:v>
                </c:pt>
                <c:pt idx="4">
                  <c:v>Poor/declining vision</c:v>
                </c:pt>
                <c:pt idx="5">
                  <c:v>Antioxidant support</c:v>
                </c:pt>
                <c:pt idx="6">
                  <c:v>Heart/cardiovascular problem</c:v>
                </c:pt>
                <c:pt idx="7">
                  <c:v>Long haul COVID symptoms</c:v>
                </c:pt>
                <c:pt idx="8">
                  <c:v>High cholesterol</c:v>
                </c:pt>
                <c:pt idx="9">
                  <c:v>Osteoporosis</c:v>
                </c:pt>
                <c:pt idx="10">
                  <c:v>Perimenopause/Menopause</c:v>
                </c:pt>
              </c:strCache>
            </c:strRef>
          </c:cat>
          <c:val>
            <c:numRef>
              <c:f>Sheet1!$C$23:$C$33</c:f>
              <c:numCache>
                <c:formatCode>0%</c:formatCode>
                <c:ptCount val="11"/>
                <c:pt idx="0">
                  <c:v>6.8376069999999997E-2</c:v>
                </c:pt>
                <c:pt idx="1">
                  <c:v>3.4188030000000001E-2</c:v>
                </c:pt>
                <c:pt idx="2">
                  <c:v>0.16239316000000001</c:v>
                </c:pt>
                <c:pt idx="3">
                  <c:v>0.16239316000000001</c:v>
                </c:pt>
                <c:pt idx="4">
                  <c:v>5.9829060000000003E-2</c:v>
                </c:pt>
                <c:pt idx="5">
                  <c:v>5.9829060000000003E-2</c:v>
                </c:pt>
                <c:pt idx="6">
                  <c:v>5.9829060000000003E-2</c:v>
                </c:pt>
                <c:pt idx="7">
                  <c:v>6.8376069999999997E-2</c:v>
                </c:pt>
                <c:pt idx="8">
                  <c:v>0.12820513</c:v>
                </c:pt>
                <c:pt idx="9">
                  <c:v>3.4188030000000001E-2</c:v>
                </c:pt>
                <c:pt idx="10">
                  <c:v>8.5470100000000007E-3</c:v>
                </c:pt>
              </c:numCache>
            </c:numRef>
          </c:val>
          <c:extLst>
            <c:ext xmlns:c16="http://schemas.microsoft.com/office/drawing/2014/chart" uri="{C3380CC4-5D6E-409C-BE32-E72D297353CC}">
              <c16:uniqueId val="{00000001-0333-43F0-9CBC-B53B92B2DBB8}"/>
            </c:ext>
          </c:extLst>
        </c:ser>
        <c:ser>
          <c:idx val="2"/>
          <c:order val="2"/>
          <c:tx>
            <c:strRef>
              <c:f>Sheet1!$D$1</c:f>
              <c:strCache>
                <c:ptCount val="1"/>
                <c:pt idx="0">
                  <c:v>US Female 35-54 Reporting</c:v>
                </c:pt>
              </c:strCache>
            </c:strRef>
          </c:tx>
          <c:spPr>
            <a:pattFill prst="wdUpDiag">
              <a:fgClr>
                <a:schemeClr val="accent3"/>
              </a:fgClr>
              <a:bgClr>
                <a:schemeClr val="bg1"/>
              </a:bgClr>
            </a:pattFill>
            <a:ln>
              <a:noFill/>
            </a:ln>
            <a:effectLst/>
          </c:spPr>
          <c:invertIfNegative val="0"/>
          <c:cat>
            <c:strRef>
              <c:f>Sheet1!$A$23:$A$33</c:f>
              <c:strCache>
                <c:ptCount val="11"/>
                <c:pt idx="0">
                  <c:v>Healthy Aging</c:v>
                </c:pt>
                <c:pt idx="1">
                  <c:v>Pregnancy</c:v>
                </c:pt>
                <c:pt idx="2">
                  <c:v>Athletic performance</c:v>
                </c:pt>
                <c:pt idx="3">
                  <c:v>Diabetes/blood sugar management</c:v>
                </c:pt>
                <c:pt idx="4">
                  <c:v>Poor/declining vision</c:v>
                </c:pt>
                <c:pt idx="5">
                  <c:v>Antioxidant support</c:v>
                </c:pt>
                <c:pt idx="6">
                  <c:v>Heart/cardiovascular problem</c:v>
                </c:pt>
                <c:pt idx="7">
                  <c:v>Long haul COVID symptoms</c:v>
                </c:pt>
                <c:pt idx="8">
                  <c:v>High cholesterol</c:v>
                </c:pt>
                <c:pt idx="9">
                  <c:v>Osteoporosis</c:v>
                </c:pt>
                <c:pt idx="10">
                  <c:v>Perimenopause/Menopause</c:v>
                </c:pt>
              </c:strCache>
            </c:strRef>
          </c:cat>
          <c:val>
            <c:numRef>
              <c:f>Sheet1!$D$23:$D$33</c:f>
              <c:numCache>
                <c:formatCode>0%</c:formatCode>
                <c:ptCount val="11"/>
                <c:pt idx="0">
                  <c:v>0.17142857</c:v>
                </c:pt>
                <c:pt idx="1">
                  <c:v>5.7142859999999997E-2</c:v>
                </c:pt>
                <c:pt idx="2">
                  <c:v>3.8095240000000002E-2</c:v>
                </c:pt>
                <c:pt idx="3">
                  <c:v>0.14285713999999999</c:v>
                </c:pt>
                <c:pt idx="4">
                  <c:v>0.10476190000000001</c:v>
                </c:pt>
                <c:pt idx="5">
                  <c:v>7.6190480000000005E-2</c:v>
                </c:pt>
                <c:pt idx="6">
                  <c:v>5.7142859999999997E-2</c:v>
                </c:pt>
                <c:pt idx="7">
                  <c:v>5.7142859999999997E-2</c:v>
                </c:pt>
                <c:pt idx="8">
                  <c:v>0.17142857</c:v>
                </c:pt>
                <c:pt idx="9">
                  <c:v>4.7619050000000003E-2</c:v>
                </c:pt>
                <c:pt idx="10">
                  <c:v>0.2</c:v>
                </c:pt>
              </c:numCache>
            </c:numRef>
          </c:val>
          <c:extLst>
            <c:ext xmlns:c16="http://schemas.microsoft.com/office/drawing/2014/chart" uri="{C3380CC4-5D6E-409C-BE32-E72D297353CC}">
              <c16:uniqueId val="{00000002-0333-43F0-9CBC-B53B92B2DBB8}"/>
            </c:ext>
          </c:extLst>
        </c:ser>
        <c:ser>
          <c:idx val="3"/>
          <c:order val="3"/>
          <c:tx>
            <c:strRef>
              <c:f>Sheet1!$E$1</c:f>
              <c:strCache>
                <c:ptCount val="1"/>
                <c:pt idx="0">
                  <c:v>US Male 35-54 Reporting</c:v>
                </c:pt>
              </c:strCache>
            </c:strRef>
          </c:tx>
          <c:spPr>
            <a:pattFill prst="wdUpDiag">
              <a:fgClr>
                <a:schemeClr val="accent4"/>
              </a:fgClr>
              <a:bgClr>
                <a:schemeClr val="bg1"/>
              </a:bgClr>
            </a:pattFill>
            <a:ln>
              <a:noFill/>
            </a:ln>
            <a:effectLst/>
          </c:spPr>
          <c:invertIfNegative val="0"/>
          <c:cat>
            <c:strRef>
              <c:f>Sheet1!$A$23:$A$33</c:f>
              <c:strCache>
                <c:ptCount val="11"/>
                <c:pt idx="0">
                  <c:v>Healthy Aging</c:v>
                </c:pt>
                <c:pt idx="1">
                  <c:v>Pregnancy</c:v>
                </c:pt>
                <c:pt idx="2">
                  <c:v>Athletic performance</c:v>
                </c:pt>
                <c:pt idx="3">
                  <c:v>Diabetes/blood sugar management</c:v>
                </c:pt>
                <c:pt idx="4">
                  <c:v>Poor/declining vision</c:v>
                </c:pt>
                <c:pt idx="5">
                  <c:v>Antioxidant support</c:v>
                </c:pt>
                <c:pt idx="6">
                  <c:v>Heart/cardiovascular problem</c:v>
                </c:pt>
                <c:pt idx="7">
                  <c:v>Long haul COVID symptoms</c:v>
                </c:pt>
                <c:pt idx="8">
                  <c:v>High cholesterol</c:v>
                </c:pt>
                <c:pt idx="9">
                  <c:v>Osteoporosis</c:v>
                </c:pt>
                <c:pt idx="10">
                  <c:v>Perimenopause/Menopause</c:v>
                </c:pt>
              </c:strCache>
            </c:strRef>
          </c:cat>
          <c:val>
            <c:numRef>
              <c:f>Sheet1!$E$23:$E$33</c:f>
              <c:numCache>
                <c:formatCode>0%</c:formatCode>
                <c:ptCount val="11"/>
                <c:pt idx="0">
                  <c:v>0.10619468999999999</c:v>
                </c:pt>
                <c:pt idx="1">
                  <c:v>1.7699119999999999E-2</c:v>
                </c:pt>
                <c:pt idx="2">
                  <c:v>0.10619468999999999</c:v>
                </c:pt>
                <c:pt idx="3">
                  <c:v>0.17699115000000001</c:v>
                </c:pt>
                <c:pt idx="4">
                  <c:v>7.0796460000000005E-2</c:v>
                </c:pt>
                <c:pt idx="5">
                  <c:v>8.8495580000000004E-2</c:v>
                </c:pt>
                <c:pt idx="6">
                  <c:v>6.1946899999999999E-2</c:v>
                </c:pt>
                <c:pt idx="7">
                  <c:v>2.654867E-2</c:v>
                </c:pt>
                <c:pt idx="8">
                  <c:v>0.14159292000000001</c:v>
                </c:pt>
                <c:pt idx="9">
                  <c:v>2.654867E-2</c:v>
                </c:pt>
                <c:pt idx="10">
                  <c:v>8.8495599999999994E-3</c:v>
                </c:pt>
              </c:numCache>
            </c:numRef>
          </c:val>
          <c:extLst>
            <c:ext xmlns:c16="http://schemas.microsoft.com/office/drawing/2014/chart" uri="{C3380CC4-5D6E-409C-BE32-E72D297353CC}">
              <c16:uniqueId val="{00000003-0333-43F0-9CBC-B53B92B2DBB8}"/>
            </c:ext>
          </c:extLst>
        </c:ser>
        <c:ser>
          <c:idx val="4"/>
          <c:order val="4"/>
          <c:tx>
            <c:strRef>
              <c:f>Sheet1!$F$1</c:f>
              <c:strCache>
                <c:ptCount val="1"/>
                <c:pt idx="0">
                  <c:v>US Female 55+ Reporting</c:v>
                </c:pt>
              </c:strCache>
            </c:strRef>
          </c:tx>
          <c:spPr>
            <a:pattFill prst="wdUpDiag">
              <a:fgClr>
                <a:schemeClr val="accent5"/>
              </a:fgClr>
              <a:bgClr>
                <a:schemeClr val="bg1"/>
              </a:bgClr>
            </a:pattFill>
            <a:ln>
              <a:noFill/>
            </a:ln>
            <a:effectLst/>
          </c:spPr>
          <c:invertIfNegative val="0"/>
          <c:cat>
            <c:strRef>
              <c:f>Sheet1!$A$23:$A$33</c:f>
              <c:strCache>
                <c:ptCount val="11"/>
                <c:pt idx="0">
                  <c:v>Healthy Aging</c:v>
                </c:pt>
                <c:pt idx="1">
                  <c:v>Pregnancy</c:v>
                </c:pt>
                <c:pt idx="2">
                  <c:v>Athletic performance</c:v>
                </c:pt>
                <c:pt idx="3">
                  <c:v>Diabetes/blood sugar management</c:v>
                </c:pt>
                <c:pt idx="4">
                  <c:v>Poor/declining vision</c:v>
                </c:pt>
                <c:pt idx="5">
                  <c:v>Antioxidant support</c:v>
                </c:pt>
                <c:pt idx="6">
                  <c:v>Heart/cardiovascular problem</c:v>
                </c:pt>
                <c:pt idx="7">
                  <c:v>Long haul COVID symptoms</c:v>
                </c:pt>
                <c:pt idx="8">
                  <c:v>High cholesterol</c:v>
                </c:pt>
                <c:pt idx="9">
                  <c:v>Osteoporosis</c:v>
                </c:pt>
                <c:pt idx="10">
                  <c:v>Perimenopause/Menopause</c:v>
                </c:pt>
              </c:strCache>
            </c:strRef>
          </c:cat>
          <c:val>
            <c:numRef>
              <c:f>Sheet1!$F$23:$F$33</c:f>
              <c:numCache>
                <c:formatCode>0%</c:formatCode>
                <c:ptCount val="11"/>
                <c:pt idx="0">
                  <c:v>0.26086957</c:v>
                </c:pt>
                <c:pt idx="1">
                  <c:v>0</c:v>
                </c:pt>
                <c:pt idx="2">
                  <c:v>6.521739E-2</c:v>
                </c:pt>
                <c:pt idx="3">
                  <c:v>0.15217391</c:v>
                </c:pt>
                <c:pt idx="4">
                  <c:v>0.17391303999999999</c:v>
                </c:pt>
                <c:pt idx="5">
                  <c:v>8.6956520000000009E-2</c:v>
                </c:pt>
                <c:pt idx="6">
                  <c:v>0.13043478</c:v>
                </c:pt>
                <c:pt idx="7">
                  <c:v>6.521739E-2</c:v>
                </c:pt>
                <c:pt idx="8">
                  <c:v>0.34782608999999998</c:v>
                </c:pt>
                <c:pt idx="9">
                  <c:v>0.17391303999999999</c:v>
                </c:pt>
                <c:pt idx="10">
                  <c:v>0.15217391</c:v>
                </c:pt>
              </c:numCache>
            </c:numRef>
          </c:val>
          <c:extLst>
            <c:ext xmlns:c16="http://schemas.microsoft.com/office/drawing/2014/chart" uri="{C3380CC4-5D6E-409C-BE32-E72D297353CC}">
              <c16:uniqueId val="{00000004-0333-43F0-9CBC-B53B92B2DBB8}"/>
            </c:ext>
          </c:extLst>
        </c:ser>
        <c:ser>
          <c:idx val="5"/>
          <c:order val="5"/>
          <c:tx>
            <c:strRef>
              <c:f>Sheet1!$G$1</c:f>
              <c:strCache>
                <c:ptCount val="1"/>
                <c:pt idx="0">
                  <c:v>US Male 55+ Reporting</c:v>
                </c:pt>
              </c:strCache>
            </c:strRef>
          </c:tx>
          <c:spPr>
            <a:pattFill prst="wdUpDiag">
              <a:fgClr>
                <a:schemeClr val="accent6"/>
              </a:fgClr>
              <a:bgClr>
                <a:schemeClr val="bg1"/>
              </a:bgClr>
            </a:pattFill>
            <a:ln>
              <a:noFill/>
            </a:ln>
            <a:effectLst/>
          </c:spPr>
          <c:invertIfNegative val="0"/>
          <c:cat>
            <c:strRef>
              <c:f>Sheet1!$A$23:$A$33</c:f>
              <c:strCache>
                <c:ptCount val="11"/>
                <c:pt idx="0">
                  <c:v>Healthy Aging</c:v>
                </c:pt>
                <c:pt idx="1">
                  <c:v>Pregnancy</c:v>
                </c:pt>
                <c:pt idx="2">
                  <c:v>Athletic performance</c:v>
                </c:pt>
                <c:pt idx="3">
                  <c:v>Diabetes/blood sugar management</c:v>
                </c:pt>
                <c:pt idx="4">
                  <c:v>Poor/declining vision</c:v>
                </c:pt>
                <c:pt idx="5">
                  <c:v>Antioxidant support</c:v>
                </c:pt>
                <c:pt idx="6">
                  <c:v>Heart/cardiovascular problem</c:v>
                </c:pt>
                <c:pt idx="7">
                  <c:v>Long haul COVID symptoms</c:v>
                </c:pt>
                <c:pt idx="8">
                  <c:v>High cholesterol</c:v>
                </c:pt>
                <c:pt idx="9">
                  <c:v>Osteoporosis</c:v>
                </c:pt>
                <c:pt idx="10">
                  <c:v>Perimenopause/Menopause</c:v>
                </c:pt>
              </c:strCache>
            </c:strRef>
          </c:cat>
          <c:val>
            <c:numRef>
              <c:f>Sheet1!$G$23:$G$33</c:f>
              <c:numCache>
                <c:formatCode>0%</c:formatCode>
                <c:ptCount val="11"/>
                <c:pt idx="0">
                  <c:v>0.15151514999999999</c:v>
                </c:pt>
                <c:pt idx="1">
                  <c:v>0</c:v>
                </c:pt>
                <c:pt idx="2">
                  <c:v>3.0303030000000002E-2</c:v>
                </c:pt>
                <c:pt idx="3">
                  <c:v>9.0909089999999998E-2</c:v>
                </c:pt>
                <c:pt idx="4">
                  <c:v>0.18181818</c:v>
                </c:pt>
                <c:pt idx="5">
                  <c:v>6.0606060000000003E-2</c:v>
                </c:pt>
                <c:pt idx="6">
                  <c:v>9.0909089999999998E-2</c:v>
                </c:pt>
                <c:pt idx="7">
                  <c:v>0</c:v>
                </c:pt>
                <c:pt idx="8">
                  <c:v>0.42424242000000001</c:v>
                </c:pt>
                <c:pt idx="9">
                  <c:v>0</c:v>
                </c:pt>
                <c:pt idx="10">
                  <c:v>0</c:v>
                </c:pt>
              </c:numCache>
            </c:numRef>
          </c:val>
          <c:extLst>
            <c:ext xmlns:c16="http://schemas.microsoft.com/office/drawing/2014/chart" uri="{C3380CC4-5D6E-409C-BE32-E72D297353CC}">
              <c16:uniqueId val="{00000005-0333-43F0-9CBC-B53B92B2DBB8}"/>
            </c:ext>
          </c:extLst>
        </c:ser>
        <c:dLbls>
          <c:showLegendKey val="0"/>
          <c:showVal val="0"/>
          <c:showCatName val="0"/>
          <c:showSerName val="0"/>
          <c:showPercent val="0"/>
          <c:showBubbleSize val="0"/>
        </c:dLbls>
        <c:gapWidth val="219"/>
        <c:overlap val="-27"/>
        <c:axId val="549384048"/>
        <c:axId val="549377568"/>
      </c:barChart>
      <c:barChart>
        <c:barDir val="col"/>
        <c:grouping val="clustered"/>
        <c:varyColors val="0"/>
        <c:ser>
          <c:idx val="6"/>
          <c:order val="6"/>
          <c:tx>
            <c:strRef>
              <c:f>Sheet1!$H$1</c:f>
              <c:strCache>
                <c:ptCount val="1"/>
                <c:pt idx="0">
                  <c:v>US Female 18-34 Consideration</c:v>
                </c:pt>
              </c:strCache>
            </c:strRef>
          </c:tx>
          <c:spPr>
            <a:solidFill>
              <a:schemeClr val="accent1"/>
            </a:solidFill>
            <a:ln>
              <a:noFill/>
            </a:ln>
            <a:effectLst/>
          </c:spPr>
          <c:invertIfNegative val="0"/>
          <c:cat>
            <c:strRef>
              <c:f>Sheet1!$A$23:$A$33</c:f>
              <c:strCache>
                <c:ptCount val="11"/>
                <c:pt idx="0">
                  <c:v>Healthy Aging</c:v>
                </c:pt>
                <c:pt idx="1">
                  <c:v>Pregnancy</c:v>
                </c:pt>
                <c:pt idx="2">
                  <c:v>Athletic performance</c:v>
                </c:pt>
                <c:pt idx="3">
                  <c:v>Diabetes/blood sugar management</c:v>
                </c:pt>
                <c:pt idx="4">
                  <c:v>Poor/declining vision</c:v>
                </c:pt>
                <c:pt idx="5">
                  <c:v>Antioxidant support</c:v>
                </c:pt>
                <c:pt idx="6">
                  <c:v>Heart/cardiovascular problem</c:v>
                </c:pt>
                <c:pt idx="7">
                  <c:v>Long haul COVID symptoms</c:v>
                </c:pt>
                <c:pt idx="8">
                  <c:v>High cholesterol</c:v>
                </c:pt>
                <c:pt idx="9">
                  <c:v>Osteoporosis</c:v>
                </c:pt>
                <c:pt idx="10">
                  <c:v>Perimenopause/Menopause</c:v>
                </c:pt>
              </c:strCache>
            </c:strRef>
          </c:cat>
          <c:val>
            <c:numRef>
              <c:f>Sheet1!$H$23:$H$33</c:f>
              <c:numCache>
                <c:formatCode>0%</c:formatCode>
                <c:ptCount val="11"/>
                <c:pt idx="0">
                  <c:v>7.6923079999999991E-2</c:v>
                </c:pt>
                <c:pt idx="1">
                  <c:v>9.6153849999999999E-2</c:v>
                </c:pt>
                <c:pt idx="2">
                  <c:v>5.7692309999999997E-2</c:v>
                </c:pt>
                <c:pt idx="3">
                  <c:v>7.6923079999999991E-2</c:v>
                </c:pt>
                <c:pt idx="4">
                  <c:v>7.6923079999999991E-2</c:v>
                </c:pt>
                <c:pt idx="5">
                  <c:v>5.7692309999999997E-2</c:v>
                </c:pt>
                <c:pt idx="6">
                  <c:v>5.7692309999999997E-2</c:v>
                </c:pt>
                <c:pt idx="7">
                  <c:v>7.6923079999999991E-2</c:v>
                </c:pt>
                <c:pt idx="8">
                  <c:v>0</c:v>
                </c:pt>
                <c:pt idx="9">
                  <c:v>1.9230770000000001E-2</c:v>
                </c:pt>
                <c:pt idx="10">
                  <c:v>1.9230770000000001E-2</c:v>
                </c:pt>
              </c:numCache>
            </c:numRef>
          </c:val>
          <c:extLst>
            <c:ext xmlns:c16="http://schemas.microsoft.com/office/drawing/2014/chart" uri="{C3380CC4-5D6E-409C-BE32-E72D297353CC}">
              <c16:uniqueId val="{00000006-0333-43F0-9CBC-B53B92B2DBB8}"/>
            </c:ext>
          </c:extLst>
        </c:ser>
        <c:ser>
          <c:idx val="7"/>
          <c:order val="7"/>
          <c:tx>
            <c:strRef>
              <c:f>Sheet1!$I$1</c:f>
              <c:strCache>
                <c:ptCount val="1"/>
                <c:pt idx="0">
                  <c:v>US Male 18-34 Consideration</c:v>
                </c:pt>
              </c:strCache>
            </c:strRef>
          </c:tx>
          <c:spPr>
            <a:solidFill>
              <a:schemeClr val="accent2"/>
            </a:solidFill>
            <a:ln>
              <a:noFill/>
            </a:ln>
            <a:effectLst/>
          </c:spPr>
          <c:invertIfNegative val="0"/>
          <c:cat>
            <c:strRef>
              <c:f>Sheet1!$A$23:$A$33</c:f>
              <c:strCache>
                <c:ptCount val="11"/>
                <c:pt idx="0">
                  <c:v>Healthy Aging</c:v>
                </c:pt>
                <c:pt idx="1">
                  <c:v>Pregnancy</c:v>
                </c:pt>
                <c:pt idx="2">
                  <c:v>Athletic performance</c:v>
                </c:pt>
                <c:pt idx="3">
                  <c:v>Diabetes/blood sugar management</c:v>
                </c:pt>
                <c:pt idx="4">
                  <c:v>Poor/declining vision</c:v>
                </c:pt>
                <c:pt idx="5">
                  <c:v>Antioxidant support</c:v>
                </c:pt>
                <c:pt idx="6">
                  <c:v>Heart/cardiovascular problem</c:v>
                </c:pt>
                <c:pt idx="7">
                  <c:v>Long haul COVID symptoms</c:v>
                </c:pt>
                <c:pt idx="8">
                  <c:v>High cholesterol</c:v>
                </c:pt>
                <c:pt idx="9">
                  <c:v>Osteoporosis</c:v>
                </c:pt>
                <c:pt idx="10">
                  <c:v>Perimenopause/Menopause</c:v>
                </c:pt>
              </c:strCache>
            </c:strRef>
          </c:cat>
          <c:val>
            <c:numRef>
              <c:f>Sheet1!$I$23:$I$33</c:f>
              <c:numCache>
                <c:formatCode>0%</c:formatCode>
                <c:ptCount val="11"/>
                <c:pt idx="0">
                  <c:v>6.4220180000000002E-2</c:v>
                </c:pt>
                <c:pt idx="1">
                  <c:v>0</c:v>
                </c:pt>
                <c:pt idx="2">
                  <c:v>0.11926605999999999</c:v>
                </c:pt>
                <c:pt idx="3">
                  <c:v>0.13761467999999999</c:v>
                </c:pt>
                <c:pt idx="4">
                  <c:v>2.7522939999999999E-2</c:v>
                </c:pt>
                <c:pt idx="5">
                  <c:v>4.5871560000000013E-2</c:v>
                </c:pt>
                <c:pt idx="6">
                  <c:v>3.6697250000000001E-2</c:v>
                </c:pt>
                <c:pt idx="7">
                  <c:v>4.5871560000000013E-2</c:v>
                </c:pt>
                <c:pt idx="8">
                  <c:v>8.2568809999999992E-2</c:v>
                </c:pt>
                <c:pt idx="9">
                  <c:v>9.1743099999999998E-3</c:v>
                </c:pt>
                <c:pt idx="10">
                  <c:v>0</c:v>
                </c:pt>
              </c:numCache>
            </c:numRef>
          </c:val>
          <c:extLst>
            <c:ext xmlns:c16="http://schemas.microsoft.com/office/drawing/2014/chart" uri="{C3380CC4-5D6E-409C-BE32-E72D297353CC}">
              <c16:uniqueId val="{00000007-0333-43F0-9CBC-B53B92B2DBB8}"/>
            </c:ext>
          </c:extLst>
        </c:ser>
        <c:ser>
          <c:idx val="8"/>
          <c:order val="8"/>
          <c:tx>
            <c:strRef>
              <c:f>Sheet1!$J$1</c:f>
              <c:strCache>
                <c:ptCount val="1"/>
                <c:pt idx="0">
                  <c:v>US Female 35-54 Consideration</c:v>
                </c:pt>
              </c:strCache>
            </c:strRef>
          </c:tx>
          <c:spPr>
            <a:solidFill>
              <a:schemeClr val="accent3"/>
            </a:solidFill>
            <a:ln>
              <a:noFill/>
            </a:ln>
            <a:effectLst/>
          </c:spPr>
          <c:invertIfNegative val="0"/>
          <c:cat>
            <c:strRef>
              <c:f>Sheet1!$A$23:$A$33</c:f>
              <c:strCache>
                <c:ptCount val="11"/>
                <c:pt idx="0">
                  <c:v>Healthy Aging</c:v>
                </c:pt>
                <c:pt idx="1">
                  <c:v>Pregnancy</c:v>
                </c:pt>
                <c:pt idx="2">
                  <c:v>Athletic performance</c:v>
                </c:pt>
                <c:pt idx="3">
                  <c:v>Diabetes/blood sugar management</c:v>
                </c:pt>
                <c:pt idx="4">
                  <c:v>Poor/declining vision</c:v>
                </c:pt>
                <c:pt idx="5">
                  <c:v>Antioxidant support</c:v>
                </c:pt>
                <c:pt idx="6">
                  <c:v>Heart/cardiovascular problem</c:v>
                </c:pt>
                <c:pt idx="7">
                  <c:v>Long haul COVID symptoms</c:v>
                </c:pt>
                <c:pt idx="8">
                  <c:v>High cholesterol</c:v>
                </c:pt>
                <c:pt idx="9">
                  <c:v>Osteoporosis</c:v>
                </c:pt>
                <c:pt idx="10">
                  <c:v>Perimenopause/Menopause</c:v>
                </c:pt>
              </c:strCache>
            </c:strRef>
          </c:cat>
          <c:val>
            <c:numRef>
              <c:f>Sheet1!$J$23:$J$33</c:f>
              <c:numCache>
                <c:formatCode>0%</c:formatCode>
                <c:ptCount val="11"/>
                <c:pt idx="0">
                  <c:v>0.15217391</c:v>
                </c:pt>
                <c:pt idx="1">
                  <c:v>5.4347830000000007E-2</c:v>
                </c:pt>
                <c:pt idx="2">
                  <c:v>2.1739129999999999E-2</c:v>
                </c:pt>
                <c:pt idx="3">
                  <c:v>0.13043478</c:v>
                </c:pt>
                <c:pt idx="4">
                  <c:v>6.521739E-2</c:v>
                </c:pt>
                <c:pt idx="5">
                  <c:v>5.4347830000000007E-2</c:v>
                </c:pt>
                <c:pt idx="6">
                  <c:v>3.2608699999999997E-2</c:v>
                </c:pt>
                <c:pt idx="7">
                  <c:v>4.3478259999999998E-2</c:v>
                </c:pt>
                <c:pt idx="8">
                  <c:v>0.15217391</c:v>
                </c:pt>
                <c:pt idx="9">
                  <c:v>5.4347830000000007E-2</c:v>
                </c:pt>
                <c:pt idx="10">
                  <c:v>0.20652174000000001</c:v>
                </c:pt>
              </c:numCache>
            </c:numRef>
          </c:val>
          <c:extLst>
            <c:ext xmlns:c16="http://schemas.microsoft.com/office/drawing/2014/chart" uri="{C3380CC4-5D6E-409C-BE32-E72D297353CC}">
              <c16:uniqueId val="{00000008-0333-43F0-9CBC-B53B92B2DBB8}"/>
            </c:ext>
          </c:extLst>
        </c:ser>
        <c:ser>
          <c:idx val="9"/>
          <c:order val="9"/>
          <c:tx>
            <c:strRef>
              <c:f>Sheet1!$K$1</c:f>
              <c:strCache>
                <c:ptCount val="1"/>
                <c:pt idx="0">
                  <c:v>US Male 35-54 Consideration</c:v>
                </c:pt>
              </c:strCache>
            </c:strRef>
          </c:tx>
          <c:spPr>
            <a:solidFill>
              <a:schemeClr val="accent4"/>
            </a:solidFill>
            <a:ln>
              <a:noFill/>
            </a:ln>
            <a:effectLst/>
          </c:spPr>
          <c:invertIfNegative val="0"/>
          <c:cat>
            <c:strRef>
              <c:f>Sheet1!$A$23:$A$33</c:f>
              <c:strCache>
                <c:ptCount val="11"/>
                <c:pt idx="0">
                  <c:v>Healthy Aging</c:v>
                </c:pt>
                <c:pt idx="1">
                  <c:v>Pregnancy</c:v>
                </c:pt>
                <c:pt idx="2">
                  <c:v>Athletic performance</c:v>
                </c:pt>
                <c:pt idx="3">
                  <c:v>Diabetes/blood sugar management</c:v>
                </c:pt>
                <c:pt idx="4">
                  <c:v>Poor/declining vision</c:v>
                </c:pt>
                <c:pt idx="5">
                  <c:v>Antioxidant support</c:v>
                </c:pt>
                <c:pt idx="6">
                  <c:v>Heart/cardiovascular problem</c:v>
                </c:pt>
                <c:pt idx="7">
                  <c:v>Long haul COVID symptoms</c:v>
                </c:pt>
                <c:pt idx="8">
                  <c:v>High cholesterol</c:v>
                </c:pt>
                <c:pt idx="9">
                  <c:v>Osteoporosis</c:v>
                </c:pt>
                <c:pt idx="10">
                  <c:v>Perimenopause/Menopause</c:v>
                </c:pt>
              </c:strCache>
            </c:strRef>
          </c:cat>
          <c:val>
            <c:numRef>
              <c:f>Sheet1!$K$23:$K$33</c:f>
              <c:numCache>
                <c:formatCode>0%</c:formatCode>
                <c:ptCount val="11"/>
                <c:pt idx="0">
                  <c:v>0.11578947000000001</c:v>
                </c:pt>
                <c:pt idx="1">
                  <c:v>0</c:v>
                </c:pt>
                <c:pt idx="2">
                  <c:v>9.4736840000000003E-2</c:v>
                </c:pt>
                <c:pt idx="3">
                  <c:v>0.2</c:v>
                </c:pt>
                <c:pt idx="4">
                  <c:v>3.1578950000000001E-2</c:v>
                </c:pt>
                <c:pt idx="5">
                  <c:v>8.4210530000000006E-2</c:v>
                </c:pt>
                <c:pt idx="6">
                  <c:v>4.2105259999999999E-2</c:v>
                </c:pt>
                <c:pt idx="7">
                  <c:v>2.1052629999999999E-2</c:v>
                </c:pt>
                <c:pt idx="8">
                  <c:v>0.13684210999999999</c:v>
                </c:pt>
                <c:pt idx="9">
                  <c:v>2.1052629999999999E-2</c:v>
                </c:pt>
                <c:pt idx="10">
                  <c:v>1.052632E-2</c:v>
                </c:pt>
              </c:numCache>
            </c:numRef>
          </c:val>
          <c:extLst>
            <c:ext xmlns:c16="http://schemas.microsoft.com/office/drawing/2014/chart" uri="{C3380CC4-5D6E-409C-BE32-E72D297353CC}">
              <c16:uniqueId val="{00000009-0333-43F0-9CBC-B53B92B2DBB8}"/>
            </c:ext>
          </c:extLst>
        </c:ser>
        <c:ser>
          <c:idx val="10"/>
          <c:order val="10"/>
          <c:tx>
            <c:strRef>
              <c:f>Sheet1!$L$1</c:f>
              <c:strCache>
                <c:ptCount val="1"/>
                <c:pt idx="0">
                  <c:v>US Female 55+ Consideration</c:v>
                </c:pt>
              </c:strCache>
            </c:strRef>
          </c:tx>
          <c:spPr>
            <a:solidFill>
              <a:schemeClr val="accent5"/>
            </a:solidFill>
            <a:ln>
              <a:noFill/>
            </a:ln>
            <a:effectLst/>
          </c:spPr>
          <c:invertIfNegative val="0"/>
          <c:cat>
            <c:strRef>
              <c:f>Sheet1!$A$23:$A$33</c:f>
              <c:strCache>
                <c:ptCount val="11"/>
                <c:pt idx="0">
                  <c:v>Healthy Aging</c:v>
                </c:pt>
                <c:pt idx="1">
                  <c:v>Pregnancy</c:v>
                </c:pt>
                <c:pt idx="2">
                  <c:v>Athletic performance</c:v>
                </c:pt>
                <c:pt idx="3">
                  <c:v>Diabetes/blood sugar management</c:v>
                </c:pt>
                <c:pt idx="4">
                  <c:v>Poor/declining vision</c:v>
                </c:pt>
                <c:pt idx="5">
                  <c:v>Antioxidant support</c:v>
                </c:pt>
                <c:pt idx="6">
                  <c:v>Heart/cardiovascular problem</c:v>
                </c:pt>
                <c:pt idx="7">
                  <c:v>Long haul COVID symptoms</c:v>
                </c:pt>
                <c:pt idx="8">
                  <c:v>High cholesterol</c:v>
                </c:pt>
                <c:pt idx="9">
                  <c:v>Osteoporosis</c:v>
                </c:pt>
                <c:pt idx="10">
                  <c:v>Perimenopause/Menopause</c:v>
                </c:pt>
              </c:strCache>
            </c:strRef>
          </c:cat>
          <c:val>
            <c:numRef>
              <c:f>Sheet1!$L$23:$L$33</c:f>
              <c:numCache>
                <c:formatCode>0%</c:formatCode>
                <c:ptCount val="11"/>
                <c:pt idx="0">
                  <c:v>0.27272727000000002</c:v>
                </c:pt>
                <c:pt idx="1">
                  <c:v>0</c:v>
                </c:pt>
                <c:pt idx="2">
                  <c:v>6.8181820000000004E-2</c:v>
                </c:pt>
                <c:pt idx="3">
                  <c:v>0.11363636000000001</c:v>
                </c:pt>
                <c:pt idx="4">
                  <c:v>6.8181820000000004E-2</c:v>
                </c:pt>
                <c:pt idx="5">
                  <c:v>9.0909089999999998E-2</c:v>
                </c:pt>
                <c:pt idx="6">
                  <c:v>9.0909089999999998E-2</c:v>
                </c:pt>
                <c:pt idx="7">
                  <c:v>2.2727270000000001E-2</c:v>
                </c:pt>
                <c:pt idx="8">
                  <c:v>0.22727273000000001</c:v>
                </c:pt>
                <c:pt idx="9">
                  <c:v>0.18181818</c:v>
                </c:pt>
                <c:pt idx="10">
                  <c:v>0.13636364000000001</c:v>
                </c:pt>
              </c:numCache>
            </c:numRef>
          </c:val>
          <c:extLst>
            <c:ext xmlns:c16="http://schemas.microsoft.com/office/drawing/2014/chart" uri="{C3380CC4-5D6E-409C-BE32-E72D297353CC}">
              <c16:uniqueId val="{0000000A-0333-43F0-9CBC-B53B92B2DBB8}"/>
            </c:ext>
          </c:extLst>
        </c:ser>
        <c:ser>
          <c:idx val="11"/>
          <c:order val="11"/>
          <c:tx>
            <c:strRef>
              <c:f>Sheet1!$M$1</c:f>
              <c:strCache>
                <c:ptCount val="1"/>
                <c:pt idx="0">
                  <c:v>US Male 55+ Consideration</c:v>
                </c:pt>
              </c:strCache>
            </c:strRef>
          </c:tx>
          <c:spPr>
            <a:solidFill>
              <a:schemeClr val="accent6"/>
            </a:solidFill>
            <a:ln>
              <a:noFill/>
            </a:ln>
            <a:effectLst/>
          </c:spPr>
          <c:invertIfNegative val="0"/>
          <c:cat>
            <c:strRef>
              <c:f>Sheet1!$A$23:$A$33</c:f>
              <c:strCache>
                <c:ptCount val="11"/>
                <c:pt idx="0">
                  <c:v>Healthy Aging</c:v>
                </c:pt>
                <c:pt idx="1">
                  <c:v>Pregnancy</c:v>
                </c:pt>
                <c:pt idx="2">
                  <c:v>Athletic performance</c:v>
                </c:pt>
                <c:pt idx="3">
                  <c:v>Diabetes/blood sugar management</c:v>
                </c:pt>
                <c:pt idx="4">
                  <c:v>Poor/declining vision</c:v>
                </c:pt>
                <c:pt idx="5">
                  <c:v>Antioxidant support</c:v>
                </c:pt>
                <c:pt idx="6">
                  <c:v>Heart/cardiovascular problem</c:v>
                </c:pt>
                <c:pt idx="7">
                  <c:v>Long haul COVID symptoms</c:v>
                </c:pt>
                <c:pt idx="8">
                  <c:v>High cholesterol</c:v>
                </c:pt>
                <c:pt idx="9">
                  <c:v>Osteoporosis</c:v>
                </c:pt>
                <c:pt idx="10">
                  <c:v>Perimenopause/Menopause</c:v>
                </c:pt>
              </c:strCache>
            </c:strRef>
          </c:cat>
          <c:val>
            <c:numRef>
              <c:f>Sheet1!$M$23:$M$33</c:f>
              <c:numCache>
                <c:formatCode>0%</c:formatCode>
                <c:ptCount val="11"/>
                <c:pt idx="0">
                  <c:v>0.125</c:v>
                </c:pt>
                <c:pt idx="1">
                  <c:v>0</c:v>
                </c:pt>
                <c:pt idx="2">
                  <c:v>0</c:v>
                </c:pt>
                <c:pt idx="3">
                  <c:v>3.125E-2</c:v>
                </c:pt>
                <c:pt idx="4">
                  <c:v>0.125</c:v>
                </c:pt>
                <c:pt idx="5">
                  <c:v>6.25E-2</c:v>
                </c:pt>
                <c:pt idx="6">
                  <c:v>3.125E-2</c:v>
                </c:pt>
                <c:pt idx="7">
                  <c:v>0</c:v>
                </c:pt>
                <c:pt idx="8">
                  <c:v>0.34375</c:v>
                </c:pt>
                <c:pt idx="9">
                  <c:v>0</c:v>
                </c:pt>
                <c:pt idx="10">
                  <c:v>0</c:v>
                </c:pt>
              </c:numCache>
            </c:numRef>
          </c:val>
          <c:extLst>
            <c:ext xmlns:c16="http://schemas.microsoft.com/office/drawing/2014/chart" uri="{C3380CC4-5D6E-409C-BE32-E72D297353CC}">
              <c16:uniqueId val="{0000000B-0333-43F0-9CBC-B53B92B2DBB8}"/>
            </c:ext>
          </c:extLst>
        </c:ser>
        <c:dLbls>
          <c:showLegendKey val="0"/>
          <c:showVal val="0"/>
          <c:showCatName val="0"/>
          <c:showSerName val="0"/>
          <c:showPercent val="0"/>
          <c:showBubbleSize val="0"/>
        </c:dLbls>
        <c:gapWidth val="219"/>
        <c:overlap val="-27"/>
        <c:axId val="712800328"/>
        <c:axId val="712801408"/>
      </c:barChart>
      <c:catAx>
        <c:axId val="54938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77568"/>
        <c:crosses val="autoZero"/>
        <c:auto val="1"/>
        <c:lblAlgn val="ctr"/>
        <c:lblOffset val="100"/>
        <c:noMultiLvlLbl val="0"/>
      </c:catAx>
      <c:valAx>
        <c:axId val="54937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84048"/>
        <c:crosses val="autoZero"/>
        <c:crossBetween val="between"/>
      </c:valAx>
      <c:valAx>
        <c:axId val="712801408"/>
        <c:scaling>
          <c:orientation val="minMax"/>
          <c:max val="0.45"/>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2800328"/>
        <c:crosses val="max"/>
        <c:crossBetween val="between"/>
      </c:valAx>
      <c:catAx>
        <c:axId val="712800328"/>
        <c:scaling>
          <c:orientation val="minMax"/>
        </c:scaling>
        <c:delete val="1"/>
        <c:axPos val="b"/>
        <c:numFmt formatCode="General" sourceLinked="1"/>
        <c:majorTickMark val="out"/>
        <c:minorTickMark val="none"/>
        <c:tickLblPos val="nextTo"/>
        <c:crossAx val="71280140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Sheet1!$B$2:$B$7</c:f>
              <c:numCache>
                <c:formatCode>0%</c:formatCode>
                <c:ptCount val="6"/>
                <c:pt idx="0">
                  <c:v>8.4388190000000002E-2</c:v>
                </c:pt>
                <c:pt idx="1">
                  <c:v>0.42194092999999999</c:v>
                </c:pt>
                <c:pt idx="2">
                  <c:v>0.16877637000000001</c:v>
                </c:pt>
                <c:pt idx="3">
                  <c:v>0.1814346</c:v>
                </c:pt>
                <c:pt idx="4">
                  <c:v>6.1181430000000002E-2</c:v>
                </c:pt>
                <c:pt idx="5">
                  <c:v>8.0168779999999995E-2</c:v>
                </c:pt>
              </c:numCache>
            </c:numRef>
          </c:val>
          <c:extLst>
            <c:ext xmlns:c16="http://schemas.microsoft.com/office/drawing/2014/chart" uri="{C3380CC4-5D6E-409C-BE32-E72D297353CC}">
              <c16:uniqueId val="{00000000-EE31-4491-98AB-8CAA690464F7}"/>
            </c:ext>
          </c:extLst>
        </c:ser>
        <c:ser>
          <c:idx val="1"/>
          <c:order val="1"/>
          <c:tx>
            <c:strRef>
              <c:f>Sheet1!$C$1</c:f>
              <c:strCache>
                <c:ptCount val="1"/>
                <c:pt idx="0">
                  <c:v>UK</c:v>
                </c:pt>
              </c:strCache>
            </c:strRef>
          </c:tx>
          <c:spPr>
            <a:solidFill>
              <a:schemeClr val="accent2"/>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Sheet1!$C$2:$C$7</c:f>
              <c:numCache>
                <c:formatCode>0%</c:formatCode>
                <c:ptCount val="6"/>
                <c:pt idx="0">
                  <c:v>4.1666670000000003E-2</c:v>
                </c:pt>
                <c:pt idx="1">
                  <c:v>0.44047618999999999</c:v>
                </c:pt>
                <c:pt idx="2">
                  <c:v>0.14880952</c:v>
                </c:pt>
                <c:pt idx="3">
                  <c:v>0.22619048</c:v>
                </c:pt>
                <c:pt idx="4">
                  <c:v>5.9523810000000003E-2</c:v>
                </c:pt>
                <c:pt idx="5">
                  <c:v>7.7380950000000004E-2</c:v>
                </c:pt>
              </c:numCache>
            </c:numRef>
          </c:val>
          <c:extLst>
            <c:ext xmlns:c16="http://schemas.microsoft.com/office/drawing/2014/chart" uri="{C3380CC4-5D6E-409C-BE32-E72D297353CC}">
              <c16:uniqueId val="{00000001-EE31-4491-98AB-8CAA690464F7}"/>
            </c:ext>
          </c:extLst>
        </c:ser>
        <c:ser>
          <c:idx val="2"/>
          <c:order val="2"/>
          <c:tx>
            <c:strRef>
              <c:f>Sheet1!$D$1</c:f>
              <c:strCache>
                <c:ptCount val="1"/>
                <c:pt idx="0">
                  <c:v>DE</c:v>
                </c:pt>
              </c:strCache>
            </c:strRef>
          </c:tx>
          <c:spPr>
            <a:solidFill>
              <a:schemeClr val="accent3"/>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Sheet1!$D$2:$D$7</c:f>
              <c:numCache>
                <c:formatCode>0%</c:formatCode>
                <c:ptCount val="6"/>
                <c:pt idx="0">
                  <c:v>6.8965520000000002E-2</c:v>
                </c:pt>
                <c:pt idx="1">
                  <c:v>0.37931034000000002</c:v>
                </c:pt>
                <c:pt idx="2">
                  <c:v>0.14285713999999999</c:v>
                </c:pt>
                <c:pt idx="3">
                  <c:v>0.15270935999999999</c:v>
                </c:pt>
                <c:pt idx="4">
                  <c:v>6.8965520000000002E-2</c:v>
                </c:pt>
                <c:pt idx="5">
                  <c:v>0.18226601000000001</c:v>
                </c:pt>
              </c:numCache>
            </c:numRef>
          </c:val>
          <c:extLst>
            <c:ext xmlns:c16="http://schemas.microsoft.com/office/drawing/2014/chart" uri="{C3380CC4-5D6E-409C-BE32-E72D297353CC}">
              <c16:uniqueId val="{00000002-EE31-4491-98AB-8CAA690464F7}"/>
            </c:ext>
          </c:extLst>
        </c:ser>
        <c:ser>
          <c:idx val="3"/>
          <c:order val="3"/>
          <c:tx>
            <c:strRef>
              <c:f>Sheet1!$E$1</c:f>
              <c:strCache>
                <c:ptCount val="1"/>
                <c:pt idx="0">
                  <c:v>IT</c:v>
                </c:pt>
              </c:strCache>
            </c:strRef>
          </c:tx>
          <c:spPr>
            <a:solidFill>
              <a:schemeClr val="accent4"/>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Sheet1!$E$2:$E$7</c:f>
              <c:numCache>
                <c:formatCode>0%</c:formatCode>
                <c:ptCount val="6"/>
                <c:pt idx="0">
                  <c:v>2.4291500000000001E-2</c:v>
                </c:pt>
                <c:pt idx="1">
                  <c:v>0.31578947000000002</c:v>
                </c:pt>
                <c:pt idx="2">
                  <c:v>0.13765182000000001</c:v>
                </c:pt>
                <c:pt idx="3">
                  <c:v>0.23886640000000001</c:v>
                </c:pt>
                <c:pt idx="4">
                  <c:v>9.3117409999999998E-2</c:v>
                </c:pt>
                <c:pt idx="5">
                  <c:v>0.19028339999999999</c:v>
                </c:pt>
              </c:numCache>
            </c:numRef>
          </c:val>
          <c:extLst>
            <c:ext xmlns:c16="http://schemas.microsoft.com/office/drawing/2014/chart" uri="{C3380CC4-5D6E-409C-BE32-E72D297353CC}">
              <c16:uniqueId val="{00000003-EE31-4491-98AB-8CAA690464F7}"/>
            </c:ext>
          </c:extLst>
        </c:ser>
        <c:ser>
          <c:idx val="4"/>
          <c:order val="4"/>
          <c:tx>
            <c:strRef>
              <c:f>Sheet1!$F$1</c:f>
              <c:strCache>
                <c:ptCount val="1"/>
                <c:pt idx="0">
                  <c:v>KR</c:v>
                </c:pt>
              </c:strCache>
            </c:strRef>
          </c:tx>
          <c:spPr>
            <a:solidFill>
              <a:schemeClr val="accent5"/>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Sheet1!$F$2:$F$7</c:f>
              <c:numCache>
                <c:formatCode>0%</c:formatCode>
                <c:ptCount val="6"/>
                <c:pt idx="0">
                  <c:v>2.2151899999999999E-2</c:v>
                </c:pt>
                <c:pt idx="1">
                  <c:v>0.44303797</c:v>
                </c:pt>
                <c:pt idx="2">
                  <c:v>0.22151899</c:v>
                </c:pt>
                <c:pt idx="3">
                  <c:v>0.17088608</c:v>
                </c:pt>
                <c:pt idx="4">
                  <c:v>4.7468349999999999E-2</c:v>
                </c:pt>
                <c:pt idx="5">
                  <c:v>9.4936710000000007E-2</c:v>
                </c:pt>
              </c:numCache>
            </c:numRef>
          </c:val>
          <c:extLst>
            <c:ext xmlns:c16="http://schemas.microsoft.com/office/drawing/2014/chart" uri="{C3380CC4-5D6E-409C-BE32-E72D297353CC}">
              <c16:uniqueId val="{00000004-EE31-4491-98AB-8CAA690464F7}"/>
            </c:ext>
          </c:extLst>
        </c:ser>
        <c:ser>
          <c:idx val="5"/>
          <c:order val="5"/>
          <c:tx>
            <c:strRef>
              <c:f>Sheet1!$G$1</c:f>
              <c:strCache>
                <c:ptCount val="1"/>
                <c:pt idx="0">
                  <c:v>AU</c:v>
                </c:pt>
              </c:strCache>
            </c:strRef>
          </c:tx>
          <c:spPr>
            <a:solidFill>
              <a:schemeClr val="accent6"/>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Sheet1!$G$2:$G$7</c:f>
              <c:numCache>
                <c:formatCode>0%</c:formatCode>
                <c:ptCount val="6"/>
                <c:pt idx="0">
                  <c:v>4.5685279999999988E-2</c:v>
                </c:pt>
                <c:pt idx="1">
                  <c:v>0.43654821999999999</c:v>
                </c:pt>
                <c:pt idx="2">
                  <c:v>0.16751268999999999</c:v>
                </c:pt>
                <c:pt idx="3">
                  <c:v>0.21319796999999999</c:v>
                </c:pt>
                <c:pt idx="4">
                  <c:v>5.5837560000000001E-2</c:v>
                </c:pt>
                <c:pt idx="5">
                  <c:v>8.1218269999999995E-2</c:v>
                </c:pt>
              </c:numCache>
            </c:numRef>
          </c:val>
          <c:extLst>
            <c:ext xmlns:c16="http://schemas.microsoft.com/office/drawing/2014/chart" uri="{C3380CC4-5D6E-409C-BE32-E72D297353CC}">
              <c16:uniqueId val="{00000005-EE31-4491-98AB-8CAA690464F7}"/>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Sheet1!$H$2:$H$7</c:f>
              <c:numCache>
                <c:formatCode>0%</c:formatCode>
                <c:ptCount val="6"/>
                <c:pt idx="0">
                  <c:v>4.632153E-2</c:v>
                </c:pt>
                <c:pt idx="1">
                  <c:v>0.31335150000000001</c:v>
                </c:pt>
                <c:pt idx="2">
                  <c:v>0.20163487999999999</c:v>
                </c:pt>
                <c:pt idx="3">
                  <c:v>0.25340599000000003</c:v>
                </c:pt>
                <c:pt idx="4">
                  <c:v>2.9972749999999999E-2</c:v>
                </c:pt>
                <c:pt idx="5">
                  <c:v>0.15531334999999999</c:v>
                </c:pt>
              </c:numCache>
            </c:numRef>
          </c:val>
          <c:extLst>
            <c:ext xmlns:c16="http://schemas.microsoft.com/office/drawing/2014/chart" uri="{C3380CC4-5D6E-409C-BE32-E72D297353CC}">
              <c16:uniqueId val="{00000006-EE31-4491-98AB-8CAA690464F7}"/>
            </c:ext>
          </c:extLst>
        </c:ser>
        <c:dLbls>
          <c:showLegendKey val="0"/>
          <c:showVal val="0"/>
          <c:showCatName val="0"/>
          <c:showSerName val="0"/>
          <c:showPercent val="0"/>
          <c:showBubbleSize val="0"/>
        </c:dLbls>
        <c:gapWidth val="150"/>
        <c:overlap val="-27"/>
        <c:axId val="790037616"/>
        <c:axId val="790027896"/>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Sheet1!$I$2:$I$7</c:f>
              <c:numCache>
                <c:formatCode>0%</c:formatCode>
                <c:ptCount val="6"/>
                <c:pt idx="0">
                  <c:v>3.9066219999999999E-2</c:v>
                </c:pt>
                <c:pt idx="1">
                  <c:v>0.42853740000000001</c:v>
                </c:pt>
                <c:pt idx="2">
                  <c:v>0.12791806</c:v>
                </c:pt>
                <c:pt idx="3">
                  <c:v>0.17675083</c:v>
                </c:pt>
                <c:pt idx="4">
                  <c:v>6.5745589999999993E-2</c:v>
                </c:pt>
                <c:pt idx="5">
                  <c:v>0.16007623000000001</c:v>
                </c:pt>
              </c:numCache>
            </c:numRef>
          </c:val>
          <c:smooth val="0"/>
          <c:extLst>
            <c:ext xmlns:c16="http://schemas.microsoft.com/office/drawing/2014/chart" uri="{C3380CC4-5D6E-409C-BE32-E72D297353CC}">
              <c16:uniqueId val="{00000001-084A-4326-A39F-1C33F5043532}"/>
            </c:ext>
          </c:extLst>
        </c:ser>
        <c:dLbls>
          <c:showLegendKey val="0"/>
          <c:showVal val="0"/>
          <c:showCatName val="0"/>
          <c:showSerName val="0"/>
          <c:showPercent val="0"/>
          <c:showBubbleSize val="0"/>
        </c:dLbls>
        <c:marker val="1"/>
        <c:smooth val="0"/>
        <c:axId val="790037616"/>
        <c:axId val="790027896"/>
      </c:lineChart>
      <c:catAx>
        <c:axId val="790037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90027896"/>
        <c:crosses val="autoZero"/>
        <c:auto val="1"/>
        <c:lblAlgn val="ctr"/>
        <c:lblOffset val="100"/>
        <c:noMultiLvlLbl val="0"/>
      </c:catAx>
      <c:valAx>
        <c:axId val="7900278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90037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Sheet1!$B$2:$B$7</c:f>
              <c:numCache>
                <c:formatCode>0%</c:formatCode>
                <c:ptCount val="6"/>
                <c:pt idx="0">
                  <c:v>4.6242770000000002E-2</c:v>
                </c:pt>
                <c:pt idx="1">
                  <c:v>0.39884393000000001</c:v>
                </c:pt>
                <c:pt idx="2">
                  <c:v>0.18208092000000001</c:v>
                </c:pt>
                <c:pt idx="3">
                  <c:v>0.18786127</c:v>
                </c:pt>
                <c:pt idx="4">
                  <c:v>5.7803470000000003E-2</c:v>
                </c:pt>
                <c:pt idx="5">
                  <c:v>0.12427746000000001</c:v>
                </c:pt>
              </c:numCache>
            </c:numRef>
          </c:val>
          <c:extLst>
            <c:ext xmlns:c16="http://schemas.microsoft.com/office/drawing/2014/chart" uri="{C3380CC4-5D6E-409C-BE32-E72D297353CC}">
              <c16:uniqueId val="{00000000-EE31-4491-98AB-8CAA690464F7}"/>
            </c:ext>
          </c:extLst>
        </c:ser>
        <c:ser>
          <c:idx val="1"/>
          <c:order val="1"/>
          <c:tx>
            <c:strRef>
              <c:f>Sheet1!$C$1</c:f>
              <c:strCache>
                <c:ptCount val="1"/>
                <c:pt idx="0">
                  <c:v>Male 18-34</c:v>
                </c:pt>
              </c:strCache>
            </c:strRef>
          </c:tx>
          <c:spPr>
            <a:solidFill>
              <a:schemeClr val="accent2"/>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Sheet1!$C$2:$C$7</c:f>
              <c:numCache>
                <c:formatCode>0%</c:formatCode>
                <c:ptCount val="6"/>
                <c:pt idx="0">
                  <c:v>4.8295449999999997E-2</c:v>
                </c:pt>
                <c:pt idx="1">
                  <c:v>0.32670454999999998</c:v>
                </c:pt>
                <c:pt idx="2">
                  <c:v>0.19886364000000001</c:v>
                </c:pt>
                <c:pt idx="3">
                  <c:v>0.26988635999999999</c:v>
                </c:pt>
                <c:pt idx="4">
                  <c:v>5.3977269999999987E-2</c:v>
                </c:pt>
                <c:pt idx="5">
                  <c:v>9.9431820000000004E-2</c:v>
                </c:pt>
              </c:numCache>
            </c:numRef>
          </c:val>
          <c:extLst>
            <c:ext xmlns:c16="http://schemas.microsoft.com/office/drawing/2014/chart" uri="{C3380CC4-5D6E-409C-BE32-E72D297353CC}">
              <c16:uniqueId val="{00000001-EE31-4491-98AB-8CAA690464F7}"/>
            </c:ext>
          </c:extLst>
        </c:ser>
        <c:ser>
          <c:idx val="2"/>
          <c:order val="2"/>
          <c:tx>
            <c:strRef>
              <c:f>Sheet1!$D$1</c:f>
              <c:strCache>
                <c:ptCount val="1"/>
                <c:pt idx="0">
                  <c:v>Female 35-54</c:v>
                </c:pt>
              </c:strCache>
            </c:strRef>
          </c:tx>
          <c:spPr>
            <a:solidFill>
              <a:schemeClr val="accent3"/>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Sheet1!$D$2:$D$7</c:f>
              <c:numCache>
                <c:formatCode>0%</c:formatCode>
                <c:ptCount val="6"/>
                <c:pt idx="0">
                  <c:v>7.0938219999999996E-2</c:v>
                </c:pt>
                <c:pt idx="1">
                  <c:v>0.44164759999999997</c:v>
                </c:pt>
                <c:pt idx="2">
                  <c:v>0.15331808</c:v>
                </c:pt>
                <c:pt idx="3">
                  <c:v>0.18306636000000001</c:v>
                </c:pt>
                <c:pt idx="4">
                  <c:v>4.5766590000000003E-2</c:v>
                </c:pt>
                <c:pt idx="5">
                  <c:v>0.10297483</c:v>
                </c:pt>
              </c:numCache>
            </c:numRef>
          </c:val>
          <c:extLst>
            <c:ext xmlns:c16="http://schemas.microsoft.com/office/drawing/2014/chart" uri="{C3380CC4-5D6E-409C-BE32-E72D297353CC}">
              <c16:uniqueId val="{00000002-EE31-4491-98AB-8CAA690464F7}"/>
            </c:ext>
          </c:extLst>
        </c:ser>
        <c:ser>
          <c:idx val="3"/>
          <c:order val="3"/>
          <c:tx>
            <c:strRef>
              <c:f>Sheet1!$E$1</c:f>
              <c:strCache>
                <c:ptCount val="1"/>
                <c:pt idx="0">
                  <c:v>Male 35-54</c:v>
                </c:pt>
              </c:strCache>
            </c:strRef>
          </c:tx>
          <c:spPr>
            <a:solidFill>
              <a:schemeClr val="accent4"/>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Sheet1!$E$2:$E$7</c:f>
              <c:numCache>
                <c:formatCode>0%</c:formatCode>
                <c:ptCount val="6"/>
                <c:pt idx="0">
                  <c:v>5.8035709999999997E-2</c:v>
                </c:pt>
                <c:pt idx="1">
                  <c:v>0.3125</c:v>
                </c:pt>
                <c:pt idx="2">
                  <c:v>0.20089286000000001</c:v>
                </c:pt>
                <c:pt idx="3">
                  <c:v>0.22321429000000001</c:v>
                </c:pt>
                <c:pt idx="4">
                  <c:v>6.9196430000000003E-2</c:v>
                </c:pt>
                <c:pt idx="5">
                  <c:v>0.13616070999999999</c:v>
                </c:pt>
              </c:numCache>
            </c:numRef>
          </c:val>
          <c:extLst>
            <c:ext xmlns:c16="http://schemas.microsoft.com/office/drawing/2014/chart" uri="{C3380CC4-5D6E-409C-BE32-E72D297353CC}">
              <c16:uniqueId val="{00000003-EE31-4491-98AB-8CAA690464F7}"/>
            </c:ext>
          </c:extLst>
        </c:ser>
        <c:ser>
          <c:idx val="4"/>
          <c:order val="4"/>
          <c:tx>
            <c:strRef>
              <c:f>Sheet1!$F$1</c:f>
              <c:strCache>
                <c:ptCount val="1"/>
                <c:pt idx="0">
                  <c:v>Female 55+</c:v>
                </c:pt>
              </c:strCache>
            </c:strRef>
          </c:tx>
          <c:spPr>
            <a:solidFill>
              <a:schemeClr val="accent5"/>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Sheet1!$F$2:$F$7</c:f>
              <c:numCache>
                <c:formatCode>0%</c:formatCode>
                <c:ptCount val="6"/>
                <c:pt idx="0">
                  <c:v>3.4285709999999997E-2</c:v>
                </c:pt>
                <c:pt idx="1">
                  <c:v>0.56000000000000005</c:v>
                </c:pt>
                <c:pt idx="2">
                  <c:v>0.12571429000000001</c:v>
                </c:pt>
                <c:pt idx="3">
                  <c:v>0.13142856999999999</c:v>
                </c:pt>
                <c:pt idx="4">
                  <c:v>1.1428570000000001E-2</c:v>
                </c:pt>
                <c:pt idx="5">
                  <c:v>0.13714286000000001</c:v>
                </c:pt>
              </c:numCache>
            </c:numRef>
          </c:val>
          <c:extLst>
            <c:ext xmlns:c16="http://schemas.microsoft.com/office/drawing/2014/chart" uri="{C3380CC4-5D6E-409C-BE32-E72D297353CC}">
              <c16:uniqueId val="{00000004-EE31-4491-98AB-8CAA690464F7}"/>
            </c:ext>
          </c:extLst>
        </c:ser>
        <c:ser>
          <c:idx val="5"/>
          <c:order val="5"/>
          <c:tx>
            <c:strRef>
              <c:f>Sheet1!$G$1</c:f>
              <c:strCache>
                <c:ptCount val="1"/>
                <c:pt idx="0">
                  <c:v>Male 55+</c:v>
                </c:pt>
              </c:strCache>
            </c:strRef>
          </c:tx>
          <c:spPr>
            <a:solidFill>
              <a:schemeClr val="accent6"/>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Sheet1!$G$2:$G$7</c:f>
              <c:numCache>
                <c:formatCode>0%</c:formatCode>
                <c:ptCount val="6"/>
                <c:pt idx="0">
                  <c:v>1.9138760000000001E-2</c:v>
                </c:pt>
                <c:pt idx="1">
                  <c:v>0.40191388000000011</c:v>
                </c:pt>
                <c:pt idx="2">
                  <c:v>0.15789474000000001</c:v>
                </c:pt>
                <c:pt idx="3">
                  <c:v>0.18181818</c:v>
                </c:pt>
                <c:pt idx="4">
                  <c:v>0.10047847</c:v>
                </c:pt>
                <c:pt idx="5">
                  <c:v>0.13875598</c:v>
                </c:pt>
              </c:numCache>
            </c:numRef>
          </c:val>
          <c:extLst>
            <c:ext xmlns:c16="http://schemas.microsoft.com/office/drawing/2014/chart" uri="{C3380CC4-5D6E-409C-BE32-E72D297353CC}">
              <c16:uniqueId val="{00000005-EE31-4491-98AB-8CAA690464F7}"/>
            </c:ext>
          </c:extLst>
        </c:ser>
        <c:dLbls>
          <c:showLegendKey val="0"/>
          <c:showVal val="0"/>
          <c:showCatName val="0"/>
          <c:showSerName val="0"/>
          <c:showPercent val="0"/>
          <c:showBubbleSize val="0"/>
        </c:dLbls>
        <c:gapWidth val="219"/>
        <c:overlap val="-27"/>
        <c:axId val="790037616"/>
        <c:axId val="790027896"/>
      </c:barChart>
      <c:catAx>
        <c:axId val="790037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90027896"/>
        <c:crosses val="autoZero"/>
        <c:auto val="1"/>
        <c:lblAlgn val="ctr"/>
        <c:lblOffset val="100"/>
        <c:noMultiLvlLbl val="0"/>
      </c:catAx>
      <c:valAx>
        <c:axId val="7900278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90037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Sheet1!$B$2:$B$7</c:f>
              <c:numCache>
                <c:formatCode>0%</c:formatCode>
                <c:ptCount val="6"/>
                <c:pt idx="0">
                  <c:v>6.7796609999999993E-2</c:v>
                </c:pt>
                <c:pt idx="1">
                  <c:v>0.47457627000000002</c:v>
                </c:pt>
                <c:pt idx="2">
                  <c:v>0.11864407</c:v>
                </c:pt>
                <c:pt idx="3">
                  <c:v>0.15254237000000001</c:v>
                </c:pt>
                <c:pt idx="4">
                  <c:v>6.7796609999999993E-2</c:v>
                </c:pt>
                <c:pt idx="5">
                  <c:v>0.11864407</c:v>
                </c:pt>
              </c:numCache>
            </c:numRef>
          </c:val>
          <c:extLst>
            <c:ext xmlns:c16="http://schemas.microsoft.com/office/drawing/2014/chart" uri="{C3380CC4-5D6E-409C-BE32-E72D297353CC}">
              <c16:uniqueId val="{00000000-EE31-4491-98AB-8CAA690464F7}"/>
            </c:ext>
          </c:extLst>
        </c:ser>
        <c:ser>
          <c:idx val="1"/>
          <c:order val="1"/>
          <c:tx>
            <c:strRef>
              <c:f>Sheet1!$C$1</c:f>
              <c:strCache>
                <c:ptCount val="1"/>
                <c:pt idx="0">
                  <c:v>US Male 18-34</c:v>
                </c:pt>
              </c:strCache>
            </c:strRef>
          </c:tx>
          <c:spPr>
            <a:solidFill>
              <a:schemeClr val="accent2"/>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Sheet1!$C$2:$C$7</c:f>
              <c:numCache>
                <c:formatCode>0%</c:formatCode>
                <c:ptCount val="6"/>
                <c:pt idx="0">
                  <c:v>7.6923079999999991E-2</c:v>
                </c:pt>
                <c:pt idx="1">
                  <c:v>0.30769231000000002</c:v>
                </c:pt>
                <c:pt idx="2">
                  <c:v>0.19658120000000001</c:v>
                </c:pt>
                <c:pt idx="3">
                  <c:v>0.27350426999999999</c:v>
                </c:pt>
                <c:pt idx="4">
                  <c:v>5.9829060000000003E-2</c:v>
                </c:pt>
                <c:pt idx="5">
                  <c:v>8.5470089999999999E-2</c:v>
                </c:pt>
              </c:numCache>
            </c:numRef>
          </c:val>
          <c:extLst>
            <c:ext xmlns:c16="http://schemas.microsoft.com/office/drawing/2014/chart" uri="{C3380CC4-5D6E-409C-BE32-E72D297353CC}">
              <c16:uniqueId val="{00000001-EE31-4491-98AB-8CAA690464F7}"/>
            </c:ext>
          </c:extLst>
        </c:ser>
        <c:ser>
          <c:idx val="2"/>
          <c:order val="2"/>
          <c:tx>
            <c:strRef>
              <c:f>Sheet1!$D$1</c:f>
              <c:strCache>
                <c:ptCount val="1"/>
                <c:pt idx="0">
                  <c:v>US Female 35-54</c:v>
                </c:pt>
              </c:strCache>
            </c:strRef>
          </c:tx>
          <c:spPr>
            <a:solidFill>
              <a:schemeClr val="accent3"/>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Sheet1!$D$2:$D$7</c:f>
              <c:numCache>
                <c:formatCode>0%</c:formatCode>
                <c:ptCount val="6"/>
                <c:pt idx="0">
                  <c:v>0.11428571</c:v>
                </c:pt>
                <c:pt idx="1">
                  <c:v>0.47619048000000003</c:v>
                </c:pt>
                <c:pt idx="2">
                  <c:v>0.13333333</c:v>
                </c:pt>
                <c:pt idx="3">
                  <c:v>0.13333333</c:v>
                </c:pt>
                <c:pt idx="4">
                  <c:v>4.7619050000000003E-2</c:v>
                </c:pt>
                <c:pt idx="5">
                  <c:v>8.5714289999999999E-2</c:v>
                </c:pt>
              </c:numCache>
            </c:numRef>
          </c:val>
          <c:extLst>
            <c:ext xmlns:c16="http://schemas.microsoft.com/office/drawing/2014/chart" uri="{C3380CC4-5D6E-409C-BE32-E72D297353CC}">
              <c16:uniqueId val="{00000002-EE31-4491-98AB-8CAA690464F7}"/>
            </c:ext>
          </c:extLst>
        </c:ser>
        <c:ser>
          <c:idx val="3"/>
          <c:order val="3"/>
          <c:tx>
            <c:strRef>
              <c:f>Sheet1!$E$1</c:f>
              <c:strCache>
                <c:ptCount val="1"/>
                <c:pt idx="0">
                  <c:v>US Male 35-54</c:v>
                </c:pt>
              </c:strCache>
            </c:strRef>
          </c:tx>
          <c:spPr>
            <a:solidFill>
              <a:schemeClr val="accent4"/>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Sheet1!$E$2:$E$7</c:f>
              <c:numCache>
                <c:formatCode>0%</c:formatCode>
                <c:ptCount val="6"/>
                <c:pt idx="0">
                  <c:v>0.10619468999999999</c:v>
                </c:pt>
                <c:pt idx="1">
                  <c:v>0.28318584000000002</c:v>
                </c:pt>
                <c:pt idx="2">
                  <c:v>0.23893805000000001</c:v>
                </c:pt>
                <c:pt idx="3">
                  <c:v>0.17699115000000001</c:v>
                </c:pt>
                <c:pt idx="4">
                  <c:v>0.11504425</c:v>
                </c:pt>
                <c:pt idx="5">
                  <c:v>7.9646019999999998E-2</c:v>
                </c:pt>
              </c:numCache>
            </c:numRef>
          </c:val>
          <c:extLst>
            <c:ext xmlns:c16="http://schemas.microsoft.com/office/drawing/2014/chart" uri="{C3380CC4-5D6E-409C-BE32-E72D297353CC}">
              <c16:uniqueId val="{00000003-EE31-4491-98AB-8CAA690464F7}"/>
            </c:ext>
          </c:extLst>
        </c:ser>
        <c:ser>
          <c:idx val="4"/>
          <c:order val="4"/>
          <c:tx>
            <c:strRef>
              <c:f>Sheet1!$F$1</c:f>
              <c:strCache>
                <c:ptCount val="1"/>
                <c:pt idx="0">
                  <c:v>US Female 55+</c:v>
                </c:pt>
              </c:strCache>
            </c:strRef>
          </c:tx>
          <c:spPr>
            <a:solidFill>
              <a:schemeClr val="accent5"/>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Sheet1!$F$2:$F$7</c:f>
              <c:numCache>
                <c:formatCode>0%</c:formatCode>
                <c:ptCount val="6"/>
                <c:pt idx="0">
                  <c:v>6.521739E-2</c:v>
                </c:pt>
                <c:pt idx="1">
                  <c:v>0.65217391000000002</c:v>
                </c:pt>
                <c:pt idx="2">
                  <c:v>8.6956520000000009E-2</c:v>
                </c:pt>
                <c:pt idx="3">
                  <c:v>0.15217391</c:v>
                </c:pt>
                <c:pt idx="4">
                  <c:v>0</c:v>
                </c:pt>
                <c:pt idx="5">
                  <c:v>4.3478259999999998E-2</c:v>
                </c:pt>
              </c:numCache>
            </c:numRef>
          </c:val>
          <c:extLst>
            <c:ext xmlns:c16="http://schemas.microsoft.com/office/drawing/2014/chart" uri="{C3380CC4-5D6E-409C-BE32-E72D297353CC}">
              <c16:uniqueId val="{00000004-EE31-4491-98AB-8CAA690464F7}"/>
            </c:ext>
          </c:extLst>
        </c:ser>
        <c:ser>
          <c:idx val="5"/>
          <c:order val="5"/>
          <c:tx>
            <c:strRef>
              <c:f>Sheet1!$G$1</c:f>
              <c:strCache>
                <c:ptCount val="1"/>
                <c:pt idx="0">
                  <c:v>US Male 55+</c:v>
                </c:pt>
              </c:strCache>
            </c:strRef>
          </c:tx>
          <c:spPr>
            <a:solidFill>
              <a:schemeClr val="accent6"/>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Sheet1!$G$2:$G$7</c:f>
              <c:numCache>
                <c:formatCode>0%</c:formatCode>
                <c:ptCount val="6"/>
                <c:pt idx="0">
                  <c:v>0</c:v>
                </c:pt>
                <c:pt idx="1">
                  <c:v>0.69696969999999991</c:v>
                </c:pt>
                <c:pt idx="2">
                  <c:v>0.15151514999999999</c:v>
                </c:pt>
                <c:pt idx="3">
                  <c:v>0.12121212000000001</c:v>
                </c:pt>
                <c:pt idx="4">
                  <c:v>0</c:v>
                </c:pt>
                <c:pt idx="5">
                  <c:v>3.0303030000000002E-2</c:v>
                </c:pt>
              </c:numCache>
            </c:numRef>
          </c:val>
          <c:extLst>
            <c:ext xmlns:c16="http://schemas.microsoft.com/office/drawing/2014/chart" uri="{C3380CC4-5D6E-409C-BE32-E72D297353CC}">
              <c16:uniqueId val="{00000005-EE31-4491-98AB-8CAA690464F7}"/>
            </c:ext>
          </c:extLst>
        </c:ser>
        <c:dLbls>
          <c:showLegendKey val="0"/>
          <c:showVal val="0"/>
          <c:showCatName val="0"/>
          <c:showSerName val="0"/>
          <c:showPercent val="0"/>
          <c:showBubbleSize val="0"/>
        </c:dLbls>
        <c:gapWidth val="219"/>
        <c:overlap val="-27"/>
        <c:axId val="790037616"/>
        <c:axId val="790027896"/>
      </c:barChart>
      <c:catAx>
        <c:axId val="790037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90027896"/>
        <c:crosses val="autoZero"/>
        <c:auto val="1"/>
        <c:lblAlgn val="ctr"/>
        <c:lblOffset val="100"/>
        <c:noMultiLvlLbl val="0"/>
      </c:catAx>
      <c:valAx>
        <c:axId val="7900278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90037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2019 US</c:v>
                </c:pt>
              </c:strCache>
            </c:strRef>
          </c:tx>
          <c:spPr>
            <a:solidFill>
              <a:schemeClr val="accent1"/>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Sheet1!$B$2:$B$7</c:f>
              <c:numCache>
                <c:formatCode>0%</c:formatCode>
                <c:ptCount val="6"/>
                <c:pt idx="0">
                  <c:v>5.1051050000000001E-2</c:v>
                </c:pt>
                <c:pt idx="1">
                  <c:v>0.51351351000000001</c:v>
                </c:pt>
                <c:pt idx="2">
                  <c:v>0.15615615999999999</c:v>
                </c:pt>
                <c:pt idx="3">
                  <c:v>0.19219219000000001</c:v>
                </c:pt>
                <c:pt idx="4">
                  <c:v>6.0060059999999998E-2</c:v>
                </c:pt>
                <c:pt idx="5">
                  <c:v>2.702703E-2</c:v>
                </c:pt>
              </c:numCache>
            </c:numRef>
          </c:val>
          <c:extLst>
            <c:ext xmlns:c16="http://schemas.microsoft.com/office/drawing/2014/chart" uri="{C3380CC4-5D6E-409C-BE32-E72D297353CC}">
              <c16:uniqueId val="{00000000-133A-47E8-8543-8E4EB580999B}"/>
            </c:ext>
          </c:extLst>
        </c:ser>
        <c:ser>
          <c:idx val="1"/>
          <c:order val="1"/>
          <c:tx>
            <c:strRef>
              <c:f>Sheet1!$C$1</c:f>
              <c:strCache>
                <c:ptCount val="1"/>
                <c:pt idx="0">
                  <c:v>2020 US</c:v>
                </c:pt>
              </c:strCache>
            </c:strRef>
          </c:tx>
          <c:spPr>
            <a:solidFill>
              <a:schemeClr val="accent2"/>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Sheet1!$C$2:$C$7</c:f>
              <c:numCache>
                <c:formatCode>0%</c:formatCode>
                <c:ptCount val="6"/>
                <c:pt idx="0">
                  <c:v>3.6666669999999998E-2</c:v>
                </c:pt>
                <c:pt idx="1">
                  <c:v>0.44666666999999999</c:v>
                </c:pt>
                <c:pt idx="2">
                  <c:v>0.18</c:v>
                </c:pt>
                <c:pt idx="3">
                  <c:v>0.17666667</c:v>
                </c:pt>
                <c:pt idx="4">
                  <c:v>7.0000000000000007E-2</c:v>
                </c:pt>
                <c:pt idx="5">
                  <c:v>0.09</c:v>
                </c:pt>
              </c:numCache>
            </c:numRef>
          </c:val>
          <c:extLst>
            <c:ext xmlns:c16="http://schemas.microsoft.com/office/drawing/2014/chart" uri="{C3380CC4-5D6E-409C-BE32-E72D297353CC}">
              <c16:uniqueId val="{00000000-B684-4F28-BD7F-74D92FF2413B}"/>
            </c:ext>
          </c:extLst>
        </c:ser>
        <c:ser>
          <c:idx val="2"/>
          <c:order val="2"/>
          <c:tx>
            <c:strRef>
              <c:f>Sheet1!$D$1</c:f>
              <c:strCache>
                <c:ptCount val="1"/>
                <c:pt idx="0">
                  <c:v>2021 US</c:v>
                </c:pt>
              </c:strCache>
            </c:strRef>
          </c:tx>
          <c:spPr>
            <a:solidFill>
              <a:schemeClr val="accent3"/>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Sheet1!$D$2:$D$7</c:f>
              <c:numCache>
                <c:formatCode>0%</c:formatCode>
                <c:ptCount val="6"/>
                <c:pt idx="0">
                  <c:v>5.8479530000000002E-2</c:v>
                </c:pt>
                <c:pt idx="1">
                  <c:v>0.46783626</c:v>
                </c:pt>
                <c:pt idx="2">
                  <c:v>0.14035088000000001</c:v>
                </c:pt>
                <c:pt idx="3">
                  <c:v>0.19590642999999999</c:v>
                </c:pt>
                <c:pt idx="4">
                  <c:v>6.7251459999999999E-2</c:v>
                </c:pt>
                <c:pt idx="5">
                  <c:v>7.0175440000000006E-2</c:v>
                </c:pt>
              </c:numCache>
            </c:numRef>
          </c:val>
          <c:extLst>
            <c:ext xmlns:c16="http://schemas.microsoft.com/office/drawing/2014/chart" uri="{C3380CC4-5D6E-409C-BE32-E72D297353CC}">
              <c16:uniqueId val="{00000001-B684-4F28-BD7F-74D92FF2413B}"/>
            </c:ext>
          </c:extLst>
        </c:ser>
        <c:ser>
          <c:idx val="3"/>
          <c:order val="3"/>
          <c:tx>
            <c:strRef>
              <c:f>Sheet1!$E$1</c:f>
              <c:strCache>
                <c:ptCount val="1"/>
                <c:pt idx="0">
                  <c:v>2022 US</c:v>
                </c:pt>
              </c:strCache>
            </c:strRef>
          </c:tx>
          <c:spPr>
            <a:solidFill>
              <a:schemeClr val="accent4"/>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Sheet1!$E$2:$E$7</c:f>
              <c:numCache>
                <c:formatCode>0%</c:formatCode>
                <c:ptCount val="6"/>
                <c:pt idx="0">
                  <c:v>5.7654080000000003E-2</c:v>
                </c:pt>
                <c:pt idx="1">
                  <c:v>0.39363817000000001</c:v>
                </c:pt>
                <c:pt idx="2">
                  <c:v>0.16302187000000001</c:v>
                </c:pt>
                <c:pt idx="3">
                  <c:v>0.22465209</c:v>
                </c:pt>
                <c:pt idx="4">
                  <c:v>0.10934394</c:v>
                </c:pt>
                <c:pt idx="5">
                  <c:v>5.1689859999999997E-2</c:v>
                </c:pt>
              </c:numCache>
            </c:numRef>
          </c:val>
          <c:extLst>
            <c:ext xmlns:c16="http://schemas.microsoft.com/office/drawing/2014/chart" uri="{C3380CC4-5D6E-409C-BE32-E72D297353CC}">
              <c16:uniqueId val="{00000002-B684-4F28-BD7F-74D92FF2413B}"/>
            </c:ext>
          </c:extLst>
        </c:ser>
        <c:ser>
          <c:idx val="4"/>
          <c:order val="4"/>
          <c:tx>
            <c:strRef>
              <c:f>Sheet1!$F$1</c:f>
              <c:strCache>
                <c:ptCount val="1"/>
                <c:pt idx="0">
                  <c:v>2023 US</c:v>
                </c:pt>
              </c:strCache>
            </c:strRef>
          </c:tx>
          <c:spPr>
            <a:solidFill>
              <a:schemeClr val="accent5"/>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Sheet1!$F$2:$F$7</c:f>
              <c:numCache>
                <c:formatCode>0%</c:formatCode>
                <c:ptCount val="6"/>
                <c:pt idx="0">
                  <c:v>9.5041319999999999E-2</c:v>
                </c:pt>
                <c:pt idx="1">
                  <c:v>0.44834710999999999</c:v>
                </c:pt>
                <c:pt idx="2">
                  <c:v>0.16942149000000001</c:v>
                </c:pt>
                <c:pt idx="3">
                  <c:v>0.17975207000000001</c:v>
                </c:pt>
                <c:pt idx="4">
                  <c:v>5.1652889999999993E-2</c:v>
                </c:pt>
                <c:pt idx="5">
                  <c:v>5.5785120000000001E-2</c:v>
                </c:pt>
              </c:numCache>
            </c:numRef>
          </c:val>
          <c:extLst>
            <c:ext xmlns:c16="http://schemas.microsoft.com/office/drawing/2014/chart" uri="{C3380CC4-5D6E-409C-BE32-E72D297353CC}">
              <c16:uniqueId val="{00000003-B684-4F28-BD7F-74D92FF2413B}"/>
            </c:ext>
          </c:extLst>
        </c:ser>
        <c:ser>
          <c:idx val="5"/>
          <c:order val="5"/>
          <c:tx>
            <c:strRef>
              <c:f>Sheet1!$G$1</c:f>
              <c:strCache>
                <c:ptCount val="1"/>
                <c:pt idx="0">
                  <c:v>2024 US</c:v>
                </c:pt>
              </c:strCache>
            </c:strRef>
          </c:tx>
          <c:spPr>
            <a:solidFill>
              <a:schemeClr val="accent6"/>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Sheet1!$G$2:$G$7</c:f>
              <c:numCache>
                <c:formatCode>0%</c:formatCode>
                <c:ptCount val="6"/>
                <c:pt idx="0">
                  <c:v>8.4388190000000002E-2</c:v>
                </c:pt>
                <c:pt idx="1">
                  <c:v>0.42194092999999999</c:v>
                </c:pt>
                <c:pt idx="2">
                  <c:v>0.16877637000000001</c:v>
                </c:pt>
                <c:pt idx="3">
                  <c:v>0.1814346</c:v>
                </c:pt>
                <c:pt idx="4">
                  <c:v>6.1181430000000002E-2</c:v>
                </c:pt>
                <c:pt idx="5">
                  <c:v>8.0168779999999995E-2</c:v>
                </c:pt>
              </c:numCache>
            </c:numRef>
          </c:val>
          <c:extLst>
            <c:ext xmlns:c16="http://schemas.microsoft.com/office/drawing/2014/chart" uri="{C3380CC4-5D6E-409C-BE32-E72D297353CC}">
              <c16:uniqueId val="{00000004-B684-4F28-BD7F-74D92FF2413B}"/>
            </c:ext>
          </c:extLst>
        </c:ser>
        <c:dLbls>
          <c:showLegendKey val="0"/>
          <c:showVal val="0"/>
          <c:showCatName val="0"/>
          <c:showSerName val="0"/>
          <c:showPercent val="0"/>
          <c:showBubbleSize val="0"/>
        </c:dLbls>
        <c:gapWidth val="219"/>
        <c:overlap val="-27"/>
        <c:axId val="643599888"/>
        <c:axId val="643597008"/>
      </c:barChart>
      <c:catAx>
        <c:axId val="643599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43597008"/>
        <c:crosses val="autoZero"/>
        <c:auto val="1"/>
        <c:lblAlgn val="ctr"/>
        <c:lblOffset val="100"/>
        <c:noMultiLvlLbl val="0"/>
      </c:catAx>
      <c:valAx>
        <c:axId val="6435970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43599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E38-4F27-8E96-AC7800F138A0}"/>
              </c:ext>
            </c:extLst>
          </c:dPt>
          <c:dPt>
            <c:idx val="1"/>
            <c:bubble3D val="0"/>
            <c:spPr>
              <a:solidFill>
                <a:schemeClr val="accent2"/>
              </a:solidFill>
              <a:ln>
                <a:noFill/>
              </a:ln>
              <a:effectLst/>
            </c:spPr>
            <c:extLst>
              <c:ext xmlns:c16="http://schemas.microsoft.com/office/drawing/2014/chart" uri="{C3380CC4-5D6E-409C-BE32-E72D297353CC}">
                <c16:uniqueId val="{00000003-BE38-4F27-8E96-AC7800F138A0}"/>
              </c:ext>
            </c:extLst>
          </c:dPt>
          <c:dPt>
            <c:idx val="2"/>
            <c:bubble3D val="0"/>
            <c:spPr>
              <a:solidFill>
                <a:schemeClr val="accent3"/>
              </a:solidFill>
              <a:ln>
                <a:noFill/>
              </a:ln>
              <a:effectLst/>
            </c:spPr>
            <c:extLst>
              <c:ext xmlns:c16="http://schemas.microsoft.com/office/drawing/2014/chart" uri="{C3380CC4-5D6E-409C-BE32-E72D297353CC}">
                <c16:uniqueId val="{00000005-BE38-4F27-8E96-AC7800F138A0}"/>
              </c:ext>
            </c:extLst>
          </c:dPt>
          <c:dPt>
            <c:idx val="3"/>
            <c:bubble3D val="0"/>
            <c:spPr>
              <a:solidFill>
                <a:schemeClr val="accent4"/>
              </a:solidFill>
              <a:ln>
                <a:noFill/>
              </a:ln>
              <a:effectLst/>
            </c:spPr>
            <c:extLst>
              <c:ext xmlns:c16="http://schemas.microsoft.com/office/drawing/2014/chart" uri="{C3380CC4-5D6E-409C-BE32-E72D297353CC}">
                <c16:uniqueId val="{00000007-BE38-4F27-8E96-AC7800F138A0}"/>
              </c:ext>
            </c:extLst>
          </c:dPt>
          <c:dPt>
            <c:idx val="4"/>
            <c:bubble3D val="0"/>
            <c:spPr>
              <a:solidFill>
                <a:schemeClr val="accent5"/>
              </a:solidFill>
              <a:ln>
                <a:noFill/>
              </a:ln>
              <a:effectLst/>
            </c:spPr>
            <c:extLst>
              <c:ext xmlns:c16="http://schemas.microsoft.com/office/drawing/2014/chart" uri="{C3380CC4-5D6E-409C-BE32-E72D297353CC}">
                <c16:uniqueId val="{00000009-BE38-4F27-8E96-AC7800F138A0}"/>
              </c:ext>
            </c:extLst>
          </c:dPt>
          <c:dPt>
            <c:idx val="5"/>
            <c:bubble3D val="0"/>
            <c:spPr>
              <a:solidFill>
                <a:schemeClr val="accent6"/>
              </a:solidFill>
              <a:ln>
                <a:noFill/>
              </a:ln>
              <a:effectLst/>
            </c:spPr>
            <c:extLst>
              <c:ext xmlns:c16="http://schemas.microsoft.com/office/drawing/2014/chart" uri="{C3380CC4-5D6E-409C-BE32-E72D297353CC}">
                <c16:uniqueId val="{0000000B-BE38-4F27-8E96-AC7800F138A0}"/>
              </c:ext>
            </c:extLst>
          </c:dPt>
          <c:dLbls>
            <c:dLbl>
              <c:idx val="0"/>
              <c:layout>
                <c:manualLayout>
                  <c:x val="5.7769757946923302E-2"/>
                  <c:y val="1.6033464566929133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E38-4F27-8E96-AC7800F138A0}"/>
                </c:ext>
              </c:extLst>
            </c:dLbl>
            <c:dLbl>
              <c:idx val="1"/>
              <c:layout>
                <c:manualLayout>
                  <c:x val="1.3615303295421405E-2"/>
                  <c:y val="1.054972295129767E-2"/>
                </c:manualLayout>
              </c:layout>
              <c:showLegendKey val="0"/>
              <c:showVal val="0"/>
              <c:showCatName val="1"/>
              <c:showSerName val="0"/>
              <c:showPercent val="1"/>
              <c:showBubbleSize val="0"/>
              <c:extLst>
                <c:ext xmlns:c15="http://schemas.microsoft.com/office/drawing/2012/chart" uri="{CE6537A1-D6FC-4f65-9D91-7224C49458BB}">
                  <c15:layout>
                    <c:manualLayout>
                      <c:w val="0.27534849810440359"/>
                      <c:h val="0.24174431321084863"/>
                    </c:manualLayout>
                  </c15:layout>
                </c:ext>
                <c:ext xmlns:c16="http://schemas.microsoft.com/office/drawing/2014/chart" uri="{C3380CC4-5D6E-409C-BE32-E72D297353CC}">
                  <c16:uniqueId val="{00000003-BE38-4F27-8E96-AC7800F138A0}"/>
                </c:ext>
              </c:extLst>
            </c:dLbl>
            <c:dLbl>
              <c:idx val="2"/>
              <c:layout>
                <c:manualLayout>
                  <c:x val="2.233842052586965E-7"/>
                  <c:y val="-3.2407434724455182E-2"/>
                </c:manualLayout>
              </c:layout>
              <c:showLegendKey val="0"/>
              <c:showVal val="0"/>
              <c:showCatName val="1"/>
              <c:showSerName val="0"/>
              <c:showPercent val="1"/>
              <c:showBubbleSize val="0"/>
              <c:extLst>
                <c:ext xmlns:c15="http://schemas.microsoft.com/office/drawing/2012/chart" uri="{CE6537A1-D6FC-4f65-9D91-7224C49458BB}">
                  <c15:layout>
                    <c:manualLayout>
                      <c:w val="0.2839176873724118"/>
                      <c:h val="0.22322579469233009"/>
                    </c:manualLayout>
                  </c15:layout>
                </c:ext>
                <c:ext xmlns:c16="http://schemas.microsoft.com/office/drawing/2014/chart" uri="{C3380CC4-5D6E-409C-BE32-E72D297353CC}">
                  <c16:uniqueId val="{00000005-BE38-4F27-8E96-AC7800F138A0}"/>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2091498979294253"/>
                      <c:h val="0.22344706911636045"/>
                    </c:manualLayout>
                  </c15:layout>
                </c:ext>
                <c:ext xmlns:c16="http://schemas.microsoft.com/office/drawing/2014/chart" uri="{C3380CC4-5D6E-409C-BE32-E72D297353CC}">
                  <c16:uniqueId val="{00000007-BE38-4F27-8E96-AC7800F138A0}"/>
                </c:ext>
              </c:extLst>
            </c:dLbl>
            <c:dLbl>
              <c:idx val="4"/>
              <c:showLegendKey val="0"/>
              <c:showVal val="0"/>
              <c:showCatName val="1"/>
              <c:showSerName val="0"/>
              <c:showPercent val="1"/>
              <c:showBubbleSize val="0"/>
              <c:extLst>
                <c:ext xmlns:c15="http://schemas.microsoft.com/office/drawing/2012/chart" uri="{CE6537A1-D6FC-4f65-9D91-7224C49458BB}">
                  <c15:layout>
                    <c:manualLayout>
                      <c:w val="0.32652777777777775"/>
                      <c:h val="0.25335666375036453"/>
                    </c:manualLayout>
                  </c15:layout>
                </c:ext>
                <c:ext xmlns:c16="http://schemas.microsoft.com/office/drawing/2014/chart" uri="{C3380CC4-5D6E-409C-BE32-E72D297353CC}">
                  <c16:uniqueId val="{00000009-BE38-4F27-8E96-AC7800F138A0}"/>
                </c:ext>
              </c:extLst>
            </c:dLbl>
            <c:dLbl>
              <c:idx val="5"/>
              <c:layout>
                <c:manualLayout>
                  <c:x val="2.3148148148148064E-2"/>
                  <c:y val="2.3148330417031203E-2"/>
                </c:manualLayout>
              </c:layout>
              <c:showLegendKey val="0"/>
              <c:showVal val="0"/>
              <c:showCatName val="1"/>
              <c:showSerName val="0"/>
              <c:showPercent val="1"/>
              <c:showBubbleSize val="0"/>
              <c:extLst>
                <c:ext xmlns:c15="http://schemas.microsoft.com/office/drawing/2012/chart" uri="{CE6537A1-D6FC-4f65-9D91-7224C49458BB}">
                  <c15:layout>
                    <c:manualLayout>
                      <c:w val="0.30337962962962961"/>
                      <c:h val="0.15756962671332747"/>
                    </c:manualLayout>
                  </c15:layout>
                </c:ext>
                <c:ext xmlns:c16="http://schemas.microsoft.com/office/drawing/2014/chart" uri="{C3380CC4-5D6E-409C-BE32-E72D297353CC}">
                  <c16:uniqueId val="{0000000B-BE38-4F27-8E96-AC7800F138A0}"/>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0.1146789</c:v>
                </c:pt>
                <c:pt idx="1">
                  <c:v>9.633027999999999E-2</c:v>
                </c:pt>
                <c:pt idx="2">
                  <c:v>0.14678899000000001</c:v>
                </c:pt>
                <c:pt idx="3">
                  <c:v>0.13761467999999999</c:v>
                </c:pt>
                <c:pt idx="4">
                  <c:v>0.24770642000000001</c:v>
                </c:pt>
                <c:pt idx="5">
                  <c:v>0.25688073</c:v>
                </c:pt>
              </c:numCache>
            </c:numRef>
          </c:val>
          <c:extLst>
            <c:ext xmlns:c16="http://schemas.microsoft.com/office/drawing/2014/chart" uri="{C3380CC4-5D6E-409C-BE32-E72D297353CC}">
              <c16:uniqueId val="{0000000C-BE38-4F27-8E96-AC7800F138A0}"/>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Sheet1!$A$2:$A$32</c:f>
              <c:strCache>
                <c:ptCount val="31"/>
                <c:pt idx="0">
                  <c:v>Prebiotics</c:v>
                </c:pt>
                <c:pt idx="1">
                  <c:v>Vitamin C</c:v>
                </c:pt>
                <c:pt idx="2">
                  <c:v>Multivitamin</c:v>
                </c:pt>
                <c:pt idx="3">
                  <c:v>Vitamin D</c:v>
                </c:pt>
                <c:pt idx="4">
                  <c:v>Probiotics</c:v>
                </c:pt>
                <c:pt idx="5">
                  <c:v>Iron</c:v>
                </c:pt>
                <c:pt idx="6">
                  <c:v>Magnesium</c:v>
                </c:pt>
                <c:pt idx="7">
                  <c:v>Antioxidants</c:v>
                </c:pt>
                <c:pt idx="8">
                  <c:v>Omega-3s</c:v>
                </c:pt>
                <c:pt idx="9">
                  <c:v>Calcium</c:v>
                </c:pt>
                <c:pt idx="10">
                  <c:v>Protein Powder</c:v>
                </c:pt>
                <c:pt idx="11">
                  <c:v>Collagen</c:v>
                </c:pt>
                <c:pt idx="12">
                  <c:v>Postbiotics</c:v>
                </c:pt>
                <c:pt idx="13">
                  <c:v>Biotin</c:v>
                </c:pt>
                <c:pt idx="14">
                  <c:v>Curcumin/ Turmeric</c:v>
                </c:pt>
                <c:pt idx="15">
                  <c:v>Alpha-GPC</c:v>
                </c:pt>
                <c:pt idx="16">
                  <c:v>Astaxanthin</c:v>
                </c:pt>
                <c:pt idx="17">
                  <c:v>Melatonin</c:v>
                </c:pt>
                <c:pt idx="18">
                  <c:v>CoQ10</c:v>
                </c:pt>
                <c:pt idx="19">
                  <c:v>Ashwagandha</c:v>
                </c:pt>
                <c:pt idx="20">
                  <c:v>Vitamin K2</c:v>
                </c:pt>
                <c:pt idx="21">
                  <c:v>Synbiotics</c:v>
                </c:pt>
                <c:pt idx="22">
                  <c:v>Nootropics</c:v>
                </c:pt>
                <c:pt idx="23">
                  <c:v>CBD</c:v>
                </c:pt>
                <c:pt idx="24">
                  <c:v>Citicoline</c:v>
                </c:pt>
                <c:pt idx="25">
                  <c:v>Lutein</c:v>
                </c:pt>
                <c:pt idx="26">
                  <c:v>Choline</c:v>
                </c:pt>
                <c:pt idx="27">
                  <c:v>MSM</c:v>
                </c:pt>
                <c:pt idx="28">
                  <c:v>Glutathione</c:v>
                </c:pt>
                <c:pt idx="29">
                  <c:v>Glucosamine</c:v>
                </c:pt>
                <c:pt idx="30">
                  <c:v>Mushrooms </c:v>
                </c:pt>
              </c:strCache>
            </c:strRef>
          </c:cat>
          <c:val>
            <c:numRef>
              <c:f>Sheet1!$B$2:$B$32</c:f>
              <c:numCache>
                <c:formatCode>0%</c:formatCode>
                <c:ptCount val="31"/>
                <c:pt idx="0">
                  <c:v>1</c:v>
                </c:pt>
                <c:pt idx="1">
                  <c:v>0.98250727999999998</c:v>
                </c:pt>
                <c:pt idx="2">
                  <c:v>0.96511627999999994</c:v>
                </c:pt>
                <c:pt idx="3">
                  <c:v>0.95906433000000002</c:v>
                </c:pt>
                <c:pt idx="4">
                  <c:v>0.95882353000000009</c:v>
                </c:pt>
                <c:pt idx="5">
                  <c:v>0.95348838000000002</c:v>
                </c:pt>
                <c:pt idx="6">
                  <c:v>0.92419824000000006</c:v>
                </c:pt>
                <c:pt idx="7">
                  <c:v>0.91124261000000006</c:v>
                </c:pt>
                <c:pt idx="8">
                  <c:v>0.91124260000000001</c:v>
                </c:pt>
                <c:pt idx="9">
                  <c:v>0.89736070000000001</c:v>
                </c:pt>
                <c:pt idx="10">
                  <c:v>0.86309524000000004</c:v>
                </c:pt>
                <c:pt idx="11">
                  <c:v>0.84319526</c:v>
                </c:pt>
                <c:pt idx="12">
                  <c:v>0.83904109999999998</c:v>
                </c:pt>
                <c:pt idx="13">
                  <c:v>0.82370821999999999</c:v>
                </c:pt>
                <c:pt idx="14">
                  <c:v>0.81024094999999996</c:v>
                </c:pt>
                <c:pt idx="15">
                  <c:v>0.79999999999999993</c:v>
                </c:pt>
                <c:pt idx="16">
                  <c:v>0.79999999999999993</c:v>
                </c:pt>
                <c:pt idx="17">
                  <c:v>0.79940120999999986</c:v>
                </c:pt>
                <c:pt idx="18">
                  <c:v>0.79377431999999992</c:v>
                </c:pt>
                <c:pt idx="19">
                  <c:v>0.79230769000000001</c:v>
                </c:pt>
                <c:pt idx="20">
                  <c:v>0.78640776000000001</c:v>
                </c:pt>
                <c:pt idx="21">
                  <c:v>0.77737226999999987</c:v>
                </c:pt>
                <c:pt idx="22">
                  <c:v>0.76793248000000003</c:v>
                </c:pt>
                <c:pt idx="23">
                  <c:v>0.76223775999999999</c:v>
                </c:pt>
                <c:pt idx="24">
                  <c:v>0.75933609999999996</c:v>
                </c:pt>
                <c:pt idx="25">
                  <c:v>0.75899280000000002</c:v>
                </c:pt>
                <c:pt idx="26">
                  <c:v>0.7576923000000001</c:v>
                </c:pt>
                <c:pt idx="27">
                  <c:v>0.75390625</c:v>
                </c:pt>
                <c:pt idx="28">
                  <c:v>0.75357143000000004</c:v>
                </c:pt>
                <c:pt idx="29">
                  <c:v>0.74836601000000003</c:v>
                </c:pt>
                <c:pt idx="30">
                  <c:v>0.73448276000000001</c:v>
                </c:pt>
              </c:numCache>
            </c:numRef>
          </c:val>
          <c:extLst>
            <c:ext xmlns:c16="http://schemas.microsoft.com/office/drawing/2014/chart" uri="{C3380CC4-5D6E-409C-BE32-E72D297353CC}">
              <c16:uniqueId val="{00000000-EE31-4491-98AB-8CAA690464F7}"/>
            </c:ext>
          </c:extLst>
        </c:ser>
        <c:ser>
          <c:idx val="1"/>
          <c:order val="1"/>
          <c:tx>
            <c:strRef>
              <c:f>Sheet1!$C$1</c:f>
              <c:strCache>
                <c:ptCount val="1"/>
                <c:pt idx="0">
                  <c:v>Male 18-34</c:v>
                </c:pt>
              </c:strCache>
            </c:strRef>
          </c:tx>
          <c:spPr>
            <a:solidFill>
              <a:schemeClr val="accent2"/>
            </a:solidFill>
            <a:ln>
              <a:noFill/>
            </a:ln>
            <a:effectLst/>
          </c:spPr>
          <c:invertIfNegative val="0"/>
          <c:cat>
            <c:strRef>
              <c:f>Sheet1!$A$2:$A$32</c:f>
              <c:strCache>
                <c:ptCount val="31"/>
                <c:pt idx="0">
                  <c:v>Prebiotics</c:v>
                </c:pt>
                <c:pt idx="1">
                  <c:v>Vitamin C</c:v>
                </c:pt>
                <c:pt idx="2">
                  <c:v>Multivitamin</c:v>
                </c:pt>
                <c:pt idx="3">
                  <c:v>Vitamin D</c:v>
                </c:pt>
                <c:pt idx="4">
                  <c:v>Probiotics</c:v>
                </c:pt>
                <c:pt idx="5">
                  <c:v>Iron</c:v>
                </c:pt>
                <c:pt idx="6">
                  <c:v>Magnesium</c:v>
                </c:pt>
                <c:pt idx="7">
                  <c:v>Antioxidants</c:v>
                </c:pt>
                <c:pt idx="8">
                  <c:v>Omega-3s</c:v>
                </c:pt>
                <c:pt idx="9">
                  <c:v>Calcium</c:v>
                </c:pt>
                <c:pt idx="10">
                  <c:v>Protein Powder</c:v>
                </c:pt>
                <c:pt idx="11">
                  <c:v>Collagen</c:v>
                </c:pt>
                <c:pt idx="12">
                  <c:v>Postbiotics</c:v>
                </c:pt>
                <c:pt idx="13">
                  <c:v>Biotin</c:v>
                </c:pt>
                <c:pt idx="14">
                  <c:v>Curcumin/ Turmeric</c:v>
                </c:pt>
                <c:pt idx="15">
                  <c:v>Alpha-GPC</c:v>
                </c:pt>
                <c:pt idx="16">
                  <c:v>Astaxanthin</c:v>
                </c:pt>
                <c:pt idx="17">
                  <c:v>Melatonin</c:v>
                </c:pt>
                <c:pt idx="18">
                  <c:v>CoQ10</c:v>
                </c:pt>
                <c:pt idx="19">
                  <c:v>Ashwagandha</c:v>
                </c:pt>
                <c:pt idx="20">
                  <c:v>Vitamin K2</c:v>
                </c:pt>
                <c:pt idx="21">
                  <c:v>Synbiotics</c:v>
                </c:pt>
                <c:pt idx="22">
                  <c:v>Nootropics</c:v>
                </c:pt>
                <c:pt idx="23">
                  <c:v>CBD</c:v>
                </c:pt>
                <c:pt idx="24">
                  <c:v>Citicoline</c:v>
                </c:pt>
                <c:pt idx="25">
                  <c:v>Lutein</c:v>
                </c:pt>
                <c:pt idx="26">
                  <c:v>Choline</c:v>
                </c:pt>
                <c:pt idx="27">
                  <c:v>MSM</c:v>
                </c:pt>
                <c:pt idx="28">
                  <c:v>Glutathione</c:v>
                </c:pt>
                <c:pt idx="29">
                  <c:v>Glucosamine</c:v>
                </c:pt>
                <c:pt idx="30">
                  <c:v>Mushrooms </c:v>
                </c:pt>
              </c:strCache>
            </c:strRef>
          </c:cat>
          <c:val>
            <c:numRef>
              <c:f>Sheet1!$C$2:$C$32</c:f>
              <c:numCache>
                <c:formatCode>0%</c:formatCode>
                <c:ptCount val="31"/>
                <c:pt idx="0">
                  <c:v>1</c:v>
                </c:pt>
                <c:pt idx="1">
                  <c:v>0.98579547000000001</c:v>
                </c:pt>
                <c:pt idx="2">
                  <c:v>0.98285715000000007</c:v>
                </c:pt>
                <c:pt idx="3">
                  <c:v>0.98853868000000011</c:v>
                </c:pt>
                <c:pt idx="4">
                  <c:v>0.95953757000000006</c:v>
                </c:pt>
                <c:pt idx="5">
                  <c:v>0.94301995000000005</c:v>
                </c:pt>
                <c:pt idx="6">
                  <c:v>0.95677232999999995</c:v>
                </c:pt>
                <c:pt idx="7">
                  <c:v>0.95664738999999999</c:v>
                </c:pt>
                <c:pt idx="8">
                  <c:v>0.95428571999999989</c:v>
                </c:pt>
                <c:pt idx="9">
                  <c:v>0.9742120299999999</c:v>
                </c:pt>
                <c:pt idx="10">
                  <c:v>0.95726495999999994</c:v>
                </c:pt>
                <c:pt idx="11">
                  <c:v>0.86227545000000005</c:v>
                </c:pt>
                <c:pt idx="12">
                  <c:v>0.89841269999999984</c:v>
                </c:pt>
                <c:pt idx="13">
                  <c:v>0.88685015999999994</c:v>
                </c:pt>
                <c:pt idx="14">
                  <c:v>0.91420118000000006</c:v>
                </c:pt>
                <c:pt idx="15">
                  <c:v>0.86006824999999998</c:v>
                </c:pt>
                <c:pt idx="16">
                  <c:v>0.86013985999999998</c:v>
                </c:pt>
                <c:pt idx="17">
                  <c:v>0.92035397999999979</c:v>
                </c:pt>
                <c:pt idx="18">
                  <c:v>0.87226276999999997</c:v>
                </c:pt>
                <c:pt idx="19">
                  <c:v>0.88172043999999994</c:v>
                </c:pt>
                <c:pt idx="20">
                  <c:v>0.92923076999999998</c:v>
                </c:pt>
                <c:pt idx="21">
                  <c:v>0.86319219000000014</c:v>
                </c:pt>
                <c:pt idx="22">
                  <c:v>0.85906040999999989</c:v>
                </c:pt>
                <c:pt idx="23">
                  <c:v>0.84567901999999995</c:v>
                </c:pt>
                <c:pt idx="24">
                  <c:v>0.84827585999999999</c:v>
                </c:pt>
                <c:pt idx="25">
                  <c:v>0.85666666000000002</c:v>
                </c:pt>
                <c:pt idx="26">
                  <c:v>0.8125</c:v>
                </c:pt>
                <c:pt idx="27">
                  <c:v>0.85964912000000004</c:v>
                </c:pt>
                <c:pt idx="28">
                  <c:v>0.88215488000000009</c:v>
                </c:pt>
                <c:pt idx="29">
                  <c:v>0.86809815999999995</c:v>
                </c:pt>
                <c:pt idx="30">
                  <c:v>0.83783783999999994</c:v>
                </c:pt>
              </c:numCache>
            </c:numRef>
          </c:val>
          <c:extLst>
            <c:ext xmlns:c16="http://schemas.microsoft.com/office/drawing/2014/chart" uri="{C3380CC4-5D6E-409C-BE32-E72D297353CC}">
              <c16:uniqueId val="{00000001-EE31-4491-98AB-8CAA690464F7}"/>
            </c:ext>
          </c:extLst>
        </c:ser>
        <c:ser>
          <c:idx val="2"/>
          <c:order val="2"/>
          <c:tx>
            <c:strRef>
              <c:f>Sheet1!$D$1</c:f>
              <c:strCache>
                <c:ptCount val="1"/>
                <c:pt idx="0">
                  <c:v>Female 35-54</c:v>
                </c:pt>
              </c:strCache>
            </c:strRef>
          </c:tx>
          <c:spPr>
            <a:solidFill>
              <a:schemeClr val="accent3"/>
            </a:solidFill>
            <a:ln>
              <a:noFill/>
            </a:ln>
            <a:effectLst/>
          </c:spPr>
          <c:invertIfNegative val="0"/>
          <c:cat>
            <c:strRef>
              <c:f>Sheet1!$A$2:$A$32</c:f>
              <c:strCache>
                <c:ptCount val="31"/>
                <c:pt idx="0">
                  <c:v>Prebiotics</c:v>
                </c:pt>
                <c:pt idx="1">
                  <c:v>Vitamin C</c:v>
                </c:pt>
                <c:pt idx="2">
                  <c:v>Multivitamin</c:v>
                </c:pt>
                <c:pt idx="3">
                  <c:v>Vitamin D</c:v>
                </c:pt>
                <c:pt idx="4">
                  <c:v>Probiotics</c:v>
                </c:pt>
                <c:pt idx="5">
                  <c:v>Iron</c:v>
                </c:pt>
                <c:pt idx="6">
                  <c:v>Magnesium</c:v>
                </c:pt>
                <c:pt idx="7">
                  <c:v>Antioxidants</c:v>
                </c:pt>
                <c:pt idx="8">
                  <c:v>Omega-3s</c:v>
                </c:pt>
                <c:pt idx="9">
                  <c:v>Calcium</c:v>
                </c:pt>
                <c:pt idx="10">
                  <c:v>Protein Powder</c:v>
                </c:pt>
                <c:pt idx="11">
                  <c:v>Collagen</c:v>
                </c:pt>
                <c:pt idx="12">
                  <c:v>Postbiotics</c:v>
                </c:pt>
                <c:pt idx="13">
                  <c:v>Biotin</c:v>
                </c:pt>
                <c:pt idx="14">
                  <c:v>Curcumin/ Turmeric</c:v>
                </c:pt>
                <c:pt idx="15">
                  <c:v>Alpha-GPC</c:v>
                </c:pt>
                <c:pt idx="16">
                  <c:v>Astaxanthin</c:v>
                </c:pt>
                <c:pt idx="17">
                  <c:v>Melatonin</c:v>
                </c:pt>
                <c:pt idx="18">
                  <c:v>CoQ10</c:v>
                </c:pt>
                <c:pt idx="19">
                  <c:v>Ashwagandha</c:v>
                </c:pt>
                <c:pt idx="20">
                  <c:v>Vitamin K2</c:v>
                </c:pt>
                <c:pt idx="21">
                  <c:v>Synbiotics</c:v>
                </c:pt>
                <c:pt idx="22">
                  <c:v>Nootropics</c:v>
                </c:pt>
                <c:pt idx="23">
                  <c:v>CBD</c:v>
                </c:pt>
                <c:pt idx="24">
                  <c:v>Citicoline</c:v>
                </c:pt>
                <c:pt idx="25">
                  <c:v>Lutein</c:v>
                </c:pt>
                <c:pt idx="26">
                  <c:v>Choline</c:v>
                </c:pt>
                <c:pt idx="27">
                  <c:v>MSM</c:v>
                </c:pt>
                <c:pt idx="28">
                  <c:v>Glutathione</c:v>
                </c:pt>
                <c:pt idx="29">
                  <c:v>Glucosamine</c:v>
                </c:pt>
                <c:pt idx="30">
                  <c:v>Mushrooms </c:v>
                </c:pt>
              </c:strCache>
            </c:strRef>
          </c:cat>
          <c:val>
            <c:numRef>
              <c:f>Sheet1!$D$2:$D$32</c:f>
              <c:numCache>
                <c:formatCode>0%</c:formatCode>
                <c:ptCount val="31"/>
                <c:pt idx="0">
                  <c:v>1</c:v>
                </c:pt>
                <c:pt idx="1">
                  <c:v>0.98398169999999996</c:v>
                </c:pt>
                <c:pt idx="2">
                  <c:v>0.96788991000000002</c:v>
                </c:pt>
                <c:pt idx="3">
                  <c:v>0.94212963000000005</c:v>
                </c:pt>
                <c:pt idx="4">
                  <c:v>0.95183485999999995</c:v>
                </c:pt>
                <c:pt idx="5">
                  <c:v>0.89631337</c:v>
                </c:pt>
                <c:pt idx="6">
                  <c:v>0.89170506000000005</c:v>
                </c:pt>
                <c:pt idx="7">
                  <c:v>0.89327145999999991</c:v>
                </c:pt>
                <c:pt idx="8">
                  <c:v>0.86866358999999993</c:v>
                </c:pt>
                <c:pt idx="9">
                  <c:v>0.85057470999999996</c:v>
                </c:pt>
                <c:pt idx="10">
                  <c:v>0.71428572000000001</c:v>
                </c:pt>
                <c:pt idx="11">
                  <c:v>0.74532710999999996</c:v>
                </c:pt>
                <c:pt idx="12">
                  <c:v>0.75516225000000003</c:v>
                </c:pt>
                <c:pt idx="13">
                  <c:v>0.7039801</c:v>
                </c:pt>
                <c:pt idx="14">
                  <c:v>0.71593532999999998</c:v>
                </c:pt>
                <c:pt idx="15">
                  <c:v>0.70850203</c:v>
                </c:pt>
                <c:pt idx="16">
                  <c:v>0.65019011999999998</c:v>
                </c:pt>
                <c:pt idx="17">
                  <c:v>0.68269231000000008</c:v>
                </c:pt>
                <c:pt idx="18">
                  <c:v>0.65408804999999992</c:v>
                </c:pt>
                <c:pt idx="19">
                  <c:v>0.70357143</c:v>
                </c:pt>
                <c:pt idx="20">
                  <c:v>0.68848167999999998</c:v>
                </c:pt>
                <c:pt idx="21">
                  <c:v>0.65964913000000003</c:v>
                </c:pt>
                <c:pt idx="22">
                  <c:v>0.65789472999999998</c:v>
                </c:pt>
                <c:pt idx="23">
                  <c:v>0.57361963999999999</c:v>
                </c:pt>
                <c:pt idx="24">
                  <c:v>0.64315352999999997</c:v>
                </c:pt>
                <c:pt idx="25">
                  <c:v>0.61290321999999997</c:v>
                </c:pt>
                <c:pt idx="26">
                  <c:v>0.63773584999999999</c:v>
                </c:pt>
                <c:pt idx="27">
                  <c:v>0.65107912999999995</c:v>
                </c:pt>
                <c:pt idx="28">
                  <c:v>0.62619807999999988</c:v>
                </c:pt>
                <c:pt idx="29">
                  <c:v>0.62531016999999989</c:v>
                </c:pt>
                <c:pt idx="30">
                  <c:v>0.56598241000000005</c:v>
                </c:pt>
              </c:numCache>
            </c:numRef>
          </c:val>
          <c:extLst>
            <c:ext xmlns:c16="http://schemas.microsoft.com/office/drawing/2014/chart" uri="{C3380CC4-5D6E-409C-BE32-E72D297353CC}">
              <c16:uniqueId val="{00000002-EE31-4491-98AB-8CAA690464F7}"/>
            </c:ext>
          </c:extLst>
        </c:ser>
        <c:ser>
          <c:idx val="3"/>
          <c:order val="3"/>
          <c:tx>
            <c:strRef>
              <c:f>Sheet1!$E$1</c:f>
              <c:strCache>
                <c:ptCount val="1"/>
                <c:pt idx="0">
                  <c:v>Male 35-54</c:v>
                </c:pt>
              </c:strCache>
            </c:strRef>
          </c:tx>
          <c:spPr>
            <a:solidFill>
              <a:schemeClr val="accent4"/>
            </a:solidFill>
            <a:ln>
              <a:noFill/>
            </a:ln>
            <a:effectLst/>
          </c:spPr>
          <c:invertIfNegative val="0"/>
          <c:cat>
            <c:strRef>
              <c:f>Sheet1!$A$2:$A$32</c:f>
              <c:strCache>
                <c:ptCount val="31"/>
                <c:pt idx="0">
                  <c:v>Prebiotics</c:v>
                </c:pt>
                <c:pt idx="1">
                  <c:v>Vitamin C</c:v>
                </c:pt>
                <c:pt idx="2">
                  <c:v>Multivitamin</c:v>
                </c:pt>
                <c:pt idx="3">
                  <c:v>Vitamin D</c:v>
                </c:pt>
                <c:pt idx="4">
                  <c:v>Probiotics</c:v>
                </c:pt>
                <c:pt idx="5">
                  <c:v>Iron</c:v>
                </c:pt>
                <c:pt idx="6">
                  <c:v>Magnesium</c:v>
                </c:pt>
                <c:pt idx="7">
                  <c:v>Antioxidants</c:v>
                </c:pt>
                <c:pt idx="8">
                  <c:v>Omega-3s</c:v>
                </c:pt>
                <c:pt idx="9">
                  <c:v>Calcium</c:v>
                </c:pt>
                <c:pt idx="10">
                  <c:v>Protein Powder</c:v>
                </c:pt>
                <c:pt idx="11">
                  <c:v>Collagen</c:v>
                </c:pt>
                <c:pt idx="12">
                  <c:v>Postbiotics</c:v>
                </c:pt>
                <c:pt idx="13">
                  <c:v>Biotin</c:v>
                </c:pt>
                <c:pt idx="14">
                  <c:v>Curcumin/ Turmeric</c:v>
                </c:pt>
                <c:pt idx="15">
                  <c:v>Alpha-GPC</c:v>
                </c:pt>
                <c:pt idx="16">
                  <c:v>Astaxanthin</c:v>
                </c:pt>
                <c:pt idx="17">
                  <c:v>Melatonin</c:v>
                </c:pt>
                <c:pt idx="18">
                  <c:v>CoQ10</c:v>
                </c:pt>
                <c:pt idx="19">
                  <c:v>Ashwagandha</c:v>
                </c:pt>
                <c:pt idx="20">
                  <c:v>Vitamin K2</c:v>
                </c:pt>
                <c:pt idx="21">
                  <c:v>Synbiotics</c:v>
                </c:pt>
                <c:pt idx="22">
                  <c:v>Nootropics</c:v>
                </c:pt>
                <c:pt idx="23">
                  <c:v>CBD</c:v>
                </c:pt>
                <c:pt idx="24">
                  <c:v>Citicoline</c:v>
                </c:pt>
                <c:pt idx="25">
                  <c:v>Lutein</c:v>
                </c:pt>
                <c:pt idx="26">
                  <c:v>Choline</c:v>
                </c:pt>
                <c:pt idx="27">
                  <c:v>MSM</c:v>
                </c:pt>
                <c:pt idx="28">
                  <c:v>Glutathione</c:v>
                </c:pt>
                <c:pt idx="29">
                  <c:v>Glucosamine</c:v>
                </c:pt>
                <c:pt idx="30">
                  <c:v>Mushrooms </c:v>
                </c:pt>
              </c:strCache>
            </c:strRef>
          </c:cat>
          <c:val>
            <c:numRef>
              <c:f>Sheet1!$E$2:$E$32</c:f>
              <c:numCache>
                <c:formatCode>0%</c:formatCode>
                <c:ptCount val="31"/>
                <c:pt idx="0">
                  <c:v>1.0000000099999999</c:v>
                </c:pt>
                <c:pt idx="1">
                  <c:v>0.98657717999999994</c:v>
                </c:pt>
                <c:pt idx="2">
                  <c:v>0.97972973000000008</c:v>
                </c:pt>
                <c:pt idx="3">
                  <c:v>0.95749439999999997</c:v>
                </c:pt>
                <c:pt idx="4">
                  <c:v>0.94796378999999997</c:v>
                </c:pt>
                <c:pt idx="5">
                  <c:v>0.92550790999999999</c:v>
                </c:pt>
                <c:pt idx="6">
                  <c:v>0.94570135999999994</c:v>
                </c:pt>
                <c:pt idx="7">
                  <c:v>0.91513761000000005</c:v>
                </c:pt>
                <c:pt idx="8">
                  <c:v>0.95056180000000001</c:v>
                </c:pt>
                <c:pt idx="9">
                  <c:v>0.93932583999999997</c:v>
                </c:pt>
                <c:pt idx="10">
                  <c:v>0.86956521999999992</c:v>
                </c:pt>
                <c:pt idx="11">
                  <c:v>0.77262180999999996</c:v>
                </c:pt>
                <c:pt idx="12">
                  <c:v>0.86294415000000013</c:v>
                </c:pt>
                <c:pt idx="13">
                  <c:v>0.77078084999999996</c:v>
                </c:pt>
                <c:pt idx="14">
                  <c:v>0.82669788999999994</c:v>
                </c:pt>
                <c:pt idx="15">
                  <c:v>0.75232197999999995</c:v>
                </c:pt>
                <c:pt idx="16">
                  <c:v>0.76060605999999997</c:v>
                </c:pt>
                <c:pt idx="17">
                  <c:v>0.78809522999999981</c:v>
                </c:pt>
                <c:pt idx="18">
                  <c:v>0.75830816000000012</c:v>
                </c:pt>
                <c:pt idx="19">
                  <c:v>0.78807946999999989</c:v>
                </c:pt>
                <c:pt idx="20">
                  <c:v>0.82338308999999998</c:v>
                </c:pt>
                <c:pt idx="21">
                  <c:v>0.78804348000000002</c:v>
                </c:pt>
                <c:pt idx="22">
                  <c:v>0.75167784999999998</c:v>
                </c:pt>
                <c:pt idx="23">
                  <c:v>0.70670390999999999</c:v>
                </c:pt>
                <c:pt idx="24">
                  <c:v>0.75577556999999995</c:v>
                </c:pt>
                <c:pt idx="25">
                  <c:v>0.77506775000000006</c:v>
                </c:pt>
                <c:pt idx="26">
                  <c:v>0.73529411999999994</c:v>
                </c:pt>
                <c:pt idx="27">
                  <c:v>0.77681160000000005</c:v>
                </c:pt>
                <c:pt idx="28">
                  <c:v>0.7698863600000001</c:v>
                </c:pt>
                <c:pt idx="29">
                  <c:v>0.75238095000000005</c:v>
                </c:pt>
                <c:pt idx="30">
                  <c:v>0.67352184000000004</c:v>
                </c:pt>
              </c:numCache>
            </c:numRef>
          </c:val>
          <c:extLst>
            <c:ext xmlns:c16="http://schemas.microsoft.com/office/drawing/2014/chart" uri="{C3380CC4-5D6E-409C-BE32-E72D297353CC}">
              <c16:uniqueId val="{00000003-EE31-4491-98AB-8CAA690464F7}"/>
            </c:ext>
          </c:extLst>
        </c:ser>
        <c:ser>
          <c:idx val="4"/>
          <c:order val="4"/>
          <c:tx>
            <c:strRef>
              <c:f>Sheet1!$F$1</c:f>
              <c:strCache>
                <c:ptCount val="1"/>
                <c:pt idx="0">
                  <c:v>Female 55+</c:v>
                </c:pt>
              </c:strCache>
            </c:strRef>
          </c:tx>
          <c:spPr>
            <a:solidFill>
              <a:schemeClr val="accent5"/>
            </a:solidFill>
            <a:ln>
              <a:noFill/>
            </a:ln>
            <a:effectLst/>
          </c:spPr>
          <c:invertIfNegative val="0"/>
          <c:cat>
            <c:strRef>
              <c:f>Sheet1!$A$2:$A$32</c:f>
              <c:strCache>
                <c:ptCount val="31"/>
                <c:pt idx="0">
                  <c:v>Prebiotics</c:v>
                </c:pt>
                <c:pt idx="1">
                  <c:v>Vitamin C</c:v>
                </c:pt>
                <c:pt idx="2">
                  <c:v>Multivitamin</c:v>
                </c:pt>
                <c:pt idx="3">
                  <c:v>Vitamin D</c:v>
                </c:pt>
                <c:pt idx="4">
                  <c:v>Probiotics</c:v>
                </c:pt>
                <c:pt idx="5">
                  <c:v>Iron</c:v>
                </c:pt>
                <c:pt idx="6">
                  <c:v>Magnesium</c:v>
                </c:pt>
                <c:pt idx="7">
                  <c:v>Antioxidants</c:v>
                </c:pt>
                <c:pt idx="8">
                  <c:v>Omega-3s</c:v>
                </c:pt>
                <c:pt idx="9">
                  <c:v>Calcium</c:v>
                </c:pt>
                <c:pt idx="10">
                  <c:v>Protein Powder</c:v>
                </c:pt>
                <c:pt idx="11">
                  <c:v>Collagen</c:v>
                </c:pt>
                <c:pt idx="12">
                  <c:v>Postbiotics</c:v>
                </c:pt>
                <c:pt idx="13">
                  <c:v>Biotin</c:v>
                </c:pt>
                <c:pt idx="14">
                  <c:v>Curcumin/ Turmeric</c:v>
                </c:pt>
                <c:pt idx="15">
                  <c:v>Alpha-GPC</c:v>
                </c:pt>
                <c:pt idx="16">
                  <c:v>Astaxanthin</c:v>
                </c:pt>
                <c:pt idx="17">
                  <c:v>Melatonin</c:v>
                </c:pt>
                <c:pt idx="18">
                  <c:v>CoQ10</c:v>
                </c:pt>
                <c:pt idx="19">
                  <c:v>Ashwagandha</c:v>
                </c:pt>
                <c:pt idx="20">
                  <c:v>Vitamin K2</c:v>
                </c:pt>
                <c:pt idx="21">
                  <c:v>Synbiotics</c:v>
                </c:pt>
                <c:pt idx="22">
                  <c:v>Nootropics</c:v>
                </c:pt>
                <c:pt idx="23">
                  <c:v>CBD</c:v>
                </c:pt>
                <c:pt idx="24">
                  <c:v>Citicoline</c:v>
                </c:pt>
                <c:pt idx="25">
                  <c:v>Lutein</c:v>
                </c:pt>
                <c:pt idx="26">
                  <c:v>Choline</c:v>
                </c:pt>
                <c:pt idx="27">
                  <c:v>MSM</c:v>
                </c:pt>
                <c:pt idx="28">
                  <c:v>Glutathione</c:v>
                </c:pt>
                <c:pt idx="29">
                  <c:v>Glucosamine</c:v>
                </c:pt>
                <c:pt idx="30">
                  <c:v>Mushrooms </c:v>
                </c:pt>
              </c:strCache>
            </c:strRef>
          </c:cat>
          <c:val>
            <c:numRef>
              <c:f>Sheet1!$F$2:$F$32</c:f>
              <c:numCache>
                <c:formatCode>0%</c:formatCode>
                <c:ptCount val="31"/>
                <c:pt idx="0">
                  <c:v>0.99999999000000006</c:v>
                </c:pt>
                <c:pt idx="1">
                  <c:v>0.97126438000000004</c:v>
                </c:pt>
                <c:pt idx="2">
                  <c:v>0.89714285999999999</c:v>
                </c:pt>
                <c:pt idx="3">
                  <c:v>0.94857141999999994</c:v>
                </c:pt>
                <c:pt idx="4">
                  <c:v>0.95375723000000001</c:v>
                </c:pt>
                <c:pt idx="5">
                  <c:v>0.76436780999999998</c:v>
                </c:pt>
                <c:pt idx="6">
                  <c:v>0.83236994000000009</c:v>
                </c:pt>
                <c:pt idx="7">
                  <c:v>0.84117648</c:v>
                </c:pt>
                <c:pt idx="8">
                  <c:v>0.85549132999999988</c:v>
                </c:pt>
                <c:pt idx="9">
                  <c:v>0.86857143000000003</c:v>
                </c:pt>
                <c:pt idx="10">
                  <c:v>0.60493826999999989</c:v>
                </c:pt>
                <c:pt idx="11">
                  <c:v>0.64497040999999999</c:v>
                </c:pt>
                <c:pt idx="12">
                  <c:v>0.70588234999999999</c:v>
                </c:pt>
                <c:pt idx="13">
                  <c:v>0.6148648699999999</c:v>
                </c:pt>
                <c:pt idx="14">
                  <c:v>0.70658681999999995</c:v>
                </c:pt>
                <c:pt idx="15">
                  <c:v>0.58024692</c:v>
                </c:pt>
                <c:pt idx="16">
                  <c:v>0.54216867000000002</c:v>
                </c:pt>
                <c:pt idx="17">
                  <c:v>0.55089819000000007</c:v>
                </c:pt>
                <c:pt idx="18">
                  <c:v>0.50000001000000005</c:v>
                </c:pt>
                <c:pt idx="19">
                  <c:v>0.52427184000000004</c:v>
                </c:pt>
                <c:pt idx="20">
                  <c:v>0.59731542999999998</c:v>
                </c:pt>
                <c:pt idx="21">
                  <c:v>0.5</c:v>
                </c:pt>
                <c:pt idx="22">
                  <c:v>0.62686567000000004</c:v>
                </c:pt>
                <c:pt idx="23">
                  <c:v>0.37398373999999995</c:v>
                </c:pt>
                <c:pt idx="24">
                  <c:v>0.52941176000000001</c:v>
                </c:pt>
                <c:pt idx="25">
                  <c:v>0.48854961000000002</c:v>
                </c:pt>
                <c:pt idx="26">
                  <c:v>0.48453608000000004</c:v>
                </c:pt>
                <c:pt idx="27">
                  <c:v>0.61956521999999992</c:v>
                </c:pt>
                <c:pt idx="28">
                  <c:v>0.44339623000000006</c:v>
                </c:pt>
                <c:pt idx="29">
                  <c:v>0.59615384999999999</c:v>
                </c:pt>
                <c:pt idx="30">
                  <c:v>0.42622952000000003</c:v>
                </c:pt>
              </c:numCache>
            </c:numRef>
          </c:val>
          <c:extLst>
            <c:ext xmlns:c16="http://schemas.microsoft.com/office/drawing/2014/chart" uri="{C3380CC4-5D6E-409C-BE32-E72D297353CC}">
              <c16:uniqueId val="{00000004-EE31-4491-98AB-8CAA690464F7}"/>
            </c:ext>
          </c:extLst>
        </c:ser>
        <c:ser>
          <c:idx val="5"/>
          <c:order val="5"/>
          <c:tx>
            <c:strRef>
              <c:f>Sheet1!$G$1</c:f>
              <c:strCache>
                <c:ptCount val="1"/>
                <c:pt idx="0">
                  <c:v>Male 55+</c:v>
                </c:pt>
              </c:strCache>
            </c:strRef>
          </c:tx>
          <c:spPr>
            <a:solidFill>
              <a:schemeClr val="accent6"/>
            </a:solidFill>
            <a:ln>
              <a:noFill/>
            </a:ln>
            <a:effectLst/>
          </c:spPr>
          <c:invertIfNegative val="0"/>
          <c:cat>
            <c:strRef>
              <c:f>Sheet1!$A$2:$A$32</c:f>
              <c:strCache>
                <c:ptCount val="31"/>
                <c:pt idx="0">
                  <c:v>Prebiotics</c:v>
                </c:pt>
                <c:pt idx="1">
                  <c:v>Vitamin C</c:v>
                </c:pt>
                <c:pt idx="2">
                  <c:v>Multivitamin</c:v>
                </c:pt>
                <c:pt idx="3">
                  <c:v>Vitamin D</c:v>
                </c:pt>
                <c:pt idx="4">
                  <c:v>Probiotics</c:v>
                </c:pt>
                <c:pt idx="5">
                  <c:v>Iron</c:v>
                </c:pt>
                <c:pt idx="6">
                  <c:v>Magnesium</c:v>
                </c:pt>
                <c:pt idx="7">
                  <c:v>Antioxidants</c:v>
                </c:pt>
                <c:pt idx="8">
                  <c:v>Omega-3s</c:v>
                </c:pt>
                <c:pt idx="9">
                  <c:v>Calcium</c:v>
                </c:pt>
                <c:pt idx="10">
                  <c:v>Protein Powder</c:v>
                </c:pt>
                <c:pt idx="11">
                  <c:v>Collagen</c:v>
                </c:pt>
                <c:pt idx="12">
                  <c:v>Postbiotics</c:v>
                </c:pt>
                <c:pt idx="13">
                  <c:v>Biotin</c:v>
                </c:pt>
                <c:pt idx="14">
                  <c:v>Curcumin/ Turmeric</c:v>
                </c:pt>
                <c:pt idx="15">
                  <c:v>Alpha-GPC</c:v>
                </c:pt>
                <c:pt idx="16">
                  <c:v>Astaxanthin</c:v>
                </c:pt>
                <c:pt idx="17">
                  <c:v>Melatonin</c:v>
                </c:pt>
                <c:pt idx="18">
                  <c:v>CoQ10</c:v>
                </c:pt>
                <c:pt idx="19">
                  <c:v>Ashwagandha</c:v>
                </c:pt>
                <c:pt idx="20">
                  <c:v>Vitamin K2</c:v>
                </c:pt>
                <c:pt idx="21">
                  <c:v>Synbiotics</c:v>
                </c:pt>
                <c:pt idx="22">
                  <c:v>Nootropics</c:v>
                </c:pt>
                <c:pt idx="23">
                  <c:v>CBD</c:v>
                </c:pt>
                <c:pt idx="24">
                  <c:v>Citicoline</c:v>
                </c:pt>
                <c:pt idx="25">
                  <c:v>Lutein</c:v>
                </c:pt>
                <c:pt idx="26">
                  <c:v>Choline</c:v>
                </c:pt>
                <c:pt idx="27">
                  <c:v>MSM</c:v>
                </c:pt>
                <c:pt idx="28">
                  <c:v>Glutathione</c:v>
                </c:pt>
                <c:pt idx="29">
                  <c:v>Glucosamine</c:v>
                </c:pt>
                <c:pt idx="30">
                  <c:v>Mushrooms </c:v>
                </c:pt>
              </c:strCache>
            </c:strRef>
          </c:cat>
          <c:val>
            <c:numRef>
              <c:f>Sheet1!$G$2:$G$32</c:f>
              <c:numCache>
                <c:formatCode>0%</c:formatCode>
                <c:ptCount val="31"/>
                <c:pt idx="0">
                  <c:v>0.99999999999999989</c:v>
                </c:pt>
                <c:pt idx="1">
                  <c:v>0.98564593</c:v>
                </c:pt>
                <c:pt idx="2">
                  <c:v>0.9710145</c:v>
                </c:pt>
                <c:pt idx="3">
                  <c:v>0.95215311000000002</c:v>
                </c:pt>
                <c:pt idx="4">
                  <c:v>0.91262136000000005</c:v>
                </c:pt>
                <c:pt idx="5">
                  <c:v>0.87922705000000001</c:v>
                </c:pt>
                <c:pt idx="6">
                  <c:v>0.87378641000000001</c:v>
                </c:pt>
                <c:pt idx="7">
                  <c:v>0.88834951000000006</c:v>
                </c:pt>
                <c:pt idx="8">
                  <c:v>0.92344496999999992</c:v>
                </c:pt>
                <c:pt idx="9">
                  <c:v>0.86602869999999998</c:v>
                </c:pt>
                <c:pt idx="10">
                  <c:v>0.70103093000000005</c:v>
                </c:pt>
                <c:pt idx="11">
                  <c:v>0.60301508000000004</c:v>
                </c:pt>
                <c:pt idx="12">
                  <c:v>0.6705882299999999</c:v>
                </c:pt>
                <c:pt idx="13">
                  <c:v>0.58750000000000013</c:v>
                </c:pt>
                <c:pt idx="14">
                  <c:v>0.73869348000000001</c:v>
                </c:pt>
                <c:pt idx="15">
                  <c:v>0.61904761000000008</c:v>
                </c:pt>
                <c:pt idx="16">
                  <c:v>0.55462185000000008</c:v>
                </c:pt>
                <c:pt idx="17">
                  <c:v>0.60621761000000007</c:v>
                </c:pt>
                <c:pt idx="18">
                  <c:v>0.61290321999999997</c:v>
                </c:pt>
                <c:pt idx="19">
                  <c:v>0.66355140999999995</c:v>
                </c:pt>
                <c:pt idx="20">
                  <c:v>0.66480446999999998</c:v>
                </c:pt>
                <c:pt idx="21">
                  <c:v>0.60294117999999997</c:v>
                </c:pt>
                <c:pt idx="22">
                  <c:v>0.61290323000000002</c:v>
                </c:pt>
                <c:pt idx="23">
                  <c:v>0.43661970999999999</c:v>
                </c:pt>
                <c:pt idx="24">
                  <c:v>0.5</c:v>
                </c:pt>
                <c:pt idx="25">
                  <c:v>0.64864865000000005</c:v>
                </c:pt>
                <c:pt idx="26">
                  <c:v>0.52066115999999996</c:v>
                </c:pt>
                <c:pt idx="27">
                  <c:v>0.58139536000000014</c:v>
                </c:pt>
                <c:pt idx="28">
                  <c:v>0.56428571999999988</c:v>
                </c:pt>
                <c:pt idx="29">
                  <c:v>0.62962962999999994</c:v>
                </c:pt>
                <c:pt idx="30">
                  <c:v>0.54705883</c:v>
                </c:pt>
              </c:numCache>
            </c:numRef>
          </c:val>
          <c:extLst>
            <c:ext xmlns:c16="http://schemas.microsoft.com/office/drawing/2014/chart" uri="{C3380CC4-5D6E-409C-BE32-E72D297353CC}">
              <c16:uniqueId val="{00000005-EE31-4491-98AB-8CAA690464F7}"/>
            </c:ext>
          </c:extLst>
        </c:ser>
        <c:dLbls>
          <c:showLegendKey val="0"/>
          <c:showVal val="0"/>
          <c:showCatName val="0"/>
          <c:showSerName val="0"/>
          <c:showPercent val="0"/>
          <c:showBubbleSize val="0"/>
        </c:dLbls>
        <c:gapWidth val="219"/>
        <c:overlap val="-27"/>
        <c:axId val="790037616"/>
        <c:axId val="790027896"/>
      </c:barChart>
      <c:catAx>
        <c:axId val="790037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90027896"/>
        <c:crosses val="autoZero"/>
        <c:auto val="1"/>
        <c:lblAlgn val="ctr"/>
        <c:lblOffset val="100"/>
        <c:noMultiLvlLbl val="0"/>
      </c:catAx>
      <c:valAx>
        <c:axId val="79002789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90037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Sheet1!$A$2:$A$32</c:f>
              <c:strCache>
                <c:ptCount val="31"/>
                <c:pt idx="0">
                  <c:v>Prebiotics</c:v>
                </c:pt>
                <c:pt idx="1">
                  <c:v>Vitamin C</c:v>
                </c:pt>
                <c:pt idx="2">
                  <c:v>Multivitamin</c:v>
                </c:pt>
                <c:pt idx="3">
                  <c:v>Vitamin D</c:v>
                </c:pt>
                <c:pt idx="4">
                  <c:v>Calcium</c:v>
                </c:pt>
                <c:pt idx="5">
                  <c:v>Iron</c:v>
                </c:pt>
                <c:pt idx="6">
                  <c:v>Omega-3s</c:v>
                </c:pt>
                <c:pt idx="7">
                  <c:v>Magnesium</c:v>
                </c:pt>
                <c:pt idx="8">
                  <c:v>Probiotics</c:v>
                </c:pt>
                <c:pt idx="9">
                  <c:v>Antioxidants</c:v>
                </c:pt>
                <c:pt idx="10">
                  <c:v>Protein Powder</c:v>
                </c:pt>
                <c:pt idx="11">
                  <c:v>Collagen</c:v>
                </c:pt>
                <c:pt idx="12">
                  <c:v>Curcumin/ Turmeric</c:v>
                </c:pt>
                <c:pt idx="13">
                  <c:v>Melatonin</c:v>
                </c:pt>
                <c:pt idx="14">
                  <c:v>Glucosamine</c:v>
                </c:pt>
                <c:pt idx="15">
                  <c:v>Biotin</c:v>
                </c:pt>
                <c:pt idx="16">
                  <c:v>Vitamin K2</c:v>
                </c:pt>
                <c:pt idx="17">
                  <c:v>Mushrooms</c:v>
                </c:pt>
                <c:pt idx="18">
                  <c:v>CBD</c:v>
                </c:pt>
                <c:pt idx="19">
                  <c:v>Postbiotics</c:v>
                </c:pt>
                <c:pt idx="20">
                  <c:v>Lutein</c:v>
                </c:pt>
                <c:pt idx="21">
                  <c:v>CoQ10</c:v>
                </c:pt>
                <c:pt idx="22">
                  <c:v>Glutathione</c:v>
                </c:pt>
                <c:pt idx="23">
                  <c:v>Synbiotics</c:v>
                </c:pt>
                <c:pt idx="24">
                  <c:v>Ashwagandha</c:v>
                </c:pt>
                <c:pt idx="25">
                  <c:v>Choline</c:v>
                </c:pt>
                <c:pt idx="26">
                  <c:v>MSM</c:v>
                </c:pt>
                <c:pt idx="27">
                  <c:v>Astaxanthin</c:v>
                </c:pt>
                <c:pt idx="28">
                  <c:v>Alpha-GPC</c:v>
                </c:pt>
                <c:pt idx="29">
                  <c:v>Citicoline</c:v>
                </c:pt>
                <c:pt idx="30">
                  <c:v>Nootropics</c:v>
                </c:pt>
              </c:strCache>
            </c:strRef>
          </c:cat>
          <c:val>
            <c:numRef>
              <c:f>Sheet1!$B$2:$B$32</c:f>
              <c:numCache>
                <c:formatCode>0%</c:formatCode>
                <c:ptCount val="31"/>
                <c:pt idx="0">
                  <c:v>1.0000000099999999</c:v>
                </c:pt>
                <c:pt idx="1">
                  <c:v>0.99578058999999997</c:v>
                </c:pt>
                <c:pt idx="2">
                  <c:v>0.99367088999999997</c:v>
                </c:pt>
                <c:pt idx="3">
                  <c:v>0.99367088999999997</c:v>
                </c:pt>
                <c:pt idx="4">
                  <c:v>0.98945147999999994</c:v>
                </c:pt>
                <c:pt idx="5">
                  <c:v>0.98945148000000005</c:v>
                </c:pt>
                <c:pt idx="6">
                  <c:v>0.98101265999999998</c:v>
                </c:pt>
                <c:pt idx="7">
                  <c:v>0.98312235999999997</c:v>
                </c:pt>
                <c:pt idx="8">
                  <c:v>0.98734177000000001</c:v>
                </c:pt>
                <c:pt idx="9">
                  <c:v>0.98101264999999982</c:v>
                </c:pt>
                <c:pt idx="10">
                  <c:v>0.96624472999999989</c:v>
                </c:pt>
                <c:pt idx="11">
                  <c:v>0.95780591000000004</c:v>
                </c:pt>
                <c:pt idx="12">
                  <c:v>0.96413501999999995</c:v>
                </c:pt>
                <c:pt idx="13">
                  <c:v>0.97679325000000006</c:v>
                </c:pt>
                <c:pt idx="14">
                  <c:v>0.92405063999999992</c:v>
                </c:pt>
                <c:pt idx="15">
                  <c:v>0.94514767999999993</c:v>
                </c:pt>
                <c:pt idx="16">
                  <c:v>0.89662445999999985</c:v>
                </c:pt>
                <c:pt idx="17">
                  <c:v>0.88396624000000001</c:v>
                </c:pt>
                <c:pt idx="18">
                  <c:v>0.94725738999999998</c:v>
                </c:pt>
                <c:pt idx="19">
                  <c:v>0.83544304999999996</c:v>
                </c:pt>
                <c:pt idx="20">
                  <c:v>0.77848100999999992</c:v>
                </c:pt>
                <c:pt idx="21">
                  <c:v>0.79957804999999993</c:v>
                </c:pt>
                <c:pt idx="22">
                  <c:v>0.71518987000000001</c:v>
                </c:pt>
                <c:pt idx="23">
                  <c:v>0.70886076000000009</c:v>
                </c:pt>
                <c:pt idx="24">
                  <c:v>0.73628691000000002</c:v>
                </c:pt>
                <c:pt idx="25">
                  <c:v>0.74683544000000002</c:v>
                </c:pt>
                <c:pt idx="26">
                  <c:v>0.69198311999999995</c:v>
                </c:pt>
                <c:pt idx="27">
                  <c:v>0.62236287000000001</c:v>
                </c:pt>
                <c:pt idx="28">
                  <c:v>0.66033755999999999</c:v>
                </c:pt>
                <c:pt idx="29">
                  <c:v>0.63713080999999994</c:v>
                </c:pt>
                <c:pt idx="30">
                  <c:v>0.63502108999999995</c:v>
                </c:pt>
              </c:numCache>
            </c:numRef>
          </c:val>
          <c:extLst>
            <c:ext xmlns:c16="http://schemas.microsoft.com/office/drawing/2014/chart" uri="{C3380CC4-5D6E-409C-BE32-E72D297353CC}">
              <c16:uniqueId val="{00000000-C81E-433F-B62B-CCEB9C56F9FB}"/>
            </c:ext>
          </c:extLst>
        </c:ser>
        <c:ser>
          <c:idx val="1"/>
          <c:order val="1"/>
          <c:tx>
            <c:strRef>
              <c:f>Sheet1!$C$1</c:f>
              <c:strCache>
                <c:ptCount val="1"/>
                <c:pt idx="0">
                  <c:v>UK</c:v>
                </c:pt>
              </c:strCache>
            </c:strRef>
          </c:tx>
          <c:spPr>
            <a:solidFill>
              <a:schemeClr val="accent2"/>
            </a:solidFill>
            <a:ln>
              <a:noFill/>
            </a:ln>
            <a:effectLst/>
          </c:spPr>
          <c:invertIfNegative val="0"/>
          <c:cat>
            <c:strRef>
              <c:f>Sheet1!$A$2:$A$32</c:f>
              <c:strCache>
                <c:ptCount val="31"/>
                <c:pt idx="0">
                  <c:v>Prebiotics</c:v>
                </c:pt>
                <c:pt idx="1">
                  <c:v>Vitamin C</c:v>
                </c:pt>
                <c:pt idx="2">
                  <c:v>Multivitamin</c:v>
                </c:pt>
                <c:pt idx="3">
                  <c:v>Vitamin D</c:v>
                </c:pt>
                <c:pt idx="4">
                  <c:v>Calcium</c:v>
                </c:pt>
                <c:pt idx="5">
                  <c:v>Iron</c:v>
                </c:pt>
                <c:pt idx="6">
                  <c:v>Omega-3s</c:v>
                </c:pt>
                <c:pt idx="7">
                  <c:v>Magnesium</c:v>
                </c:pt>
                <c:pt idx="8">
                  <c:v>Probiotics</c:v>
                </c:pt>
                <c:pt idx="9">
                  <c:v>Antioxidants</c:v>
                </c:pt>
                <c:pt idx="10">
                  <c:v>Protein Powder</c:v>
                </c:pt>
                <c:pt idx="11">
                  <c:v>Collagen</c:v>
                </c:pt>
                <c:pt idx="12">
                  <c:v>Curcumin/ Turmeric</c:v>
                </c:pt>
                <c:pt idx="13">
                  <c:v>Melatonin</c:v>
                </c:pt>
                <c:pt idx="14">
                  <c:v>Glucosamine</c:v>
                </c:pt>
                <c:pt idx="15">
                  <c:v>Biotin</c:v>
                </c:pt>
                <c:pt idx="16">
                  <c:v>Vitamin K2</c:v>
                </c:pt>
                <c:pt idx="17">
                  <c:v>Mushrooms</c:v>
                </c:pt>
                <c:pt idx="18">
                  <c:v>CBD</c:v>
                </c:pt>
                <c:pt idx="19">
                  <c:v>Postbiotics</c:v>
                </c:pt>
                <c:pt idx="20">
                  <c:v>Lutein</c:v>
                </c:pt>
                <c:pt idx="21">
                  <c:v>CoQ10</c:v>
                </c:pt>
                <c:pt idx="22">
                  <c:v>Glutathione</c:v>
                </c:pt>
                <c:pt idx="23">
                  <c:v>Synbiotics</c:v>
                </c:pt>
                <c:pt idx="24">
                  <c:v>Ashwagandha</c:v>
                </c:pt>
                <c:pt idx="25">
                  <c:v>Choline</c:v>
                </c:pt>
                <c:pt idx="26">
                  <c:v>MSM</c:v>
                </c:pt>
                <c:pt idx="27">
                  <c:v>Astaxanthin</c:v>
                </c:pt>
                <c:pt idx="28">
                  <c:v>Alpha-GPC</c:v>
                </c:pt>
                <c:pt idx="29">
                  <c:v>Citicoline</c:v>
                </c:pt>
                <c:pt idx="30">
                  <c:v>Nootropics</c:v>
                </c:pt>
              </c:strCache>
            </c:strRef>
          </c:cat>
          <c:val>
            <c:numRef>
              <c:f>Sheet1!$C$2:$C$32</c:f>
              <c:numCache>
                <c:formatCode>0%</c:formatCode>
                <c:ptCount val="31"/>
                <c:pt idx="0">
                  <c:v>1</c:v>
                </c:pt>
                <c:pt idx="1">
                  <c:v>0.99999998999999995</c:v>
                </c:pt>
                <c:pt idx="2">
                  <c:v>1</c:v>
                </c:pt>
                <c:pt idx="3">
                  <c:v>0.99404761999999991</c:v>
                </c:pt>
                <c:pt idx="4">
                  <c:v>0.99404762000000002</c:v>
                </c:pt>
                <c:pt idx="5">
                  <c:v>1</c:v>
                </c:pt>
                <c:pt idx="6">
                  <c:v>0.98809523999999993</c:v>
                </c:pt>
                <c:pt idx="7">
                  <c:v>0.98809524999999998</c:v>
                </c:pt>
                <c:pt idx="8">
                  <c:v>0.98809524000000004</c:v>
                </c:pt>
                <c:pt idx="9">
                  <c:v>0.99404761999999991</c:v>
                </c:pt>
                <c:pt idx="10">
                  <c:v>0.98214285999999995</c:v>
                </c:pt>
                <c:pt idx="11">
                  <c:v>0.97023809999999999</c:v>
                </c:pt>
                <c:pt idx="12">
                  <c:v>0.95833332999999998</c:v>
                </c:pt>
                <c:pt idx="13">
                  <c:v>0.91666666000000008</c:v>
                </c:pt>
                <c:pt idx="14">
                  <c:v>0.92857141999999993</c:v>
                </c:pt>
                <c:pt idx="15">
                  <c:v>0.83333334000000003</c:v>
                </c:pt>
                <c:pt idx="16">
                  <c:v>0.87500000999999994</c:v>
                </c:pt>
                <c:pt idx="17">
                  <c:v>0.8392857199999999</c:v>
                </c:pt>
                <c:pt idx="18">
                  <c:v>0.88095237999999998</c:v>
                </c:pt>
                <c:pt idx="19">
                  <c:v>0.82142857000000002</c:v>
                </c:pt>
                <c:pt idx="20">
                  <c:v>0.67261905</c:v>
                </c:pt>
                <c:pt idx="21">
                  <c:v>0.69642857000000002</c:v>
                </c:pt>
                <c:pt idx="22">
                  <c:v>0.69642857000000002</c:v>
                </c:pt>
                <c:pt idx="23">
                  <c:v>0.75000001000000005</c:v>
                </c:pt>
                <c:pt idx="24">
                  <c:v>0.58333333000000009</c:v>
                </c:pt>
                <c:pt idx="25">
                  <c:v>0.69642857000000002</c:v>
                </c:pt>
                <c:pt idx="26">
                  <c:v>0.71428573000000006</c:v>
                </c:pt>
                <c:pt idx="27">
                  <c:v>0.61309524999999998</c:v>
                </c:pt>
                <c:pt idx="28">
                  <c:v>0.69642857000000002</c:v>
                </c:pt>
                <c:pt idx="29">
                  <c:v>0.63095237000000004</c:v>
                </c:pt>
                <c:pt idx="30">
                  <c:v>0.61309522999999999</c:v>
                </c:pt>
              </c:numCache>
            </c:numRef>
          </c:val>
          <c:extLst>
            <c:ext xmlns:c16="http://schemas.microsoft.com/office/drawing/2014/chart" uri="{C3380CC4-5D6E-409C-BE32-E72D297353CC}">
              <c16:uniqueId val="{00000001-C81E-433F-B62B-CCEB9C56F9FB}"/>
            </c:ext>
          </c:extLst>
        </c:ser>
        <c:ser>
          <c:idx val="2"/>
          <c:order val="2"/>
          <c:tx>
            <c:strRef>
              <c:f>Sheet1!$D$1</c:f>
              <c:strCache>
                <c:ptCount val="1"/>
                <c:pt idx="0">
                  <c:v>DE</c:v>
                </c:pt>
              </c:strCache>
            </c:strRef>
          </c:tx>
          <c:spPr>
            <a:solidFill>
              <a:schemeClr val="accent3"/>
            </a:solidFill>
            <a:ln>
              <a:noFill/>
            </a:ln>
            <a:effectLst/>
          </c:spPr>
          <c:invertIfNegative val="0"/>
          <c:cat>
            <c:strRef>
              <c:f>Sheet1!$A$2:$A$32</c:f>
              <c:strCache>
                <c:ptCount val="31"/>
                <c:pt idx="0">
                  <c:v>Prebiotics</c:v>
                </c:pt>
                <c:pt idx="1">
                  <c:v>Vitamin C</c:v>
                </c:pt>
                <c:pt idx="2">
                  <c:v>Multivitamin</c:v>
                </c:pt>
                <c:pt idx="3">
                  <c:v>Vitamin D</c:v>
                </c:pt>
                <c:pt idx="4">
                  <c:v>Calcium</c:v>
                </c:pt>
                <c:pt idx="5">
                  <c:v>Iron</c:v>
                </c:pt>
                <c:pt idx="6">
                  <c:v>Omega-3s</c:v>
                </c:pt>
                <c:pt idx="7">
                  <c:v>Magnesium</c:v>
                </c:pt>
                <c:pt idx="8">
                  <c:v>Probiotics</c:v>
                </c:pt>
                <c:pt idx="9">
                  <c:v>Antioxidants</c:v>
                </c:pt>
                <c:pt idx="10">
                  <c:v>Protein Powder</c:v>
                </c:pt>
                <c:pt idx="11">
                  <c:v>Collagen</c:v>
                </c:pt>
                <c:pt idx="12">
                  <c:v>Curcumin/ Turmeric</c:v>
                </c:pt>
                <c:pt idx="13">
                  <c:v>Melatonin</c:v>
                </c:pt>
                <c:pt idx="14">
                  <c:v>Glucosamine</c:v>
                </c:pt>
                <c:pt idx="15">
                  <c:v>Biotin</c:v>
                </c:pt>
                <c:pt idx="16">
                  <c:v>Vitamin K2</c:v>
                </c:pt>
                <c:pt idx="17">
                  <c:v>Mushrooms</c:v>
                </c:pt>
                <c:pt idx="18">
                  <c:v>CBD</c:v>
                </c:pt>
                <c:pt idx="19">
                  <c:v>Postbiotics</c:v>
                </c:pt>
                <c:pt idx="20">
                  <c:v>Lutein</c:v>
                </c:pt>
                <c:pt idx="21">
                  <c:v>CoQ10</c:v>
                </c:pt>
                <c:pt idx="22">
                  <c:v>Glutathione</c:v>
                </c:pt>
                <c:pt idx="23">
                  <c:v>Synbiotics</c:v>
                </c:pt>
                <c:pt idx="24">
                  <c:v>Ashwagandha</c:v>
                </c:pt>
                <c:pt idx="25">
                  <c:v>Choline</c:v>
                </c:pt>
                <c:pt idx="26">
                  <c:v>MSM</c:v>
                </c:pt>
                <c:pt idx="27">
                  <c:v>Astaxanthin</c:v>
                </c:pt>
                <c:pt idx="28">
                  <c:v>Alpha-GPC</c:v>
                </c:pt>
                <c:pt idx="29">
                  <c:v>Citicoline</c:v>
                </c:pt>
                <c:pt idx="30">
                  <c:v>Nootropics</c:v>
                </c:pt>
              </c:strCache>
            </c:strRef>
          </c:cat>
          <c:val>
            <c:numRef>
              <c:f>Sheet1!$D$2:$D$32</c:f>
              <c:numCache>
                <c:formatCode>0%</c:formatCode>
                <c:ptCount val="31"/>
                <c:pt idx="0">
                  <c:v>1</c:v>
                </c:pt>
                <c:pt idx="1">
                  <c:v>0.99507389000000002</c:v>
                </c:pt>
                <c:pt idx="2">
                  <c:v>0.99507389000000002</c:v>
                </c:pt>
                <c:pt idx="3">
                  <c:v>1</c:v>
                </c:pt>
                <c:pt idx="4">
                  <c:v>0.98522167000000005</c:v>
                </c:pt>
                <c:pt idx="5">
                  <c:v>0.98522167999999999</c:v>
                </c:pt>
                <c:pt idx="6">
                  <c:v>0.99507388999999991</c:v>
                </c:pt>
                <c:pt idx="7">
                  <c:v>0.99507389999999996</c:v>
                </c:pt>
                <c:pt idx="8">
                  <c:v>0.97536944999999997</c:v>
                </c:pt>
                <c:pt idx="9">
                  <c:v>0.95073892000000004</c:v>
                </c:pt>
                <c:pt idx="10">
                  <c:v>0.97536946000000002</c:v>
                </c:pt>
                <c:pt idx="11">
                  <c:v>0.94088668999999991</c:v>
                </c:pt>
                <c:pt idx="12">
                  <c:v>0.95566501999999998</c:v>
                </c:pt>
                <c:pt idx="13">
                  <c:v>0.95566502000000009</c:v>
                </c:pt>
                <c:pt idx="14">
                  <c:v>0.83251231999999997</c:v>
                </c:pt>
                <c:pt idx="15">
                  <c:v>0.93103447999999989</c:v>
                </c:pt>
                <c:pt idx="16">
                  <c:v>0.91133006000000005</c:v>
                </c:pt>
                <c:pt idx="17">
                  <c:v>0.6995074</c:v>
                </c:pt>
                <c:pt idx="18">
                  <c:v>0.87192118000000007</c:v>
                </c:pt>
                <c:pt idx="19">
                  <c:v>0.77339901</c:v>
                </c:pt>
                <c:pt idx="20">
                  <c:v>0.76847290000000001</c:v>
                </c:pt>
                <c:pt idx="21">
                  <c:v>0.79802954999999998</c:v>
                </c:pt>
                <c:pt idx="22">
                  <c:v>0.68472907000000005</c:v>
                </c:pt>
                <c:pt idx="23">
                  <c:v>0.71428572999999995</c:v>
                </c:pt>
                <c:pt idx="24">
                  <c:v>0.71921182000000006</c:v>
                </c:pt>
                <c:pt idx="25">
                  <c:v>0.6699507400000001</c:v>
                </c:pt>
                <c:pt idx="26">
                  <c:v>0.68472906</c:v>
                </c:pt>
                <c:pt idx="27">
                  <c:v>0.65517241000000004</c:v>
                </c:pt>
                <c:pt idx="28">
                  <c:v>0.60098521999999999</c:v>
                </c:pt>
                <c:pt idx="29">
                  <c:v>0.60591134000000002</c:v>
                </c:pt>
                <c:pt idx="30">
                  <c:v>0.57142857999999996</c:v>
                </c:pt>
              </c:numCache>
            </c:numRef>
          </c:val>
          <c:extLst>
            <c:ext xmlns:c16="http://schemas.microsoft.com/office/drawing/2014/chart" uri="{C3380CC4-5D6E-409C-BE32-E72D297353CC}">
              <c16:uniqueId val="{00000002-C81E-433F-B62B-CCEB9C56F9FB}"/>
            </c:ext>
          </c:extLst>
        </c:ser>
        <c:ser>
          <c:idx val="3"/>
          <c:order val="3"/>
          <c:tx>
            <c:strRef>
              <c:f>Sheet1!$E$1</c:f>
              <c:strCache>
                <c:ptCount val="1"/>
                <c:pt idx="0">
                  <c:v>IT</c:v>
                </c:pt>
              </c:strCache>
            </c:strRef>
          </c:tx>
          <c:spPr>
            <a:solidFill>
              <a:schemeClr val="accent4"/>
            </a:solidFill>
            <a:ln>
              <a:noFill/>
            </a:ln>
            <a:effectLst/>
          </c:spPr>
          <c:invertIfNegative val="0"/>
          <c:cat>
            <c:strRef>
              <c:f>Sheet1!$A$2:$A$32</c:f>
              <c:strCache>
                <c:ptCount val="31"/>
                <c:pt idx="0">
                  <c:v>Prebiotics</c:v>
                </c:pt>
                <c:pt idx="1">
                  <c:v>Vitamin C</c:v>
                </c:pt>
                <c:pt idx="2">
                  <c:v>Multivitamin</c:v>
                </c:pt>
                <c:pt idx="3">
                  <c:v>Vitamin D</c:v>
                </c:pt>
                <c:pt idx="4">
                  <c:v>Calcium</c:v>
                </c:pt>
                <c:pt idx="5">
                  <c:v>Iron</c:v>
                </c:pt>
                <c:pt idx="6">
                  <c:v>Omega-3s</c:v>
                </c:pt>
                <c:pt idx="7">
                  <c:v>Magnesium</c:v>
                </c:pt>
                <c:pt idx="8">
                  <c:v>Probiotics</c:v>
                </c:pt>
                <c:pt idx="9">
                  <c:v>Antioxidants</c:v>
                </c:pt>
                <c:pt idx="10">
                  <c:v>Protein Powder</c:v>
                </c:pt>
                <c:pt idx="11">
                  <c:v>Collagen</c:v>
                </c:pt>
                <c:pt idx="12">
                  <c:v>Curcumin/ Turmeric</c:v>
                </c:pt>
                <c:pt idx="13">
                  <c:v>Melatonin</c:v>
                </c:pt>
                <c:pt idx="14">
                  <c:v>Glucosamine</c:v>
                </c:pt>
                <c:pt idx="15">
                  <c:v>Biotin</c:v>
                </c:pt>
                <c:pt idx="16">
                  <c:v>Vitamin K2</c:v>
                </c:pt>
                <c:pt idx="17">
                  <c:v>Mushrooms</c:v>
                </c:pt>
                <c:pt idx="18">
                  <c:v>CBD</c:v>
                </c:pt>
                <c:pt idx="19">
                  <c:v>Postbiotics</c:v>
                </c:pt>
                <c:pt idx="20">
                  <c:v>Lutein</c:v>
                </c:pt>
                <c:pt idx="21">
                  <c:v>CoQ10</c:v>
                </c:pt>
                <c:pt idx="22">
                  <c:v>Glutathione</c:v>
                </c:pt>
                <c:pt idx="23">
                  <c:v>Synbiotics</c:v>
                </c:pt>
                <c:pt idx="24">
                  <c:v>Ashwagandha</c:v>
                </c:pt>
                <c:pt idx="25">
                  <c:v>Choline</c:v>
                </c:pt>
                <c:pt idx="26">
                  <c:v>MSM</c:v>
                </c:pt>
                <c:pt idx="27">
                  <c:v>Astaxanthin</c:v>
                </c:pt>
                <c:pt idx="28">
                  <c:v>Alpha-GPC</c:v>
                </c:pt>
                <c:pt idx="29">
                  <c:v>Citicoline</c:v>
                </c:pt>
                <c:pt idx="30">
                  <c:v>Nootropics</c:v>
                </c:pt>
              </c:strCache>
            </c:strRef>
          </c:cat>
          <c:val>
            <c:numRef>
              <c:f>Sheet1!$E$2:$E$32</c:f>
              <c:numCache>
                <c:formatCode>0%</c:formatCode>
                <c:ptCount val="31"/>
                <c:pt idx="0">
                  <c:v>1</c:v>
                </c:pt>
                <c:pt idx="1">
                  <c:v>0.99595141999999992</c:v>
                </c:pt>
                <c:pt idx="2">
                  <c:v>0.99595142999999997</c:v>
                </c:pt>
                <c:pt idx="3">
                  <c:v>0.98785425000000004</c:v>
                </c:pt>
                <c:pt idx="4">
                  <c:v>0.99595142999999997</c:v>
                </c:pt>
                <c:pt idx="5">
                  <c:v>1</c:v>
                </c:pt>
                <c:pt idx="6">
                  <c:v>0.99190284000000006</c:v>
                </c:pt>
                <c:pt idx="7">
                  <c:v>0.98785424000000011</c:v>
                </c:pt>
                <c:pt idx="8">
                  <c:v>0.99190283000000001</c:v>
                </c:pt>
                <c:pt idx="9">
                  <c:v>0.98785425000000004</c:v>
                </c:pt>
                <c:pt idx="10">
                  <c:v>0.92307693000000002</c:v>
                </c:pt>
                <c:pt idx="11">
                  <c:v>0.97165992000000001</c:v>
                </c:pt>
                <c:pt idx="12">
                  <c:v>0.97165991000000007</c:v>
                </c:pt>
                <c:pt idx="13">
                  <c:v>0.98785425000000004</c:v>
                </c:pt>
                <c:pt idx="14">
                  <c:v>0.82591093999999998</c:v>
                </c:pt>
                <c:pt idx="15">
                  <c:v>0.80566800999999999</c:v>
                </c:pt>
                <c:pt idx="16">
                  <c:v>0.88663968000000004</c:v>
                </c:pt>
                <c:pt idx="17">
                  <c:v>0.73279352000000009</c:v>
                </c:pt>
                <c:pt idx="18">
                  <c:v>0.73279351000000004</c:v>
                </c:pt>
                <c:pt idx="19">
                  <c:v>0.68825910999999995</c:v>
                </c:pt>
                <c:pt idx="20">
                  <c:v>0.74089068999999996</c:v>
                </c:pt>
                <c:pt idx="21">
                  <c:v>0.62753037</c:v>
                </c:pt>
                <c:pt idx="22">
                  <c:v>0.72469636000000015</c:v>
                </c:pt>
                <c:pt idx="23">
                  <c:v>0.59514169000000006</c:v>
                </c:pt>
                <c:pt idx="24">
                  <c:v>0.42105262999999993</c:v>
                </c:pt>
                <c:pt idx="25">
                  <c:v>0.60323886999999987</c:v>
                </c:pt>
                <c:pt idx="26">
                  <c:v>0.55870444999999991</c:v>
                </c:pt>
                <c:pt idx="27">
                  <c:v>0.53846153999999991</c:v>
                </c:pt>
                <c:pt idx="28">
                  <c:v>0.55060728999999997</c:v>
                </c:pt>
                <c:pt idx="29">
                  <c:v>0.57085019999999997</c:v>
                </c:pt>
                <c:pt idx="30">
                  <c:v>0.47773279000000002</c:v>
                </c:pt>
              </c:numCache>
            </c:numRef>
          </c:val>
          <c:extLst>
            <c:ext xmlns:c16="http://schemas.microsoft.com/office/drawing/2014/chart" uri="{C3380CC4-5D6E-409C-BE32-E72D297353CC}">
              <c16:uniqueId val="{00000003-C81E-433F-B62B-CCEB9C56F9FB}"/>
            </c:ext>
          </c:extLst>
        </c:ser>
        <c:ser>
          <c:idx val="4"/>
          <c:order val="4"/>
          <c:tx>
            <c:strRef>
              <c:f>Sheet1!$F$1</c:f>
              <c:strCache>
                <c:ptCount val="1"/>
                <c:pt idx="0">
                  <c:v>KR</c:v>
                </c:pt>
              </c:strCache>
            </c:strRef>
          </c:tx>
          <c:spPr>
            <a:solidFill>
              <a:schemeClr val="accent5"/>
            </a:solidFill>
            <a:ln>
              <a:noFill/>
            </a:ln>
            <a:effectLst/>
          </c:spPr>
          <c:invertIfNegative val="0"/>
          <c:cat>
            <c:strRef>
              <c:f>Sheet1!$A$2:$A$32</c:f>
              <c:strCache>
                <c:ptCount val="31"/>
                <c:pt idx="0">
                  <c:v>Prebiotics</c:v>
                </c:pt>
                <c:pt idx="1">
                  <c:v>Vitamin C</c:v>
                </c:pt>
                <c:pt idx="2">
                  <c:v>Multivitamin</c:v>
                </c:pt>
                <c:pt idx="3">
                  <c:v>Vitamin D</c:v>
                </c:pt>
                <c:pt idx="4">
                  <c:v>Calcium</c:v>
                </c:pt>
                <c:pt idx="5">
                  <c:v>Iron</c:v>
                </c:pt>
                <c:pt idx="6">
                  <c:v>Omega-3s</c:v>
                </c:pt>
                <c:pt idx="7">
                  <c:v>Magnesium</c:v>
                </c:pt>
                <c:pt idx="8">
                  <c:v>Probiotics</c:v>
                </c:pt>
                <c:pt idx="9">
                  <c:v>Antioxidants</c:v>
                </c:pt>
                <c:pt idx="10">
                  <c:v>Protein Powder</c:v>
                </c:pt>
                <c:pt idx="11">
                  <c:v>Collagen</c:v>
                </c:pt>
                <c:pt idx="12">
                  <c:v>Curcumin/ Turmeric</c:v>
                </c:pt>
                <c:pt idx="13">
                  <c:v>Melatonin</c:v>
                </c:pt>
                <c:pt idx="14">
                  <c:v>Glucosamine</c:v>
                </c:pt>
                <c:pt idx="15">
                  <c:v>Biotin</c:v>
                </c:pt>
                <c:pt idx="16">
                  <c:v>Vitamin K2</c:v>
                </c:pt>
                <c:pt idx="17">
                  <c:v>Mushrooms</c:v>
                </c:pt>
                <c:pt idx="18">
                  <c:v>CBD</c:v>
                </c:pt>
                <c:pt idx="19">
                  <c:v>Postbiotics</c:v>
                </c:pt>
                <c:pt idx="20">
                  <c:v>Lutein</c:v>
                </c:pt>
                <c:pt idx="21">
                  <c:v>CoQ10</c:v>
                </c:pt>
                <c:pt idx="22">
                  <c:v>Glutathione</c:v>
                </c:pt>
                <c:pt idx="23">
                  <c:v>Synbiotics</c:v>
                </c:pt>
                <c:pt idx="24">
                  <c:v>Ashwagandha</c:v>
                </c:pt>
                <c:pt idx="25">
                  <c:v>Choline</c:v>
                </c:pt>
                <c:pt idx="26">
                  <c:v>MSM</c:v>
                </c:pt>
                <c:pt idx="27">
                  <c:v>Astaxanthin</c:v>
                </c:pt>
                <c:pt idx="28">
                  <c:v>Alpha-GPC</c:v>
                </c:pt>
                <c:pt idx="29">
                  <c:v>Citicoline</c:v>
                </c:pt>
                <c:pt idx="30">
                  <c:v>Nootropics</c:v>
                </c:pt>
              </c:strCache>
            </c:strRef>
          </c:cat>
          <c:val>
            <c:numRef>
              <c:f>Sheet1!$F$2:$F$32</c:f>
              <c:numCache>
                <c:formatCode>0%</c:formatCode>
                <c:ptCount val="31"/>
                <c:pt idx="0">
                  <c:v>0.99999999999999989</c:v>
                </c:pt>
                <c:pt idx="1">
                  <c:v>1</c:v>
                </c:pt>
                <c:pt idx="2">
                  <c:v>0.99683544999999985</c:v>
                </c:pt>
                <c:pt idx="3">
                  <c:v>0.9936708900000002</c:v>
                </c:pt>
                <c:pt idx="4">
                  <c:v>0.99367088000000003</c:v>
                </c:pt>
                <c:pt idx="5">
                  <c:v>0.98417721000000002</c:v>
                </c:pt>
                <c:pt idx="6">
                  <c:v>0.99367088999999997</c:v>
                </c:pt>
                <c:pt idx="7">
                  <c:v>0.99367088999999997</c:v>
                </c:pt>
                <c:pt idx="8">
                  <c:v>0.99050632999999999</c:v>
                </c:pt>
                <c:pt idx="9">
                  <c:v>0.97468356000000012</c:v>
                </c:pt>
                <c:pt idx="10">
                  <c:v>0.96835442999999988</c:v>
                </c:pt>
                <c:pt idx="11">
                  <c:v>0.99683544999999996</c:v>
                </c:pt>
                <c:pt idx="12">
                  <c:v>0.94303797000000011</c:v>
                </c:pt>
                <c:pt idx="13">
                  <c:v>0.93670885000000004</c:v>
                </c:pt>
                <c:pt idx="14">
                  <c:v>0.9778481</c:v>
                </c:pt>
                <c:pt idx="15">
                  <c:v>0.93354429999999999</c:v>
                </c:pt>
                <c:pt idx="16">
                  <c:v>0.8164556999999999</c:v>
                </c:pt>
                <c:pt idx="17">
                  <c:v>0.77531645999999999</c:v>
                </c:pt>
                <c:pt idx="18">
                  <c:v>0.55379746000000007</c:v>
                </c:pt>
                <c:pt idx="19">
                  <c:v>0.88291140000000001</c:v>
                </c:pt>
                <c:pt idx="20">
                  <c:v>0.9778481</c:v>
                </c:pt>
                <c:pt idx="21">
                  <c:v>0.7056962</c:v>
                </c:pt>
                <c:pt idx="22">
                  <c:v>0.88291140000000001</c:v>
                </c:pt>
                <c:pt idx="23">
                  <c:v>0.82911393</c:v>
                </c:pt>
                <c:pt idx="24">
                  <c:v>0.52531647000000004</c:v>
                </c:pt>
                <c:pt idx="25">
                  <c:v>0.65822785000000006</c:v>
                </c:pt>
                <c:pt idx="26">
                  <c:v>0.75949367000000001</c:v>
                </c:pt>
                <c:pt idx="27">
                  <c:v>0.87658227</c:v>
                </c:pt>
                <c:pt idx="28">
                  <c:v>0.63607595000000006</c:v>
                </c:pt>
                <c:pt idx="29">
                  <c:v>0.56329112999999997</c:v>
                </c:pt>
                <c:pt idx="30">
                  <c:v>0.60126583</c:v>
                </c:pt>
              </c:numCache>
            </c:numRef>
          </c:val>
          <c:extLst>
            <c:ext xmlns:c16="http://schemas.microsoft.com/office/drawing/2014/chart" uri="{C3380CC4-5D6E-409C-BE32-E72D297353CC}">
              <c16:uniqueId val="{00000004-C81E-433F-B62B-CCEB9C56F9FB}"/>
            </c:ext>
          </c:extLst>
        </c:ser>
        <c:ser>
          <c:idx val="5"/>
          <c:order val="5"/>
          <c:tx>
            <c:strRef>
              <c:f>Sheet1!$G$1</c:f>
              <c:strCache>
                <c:ptCount val="1"/>
                <c:pt idx="0">
                  <c:v>AU</c:v>
                </c:pt>
              </c:strCache>
            </c:strRef>
          </c:tx>
          <c:spPr>
            <a:solidFill>
              <a:schemeClr val="accent6"/>
            </a:solidFill>
            <a:ln>
              <a:noFill/>
            </a:ln>
            <a:effectLst/>
          </c:spPr>
          <c:invertIfNegative val="0"/>
          <c:cat>
            <c:strRef>
              <c:f>Sheet1!$A$2:$A$32</c:f>
              <c:strCache>
                <c:ptCount val="31"/>
                <c:pt idx="0">
                  <c:v>Prebiotics</c:v>
                </c:pt>
                <c:pt idx="1">
                  <c:v>Vitamin C</c:v>
                </c:pt>
                <c:pt idx="2">
                  <c:v>Multivitamin</c:v>
                </c:pt>
                <c:pt idx="3">
                  <c:v>Vitamin D</c:v>
                </c:pt>
                <c:pt idx="4">
                  <c:v>Calcium</c:v>
                </c:pt>
                <c:pt idx="5">
                  <c:v>Iron</c:v>
                </c:pt>
                <c:pt idx="6">
                  <c:v>Omega-3s</c:v>
                </c:pt>
                <c:pt idx="7">
                  <c:v>Magnesium</c:v>
                </c:pt>
                <c:pt idx="8">
                  <c:v>Probiotics</c:v>
                </c:pt>
                <c:pt idx="9">
                  <c:v>Antioxidants</c:v>
                </c:pt>
                <c:pt idx="10">
                  <c:v>Protein Powder</c:v>
                </c:pt>
                <c:pt idx="11">
                  <c:v>Collagen</c:v>
                </c:pt>
                <c:pt idx="12">
                  <c:v>Curcumin/ Turmeric</c:v>
                </c:pt>
                <c:pt idx="13">
                  <c:v>Melatonin</c:v>
                </c:pt>
                <c:pt idx="14">
                  <c:v>Glucosamine</c:v>
                </c:pt>
                <c:pt idx="15">
                  <c:v>Biotin</c:v>
                </c:pt>
                <c:pt idx="16">
                  <c:v>Vitamin K2</c:v>
                </c:pt>
                <c:pt idx="17">
                  <c:v>Mushrooms</c:v>
                </c:pt>
                <c:pt idx="18">
                  <c:v>CBD</c:v>
                </c:pt>
                <c:pt idx="19">
                  <c:v>Postbiotics</c:v>
                </c:pt>
                <c:pt idx="20">
                  <c:v>Lutein</c:v>
                </c:pt>
                <c:pt idx="21">
                  <c:v>CoQ10</c:v>
                </c:pt>
                <c:pt idx="22">
                  <c:v>Glutathione</c:v>
                </c:pt>
                <c:pt idx="23">
                  <c:v>Synbiotics</c:v>
                </c:pt>
                <c:pt idx="24">
                  <c:v>Ashwagandha</c:v>
                </c:pt>
                <c:pt idx="25">
                  <c:v>Choline</c:v>
                </c:pt>
                <c:pt idx="26">
                  <c:v>MSM</c:v>
                </c:pt>
                <c:pt idx="27">
                  <c:v>Astaxanthin</c:v>
                </c:pt>
                <c:pt idx="28">
                  <c:v>Alpha-GPC</c:v>
                </c:pt>
                <c:pt idx="29">
                  <c:v>Citicoline</c:v>
                </c:pt>
                <c:pt idx="30">
                  <c:v>Nootropics</c:v>
                </c:pt>
              </c:strCache>
            </c:strRef>
          </c:cat>
          <c:val>
            <c:numRef>
              <c:f>Sheet1!$G$2:$G$32</c:f>
              <c:numCache>
                <c:formatCode>0%</c:formatCode>
                <c:ptCount val="31"/>
                <c:pt idx="0">
                  <c:v>1</c:v>
                </c:pt>
                <c:pt idx="1">
                  <c:v>0.99999999000000006</c:v>
                </c:pt>
                <c:pt idx="2">
                  <c:v>0.9949238600000001</c:v>
                </c:pt>
                <c:pt idx="3">
                  <c:v>0.97969543000000003</c:v>
                </c:pt>
                <c:pt idx="4">
                  <c:v>1</c:v>
                </c:pt>
                <c:pt idx="5">
                  <c:v>0.99999999999999989</c:v>
                </c:pt>
                <c:pt idx="6">
                  <c:v>0.98984771000000005</c:v>
                </c:pt>
                <c:pt idx="7">
                  <c:v>0.98477157000000004</c:v>
                </c:pt>
                <c:pt idx="8">
                  <c:v>0.99492385999999999</c:v>
                </c:pt>
                <c:pt idx="9">
                  <c:v>0.98477157000000015</c:v>
                </c:pt>
                <c:pt idx="10">
                  <c:v>0.96954315000000002</c:v>
                </c:pt>
                <c:pt idx="11">
                  <c:v>0.98477158000000009</c:v>
                </c:pt>
                <c:pt idx="12">
                  <c:v>0.94416244999999999</c:v>
                </c:pt>
                <c:pt idx="13">
                  <c:v>0.90862944000000001</c:v>
                </c:pt>
                <c:pt idx="14">
                  <c:v>0.90862944000000001</c:v>
                </c:pt>
                <c:pt idx="15">
                  <c:v>0.72588832000000003</c:v>
                </c:pt>
                <c:pt idx="16">
                  <c:v>0.81725889000000007</c:v>
                </c:pt>
                <c:pt idx="17">
                  <c:v>0.83756344999999999</c:v>
                </c:pt>
                <c:pt idx="18">
                  <c:v>0.65482234000000006</c:v>
                </c:pt>
                <c:pt idx="19">
                  <c:v>0.75126903</c:v>
                </c:pt>
                <c:pt idx="20">
                  <c:v>0.54822335</c:v>
                </c:pt>
                <c:pt idx="21">
                  <c:v>0.58883248999999993</c:v>
                </c:pt>
                <c:pt idx="22">
                  <c:v>0.54822335</c:v>
                </c:pt>
                <c:pt idx="23">
                  <c:v>0.54314719</c:v>
                </c:pt>
                <c:pt idx="24">
                  <c:v>0.55329949999999994</c:v>
                </c:pt>
                <c:pt idx="25">
                  <c:v>0.53807106000000005</c:v>
                </c:pt>
                <c:pt idx="26">
                  <c:v>0.52791877999999992</c:v>
                </c:pt>
                <c:pt idx="27">
                  <c:v>0.42131980000000002</c:v>
                </c:pt>
                <c:pt idx="28">
                  <c:v>0.44162436999999999</c:v>
                </c:pt>
                <c:pt idx="29">
                  <c:v>0.41624366000000002</c:v>
                </c:pt>
                <c:pt idx="30">
                  <c:v>0.49746193000000005</c:v>
                </c:pt>
              </c:numCache>
            </c:numRef>
          </c:val>
          <c:extLst>
            <c:ext xmlns:c16="http://schemas.microsoft.com/office/drawing/2014/chart" uri="{C3380CC4-5D6E-409C-BE32-E72D297353CC}">
              <c16:uniqueId val="{00000005-C81E-433F-B62B-CCEB9C56F9FB}"/>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Sheet1!$A$2:$A$32</c:f>
              <c:strCache>
                <c:ptCount val="31"/>
                <c:pt idx="0">
                  <c:v>Prebiotics</c:v>
                </c:pt>
                <c:pt idx="1">
                  <c:v>Vitamin C</c:v>
                </c:pt>
                <c:pt idx="2">
                  <c:v>Multivitamin</c:v>
                </c:pt>
                <c:pt idx="3">
                  <c:v>Vitamin D</c:v>
                </c:pt>
                <c:pt idx="4">
                  <c:v>Calcium</c:v>
                </c:pt>
                <c:pt idx="5">
                  <c:v>Iron</c:v>
                </c:pt>
                <c:pt idx="6">
                  <c:v>Omega-3s</c:v>
                </c:pt>
                <c:pt idx="7">
                  <c:v>Magnesium</c:v>
                </c:pt>
                <c:pt idx="8">
                  <c:v>Probiotics</c:v>
                </c:pt>
                <c:pt idx="9">
                  <c:v>Antioxidants</c:v>
                </c:pt>
                <c:pt idx="10">
                  <c:v>Protein Powder</c:v>
                </c:pt>
                <c:pt idx="11">
                  <c:v>Collagen</c:v>
                </c:pt>
                <c:pt idx="12">
                  <c:v>Curcumin/ Turmeric</c:v>
                </c:pt>
                <c:pt idx="13">
                  <c:v>Melatonin</c:v>
                </c:pt>
                <c:pt idx="14">
                  <c:v>Glucosamine</c:v>
                </c:pt>
                <c:pt idx="15">
                  <c:v>Biotin</c:v>
                </c:pt>
                <c:pt idx="16">
                  <c:v>Vitamin K2</c:v>
                </c:pt>
                <c:pt idx="17">
                  <c:v>Mushrooms</c:v>
                </c:pt>
                <c:pt idx="18">
                  <c:v>CBD</c:v>
                </c:pt>
                <c:pt idx="19">
                  <c:v>Postbiotics</c:v>
                </c:pt>
                <c:pt idx="20">
                  <c:v>Lutein</c:v>
                </c:pt>
                <c:pt idx="21">
                  <c:v>CoQ10</c:v>
                </c:pt>
                <c:pt idx="22">
                  <c:v>Glutathione</c:v>
                </c:pt>
                <c:pt idx="23">
                  <c:v>Synbiotics</c:v>
                </c:pt>
                <c:pt idx="24">
                  <c:v>Ashwagandha</c:v>
                </c:pt>
                <c:pt idx="25">
                  <c:v>Choline</c:v>
                </c:pt>
                <c:pt idx="26">
                  <c:v>MSM</c:v>
                </c:pt>
                <c:pt idx="27">
                  <c:v>Astaxanthin</c:v>
                </c:pt>
                <c:pt idx="28">
                  <c:v>Alpha-GPC</c:v>
                </c:pt>
                <c:pt idx="29">
                  <c:v>Citicoline</c:v>
                </c:pt>
                <c:pt idx="30">
                  <c:v>Nootropics</c:v>
                </c:pt>
              </c:strCache>
            </c:strRef>
          </c:cat>
          <c:val>
            <c:numRef>
              <c:f>Sheet1!$H$2:$H$32</c:f>
              <c:numCache>
                <c:formatCode>0%</c:formatCode>
                <c:ptCount val="31"/>
                <c:pt idx="0">
                  <c:v>0.99999999000000006</c:v>
                </c:pt>
                <c:pt idx="1">
                  <c:v>0.99727520000000014</c:v>
                </c:pt>
                <c:pt idx="2">
                  <c:v>0.98910081999999999</c:v>
                </c:pt>
                <c:pt idx="3">
                  <c:v>1</c:v>
                </c:pt>
                <c:pt idx="4">
                  <c:v>0.99727522000000002</c:v>
                </c:pt>
                <c:pt idx="5">
                  <c:v>0.99727520000000003</c:v>
                </c:pt>
                <c:pt idx="6">
                  <c:v>0.99999999000000006</c:v>
                </c:pt>
                <c:pt idx="7">
                  <c:v>0.99182561000000002</c:v>
                </c:pt>
                <c:pt idx="8">
                  <c:v>0.98637602999999996</c:v>
                </c:pt>
                <c:pt idx="9">
                  <c:v>0.98365122999999999</c:v>
                </c:pt>
                <c:pt idx="10">
                  <c:v>0.99455041</c:v>
                </c:pt>
                <c:pt idx="11">
                  <c:v>0.94550407999999997</c:v>
                </c:pt>
                <c:pt idx="12">
                  <c:v>0.99455041999999994</c:v>
                </c:pt>
                <c:pt idx="13">
                  <c:v>0.93732970000000004</c:v>
                </c:pt>
                <c:pt idx="14">
                  <c:v>0.94550407999999997</c:v>
                </c:pt>
                <c:pt idx="15">
                  <c:v>0.95912806000000006</c:v>
                </c:pt>
                <c:pt idx="16">
                  <c:v>0.96185287000000008</c:v>
                </c:pt>
                <c:pt idx="17">
                  <c:v>0.97002724000000007</c:v>
                </c:pt>
                <c:pt idx="18">
                  <c:v>0.82833787000000003</c:v>
                </c:pt>
                <c:pt idx="19">
                  <c:v>0.93460490000000007</c:v>
                </c:pt>
                <c:pt idx="20">
                  <c:v>0.90190735</c:v>
                </c:pt>
                <c:pt idx="21">
                  <c:v>0.77656676000000002</c:v>
                </c:pt>
                <c:pt idx="22">
                  <c:v>0.89373298000000001</c:v>
                </c:pt>
                <c:pt idx="23">
                  <c:v>0.91280653999999994</c:v>
                </c:pt>
                <c:pt idx="24">
                  <c:v>0.99182560999999991</c:v>
                </c:pt>
                <c:pt idx="25">
                  <c:v>0.86648501999999994</c:v>
                </c:pt>
                <c:pt idx="26">
                  <c:v>0.86103543000000005</c:v>
                </c:pt>
                <c:pt idx="27">
                  <c:v>0.83923705999999998</c:v>
                </c:pt>
                <c:pt idx="28">
                  <c:v>0.88010898999999987</c:v>
                </c:pt>
                <c:pt idx="29">
                  <c:v>0.85286102999999991</c:v>
                </c:pt>
                <c:pt idx="30">
                  <c:v>0.80381471999999998</c:v>
                </c:pt>
              </c:numCache>
            </c:numRef>
          </c:val>
          <c:extLst>
            <c:ext xmlns:c16="http://schemas.microsoft.com/office/drawing/2014/chart" uri="{C3380CC4-5D6E-409C-BE32-E72D297353CC}">
              <c16:uniqueId val="{00000006-C81E-433F-B62B-CCEB9C56F9FB}"/>
            </c:ext>
          </c:extLst>
        </c:ser>
        <c:dLbls>
          <c:showLegendKey val="0"/>
          <c:showVal val="0"/>
          <c:showCatName val="0"/>
          <c:showSerName val="0"/>
          <c:showPercent val="0"/>
          <c:showBubbleSize val="0"/>
        </c:dLbls>
        <c:gapWidth val="219"/>
        <c:overlap val="-27"/>
        <c:axId val="758249248"/>
        <c:axId val="758252488"/>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Sheet1!$A$2:$A$32</c:f>
              <c:strCache>
                <c:ptCount val="31"/>
                <c:pt idx="0">
                  <c:v>Prebiotics</c:v>
                </c:pt>
                <c:pt idx="1">
                  <c:v>Vitamin C</c:v>
                </c:pt>
                <c:pt idx="2">
                  <c:v>Multivitamin</c:v>
                </c:pt>
                <c:pt idx="3">
                  <c:v>Vitamin D</c:v>
                </c:pt>
                <c:pt idx="4">
                  <c:v>Calcium</c:v>
                </c:pt>
                <c:pt idx="5">
                  <c:v>Iron</c:v>
                </c:pt>
                <c:pt idx="6">
                  <c:v>Omega-3s</c:v>
                </c:pt>
                <c:pt idx="7">
                  <c:v>Magnesium</c:v>
                </c:pt>
                <c:pt idx="8">
                  <c:v>Probiotics</c:v>
                </c:pt>
                <c:pt idx="9">
                  <c:v>Antioxidants</c:v>
                </c:pt>
                <c:pt idx="10">
                  <c:v>Protein Powder</c:v>
                </c:pt>
                <c:pt idx="11">
                  <c:v>Collagen</c:v>
                </c:pt>
                <c:pt idx="12">
                  <c:v>Curcumin/ Turmeric</c:v>
                </c:pt>
                <c:pt idx="13">
                  <c:v>Melatonin</c:v>
                </c:pt>
                <c:pt idx="14">
                  <c:v>Glucosamine</c:v>
                </c:pt>
                <c:pt idx="15">
                  <c:v>Biotin</c:v>
                </c:pt>
                <c:pt idx="16">
                  <c:v>Vitamin K2</c:v>
                </c:pt>
                <c:pt idx="17">
                  <c:v>Mushrooms</c:v>
                </c:pt>
                <c:pt idx="18">
                  <c:v>CBD</c:v>
                </c:pt>
                <c:pt idx="19">
                  <c:v>Postbiotics</c:v>
                </c:pt>
                <c:pt idx="20">
                  <c:v>Lutein</c:v>
                </c:pt>
                <c:pt idx="21">
                  <c:v>CoQ10</c:v>
                </c:pt>
                <c:pt idx="22">
                  <c:v>Glutathione</c:v>
                </c:pt>
                <c:pt idx="23">
                  <c:v>Synbiotics</c:v>
                </c:pt>
                <c:pt idx="24">
                  <c:v>Ashwagandha</c:v>
                </c:pt>
                <c:pt idx="25">
                  <c:v>Choline</c:v>
                </c:pt>
                <c:pt idx="26">
                  <c:v>MSM</c:v>
                </c:pt>
                <c:pt idx="27">
                  <c:v>Astaxanthin</c:v>
                </c:pt>
                <c:pt idx="28">
                  <c:v>Alpha-GPC</c:v>
                </c:pt>
                <c:pt idx="29">
                  <c:v>Citicoline</c:v>
                </c:pt>
                <c:pt idx="30">
                  <c:v>Nootropics</c:v>
                </c:pt>
              </c:strCache>
            </c:strRef>
          </c:cat>
          <c:val>
            <c:numRef>
              <c:f>Sheet1!$I$2:$I$32</c:f>
              <c:numCache>
                <c:formatCode>0%</c:formatCode>
                <c:ptCount val="31"/>
                <c:pt idx="0">
                  <c:v>0.84516435999999995</c:v>
                </c:pt>
                <c:pt idx="1">
                  <c:v>0.99333015999999996</c:v>
                </c:pt>
                <c:pt idx="2">
                  <c:v>0.98880418000000003</c:v>
                </c:pt>
                <c:pt idx="3">
                  <c:v>0.98785134999999991</c:v>
                </c:pt>
                <c:pt idx="4">
                  <c:v>0.98594568000000005</c:v>
                </c:pt>
                <c:pt idx="5">
                  <c:v>0.98546927000000006</c:v>
                </c:pt>
                <c:pt idx="6">
                  <c:v>0.97546451000000001</c:v>
                </c:pt>
                <c:pt idx="7">
                  <c:v>0.96950928999999997</c:v>
                </c:pt>
                <c:pt idx="8">
                  <c:v>0.94163888000000007</c:v>
                </c:pt>
                <c:pt idx="9">
                  <c:v>0.94140066999999994</c:v>
                </c:pt>
                <c:pt idx="10">
                  <c:v>0.92448785</c:v>
                </c:pt>
                <c:pt idx="11">
                  <c:v>0.90638399999999997</c:v>
                </c:pt>
                <c:pt idx="12">
                  <c:v>0.8851834300000001</c:v>
                </c:pt>
                <c:pt idx="13">
                  <c:v>0.88161029000000002</c:v>
                </c:pt>
                <c:pt idx="14">
                  <c:v>0.77393997000000003</c:v>
                </c:pt>
                <c:pt idx="15">
                  <c:v>0.72725107</c:v>
                </c:pt>
                <c:pt idx="16">
                  <c:v>0.71939017999999999</c:v>
                </c:pt>
                <c:pt idx="17">
                  <c:v>0.69938064999999994</c:v>
                </c:pt>
                <c:pt idx="18">
                  <c:v>0.68913768000000009</c:v>
                </c:pt>
                <c:pt idx="19">
                  <c:v>0.61148166000000004</c:v>
                </c:pt>
                <c:pt idx="20">
                  <c:v>0.57503574000000002</c:v>
                </c:pt>
                <c:pt idx="21">
                  <c:v>0.53668412999999993</c:v>
                </c:pt>
                <c:pt idx="22">
                  <c:v>0.51095760000000001</c:v>
                </c:pt>
                <c:pt idx="23">
                  <c:v>0.50452596999999999</c:v>
                </c:pt>
                <c:pt idx="24">
                  <c:v>0.49356836999999998</c:v>
                </c:pt>
                <c:pt idx="25">
                  <c:v>0.47784659000000002</c:v>
                </c:pt>
                <c:pt idx="26">
                  <c:v>0.47165316000000002</c:v>
                </c:pt>
                <c:pt idx="27">
                  <c:v>0.42663171999999999</c:v>
                </c:pt>
                <c:pt idx="28">
                  <c:v>0.41853263000000002</c:v>
                </c:pt>
                <c:pt idx="29">
                  <c:v>0.39352072000000005</c:v>
                </c:pt>
                <c:pt idx="30">
                  <c:v>0.39280610999999999</c:v>
                </c:pt>
              </c:numCache>
            </c:numRef>
          </c:val>
          <c:smooth val="0"/>
          <c:extLst>
            <c:ext xmlns:c16="http://schemas.microsoft.com/office/drawing/2014/chart" uri="{C3380CC4-5D6E-409C-BE32-E72D297353CC}">
              <c16:uniqueId val="{00000007-C81E-433F-B62B-CCEB9C56F9FB}"/>
            </c:ext>
          </c:extLst>
        </c:ser>
        <c:dLbls>
          <c:showLegendKey val="0"/>
          <c:showVal val="0"/>
          <c:showCatName val="0"/>
          <c:showSerName val="0"/>
          <c:showPercent val="0"/>
          <c:showBubbleSize val="0"/>
        </c:dLbls>
        <c:marker val="1"/>
        <c:smooth val="0"/>
        <c:axId val="758249248"/>
        <c:axId val="758252488"/>
      </c:lineChart>
      <c:catAx>
        <c:axId val="758249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52488"/>
        <c:crosses val="autoZero"/>
        <c:auto val="1"/>
        <c:lblAlgn val="ctr"/>
        <c:lblOffset val="100"/>
        <c:noMultiLvlLbl val="0"/>
      </c:catAx>
      <c:valAx>
        <c:axId val="75825248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49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Sheet1!$A$2:$A$32</c:f>
              <c:strCache>
                <c:ptCount val="31"/>
                <c:pt idx="0">
                  <c:v>Prebiotics</c:v>
                </c:pt>
                <c:pt idx="1">
                  <c:v>Multivitamin</c:v>
                </c:pt>
                <c:pt idx="2">
                  <c:v>Iron</c:v>
                </c:pt>
                <c:pt idx="3">
                  <c:v>Magnesium</c:v>
                </c:pt>
                <c:pt idx="4">
                  <c:v>Vitamin C</c:v>
                </c:pt>
                <c:pt idx="5">
                  <c:v>Vitamin D</c:v>
                </c:pt>
                <c:pt idx="6">
                  <c:v>Calcium</c:v>
                </c:pt>
                <c:pt idx="7">
                  <c:v>Probiotics</c:v>
                </c:pt>
                <c:pt idx="8">
                  <c:v>Omega-3s</c:v>
                </c:pt>
                <c:pt idx="9">
                  <c:v>Antioxidants</c:v>
                </c:pt>
                <c:pt idx="10">
                  <c:v>Collagen</c:v>
                </c:pt>
                <c:pt idx="11">
                  <c:v>Protein Powder</c:v>
                </c:pt>
                <c:pt idx="12">
                  <c:v>Melatonin</c:v>
                </c:pt>
                <c:pt idx="13">
                  <c:v>Curcumin/ Turmeric</c:v>
                </c:pt>
                <c:pt idx="14">
                  <c:v>Biotin</c:v>
                </c:pt>
                <c:pt idx="15">
                  <c:v>Vitamin K2</c:v>
                </c:pt>
                <c:pt idx="16">
                  <c:v>Glucosamine</c:v>
                </c:pt>
                <c:pt idx="17">
                  <c:v>Postbiotics</c:v>
                </c:pt>
                <c:pt idx="18">
                  <c:v>Mushrooms</c:v>
                </c:pt>
                <c:pt idx="19">
                  <c:v>CBD</c:v>
                </c:pt>
                <c:pt idx="20">
                  <c:v>Glutathione</c:v>
                </c:pt>
                <c:pt idx="21">
                  <c:v>Lutein</c:v>
                </c:pt>
                <c:pt idx="22">
                  <c:v>Synbiotics</c:v>
                </c:pt>
                <c:pt idx="23">
                  <c:v>Ashwagandha</c:v>
                </c:pt>
                <c:pt idx="24">
                  <c:v>Choline</c:v>
                </c:pt>
                <c:pt idx="25">
                  <c:v>CoQ10</c:v>
                </c:pt>
                <c:pt idx="26">
                  <c:v>MSM</c:v>
                </c:pt>
                <c:pt idx="27">
                  <c:v>Alpha-GPC</c:v>
                </c:pt>
                <c:pt idx="28">
                  <c:v>Astaxanthin</c:v>
                </c:pt>
                <c:pt idx="29">
                  <c:v>Citicoline</c:v>
                </c:pt>
                <c:pt idx="30">
                  <c:v>Nootropics</c:v>
                </c:pt>
              </c:strCache>
            </c:strRef>
          </c:cat>
          <c:val>
            <c:numRef>
              <c:f>Sheet1!$B$2:$B$32</c:f>
              <c:numCache>
                <c:formatCode>0%</c:formatCode>
                <c:ptCount val="31"/>
                <c:pt idx="0">
                  <c:v>1.0000000099999999</c:v>
                </c:pt>
                <c:pt idx="1">
                  <c:v>0.99421965000000001</c:v>
                </c:pt>
                <c:pt idx="2">
                  <c:v>0.99421965000000001</c:v>
                </c:pt>
                <c:pt idx="3">
                  <c:v>0.99132947999999999</c:v>
                </c:pt>
                <c:pt idx="4">
                  <c:v>0.99132947999999999</c:v>
                </c:pt>
                <c:pt idx="5">
                  <c:v>0.98843930000000002</c:v>
                </c:pt>
                <c:pt idx="6">
                  <c:v>0.98554914000000005</c:v>
                </c:pt>
                <c:pt idx="7">
                  <c:v>0.98265895999999997</c:v>
                </c:pt>
                <c:pt idx="8">
                  <c:v>0.97687862000000003</c:v>
                </c:pt>
                <c:pt idx="9">
                  <c:v>0.97687860999999998</c:v>
                </c:pt>
                <c:pt idx="10">
                  <c:v>0.97687860999999998</c:v>
                </c:pt>
                <c:pt idx="11">
                  <c:v>0.97109825999999999</c:v>
                </c:pt>
                <c:pt idx="12">
                  <c:v>0.96531792000000005</c:v>
                </c:pt>
                <c:pt idx="13">
                  <c:v>0.95953756000000001</c:v>
                </c:pt>
                <c:pt idx="14">
                  <c:v>0.95086705999999999</c:v>
                </c:pt>
                <c:pt idx="15">
                  <c:v>0.89306358999999991</c:v>
                </c:pt>
                <c:pt idx="16">
                  <c:v>0.88439305999999995</c:v>
                </c:pt>
                <c:pt idx="17">
                  <c:v>0.84393063000000001</c:v>
                </c:pt>
                <c:pt idx="18">
                  <c:v>0.83815028000000003</c:v>
                </c:pt>
                <c:pt idx="19">
                  <c:v>0.82658958999999999</c:v>
                </c:pt>
                <c:pt idx="20">
                  <c:v>0.80924856000000001</c:v>
                </c:pt>
                <c:pt idx="21">
                  <c:v>0.80346821000000002</c:v>
                </c:pt>
                <c:pt idx="22">
                  <c:v>0.79190751000000004</c:v>
                </c:pt>
                <c:pt idx="23">
                  <c:v>0.75144509000000004</c:v>
                </c:pt>
                <c:pt idx="24">
                  <c:v>0.75144507999999999</c:v>
                </c:pt>
                <c:pt idx="25">
                  <c:v>0.74277457999999996</c:v>
                </c:pt>
                <c:pt idx="26">
                  <c:v>0.73988441000000005</c:v>
                </c:pt>
                <c:pt idx="27">
                  <c:v>0.72254335999999997</c:v>
                </c:pt>
                <c:pt idx="28">
                  <c:v>0.72254335000000014</c:v>
                </c:pt>
                <c:pt idx="29">
                  <c:v>0.69653178999999998</c:v>
                </c:pt>
                <c:pt idx="30">
                  <c:v>0.68497110000000005</c:v>
                </c:pt>
              </c:numCache>
            </c:numRef>
          </c:val>
          <c:extLst>
            <c:ext xmlns:c16="http://schemas.microsoft.com/office/drawing/2014/chart" uri="{C3380CC4-5D6E-409C-BE32-E72D297353CC}">
              <c16:uniqueId val="{00000000-3DEB-4D95-B528-05D9A4A581F6}"/>
            </c:ext>
          </c:extLst>
        </c:ser>
        <c:ser>
          <c:idx val="1"/>
          <c:order val="1"/>
          <c:tx>
            <c:strRef>
              <c:f>Sheet1!$C$1</c:f>
              <c:strCache>
                <c:ptCount val="1"/>
                <c:pt idx="0">
                  <c:v>Male 18-34</c:v>
                </c:pt>
              </c:strCache>
            </c:strRef>
          </c:tx>
          <c:spPr>
            <a:solidFill>
              <a:schemeClr val="accent2"/>
            </a:solidFill>
            <a:ln>
              <a:noFill/>
            </a:ln>
            <a:effectLst/>
          </c:spPr>
          <c:invertIfNegative val="0"/>
          <c:cat>
            <c:strRef>
              <c:f>Sheet1!$A$2:$A$32</c:f>
              <c:strCache>
                <c:ptCount val="31"/>
                <c:pt idx="0">
                  <c:v>Prebiotics</c:v>
                </c:pt>
                <c:pt idx="1">
                  <c:v>Multivitamin</c:v>
                </c:pt>
                <c:pt idx="2">
                  <c:v>Iron</c:v>
                </c:pt>
                <c:pt idx="3">
                  <c:v>Magnesium</c:v>
                </c:pt>
                <c:pt idx="4">
                  <c:v>Vitamin C</c:v>
                </c:pt>
                <c:pt idx="5">
                  <c:v>Vitamin D</c:v>
                </c:pt>
                <c:pt idx="6">
                  <c:v>Calcium</c:v>
                </c:pt>
                <c:pt idx="7">
                  <c:v>Probiotics</c:v>
                </c:pt>
                <c:pt idx="8">
                  <c:v>Omega-3s</c:v>
                </c:pt>
                <c:pt idx="9">
                  <c:v>Antioxidants</c:v>
                </c:pt>
                <c:pt idx="10">
                  <c:v>Collagen</c:v>
                </c:pt>
                <c:pt idx="11">
                  <c:v>Protein Powder</c:v>
                </c:pt>
                <c:pt idx="12">
                  <c:v>Melatonin</c:v>
                </c:pt>
                <c:pt idx="13">
                  <c:v>Curcumin/ Turmeric</c:v>
                </c:pt>
                <c:pt idx="14">
                  <c:v>Biotin</c:v>
                </c:pt>
                <c:pt idx="15">
                  <c:v>Vitamin K2</c:v>
                </c:pt>
                <c:pt idx="16">
                  <c:v>Glucosamine</c:v>
                </c:pt>
                <c:pt idx="17">
                  <c:v>Postbiotics</c:v>
                </c:pt>
                <c:pt idx="18">
                  <c:v>Mushrooms</c:v>
                </c:pt>
                <c:pt idx="19">
                  <c:v>CBD</c:v>
                </c:pt>
                <c:pt idx="20">
                  <c:v>Glutathione</c:v>
                </c:pt>
                <c:pt idx="21">
                  <c:v>Lutein</c:v>
                </c:pt>
                <c:pt idx="22">
                  <c:v>Synbiotics</c:v>
                </c:pt>
                <c:pt idx="23">
                  <c:v>Ashwagandha</c:v>
                </c:pt>
                <c:pt idx="24">
                  <c:v>Choline</c:v>
                </c:pt>
                <c:pt idx="25">
                  <c:v>CoQ10</c:v>
                </c:pt>
                <c:pt idx="26">
                  <c:v>MSM</c:v>
                </c:pt>
                <c:pt idx="27">
                  <c:v>Alpha-GPC</c:v>
                </c:pt>
                <c:pt idx="28">
                  <c:v>Astaxanthin</c:v>
                </c:pt>
                <c:pt idx="29">
                  <c:v>Citicoline</c:v>
                </c:pt>
                <c:pt idx="30">
                  <c:v>Nootropics</c:v>
                </c:pt>
              </c:strCache>
            </c:strRef>
          </c:cat>
          <c:val>
            <c:numRef>
              <c:f>Sheet1!$C$2:$C$32</c:f>
              <c:numCache>
                <c:formatCode>0%</c:formatCode>
                <c:ptCount val="31"/>
                <c:pt idx="0">
                  <c:v>1</c:v>
                </c:pt>
                <c:pt idx="1">
                  <c:v>0.99431818000000005</c:v>
                </c:pt>
                <c:pt idx="2">
                  <c:v>0.99715909000000003</c:v>
                </c:pt>
                <c:pt idx="3">
                  <c:v>0.98579544999999991</c:v>
                </c:pt>
                <c:pt idx="4">
                  <c:v>1</c:v>
                </c:pt>
                <c:pt idx="5">
                  <c:v>0.99147728000000002</c:v>
                </c:pt>
                <c:pt idx="6">
                  <c:v>0.99147727000000008</c:v>
                </c:pt>
                <c:pt idx="7">
                  <c:v>0.98295455000000009</c:v>
                </c:pt>
                <c:pt idx="8">
                  <c:v>0.99431817999999994</c:v>
                </c:pt>
                <c:pt idx="9">
                  <c:v>0.98295454000000004</c:v>
                </c:pt>
                <c:pt idx="10">
                  <c:v>0.94886362999999996</c:v>
                </c:pt>
                <c:pt idx="11">
                  <c:v>0.99715909000000003</c:v>
                </c:pt>
                <c:pt idx="12">
                  <c:v>0.96306818999999999</c:v>
                </c:pt>
                <c:pt idx="13">
                  <c:v>0.96022726000000003</c:v>
                </c:pt>
                <c:pt idx="14">
                  <c:v>0.92897728000000002</c:v>
                </c:pt>
                <c:pt idx="15">
                  <c:v>0.92329545999999996</c:v>
                </c:pt>
                <c:pt idx="16">
                  <c:v>0.92613635999999999</c:v>
                </c:pt>
                <c:pt idx="17">
                  <c:v>0.89488635999999999</c:v>
                </c:pt>
                <c:pt idx="18">
                  <c:v>0.94602271999999998</c:v>
                </c:pt>
                <c:pt idx="19">
                  <c:v>0.92045454999999998</c:v>
                </c:pt>
                <c:pt idx="20">
                  <c:v>0.84375</c:v>
                </c:pt>
                <c:pt idx="21">
                  <c:v>0.85227272999999992</c:v>
                </c:pt>
                <c:pt idx="22">
                  <c:v>0.87215909000000003</c:v>
                </c:pt>
                <c:pt idx="23">
                  <c:v>0.79261364000000001</c:v>
                </c:pt>
                <c:pt idx="24">
                  <c:v>0.86363636999999993</c:v>
                </c:pt>
                <c:pt idx="25">
                  <c:v>0.77840909000000003</c:v>
                </c:pt>
                <c:pt idx="26">
                  <c:v>0.80965909000000003</c:v>
                </c:pt>
                <c:pt idx="27">
                  <c:v>0.83238636999999993</c:v>
                </c:pt>
                <c:pt idx="28">
                  <c:v>0.8125</c:v>
                </c:pt>
                <c:pt idx="29">
                  <c:v>0.8238636399999999</c:v>
                </c:pt>
                <c:pt idx="30">
                  <c:v>0.84659090000000004</c:v>
                </c:pt>
              </c:numCache>
            </c:numRef>
          </c:val>
          <c:extLst>
            <c:ext xmlns:c16="http://schemas.microsoft.com/office/drawing/2014/chart" uri="{C3380CC4-5D6E-409C-BE32-E72D297353CC}">
              <c16:uniqueId val="{00000001-3DEB-4D95-B528-05D9A4A581F6}"/>
            </c:ext>
          </c:extLst>
        </c:ser>
        <c:ser>
          <c:idx val="2"/>
          <c:order val="2"/>
          <c:tx>
            <c:strRef>
              <c:f>Sheet1!$D$1</c:f>
              <c:strCache>
                <c:ptCount val="1"/>
                <c:pt idx="0">
                  <c:v>Female 35-54</c:v>
                </c:pt>
              </c:strCache>
            </c:strRef>
          </c:tx>
          <c:spPr>
            <a:solidFill>
              <a:schemeClr val="accent3"/>
            </a:solidFill>
            <a:ln>
              <a:noFill/>
            </a:ln>
            <a:effectLst/>
          </c:spPr>
          <c:invertIfNegative val="0"/>
          <c:cat>
            <c:strRef>
              <c:f>Sheet1!$A$2:$A$32</c:f>
              <c:strCache>
                <c:ptCount val="31"/>
                <c:pt idx="0">
                  <c:v>Prebiotics</c:v>
                </c:pt>
                <c:pt idx="1">
                  <c:v>Multivitamin</c:v>
                </c:pt>
                <c:pt idx="2">
                  <c:v>Iron</c:v>
                </c:pt>
                <c:pt idx="3">
                  <c:v>Magnesium</c:v>
                </c:pt>
                <c:pt idx="4">
                  <c:v>Vitamin C</c:v>
                </c:pt>
                <c:pt idx="5">
                  <c:v>Vitamin D</c:v>
                </c:pt>
                <c:pt idx="6">
                  <c:v>Calcium</c:v>
                </c:pt>
                <c:pt idx="7">
                  <c:v>Probiotics</c:v>
                </c:pt>
                <c:pt idx="8">
                  <c:v>Omega-3s</c:v>
                </c:pt>
                <c:pt idx="9">
                  <c:v>Antioxidants</c:v>
                </c:pt>
                <c:pt idx="10">
                  <c:v>Collagen</c:v>
                </c:pt>
                <c:pt idx="11">
                  <c:v>Protein Powder</c:v>
                </c:pt>
                <c:pt idx="12">
                  <c:v>Melatonin</c:v>
                </c:pt>
                <c:pt idx="13">
                  <c:v>Curcumin/ Turmeric</c:v>
                </c:pt>
                <c:pt idx="14">
                  <c:v>Biotin</c:v>
                </c:pt>
                <c:pt idx="15">
                  <c:v>Vitamin K2</c:v>
                </c:pt>
                <c:pt idx="16">
                  <c:v>Glucosamine</c:v>
                </c:pt>
                <c:pt idx="17">
                  <c:v>Postbiotics</c:v>
                </c:pt>
                <c:pt idx="18">
                  <c:v>Mushrooms</c:v>
                </c:pt>
                <c:pt idx="19">
                  <c:v>CBD</c:v>
                </c:pt>
                <c:pt idx="20">
                  <c:v>Glutathione</c:v>
                </c:pt>
                <c:pt idx="21">
                  <c:v>Lutein</c:v>
                </c:pt>
                <c:pt idx="22">
                  <c:v>Synbiotics</c:v>
                </c:pt>
                <c:pt idx="23">
                  <c:v>Ashwagandha</c:v>
                </c:pt>
                <c:pt idx="24">
                  <c:v>Choline</c:v>
                </c:pt>
                <c:pt idx="25">
                  <c:v>CoQ10</c:v>
                </c:pt>
                <c:pt idx="26">
                  <c:v>MSM</c:v>
                </c:pt>
                <c:pt idx="27">
                  <c:v>Alpha-GPC</c:v>
                </c:pt>
                <c:pt idx="28">
                  <c:v>Astaxanthin</c:v>
                </c:pt>
                <c:pt idx="29">
                  <c:v>Citicoline</c:v>
                </c:pt>
                <c:pt idx="30">
                  <c:v>Nootropics</c:v>
                </c:pt>
              </c:strCache>
            </c:strRef>
          </c:cat>
          <c:val>
            <c:numRef>
              <c:f>Sheet1!$D$2:$D$32</c:f>
              <c:numCache>
                <c:formatCode>0%</c:formatCode>
                <c:ptCount val="31"/>
                <c:pt idx="0">
                  <c:v>1</c:v>
                </c:pt>
                <c:pt idx="1">
                  <c:v>0.99771166</c:v>
                </c:pt>
                <c:pt idx="2">
                  <c:v>0.99313501000000004</c:v>
                </c:pt>
                <c:pt idx="3">
                  <c:v>0.99313501999999998</c:v>
                </c:pt>
                <c:pt idx="4">
                  <c:v>1</c:v>
                </c:pt>
                <c:pt idx="5">
                  <c:v>0.98855834999999992</c:v>
                </c:pt>
                <c:pt idx="6">
                  <c:v>0.9954233400000001</c:v>
                </c:pt>
                <c:pt idx="7">
                  <c:v>0.99771167999999999</c:v>
                </c:pt>
                <c:pt idx="8">
                  <c:v>0.99313500999999993</c:v>
                </c:pt>
                <c:pt idx="9">
                  <c:v>0.98627001999999997</c:v>
                </c:pt>
                <c:pt idx="10">
                  <c:v>0.97940501999999996</c:v>
                </c:pt>
                <c:pt idx="11">
                  <c:v>0.97711670000000006</c:v>
                </c:pt>
                <c:pt idx="12">
                  <c:v>0.95194508</c:v>
                </c:pt>
                <c:pt idx="13">
                  <c:v>0.99084668999999992</c:v>
                </c:pt>
                <c:pt idx="14">
                  <c:v>0.91990846999999998</c:v>
                </c:pt>
                <c:pt idx="15">
                  <c:v>0.87414188000000004</c:v>
                </c:pt>
                <c:pt idx="16">
                  <c:v>0.92219678999999999</c:v>
                </c:pt>
                <c:pt idx="17">
                  <c:v>0.77574370999999998</c:v>
                </c:pt>
                <c:pt idx="18">
                  <c:v>0.78032036999999999</c:v>
                </c:pt>
                <c:pt idx="19">
                  <c:v>0.74599541000000003</c:v>
                </c:pt>
                <c:pt idx="20">
                  <c:v>0.71624714999999994</c:v>
                </c:pt>
                <c:pt idx="21">
                  <c:v>0.78032036999999999</c:v>
                </c:pt>
                <c:pt idx="22">
                  <c:v>0.65217391000000002</c:v>
                </c:pt>
                <c:pt idx="23">
                  <c:v>0.64073226000000005</c:v>
                </c:pt>
                <c:pt idx="24">
                  <c:v>0.60640733000000002</c:v>
                </c:pt>
                <c:pt idx="25">
                  <c:v>0.72768878000000004</c:v>
                </c:pt>
                <c:pt idx="26">
                  <c:v>0.63615559999999993</c:v>
                </c:pt>
                <c:pt idx="27">
                  <c:v>0.56521739000000004</c:v>
                </c:pt>
                <c:pt idx="28">
                  <c:v>0.60183067000000001</c:v>
                </c:pt>
                <c:pt idx="29">
                  <c:v>0.55148741000000001</c:v>
                </c:pt>
                <c:pt idx="30">
                  <c:v>0.52173913999999999</c:v>
                </c:pt>
              </c:numCache>
            </c:numRef>
          </c:val>
          <c:extLst>
            <c:ext xmlns:c16="http://schemas.microsoft.com/office/drawing/2014/chart" uri="{C3380CC4-5D6E-409C-BE32-E72D297353CC}">
              <c16:uniqueId val="{00000002-3DEB-4D95-B528-05D9A4A581F6}"/>
            </c:ext>
          </c:extLst>
        </c:ser>
        <c:ser>
          <c:idx val="3"/>
          <c:order val="3"/>
          <c:tx>
            <c:strRef>
              <c:f>Sheet1!$E$1</c:f>
              <c:strCache>
                <c:ptCount val="1"/>
                <c:pt idx="0">
                  <c:v>Male 35-54</c:v>
                </c:pt>
              </c:strCache>
            </c:strRef>
          </c:tx>
          <c:spPr>
            <a:solidFill>
              <a:schemeClr val="accent4"/>
            </a:solidFill>
            <a:ln>
              <a:noFill/>
            </a:ln>
            <a:effectLst/>
          </c:spPr>
          <c:invertIfNegative val="0"/>
          <c:cat>
            <c:strRef>
              <c:f>Sheet1!$A$2:$A$32</c:f>
              <c:strCache>
                <c:ptCount val="31"/>
                <c:pt idx="0">
                  <c:v>Prebiotics</c:v>
                </c:pt>
                <c:pt idx="1">
                  <c:v>Multivitamin</c:v>
                </c:pt>
                <c:pt idx="2">
                  <c:v>Iron</c:v>
                </c:pt>
                <c:pt idx="3">
                  <c:v>Magnesium</c:v>
                </c:pt>
                <c:pt idx="4">
                  <c:v>Vitamin C</c:v>
                </c:pt>
                <c:pt idx="5">
                  <c:v>Vitamin D</c:v>
                </c:pt>
                <c:pt idx="6">
                  <c:v>Calcium</c:v>
                </c:pt>
                <c:pt idx="7">
                  <c:v>Probiotics</c:v>
                </c:pt>
                <c:pt idx="8">
                  <c:v>Omega-3s</c:v>
                </c:pt>
                <c:pt idx="9">
                  <c:v>Antioxidants</c:v>
                </c:pt>
                <c:pt idx="10">
                  <c:v>Collagen</c:v>
                </c:pt>
                <c:pt idx="11">
                  <c:v>Protein Powder</c:v>
                </c:pt>
                <c:pt idx="12">
                  <c:v>Melatonin</c:v>
                </c:pt>
                <c:pt idx="13">
                  <c:v>Curcumin/ Turmeric</c:v>
                </c:pt>
                <c:pt idx="14">
                  <c:v>Biotin</c:v>
                </c:pt>
                <c:pt idx="15">
                  <c:v>Vitamin K2</c:v>
                </c:pt>
                <c:pt idx="16">
                  <c:v>Glucosamine</c:v>
                </c:pt>
                <c:pt idx="17">
                  <c:v>Postbiotics</c:v>
                </c:pt>
                <c:pt idx="18">
                  <c:v>Mushrooms</c:v>
                </c:pt>
                <c:pt idx="19">
                  <c:v>CBD</c:v>
                </c:pt>
                <c:pt idx="20">
                  <c:v>Glutathione</c:v>
                </c:pt>
                <c:pt idx="21">
                  <c:v>Lutein</c:v>
                </c:pt>
                <c:pt idx="22">
                  <c:v>Synbiotics</c:v>
                </c:pt>
                <c:pt idx="23">
                  <c:v>Ashwagandha</c:v>
                </c:pt>
                <c:pt idx="24">
                  <c:v>Choline</c:v>
                </c:pt>
                <c:pt idx="25">
                  <c:v>CoQ10</c:v>
                </c:pt>
                <c:pt idx="26">
                  <c:v>MSM</c:v>
                </c:pt>
                <c:pt idx="27">
                  <c:v>Alpha-GPC</c:v>
                </c:pt>
                <c:pt idx="28">
                  <c:v>Astaxanthin</c:v>
                </c:pt>
                <c:pt idx="29">
                  <c:v>Citicoline</c:v>
                </c:pt>
                <c:pt idx="30">
                  <c:v>Nootropics</c:v>
                </c:pt>
              </c:strCache>
            </c:strRef>
          </c:cat>
          <c:val>
            <c:numRef>
              <c:f>Sheet1!$E$2:$E$32</c:f>
              <c:numCache>
                <c:formatCode>0%</c:formatCode>
                <c:ptCount val="31"/>
                <c:pt idx="0">
                  <c:v>1</c:v>
                </c:pt>
                <c:pt idx="1">
                  <c:v>0.99107143000000009</c:v>
                </c:pt>
                <c:pt idx="2">
                  <c:v>0.98883927999999999</c:v>
                </c:pt>
                <c:pt idx="3">
                  <c:v>0.98660714000000005</c:v>
                </c:pt>
                <c:pt idx="4">
                  <c:v>0.99776785999999995</c:v>
                </c:pt>
                <c:pt idx="5">
                  <c:v>0.99776786000000006</c:v>
                </c:pt>
                <c:pt idx="6">
                  <c:v>0.99330356999999991</c:v>
                </c:pt>
                <c:pt idx="7">
                  <c:v>0.98660714999999999</c:v>
                </c:pt>
                <c:pt idx="8">
                  <c:v>0.99330356999999991</c:v>
                </c:pt>
                <c:pt idx="9">
                  <c:v>0.97321428999999993</c:v>
                </c:pt>
                <c:pt idx="10">
                  <c:v>0.96205357000000002</c:v>
                </c:pt>
                <c:pt idx="11">
                  <c:v>0.97544641999999993</c:v>
                </c:pt>
                <c:pt idx="12">
                  <c:v>0.9375</c:v>
                </c:pt>
                <c:pt idx="13">
                  <c:v>0.953125</c:v>
                </c:pt>
                <c:pt idx="14">
                  <c:v>0.88616070000000002</c:v>
                </c:pt>
                <c:pt idx="15">
                  <c:v>0.89732143000000009</c:v>
                </c:pt>
                <c:pt idx="16">
                  <c:v>0.93750000999999994</c:v>
                </c:pt>
                <c:pt idx="17">
                  <c:v>0.87946428999999993</c:v>
                </c:pt>
                <c:pt idx="18">
                  <c:v>0.86830356999999991</c:v>
                </c:pt>
                <c:pt idx="19">
                  <c:v>0.79910714000000005</c:v>
                </c:pt>
                <c:pt idx="20">
                  <c:v>0.78571429000000004</c:v>
                </c:pt>
                <c:pt idx="21">
                  <c:v>0.82366070999999996</c:v>
                </c:pt>
                <c:pt idx="22">
                  <c:v>0.82142857000000002</c:v>
                </c:pt>
                <c:pt idx="23">
                  <c:v>0.67410713</c:v>
                </c:pt>
                <c:pt idx="24">
                  <c:v>0.75892855999999997</c:v>
                </c:pt>
                <c:pt idx="25">
                  <c:v>0.73883928999999993</c:v>
                </c:pt>
                <c:pt idx="26">
                  <c:v>0.77008929000000004</c:v>
                </c:pt>
                <c:pt idx="27">
                  <c:v>0.72098214999999999</c:v>
                </c:pt>
                <c:pt idx="28">
                  <c:v>0.73660714999999999</c:v>
                </c:pt>
                <c:pt idx="29">
                  <c:v>0.67633929000000004</c:v>
                </c:pt>
                <c:pt idx="30">
                  <c:v>0.66517856000000009</c:v>
                </c:pt>
              </c:numCache>
            </c:numRef>
          </c:val>
          <c:extLst>
            <c:ext xmlns:c16="http://schemas.microsoft.com/office/drawing/2014/chart" uri="{C3380CC4-5D6E-409C-BE32-E72D297353CC}">
              <c16:uniqueId val="{00000003-3DEB-4D95-B528-05D9A4A581F6}"/>
            </c:ext>
          </c:extLst>
        </c:ser>
        <c:ser>
          <c:idx val="4"/>
          <c:order val="4"/>
          <c:tx>
            <c:strRef>
              <c:f>Sheet1!$F$1</c:f>
              <c:strCache>
                <c:ptCount val="1"/>
                <c:pt idx="0">
                  <c:v>Female 55+</c:v>
                </c:pt>
              </c:strCache>
            </c:strRef>
          </c:tx>
          <c:spPr>
            <a:solidFill>
              <a:schemeClr val="accent5"/>
            </a:solidFill>
            <a:ln>
              <a:noFill/>
            </a:ln>
            <a:effectLst/>
          </c:spPr>
          <c:invertIfNegative val="0"/>
          <c:cat>
            <c:strRef>
              <c:f>Sheet1!$A$2:$A$32</c:f>
              <c:strCache>
                <c:ptCount val="31"/>
                <c:pt idx="0">
                  <c:v>Prebiotics</c:v>
                </c:pt>
                <c:pt idx="1">
                  <c:v>Multivitamin</c:v>
                </c:pt>
                <c:pt idx="2">
                  <c:v>Iron</c:v>
                </c:pt>
                <c:pt idx="3">
                  <c:v>Magnesium</c:v>
                </c:pt>
                <c:pt idx="4">
                  <c:v>Vitamin C</c:v>
                </c:pt>
                <c:pt idx="5">
                  <c:v>Vitamin D</c:v>
                </c:pt>
                <c:pt idx="6">
                  <c:v>Calcium</c:v>
                </c:pt>
                <c:pt idx="7">
                  <c:v>Probiotics</c:v>
                </c:pt>
                <c:pt idx="8">
                  <c:v>Omega-3s</c:v>
                </c:pt>
                <c:pt idx="9">
                  <c:v>Antioxidants</c:v>
                </c:pt>
                <c:pt idx="10">
                  <c:v>Collagen</c:v>
                </c:pt>
                <c:pt idx="11">
                  <c:v>Protein Powder</c:v>
                </c:pt>
                <c:pt idx="12">
                  <c:v>Melatonin</c:v>
                </c:pt>
                <c:pt idx="13">
                  <c:v>Curcumin/ Turmeric</c:v>
                </c:pt>
                <c:pt idx="14">
                  <c:v>Biotin</c:v>
                </c:pt>
                <c:pt idx="15">
                  <c:v>Vitamin K2</c:v>
                </c:pt>
                <c:pt idx="16">
                  <c:v>Glucosamine</c:v>
                </c:pt>
                <c:pt idx="17">
                  <c:v>Postbiotics</c:v>
                </c:pt>
                <c:pt idx="18">
                  <c:v>Mushrooms</c:v>
                </c:pt>
                <c:pt idx="19">
                  <c:v>CBD</c:v>
                </c:pt>
                <c:pt idx="20">
                  <c:v>Glutathione</c:v>
                </c:pt>
                <c:pt idx="21">
                  <c:v>Lutein</c:v>
                </c:pt>
                <c:pt idx="22">
                  <c:v>Synbiotics</c:v>
                </c:pt>
                <c:pt idx="23">
                  <c:v>Ashwagandha</c:v>
                </c:pt>
                <c:pt idx="24">
                  <c:v>Choline</c:v>
                </c:pt>
                <c:pt idx="25">
                  <c:v>CoQ10</c:v>
                </c:pt>
                <c:pt idx="26">
                  <c:v>MSM</c:v>
                </c:pt>
                <c:pt idx="27">
                  <c:v>Alpha-GPC</c:v>
                </c:pt>
                <c:pt idx="28">
                  <c:v>Astaxanthin</c:v>
                </c:pt>
                <c:pt idx="29">
                  <c:v>Citicoline</c:v>
                </c:pt>
                <c:pt idx="30">
                  <c:v>Nootropics</c:v>
                </c:pt>
              </c:strCache>
            </c:strRef>
          </c:cat>
          <c:val>
            <c:numRef>
              <c:f>Sheet1!$F$2:$F$32</c:f>
              <c:numCache>
                <c:formatCode>0%</c:formatCode>
                <c:ptCount val="31"/>
                <c:pt idx="0">
                  <c:v>0.99999998999999995</c:v>
                </c:pt>
                <c:pt idx="1">
                  <c:v>1</c:v>
                </c:pt>
                <c:pt idx="2">
                  <c:v>0.99428571999999993</c:v>
                </c:pt>
                <c:pt idx="3">
                  <c:v>0.98857143000000003</c:v>
                </c:pt>
                <c:pt idx="4">
                  <c:v>0.99428570999999999</c:v>
                </c:pt>
                <c:pt idx="5">
                  <c:v>1</c:v>
                </c:pt>
                <c:pt idx="6">
                  <c:v>0.99999998999999995</c:v>
                </c:pt>
                <c:pt idx="7">
                  <c:v>0.98857142999999992</c:v>
                </c:pt>
                <c:pt idx="8">
                  <c:v>0.98857143000000014</c:v>
                </c:pt>
                <c:pt idx="9">
                  <c:v>0.97142856999999994</c:v>
                </c:pt>
                <c:pt idx="10">
                  <c:v>0.96571429000000009</c:v>
                </c:pt>
                <c:pt idx="11">
                  <c:v>0.92571428</c:v>
                </c:pt>
                <c:pt idx="12">
                  <c:v>0.95428571000000006</c:v>
                </c:pt>
                <c:pt idx="13">
                  <c:v>0.95428570999999995</c:v>
                </c:pt>
                <c:pt idx="14">
                  <c:v>0.84571428000000004</c:v>
                </c:pt>
                <c:pt idx="15">
                  <c:v>0.85142857000000005</c:v>
                </c:pt>
                <c:pt idx="16">
                  <c:v>0.89142856999999998</c:v>
                </c:pt>
                <c:pt idx="17">
                  <c:v>0.68000000999999988</c:v>
                </c:pt>
                <c:pt idx="18">
                  <c:v>0.69714285999999992</c:v>
                </c:pt>
                <c:pt idx="19">
                  <c:v>0.70285715000000004</c:v>
                </c:pt>
                <c:pt idx="20">
                  <c:v>0.60571428999999999</c:v>
                </c:pt>
                <c:pt idx="21">
                  <c:v>0.74857143000000004</c:v>
                </c:pt>
                <c:pt idx="22">
                  <c:v>0.50285713999999992</c:v>
                </c:pt>
                <c:pt idx="23">
                  <c:v>0.58857143999999995</c:v>
                </c:pt>
                <c:pt idx="24">
                  <c:v>0.55428571000000004</c:v>
                </c:pt>
                <c:pt idx="25">
                  <c:v>0.75428571</c:v>
                </c:pt>
                <c:pt idx="26">
                  <c:v>0.52571427999999998</c:v>
                </c:pt>
                <c:pt idx="27">
                  <c:v>0.46285714999999999</c:v>
                </c:pt>
                <c:pt idx="28">
                  <c:v>0.47428571999999997</c:v>
                </c:pt>
                <c:pt idx="29">
                  <c:v>0.38857143</c:v>
                </c:pt>
                <c:pt idx="30">
                  <c:v>0.38285713999999998</c:v>
                </c:pt>
              </c:numCache>
            </c:numRef>
          </c:val>
          <c:extLst>
            <c:ext xmlns:c16="http://schemas.microsoft.com/office/drawing/2014/chart" uri="{C3380CC4-5D6E-409C-BE32-E72D297353CC}">
              <c16:uniqueId val="{00000004-3DEB-4D95-B528-05D9A4A581F6}"/>
            </c:ext>
          </c:extLst>
        </c:ser>
        <c:ser>
          <c:idx val="5"/>
          <c:order val="5"/>
          <c:tx>
            <c:strRef>
              <c:f>Sheet1!$G$1</c:f>
              <c:strCache>
                <c:ptCount val="1"/>
                <c:pt idx="0">
                  <c:v>Male 55+</c:v>
                </c:pt>
              </c:strCache>
            </c:strRef>
          </c:tx>
          <c:spPr>
            <a:solidFill>
              <a:schemeClr val="accent6"/>
            </a:solidFill>
            <a:ln>
              <a:noFill/>
            </a:ln>
            <a:effectLst/>
          </c:spPr>
          <c:invertIfNegative val="0"/>
          <c:cat>
            <c:strRef>
              <c:f>Sheet1!$A$2:$A$32</c:f>
              <c:strCache>
                <c:ptCount val="31"/>
                <c:pt idx="0">
                  <c:v>Prebiotics</c:v>
                </c:pt>
                <c:pt idx="1">
                  <c:v>Multivitamin</c:v>
                </c:pt>
                <c:pt idx="2">
                  <c:v>Iron</c:v>
                </c:pt>
                <c:pt idx="3">
                  <c:v>Magnesium</c:v>
                </c:pt>
                <c:pt idx="4">
                  <c:v>Vitamin C</c:v>
                </c:pt>
                <c:pt idx="5">
                  <c:v>Vitamin D</c:v>
                </c:pt>
                <c:pt idx="6">
                  <c:v>Calcium</c:v>
                </c:pt>
                <c:pt idx="7">
                  <c:v>Probiotics</c:v>
                </c:pt>
                <c:pt idx="8">
                  <c:v>Omega-3s</c:v>
                </c:pt>
                <c:pt idx="9">
                  <c:v>Antioxidants</c:v>
                </c:pt>
                <c:pt idx="10">
                  <c:v>Collagen</c:v>
                </c:pt>
                <c:pt idx="11">
                  <c:v>Protein Powder</c:v>
                </c:pt>
                <c:pt idx="12">
                  <c:v>Melatonin</c:v>
                </c:pt>
                <c:pt idx="13">
                  <c:v>Curcumin/ Turmeric</c:v>
                </c:pt>
                <c:pt idx="14">
                  <c:v>Biotin</c:v>
                </c:pt>
                <c:pt idx="15">
                  <c:v>Vitamin K2</c:v>
                </c:pt>
                <c:pt idx="16">
                  <c:v>Glucosamine</c:v>
                </c:pt>
                <c:pt idx="17">
                  <c:v>Postbiotics</c:v>
                </c:pt>
                <c:pt idx="18">
                  <c:v>Mushrooms</c:v>
                </c:pt>
                <c:pt idx="19">
                  <c:v>CBD</c:v>
                </c:pt>
                <c:pt idx="20">
                  <c:v>Glutathione</c:v>
                </c:pt>
                <c:pt idx="21">
                  <c:v>Lutein</c:v>
                </c:pt>
                <c:pt idx="22">
                  <c:v>Synbiotics</c:v>
                </c:pt>
                <c:pt idx="23">
                  <c:v>Ashwagandha</c:v>
                </c:pt>
                <c:pt idx="24">
                  <c:v>Choline</c:v>
                </c:pt>
                <c:pt idx="25">
                  <c:v>CoQ10</c:v>
                </c:pt>
                <c:pt idx="26">
                  <c:v>MSM</c:v>
                </c:pt>
                <c:pt idx="27">
                  <c:v>Alpha-GPC</c:v>
                </c:pt>
                <c:pt idx="28">
                  <c:v>Astaxanthin</c:v>
                </c:pt>
                <c:pt idx="29">
                  <c:v>Citicoline</c:v>
                </c:pt>
                <c:pt idx="30">
                  <c:v>Nootropics</c:v>
                </c:pt>
              </c:strCache>
            </c:strRef>
          </c:cat>
          <c:val>
            <c:numRef>
              <c:f>Sheet1!$G$2:$G$32</c:f>
              <c:numCache>
                <c:formatCode>0%</c:formatCode>
                <c:ptCount val="31"/>
                <c:pt idx="0">
                  <c:v>1</c:v>
                </c:pt>
                <c:pt idx="1">
                  <c:v>0.99043062000000004</c:v>
                </c:pt>
                <c:pt idx="2">
                  <c:v>0.99043062999999998</c:v>
                </c:pt>
                <c:pt idx="3">
                  <c:v>0.98564593</c:v>
                </c:pt>
                <c:pt idx="4">
                  <c:v>1</c:v>
                </c:pt>
                <c:pt idx="5">
                  <c:v>1</c:v>
                </c:pt>
                <c:pt idx="6">
                  <c:v>1.0000000099999999</c:v>
                </c:pt>
                <c:pt idx="7">
                  <c:v>0.98564594000000005</c:v>
                </c:pt>
                <c:pt idx="8">
                  <c:v>1</c:v>
                </c:pt>
                <c:pt idx="9">
                  <c:v>0.98564593999999994</c:v>
                </c:pt>
                <c:pt idx="10">
                  <c:v>0.95215311000000002</c:v>
                </c:pt>
                <c:pt idx="11">
                  <c:v>0.92822965999999985</c:v>
                </c:pt>
                <c:pt idx="12">
                  <c:v>0.92344497000000003</c:v>
                </c:pt>
                <c:pt idx="13">
                  <c:v>0.95215311000000002</c:v>
                </c:pt>
                <c:pt idx="14">
                  <c:v>0.76555024000000005</c:v>
                </c:pt>
                <c:pt idx="15">
                  <c:v>0.85645932999999996</c:v>
                </c:pt>
                <c:pt idx="16">
                  <c:v>0.90430621999999994</c:v>
                </c:pt>
                <c:pt idx="17">
                  <c:v>0.81339712000000008</c:v>
                </c:pt>
                <c:pt idx="18">
                  <c:v>0.81339712000000008</c:v>
                </c:pt>
                <c:pt idx="19">
                  <c:v>0.67942583999999995</c:v>
                </c:pt>
                <c:pt idx="20">
                  <c:v>0.66985646999999993</c:v>
                </c:pt>
                <c:pt idx="21">
                  <c:v>0.70813396000000006</c:v>
                </c:pt>
                <c:pt idx="22">
                  <c:v>0.65071770000000007</c:v>
                </c:pt>
                <c:pt idx="23">
                  <c:v>0.51196171000000001</c:v>
                </c:pt>
                <c:pt idx="24">
                  <c:v>0.57894736999999996</c:v>
                </c:pt>
                <c:pt idx="25">
                  <c:v>0.59330141999999997</c:v>
                </c:pt>
                <c:pt idx="26">
                  <c:v>0.61722487999999998</c:v>
                </c:pt>
                <c:pt idx="27">
                  <c:v>0.5023923400000001</c:v>
                </c:pt>
                <c:pt idx="28">
                  <c:v>0.56937799</c:v>
                </c:pt>
                <c:pt idx="29">
                  <c:v>0.48803827</c:v>
                </c:pt>
                <c:pt idx="30">
                  <c:v>0.44497606999999995</c:v>
                </c:pt>
              </c:numCache>
            </c:numRef>
          </c:val>
          <c:extLst>
            <c:ext xmlns:c16="http://schemas.microsoft.com/office/drawing/2014/chart" uri="{C3380CC4-5D6E-409C-BE32-E72D297353CC}">
              <c16:uniqueId val="{00000005-3DEB-4D95-B528-05D9A4A581F6}"/>
            </c:ext>
          </c:extLst>
        </c:ser>
        <c:dLbls>
          <c:showLegendKey val="0"/>
          <c:showVal val="0"/>
          <c:showCatName val="0"/>
          <c:showSerName val="0"/>
          <c:showPercent val="0"/>
          <c:showBubbleSize val="0"/>
        </c:dLbls>
        <c:gapWidth val="219"/>
        <c:overlap val="-27"/>
        <c:axId val="758254288"/>
        <c:axId val="758255008"/>
      </c:barChart>
      <c:catAx>
        <c:axId val="75825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55008"/>
        <c:crosses val="autoZero"/>
        <c:auto val="1"/>
        <c:lblAlgn val="ctr"/>
        <c:lblOffset val="100"/>
        <c:noMultiLvlLbl val="0"/>
      </c:catAx>
      <c:valAx>
        <c:axId val="75825500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54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Sheet1!$A$2:$A$32</c:f>
              <c:strCache>
                <c:ptCount val="31"/>
                <c:pt idx="0">
                  <c:v>Prebiotics</c:v>
                </c:pt>
                <c:pt idx="1">
                  <c:v>Multivitamin</c:v>
                </c:pt>
                <c:pt idx="2">
                  <c:v>Vitamin C</c:v>
                </c:pt>
                <c:pt idx="3">
                  <c:v>Vitamin D</c:v>
                </c:pt>
                <c:pt idx="4">
                  <c:v>Iron</c:v>
                </c:pt>
                <c:pt idx="5">
                  <c:v>Biotin</c:v>
                </c:pt>
                <c:pt idx="6">
                  <c:v>Magnesium</c:v>
                </c:pt>
                <c:pt idx="7">
                  <c:v>Probiotics</c:v>
                </c:pt>
                <c:pt idx="8">
                  <c:v>Calcium</c:v>
                </c:pt>
                <c:pt idx="9">
                  <c:v>Protein Powder</c:v>
                </c:pt>
                <c:pt idx="10">
                  <c:v>Omega-3s</c:v>
                </c:pt>
                <c:pt idx="11">
                  <c:v>Melatonin</c:v>
                </c:pt>
                <c:pt idx="12">
                  <c:v>Collagen</c:v>
                </c:pt>
                <c:pt idx="13">
                  <c:v>CBD</c:v>
                </c:pt>
                <c:pt idx="14">
                  <c:v>Curcumin/ Turmeric</c:v>
                </c:pt>
                <c:pt idx="15">
                  <c:v>Antioxidants</c:v>
                </c:pt>
                <c:pt idx="16">
                  <c:v>Glucosamine</c:v>
                </c:pt>
                <c:pt idx="17">
                  <c:v>Postbiotics</c:v>
                </c:pt>
                <c:pt idx="18">
                  <c:v>Vitamin K2</c:v>
                </c:pt>
                <c:pt idx="19">
                  <c:v>Ashwagandha</c:v>
                </c:pt>
                <c:pt idx="20">
                  <c:v>Mushrooms</c:v>
                </c:pt>
                <c:pt idx="21">
                  <c:v>Choline</c:v>
                </c:pt>
                <c:pt idx="22">
                  <c:v>Alpha-GPC</c:v>
                </c:pt>
                <c:pt idx="23">
                  <c:v>Synbiotics</c:v>
                </c:pt>
                <c:pt idx="24">
                  <c:v>Glutathione</c:v>
                </c:pt>
                <c:pt idx="25">
                  <c:v>Lutein</c:v>
                </c:pt>
                <c:pt idx="26">
                  <c:v>CoQ10</c:v>
                </c:pt>
                <c:pt idx="27">
                  <c:v>Citicoline</c:v>
                </c:pt>
                <c:pt idx="28">
                  <c:v>MSM</c:v>
                </c:pt>
                <c:pt idx="29">
                  <c:v>Astaxanthin</c:v>
                </c:pt>
                <c:pt idx="30">
                  <c:v>Nootropics</c:v>
                </c:pt>
              </c:strCache>
            </c:strRef>
          </c:cat>
          <c:val>
            <c:numRef>
              <c:f>Sheet1!$B$2:$B$32</c:f>
              <c:numCache>
                <c:formatCode>0%</c:formatCode>
                <c:ptCount val="31"/>
                <c:pt idx="0">
                  <c:v>1</c:v>
                </c:pt>
                <c:pt idx="1">
                  <c:v>1.0000000099999999</c:v>
                </c:pt>
                <c:pt idx="2">
                  <c:v>0.98305085999999986</c:v>
                </c:pt>
                <c:pt idx="3">
                  <c:v>0.98305084999999992</c:v>
                </c:pt>
                <c:pt idx="4">
                  <c:v>0.98305083999999998</c:v>
                </c:pt>
                <c:pt idx="5">
                  <c:v>0.96610170000000006</c:v>
                </c:pt>
                <c:pt idx="6">
                  <c:v>0.96610169999999995</c:v>
                </c:pt>
                <c:pt idx="7">
                  <c:v>0.96610169999999995</c:v>
                </c:pt>
                <c:pt idx="8">
                  <c:v>0.96610169000000001</c:v>
                </c:pt>
                <c:pt idx="9">
                  <c:v>0.9661016899999999</c:v>
                </c:pt>
                <c:pt idx="10">
                  <c:v>0.94915254000000004</c:v>
                </c:pt>
                <c:pt idx="11">
                  <c:v>0.94915254000000004</c:v>
                </c:pt>
                <c:pt idx="12">
                  <c:v>0.94915253999999993</c:v>
                </c:pt>
                <c:pt idx="13">
                  <c:v>0.93220338999999997</c:v>
                </c:pt>
                <c:pt idx="14">
                  <c:v>0.91525424999999994</c:v>
                </c:pt>
                <c:pt idx="15">
                  <c:v>0.91525424</c:v>
                </c:pt>
                <c:pt idx="16">
                  <c:v>0.83050847999999999</c:v>
                </c:pt>
                <c:pt idx="17">
                  <c:v>0.83050847000000005</c:v>
                </c:pt>
                <c:pt idx="18">
                  <c:v>0.81355932000000009</c:v>
                </c:pt>
                <c:pt idx="19">
                  <c:v>0.77966101999999993</c:v>
                </c:pt>
                <c:pt idx="20">
                  <c:v>0.76271185999999991</c:v>
                </c:pt>
                <c:pt idx="21">
                  <c:v>0.71186439999999995</c:v>
                </c:pt>
                <c:pt idx="22">
                  <c:v>0.69491524999999998</c:v>
                </c:pt>
                <c:pt idx="23">
                  <c:v>0.67796610000000002</c:v>
                </c:pt>
                <c:pt idx="24">
                  <c:v>0.66101695000000005</c:v>
                </c:pt>
                <c:pt idx="25">
                  <c:v>0.66101694</c:v>
                </c:pt>
                <c:pt idx="26">
                  <c:v>0.64406781000000002</c:v>
                </c:pt>
                <c:pt idx="27">
                  <c:v>0.62711863999999995</c:v>
                </c:pt>
                <c:pt idx="28">
                  <c:v>0.61016950000000003</c:v>
                </c:pt>
                <c:pt idx="29">
                  <c:v>0.55932205000000002</c:v>
                </c:pt>
                <c:pt idx="30">
                  <c:v>0.55932203999999996</c:v>
                </c:pt>
              </c:numCache>
            </c:numRef>
          </c:val>
          <c:extLst>
            <c:ext xmlns:c16="http://schemas.microsoft.com/office/drawing/2014/chart" uri="{C3380CC4-5D6E-409C-BE32-E72D297353CC}">
              <c16:uniqueId val="{00000000-588E-4895-9A1A-7817CB150992}"/>
            </c:ext>
          </c:extLst>
        </c:ser>
        <c:ser>
          <c:idx val="1"/>
          <c:order val="1"/>
          <c:tx>
            <c:strRef>
              <c:f>Sheet1!$C$1</c:f>
              <c:strCache>
                <c:ptCount val="1"/>
                <c:pt idx="0">
                  <c:v>US Male 18-34</c:v>
                </c:pt>
              </c:strCache>
            </c:strRef>
          </c:tx>
          <c:spPr>
            <a:solidFill>
              <a:schemeClr val="accent2"/>
            </a:solidFill>
            <a:ln>
              <a:noFill/>
            </a:ln>
            <a:effectLst/>
          </c:spPr>
          <c:invertIfNegative val="0"/>
          <c:cat>
            <c:strRef>
              <c:f>Sheet1!$A$2:$A$32</c:f>
              <c:strCache>
                <c:ptCount val="31"/>
                <c:pt idx="0">
                  <c:v>Prebiotics</c:v>
                </c:pt>
                <c:pt idx="1">
                  <c:v>Multivitamin</c:v>
                </c:pt>
                <c:pt idx="2">
                  <c:v>Vitamin C</c:v>
                </c:pt>
                <c:pt idx="3">
                  <c:v>Vitamin D</c:v>
                </c:pt>
                <c:pt idx="4">
                  <c:v>Iron</c:v>
                </c:pt>
                <c:pt idx="5">
                  <c:v>Biotin</c:v>
                </c:pt>
                <c:pt idx="6">
                  <c:v>Magnesium</c:v>
                </c:pt>
                <c:pt idx="7">
                  <c:v>Probiotics</c:v>
                </c:pt>
                <c:pt idx="8">
                  <c:v>Calcium</c:v>
                </c:pt>
                <c:pt idx="9">
                  <c:v>Protein Powder</c:v>
                </c:pt>
                <c:pt idx="10">
                  <c:v>Omega-3s</c:v>
                </c:pt>
                <c:pt idx="11">
                  <c:v>Melatonin</c:v>
                </c:pt>
                <c:pt idx="12">
                  <c:v>Collagen</c:v>
                </c:pt>
                <c:pt idx="13">
                  <c:v>CBD</c:v>
                </c:pt>
                <c:pt idx="14">
                  <c:v>Curcumin/ Turmeric</c:v>
                </c:pt>
                <c:pt idx="15">
                  <c:v>Antioxidants</c:v>
                </c:pt>
                <c:pt idx="16">
                  <c:v>Glucosamine</c:v>
                </c:pt>
                <c:pt idx="17">
                  <c:v>Postbiotics</c:v>
                </c:pt>
                <c:pt idx="18">
                  <c:v>Vitamin K2</c:v>
                </c:pt>
                <c:pt idx="19">
                  <c:v>Ashwagandha</c:v>
                </c:pt>
                <c:pt idx="20">
                  <c:v>Mushrooms</c:v>
                </c:pt>
                <c:pt idx="21">
                  <c:v>Choline</c:v>
                </c:pt>
                <c:pt idx="22">
                  <c:v>Alpha-GPC</c:v>
                </c:pt>
                <c:pt idx="23">
                  <c:v>Synbiotics</c:v>
                </c:pt>
                <c:pt idx="24">
                  <c:v>Glutathione</c:v>
                </c:pt>
                <c:pt idx="25">
                  <c:v>Lutein</c:v>
                </c:pt>
                <c:pt idx="26">
                  <c:v>CoQ10</c:v>
                </c:pt>
                <c:pt idx="27">
                  <c:v>Citicoline</c:v>
                </c:pt>
                <c:pt idx="28">
                  <c:v>MSM</c:v>
                </c:pt>
                <c:pt idx="29">
                  <c:v>Astaxanthin</c:v>
                </c:pt>
                <c:pt idx="30">
                  <c:v>Nootropics</c:v>
                </c:pt>
              </c:strCache>
            </c:strRef>
          </c:cat>
          <c:val>
            <c:numRef>
              <c:f>Sheet1!$C$2:$C$32</c:f>
              <c:numCache>
                <c:formatCode>0%</c:formatCode>
                <c:ptCount val="31"/>
                <c:pt idx="0">
                  <c:v>0.99999998999999995</c:v>
                </c:pt>
                <c:pt idx="1">
                  <c:v>0.99145298999999998</c:v>
                </c:pt>
                <c:pt idx="2">
                  <c:v>1.0000000099999999</c:v>
                </c:pt>
                <c:pt idx="3">
                  <c:v>1</c:v>
                </c:pt>
                <c:pt idx="4">
                  <c:v>1</c:v>
                </c:pt>
                <c:pt idx="5">
                  <c:v>0.93162394000000004</c:v>
                </c:pt>
                <c:pt idx="6">
                  <c:v>0.99145298999999998</c:v>
                </c:pt>
                <c:pt idx="7">
                  <c:v>0.98290597999999996</c:v>
                </c:pt>
                <c:pt idx="8">
                  <c:v>1</c:v>
                </c:pt>
                <c:pt idx="9">
                  <c:v>1</c:v>
                </c:pt>
                <c:pt idx="10">
                  <c:v>0.99145298999999998</c:v>
                </c:pt>
                <c:pt idx="11">
                  <c:v>0.98290597999999996</c:v>
                </c:pt>
                <c:pt idx="12">
                  <c:v>0.93162392999999999</c:v>
                </c:pt>
                <c:pt idx="13">
                  <c:v>0.99145298999999998</c:v>
                </c:pt>
                <c:pt idx="14">
                  <c:v>0.96581196999999996</c:v>
                </c:pt>
                <c:pt idx="15">
                  <c:v>0.99999998999999995</c:v>
                </c:pt>
                <c:pt idx="16">
                  <c:v>0.90598290999999997</c:v>
                </c:pt>
                <c:pt idx="17">
                  <c:v>0.90598291000000009</c:v>
                </c:pt>
                <c:pt idx="18">
                  <c:v>0.92307693000000013</c:v>
                </c:pt>
                <c:pt idx="19">
                  <c:v>0.81196581000000001</c:v>
                </c:pt>
                <c:pt idx="20">
                  <c:v>0.98290599000000012</c:v>
                </c:pt>
                <c:pt idx="21">
                  <c:v>0.85470084999999996</c:v>
                </c:pt>
                <c:pt idx="22">
                  <c:v>0.81196581000000001</c:v>
                </c:pt>
                <c:pt idx="23">
                  <c:v>0.88034188000000002</c:v>
                </c:pt>
                <c:pt idx="24">
                  <c:v>0.82051282999999997</c:v>
                </c:pt>
                <c:pt idx="25">
                  <c:v>0.76068376000000004</c:v>
                </c:pt>
                <c:pt idx="26">
                  <c:v>0.77777778000000009</c:v>
                </c:pt>
                <c:pt idx="27">
                  <c:v>0.81196581000000001</c:v>
                </c:pt>
                <c:pt idx="28">
                  <c:v>0.76923077000000006</c:v>
                </c:pt>
                <c:pt idx="29">
                  <c:v>0.79487179000000008</c:v>
                </c:pt>
                <c:pt idx="30">
                  <c:v>0.83760684000000007</c:v>
                </c:pt>
              </c:numCache>
            </c:numRef>
          </c:val>
          <c:extLst>
            <c:ext xmlns:c16="http://schemas.microsoft.com/office/drawing/2014/chart" uri="{C3380CC4-5D6E-409C-BE32-E72D297353CC}">
              <c16:uniqueId val="{00000001-588E-4895-9A1A-7817CB150992}"/>
            </c:ext>
          </c:extLst>
        </c:ser>
        <c:ser>
          <c:idx val="2"/>
          <c:order val="2"/>
          <c:tx>
            <c:strRef>
              <c:f>Sheet1!$D$1</c:f>
              <c:strCache>
                <c:ptCount val="1"/>
                <c:pt idx="0">
                  <c:v>US Female 35-54</c:v>
                </c:pt>
              </c:strCache>
            </c:strRef>
          </c:tx>
          <c:spPr>
            <a:solidFill>
              <a:schemeClr val="accent3"/>
            </a:solidFill>
            <a:ln>
              <a:noFill/>
            </a:ln>
            <a:effectLst/>
          </c:spPr>
          <c:invertIfNegative val="0"/>
          <c:cat>
            <c:strRef>
              <c:f>Sheet1!$A$2:$A$32</c:f>
              <c:strCache>
                <c:ptCount val="31"/>
                <c:pt idx="0">
                  <c:v>Prebiotics</c:v>
                </c:pt>
                <c:pt idx="1">
                  <c:v>Multivitamin</c:v>
                </c:pt>
                <c:pt idx="2">
                  <c:v>Vitamin C</c:v>
                </c:pt>
                <c:pt idx="3">
                  <c:v>Vitamin D</c:v>
                </c:pt>
                <c:pt idx="4">
                  <c:v>Iron</c:v>
                </c:pt>
                <c:pt idx="5">
                  <c:v>Biotin</c:v>
                </c:pt>
                <c:pt idx="6">
                  <c:v>Magnesium</c:v>
                </c:pt>
                <c:pt idx="7">
                  <c:v>Probiotics</c:v>
                </c:pt>
                <c:pt idx="8">
                  <c:v>Calcium</c:v>
                </c:pt>
                <c:pt idx="9">
                  <c:v>Protein Powder</c:v>
                </c:pt>
                <c:pt idx="10">
                  <c:v>Omega-3s</c:v>
                </c:pt>
                <c:pt idx="11">
                  <c:v>Melatonin</c:v>
                </c:pt>
                <c:pt idx="12">
                  <c:v>Collagen</c:v>
                </c:pt>
                <c:pt idx="13">
                  <c:v>CBD</c:v>
                </c:pt>
                <c:pt idx="14">
                  <c:v>Curcumin/ Turmeric</c:v>
                </c:pt>
                <c:pt idx="15">
                  <c:v>Antioxidants</c:v>
                </c:pt>
                <c:pt idx="16">
                  <c:v>Glucosamine</c:v>
                </c:pt>
                <c:pt idx="17">
                  <c:v>Postbiotics</c:v>
                </c:pt>
                <c:pt idx="18">
                  <c:v>Vitamin K2</c:v>
                </c:pt>
                <c:pt idx="19">
                  <c:v>Ashwagandha</c:v>
                </c:pt>
                <c:pt idx="20">
                  <c:v>Mushrooms</c:v>
                </c:pt>
                <c:pt idx="21">
                  <c:v>Choline</c:v>
                </c:pt>
                <c:pt idx="22">
                  <c:v>Alpha-GPC</c:v>
                </c:pt>
                <c:pt idx="23">
                  <c:v>Synbiotics</c:v>
                </c:pt>
                <c:pt idx="24">
                  <c:v>Glutathione</c:v>
                </c:pt>
                <c:pt idx="25">
                  <c:v>Lutein</c:v>
                </c:pt>
                <c:pt idx="26">
                  <c:v>CoQ10</c:v>
                </c:pt>
                <c:pt idx="27">
                  <c:v>Citicoline</c:v>
                </c:pt>
                <c:pt idx="28">
                  <c:v>MSM</c:v>
                </c:pt>
                <c:pt idx="29">
                  <c:v>Astaxanthin</c:v>
                </c:pt>
                <c:pt idx="30">
                  <c:v>Nootropics</c:v>
                </c:pt>
              </c:strCache>
            </c:strRef>
          </c:cat>
          <c:val>
            <c:numRef>
              <c:f>Sheet1!$D$2:$D$32</c:f>
              <c:numCache>
                <c:formatCode>0%</c:formatCode>
                <c:ptCount val="31"/>
                <c:pt idx="0">
                  <c:v>0.99999999000000006</c:v>
                </c:pt>
                <c:pt idx="1">
                  <c:v>1</c:v>
                </c:pt>
                <c:pt idx="2">
                  <c:v>1</c:v>
                </c:pt>
                <c:pt idx="3">
                  <c:v>0.99047618999999998</c:v>
                </c:pt>
                <c:pt idx="4">
                  <c:v>0.98095237999999996</c:v>
                </c:pt>
                <c:pt idx="5">
                  <c:v>0.93333334000000001</c:v>
                </c:pt>
                <c:pt idx="6">
                  <c:v>0.98095237999999996</c:v>
                </c:pt>
                <c:pt idx="7">
                  <c:v>1</c:v>
                </c:pt>
                <c:pt idx="8">
                  <c:v>0.98095237999999996</c:v>
                </c:pt>
                <c:pt idx="9">
                  <c:v>0.96190475999999991</c:v>
                </c:pt>
                <c:pt idx="10">
                  <c:v>0.99047619000000009</c:v>
                </c:pt>
                <c:pt idx="11">
                  <c:v>0.9809523899999999</c:v>
                </c:pt>
                <c:pt idx="12">
                  <c:v>0.98095237999999996</c:v>
                </c:pt>
                <c:pt idx="13">
                  <c:v>0.92380951999999994</c:v>
                </c:pt>
                <c:pt idx="14">
                  <c:v>0.98095239000000001</c:v>
                </c:pt>
                <c:pt idx="15">
                  <c:v>0.99047618999999998</c:v>
                </c:pt>
                <c:pt idx="16">
                  <c:v>0.91428572000000008</c:v>
                </c:pt>
                <c:pt idx="17">
                  <c:v>0.78095238</c:v>
                </c:pt>
                <c:pt idx="18">
                  <c:v>0.91428571000000003</c:v>
                </c:pt>
                <c:pt idx="19">
                  <c:v>0.67619047999999993</c:v>
                </c:pt>
                <c:pt idx="20">
                  <c:v>0.86666665999999992</c:v>
                </c:pt>
                <c:pt idx="21">
                  <c:v>0.61904761999999991</c:v>
                </c:pt>
                <c:pt idx="22">
                  <c:v>0.56190476</c:v>
                </c:pt>
                <c:pt idx="23">
                  <c:v>0.54285713999999996</c:v>
                </c:pt>
                <c:pt idx="24">
                  <c:v>0.66666666000000008</c:v>
                </c:pt>
                <c:pt idx="25">
                  <c:v>0.75238094999999994</c:v>
                </c:pt>
                <c:pt idx="26">
                  <c:v>0.77142856999999998</c:v>
                </c:pt>
                <c:pt idx="27">
                  <c:v>0.53333332999999994</c:v>
                </c:pt>
                <c:pt idx="28">
                  <c:v>0.62857142999999993</c:v>
                </c:pt>
                <c:pt idx="29">
                  <c:v>0.51428571000000001</c:v>
                </c:pt>
                <c:pt idx="30">
                  <c:v>0.52380952000000003</c:v>
                </c:pt>
              </c:numCache>
            </c:numRef>
          </c:val>
          <c:extLst>
            <c:ext xmlns:c16="http://schemas.microsoft.com/office/drawing/2014/chart" uri="{C3380CC4-5D6E-409C-BE32-E72D297353CC}">
              <c16:uniqueId val="{00000002-588E-4895-9A1A-7817CB150992}"/>
            </c:ext>
          </c:extLst>
        </c:ser>
        <c:ser>
          <c:idx val="3"/>
          <c:order val="3"/>
          <c:tx>
            <c:strRef>
              <c:f>Sheet1!$E$1</c:f>
              <c:strCache>
                <c:ptCount val="1"/>
                <c:pt idx="0">
                  <c:v>US Male 35-54</c:v>
                </c:pt>
              </c:strCache>
            </c:strRef>
          </c:tx>
          <c:spPr>
            <a:solidFill>
              <a:schemeClr val="accent4"/>
            </a:solidFill>
            <a:ln>
              <a:noFill/>
            </a:ln>
            <a:effectLst/>
          </c:spPr>
          <c:invertIfNegative val="0"/>
          <c:cat>
            <c:strRef>
              <c:f>Sheet1!$A$2:$A$32</c:f>
              <c:strCache>
                <c:ptCount val="31"/>
                <c:pt idx="0">
                  <c:v>Prebiotics</c:v>
                </c:pt>
                <c:pt idx="1">
                  <c:v>Multivitamin</c:v>
                </c:pt>
                <c:pt idx="2">
                  <c:v>Vitamin C</c:v>
                </c:pt>
                <c:pt idx="3">
                  <c:v>Vitamin D</c:v>
                </c:pt>
                <c:pt idx="4">
                  <c:v>Iron</c:v>
                </c:pt>
                <c:pt idx="5">
                  <c:v>Biotin</c:v>
                </c:pt>
                <c:pt idx="6">
                  <c:v>Magnesium</c:v>
                </c:pt>
                <c:pt idx="7">
                  <c:v>Probiotics</c:v>
                </c:pt>
                <c:pt idx="8">
                  <c:v>Calcium</c:v>
                </c:pt>
                <c:pt idx="9">
                  <c:v>Protein Powder</c:v>
                </c:pt>
                <c:pt idx="10">
                  <c:v>Omega-3s</c:v>
                </c:pt>
                <c:pt idx="11">
                  <c:v>Melatonin</c:v>
                </c:pt>
                <c:pt idx="12">
                  <c:v>Collagen</c:v>
                </c:pt>
                <c:pt idx="13">
                  <c:v>CBD</c:v>
                </c:pt>
                <c:pt idx="14">
                  <c:v>Curcumin/ Turmeric</c:v>
                </c:pt>
                <c:pt idx="15">
                  <c:v>Antioxidants</c:v>
                </c:pt>
                <c:pt idx="16">
                  <c:v>Glucosamine</c:v>
                </c:pt>
                <c:pt idx="17">
                  <c:v>Postbiotics</c:v>
                </c:pt>
                <c:pt idx="18">
                  <c:v>Vitamin K2</c:v>
                </c:pt>
                <c:pt idx="19">
                  <c:v>Ashwagandha</c:v>
                </c:pt>
                <c:pt idx="20">
                  <c:v>Mushrooms</c:v>
                </c:pt>
                <c:pt idx="21">
                  <c:v>Choline</c:v>
                </c:pt>
                <c:pt idx="22">
                  <c:v>Alpha-GPC</c:v>
                </c:pt>
                <c:pt idx="23">
                  <c:v>Synbiotics</c:v>
                </c:pt>
                <c:pt idx="24">
                  <c:v>Glutathione</c:v>
                </c:pt>
                <c:pt idx="25">
                  <c:v>Lutein</c:v>
                </c:pt>
                <c:pt idx="26">
                  <c:v>CoQ10</c:v>
                </c:pt>
                <c:pt idx="27">
                  <c:v>Citicoline</c:v>
                </c:pt>
                <c:pt idx="28">
                  <c:v>MSM</c:v>
                </c:pt>
                <c:pt idx="29">
                  <c:v>Astaxanthin</c:v>
                </c:pt>
                <c:pt idx="30">
                  <c:v>Nootropics</c:v>
                </c:pt>
              </c:strCache>
            </c:strRef>
          </c:cat>
          <c:val>
            <c:numRef>
              <c:f>Sheet1!$E$2:$E$32</c:f>
              <c:numCache>
                <c:formatCode>0%</c:formatCode>
                <c:ptCount val="31"/>
                <c:pt idx="0">
                  <c:v>1</c:v>
                </c:pt>
                <c:pt idx="1">
                  <c:v>0.99115045000000002</c:v>
                </c:pt>
                <c:pt idx="2">
                  <c:v>1</c:v>
                </c:pt>
                <c:pt idx="3">
                  <c:v>0.99115045000000002</c:v>
                </c:pt>
                <c:pt idx="4">
                  <c:v>0.98230088999999998</c:v>
                </c:pt>
                <c:pt idx="5">
                  <c:v>0.97345133000000006</c:v>
                </c:pt>
                <c:pt idx="6">
                  <c:v>0.98230088000000004</c:v>
                </c:pt>
                <c:pt idx="7">
                  <c:v>0.98230088999999998</c:v>
                </c:pt>
                <c:pt idx="8">
                  <c:v>0.99115045000000002</c:v>
                </c:pt>
                <c:pt idx="9">
                  <c:v>0.98230089000000009</c:v>
                </c:pt>
                <c:pt idx="10">
                  <c:v>0.98230089000000009</c:v>
                </c:pt>
                <c:pt idx="11">
                  <c:v>0.96460177999999985</c:v>
                </c:pt>
                <c:pt idx="12">
                  <c:v>0.97345132999999995</c:v>
                </c:pt>
                <c:pt idx="13">
                  <c:v>0.94690266000000001</c:v>
                </c:pt>
                <c:pt idx="14">
                  <c:v>0.98230087999999993</c:v>
                </c:pt>
                <c:pt idx="15">
                  <c:v>0.99115045000000002</c:v>
                </c:pt>
                <c:pt idx="16">
                  <c:v>0.99115045000000002</c:v>
                </c:pt>
                <c:pt idx="17">
                  <c:v>0.91150443000000003</c:v>
                </c:pt>
                <c:pt idx="18">
                  <c:v>0.97345133000000006</c:v>
                </c:pt>
                <c:pt idx="19">
                  <c:v>0.76991149999999997</c:v>
                </c:pt>
                <c:pt idx="20">
                  <c:v>0.95575221999999993</c:v>
                </c:pt>
                <c:pt idx="21">
                  <c:v>0.88495575999999998</c:v>
                </c:pt>
                <c:pt idx="22">
                  <c:v>0.80530974</c:v>
                </c:pt>
                <c:pt idx="23">
                  <c:v>0.90265487</c:v>
                </c:pt>
                <c:pt idx="24">
                  <c:v>0.82300885999999995</c:v>
                </c:pt>
                <c:pt idx="25">
                  <c:v>0.88495575999999998</c:v>
                </c:pt>
                <c:pt idx="26">
                  <c:v>0.87610619999999995</c:v>
                </c:pt>
                <c:pt idx="27">
                  <c:v>0.76991151000000002</c:v>
                </c:pt>
                <c:pt idx="28">
                  <c:v>0.88495575999999998</c:v>
                </c:pt>
                <c:pt idx="29">
                  <c:v>0.80530974</c:v>
                </c:pt>
                <c:pt idx="30">
                  <c:v>0.81415929999999992</c:v>
                </c:pt>
              </c:numCache>
            </c:numRef>
          </c:val>
          <c:extLst>
            <c:ext xmlns:c16="http://schemas.microsoft.com/office/drawing/2014/chart" uri="{C3380CC4-5D6E-409C-BE32-E72D297353CC}">
              <c16:uniqueId val="{00000003-588E-4895-9A1A-7817CB150992}"/>
            </c:ext>
          </c:extLst>
        </c:ser>
        <c:ser>
          <c:idx val="4"/>
          <c:order val="4"/>
          <c:tx>
            <c:strRef>
              <c:f>Sheet1!$F$1</c:f>
              <c:strCache>
                <c:ptCount val="1"/>
                <c:pt idx="0">
                  <c:v>US Female 55+</c:v>
                </c:pt>
              </c:strCache>
            </c:strRef>
          </c:tx>
          <c:spPr>
            <a:solidFill>
              <a:schemeClr val="accent5"/>
            </a:solidFill>
            <a:ln>
              <a:noFill/>
            </a:ln>
            <a:effectLst/>
          </c:spPr>
          <c:invertIfNegative val="0"/>
          <c:cat>
            <c:strRef>
              <c:f>Sheet1!$A$2:$A$32</c:f>
              <c:strCache>
                <c:ptCount val="31"/>
                <c:pt idx="0">
                  <c:v>Prebiotics</c:v>
                </c:pt>
                <c:pt idx="1">
                  <c:v>Multivitamin</c:v>
                </c:pt>
                <c:pt idx="2">
                  <c:v>Vitamin C</c:v>
                </c:pt>
                <c:pt idx="3">
                  <c:v>Vitamin D</c:v>
                </c:pt>
                <c:pt idx="4">
                  <c:v>Iron</c:v>
                </c:pt>
                <c:pt idx="5">
                  <c:v>Biotin</c:v>
                </c:pt>
                <c:pt idx="6">
                  <c:v>Magnesium</c:v>
                </c:pt>
                <c:pt idx="7">
                  <c:v>Probiotics</c:v>
                </c:pt>
                <c:pt idx="8">
                  <c:v>Calcium</c:v>
                </c:pt>
                <c:pt idx="9">
                  <c:v>Protein Powder</c:v>
                </c:pt>
                <c:pt idx="10">
                  <c:v>Omega-3s</c:v>
                </c:pt>
                <c:pt idx="11">
                  <c:v>Melatonin</c:v>
                </c:pt>
                <c:pt idx="12">
                  <c:v>Collagen</c:v>
                </c:pt>
                <c:pt idx="13">
                  <c:v>CBD</c:v>
                </c:pt>
                <c:pt idx="14">
                  <c:v>Curcumin/ Turmeric</c:v>
                </c:pt>
                <c:pt idx="15">
                  <c:v>Antioxidants</c:v>
                </c:pt>
                <c:pt idx="16">
                  <c:v>Glucosamine</c:v>
                </c:pt>
                <c:pt idx="17">
                  <c:v>Postbiotics</c:v>
                </c:pt>
                <c:pt idx="18">
                  <c:v>Vitamin K2</c:v>
                </c:pt>
                <c:pt idx="19">
                  <c:v>Ashwagandha</c:v>
                </c:pt>
                <c:pt idx="20">
                  <c:v>Mushrooms</c:v>
                </c:pt>
                <c:pt idx="21">
                  <c:v>Choline</c:v>
                </c:pt>
                <c:pt idx="22">
                  <c:v>Alpha-GPC</c:v>
                </c:pt>
                <c:pt idx="23">
                  <c:v>Synbiotics</c:v>
                </c:pt>
                <c:pt idx="24">
                  <c:v>Glutathione</c:v>
                </c:pt>
                <c:pt idx="25">
                  <c:v>Lutein</c:v>
                </c:pt>
                <c:pt idx="26">
                  <c:v>CoQ10</c:v>
                </c:pt>
                <c:pt idx="27">
                  <c:v>Citicoline</c:v>
                </c:pt>
                <c:pt idx="28">
                  <c:v>MSM</c:v>
                </c:pt>
                <c:pt idx="29">
                  <c:v>Astaxanthin</c:v>
                </c:pt>
                <c:pt idx="30">
                  <c:v>Nootropics</c:v>
                </c:pt>
              </c:strCache>
            </c:strRef>
          </c:cat>
          <c:val>
            <c:numRef>
              <c:f>Sheet1!$F$2:$F$32</c:f>
              <c:numCache>
                <c:formatCode>0%</c:formatCode>
                <c:ptCount val="31"/>
                <c:pt idx="0">
                  <c:v>1.0000000099999999</c:v>
                </c:pt>
                <c:pt idx="1">
                  <c:v>1</c:v>
                </c:pt>
                <c:pt idx="2">
                  <c:v>0.97826086999999995</c:v>
                </c:pt>
                <c:pt idx="3">
                  <c:v>1</c:v>
                </c:pt>
                <c:pt idx="4">
                  <c:v>1.0000000099999999</c:v>
                </c:pt>
                <c:pt idx="5">
                  <c:v>0.95652174000000001</c:v>
                </c:pt>
                <c:pt idx="6">
                  <c:v>1</c:v>
                </c:pt>
                <c:pt idx="7">
                  <c:v>1.0000000099999999</c:v>
                </c:pt>
                <c:pt idx="8">
                  <c:v>1</c:v>
                </c:pt>
                <c:pt idx="9">
                  <c:v>0.91304348999999996</c:v>
                </c:pt>
                <c:pt idx="10">
                  <c:v>0.95652174000000012</c:v>
                </c:pt>
                <c:pt idx="11">
                  <c:v>1</c:v>
                </c:pt>
                <c:pt idx="12">
                  <c:v>0.97826086999999995</c:v>
                </c:pt>
                <c:pt idx="13">
                  <c:v>0.95652174000000012</c:v>
                </c:pt>
                <c:pt idx="14">
                  <c:v>0.95652174000000001</c:v>
                </c:pt>
                <c:pt idx="15">
                  <c:v>0.97826086999999995</c:v>
                </c:pt>
                <c:pt idx="16">
                  <c:v>0.95652174999999995</c:v>
                </c:pt>
                <c:pt idx="17">
                  <c:v>0.67391303000000002</c:v>
                </c:pt>
                <c:pt idx="18">
                  <c:v>0.82608695999999993</c:v>
                </c:pt>
                <c:pt idx="19">
                  <c:v>0.69565217000000001</c:v>
                </c:pt>
                <c:pt idx="20">
                  <c:v>0.73913043000000012</c:v>
                </c:pt>
                <c:pt idx="21">
                  <c:v>0.56521739000000004</c:v>
                </c:pt>
                <c:pt idx="22">
                  <c:v>0.30434781999999999</c:v>
                </c:pt>
                <c:pt idx="23">
                  <c:v>0.41304347999999996</c:v>
                </c:pt>
                <c:pt idx="24">
                  <c:v>0.47826086000000007</c:v>
                </c:pt>
                <c:pt idx="25">
                  <c:v>0.78260869</c:v>
                </c:pt>
                <c:pt idx="26">
                  <c:v>0.91304346999999997</c:v>
                </c:pt>
                <c:pt idx="27">
                  <c:v>0.26086956</c:v>
                </c:pt>
                <c:pt idx="28">
                  <c:v>0.36956520999999998</c:v>
                </c:pt>
                <c:pt idx="29">
                  <c:v>0.23913043</c:v>
                </c:pt>
                <c:pt idx="30">
                  <c:v>0.32608694999999999</c:v>
                </c:pt>
              </c:numCache>
            </c:numRef>
          </c:val>
          <c:extLst>
            <c:ext xmlns:c16="http://schemas.microsoft.com/office/drawing/2014/chart" uri="{C3380CC4-5D6E-409C-BE32-E72D297353CC}">
              <c16:uniqueId val="{00000004-588E-4895-9A1A-7817CB150992}"/>
            </c:ext>
          </c:extLst>
        </c:ser>
        <c:ser>
          <c:idx val="5"/>
          <c:order val="5"/>
          <c:tx>
            <c:strRef>
              <c:f>Sheet1!$G$1</c:f>
              <c:strCache>
                <c:ptCount val="1"/>
                <c:pt idx="0">
                  <c:v>US Male 55+</c:v>
                </c:pt>
              </c:strCache>
            </c:strRef>
          </c:tx>
          <c:spPr>
            <a:solidFill>
              <a:schemeClr val="accent6"/>
            </a:solidFill>
            <a:ln>
              <a:noFill/>
            </a:ln>
            <a:effectLst/>
          </c:spPr>
          <c:invertIfNegative val="0"/>
          <c:cat>
            <c:strRef>
              <c:f>Sheet1!$A$2:$A$32</c:f>
              <c:strCache>
                <c:ptCount val="31"/>
                <c:pt idx="0">
                  <c:v>Prebiotics</c:v>
                </c:pt>
                <c:pt idx="1">
                  <c:v>Multivitamin</c:v>
                </c:pt>
                <c:pt idx="2">
                  <c:v>Vitamin C</c:v>
                </c:pt>
                <c:pt idx="3">
                  <c:v>Vitamin D</c:v>
                </c:pt>
                <c:pt idx="4">
                  <c:v>Iron</c:v>
                </c:pt>
                <c:pt idx="5">
                  <c:v>Biotin</c:v>
                </c:pt>
                <c:pt idx="6">
                  <c:v>Magnesium</c:v>
                </c:pt>
                <c:pt idx="7">
                  <c:v>Probiotics</c:v>
                </c:pt>
                <c:pt idx="8">
                  <c:v>Calcium</c:v>
                </c:pt>
                <c:pt idx="9">
                  <c:v>Protein Powder</c:v>
                </c:pt>
                <c:pt idx="10">
                  <c:v>Omega-3s</c:v>
                </c:pt>
                <c:pt idx="11">
                  <c:v>Melatonin</c:v>
                </c:pt>
                <c:pt idx="12">
                  <c:v>Collagen</c:v>
                </c:pt>
                <c:pt idx="13">
                  <c:v>CBD</c:v>
                </c:pt>
                <c:pt idx="14">
                  <c:v>Curcumin/ Turmeric</c:v>
                </c:pt>
                <c:pt idx="15">
                  <c:v>Antioxidants</c:v>
                </c:pt>
                <c:pt idx="16">
                  <c:v>Glucosamine</c:v>
                </c:pt>
                <c:pt idx="17">
                  <c:v>Postbiotics</c:v>
                </c:pt>
                <c:pt idx="18">
                  <c:v>Vitamin K2</c:v>
                </c:pt>
                <c:pt idx="19">
                  <c:v>Ashwagandha</c:v>
                </c:pt>
                <c:pt idx="20">
                  <c:v>Mushrooms</c:v>
                </c:pt>
                <c:pt idx="21">
                  <c:v>Choline</c:v>
                </c:pt>
                <c:pt idx="22">
                  <c:v>Alpha-GPC</c:v>
                </c:pt>
                <c:pt idx="23">
                  <c:v>Synbiotics</c:v>
                </c:pt>
                <c:pt idx="24">
                  <c:v>Glutathione</c:v>
                </c:pt>
                <c:pt idx="25">
                  <c:v>Lutein</c:v>
                </c:pt>
                <c:pt idx="26">
                  <c:v>CoQ10</c:v>
                </c:pt>
                <c:pt idx="27">
                  <c:v>Citicoline</c:v>
                </c:pt>
                <c:pt idx="28">
                  <c:v>MSM</c:v>
                </c:pt>
                <c:pt idx="29">
                  <c:v>Astaxanthin</c:v>
                </c:pt>
                <c:pt idx="30">
                  <c:v>Nootropics</c:v>
                </c:pt>
              </c:strCache>
            </c:strRef>
          </c:cat>
          <c:val>
            <c:numRef>
              <c:f>Sheet1!$G$2:$G$32</c:f>
              <c:numCache>
                <c:formatCode>0%</c:formatCode>
                <c:ptCount val="31"/>
                <c:pt idx="0">
                  <c:v>0.99999998999999984</c:v>
                </c:pt>
                <c:pt idx="1">
                  <c:v>0.96969696999999999</c:v>
                </c:pt>
                <c:pt idx="2">
                  <c:v>1</c:v>
                </c:pt>
                <c:pt idx="3">
                  <c:v>0.99999998999999995</c:v>
                </c:pt>
                <c:pt idx="4">
                  <c:v>0.99999999000000006</c:v>
                </c:pt>
                <c:pt idx="5">
                  <c:v>0.87878787000000003</c:v>
                </c:pt>
                <c:pt idx="6">
                  <c:v>0.96969696000000005</c:v>
                </c:pt>
                <c:pt idx="7">
                  <c:v>0.99999999000000006</c:v>
                </c:pt>
                <c:pt idx="8">
                  <c:v>0.99999998999999995</c:v>
                </c:pt>
                <c:pt idx="9">
                  <c:v>0.87878787000000003</c:v>
                </c:pt>
                <c:pt idx="10">
                  <c:v>0.99999998999999995</c:v>
                </c:pt>
                <c:pt idx="11">
                  <c:v>0.99999999000000006</c:v>
                </c:pt>
                <c:pt idx="12">
                  <c:v>0.90909090000000026</c:v>
                </c:pt>
                <c:pt idx="13">
                  <c:v>0.87878787000000003</c:v>
                </c:pt>
                <c:pt idx="14">
                  <c:v>0.93939393000000004</c:v>
                </c:pt>
                <c:pt idx="15">
                  <c:v>0.96969695999999994</c:v>
                </c:pt>
                <c:pt idx="16">
                  <c:v>0.93939393000000004</c:v>
                </c:pt>
                <c:pt idx="17">
                  <c:v>0.75757574999999999</c:v>
                </c:pt>
                <c:pt idx="18">
                  <c:v>0.75757574999999999</c:v>
                </c:pt>
                <c:pt idx="19">
                  <c:v>0.51515151000000003</c:v>
                </c:pt>
                <c:pt idx="20">
                  <c:v>0.75757575000000021</c:v>
                </c:pt>
                <c:pt idx="21">
                  <c:v>0.63636363000000007</c:v>
                </c:pt>
                <c:pt idx="22">
                  <c:v>0.39393939</c:v>
                </c:pt>
                <c:pt idx="23">
                  <c:v>0.45454545000000002</c:v>
                </c:pt>
                <c:pt idx="24">
                  <c:v>0.57575757000000005</c:v>
                </c:pt>
                <c:pt idx="25">
                  <c:v>0.78787878</c:v>
                </c:pt>
                <c:pt idx="26">
                  <c:v>0.84848484000000002</c:v>
                </c:pt>
                <c:pt idx="27">
                  <c:v>0.45454545000000002</c:v>
                </c:pt>
                <c:pt idx="28">
                  <c:v>0.57575756999999994</c:v>
                </c:pt>
                <c:pt idx="29">
                  <c:v>0.39393939</c:v>
                </c:pt>
                <c:pt idx="30">
                  <c:v>0.24242423999999999</c:v>
                </c:pt>
              </c:numCache>
            </c:numRef>
          </c:val>
          <c:extLst>
            <c:ext xmlns:c16="http://schemas.microsoft.com/office/drawing/2014/chart" uri="{C3380CC4-5D6E-409C-BE32-E72D297353CC}">
              <c16:uniqueId val="{00000005-588E-4895-9A1A-7817CB150992}"/>
            </c:ext>
          </c:extLst>
        </c:ser>
        <c:dLbls>
          <c:showLegendKey val="0"/>
          <c:showVal val="0"/>
          <c:showCatName val="0"/>
          <c:showSerName val="0"/>
          <c:showPercent val="0"/>
          <c:showBubbleSize val="0"/>
        </c:dLbls>
        <c:gapWidth val="219"/>
        <c:overlap val="-27"/>
        <c:axId val="758261848"/>
        <c:axId val="758263648"/>
      </c:barChart>
      <c:catAx>
        <c:axId val="758261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63648"/>
        <c:crosses val="autoZero"/>
        <c:auto val="1"/>
        <c:lblAlgn val="ctr"/>
        <c:lblOffset val="100"/>
        <c:noMultiLvlLbl val="0"/>
      </c:catAx>
      <c:valAx>
        <c:axId val="75826364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61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2019 US</c:v>
                </c:pt>
              </c:strCache>
            </c:strRef>
          </c:tx>
          <c:spPr>
            <a:solidFill>
              <a:schemeClr val="accent1"/>
            </a:solidFill>
            <a:ln>
              <a:noFill/>
            </a:ln>
            <a:effectLst/>
          </c:spPr>
          <c:invertIfNegative val="0"/>
          <c:cat>
            <c:strRef>
              <c:f>Sheet1!$A$2:$A$32</c:f>
              <c:strCache>
                <c:ptCount val="22"/>
                <c:pt idx="0">
                  <c:v>Prebiotics</c:v>
                </c:pt>
                <c:pt idx="1">
                  <c:v>Multivitamin</c:v>
                </c:pt>
                <c:pt idx="2">
                  <c:v>Vitamin D</c:v>
                </c:pt>
                <c:pt idx="3">
                  <c:v>Calcium</c:v>
                </c:pt>
                <c:pt idx="4">
                  <c:v>Probiotics</c:v>
                </c:pt>
                <c:pt idx="5">
                  <c:v>Magnesium</c:v>
                </c:pt>
                <c:pt idx="6">
                  <c:v>Omega-3s</c:v>
                </c:pt>
                <c:pt idx="7">
                  <c:v>Antioxidants</c:v>
                </c:pt>
                <c:pt idx="8">
                  <c:v>Protein Powder</c:v>
                </c:pt>
                <c:pt idx="9">
                  <c:v>Curcumin/ Turmeric</c:v>
                </c:pt>
                <c:pt idx="10">
                  <c:v>Collagen</c:v>
                </c:pt>
                <c:pt idx="11">
                  <c:v>Glucosamine</c:v>
                </c:pt>
                <c:pt idx="12">
                  <c:v>Vitamin K2</c:v>
                </c:pt>
                <c:pt idx="13">
                  <c:v>Postbiotics</c:v>
                </c:pt>
                <c:pt idx="14">
                  <c:v>CoQ10</c:v>
                </c:pt>
                <c:pt idx="15">
                  <c:v>Lutein</c:v>
                </c:pt>
                <c:pt idx="16">
                  <c:v>Choline</c:v>
                </c:pt>
                <c:pt idx="17">
                  <c:v>Glutathione</c:v>
                </c:pt>
                <c:pt idx="18">
                  <c:v>Alpha-GPC</c:v>
                </c:pt>
                <c:pt idx="19">
                  <c:v>Citicoline</c:v>
                </c:pt>
                <c:pt idx="20">
                  <c:v>Nootropics</c:v>
                </c:pt>
                <c:pt idx="21">
                  <c:v>Astaxanthin</c:v>
                </c:pt>
              </c:strCache>
            </c:strRef>
          </c:cat>
          <c:val>
            <c:numRef>
              <c:f>Sheet1!$B$2:$B$32</c:f>
              <c:numCache>
                <c:formatCode>General</c:formatCode>
                <c:ptCount val="22"/>
                <c:pt idx="0" formatCode="0%">
                  <c:v>0.99699699999999991</c:v>
                </c:pt>
                <c:pt idx="2" formatCode="0%">
                  <c:v>1.0000000099999999</c:v>
                </c:pt>
                <c:pt idx="4" formatCode="0%">
                  <c:v>0.99399400000000004</c:v>
                </c:pt>
                <c:pt idx="6" formatCode="0%">
                  <c:v>1</c:v>
                </c:pt>
                <c:pt idx="9" formatCode="0%">
                  <c:v>0.92192191999999995</c:v>
                </c:pt>
                <c:pt idx="10" formatCode="0%">
                  <c:v>0.95495495000000008</c:v>
                </c:pt>
                <c:pt idx="11" formatCode="0%">
                  <c:v>0.92792792000000002</c:v>
                </c:pt>
                <c:pt idx="12" formatCode="0%">
                  <c:v>0.92792792000000002</c:v>
                </c:pt>
                <c:pt idx="14" formatCode="0%">
                  <c:v>0.85585585999999991</c:v>
                </c:pt>
                <c:pt idx="21" formatCode="0%">
                  <c:v>0.61861862000000001</c:v>
                </c:pt>
              </c:numCache>
            </c:numRef>
          </c:val>
          <c:extLst>
            <c:ext xmlns:c16="http://schemas.microsoft.com/office/drawing/2014/chart" uri="{C3380CC4-5D6E-409C-BE32-E72D297353CC}">
              <c16:uniqueId val="{00000000-F62C-4EE5-8946-203A155EE3AC}"/>
            </c:ext>
          </c:extLst>
        </c:ser>
        <c:ser>
          <c:idx val="1"/>
          <c:order val="1"/>
          <c:tx>
            <c:strRef>
              <c:f>Sheet1!$C$1</c:f>
              <c:strCache>
                <c:ptCount val="1"/>
                <c:pt idx="0">
                  <c:v>2020 US</c:v>
                </c:pt>
              </c:strCache>
            </c:strRef>
          </c:tx>
          <c:spPr>
            <a:solidFill>
              <a:schemeClr val="accent2"/>
            </a:solidFill>
            <a:ln>
              <a:noFill/>
            </a:ln>
            <a:effectLst/>
          </c:spPr>
          <c:invertIfNegative val="0"/>
          <c:cat>
            <c:strRef>
              <c:f>Sheet1!$A$2:$A$32</c:f>
              <c:strCache>
                <c:ptCount val="22"/>
                <c:pt idx="0">
                  <c:v>Prebiotics</c:v>
                </c:pt>
                <c:pt idx="1">
                  <c:v>Multivitamin</c:v>
                </c:pt>
                <c:pt idx="2">
                  <c:v>Vitamin D</c:v>
                </c:pt>
                <c:pt idx="3">
                  <c:v>Calcium</c:v>
                </c:pt>
                <c:pt idx="4">
                  <c:v>Probiotics</c:v>
                </c:pt>
                <c:pt idx="5">
                  <c:v>Magnesium</c:v>
                </c:pt>
                <c:pt idx="6">
                  <c:v>Omega-3s</c:v>
                </c:pt>
                <c:pt idx="7">
                  <c:v>Antioxidants</c:v>
                </c:pt>
                <c:pt idx="8">
                  <c:v>Protein Powder</c:v>
                </c:pt>
                <c:pt idx="9">
                  <c:v>Curcumin/ Turmeric</c:v>
                </c:pt>
                <c:pt idx="10">
                  <c:v>Collagen</c:v>
                </c:pt>
                <c:pt idx="11">
                  <c:v>Glucosamine</c:v>
                </c:pt>
                <c:pt idx="12">
                  <c:v>Vitamin K2</c:v>
                </c:pt>
                <c:pt idx="13">
                  <c:v>Postbiotics</c:v>
                </c:pt>
                <c:pt idx="14">
                  <c:v>CoQ10</c:v>
                </c:pt>
                <c:pt idx="15">
                  <c:v>Lutein</c:v>
                </c:pt>
                <c:pt idx="16">
                  <c:v>Choline</c:v>
                </c:pt>
                <c:pt idx="17">
                  <c:v>Glutathione</c:v>
                </c:pt>
                <c:pt idx="18">
                  <c:v>Alpha-GPC</c:v>
                </c:pt>
                <c:pt idx="19">
                  <c:v>Citicoline</c:v>
                </c:pt>
                <c:pt idx="20">
                  <c:v>Nootropics</c:v>
                </c:pt>
                <c:pt idx="21">
                  <c:v>Astaxanthin</c:v>
                </c:pt>
              </c:strCache>
            </c:strRef>
          </c:cat>
          <c:val>
            <c:numRef>
              <c:f>Sheet1!$C$2:$C$32</c:f>
              <c:numCache>
                <c:formatCode>General</c:formatCode>
                <c:ptCount val="22"/>
                <c:pt idx="0" formatCode="0%">
                  <c:v>0.99</c:v>
                </c:pt>
                <c:pt idx="2" formatCode="0%">
                  <c:v>0.99</c:v>
                </c:pt>
                <c:pt idx="4" formatCode="0%">
                  <c:v>0.98000000999999992</c:v>
                </c:pt>
                <c:pt idx="6" formatCode="0%">
                  <c:v>0.97666666000000002</c:v>
                </c:pt>
                <c:pt idx="9" formatCode="0%">
                  <c:v>0.92999999999999994</c:v>
                </c:pt>
                <c:pt idx="10" formatCode="0%">
                  <c:v>0.95333332999999998</c:v>
                </c:pt>
                <c:pt idx="11" formatCode="0%">
                  <c:v>0.92666667000000003</c:v>
                </c:pt>
                <c:pt idx="12" formatCode="0%">
                  <c:v>0.92333332999999995</c:v>
                </c:pt>
                <c:pt idx="14" formatCode="0%">
                  <c:v>0.82666667000000005</c:v>
                </c:pt>
                <c:pt idx="21" formatCode="0%">
                  <c:v>0.58666666000000001</c:v>
                </c:pt>
              </c:numCache>
            </c:numRef>
          </c:val>
          <c:extLst>
            <c:ext xmlns:c16="http://schemas.microsoft.com/office/drawing/2014/chart" uri="{C3380CC4-5D6E-409C-BE32-E72D297353CC}">
              <c16:uniqueId val="{00000001-F62C-4EE5-8946-203A155EE3AC}"/>
            </c:ext>
          </c:extLst>
        </c:ser>
        <c:ser>
          <c:idx val="2"/>
          <c:order val="2"/>
          <c:tx>
            <c:strRef>
              <c:f>Sheet1!$D$1</c:f>
              <c:strCache>
                <c:ptCount val="1"/>
                <c:pt idx="0">
                  <c:v>2021 US</c:v>
                </c:pt>
              </c:strCache>
            </c:strRef>
          </c:tx>
          <c:spPr>
            <a:solidFill>
              <a:schemeClr val="accent3"/>
            </a:solidFill>
            <a:ln>
              <a:noFill/>
            </a:ln>
            <a:effectLst/>
          </c:spPr>
          <c:invertIfNegative val="0"/>
          <c:cat>
            <c:strRef>
              <c:f>Sheet1!$A$2:$A$32</c:f>
              <c:strCache>
                <c:ptCount val="22"/>
                <c:pt idx="0">
                  <c:v>Prebiotics</c:v>
                </c:pt>
                <c:pt idx="1">
                  <c:v>Multivitamin</c:v>
                </c:pt>
                <c:pt idx="2">
                  <c:v>Vitamin D</c:v>
                </c:pt>
                <c:pt idx="3">
                  <c:v>Calcium</c:v>
                </c:pt>
                <c:pt idx="4">
                  <c:v>Probiotics</c:v>
                </c:pt>
                <c:pt idx="5">
                  <c:v>Magnesium</c:v>
                </c:pt>
                <c:pt idx="6">
                  <c:v>Omega-3s</c:v>
                </c:pt>
                <c:pt idx="7">
                  <c:v>Antioxidants</c:v>
                </c:pt>
                <c:pt idx="8">
                  <c:v>Protein Powder</c:v>
                </c:pt>
                <c:pt idx="9">
                  <c:v>Curcumin/ Turmeric</c:v>
                </c:pt>
                <c:pt idx="10">
                  <c:v>Collagen</c:v>
                </c:pt>
                <c:pt idx="11">
                  <c:v>Glucosamine</c:v>
                </c:pt>
                <c:pt idx="12">
                  <c:v>Vitamin K2</c:v>
                </c:pt>
                <c:pt idx="13">
                  <c:v>Postbiotics</c:v>
                </c:pt>
                <c:pt idx="14">
                  <c:v>CoQ10</c:v>
                </c:pt>
                <c:pt idx="15">
                  <c:v>Lutein</c:v>
                </c:pt>
                <c:pt idx="16">
                  <c:v>Choline</c:v>
                </c:pt>
                <c:pt idx="17">
                  <c:v>Glutathione</c:v>
                </c:pt>
                <c:pt idx="18">
                  <c:v>Alpha-GPC</c:v>
                </c:pt>
                <c:pt idx="19">
                  <c:v>Citicoline</c:v>
                </c:pt>
                <c:pt idx="20">
                  <c:v>Nootropics</c:v>
                </c:pt>
                <c:pt idx="21">
                  <c:v>Astaxanthin</c:v>
                </c:pt>
              </c:strCache>
            </c:strRef>
          </c:cat>
          <c:val>
            <c:numRef>
              <c:f>Sheet1!$D$2:$D$32</c:f>
              <c:numCache>
                <c:formatCode>0%</c:formatCode>
                <c:ptCount val="22"/>
                <c:pt idx="0">
                  <c:v>1</c:v>
                </c:pt>
                <c:pt idx="1">
                  <c:v>0.98538011000000014</c:v>
                </c:pt>
                <c:pt idx="2">
                  <c:v>0.98830408999999997</c:v>
                </c:pt>
                <c:pt idx="3">
                  <c:v>0.98538011999999997</c:v>
                </c:pt>
                <c:pt idx="4">
                  <c:v>0.98538012000000008</c:v>
                </c:pt>
                <c:pt idx="5">
                  <c:v>0.95906433000000002</c:v>
                </c:pt>
                <c:pt idx="6">
                  <c:v>0.97953217000000015</c:v>
                </c:pt>
                <c:pt idx="8">
                  <c:v>0.97660819999999993</c:v>
                </c:pt>
                <c:pt idx="9">
                  <c:v>0.90935672999999995</c:v>
                </c:pt>
                <c:pt idx="10">
                  <c:v>0.94152047000000005</c:v>
                </c:pt>
                <c:pt idx="11">
                  <c:v>0.90058479999999996</c:v>
                </c:pt>
                <c:pt idx="12">
                  <c:v>0.92397660999999998</c:v>
                </c:pt>
                <c:pt idx="13">
                  <c:v>0.8450292399999999</c:v>
                </c:pt>
                <c:pt idx="14">
                  <c:v>0.83625730999999992</c:v>
                </c:pt>
                <c:pt idx="17">
                  <c:v>0.73976607999999999</c:v>
                </c:pt>
                <c:pt idx="19">
                  <c:v>0.70175438000000001</c:v>
                </c:pt>
                <c:pt idx="21">
                  <c:v>0.64619883</c:v>
                </c:pt>
              </c:numCache>
            </c:numRef>
          </c:val>
          <c:extLst>
            <c:ext xmlns:c16="http://schemas.microsoft.com/office/drawing/2014/chart" uri="{C3380CC4-5D6E-409C-BE32-E72D297353CC}">
              <c16:uniqueId val="{00000000-E0A8-4B87-A08E-C6B348145C20}"/>
            </c:ext>
          </c:extLst>
        </c:ser>
        <c:ser>
          <c:idx val="3"/>
          <c:order val="3"/>
          <c:tx>
            <c:strRef>
              <c:f>Sheet1!$E$1</c:f>
              <c:strCache>
                <c:ptCount val="1"/>
                <c:pt idx="0">
                  <c:v>2022 US</c:v>
                </c:pt>
              </c:strCache>
            </c:strRef>
          </c:tx>
          <c:spPr>
            <a:solidFill>
              <a:schemeClr val="accent4"/>
            </a:solidFill>
            <a:ln>
              <a:noFill/>
            </a:ln>
            <a:effectLst/>
          </c:spPr>
          <c:invertIfNegative val="0"/>
          <c:cat>
            <c:strRef>
              <c:f>Sheet1!$A$2:$A$32</c:f>
              <c:strCache>
                <c:ptCount val="22"/>
                <c:pt idx="0">
                  <c:v>Prebiotics</c:v>
                </c:pt>
                <c:pt idx="1">
                  <c:v>Multivitamin</c:v>
                </c:pt>
                <c:pt idx="2">
                  <c:v>Vitamin D</c:v>
                </c:pt>
                <c:pt idx="3">
                  <c:v>Calcium</c:v>
                </c:pt>
                <c:pt idx="4">
                  <c:v>Probiotics</c:v>
                </c:pt>
                <c:pt idx="5">
                  <c:v>Magnesium</c:v>
                </c:pt>
                <c:pt idx="6">
                  <c:v>Omega-3s</c:v>
                </c:pt>
                <c:pt idx="7">
                  <c:v>Antioxidants</c:v>
                </c:pt>
                <c:pt idx="8">
                  <c:v>Protein Powder</c:v>
                </c:pt>
                <c:pt idx="9">
                  <c:v>Curcumin/ Turmeric</c:v>
                </c:pt>
                <c:pt idx="10">
                  <c:v>Collagen</c:v>
                </c:pt>
                <c:pt idx="11">
                  <c:v>Glucosamine</c:v>
                </c:pt>
                <c:pt idx="12">
                  <c:v>Vitamin K2</c:v>
                </c:pt>
                <c:pt idx="13">
                  <c:v>Postbiotics</c:v>
                </c:pt>
                <c:pt idx="14">
                  <c:v>CoQ10</c:v>
                </c:pt>
                <c:pt idx="15">
                  <c:v>Lutein</c:v>
                </c:pt>
                <c:pt idx="16">
                  <c:v>Choline</c:v>
                </c:pt>
                <c:pt idx="17">
                  <c:v>Glutathione</c:v>
                </c:pt>
                <c:pt idx="18">
                  <c:v>Alpha-GPC</c:v>
                </c:pt>
                <c:pt idx="19">
                  <c:v>Citicoline</c:v>
                </c:pt>
                <c:pt idx="20">
                  <c:v>Nootropics</c:v>
                </c:pt>
                <c:pt idx="21">
                  <c:v>Astaxanthin</c:v>
                </c:pt>
              </c:strCache>
            </c:strRef>
          </c:cat>
          <c:val>
            <c:numRef>
              <c:f>Sheet1!$E$2:$E$32</c:f>
              <c:numCache>
                <c:formatCode>0%</c:formatCode>
                <c:ptCount val="22"/>
                <c:pt idx="0">
                  <c:v>0.99999999999999989</c:v>
                </c:pt>
                <c:pt idx="1">
                  <c:v>0.98409542999999999</c:v>
                </c:pt>
                <c:pt idx="2">
                  <c:v>0.99204771999999997</c:v>
                </c:pt>
                <c:pt idx="3">
                  <c:v>0.98210735000000005</c:v>
                </c:pt>
                <c:pt idx="4">
                  <c:v>0.9860835</c:v>
                </c:pt>
                <c:pt idx="5">
                  <c:v>0.97813121000000003</c:v>
                </c:pt>
                <c:pt idx="6">
                  <c:v>0.97813121000000003</c:v>
                </c:pt>
                <c:pt idx="7">
                  <c:v>0.97813121000000003</c:v>
                </c:pt>
                <c:pt idx="8">
                  <c:v>0.94831014000000002</c:v>
                </c:pt>
                <c:pt idx="9">
                  <c:v>0.93041748999999996</c:v>
                </c:pt>
                <c:pt idx="10">
                  <c:v>0.95825049000000007</c:v>
                </c:pt>
                <c:pt idx="11">
                  <c:v>0.90258448000000002</c:v>
                </c:pt>
                <c:pt idx="12">
                  <c:v>0.88469185000000006</c:v>
                </c:pt>
                <c:pt idx="13">
                  <c:v>0.83300198999999997</c:v>
                </c:pt>
                <c:pt idx="14">
                  <c:v>0.81510934000000002</c:v>
                </c:pt>
                <c:pt idx="15">
                  <c:v>0.81312127000000001</c:v>
                </c:pt>
                <c:pt idx="16">
                  <c:v>0.7833002</c:v>
                </c:pt>
                <c:pt idx="17">
                  <c:v>0.72365805000000005</c:v>
                </c:pt>
                <c:pt idx="18">
                  <c:v>0.72763420000000001</c:v>
                </c:pt>
                <c:pt idx="19">
                  <c:v>0.68986083999999992</c:v>
                </c:pt>
                <c:pt idx="20">
                  <c:v>0.72166998000000004</c:v>
                </c:pt>
                <c:pt idx="21">
                  <c:v>0.68986083999999992</c:v>
                </c:pt>
              </c:numCache>
            </c:numRef>
          </c:val>
          <c:extLst>
            <c:ext xmlns:c16="http://schemas.microsoft.com/office/drawing/2014/chart" uri="{C3380CC4-5D6E-409C-BE32-E72D297353CC}">
              <c16:uniqueId val="{00000001-E0A8-4B87-A08E-C6B348145C20}"/>
            </c:ext>
          </c:extLst>
        </c:ser>
        <c:ser>
          <c:idx val="4"/>
          <c:order val="4"/>
          <c:tx>
            <c:strRef>
              <c:f>Sheet1!$F$1</c:f>
              <c:strCache>
                <c:ptCount val="1"/>
                <c:pt idx="0">
                  <c:v>2023 US</c:v>
                </c:pt>
              </c:strCache>
            </c:strRef>
          </c:tx>
          <c:spPr>
            <a:solidFill>
              <a:schemeClr val="accent5"/>
            </a:solidFill>
            <a:ln>
              <a:noFill/>
            </a:ln>
            <a:effectLst/>
          </c:spPr>
          <c:invertIfNegative val="0"/>
          <c:cat>
            <c:strRef>
              <c:f>Sheet1!$A$2:$A$32</c:f>
              <c:strCache>
                <c:ptCount val="22"/>
                <c:pt idx="0">
                  <c:v>Prebiotics</c:v>
                </c:pt>
                <c:pt idx="1">
                  <c:v>Multivitamin</c:v>
                </c:pt>
                <c:pt idx="2">
                  <c:v>Vitamin D</c:v>
                </c:pt>
                <c:pt idx="3">
                  <c:v>Calcium</c:v>
                </c:pt>
                <c:pt idx="4">
                  <c:v>Probiotics</c:v>
                </c:pt>
                <c:pt idx="5">
                  <c:v>Magnesium</c:v>
                </c:pt>
                <c:pt idx="6">
                  <c:v>Omega-3s</c:v>
                </c:pt>
                <c:pt idx="7">
                  <c:v>Antioxidants</c:v>
                </c:pt>
                <c:pt idx="8">
                  <c:v>Protein Powder</c:v>
                </c:pt>
                <c:pt idx="9">
                  <c:v>Curcumin/ Turmeric</c:v>
                </c:pt>
                <c:pt idx="10">
                  <c:v>Collagen</c:v>
                </c:pt>
                <c:pt idx="11">
                  <c:v>Glucosamine</c:v>
                </c:pt>
                <c:pt idx="12">
                  <c:v>Vitamin K2</c:v>
                </c:pt>
                <c:pt idx="13">
                  <c:v>Postbiotics</c:v>
                </c:pt>
                <c:pt idx="14">
                  <c:v>CoQ10</c:v>
                </c:pt>
                <c:pt idx="15">
                  <c:v>Lutein</c:v>
                </c:pt>
                <c:pt idx="16">
                  <c:v>Choline</c:v>
                </c:pt>
                <c:pt idx="17">
                  <c:v>Glutathione</c:v>
                </c:pt>
                <c:pt idx="18">
                  <c:v>Alpha-GPC</c:v>
                </c:pt>
                <c:pt idx="19">
                  <c:v>Citicoline</c:v>
                </c:pt>
                <c:pt idx="20">
                  <c:v>Nootropics</c:v>
                </c:pt>
                <c:pt idx="21">
                  <c:v>Astaxanthin</c:v>
                </c:pt>
              </c:strCache>
            </c:strRef>
          </c:cat>
          <c:val>
            <c:numRef>
              <c:f>Sheet1!$F$2:$F$32</c:f>
              <c:numCache>
                <c:formatCode>0%</c:formatCode>
                <c:ptCount val="22"/>
                <c:pt idx="0">
                  <c:v>0.99999999999999989</c:v>
                </c:pt>
                <c:pt idx="1">
                  <c:v>0.98760331000000012</c:v>
                </c:pt>
                <c:pt idx="2">
                  <c:v>0.98140495999999988</c:v>
                </c:pt>
                <c:pt idx="3">
                  <c:v>0.98347108000000005</c:v>
                </c:pt>
                <c:pt idx="4">
                  <c:v>0.98347107</c:v>
                </c:pt>
                <c:pt idx="5">
                  <c:v>0.97727272999999992</c:v>
                </c:pt>
                <c:pt idx="6">
                  <c:v>0.97933884000000004</c:v>
                </c:pt>
                <c:pt idx="7">
                  <c:v>0.97520660999999997</c:v>
                </c:pt>
                <c:pt idx="8">
                  <c:v>0.96900827</c:v>
                </c:pt>
                <c:pt idx="9">
                  <c:v>0.95867767999999987</c:v>
                </c:pt>
                <c:pt idx="10">
                  <c:v>0.96280991999999999</c:v>
                </c:pt>
                <c:pt idx="11">
                  <c:v>0.88016528999999999</c:v>
                </c:pt>
                <c:pt idx="12">
                  <c:v>0.83264463</c:v>
                </c:pt>
                <c:pt idx="13">
                  <c:v>0.80578511999999991</c:v>
                </c:pt>
                <c:pt idx="14">
                  <c:v>0.81818181000000001</c:v>
                </c:pt>
                <c:pt idx="15">
                  <c:v>0.76446280999999994</c:v>
                </c:pt>
                <c:pt idx="16">
                  <c:v>0.72314050000000007</c:v>
                </c:pt>
                <c:pt idx="17">
                  <c:v>0.67768594999999998</c:v>
                </c:pt>
                <c:pt idx="18">
                  <c:v>0.69008263999999997</c:v>
                </c:pt>
                <c:pt idx="19">
                  <c:v>0.63636362999999996</c:v>
                </c:pt>
                <c:pt idx="20">
                  <c:v>0.67561983000000003</c:v>
                </c:pt>
                <c:pt idx="21">
                  <c:v>0.63016528999999999</c:v>
                </c:pt>
              </c:numCache>
            </c:numRef>
          </c:val>
          <c:extLst>
            <c:ext xmlns:c16="http://schemas.microsoft.com/office/drawing/2014/chart" uri="{C3380CC4-5D6E-409C-BE32-E72D297353CC}">
              <c16:uniqueId val="{00000002-E0A8-4B87-A08E-C6B348145C20}"/>
            </c:ext>
          </c:extLst>
        </c:ser>
        <c:ser>
          <c:idx val="5"/>
          <c:order val="5"/>
          <c:tx>
            <c:strRef>
              <c:f>Sheet1!$G$1</c:f>
              <c:strCache>
                <c:ptCount val="1"/>
                <c:pt idx="0">
                  <c:v>2024 US</c:v>
                </c:pt>
              </c:strCache>
            </c:strRef>
          </c:tx>
          <c:spPr>
            <a:solidFill>
              <a:schemeClr val="accent6"/>
            </a:solidFill>
            <a:ln>
              <a:noFill/>
            </a:ln>
            <a:effectLst/>
          </c:spPr>
          <c:invertIfNegative val="0"/>
          <c:cat>
            <c:strRef>
              <c:f>Sheet1!$A$2:$A$32</c:f>
              <c:strCache>
                <c:ptCount val="22"/>
                <c:pt idx="0">
                  <c:v>Prebiotics</c:v>
                </c:pt>
                <c:pt idx="1">
                  <c:v>Multivitamin</c:v>
                </c:pt>
                <c:pt idx="2">
                  <c:v>Vitamin D</c:v>
                </c:pt>
                <c:pt idx="3">
                  <c:v>Calcium</c:v>
                </c:pt>
                <c:pt idx="4">
                  <c:v>Probiotics</c:v>
                </c:pt>
                <c:pt idx="5">
                  <c:v>Magnesium</c:v>
                </c:pt>
                <c:pt idx="6">
                  <c:v>Omega-3s</c:v>
                </c:pt>
                <c:pt idx="7">
                  <c:v>Antioxidants</c:v>
                </c:pt>
                <c:pt idx="8">
                  <c:v>Protein Powder</c:v>
                </c:pt>
                <c:pt idx="9">
                  <c:v>Curcumin/ Turmeric</c:v>
                </c:pt>
                <c:pt idx="10">
                  <c:v>Collagen</c:v>
                </c:pt>
                <c:pt idx="11">
                  <c:v>Glucosamine</c:v>
                </c:pt>
                <c:pt idx="12">
                  <c:v>Vitamin K2</c:v>
                </c:pt>
                <c:pt idx="13">
                  <c:v>Postbiotics</c:v>
                </c:pt>
                <c:pt idx="14">
                  <c:v>CoQ10</c:v>
                </c:pt>
                <c:pt idx="15">
                  <c:v>Lutein</c:v>
                </c:pt>
                <c:pt idx="16">
                  <c:v>Choline</c:v>
                </c:pt>
                <c:pt idx="17">
                  <c:v>Glutathione</c:v>
                </c:pt>
                <c:pt idx="18">
                  <c:v>Alpha-GPC</c:v>
                </c:pt>
                <c:pt idx="19">
                  <c:v>Citicoline</c:v>
                </c:pt>
                <c:pt idx="20">
                  <c:v>Nootropics</c:v>
                </c:pt>
                <c:pt idx="21">
                  <c:v>Astaxanthin</c:v>
                </c:pt>
              </c:strCache>
            </c:strRef>
          </c:cat>
          <c:val>
            <c:numRef>
              <c:f>Sheet1!$G$2:$G$32</c:f>
              <c:numCache>
                <c:formatCode>0%</c:formatCode>
                <c:ptCount val="22"/>
                <c:pt idx="0">
                  <c:v>1.0000000099999999</c:v>
                </c:pt>
                <c:pt idx="1">
                  <c:v>0.99367088999999997</c:v>
                </c:pt>
                <c:pt idx="2">
                  <c:v>0.99367088999999997</c:v>
                </c:pt>
                <c:pt idx="3">
                  <c:v>0.98945147999999994</c:v>
                </c:pt>
                <c:pt idx="4">
                  <c:v>0.98734177000000001</c:v>
                </c:pt>
                <c:pt idx="5">
                  <c:v>0.98312235999999997</c:v>
                </c:pt>
                <c:pt idx="6">
                  <c:v>0.98101265999999998</c:v>
                </c:pt>
                <c:pt idx="7">
                  <c:v>0.98101264999999982</c:v>
                </c:pt>
                <c:pt idx="8">
                  <c:v>0.96624472999999989</c:v>
                </c:pt>
                <c:pt idx="9">
                  <c:v>0.96413501999999995</c:v>
                </c:pt>
                <c:pt idx="10">
                  <c:v>0.95780591000000004</c:v>
                </c:pt>
                <c:pt idx="11">
                  <c:v>0.92405063999999992</c:v>
                </c:pt>
                <c:pt idx="12">
                  <c:v>0.89662445999999985</c:v>
                </c:pt>
                <c:pt idx="13">
                  <c:v>0.83544304999999996</c:v>
                </c:pt>
                <c:pt idx="14">
                  <c:v>0.79957804999999993</c:v>
                </c:pt>
                <c:pt idx="15">
                  <c:v>0.77848100999999992</c:v>
                </c:pt>
                <c:pt idx="16">
                  <c:v>0.74683544000000002</c:v>
                </c:pt>
                <c:pt idx="17">
                  <c:v>0.71518987000000001</c:v>
                </c:pt>
                <c:pt idx="18">
                  <c:v>0.66033755999999999</c:v>
                </c:pt>
                <c:pt idx="19">
                  <c:v>0.63713080999999994</c:v>
                </c:pt>
                <c:pt idx="20">
                  <c:v>0.63502108999999995</c:v>
                </c:pt>
                <c:pt idx="21">
                  <c:v>0.62236287000000001</c:v>
                </c:pt>
              </c:numCache>
            </c:numRef>
          </c:val>
          <c:extLst>
            <c:ext xmlns:c16="http://schemas.microsoft.com/office/drawing/2014/chart" uri="{C3380CC4-5D6E-409C-BE32-E72D297353CC}">
              <c16:uniqueId val="{00000003-E0A8-4B87-A08E-C6B348145C20}"/>
            </c:ext>
          </c:extLst>
        </c:ser>
        <c:dLbls>
          <c:showLegendKey val="0"/>
          <c:showVal val="0"/>
          <c:showCatName val="0"/>
          <c:showSerName val="0"/>
          <c:showPercent val="0"/>
          <c:showBubbleSize val="0"/>
        </c:dLbls>
        <c:gapWidth val="219"/>
        <c:overlap val="-27"/>
        <c:axId val="37904783"/>
        <c:axId val="37905863"/>
      </c:barChart>
      <c:catAx>
        <c:axId val="37904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7905863"/>
        <c:crosses val="autoZero"/>
        <c:auto val="1"/>
        <c:lblAlgn val="ctr"/>
        <c:lblOffset val="100"/>
        <c:noMultiLvlLbl val="0"/>
      </c:catAx>
      <c:valAx>
        <c:axId val="37905863"/>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79047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Extremely familiar and I take and/or recommend it</c:v>
                </c:pt>
              </c:strCache>
            </c:strRef>
          </c:tx>
          <c:spPr>
            <a:solidFill>
              <a:schemeClr val="accent1"/>
            </a:solidFill>
            <a:ln>
              <a:noFill/>
            </a:ln>
            <a:effectLst/>
          </c:spPr>
          <c:invertIfNegative val="0"/>
          <c:cat>
            <c:strRef>
              <c:f>Sheet1!$A$2:$A$32</c:f>
              <c:strCache>
                <c:ptCount val="31"/>
                <c:pt idx="0">
                  <c:v>Citicoline</c:v>
                </c:pt>
                <c:pt idx="1">
                  <c:v>Alpha-GPC</c:v>
                </c:pt>
                <c:pt idx="2">
                  <c:v>Nootropics</c:v>
                </c:pt>
                <c:pt idx="3">
                  <c:v>Choline</c:v>
                </c:pt>
                <c:pt idx="4">
                  <c:v>Synbiotics</c:v>
                </c:pt>
                <c:pt idx="5">
                  <c:v>Astaxanthin</c:v>
                </c:pt>
                <c:pt idx="6">
                  <c:v>MSM</c:v>
                </c:pt>
                <c:pt idx="7">
                  <c:v>CoQ10</c:v>
                </c:pt>
                <c:pt idx="8">
                  <c:v>CBD</c:v>
                </c:pt>
                <c:pt idx="9">
                  <c:v>Glutathione</c:v>
                </c:pt>
                <c:pt idx="10">
                  <c:v>Postbiotics</c:v>
                </c:pt>
                <c:pt idx="11">
                  <c:v>Lutein</c:v>
                </c:pt>
                <c:pt idx="12">
                  <c:v>Ashwagandha</c:v>
                </c:pt>
                <c:pt idx="13">
                  <c:v>Mushrooms </c:v>
                </c:pt>
                <c:pt idx="14">
                  <c:v>Vitamin K2</c:v>
                </c:pt>
                <c:pt idx="15">
                  <c:v>Glucosamine</c:v>
                </c:pt>
                <c:pt idx="16">
                  <c:v>Biotin</c:v>
                </c:pt>
                <c:pt idx="17">
                  <c:v>Prebiotics</c:v>
                </c:pt>
                <c:pt idx="18">
                  <c:v>Collagen</c:v>
                </c:pt>
                <c:pt idx="19">
                  <c:v>Antioxidants</c:v>
                </c:pt>
                <c:pt idx="20">
                  <c:v>Melatonin</c:v>
                </c:pt>
                <c:pt idx="21">
                  <c:v>Curcumin/ Turmeric</c:v>
                </c:pt>
                <c:pt idx="22">
                  <c:v>Protein Powder</c:v>
                </c:pt>
                <c:pt idx="23">
                  <c:v>Probiotics</c:v>
                </c:pt>
                <c:pt idx="24">
                  <c:v>Magnesium</c:v>
                </c:pt>
                <c:pt idx="25">
                  <c:v>Omega-3s </c:v>
                </c:pt>
                <c:pt idx="26">
                  <c:v>Iron</c:v>
                </c:pt>
                <c:pt idx="27">
                  <c:v>Calcium</c:v>
                </c:pt>
                <c:pt idx="28">
                  <c:v>Vitamin D</c:v>
                </c:pt>
                <c:pt idx="29">
                  <c:v>Multivitamin</c:v>
                </c:pt>
                <c:pt idx="30">
                  <c:v>Vitamin C</c:v>
                </c:pt>
              </c:strCache>
            </c:strRef>
          </c:cat>
          <c:val>
            <c:numRef>
              <c:f>Sheet1!$B$2:$B$32</c:f>
              <c:numCache>
                <c:formatCode>0%</c:formatCode>
                <c:ptCount val="31"/>
                <c:pt idx="0">
                  <c:v>2.9537879999999999E-2</c:v>
                </c:pt>
                <c:pt idx="1">
                  <c:v>3.0490710000000001E-2</c:v>
                </c:pt>
                <c:pt idx="2">
                  <c:v>3.4302050000000001E-2</c:v>
                </c:pt>
                <c:pt idx="3">
                  <c:v>3.5969510000000003E-2</c:v>
                </c:pt>
                <c:pt idx="4">
                  <c:v>3.978085E-2</c:v>
                </c:pt>
                <c:pt idx="5">
                  <c:v>4.0495469999999999E-2</c:v>
                </c:pt>
                <c:pt idx="6">
                  <c:v>4.2639349999999999E-2</c:v>
                </c:pt>
                <c:pt idx="7">
                  <c:v>5.8599329999999998E-2</c:v>
                </c:pt>
                <c:pt idx="8">
                  <c:v>5.9075750000000003E-2</c:v>
                </c:pt>
                <c:pt idx="9">
                  <c:v>5.9313960000000013E-2</c:v>
                </c:pt>
                <c:pt idx="10">
                  <c:v>6.4792759999999991E-2</c:v>
                </c:pt>
                <c:pt idx="11">
                  <c:v>7.0747980000000002E-2</c:v>
                </c:pt>
                <c:pt idx="12">
                  <c:v>7.3130059999999997E-2</c:v>
                </c:pt>
                <c:pt idx="13">
                  <c:v>7.8132439999999997E-2</c:v>
                </c:pt>
                <c:pt idx="14">
                  <c:v>9.0757499999999991E-2</c:v>
                </c:pt>
                <c:pt idx="15">
                  <c:v>9.5521679999999998E-2</c:v>
                </c:pt>
                <c:pt idx="16">
                  <c:v>0.10743211</c:v>
                </c:pt>
                <c:pt idx="17">
                  <c:v>0.12887088999999999</c:v>
                </c:pt>
                <c:pt idx="18">
                  <c:v>0.13673178</c:v>
                </c:pt>
                <c:pt idx="19">
                  <c:v>0.14554549999999999</c:v>
                </c:pt>
                <c:pt idx="20">
                  <c:v>0.14626011999999999</c:v>
                </c:pt>
                <c:pt idx="21">
                  <c:v>0.15459743000000001</c:v>
                </c:pt>
                <c:pt idx="22">
                  <c:v>0.16865173999999999</c:v>
                </c:pt>
                <c:pt idx="23">
                  <c:v>0.20366840999999999</c:v>
                </c:pt>
                <c:pt idx="24">
                  <c:v>0.20533587</c:v>
                </c:pt>
                <c:pt idx="25">
                  <c:v>0.23797045999999999</c:v>
                </c:pt>
                <c:pt idx="26">
                  <c:v>0.26107669999999999</c:v>
                </c:pt>
                <c:pt idx="27">
                  <c:v>0.27918056000000002</c:v>
                </c:pt>
                <c:pt idx="28">
                  <c:v>0.36350642999999999</c:v>
                </c:pt>
                <c:pt idx="29">
                  <c:v>0.37232015000000002</c:v>
                </c:pt>
                <c:pt idx="30">
                  <c:v>0.39757027</c:v>
                </c:pt>
              </c:numCache>
            </c:numRef>
          </c:val>
          <c:extLst>
            <c:ext xmlns:c16="http://schemas.microsoft.com/office/drawing/2014/chart" uri="{C3380CC4-5D6E-409C-BE32-E72D297353CC}">
              <c16:uniqueId val="{00000000-A6D7-4E05-97F6-9B71D02578CD}"/>
            </c:ext>
          </c:extLst>
        </c:ser>
        <c:ser>
          <c:idx val="1"/>
          <c:order val="1"/>
          <c:tx>
            <c:strRef>
              <c:f>Sheet1!$C$1</c:f>
              <c:strCache>
                <c:ptCount val="1"/>
                <c:pt idx="0">
                  <c:v>Very familiar</c:v>
                </c:pt>
              </c:strCache>
            </c:strRef>
          </c:tx>
          <c:spPr>
            <a:solidFill>
              <a:schemeClr val="accent3"/>
            </a:solidFill>
            <a:ln>
              <a:noFill/>
            </a:ln>
            <a:effectLst/>
          </c:spPr>
          <c:invertIfNegative val="0"/>
          <c:cat>
            <c:strRef>
              <c:f>Sheet1!$A$2:$A$32</c:f>
              <c:strCache>
                <c:ptCount val="31"/>
                <c:pt idx="0">
                  <c:v>Citicoline</c:v>
                </c:pt>
                <c:pt idx="1">
                  <c:v>Alpha-GPC</c:v>
                </c:pt>
                <c:pt idx="2">
                  <c:v>Nootropics</c:v>
                </c:pt>
                <c:pt idx="3">
                  <c:v>Choline</c:v>
                </c:pt>
                <c:pt idx="4">
                  <c:v>Synbiotics</c:v>
                </c:pt>
                <c:pt idx="5">
                  <c:v>Astaxanthin</c:v>
                </c:pt>
                <c:pt idx="6">
                  <c:v>MSM</c:v>
                </c:pt>
                <c:pt idx="7">
                  <c:v>CoQ10</c:v>
                </c:pt>
                <c:pt idx="8">
                  <c:v>CBD</c:v>
                </c:pt>
                <c:pt idx="9">
                  <c:v>Glutathione</c:v>
                </c:pt>
                <c:pt idx="10">
                  <c:v>Postbiotics</c:v>
                </c:pt>
                <c:pt idx="11">
                  <c:v>Lutein</c:v>
                </c:pt>
                <c:pt idx="12">
                  <c:v>Ashwagandha</c:v>
                </c:pt>
                <c:pt idx="13">
                  <c:v>Mushrooms </c:v>
                </c:pt>
                <c:pt idx="14">
                  <c:v>Vitamin K2</c:v>
                </c:pt>
                <c:pt idx="15">
                  <c:v>Glucosamine</c:v>
                </c:pt>
                <c:pt idx="16">
                  <c:v>Biotin</c:v>
                </c:pt>
                <c:pt idx="17">
                  <c:v>Prebiotics</c:v>
                </c:pt>
                <c:pt idx="18">
                  <c:v>Collagen</c:v>
                </c:pt>
                <c:pt idx="19">
                  <c:v>Antioxidants</c:v>
                </c:pt>
                <c:pt idx="20">
                  <c:v>Melatonin</c:v>
                </c:pt>
                <c:pt idx="21">
                  <c:v>Curcumin/ Turmeric</c:v>
                </c:pt>
                <c:pt idx="22">
                  <c:v>Protein Powder</c:v>
                </c:pt>
                <c:pt idx="23">
                  <c:v>Probiotics</c:v>
                </c:pt>
                <c:pt idx="24">
                  <c:v>Magnesium</c:v>
                </c:pt>
                <c:pt idx="25">
                  <c:v>Omega-3s </c:v>
                </c:pt>
                <c:pt idx="26">
                  <c:v>Iron</c:v>
                </c:pt>
                <c:pt idx="27">
                  <c:v>Calcium</c:v>
                </c:pt>
                <c:pt idx="28">
                  <c:v>Vitamin D</c:v>
                </c:pt>
                <c:pt idx="29">
                  <c:v>Multivitamin</c:v>
                </c:pt>
                <c:pt idx="30">
                  <c:v>Vitamin C</c:v>
                </c:pt>
              </c:strCache>
            </c:strRef>
          </c:cat>
          <c:val>
            <c:numRef>
              <c:f>Sheet1!$C$2:$C$32</c:f>
              <c:numCache>
                <c:formatCode>0%</c:formatCode>
                <c:ptCount val="31"/>
                <c:pt idx="0">
                  <c:v>8.4087659999999995E-2</c:v>
                </c:pt>
                <c:pt idx="1">
                  <c:v>8.9566459999999987E-2</c:v>
                </c:pt>
                <c:pt idx="2">
                  <c:v>7.5988569999999991E-2</c:v>
                </c:pt>
                <c:pt idx="3">
                  <c:v>9.409242000000001E-2</c:v>
                </c:pt>
                <c:pt idx="4">
                  <c:v>0.11410194999999999</c:v>
                </c:pt>
                <c:pt idx="5">
                  <c:v>9.2424959999999987E-2</c:v>
                </c:pt>
                <c:pt idx="6">
                  <c:v>9.4807050000000004E-2</c:v>
                </c:pt>
                <c:pt idx="7">
                  <c:v>0.12148642</c:v>
                </c:pt>
                <c:pt idx="8">
                  <c:v>0.15555026</c:v>
                </c:pt>
                <c:pt idx="9">
                  <c:v>0.11600762000000001</c:v>
                </c:pt>
                <c:pt idx="10">
                  <c:v>0.12672701</c:v>
                </c:pt>
                <c:pt idx="11">
                  <c:v>0.12934730999999999</c:v>
                </c:pt>
                <c:pt idx="12">
                  <c:v>0.12434493000000001</c:v>
                </c:pt>
                <c:pt idx="13">
                  <c:v>0.16793711</c:v>
                </c:pt>
                <c:pt idx="14">
                  <c:v>0.17365412</c:v>
                </c:pt>
                <c:pt idx="15">
                  <c:v>0.18604097</c:v>
                </c:pt>
                <c:pt idx="16">
                  <c:v>0.17293949</c:v>
                </c:pt>
                <c:pt idx="17">
                  <c:v>0.22201048000000001</c:v>
                </c:pt>
                <c:pt idx="18">
                  <c:v>0.23535017</c:v>
                </c:pt>
                <c:pt idx="19">
                  <c:v>0.27274893</c:v>
                </c:pt>
                <c:pt idx="20">
                  <c:v>0.25583611000000001</c:v>
                </c:pt>
                <c:pt idx="21">
                  <c:v>0.22987136999999999</c:v>
                </c:pt>
                <c:pt idx="22">
                  <c:v>0.25797998999999999</c:v>
                </c:pt>
                <c:pt idx="23">
                  <c:v>0.27465460000000003</c:v>
                </c:pt>
                <c:pt idx="24">
                  <c:v>0.29132920000000001</c:v>
                </c:pt>
                <c:pt idx="25">
                  <c:v>0.30323963999999998</c:v>
                </c:pt>
                <c:pt idx="26">
                  <c:v>0.36231539000000001</c:v>
                </c:pt>
                <c:pt idx="27">
                  <c:v>0.36517389</c:v>
                </c:pt>
                <c:pt idx="28">
                  <c:v>0.33492138999999999</c:v>
                </c:pt>
                <c:pt idx="29">
                  <c:v>0.34873748999999998</c:v>
                </c:pt>
                <c:pt idx="30">
                  <c:v>0.36255359999999998</c:v>
                </c:pt>
              </c:numCache>
            </c:numRef>
          </c:val>
          <c:extLst>
            <c:ext xmlns:c16="http://schemas.microsoft.com/office/drawing/2014/chart" uri="{C3380CC4-5D6E-409C-BE32-E72D297353CC}">
              <c16:uniqueId val="{00000001-A6D7-4E05-97F6-9B71D02578CD}"/>
            </c:ext>
          </c:extLst>
        </c:ser>
        <c:ser>
          <c:idx val="2"/>
          <c:order val="2"/>
          <c:tx>
            <c:strRef>
              <c:f>Sheet1!$D$1</c:f>
              <c:strCache>
                <c:ptCount val="1"/>
                <c:pt idx="0">
                  <c:v>Moderately familiar</c:v>
                </c:pt>
              </c:strCache>
            </c:strRef>
          </c:tx>
          <c:spPr>
            <a:solidFill>
              <a:schemeClr val="accent6">
                <a:lumMod val="60000"/>
                <a:lumOff val="40000"/>
              </a:schemeClr>
            </a:solidFill>
            <a:ln>
              <a:noFill/>
            </a:ln>
            <a:effectLst/>
          </c:spPr>
          <c:invertIfNegative val="0"/>
          <c:cat>
            <c:strRef>
              <c:f>Sheet1!$A$2:$A$32</c:f>
              <c:strCache>
                <c:ptCount val="31"/>
                <c:pt idx="0">
                  <c:v>Citicoline</c:v>
                </c:pt>
                <c:pt idx="1">
                  <c:v>Alpha-GPC</c:v>
                </c:pt>
                <c:pt idx="2">
                  <c:v>Nootropics</c:v>
                </c:pt>
                <c:pt idx="3">
                  <c:v>Choline</c:v>
                </c:pt>
                <c:pt idx="4">
                  <c:v>Synbiotics</c:v>
                </c:pt>
                <c:pt idx="5">
                  <c:v>Astaxanthin</c:v>
                </c:pt>
                <c:pt idx="6">
                  <c:v>MSM</c:v>
                </c:pt>
                <c:pt idx="7">
                  <c:v>CoQ10</c:v>
                </c:pt>
                <c:pt idx="8">
                  <c:v>CBD</c:v>
                </c:pt>
                <c:pt idx="9">
                  <c:v>Glutathione</c:v>
                </c:pt>
                <c:pt idx="10">
                  <c:v>Postbiotics</c:v>
                </c:pt>
                <c:pt idx="11">
                  <c:v>Lutein</c:v>
                </c:pt>
                <c:pt idx="12">
                  <c:v>Ashwagandha</c:v>
                </c:pt>
                <c:pt idx="13">
                  <c:v>Mushrooms </c:v>
                </c:pt>
                <c:pt idx="14">
                  <c:v>Vitamin K2</c:v>
                </c:pt>
                <c:pt idx="15">
                  <c:v>Glucosamine</c:v>
                </c:pt>
                <c:pt idx="16">
                  <c:v>Biotin</c:v>
                </c:pt>
                <c:pt idx="17">
                  <c:v>Prebiotics</c:v>
                </c:pt>
                <c:pt idx="18">
                  <c:v>Collagen</c:v>
                </c:pt>
                <c:pt idx="19">
                  <c:v>Antioxidants</c:v>
                </c:pt>
                <c:pt idx="20">
                  <c:v>Melatonin</c:v>
                </c:pt>
                <c:pt idx="21">
                  <c:v>Curcumin/ Turmeric</c:v>
                </c:pt>
                <c:pt idx="22">
                  <c:v>Protein Powder</c:v>
                </c:pt>
                <c:pt idx="23">
                  <c:v>Probiotics</c:v>
                </c:pt>
                <c:pt idx="24">
                  <c:v>Magnesium</c:v>
                </c:pt>
                <c:pt idx="25">
                  <c:v>Omega-3s </c:v>
                </c:pt>
                <c:pt idx="26">
                  <c:v>Iron</c:v>
                </c:pt>
                <c:pt idx="27">
                  <c:v>Calcium</c:v>
                </c:pt>
                <c:pt idx="28">
                  <c:v>Vitamin D</c:v>
                </c:pt>
                <c:pt idx="29">
                  <c:v>Multivitamin</c:v>
                </c:pt>
                <c:pt idx="30">
                  <c:v>Vitamin C</c:v>
                </c:pt>
              </c:strCache>
            </c:strRef>
          </c:cat>
          <c:val>
            <c:numRef>
              <c:f>Sheet1!$D$2:$D$32</c:f>
              <c:numCache>
                <c:formatCode>0%</c:formatCode>
                <c:ptCount val="31"/>
                <c:pt idx="0">
                  <c:v>0.11767508</c:v>
                </c:pt>
                <c:pt idx="1">
                  <c:v>0.13411148000000001</c:v>
                </c:pt>
                <c:pt idx="2">
                  <c:v>0.11862792</c:v>
                </c:pt>
                <c:pt idx="3">
                  <c:v>0.13696999000000001</c:v>
                </c:pt>
                <c:pt idx="4">
                  <c:v>0.14935683999999999</c:v>
                </c:pt>
                <c:pt idx="5">
                  <c:v>0.13720819000000001</c:v>
                </c:pt>
                <c:pt idx="6">
                  <c:v>0.14125773999999999</c:v>
                </c:pt>
                <c:pt idx="7">
                  <c:v>0.16079085000000001</c:v>
                </c:pt>
                <c:pt idx="8">
                  <c:v>0.20914721</c:v>
                </c:pt>
                <c:pt idx="9">
                  <c:v>0.15221534</c:v>
                </c:pt>
                <c:pt idx="10">
                  <c:v>0.18532635</c:v>
                </c:pt>
                <c:pt idx="11">
                  <c:v>0.17389233000000001</c:v>
                </c:pt>
                <c:pt idx="12">
                  <c:v>0.13292044</c:v>
                </c:pt>
                <c:pt idx="13">
                  <c:v>0.18937588999999999</c:v>
                </c:pt>
                <c:pt idx="14">
                  <c:v>0.19890424000000001</c:v>
                </c:pt>
                <c:pt idx="15">
                  <c:v>0.22868031999999999</c:v>
                </c:pt>
                <c:pt idx="16">
                  <c:v>0.20247736999999999</c:v>
                </c:pt>
                <c:pt idx="17">
                  <c:v>0.25797998999999999</c:v>
                </c:pt>
                <c:pt idx="18">
                  <c:v>0.27251071999999998</c:v>
                </c:pt>
                <c:pt idx="19">
                  <c:v>0.31110051999999999</c:v>
                </c:pt>
                <c:pt idx="20">
                  <c:v>0.25702715999999998</c:v>
                </c:pt>
                <c:pt idx="21">
                  <c:v>0.25535970000000002</c:v>
                </c:pt>
                <c:pt idx="22">
                  <c:v>0.26155311999999997</c:v>
                </c:pt>
                <c:pt idx="23">
                  <c:v>0.27822773000000001</c:v>
                </c:pt>
                <c:pt idx="24">
                  <c:v>0.29633158999999998</c:v>
                </c:pt>
                <c:pt idx="25">
                  <c:v>0.29275846</c:v>
                </c:pt>
                <c:pt idx="26">
                  <c:v>0.25464506999999997</c:v>
                </c:pt>
                <c:pt idx="27">
                  <c:v>0.24154359</c:v>
                </c:pt>
                <c:pt idx="28">
                  <c:v>0.20581229000000001</c:v>
                </c:pt>
                <c:pt idx="29">
                  <c:v>0.20223916</c:v>
                </c:pt>
                <c:pt idx="30">
                  <c:v>0.18246783999999999</c:v>
                </c:pt>
              </c:numCache>
            </c:numRef>
          </c:val>
          <c:extLst>
            <c:ext xmlns:c16="http://schemas.microsoft.com/office/drawing/2014/chart" uri="{C3380CC4-5D6E-409C-BE32-E72D297353CC}">
              <c16:uniqueId val="{00000002-A6D7-4E05-97F6-9B71D02578CD}"/>
            </c:ext>
          </c:extLst>
        </c:ser>
        <c:ser>
          <c:idx val="3"/>
          <c:order val="3"/>
          <c:tx>
            <c:strRef>
              <c:f>Sheet1!$E$1</c:f>
              <c:strCache>
                <c:ptCount val="1"/>
                <c:pt idx="0">
                  <c:v>Minimally familiar</c:v>
                </c:pt>
              </c:strCache>
            </c:strRef>
          </c:tx>
          <c:spPr>
            <a:solidFill>
              <a:schemeClr val="bg2"/>
            </a:solidFill>
            <a:ln>
              <a:noFill/>
            </a:ln>
            <a:effectLst/>
          </c:spPr>
          <c:invertIfNegative val="0"/>
          <c:cat>
            <c:strRef>
              <c:f>Sheet1!$A$2:$A$32</c:f>
              <c:strCache>
                <c:ptCount val="31"/>
                <c:pt idx="0">
                  <c:v>Citicoline</c:v>
                </c:pt>
                <c:pt idx="1">
                  <c:v>Alpha-GPC</c:v>
                </c:pt>
                <c:pt idx="2">
                  <c:v>Nootropics</c:v>
                </c:pt>
                <c:pt idx="3">
                  <c:v>Choline</c:v>
                </c:pt>
                <c:pt idx="4">
                  <c:v>Synbiotics</c:v>
                </c:pt>
                <c:pt idx="5">
                  <c:v>Astaxanthin</c:v>
                </c:pt>
                <c:pt idx="6">
                  <c:v>MSM</c:v>
                </c:pt>
                <c:pt idx="7">
                  <c:v>CoQ10</c:v>
                </c:pt>
                <c:pt idx="8">
                  <c:v>CBD</c:v>
                </c:pt>
                <c:pt idx="9">
                  <c:v>Glutathione</c:v>
                </c:pt>
                <c:pt idx="10">
                  <c:v>Postbiotics</c:v>
                </c:pt>
                <c:pt idx="11">
                  <c:v>Lutein</c:v>
                </c:pt>
                <c:pt idx="12">
                  <c:v>Ashwagandha</c:v>
                </c:pt>
                <c:pt idx="13">
                  <c:v>Mushrooms </c:v>
                </c:pt>
                <c:pt idx="14">
                  <c:v>Vitamin K2</c:v>
                </c:pt>
                <c:pt idx="15">
                  <c:v>Glucosamine</c:v>
                </c:pt>
                <c:pt idx="16">
                  <c:v>Biotin</c:v>
                </c:pt>
                <c:pt idx="17">
                  <c:v>Prebiotics</c:v>
                </c:pt>
                <c:pt idx="18">
                  <c:v>Collagen</c:v>
                </c:pt>
                <c:pt idx="19">
                  <c:v>Antioxidants</c:v>
                </c:pt>
                <c:pt idx="20">
                  <c:v>Melatonin</c:v>
                </c:pt>
                <c:pt idx="21">
                  <c:v>Curcumin/ Turmeric</c:v>
                </c:pt>
                <c:pt idx="22">
                  <c:v>Protein Powder</c:v>
                </c:pt>
                <c:pt idx="23">
                  <c:v>Probiotics</c:v>
                </c:pt>
                <c:pt idx="24">
                  <c:v>Magnesium</c:v>
                </c:pt>
                <c:pt idx="25">
                  <c:v>Omega-3s </c:v>
                </c:pt>
                <c:pt idx="26">
                  <c:v>Iron</c:v>
                </c:pt>
                <c:pt idx="27">
                  <c:v>Calcium</c:v>
                </c:pt>
                <c:pt idx="28">
                  <c:v>Vitamin D</c:v>
                </c:pt>
                <c:pt idx="29">
                  <c:v>Multivitamin</c:v>
                </c:pt>
                <c:pt idx="30">
                  <c:v>Vitamin C</c:v>
                </c:pt>
              </c:strCache>
            </c:strRef>
          </c:cat>
          <c:val>
            <c:numRef>
              <c:f>Sheet1!$E$2:$E$32</c:f>
              <c:numCache>
                <c:formatCode>0%</c:formatCode>
                <c:ptCount val="31"/>
                <c:pt idx="0">
                  <c:v>0.16222010000000001</c:v>
                </c:pt>
                <c:pt idx="1">
                  <c:v>0.16436397999999999</c:v>
                </c:pt>
                <c:pt idx="2">
                  <c:v>0.16388757000000001</c:v>
                </c:pt>
                <c:pt idx="3">
                  <c:v>0.21081467000000001</c:v>
                </c:pt>
                <c:pt idx="4">
                  <c:v>0.20128633000000001</c:v>
                </c:pt>
                <c:pt idx="5">
                  <c:v>0.15650310000000001</c:v>
                </c:pt>
                <c:pt idx="6">
                  <c:v>0.19294902</c:v>
                </c:pt>
                <c:pt idx="7">
                  <c:v>0.19580753000000001</c:v>
                </c:pt>
                <c:pt idx="8">
                  <c:v>0.26536446000000002</c:v>
                </c:pt>
                <c:pt idx="9">
                  <c:v>0.18342068</c:v>
                </c:pt>
                <c:pt idx="10">
                  <c:v>0.23463554</c:v>
                </c:pt>
                <c:pt idx="11">
                  <c:v>0.20104812</c:v>
                </c:pt>
                <c:pt idx="12">
                  <c:v>0.16317293999999999</c:v>
                </c:pt>
                <c:pt idx="13">
                  <c:v>0.26393520999999998</c:v>
                </c:pt>
                <c:pt idx="14">
                  <c:v>0.25607432000000002</c:v>
                </c:pt>
                <c:pt idx="15">
                  <c:v>0.26369700000000001</c:v>
                </c:pt>
                <c:pt idx="16">
                  <c:v>0.24440210000000001</c:v>
                </c:pt>
                <c:pt idx="17">
                  <c:v>0.23630300000000001</c:v>
                </c:pt>
                <c:pt idx="18">
                  <c:v>0.26179132999999999</c:v>
                </c:pt>
                <c:pt idx="19">
                  <c:v>0.21200572000000001</c:v>
                </c:pt>
                <c:pt idx="20">
                  <c:v>0.22248689999999999</c:v>
                </c:pt>
                <c:pt idx="21">
                  <c:v>0.24535493</c:v>
                </c:pt>
                <c:pt idx="22">
                  <c:v>0.23630300000000001</c:v>
                </c:pt>
                <c:pt idx="23">
                  <c:v>0.18508814000000001</c:v>
                </c:pt>
                <c:pt idx="24">
                  <c:v>0.17651263</c:v>
                </c:pt>
                <c:pt idx="25">
                  <c:v>0.14149595000000001</c:v>
                </c:pt>
                <c:pt idx="26">
                  <c:v>0.10743211</c:v>
                </c:pt>
                <c:pt idx="27">
                  <c:v>0.10004763999999999</c:v>
                </c:pt>
                <c:pt idx="28">
                  <c:v>8.3611240000000003E-2</c:v>
                </c:pt>
                <c:pt idx="29">
                  <c:v>6.5507380000000004E-2</c:v>
                </c:pt>
                <c:pt idx="30">
                  <c:v>5.0738449999999997E-2</c:v>
                </c:pt>
              </c:numCache>
            </c:numRef>
          </c:val>
          <c:extLst>
            <c:ext xmlns:c16="http://schemas.microsoft.com/office/drawing/2014/chart" uri="{C3380CC4-5D6E-409C-BE32-E72D297353CC}">
              <c16:uniqueId val="{00000003-A6D7-4E05-97F6-9B71D02578CD}"/>
            </c:ext>
          </c:extLst>
        </c:ser>
        <c:ser>
          <c:idx val="4"/>
          <c:order val="4"/>
          <c:tx>
            <c:strRef>
              <c:f>Sheet1!$F$1</c:f>
              <c:strCache>
                <c:ptCount val="1"/>
                <c:pt idx="0">
                  <c:v>Never heard of it</c:v>
                </c:pt>
              </c:strCache>
            </c:strRef>
          </c:tx>
          <c:spPr>
            <a:solidFill>
              <a:schemeClr val="accent5"/>
            </a:solidFill>
            <a:ln>
              <a:noFill/>
            </a:ln>
            <a:effectLst/>
          </c:spPr>
          <c:invertIfNegative val="0"/>
          <c:cat>
            <c:strRef>
              <c:f>Sheet1!$A$2:$A$32</c:f>
              <c:strCache>
                <c:ptCount val="31"/>
                <c:pt idx="0">
                  <c:v>Citicoline</c:v>
                </c:pt>
                <c:pt idx="1">
                  <c:v>Alpha-GPC</c:v>
                </c:pt>
                <c:pt idx="2">
                  <c:v>Nootropics</c:v>
                </c:pt>
                <c:pt idx="3">
                  <c:v>Choline</c:v>
                </c:pt>
                <c:pt idx="4">
                  <c:v>Synbiotics</c:v>
                </c:pt>
                <c:pt idx="5">
                  <c:v>Astaxanthin</c:v>
                </c:pt>
                <c:pt idx="6">
                  <c:v>MSM</c:v>
                </c:pt>
                <c:pt idx="7">
                  <c:v>CoQ10</c:v>
                </c:pt>
                <c:pt idx="8">
                  <c:v>CBD</c:v>
                </c:pt>
                <c:pt idx="9">
                  <c:v>Glutathione</c:v>
                </c:pt>
                <c:pt idx="10">
                  <c:v>Postbiotics</c:v>
                </c:pt>
                <c:pt idx="11">
                  <c:v>Lutein</c:v>
                </c:pt>
                <c:pt idx="12">
                  <c:v>Ashwagandha</c:v>
                </c:pt>
                <c:pt idx="13">
                  <c:v>Mushrooms </c:v>
                </c:pt>
                <c:pt idx="14">
                  <c:v>Vitamin K2</c:v>
                </c:pt>
                <c:pt idx="15">
                  <c:v>Glucosamine</c:v>
                </c:pt>
                <c:pt idx="16">
                  <c:v>Biotin</c:v>
                </c:pt>
                <c:pt idx="17">
                  <c:v>Prebiotics</c:v>
                </c:pt>
                <c:pt idx="18">
                  <c:v>Collagen</c:v>
                </c:pt>
                <c:pt idx="19">
                  <c:v>Antioxidants</c:v>
                </c:pt>
                <c:pt idx="20">
                  <c:v>Melatonin</c:v>
                </c:pt>
                <c:pt idx="21">
                  <c:v>Curcumin/ Turmeric</c:v>
                </c:pt>
                <c:pt idx="22">
                  <c:v>Protein Powder</c:v>
                </c:pt>
                <c:pt idx="23">
                  <c:v>Probiotics</c:v>
                </c:pt>
                <c:pt idx="24">
                  <c:v>Magnesium</c:v>
                </c:pt>
                <c:pt idx="25">
                  <c:v>Omega-3s </c:v>
                </c:pt>
                <c:pt idx="26">
                  <c:v>Iron</c:v>
                </c:pt>
                <c:pt idx="27">
                  <c:v>Calcium</c:v>
                </c:pt>
                <c:pt idx="28">
                  <c:v>Vitamin D</c:v>
                </c:pt>
                <c:pt idx="29">
                  <c:v>Multivitamin</c:v>
                </c:pt>
                <c:pt idx="30">
                  <c:v>Vitamin C</c:v>
                </c:pt>
              </c:strCache>
            </c:strRef>
          </c:cat>
          <c:val>
            <c:numRef>
              <c:f>Sheet1!$F$2:$F$32</c:f>
              <c:numCache>
                <c:formatCode>0%</c:formatCode>
                <c:ptCount val="31"/>
                <c:pt idx="0">
                  <c:v>0.60647927999999995</c:v>
                </c:pt>
                <c:pt idx="1">
                  <c:v>0.58146737000000004</c:v>
                </c:pt>
                <c:pt idx="2">
                  <c:v>0.60719389999999995</c:v>
                </c:pt>
                <c:pt idx="3">
                  <c:v>0.52215341000000004</c:v>
                </c:pt>
                <c:pt idx="4">
                  <c:v>0.49547404</c:v>
                </c:pt>
                <c:pt idx="5">
                  <c:v>0.57336827000000001</c:v>
                </c:pt>
                <c:pt idx="6">
                  <c:v>0.52834682999999993</c:v>
                </c:pt>
                <c:pt idx="7">
                  <c:v>0.46331586000000002</c:v>
                </c:pt>
                <c:pt idx="8">
                  <c:v>0.31086232000000003</c:v>
                </c:pt>
                <c:pt idx="9">
                  <c:v>0.48904239999999999</c:v>
                </c:pt>
                <c:pt idx="10">
                  <c:v>0.38851834000000002</c:v>
                </c:pt>
                <c:pt idx="11">
                  <c:v>0.42496426999999998</c:v>
                </c:pt>
                <c:pt idx="12">
                  <c:v>0.50643163000000002</c:v>
                </c:pt>
                <c:pt idx="13">
                  <c:v>0.30061934000000001</c:v>
                </c:pt>
                <c:pt idx="14">
                  <c:v>0.28060981000000002</c:v>
                </c:pt>
                <c:pt idx="15">
                  <c:v>0.22606003</c:v>
                </c:pt>
                <c:pt idx="16">
                  <c:v>0.27274893</c:v>
                </c:pt>
                <c:pt idx="17">
                  <c:v>0.15483564</c:v>
                </c:pt>
                <c:pt idx="18">
                  <c:v>9.361601E-2</c:v>
                </c:pt>
                <c:pt idx="19">
                  <c:v>5.8599329999999998E-2</c:v>
                </c:pt>
                <c:pt idx="20">
                  <c:v>0.11838971</c:v>
                </c:pt>
                <c:pt idx="21">
                  <c:v>0.11481658</c:v>
                </c:pt>
                <c:pt idx="22">
                  <c:v>7.551215E-2</c:v>
                </c:pt>
                <c:pt idx="23">
                  <c:v>5.8361120000000002E-2</c:v>
                </c:pt>
                <c:pt idx="24">
                  <c:v>3.0490710000000001E-2</c:v>
                </c:pt>
                <c:pt idx="25">
                  <c:v>2.453549E-2</c:v>
                </c:pt>
                <c:pt idx="26">
                  <c:v>1.453073E-2</c:v>
                </c:pt>
                <c:pt idx="27">
                  <c:v>1.405431E-2</c:v>
                </c:pt>
                <c:pt idx="28">
                  <c:v>1.214864E-2</c:v>
                </c:pt>
                <c:pt idx="29">
                  <c:v>1.119581E-2</c:v>
                </c:pt>
                <c:pt idx="30">
                  <c:v>6.6698399999999998E-3</c:v>
                </c:pt>
              </c:numCache>
            </c:numRef>
          </c:val>
          <c:extLst>
            <c:ext xmlns:c16="http://schemas.microsoft.com/office/drawing/2014/chart" uri="{C3380CC4-5D6E-409C-BE32-E72D297353CC}">
              <c16:uniqueId val="{00000004-A6D7-4E05-97F6-9B71D02578CD}"/>
            </c:ext>
          </c:extLst>
        </c:ser>
        <c:dLbls>
          <c:showLegendKey val="0"/>
          <c:showVal val="0"/>
          <c:showCatName val="0"/>
          <c:showSerName val="0"/>
          <c:showPercent val="0"/>
          <c:showBubbleSize val="0"/>
        </c:dLbls>
        <c:gapWidth val="150"/>
        <c:overlap val="100"/>
        <c:axId val="758272648"/>
        <c:axId val="758275888"/>
      </c:barChart>
      <c:catAx>
        <c:axId val="758272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8275888"/>
        <c:crosses val="autoZero"/>
        <c:auto val="1"/>
        <c:lblAlgn val="ctr"/>
        <c:lblOffset val="100"/>
        <c:noMultiLvlLbl val="0"/>
      </c:catAx>
      <c:valAx>
        <c:axId val="7582758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72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Extremely familiar and I take and/or recommend it</c:v>
                </c:pt>
              </c:strCache>
            </c:strRef>
          </c:tx>
          <c:spPr>
            <a:solidFill>
              <a:schemeClr val="accent1"/>
            </a:solidFill>
            <a:ln>
              <a:noFill/>
            </a:ln>
            <a:effectLst/>
          </c:spPr>
          <c:invertIfNegative val="0"/>
          <c:cat>
            <c:strRef>
              <c:f>Sheet1!$A$2:$A$32</c:f>
              <c:strCache>
                <c:ptCount val="31"/>
                <c:pt idx="0">
                  <c:v>Citicoline</c:v>
                </c:pt>
                <c:pt idx="1">
                  <c:v>Alpha-GPC</c:v>
                </c:pt>
                <c:pt idx="2">
                  <c:v>Nootropics</c:v>
                </c:pt>
                <c:pt idx="3">
                  <c:v>Choline</c:v>
                </c:pt>
                <c:pt idx="4">
                  <c:v>Astaxanthin</c:v>
                </c:pt>
                <c:pt idx="5">
                  <c:v>Synbiotics</c:v>
                </c:pt>
                <c:pt idx="6">
                  <c:v>MSM</c:v>
                </c:pt>
                <c:pt idx="7">
                  <c:v>CBD</c:v>
                </c:pt>
                <c:pt idx="8">
                  <c:v>CoQ10</c:v>
                </c:pt>
                <c:pt idx="9">
                  <c:v>Glutathione</c:v>
                </c:pt>
                <c:pt idx="10">
                  <c:v>Ashwagandha</c:v>
                </c:pt>
                <c:pt idx="11">
                  <c:v>Lutein</c:v>
                </c:pt>
                <c:pt idx="12">
                  <c:v>Postbiotics</c:v>
                </c:pt>
                <c:pt idx="13">
                  <c:v>Mushrooms</c:v>
                </c:pt>
                <c:pt idx="14">
                  <c:v>Vitamin K2</c:v>
                </c:pt>
                <c:pt idx="15">
                  <c:v>Glucosamine</c:v>
                </c:pt>
                <c:pt idx="16">
                  <c:v>Biotin</c:v>
                </c:pt>
                <c:pt idx="17">
                  <c:v>Melatonin</c:v>
                </c:pt>
                <c:pt idx="18">
                  <c:v>Collagen</c:v>
                </c:pt>
                <c:pt idx="19">
                  <c:v>Antioxidants</c:v>
                </c:pt>
                <c:pt idx="20">
                  <c:v>Curcumin/ Turmeric</c:v>
                </c:pt>
                <c:pt idx="21">
                  <c:v>Prebiotics</c:v>
                </c:pt>
                <c:pt idx="22">
                  <c:v>Protein Powder</c:v>
                </c:pt>
                <c:pt idx="23">
                  <c:v>Magnesium</c:v>
                </c:pt>
                <c:pt idx="24">
                  <c:v>Probiotics</c:v>
                </c:pt>
                <c:pt idx="25">
                  <c:v>Omega-3s</c:v>
                </c:pt>
                <c:pt idx="26">
                  <c:v>Iron</c:v>
                </c:pt>
                <c:pt idx="27">
                  <c:v>Calcium</c:v>
                </c:pt>
                <c:pt idx="28">
                  <c:v>Vitamin D</c:v>
                </c:pt>
                <c:pt idx="29">
                  <c:v>Multivitamin</c:v>
                </c:pt>
                <c:pt idx="30">
                  <c:v>Vitamin C</c:v>
                </c:pt>
              </c:strCache>
            </c:strRef>
          </c:cat>
          <c:val>
            <c:numRef>
              <c:f>Sheet1!$B$2:$B$32</c:f>
              <c:numCache>
                <c:formatCode>0%</c:formatCode>
                <c:ptCount val="31"/>
                <c:pt idx="0">
                  <c:v>5.7809329999999999E-2</c:v>
                </c:pt>
                <c:pt idx="1">
                  <c:v>6.0851930000000012E-2</c:v>
                </c:pt>
                <c:pt idx="2">
                  <c:v>6.5922919999999996E-2</c:v>
                </c:pt>
                <c:pt idx="3">
                  <c:v>6.7951319999999996E-2</c:v>
                </c:pt>
                <c:pt idx="4">
                  <c:v>7.5557810000000003E-2</c:v>
                </c:pt>
                <c:pt idx="5">
                  <c:v>7.9614599999999994E-2</c:v>
                </c:pt>
                <c:pt idx="6">
                  <c:v>8.012169999999999E-2</c:v>
                </c:pt>
                <c:pt idx="7">
                  <c:v>8.7728189999999998E-2</c:v>
                </c:pt>
                <c:pt idx="8">
                  <c:v>9.533469E-2</c:v>
                </c:pt>
                <c:pt idx="9">
                  <c:v>0.11359026</c:v>
                </c:pt>
                <c:pt idx="10">
                  <c:v>0.11663286</c:v>
                </c:pt>
                <c:pt idx="11">
                  <c:v>0.11663286</c:v>
                </c:pt>
                <c:pt idx="12">
                  <c:v>0.12474644999999999</c:v>
                </c:pt>
                <c:pt idx="13">
                  <c:v>0.12931034</c:v>
                </c:pt>
                <c:pt idx="14">
                  <c:v>0.14655172</c:v>
                </c:pt>
                <c:pt idx="15">
                  <c:v>0.14756591999999999</c:v>
                </c:pt>
                <c:pt idx="16">
                  <c:v>0.17393508999999999</c:v>
                </c:pt>
                <c:pt idx="17">
                  <c:v>0.20182555999999999</c:v>
                </c:pt>
                <c:pt idx="18">
                  <c:v>0.21501013999999999</c:v>
                </c:pt>
                <c:pt idx="19">
                  <c:v>0.22261663000000001</c:v>
                </c:pt>
                <c:pt idx="20">
                  <c:v>0.22616633</c:v>
                </c:pt>
                <c:pt idx="21">
                  <c:v>0.23732252000000001</c:v>
                </c:pt>
                <c:pt idx="22">
                  <c:v>0.24188641</c:v>
                </c:pt>
                <c:pt idx="23">
                  <c:v>0.26115619000000001</c:v>
                </c:pt>
                <c:pt idx="24">
                  <c:v>0.30172413999999997</c:v>
                </c:pt>
                <c:pt idx="25">
                  <c:v>0.30375254000000002</c:v>
                </c:pt>
                <c:pt idx="26">
                  <c:v>0.31541582000000001</c:v>
                </c:pt>
                <c:pt idx="27">
                  <c:v>0.35040568</c:v>
                </c:pt>
                <c:pt idx="28">
                  <c:v>0.40466531000000011</c:v>
                </c:pt>
                <c:pt idx="29">
                  <c:v>0.42089249000000001</c:v>
                </c:pt>
                <c:pt idx="30">
                  <c:v>0.46754563999999998</c:v>
                </c:pt>
              </c:numCache>
            </c:numRef>
          </c:val>
          <c:extLst>
            <c:ext xmlns:c16="http://schemas.microsoft.com/office/drawing/2014/chart" uri="{C3380CC4-5D6E-409C-BE32-E72D297353CC}">
              <c16:uniqueId val="{00000000-A6D7-4E05-97F6-9B71D02578CD}"/>
            </c:ext>
          </c:extLst>
        </c:ser>
        <c:ser>
          <c:idx val="1"/>
          <c:order val="1"/>
          <c:tx>
            <c:strRef>
              <c:f>Sheet1!$C$1</c:f>
              <c:strCache>
                <c:ptCount val="1"/>
                <c:pt idx="0">
                  <c:v>Very familiar</c:v>
                </c:pt>
              </c:strCache>
            </c:strRef>
          </c:tx>
          <c:spPr>
            <a:solidFill>
              <a:schemeClr val="accent3"/>
            </a:solidFill>
            <a:ln>
              <a:noFill/>
            </a:ln>
            <a:effectLst/>
          </c:spPr>
          <c:invertIfNegative val="0"/>
          <c:cat>
            <c:strRef>
              <c:f>Sheet1!$A$2:$A$32</c:f>
              <c:strCache>
                <c:ptCount val="31"/>
                <c:pt idx="0">
                  <c:v>Citicoline</c:v>
                </c:pt>
                <c:pt idx="1">
                  <c:v>Alpha-GPC</c:v>
                </c:pt>
                <c:pt idx="2">
                  <c:v>Nootropics</c:v>
                </c:pt>
                <c:pt idx="3">
                  <c:v>Choline</c:v>
                </c:pt>
                <c:pt idx="4">
                  <c:v>Astaxanthin</c:v>
                </c:pt>
                <c:pt idx="5">
                  <c:v>Synbiotics</c:v>
                </c:pt>
                <c:pt idx="6">
                  <c:v>MSM</c:v>
                </c:pt>
                <c:pt idx="7">
                  <c:v>CBD</c:v>
                </c:pt>
                <c:pt idx="8">
                  <c:v>CoQ10</c:v>
                </c:pt>
                <c:pt idx="9">
                  <c:v>Glutathione</c:v>
                </c:pt>
                <c:pt idx="10">
                  <c:v>Ashwagandha</c:v>
                </c:pt>
                <c:pt idx="11">
                  <c:v>Lutein</c:v>
                </c:pt>
                <c:pt idx="12">
                  <c:v>Postbiotics</c:v>
                </c:pt>
                <c:pt idx="13">
                  <c:v>Mushrooms</c:v>
                </c:pt>
                <c:pt idx="14">
                  <c:v>Vitamin K2</c:v>
                </c:pt>
                <c:pt idx="15">
                  <c:v>Glucosamine</c:v>
                </c:pt>
                <c:pt idx="16">
                  <c:v>Biotin</c:v>
                </c:pt>
                <c:pt idx="17">
                  <c:v>Melatonin</c:v>
                </c:pt>
                <c:pt idx="18">
                  <c:v>Collagen</c:v>
                </c:pt>
                <c:pt idx="19">
                  <c:v>Antioxidants</c:v>
                </c:pt>
                <c:pt idx="20">
                  <c:v>Curcumin/ Turmeric</c:v>
                </c:pt>
                <c:pt idx="21">
                  <c:v>Prebiotics</c:v>
                </c:pt>
                <c:pt idx="22">
                  <c:v>Protein Powder</c:v>
                </c:pt>
                <c:pt idx="23">
                  <c:v>Magnesium</c:v>
                </c:pt>
                <c:pt idx="24">
                  <c:v>Probiotics</c:v>
                </c:pt>
                <c:pt idx="25">
                  <c:v>Omega-3s</c:v>
                </c:pt>
                <c:pt idx="26">
                  <c:v>Iron</c:v>
                </c:pt>
                <c:pt idx="27">
                  <c:v>Calcium</c:v>
                </c:pt>
                <c:pt idx="28">
                  <c:v>Vitamin D</c:v>
                </c:pt>
                <c:pt idx="29">
                  <c:v>Multivitamin</c:v>
                </c:pt>
                <c:pt idx="30">
                  <c:v>Vitamin C</c:v>
                </c:pt>
              </c:strCache>
            </c:strRef>
          </c:cat>
          <c:val>
            <c:numRef>
              <c:f>Sheet1!$C$2:$C$32</c:f>
              <c:numCache>
                <c:formatCode>0%</c:formatCode>
                <c:ptCount val="31"/>
                <c:pt idx="0">
                  <c:v>0.15720081</c:v>
                </c:pt>
                <c:pt idx="1">
                  <c:v>0.16632859999999999</c:v>
                </c:pt>
                <c:pt idx="2">
                  <c:v>0.14198783000000001</c:v>
                </c:pt>
                <c:pt idx="3">
                  <c:v>0.16987830000000001</c:v>
                </c:pt>
                <c:pt idx="4">
                  <c:v>0.17342799</c:v>
                </c:pt>
                <c:pt idx="5">
                  <c:v>0.21095335000000001</c:v>
                </c:pt>
                <c:pt idx="6">
                  <c:v>0.17038539999999999</c:v>
                </c:pt>
                <c:pt idx="7">
                  <c:v>0.23377281999999999</c:v>
                </c:pt>
                <c:pt idx="8">
                  <c:v>0.19574037</c:v>
                </c:pt>
                <c:pt idx="9">
                  <c:v>0.19827586</c:v>
                </c:pt>
                <c:pt idx="10">
                  <c:v>0.20233266</c:v>
                </c:pt>
                <c:pt idx="11">
                  <c:v>0.21348884000000001</c:v>
                </c:pt>
                <c:pt idx="12">
                  <c:v>0.22565922999999999</c:v>
                </c:pt>
                <c:pt idx="13">
                  <c:v>0.24340771</c:v>
                </c:pt>
                <c:pt idx="14">
                  <c:v>0.27383366999999997</c:v>
                </c:pt>
                <c:pt idx="15">
                  <c:v>0.27231237000000003</c:v>
                </c:pt>
                <c:pt idx="16">
                  <c:v>0.25963489000000001</c:v>
                </c:pt>
                <c:pt idx="17">
                  <c:v>0.32200811000000001</c:v>
                </c:pt>
                <c:pt idx="18">
                  <c:v>0.31034483000000002</c:v>
                </c:pt>
                <c:pt idx="19">
                  <c:v>0.34229208999999999</c:v>
                </c:pt>
                <c:pt idx="20">
                  <c:v>0.29918864000000001</c:v>
                </c:pt>
                <c:pt idx="21">
                  <c:v>0.34077078999999999</c:v>
                </c:pt>
                <c:pt idx="22">
                  <c:v>0.3306288</c:v>
                </c:pt>
                <c:pt idx="23">
                  <c:v>0.35040568</c:v>
                </c:pt>
                <c:pt idx="24">
                  <c:v>0.34482759000000002</c:v>
                </c:pt>
                <c:pt idx="25">
                  <c:v>0.33468560000000003</c:v>
                </c:pt>
                <c:pt idx="26">
                  <c:v>0.38640974</c:v>
                </c:pt>
                <c:pt idx="27">
                  <c:v>0.37474645000000001</c:v>
                </c:pt>
                <c:pt idx="28">
                  <c:v>0.35040568</c:v>
                </c:pt>
                <c:pt idx="29">
                  <c:v>0.34685598000000001</c:v>
                </c:pt>
                <c:pt idx="30">
                  <c:v>0.33823529000000002</c:v>
                </c:pt>
              </c:numCache>
            </c:numRef>
          </c:val>
          <c:extLst>
            <c:ext xmlns:c16="http://schemas.microsoft.com/office/drawing/2014/chart" uri="{C3380CC4-5D6E-409C-BE32-E72D297353CC}">
              <c16:uniqueId val="{00000001-A6D7-4E05-97F6-9B71D02578CD}"/>
            </c:ext>
          </c:extLst>
        </c:ser>
        <c:ser>
          <c:idx val="2"/>
          <c:order val="2"/>
          <c:tx>
            <c:strRef>
              <c:f>Sheet1!$D$1</c:f>
              <c:strCache>
                <c:ptCount val="1"/>
                <c:pt idx="0">
                  <c:v>Moderately familiar</c:v>
                </c:pt>
              </c:strCache>
            </c:strRef>
          </c:tx>
          <c:spPr>
            <a:solidFill>
              <a:schemeClr val="accent6">
                <a:lumMod val="60000"/>
                <a:lumOff val="40000"/>
              </a:schemeClr>
            </a:solidFill>
            <a:ln>
              <a:noFill/>
            </a:ln>
            <a:effectLst/>
          </c:spPr>
          <c:invertIfNegative val="0"/>
          <c:cat>
            <c:strRef>
              <c:f>Sheet1!$A$2:$A$32</c:f>
              <c:strCache>
                <c:ptCount val="31"/>
                <c:pt idx="0">
                  <c:v>Citicoline</c:v>
                </c:pt>
                <c:pt idx="1">
                  <c:v>Alpha-GPC</c:v>
                </c:pt>
                <c:pt idx="2">
                  <c:v>Nootropics</c:v>
                </c:pt>
                <c:pt idx="3">
                  <c:v>Choline</c:v>
                </c:pt>
                <c:pt idx="4">
                  <c:v>Astaxanthin</c:v>
                </c:pt>
                <c:pt idx="5">
                  <c:v>Synbiotics</c:v>
                </c:pt>
                <c:pt idx="6">
                  <c:v>MSM</c:v>
                </c:pt>
                <c:pt idx="7">
                  <c:v>CBD</c:v>
                </c:pt>
                <c:pt idx="8">
                  <c:v>CoQ10</c:v>
                </c:pt>
                <c:pt idx="9">
                  <c:v>Glutathione</c:v>
                </c:pt>
                <c:pt idx="10">
                  <c:v>Ashwagandha</c:v>
                </c:pt>
                <c:pt idx="11">
                  <c:v>Lutein</c:v>
                </c:pt>
                <c:pt idx="12">
                  <c:v>Postbiotics</c:v>
                </c:pt>
                <c:pt idx="13">
                  <c:v>Mushrooms</c:v>
                </c:pt>
                <c:pt idx="14">
                  <c:v>Vitamin K2</c:v>
                </c:pt>
                <c:pt idx="15">
                  <c:v>Glucosamine</c:v>
                </c:pt>
                <c:pt idx="16">
                  <c:v>Biotin</c:v>
                </c:pt>
                <c:pt idx="17">
                  <c:v>Melatonin</c:v>
                </c:pt>
                <c:pt idx="18">
                  <c:v>Collagen</c:v>
                </c:pt>
                <c:pt idx="19">
                  <c:v>Antioxidants</c:v>
                </c:pt>
                <c:pt idx="20">
                  <c:v>Curcumin/ Turmeric</c:v>
                </c:pt>
                <c:pt idx="21">
                  <c:v>Prebiotics</c:v>
                </c:pt>
                <c:pt idx="22">
                  <c:v>Protein Powder</c:v>
                </c:pt>
                <c:pt idx="23">
                  <c:v>Magnesium</c:v>
                </c:pt>
                <c:pt idx="24">
                  <c:v>Probiotics</c:v>
                </c:pt>
                <c:pt idx="25">
                  <c:v>Omega-3s</c:v>
                </c:pt>
                <c:pt idx="26">
                  <c:v>Iron</c:v>
                </c:pt>
                <c:pt idx="27">
                  <c:v>Calcium</c:v>
                </c:pt>
                <c:pt idx="28">
                  <c:v>Vitamin D</c:v>
                </c:pt>
                <c:pt idx="29">
                  <c:v>Multivitamin</c:v>
                </c:pt>
                <c:pt idx="30">
                  <c:v>Vitamin C</c:v>
                </c:pt>
              </c:strCache>
            </c:strRef>
          </c:cat>
          <c:val>
            <c:numRef>
              <c:f>Sheet1!$D$2:$D$32</c:f>
              <c:numCache>
                <c:formatCode>0%</c:formatCode>
                <c:ptCount val="31"/>
                <c:pt idx="0">
                  <c:v>0.19624746000000001</c:v>
                </c:pt>
                <c:pt idx="1">
                  <c:v>0.22616633</c:v>
                </c:pt>
                <c:pt idx="2">
                  <c:v>0.19929005999999999</c:v>
                </c:pt>
                <c:pt idx="3">
                  <c:v>0.21855984000000001</c:v>
                </c:pt>
                <c:pt idx="4">
                  <c:v>0.22718052999999999</c:v>
                </c:pt>
                <c:pt idx="5">
                  <c:v>0.23681542</c:v>
                </c:pt>
                <c:pt idx="6">
                  <c:v>0.22109533000000001</c:v>
                </c:pt>
                <c:pt idx="7">
                  <c:v>0.25659229</c:v>
                </c:pt>
                <c:pt idx="8">
                  <c:v>0.22718052999999999</c:v>
                </c:pt>
                <c:pt idx="9">
                  <c:v>0.23326572000000001</c:v>
                </c:pt>
                <c:pt idx="10">
                  <c:v>0.19371197000000001</c:v>
                </c:pt>
                <c:pt idx="11">
                  <c:v>0.2459432</c:v>
                </c:pt>
                <c:pt idx="12">
                  <c:v>0.27180526999999999</c:v>
                </c:pt>
                <c:pt idx="13">
                  <c:v>0.23833671000000001</c:v>
                </c:pt>
                <c:pt idx="14">
                  <c:v>0.25760649000000002</c:v>
                </c:pt>
                <c:pt idx="15">
                  <c:v>0.27180526999999999</c:v>
                </c:pt>
                <c:pt idx="16">
                  <c:v>0.26217038999999998</c:v>
                </c:pt>
                <c:pt idx="17">
                  <c:v>0.27383366999999997</c:v>
                </c:pt>
                <c:pt idx="18">
                  <c:v>0.28651115999999999</c:v>
                </c:pt>
                <c:pt idx="19">
                  <c:v>0.29462474999999999</c:v>
                </c:pt>
                <c:pt idx="20">
                  <c:v>0.27281947000000001</c:v>
                </c:pt>
                <c:pt idx="21">
                  <c:v>0.29006084999999998</c:v>
                </c:pt>
                <c:pt idx="22">
                  <c:v>0.25912779000000002</c:v>
                </c:pt>
                <c:pt idx="23">
                  <c:v>0.27941176000000001</c:v>
                </c:pt>
                <c:pt idx="24">
                  <c:v>0.24949289999999999</c:v>
                </c:pt>
                <c:pt idx="25">
                  <c:v>0.27129817000000001</c:v>
                </c:pt>
                <c:pt idx="26">
                  <c:v>0.22667343000000001</c:v>
                </c:pt>
                <c:pt idx="27">
                  <c:v>0.20436104999999999</c:v>
                </c:pt>
                <c:pt idx="28">
                  <c:v>0.18204867999999999</c:v>
                </c:pt>
                <c:pt idx="29">
                  <c:v>0.17951317999999999</c:v>
                </c:pt>
                <c:pt idx="30">
                  <c:v>0.15365112</c:v>
                </c:pt>
              </c:numCache>
            </c:numRef>
          </c:val>
          <c:extLst>
            <c:ext xmlns:c16="http://schemas.microsoft.com/office/drawing/2014/chart" uri="{C3380CC4-5D6E-409C-BE32-E72D297353CC}">
              <c16:uniqueId val="{00000002-A6D7-4E05-97F6-9B71D02578CD}"/>
            </c:ext>
          </c:extLst>
        </c:ser>
        <c:ser>
          <c:idx val="3"/>
          <c:order val="3"/>
          <c:tx>
            <c:strRef>
              <c:f>Sheet1!$E$1</c:f>
              <c:strCache>
                <c:ptCount val="1"/>
                <c:pt idx="0">
                  <c:v>Minimally familiar</c:v>
                </c:pt>
              </c:strCache>
            </c:strRef>
          </c:tx>
          <c:spPr>
            <a:solidFill>
              <a:schemeClr val="bg2"/>
            </a:solidFill>
            <a:ln>
              <a:noFill/>
            </a:ln>
            <a:effectLst/>
          </c:spPr>
          <c:invertIfNegative val="0"/>
          <c:cat>
            <c:strRef>
              <c:f>Sheet1!$A$2:$A$32</c:f>
              <c:strCache>
                <c:ptCount val="31"/>
                <c:pt idx="0">
                  <c:v>Citicoline</c:v>
                </c:pt>
                <c:pt idx="1">
                  <c:v>Alpha-GPC</c:v>
                </c:pt>
                <c:pt idx="2">
                  <c:v>Nootropics</c:v>
                </c:pt>
                <c:pt idx="3">
                  <c:v>Choline</c:v>
                </c:pt>
                <c:pt idx="4">
                  <c:v>Astaxanthin</c:v>
                </c:pt>
                <c:pt idx="5">
                  <c:v>Synbiotics</c:v>
                </c:pt>
                <c:pt idx="6">
                  <c:v>MSM</c:v>
                </c:pt>
                <c:pt idx="7">
                  <c:v>CBD</c:v>
                </c:pt>
                <c:pt idx="8">
                  <c:v>CoQ10</c:v>
                </c:pt>
                <c:pt idx="9">
                  <c:v>Glutathione</c:v>
                </c:pt>
                <c:pt idx="10">
                  <c:v>Ashwagandha</c:v>
                </c:pt>
                <c:pt idx="11">
                  <c:v>Lutein</c:v>
                </c:pt>
                <c:pt idx="12">
                  <c:v>Postbiotics</c:v>
                </c:pt>
                <c:pt idx="13">
                  <c:v>Mushrooms</c:v>
                </c:pt>
                <c:pt idx="14">
                  <c:v>Vitamin K2</c:v>
                </c:pt>
                <c:pt idx="15">
                  <c:v>Glucosamine</c:v>
                </c:pt>
                <c:pt idx="16">
                  <c:v>Biotin</c:v>
                </c:pt>
                <c:pt idx="17">
                  <c:v>Melatonin</c:v>
                </c:pt>
                <c:pt idx="18">
                  <c:v>Collagen</c:v>
                </c:pt>
                <c:pt idx="19">
                  <c:v>Antioxidants</c:v>
                </c:pt>
                <c:pt idx="20">
                  <c:v>Curcumin/ Turmeric</c:v>
                </c:pt>
                <c:pt idx="21">
                  <c:v>Prebiotics</c:v>
                </c:pt>
                <c:pt idx="22">
                  <c:v>Protein Powder</c:v>
                </c:pt>
                <c:pt idx="23">
                  <c:v>Magnesium</c:v>
                </c:pt>
                <c:pt idx="24">
                  <c:v>Probiotics</c:v>
                </c:pt>
                <c:pt idx="25">
                  <c:v>Omega-3s</c:v>
                </c:pt>
                <c:pt idx="26">
                  <c:v>Iron</c:v>
                </c:pt>
                <c:pt idx="27">
                  <c:v>Calcium</c:v>
                </c:pt>
                <c:pt idx="28">
                  <c:v>Vitamin D</c:v>
                </c:pt>
                <c:pt idx="29">
                  <c:v>Multivitamin</c:v>
                </c:pt>
                <c:pt idx="30">
                  <c:v>Vitamin C</c:v>
                </c:pt>
              </c:strCache>
            </c:strRef>
          </c:cat>
          <c:val>
            <c:numRef>
              <c:f>Sheet1!$E$2:$E$32</c:f>
              <c:numCache>
                <c:formatCode>0%</c:formatCode>
                <c:ptCount val="31"/>
                <c:pt idx="0">
                  <c:v>0.22008114000000001</c:v>
                </c:pt>
                <c:pt idx="1">
                  <c:v>0.20537525000000001</c:v>
                </c:pt>
                <c:pt idx="2">
                  <c:v>0.21196755</c:v>
                </c:pt>
                <c:pt idx="3">
                  <c:v>0.2474645</c:v>
                </c:pt>
                <c:pt idx="4">
                  <c:v>0.19929005999999999</c:v>
                </c:pt>
                <c:pt idx="5">
                  <c:v>0.21196755</c:v>
                </c:pt>
                <c:pt idx="6">
                  <c:v>0.23073022000000001</c:v>
                </c:pt>
                <c:pt idx="7">
                  <c:v>0.21450304000000001</c:v>
                </c:pt>
                <c:pt idx="8">
                  <c:v>0.21044625</c:v>
                </c:pt>
                <c:pt idx="9">
                  <c:v>0.20993914999999999</c:v>
                </c:pt>
                <c:pt idx="10">
                  <c:v>0.16480729999999999</c:v>
                </c:pt>
                <c:pt idx="11">
                  <c:v>0.21957404</c:v>
                </c:pt>
                <c:pt idx="12">
                  <c:v>0.20486815</c:v>
                </c:pt>
                <c:pt idx="13">
                  <c:v>0.22515213000000001</c:v>
                </c:pt>
                <c:pt idx="14">
                  <c:v>0.20841784999999999</c:v>
                </c:pt>
                <c:pt idx="15">
                  <c:v>0.22210953</c:v>
                </c:pt>
                <c:pt idx="16">
                  <c:v>0.19979716</c:v>
                </c:pt>
                <c:pt idx="17">
                  <c:v>0.15263692000000001</c:v>
                </c:pt>
                <c:pt idx="18">
                  <c:v>0.15365112</c:v>
                </c:pt>
                <c:pt idx="19">
                  <c:v>0.12018255999999999</c:v>
                </c:pt>
                <c:pt idx="20">
                  <c:v>0.16582150000000001</c:v>
                </c:pt>
                <c:pt idx="21">
                  <c:v>0.13184583999999999</c:v>
                </c:pt>
                <c:pt idx="22">
                  <c:v>0.13742393999999999</c:v>
                </c:pt>
                <c:pt idx="23">
                  <c:v>9.7870180000000001E-2</c:v>
                </c:pt>
                <c:pt idx="24">
                  <c:v>9.1784990000000011E-2</c:v>
                </c:pt>
                <c:pt idx="25">
                  <c:v>8.1135899999999997E-2</c:v>
                </c:pt>
                <c:pt idx="26">
                  <c:v>6.4401619999999993E-2</c:v>
                </c:pt>
                <c:pt idx="27">
                  <c:v>6.389452000000001E-2</c:v>
                </c:pt>
                <c:pt idx="28">
                  <c:v>5.6288030000000003E-2</c:v>
                </c:pt>
                <c:pt idx="29">
                  <c:v>4.7160239999999999E-2</c:v>
                </c:pt>
                <c:pt idx="30">
                  <c:v>3.8032450000000002E-2</c:v>
                </c:pt>
              </c:numCache>
            </c:numRef>
          </c:val>
          <c:extLst>
            <c:ext xmlns:c16="http://schemas.microsoft.com/office/drawing/2014/chart" uri="{C3380CC4-5D6E-409C-BE32-E72D297353CC}">
              <c16:uniqueId val="{00000003-A6D7-4E05-97F6-9B71D02578CD}"/>
            </c:ext>
          </c:extLst>
        </c:ser>
        <c:ser>
          <c:idx val="4"/>
          <c:order val="4"/>
          <c:tx>
            <c:strRef>
              <c:f>Sheet1!$F$1</c:f>
              <c:strCache>
                <c:ptCount val="1"/>
                <c:pt idx="0">
                  <c:v>Never heard of it</c:v>
                </c:pt>
              </c:strCache>
            </c:strRef>
          </c:tx>
          <c:spPr>
            <a:solidFill>
              <a:schemeClr val="accent5"/>
            </a:solidFill>
            <a:ln>
              <a:noFill/>
            </a:ln>
            <a:effectLst/>
          </c:spPr>
          <c:invertIfNegative val="0"/>
          <c:cat>
            <c:strRef>
              <c:f>Sheet1!$A$2:$A$32</c:f>
              <c:strCache>
                <c:ptCount val="31"/>
                <c:pt idx="0">
                  <c:v>Citicoline</c:v>
                </c:pt>
                <c:pt idx="1">
                  <c:v>Alpha-GPC</c:v>
                </c:pt>
                <c:pt idx="2">
                  <c:v>Nootropics</c:v>
                </c:pt>
                <c:pt idx="3">
                  <c:v>Choline</c:v>
                </c:pt>
                <c:pt idx="4">
                  <c:v>Astaxanthin</c:v>
                </c:pt>
                <c:pt idx="5">
                  <c:v>Synbiotics</c:v>
                </c:pt>
                <c:pt idx="6">
                  <c:v>MSM</c:v>
                </c:pt>
                <c:pt idx="7">
                  <c:v>CBD</c:v>
                </c:pt>
                <c:pt idx="8">
                  <c:v>CoQ10</c:v>
                </c:pt>
                <c:pt idx="9">
                  <c:v>Glutathione</c:v>
                </c:pt>
                <c:pt idx="10">
                  <c:v>Ashwagandha</c:v>
                </c:pt>
                <c:pt idx="11">
                  <c:v>Lutein</c:v>
                </c:pt>
                <c:pt idx="12">
                  <c:v>Postbiotics</c:v>
                </c:pt>
                <c:pt idx="13">
                  <c:v>Mushrooms</c:v>
                </c:pt>
                <c:pt idx="14">
                  <c:v>Vitamin K2</c:v>
                </c:pt>
                <c:pt idx="15">
                  <c:v>Glucosamine</c:v>
                </c:pt>
                <c:pt idx="16">
                  <c:v>Biotin</c:v>
                </c:pt>
                <c:pt idx="17">
                  <c:v>Melatonin</c:v>
                </c:pt>
                <c:pt idx="18">
                  <c:v>Collagen</c:v>
                </c:pt>
                <c:pt idx="19">
                  <c:v>Antioxidants</c:v>
                </c:pt>
                <c:pt idx="20">
                  <c:v>Curcumin/ Turmeric</c:v>
                </c:pt>
                <c:pt idx="21">
                  <c:v>Prebiotics</c:v>
                </c:pt>
                <c:pt idx="22">
                  <c:v>Protein Powder</c:v>
                </c:pt>
                <c:pt idx="23">
                  <c:v>Magnesium</c:v>
                </c:pt>
                <c:pt idx="24">
                  <c:v>Probiotics</c:v>
                </c:pt>
                <c:pt idx="25">
                  <c:v>Omega-3s</c:v>
                </c:pt>
                <c:pt idx="26">
                  <c:v>Iron</c:v>
                </c:pt>
                <c:pt idx="27">
                  <c:v>Calcium</c:v>
                </c:pt>
                <c:pt idx="28">
                  <c:v>Vitamin D</c:v>
                </c:pt>
                <c:pt idx="29">
                  <c:v>Multivitamin</c:v>
                </c:pt>
                <c:pt idx="30">
                  <c:v>Vitamin C</c:v>
                </c:pt>
              </c:strCache>
            </c:strRef>
          </c:cat>
          <c:val>
            <c:numRef>
              <c:f>Sheet1!$F$2:$F$32</c:f>
              <c:numCache>
                <c:formatCode>0%</c:formatCode>
                <c:ptCount val="31"/>
                <c:pt idx="0">
                  <c:v>0.36866125999999999</c:v>
                </c:pt>
                <c:pt idx="1">
                  <c:v>0.34127788999999997</c:v>
                </c:pt>
                <c:pt idx="2">
                  <c:v>0.38083164000000003</c:v>
                </c:pt>
                <c:pt idx="3">
                  <c:v>0.29614604</c:v>
                </c:pt>
                <c:pt idx="4">
                  <c:v>0.32454360999999998</c:v>
                </c:pt>
                <c:pt idx="5">
                  <c:v>0.26064909000000003</c:v>
                </c:pt>
                <c:pt idx="6">
                  <c:v>0.29766734</c:v>
                </c:pt>
                <c:pt idx="7">
                  <c:v>0.20740364999999999</c:v>
                </c:pt>
                <c:pt idx="8">
                  <c:v>0.27129817000000001</c:v>
                </c:pt>
                <c:pt idx="9">
                  <c:v>0.24492901</c:v>
                </c:pt>
                <c:pt idx="10">
                  <c:v>0.32251520999999989</c:v>
                </c:pt>
                <c:pt idx="11">
                  <c:v>0.20436104999999999</c:v>
                </c:pt>
                <c:pt idx="12">
                  <c:v>0.17292088999999999</c:v>
                </c:pt>
                <c:pt idx="13">
                  <c:v>0.1637931</c:v>
                </c:pt>
                <c:pt idx="14">
                  <c:v>0.11359026</c:v>
                </c:pt>
                <c:pt idx="15">
                  <c:v>8.6206900000000003E-2</c:v>
                </c:pt>
                <c:pt idx="16">
                  <c:v>0.10446247</c:v>
                </c:pt>
                <c:pt idx="17">
                  <c:v>4.9695740000000002E-2</c:v>
                </c:pt>
                <c:pt idx="18">
                  <c:v>3.4482760000000001E-2</c:v>
                </c:pt>
                <c:pt idx="19">
                  <c:v>2.028398E-2</c:v>
                </c:pt>
                <c:pt idx="20">
                  <c:v>3.6004059999999997E-2</c:v>
                </c:pt>
                <c:pt idx="21">
                  <c:v>0</c:v>
                </c:pt>
                <c:pt idx="22">
                  <c:v>3.0933059999999998E-2</c:v>
                </c:pt>
                <c:pt idx="23">
                  <c:v>1.115619E-2</c:v>
                </c:pt>
                <c:pt idx="24">
                  <c:v>1.217039E-2</c:v>
                </c:pt>
                <c:pt idx="25">
                  <c:v>9.1277900000000002E-3</c:v>
                </c:pt>
                <c:pt idx="26">
                  <c:v>7.0993899999999997E-3</c:v>
                </c:pt>
                <c:pt idx="27">
                  <c:v>6.5922899999999998E-3</c:v>
                </c:pt>
                <c:pt idx="28">
                  <c:v>6.5922899999999998E-3</c:v>
                </c:pt>
                <c:pt idx="29">
                  <c:v>5.57809E-3</c:v>
                </c:pt>
                <c:pt idx="30">
                  <c:v>2.5355E-3</c:v>
                </c:pt>
              </c:numCache>
            </c:numRef>
          </c:val>
          <c:extLst>
            <c:ext xmlns:c16="http://schemas.microsoft.com/office/drawing/2014/chart" uri="{C3380CC4-5D6E-409C-BE32-E72D297353CC}">
              <c16:uniqueId val="{00000004-A6D7-4E05-97F6-9B71D02578CD}"/>
            </c:ext>
          </c:extLst>
        </c:ser>
        <c:dLbls>
          <c:showLegendKey val="0"/>
          <c:showVal val="0"/>
          <c:showCatName val="0"/>
          <c:showSerName val="0"/>
          <c:showPercent val="0"/>
          <c:showBubbleSize val="0"/>
        </c:dLbls>
        <c:gapWidth val="150"/>
        <c:overlap val="100"/>
        <c:axId val="758272648"/>
        <c:axId val="758275888"/>
      </c:barChart>
      <c:catAx>
        <c:axId val="758272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8275888"/>
        <c:crosses val="autoZero"/>
        <c:auto val="1"/>
        <c:lblAlgn val="ctr"/>
        <c:lblOffset val="100"/>
        <c:noMultiLvlLbl val="0"/>
      </c:catAx>
      <c:valAx>
        <c:axId val="7582758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72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Extremely familiar and I take and/or recommend it</c:v>
                </c:pt>
              </c:strCache>
            </c:strRef>
          </c:tx>
          <c:spPr>
            <a:solidFill>
              <a:schemeClr val="accent1"/>
            </a:solidFill>
            <a:ln>
              <a:noFill/>
            </a:ln>
            <a:effectLst/>
          </c:spPr>
          <c:invertIfNegative val="0"/>
          <c:cat>
            <c:strRef>
              <c:f>Sheet1!$A$2:$A$32</c:f>
              <c:strCache>
                <c:ptCount val="31"/>
                <c:pt idx="0">
                  <c:v>Citicoline</c:v>
                </c:pt>
                <c:pt idx="1">
                  <c:v>MSM</c:v>
                </c:pt>
                <c:pt idx="2">
                  <c:v>Astaxanthin</c:v>
                </c:pt>
                <c:pt idx="3">
                  <c:v>Choline</c:v>
                </c:pt>
                <c:pt idx="4">
                  <c:v>Alpha-GPC</c:v>
                </c:pt>
                <c:pt idx="5">
                  <c:v>Nootropics</c:v>
                </c:pt>
                <c:pt idx="6">
                  <c:v>Synbiotics</c:v>
                </c:pt>
                <c:pt idx="7">
                  <c:v>Ashwagandha</c:v>
                </c:pt>
                <c:pt idx="8">
                  <c:v>Lutein</c:v>
                </c:pt>
                <c:pt idx="9">
                  <c:v>Glutathione</c:v>
                </c:pt>
                <c:pt idx="10">
                  <c:v>CoQ10</c:v>
                </c:pt>
                <c:pt idx="11">
                  <c:v>Mushrooms</c:v>
                </c:pt>
                <c:pt idx="12">
                  <c:v>Postbiotics</c:v>
                </c:pt>
                <c:pt idx="13">
                  <c:v>CBD</c:v>
                </c:pt>
                <c:pt idx="14">
                  <c:v>Vitamin K2</c:v>
                </c:pt>
                <c:pt idx="15">
                  <c:v>Glucosamine</c:v>
                </c:pt>
                <c:pt idx="16">
                  <c:v>Collagen</c:v>
                </c:pt>
                <c:pt idx="17">
                  <c:v>Protein Powder</c:v>
                </c:pt>
                <c:pt idx="18">
                  <c:v>Biotin</c:v>
                </c:pt>
                <c:pt idx="19">
                  <c:v>Magnesium</c:v>
                </c:pt>
                <c:pt idx="20">
                  <c:v>Curcumin/ Turmeric</c:v>
                </c:pt>
                <c:pt idx="21">
                  <c:v>Prebiotics</c:v>
                </c:pt>
                <c:pt idx="22">
                  <c:v>Melatonin</c:v>
                </c:pt>
                <c:pt idx="23">
                  <c:v>Antioxidants</c:v>
                </c:pt>
                <c:pt idx="24">
                  <c:v>Iron</c:v>
                </c:pt>
                <c:pt idx="25">
                  <c:v>Omega-3s</c:v>
                </c:pt>
                <c:pt idx="26">
                  <c:v>Probiotics</c:v>
                </c:pt>
                <c:pt idx="27">
                  <c:v>Calcium</c:v>
                </c:pt>
                <c:pt idx="28">
                  <c:v>Vitamin D</c:v>
                </c:pt>
                <c:pt idx="29">
                  <c:v>Multivitamin</c:v>
                </c:pt>
                <c:pt idx="30">
                  <c:v>Vitamin C</c:v>
                </c:pt>
              </c:strCache>
            </c:strRef>
          </c:cat>
          <c:val>
            <c:numRef>
              <c:f>Sheet1!$B$2:$B$32</c:f>
              <c:numCache>
                <c:formatCode>0%</c:formatCode>
                <c:ptCount val="31"/>
                <c:pt idx="0">
                  <c:v>7.1729960000000009E-2</c:v>
                </c:pt>
                <c:pt idx="1">
                  <c:v>8.6497890000000008E-2</c:v>
                </c:pt>
                <c:pt idx="2">
                  <c:v>8.6497890000000008E-2</c:v>
                </c:pt>
                <c:pt idx="3">
                  <c:v>8.860759E-2</c:v>
                </c:pt>
                <c:pt idx="4">
                  <c:v>9.0717300000000001E-2</c:v>
                </c:pt>
                <c:pt idx="5">
                  <c:v>9.915612E-2</c:v>
                </c:pt>
                <c:pt idx="6">
                  <c:v>0.10126582000000001</c:v>
                </c:pt>
                <c:pt idx="7">
                  <c:v>0.11392405</c:v>
                </c:pt>
                <c:pt idx="8">
                  <c:v>0.11814346000000001</c:v>
                </c:pt>
                <c:pt idx="9">
                  <c:v>0.13502110000000001</c:v>
                </c:pt>
                <c:pt idx="10">
                  <c:v>0.15189873000000001</c:v>
                </c:pt>
                <c:pt idx="11">
                  <c:v>0.16455696</c:v>
                </c:pt>
                <c:pt idx="12">
                  <c:v>0.16666666999999999</c:v>
                </c:pt>
                <c:pt idx="13">
                  <c:v>0.16877637000000001</c:v>
                </c:pt>
                <c:pt idx="14">
                  <c:v>0.17721518999999999</c:v>
                </c:pt>
                <c:pt idx="15">
                  <c:v>0.18987341999999999</c:v>
                </c:pt>
                <c:pt idx="16">
                  <c:v>0.21308017000000001</c:v>
                </c:pt>
                <c:pt idx="17">
                  <c:v>0.22573840000000001</c:v>
                </c:pt>
                <c:pt idx="18">
                  <c:v>0.2278481</c:v>
                </c:pt>
                <c:pt idx="19">
                  <c:v>0.24683543999999999</c:v>
                </c:pt>
                <c:pt idx="20">
                  <c:v>0.24683543999999999</c:v>
                </c:pt>
                <c:pt idx="21">
                  <c:v>0.26160338</c:v>
                </c:pt>
                <c:pt idx="22">
                  <c:v>0.26582277999999998</c:v>
                </c:pt>
                <c:pt idx="23">
                  <c:v>0.27637130999999998</c:v>
                </c:pt>
                <c:pt idx="24">
                  <c:v>0.30801687999999999</c:v>
                </c:pt>
                <c:pt idx="25">
                  <c:v>0.32700422000000001</c:v>
                </c:pt>
                <c:pt idx="26">
                  <c:v>0.35021097000000001</c:v>
                </c:pt>
                <c:pt idx="27">
                  <c:v>0.39662447000000001</c:v>
                </c:pt>
                <c:pt idx="28">
                  <c:v>0.44092827000000001</c:v>
                </c:pt>
                <c:pt idx="29">
                  <c:v>0.47046413999999998</c:v>
                </c:pt>
                <c:pt idx="30">
                  <c:v>0.48734177000000001</c:v>
                </c:pt>
              </c:numCache>
            </c:numRef>
          </c:val>
          <c:extLst>
            <c:ext xmlns:c16="http://schemas.microsoft.com/office/drawing/2014/chart" uri="{C3380CC4-5D6E-409C-BE32-E72D297353CC}">
              <c16:uniqueId val="{00000000-A6D7-4E05-97F6-9B71D02578CD}"/>
            </c:ext>
          </c:extLst>
        </c:ser>
        <c:ser>
          <c:idx val="1"/>
          <c:order val="1"/>
          <c:tx>
            <c:strRef>
              <c:f>Sheet1!$C$1</c:f>
              <c:strCache>
                <c:ptCount val="1"/>
                <c:pt idx="0">
                  <c:v>Very familiar</c:v>
                </c:pt>
              </c:strCache>
            </c:strRef>
          </c:tx>
          <c:spPr>
            <a:solidFill>
              <a:schemeClr val="accent3"/>
            </a:solidFill>
            <a:ln>
              <a:noFill/>
            </a:ln>
            <a:effectLst/>
          </c:spPr>
          <c:invertIfNegative val="0"/>
          <c:cat>
            <c:strRef>
              <c:f>Sheet1!$A$2:$A$32</c:f>
              <c:strCache>
                <c:ptCount val="31"/>
                <c:pt idx="0">
                  <c:v>Citicoline</c:v>
                </c:pt>
                <c:pt idx="1">
                  <c:v>MSM</c:v>
                </c:pt>
                <c:pt idx="2">
                  <c:v>Astaxanthin</c:v>
                </c:pt>
                <c:pt idx="3">
                  <c:v>Choline</c:v>
                </c:pt>
                <c:pt idx="4">
                  <c:v>Alpha-GPC</c:v>
                </c:pt>
                <c:pt idx="5">
                  <c:v>Nootropics</c:v>
                </c:pt>
                <c:pt idx="6">
                  <c:v>Synbiotics</c:v>
                </c:pt>
                <c:pt idx="7">
                  <c:v>Ashwagandha</c:v>
                </c:pt>
                <c:pt idx="8">
                  <c:v>Lutein</c:v>
                </c:pt>
                <c:pt idx="9">
                  <c:v>Glutathione</c:v>
                </c:pt>
                <c:pt idx="10">
                  <c:v>CoQ10</c:v>
                </c:pt>
                <c:pt idx="11">
                  <c:v>Mushrooms</c:v>
                </c:pt>
                <c:pt idx="12">
                  <c:v>Postbiotics</c:v>
                </c:pt>
                <c:pt idx="13">
                  <c:v>CBD</c:v>
                </c:pt>
                <c:pt idx="14">
                  <c:v>Vitamin K2</c:v>
                </c:pt>
                <c:pt idx="15">
                  <c:v>Glucosamine</c:v>
                </c:pt>
                <c:pt idx="16">
                  <c:v>Collagen</c:v>
                </c:pt>
                <c:pt idx="17">
                  <c:v>Protein Powder</c:v>
                </c:pt>
                <c:pt idx="18">
                  <c:v>Biotin</c:v>
                </c:pt>
                <c:pt idx="19">
                  <c:v>Magnesium</c:v>
                </c:pt>
                <c:pt idx="20">
                  <c:v>Curcumin/ Turmeric</c:v>
                </c:pt>
                <c:pt idx="21">
                  <c:v>Prebiotics</c:v>
                </c:pt>
                <c:pt idx="22">
                  <c:v>Melatonin</c:v>
                </c:pt>
                <c:pt idx="23">
                  <c:v>Antioxidants</c:v>
                </c:pt>
                <c:pt idx="24">
                  <c:v>Iron</c:v>
                </c:pt>
                <c:pt idx="25">
                  <c:v>Omega-3s</c:v>
                </c:pt>
                <c:pt idx="26">
                  <c:v>Probiotics</c:v>
                </c:pt>
                <c:pt idx="27">
                  <c:v>Calcium</c:v>
                </c:pt>
                <c:pt idx="28">
                  <c:v>Vitamin D</c:v>
                </c:pt>
                <c:pt idx="29">
                  <c:v>Multivitamin</c:v>
                </c:pt>
                <c:pt idx="30">
                  <c:v>Vitamin C</c:v>
                </c:pt>
              </c:strCache>
            </c:strRef>
          </c:cat>
          <c:val>
            <c:numRef>
              <c:f>Sheet1!$C$2:$C$32</c:f>
              <c:numCache>
                <c:formatCode>0%</c:formatCode>
                <c:ptCount val="31"/>
                <c:pt idx="0">
                  <c:v>0.18987341999999999</c:v>
                </c:pt>
                <c:pt idx="1">
                  <c:v>0.19409282999999999</c:v>
                </c:pt>
                <c:pt idx="2">
                  <c:v>0.17721518999999999</c:v>
                </c:pt>
                <c:pt idx="3">
                  <c:v>0.19198312000000001</c:v>
                </c:pt>
                <c:pt idx="4">
                  <c:v>0.18987341999999999</c:v>
                </c:pt>
                <c:pt idx="5">
                  <c:v>0.14767932</c:v>
                </c:pt>
                <c:pt idx="6">
                  <c:v>0.21940928000000001</c:v>
                </c:pt>
                <c:pt idx="7">
                  <c:v>0.21518987000000001</c:v>
                </c:pt>
                <c:pt idx="8">
                  <c:v>0.20886076000000001</c:v>
                </c:pt>
                <c:pt idx="9">
                  <c:v>0.18354429999999999</c:v>
                </c:pt>
                <c:pt idx="10">
                  <c:v>0.21097046</c:v>
                </c:pt>
                <c:pt idx="11">
                  <c:v>0.2278481</c:v>
                </c:pt>
                <c:pt idx="12">
                  <c:v>0.20253165000000001</c:v>
                </c:pt>
                <c:pt idx="13">
                  <c:v>0.36708860999999998</c:v>
                </c:pt>
                <c:pt idx="14">
                  <c:v>0.26582277999999998</c:v>
                </c:pt>
                <c:pt idx="15">
                  <c:v>0.2721519</c:v>
                </c:pt>
                <c:pt idx="16">
                  <c:v>0.29957805999999998</c:v>
                </c:pt>
                <c:pt idx="17">
                  <c:v>0.36919830999999997</c:v>
                </c:pt>
                <c:pt idx="18">
                  <c:v>0.2721519</c:v>
                </c:pt>
                <c:pt idx="19">
                  <c:v>0.36075949000000002</c:v>
                </c:pt>
                <c:pt idx="20">
                  <c:v>0.29957805999999998</c:v>
                </c:pt>
                <c:pt idx="21">
                  <c:v>0.37974683999999997</c:v>
                </c:pt>
                <c:pt idx="22">
                  <c:v>0.37130802000000002</c:v>
                </c:pt>
                <c:pt idx="23">
                  <c:v>0.34177214999999989</c:v>
                </c:pt>
                <c:pt idx="24">
                  <c:v>0.39873417999999999</c:v>
                </c:pt>
                <c:pt idx="25">
                  <c:v>0.29746834999999999</c:v>
                </c:pt>
                <c:pt idx="26">
                  <c:v>0.33755274000000002</c:v>
                </c:pt>
                <c:pt idx="27">
                  <c:v>0.34388185999999998</c:v>
                </c:pt>
                <c:pt idx="28">
                  <c:v>0.33122362999999999</c:v>
                </c:pt>
                <c:pt idx="29">
                  <c:v>0.33122362999999999</c:v>
                </c:pt>
                <c:pt idx="30">
                  <c:v>0.32067510999999999</c:v>
                </c:pt>
              </c:numCache>
            </c:numRef>
          </c:val>
          <c:extLst>
            <c:ext xmlns:c16="http://schemas.microsoft.com/office/drawing/2014/chart" uri="{C3380CC4-5D6E-409C-BE32-E72D297353CC}">
              <c16:uniqueId val="{00000001-A6D7-4E05-97F6-9B71D02578CD}"/>
            </c:ext>
          </c:extLst>
        </c:ser>
        <c:ser>
          <c:idx val="2"/>
          <c:order val="2"/>
          <c:tx>
            <c:strRef>
              <c:f>Sheet1!$D$1</c:f>
              <c:strCache>
                <c:ptCount val="1"/>
                <c:pt idx="0">
                  <c:v>Moderately familiar</c:v>
                </c:pt>
              </c:strCache>
            </c:strRef>
          </c:tx>
          <c:spPr>
            <a:solidFill>
              <a:schemeClr val="accent6">
                <a:lumMod val="60000"/>
                <a:lumOff val="40000"/>
              </a:schemeClr>
            </a:solidFill>
            <a:ln>
              <a:noFill/>
            </a:ln>
            <a:effectLst/>
          </c:spPr>
          <c:invertIfNegative val="0"/>
          <c:cat>
            <c:strRef>
              <c:f>Sheet1!$A$2:$A$32</c:f>
              <c:strCache>
                <c:ptCount val="31"/>
                <c:pt idx="0">
                  <c:v>Citicoline</c:v>
                </c:pt>
                <c:pt idx="1">
                  <c:v>MSM</c:v>
                </c:pt>
                <c:pt idx="2">
                  <c:v>Astaxanthin</c:v>
                </c:pt>
                <c:pt idx="3">
                  <c:v>Choline</c:v>
                </c:pt>
                <c:pt idx="4">
                  <c:v>Alpha-GPC</c:v>
                </c:pt>
                <c:pt idx="5">
                  <c:v>Nootropics</c:v>
                </c:pt>
                <c:pt idx="6">
                  <c:v>Synbiotics</c:v>
                </c:pt>
                <c:pt idx="7">
                  <c:v>Ashwagandha</c:v>
                </c:pt>
                <c:pt idx="8">
                  <c:v>Lutein</c:v>
                </c:pt>
                <c:pt idx="9">
                  <c:v>Glutathione</c:v>
                </c:pt>
                <c:pt idx="10">
                  <c:v>CoQ10</c:v>
                </c:pt>
                <c:pt idx="11">
                  <c:v>Mushrooms</c:v>
                </c:pt>
                <c:pt idx="12">
                  <c:v>Postbiotics</c:v>
                </c:pt>
                <c:pt idx="13">
                  <c:v>CBD</c:v>
                </c:pt>
                <c:pt idx="14">
                  <c:v>Vitamin K2</c:v>
                </c:pt>
                <c:pt idx="15">
                  <c:v>Glucosamine</c:v>
                </c:pt>
                <c:pt idx="16">
                  <c:v>Collagen</c:v>
                </c:pt>
                <c:pt idx="17">
                  <c:v>Protein Powder</c:v>
                </c:pt>
                <c:pt idx="18">
                  <c:v>Biotin</c:v>
                </c:pt>
                <c:pt idx="19">
                  <c:v>Magnesium</c:v>
                </c:pt>
                <c:pt idx="20">
                  <c:v>Curcumin/ Turmeric</c:v>
                </c:pt>
                <c:pt idx="21">
                  <c:v>Prebiotics</c:v>
                </c:pt>
                <c:pt idx="22">
                  <c:v>Melatonin</c:v>
                </c:pt>
                <c:pt idx="23">
                  <c:v>Antioxidants</c:v>
                </c:pt>
                <c:pt idx="24">
                  <c:v>Iron</c:v>
                </c:pt>
                <c:pt idx="25">
                  <c:v>Omega-3s</c:v>
                </c:pt>
                <c:pt idx="26">
                  <c:v>Probiotics</c:v>
                </c:pt>
                <c:pt idx="27">
                  <c:v>Calcium</c:v>
                </c:pt>
                <c:pt idx="28">
                  <c:v>Vitamin D</c:v>
                </c:pt>
                <c:pt idx="29">
                  <c:v>Multivitamin</c:v>
                </c:pt>
                <c:pt idx="30">
                  <c:v>Vitamin C</c:v>
                </c:pt>
              </c:strCache>
            </c:strRef>
          </c:cat>
          <c:val>
            <c:numRef>
              <c:f>Sheet1!$D$2:$D$32</c:f>
              <c:numCache>
                <c:formatCode>0%</c:formatCode>
                <c:ptCount val="31"/>
                <c:pt idx="0">
                  <c:v>0.1814346</c:v>
                </c:pt>
                <c:pt idx="1">
                  <c:v>0.20042193999999999</c:v>
                </c:pt>
                <c:pt idx="2">
                  <c:v>0.19620253000000001</c:v>
                </c:pt>
                <c:pt idx="3">
                  <c:v>0.20886076000000001</c:v>
                </c:pt>
                <c:pt idx="4">
                  <c:v>0.22151899</c:v>
                </c:pt>
                <c:pt idx="5">
                  <c:v>0.19198312000000001</c:v>
                </c:pt>
                <c:pt idx="6">
                  <c:v>0.18987341999999999</c:v>
                </c:pt>
                <c:pt idx="7">
                  <c:v>0.21518987000000001</c:v>
                </c:pt>
                <c:pt idx="8">
                  <c:v>0.24683543999999999</c:v>
                </c:pt>
                <c:pt idx="9">
                  <c:v>0.21308017000000001</c:v>
                </c:pt>
                <c:pt idx="10">
                  <c:v>0.23839662</c:v>
                </c:pt>
                <c:pt idx="11">
                  <c:v>0.24261603000000001</c:v>
                </c:pt>
                <c:pt idx="12">
                  <c:v>0.2721519</c:v>
                </c:pt>
                <c:pt idx="13">
                  <c:v>0.24472574</c:v>
                </c:pt>
                <c:pt idx="14">
                  <c:v>0.24683543999999999</c:v>
                </c:pt>
                <c:pt idx="15">
                  <c:v>0.26160338</c:v>
                </c:pt>
                <c:pt idx="16">
                  <c:v>0.29113924000000002</c:v>
                </c:pt>
                <c:pt idx="17">
                  <c:v>0.23417721999999999</c:v>
                </c:pt>
                <c:pt idx="18">
                  <c:v>0.2721519</c:v>
                </c:pt>
                <c:pt idx="19">
                  <c:v>0.25949367000000001</c:v>
                </c:pt>
                <c:pt idx="20">
                  <c:v>0.29957805999999998</c:v>
                </c:pt>
                <c:pt idx="21">
                  <c:v>0.23206751</c:v>
                </c:pt>
                <c:pt idx="22">
                  <c:v>0.25949367000000001</c:v>
                </c:pt>
                <c:pt idx="23">
                  <c:v>0.27004219000000002</c:v>
                </c:pt>
                <c:pt idx="24">
                  <c:v>0.21940928000000001</c:v>
                </c:pt>
                <c:pt idx="25">
                  <c:v>0.28059072000000002</c:v>
                </c:pt>
                <c:pt idx="26">
                  <c:v>0.21518987000000001</c:v>
                </c:pt>
                <c:pt idx="27">
                  <c:v>0.18565401000000001</c:v>
                </c:pt>
                <c:pt idx="28">
                  <c:v>0.17088608</c:v>
                </c:pt>
                <c:pt idx="29">
                  <c:v>0.15400844</c:v>
                </c:pt>
                <c:pt idx="30">
                  <c:v>0.14978902999999999</c:v>
                </c:pt>
              </c:numCache>
            </c:numRef>
          </c:val>
          <c:extLst>
            <c:ext xmlns:c16="http://schemas.microsoft.com/office/drawing/2014/chart" uri="{C3380CC4-5D6E-409C-BE32-E72D297353CC}">
              <c16:uniqueId val="{00000002-A6D7-4E05-97F6-9B71D02578CD}"/>
            </c:ext>
          </c:extLst>
        </c:ser>
        <c:ser>
          <c:idx val="3"/>
          <c:order val="3"/>
          <c:tx>
            <c:strRef>
              <c:f>Sheet1!$E$1</c:f>
              <c:strCache>
                <c:ptCount val="1"/>
                <c:pt idx="0">
                  <c:v>Minimally familiar</c:v>
                </c:pt>
              </c:strCache>
            </c:strRef>
          </c:tx>
          <c:spPr>
            <a:solidFill>
              <a:schemeClr val="bg2"/>
            </a:solidFill>
            <a:ln>
              <a:noFill/>
            </a:ln>
            <a:effectLst/>
          </c:spPr>
          <c:invertIfNegative val="0"/>
          <c:cat>
            <c:strRef>
              <c:f>Sheet1!$A$2:$A$32</c:f>
              <c:strCache>
                <c:ptCount val="31"/>
                <c:pt idx="0">
                  <c:v>Citicoline</c:v>
                </c:pt>
                <c:pt idx="1">
                  <c:v>MSM</c:v>
                </c:pt>
                <c:pt idx="2">
                  <c:v>Astaxanthin</c:v>
                </c:pt>
                <c:pt idx="3">
                  <c:v>Choline</c:v>
                </c:pt>
                <c:pt idx="4">
                  <c:v>Alpha-GPC</c:v>
                </c:pt>
                <c:pt idx="5">
                  <c:v>Nootropics</c:v>
                </c:pt>
                <c:pt idx="6">
                  <c:v>Synbiotics</c:v>
                </c:pt>
                <c:pt idx="7">
                  <c:v>Ashwagandha</c:v>
                </c:pt>
                <c:pt idx="8">
                  <c:v>Lutein</c:v>
                </c:pt>
                <c:pt idx="9">
                  <c:v>Glutathione</c:v>
                </c:pt>
                <c:pt idx="10">
                  <c:v>CoQ10</c:v>
                </c:pt>
                <c:pt idx="11">
                  <c:v>Mushrooms</c:v>
                </c:pt>
                <c:pt idx="12">
                  <c:v>Postbiotics</c:v>
                </c:pt>
                <c:pt idx="13">
                  <c:v>CBD</c:v>
                </c:pt>
                <c:pt idx="14">
                  <c:v>Vitamin K2</c:v>
                </c:pt>
                <c:pt idx="15">
                  <c:v>Glucosamine</c:v>
                </c:pt>
                <c:pt idx="16">
                  <c:v>Collagen</c:v>
                </c:pt>
                <c:pt idx="17">
                  <c:v>Protein Powder</c:v>
                </c:pt>
                <c:pt idx="18">
                  <c:v>Biotin</c:v>
                </c:pt>
                <c:pt idx="19">
                  <c:v>Magnesium</c:v>
                </c:pt>
                <c:pt idx="20">
                  <c:v>Curcumin/ Turmeric</c:v>
                </c:pt>
                <c:pt idx="21">
                  <c:v>Prebiotics</c:v>
                </c:pt>
                <c:pt idx="22">
                  <c:v>Melatonin</c:v>
                </c:pt>
                <c:pt idx="23">
                  <c:v>Antioxidants</c:v>
                </c:pt>
                <c:pt idx="24">
                  <c:v>Iron</c:v>
                </c:pt>
                <c:pt idx="25">
                  <c:v>Omega-3s</c:v>
                </c:pt>
                <c:pt idx="26">
                  <c:v>Probiotics</c:v>
                </c:pt>
                <c:pt idx="27">
                  <c:v>Calcium</c:v>
                </c:pt>
                <c:pt idx="28">
                  <c:v>Vitamin D</c:v>
                </c:pt>
                <c:pt idx="29">
                  <c:v>Multivitamin</c:v>
                </c:pt>
                <c:pt idx="30">
                  <c:v>Vitamin C</c:v>
                </c:pt>
              </c:strCache>
            </c:strRef>
          </c:cat>
          <c:val>
            <c:numRef>
              <c:f>Sheet1!$E$2:$E$32</c:f>
              <c:numCache>
                <c:formatCode>0%</c:formatCode>
                <c:ptCount val="31"/>
                <c:pt idx="0">
                  <c:v>0.19409282999999999</c:v>
                </c:pt>
                <c:pt idx="1">
                  <c:v>0.21097046</c:v>
                </c:pt>
                <c:pt idx="2">
                  <c:v>0.16244726000000001</c:v>
                </c:pt>
                <c:pt idx="3">
                  <c:v>0.25738397000000002</c:v>
                </c:pt>
                <c:pt idx="4">
                  <c:v>0.15822785</c:v>
                </c:pt>
                <c:pt idx="5">
                  <c:v>0.19620253000000001</c:v>
                </c:pt>
                <c:pt idx="6">
                  <c:v>0.19831224</c:v>
                </c:pt>
                <c:pt idx="7">
                  <c:v>0.19198312000000001</c:v>
                </c:pt>
                <c:pt idx="8">
                  <c:v>0.20464135</c:v>
                </c:pt>
                <c:pt idx="9">
                  <c:v>0.18354429999999999</c:v>
                </c:pt>
                <c:pt idx="10">
                  <c:v>0.19831224</c:v>
                </c:pt>
                <c:pt idx="11">
                  <c:v>0.24894515</c:v>
                </c:pt>
                <c:pt idx="12">
                  <c:v>0.19409282999999999</c:v>
                </c:pt>
                <c:pt idx="13">
                  <c:v>0.16666666999999999</c:v>
                </c:pt>
                <c:pt idx="14">
                  <c:v>0.20675104999999999</c:v>
                </c:pt>
                <c:pt idx="15">
                  <c:v>0.20042193999999999</c:v>
                </c:pt>
                <c:pt idx="16">
                  <c:v>0.15400844</c:v>
                </c:pt>
                <c:pt idx="17">
                  <c:v>0.1371308</c:v>
                </c:pt>
                <c:pt idx="18">
                  <c:v>0.17299577999999999</c:v>
                </c:pt>
                <c:pt idx="19">
                  <c:v>0.11603376</c:v>
                </c:pt>
                <c:pt idx="20">
                  <c:v>0.11814346000000001</c:v>
                </c:pt>
                <c:pt idx="21">
                  <c:v>0.12658227999999999</c:v>
                </c:pt>
                <c:pt idx="22">
                  <c:v>8.0168779999999995E-2</c:v>
                </c:pt>
                <c:pt idx="23">
                  <c:v>9.2827000000000007E-2</c:v>
                </c:pt>
                <c:pt idx="24">
                  <c:v>6.3291139999999996E-2</c:v>
                </c:pt>
                <c:pt idx="25">
                  <c:v>7.5949370000000002E-2</c:v>
                </c:pt>
                <c:pt idx="26">
                  <c:v>8.4388190000000002E-2</c:v>
                </c:pt>
                <c:pt idx="27">
                  <c:v>6.3291139999999996E-2</c:v>
                </c:pt>
                <c:pt idx="28">
                  <c:v>5.0632910000000003E-2</c:v>
                </c:pt>
                <c:pt idx="29">
                  <c:v>3.7974679999999997E-2</c:v>
                </c:pt>
                <c:pt idx="30">
                  <c:v>3.7974679999999997E-2</c:v>
                </c:pt>
              </c:numCache>
            </c:numRef>
          </c:val>
          <c:extLst>
            <c:ext xmlns:c16="http://schemas.microsoft.com/office/drawing/2014/chart" uri="{C3380CC4-5D6E-409C-BE32-E72D297353CC}">
              <c16:uniqueId val="{00000003-A6D7-4E05-97F6-9B71D02578CD}"/>
            </c:ext>
          </c:extLst>
        </c:ser>
        <c:ser>
          <c:idx val="4"/>
          <c:order val="4"/>
          <c:tx>
            <c:strRef>
              <c:f>Sheet1!$F$1</c:f>
              <c:strCache>
                <c:ptCount val="1"/>
                <c:pt idx="0">
                  <c:v>Never heard of it</c:v>
                </c:pt>
              </c:strCache>
            </c:strRef>
          </c:tx>
          <c:spPr>
            <a:solidFill>
              <a:schemeClr val="accent5"/>
            </a:solidFill>
            <a:ln>
              <a:noFill/>
            </a:ln>
            <a:effectLst/>
          </c:spPr>
          <c:invertIfNegative val="0"/>
          <c:cat>
            <c:strRef>
              <c:f>Sheet1!$A$2:$A$32</c:f>
              <c:strCache>
                <c:ptCount val="31"/>
                <c:pt idx="0">
                  <c:v>Citicoline</c:v>
                </c:pt>
                <c:pt idx="1">
                  <c:v>MSM</c:v>
                </c:pt>
                <c:pt idx="2">
                  <c:v>Astaxanthin</c:v>
                </c:pt>
                <c:pt idx="3">
                  <c:v>Choline</c:v>
                </c:pt>
                <c:pt idx="4">
                  <c:v>Alpha-GPC</c:v>
                </c:pt>
                <c:pt idx="5">
                  <c:v>Nootropics</c:v>
                </c:pt>
                <c:pt idx="6">
                  <c:v>Synbiotics</c:v>
                </c:pt>
                <c:pt idx="7">
                  <c:v>Ashwagandha</c:v>
                </c:pt>
                <c:pt idx="8">
                  <c:v>Lutein</c:v>
                </c:pt>
                <c:pt idx="9">
                  <c:v>Glutathione</c:v>
                </c:pt>
                <c:pt idx="10">
                  <c:v>CoQ10</c:v>
                </c:pt>
                <c:pt idx="11">
                  <c:v>Mushrooms</c:v>
                </c:pt>
                <c:pt idx="12">
                  <c:v>Postbiotics</c:v>
                </c:pt>
                <c:pt idx="13">
                  <c:v>CBD</c:v>
                </c:pt>
                <c:pt idx="14">
                  <c:v>Vitamin K2</c:v>
                </c:pt>
                <c:pt idx="15">
                  <c:v>Glucosamine</c:v>
                </c:pt>
                <c:pt idx="16">
                  <c:v>Collagen</c:v>
                </c:pt>
                <c:pt idx="17">
                  <c:v>Protein Powder</c:v>
                </c:pt>
                <c:pt idx="18">
                  <c:v>Biotin</c:v>
                </c:pt>
                <c:pt idx="19">
                  <c:v>Magnesium</c:v>
                </c:pt>
                <c:pt idx="20">
                  <c:v>Curcumin/ Turmeric</c:v>
                </c:pt>
                <c:pt idx="21">
                  <c:v>Prebiotics</c:v>
                </c:pt>
                <c:pt idx="22">
                  <c:v>Melatonin</c:v>
                </c:pt>
                <c:pt idx="23">
                  <c:v>Antioxidants</c:v>
                </c:pt>
                <c:pt idx="24">
                  <c:v>Iron</c:v>
                </c:pt>
                <c:pt idx="25">
                  <c:v>Omega-3s</c:v>
                </c:pt>
                <c:pt idx="26">
                  <c:v>Probiotics</c:v>
                </c:pt>
                <c:pt idx="27">
                  <c:v>Calcium</c:v>
                </c:pt>
                <c:pt idx="28">
                  <c:v>Vitamin D</c:v>
                </c:pt>
                <c:pt idx="29">
                  <c:v>Multivitamin</c:v>
                </c:pt>
                <c:pt idx="30">
                  <c:v>Vitamin C</c:v>
                </c:pt>
              </c:strCache>
            </c:strRef>
          </c:cat>
          <c:val>
            <c:numRef>
              <c:f>Sheet1!$F$2:$F$32</c:f>
              <c:numCache>
                <c:formatCode>0%</c:formatCode>
                <c:ptCount val="31"/>
                <c:pt idx="0">
                  <c:v>0.3628692</c:v>
                </c:pt>
                <c:pt idx="1">
                  <c:v>0.30801687999999999</c:v>
                </c:pt>
                <c:pt idx="2">
                  <c:v>0.37763712999999999</c:v>
                </c:pt>
                <c:pt idx="3">
                  <c:v>0.25316455999999998</c:v>
                </c:pt>
                <c:pt idx="4">
                  <c:v>0.33966245</c:v>
                </c:pt>
                <c:pt idx="5">
                  <c:v>0.36497889999999999</c:v>
                </c:pt>
                <c:pt idx="6">
                  <c:v>0.29113924000000002</c:v>
                </c:pt>
                <c:pt idx="7">
                  <c:v>0.26371307999999999</c:v>
                </c:pt>
                <c:pt idx="8">
                  <c:v>0.22151899</c:v>
                </c:pt>
                <c:pt idx="9">
                  <c:v>0.28481012999999999</c:v>
                </c:pt>
                <c:pt idx="10">
                  <c:v>0.20042193999999999</c:v>
                </c:pt>
                <c:pt idx="11">
                  <c:v>0.11603376</c:v>
                </c:pt>
                <c:pt idx="12">
                  <c:v>0.16455696</c:v>
                </c:pt>
                <c:pt idx="13">
                  <c:v>5.2742619999999997E-2</c:v>
                </c:pt>
                <c:pt idx="14">
                  <c:v>0.10337552999999999</c:v>
                </c:pt>
                <c:pt idx="15">
                  <c:v>7.5949370000000002E-2</c:v>
                </c:pt>
                <c:pt idx="16">
                  <c:v>4.2194089999999997E-2</c:v>
                </c:pt>
                <c:pt idx="17">
                  <c:v>3.3755269999999997E-2</c:v>
                </c:pt>
                <c:pt idx="18">
                  <c:v>5.4852320000000003E-2</c:v>
                </c:pt>
                <c:pt idx="19">
                  <c:v>1.6877639999999999E-2</c:v>
                </c:pt>
                <c:pt idx="20">
                  <c:v>3.5864979999999998E-2</c:v>
                </c:pt>
                <c:pt idx="21">
                  <c:v>0</c:v>
                </c:pt>
                <c:pt idx="22">
                  <c:v>2.3206750000000002E-2</c:v>
                </c:pt>
                <c:pt idx="23">
                  <c:v>1.8987339999999998E-2</c:v>
                </c:pt>
                <c:pt idx="24">
                  <c:v>1.054852E-2</c:v>
                </c:pt>
                <c:pt idx="25">
                  <c:v>1.8987339999999998E-2</c:v>
                </c:pt>
                <c:pt idx="26">
                  <c:v>1.2658229999999999E-2</c:v>
                </c:pt>
                <c:pt idx="27">
                  <c:v>1.054852E-2</c:v>
                </c:pt>
                <c:pt idx="28">
                  <c:v>6.3291099999999998E-3</c:v>
                </c:pt>
                <c:pt idx="29">
                  <c:v>6.3291099999999998E-3</c:v>
                </c:pt>
                <c:pt idx="30">
                  <c:v>4.2194099999999998E-3</c:v>
                </c:pt>
              </c:numCache>
            </c:numRef>
          </c:val>
          <c:extLst>
            <c:ext xmlns:c16="http://schemas.microsoft.com/office/drawing/2014/chart" uri="{C3380CC4-5D6E-409C-BE32-E72D297353CC}">
              <c16:uniqueId val="{00000004-A6D7-4E05-97F6-9B71D02578CD}"/>
            </c:ext>
          </c:extLst>
        </c:ser>
        <c:dLbls>
          <c:showLegendKey val="0"/>
          <c:showVal val="0"/>
          <c:showCatName val="0"/>
          <c:showSerName val="0"/>
          <c:showPercent val="0"/>
          <c:showBubbleSize val="0"/>
        </c:dLbls>
        <c:gapWidth val="150"/>
        <c:overlap val="100"/>
        <c:axId val="758272648"/>
        <c:axId val="758275888"/>
      </c:barChart>
      <c:catAx>
        <c:axId val="758272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8275888"/>
        <c:crosses val="autoZero"/>
        <c:auto val="1"/>
        <c:lblAlgn val="ctr"/>
        <c:lblOffset val="100"/>
        <c:noMultiLvlLbl val="0"/>
      </c:catAx>
      <c:valAx>
        <c:axId val="7582758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72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Extremely familiar and I take and/or recommend it</c:v>
                </c:pt>
              </c:strCache>
            </c:strRef>
          </c:tx>
          <c:spPr>
            <a:solidFill>
              <a:schemeClr val="accent1"/>
            </a:solidFill>
            <a:ln>
              <a:noFill/>
            </a:ln>
            <a:effectLst/>
          </c:spPr>
          <c:invertIfNegative val="0"/>
          <c:cat>
            <c:strRef>
              <c:f>Sheet1!$A$2:$A$32</c:f>
              <c:strCache>
                <c:ptCount val="31"/>
                <c:pt idx="0">
                  <c:v>Choline</c:v>
                </c:pt>
                <c:pt idx="1">
                  <c:v>Citicoline</c:v>
                </c:pt>
                <c:pt idx="2">
                  <c:v>Nootropics</c:v>
                </c:pt>
                <c:pt idx="3">
                  <c:v>Alpha-GPC</c:v>
                </c:pt>
                <c:pt idx="4">
                  <c:v>Ashwagandha</c:v>
                </c:pt>
                <c:pt idx="5">
                  <c:v>MSM</c:v>
                </c:pt>
                <c:pt idx="6">
                  <c:v>Synbiotics</c:v>
                </c:pt>
                <c:pt idx="7">
                  <c:v>Lutein</c:v>
                </c:pt>
                <c:pt idx="8">
                  <c:v>Astaxanthin</c:v>
                </c:pt>
                <c:pt idx="9">
                  <c:v>CoQ10</c:v>
                </c:pt>
                <c:pt idx="10">
                  <c:v>Postbiotics</c:v>
                </c:pt>
                <c:pt idx="11">
                  <c:v>CBD</c:v>
                </c:pt>
                <c:pt idx="12">
                  <c:v>Glutathione</c:v>
                </c:pt>
                <c:pt idx="13">
                  <c:v>Mushrooms</c:v>
                </c:pt>
                <c:pt idx="14">
                  <c:v>Melatonin</c:v>
                </c:pt>
                <c:pt idx="15">
                  <c:v>Biotin</c:v>
                </c:pt>
                <c:pt idx="16">
                  <c:v>Vitamin K2</c:v>
                </c:pt>
                <c:pt idx="17">
                  <c:v>Antioxidants</c:v>
                </c:pt>
                <c:pt idx="18">
                  <c:v>Protein Powder</c:v>
                </c:pt>
                <c:pt idx="19">
                  <c:v>Glucosamine</c:v>
                </c:pt>
                <c:pt idx="20">
                  <c:v>Prebiotics</c:v>
                </c:pt>
                <c:pt idx="21">
                  <c:v>Curcumin/ Turmeric</c:v>
                </c:pt>
                <c:pt idx="22">
                  <c:v>Collagen</c:v>
                </c:pt>
                <c:pt idx="23">
                  <c:v>Magnesium</c:v>
                </c:pt>
                <c:pt idx="24">
                  <c:v>Probiotics</c:v>
                </c:pt>
                <c:pt idx="25">
                  <c:v>Omega-3s</c:v>
                </c:pt>
                <c:pt idx="26">
                  <c:v>Iron</c:v>
                </c:pt>
                <c:pt idx="27">
                  <c:v>Calcium</c:v>
                </c:pt>
                <c:pt idx="28">
                  <c:v>Vitamin D</c:v>
                </c:pt>
                <c:pt idx="29">
                  <c:v>Multivitamin</c:v>
                </c:pt>
                <c:pt idx="30">
                  <c:v>Vitamin C</c:v>
                </c:pt>
              </c:strCache>
            </c:strRef>
          </c:cat>
          <c:val>
            <c:numRef>
              <c:f>Sheet1!$B$2:$B$32</c:f>
              <c:numCache>
                <c:formatCode>0%</c:formatCode>
                <c:ptCount val="31"/>
                <c:pt idx="0">
                  <c:v>1.7857140000000001E-2</c:v>
                </c:pt>
                <c:pt idx="1">
                  <c:v>1.7857140000000001E-2</c:v>
                </c:pt>
                <c:pt idx="2">
                  <c:v>2.3809520000000001E-2</c:v>
                </c:pt>
                <c:pt idx="3">
                  <c:v>2.9761900000000001E-2</c:v>
                </c:pt>
                <c:pt idx="4">
                  <c:v>3.5714290000000003E-2</c:v>
                </c:pt>
                <c:pt idx="5">
                  <c:v>3.5714290000000003E-2</c:v>
                </c:pt>
                <c:pt idx="6">
                  <c:v>3.5714290000000003E-2</c:v>
                </c:pt>
                <c:pt idx="7">
                  <c:v>4.1666670000000003E-2</c:v>
                </c:pt>
                <c:pt idx="8">
                  <c:v>4.7619050000000003E-2</c:v>
                </c:pt>
                <c:pt idx="9">
                  <c:v>5.3571430000000003E-2</c:v>
                </c:pt>
                <c:pt idx="10">
                  <c:v>7.1428569999999997E-2</c:v>
                </c:pt>
                <c:pt idx="11">
                  <c:v>8.3333329999999997E-2</c:v>
                </c:pt>
                <c:pt idx="12">
                  <c:v>8.3333329999999997E-2</c:v>
                </c:pt>
                <c:pt idx="13">
                  <c:v>0.10714286000000001</c:v>
                </c:pt>
                <c:pt idx="14">
                  <c:v>0.11309524</c:v>
                </c:pt>
                <c:pt idx="15">
                  <c:v>0.11904762000000001</c:v>
                </c:pt>
                <c:pt idx="16">
                  <c:v>0.125</c:v>
                </c:pt>
                <c:pt idx="17">
                  <c:v>0.17261905</c:v>
                </c:pt>
                <c:pt idx="18">
                  <c:v>0.17857143</c:v>
                </c:pt>
                <c:pt idx="19">
                  <c:v>0.19047618999999999</c:v>
                </c:pt>
                <c:pt idx="20">
                  <c:v>0.20833333000000001</c:v>
                </c:pt>
                <c:pt idx="21">
                  <c:v>0.20833333000000001</c:v>
                </c:pt>
                <c:pt idx="22">
                  <c:v>0.21428570999999999</c:v>
                </c:pt>
                <c:pt idx="23">
                  <c:v>0.22619048</c:v>
                </c:pt>
                <c:pt idx="24">
                  <c:v>0.28571428999999998</c:v>
                </c:pt>
                <c:pt idx="25">
                  <c:v>0.36904762000000002</c:v>
                </c:pt>
                <c:pt idx="26">
                  <c:v>0.36904762000000002</c:v>
                </c:pt>
                <c:pt idx="27">
                  <c:v>0.375</c:v>
                </c:pt>
                <c:pt idx="28">
                  <c:v>0.43452381000000001</c:v>
                </c:pt>
                <c:pt idx="29">
                  <c:v>0.5</c:v>
                </c:pt>
                <c:pt idx="30">
                  <c:v>0.51785713999999994</c:v>
                </c:pt>
              </c:numCache>
            </c:numRef>
          </c:val>
          <c:extLst>
            <c:ext xmlns:c16="http://schemas.microsoft.com/office/drawing/2014/chart" uri="{C3380CC4-5D6E-409C-BE32-E72D297353CC}">
              <c16:uniqueId val="{00000000-A6D7-4E05-97F6-9B71D02578CD}"/>
            </c:ext>
          </c:extLst>
        </c:ser>
        <c:ser>
          <c:idx val="1"/>
          <c:order val="1"/>
          <c:tx>
            <c:strRef>
              <c:f>Sheet1!$C$1</c:f>
              <c:strCache>
                <c:ptCount val="1"/>
                <c:pt idx="0">
                  <c:v>Very familiar</c:v>
                </c:pt>
              </c:strCache>
            </c:strRef>
          </c:tx>
          <c:spPr>
            <a:solidFill>
              <a:schemeClr val="accent3"/>
            </a:solidFill>
            <a:ln>
              <a:noFill/>
            </a:ln>
            <a:effectLst/>
          </c:spPr>
          <c:invertIfNegative val="0"/>
          <c:cat>
            <c:strRef>
              <c:f>Sheet1!$A$2:$A$32</c:f>
              <c:strCache>
                <c:ptCount val="31"/>
                <c:pt idx="0">
                  <c:v>Choline</c:v>
                </c:pt>
                <c:pt idx="1">
                  <c:v>Citicoline</c:v>
                </c:pt>
                <c:pt idx="2">
                  <c:v>Nootropics</c:v>
                </c:pt>
                <c:pt idx="3">
                  <c:v>Alpha-GPC</c:v>
                </c:pt>
                <c:pt idx="4">
                  <c:v>Ashwagandha</c:v>
                </c:pt>
                <c:pt idx="5">
                  <c:v>MSM</c:v>
                </c:pt>
                <c:pt idx="6">
                  <c:v>Synbiotics</c:v>
                </c:pt>
                <c:pt idx="7">
                  <c:v>Lutein</c:v>
                </c:pt>
                <c:pt idx="8">
                  <c:v>Astaxanthin</c:v>
                </c:pt>
                <c:pt idx="9">
                  <c:v>CoQ10</c:v>
                </c:pt>
                <c:pt idx="10">
                  <c:v>Postbiotics</c:v>
                </c:pt>
                <c:pt idx="11">
                  <c:v>CBD</c:v>
                </c:pt>
                <c:pt idx="12">
                  <c:v>Glutathione</c:v>
                </c:pt>
                <c:pt idx="13">
                  <c:v>Mushrooms</c:v>
                </c:pt>
                <c:pt idx="14">
                  <c:v>Melatonin</c:v>
                </c:pt>
                <c:pt idx="15">
                  <c:v>Biotin</c:v>
                </c:pt>
                <c:pt idx="16">
                  <c:v>Vitamin K2</c:v>
                </c:pt>
                <c:pt idx="17">
                  <c:v>Antioxidants</c:v>
                </c:pt>
                <c:pt idx="18">
                  <c:v>Protein Powder</c:v>
                </c:pt>
                <c:pt idx="19">
                  <c:v>Glucosamine</c:v>
                </c:pt>
                <c:pt idx="20">
                  <c:v>Prebiotics</c:v>
                </c:pt>
                <c:pt idx="21">
                  <c:v>Curcumin/ Turmeric</c:v>
                </c:pt>
                <c:pt idx="22">
                  <c:v>Collagen</c:v>
                </c:pt>
                <c:pt idx="23">
                  <c:v>Magnesium</c:v>
                </c:pt>
                <c:pt idx="24">
                  <c:v>Probiotics</c:v>
                </c:pt>
                <c:pt idx="25">
                  <c:v>Omega-3s</c:v>
                </c:pt>
                <c:pt idx="26">
                  <c:v>Iron</c:v>
                </c:pt>
                <c:pt idx="27">
                  <c:v>Calcium</c:v>
                </c:pt>
                <c:pt idx="28">
                  <c:v>Vitamin D</c:v>
                </c:pt>
                <c:pt idx="29">
                  <c:v>Multivitamin</c:v>
                </c:pt>
                <c:pt idx="30">
                  <c:v>Vitamin C</c:v>
                </c:pt>
              </c:strCache>
            </c:strRef>
          </c:cat>
          <c:val>
            <c:numRef>
              <c:f>Sheet1!$C$2:$C$32</c:f>
              <c:numCache>
                <c:formatCode>0%</c:formatCode>
                <c:ptCount val="31"/>
                <c:pt idx="0">
                  <c:v>0.14880952</c:v>
                </c:pt>
                <c:pt idx="1">
                  <c:v>0.15476190000000001</c:v>
                </c:pt>
                <c:pt idx="2">
                  <c:v>0.13690475999999999</c:v>
                </c:pt>
                <c:pt idx="3">
                  <c:v>0.15476190000000001</c:v>
                </c:pt>
                <c:pt idx="4">
                  <c:v>0.14880952</c:v>
                </c:pt>
                <c:pt idx="5">
                  <c:v>0.16666666999999999</c:v>
                </c:pt>
                <c:pt idx="6">
                  <c:v>0.16666666999999999</c:v>
                </c:pt>
                <c:pt idx="7">
                  <c:v>0.16071429000000001</c:v>
                </c:pt>
                <c:pt idx="8">
                  <c:v>0.16071429000000001</c:v>
                </c:pt>
                <c:pt idx="9">
                  <c:v>0.19047618999999999</c:v>
                </c:pt>
                <c:pt idx="10">
                  <c:v>0.26190476000000001</c:v>
                </c:pt>
                <c:pt idx="11">
                  <c:v>0.27976190000000001</c:v>
                </c:pt>
                <c:pt idx="12">
                  <c:v>0.125</c:v>
                </c:pt>
                <c:pt idx="13">
                  <c:v>0.22023809999999999</c:v>
                </c:pt>
                <c:pt idx="14">
                  <c:v>0.32142857000000002</c:v>
                </c:pt>
                <c:pt idx="15">
                  <c:v>0.25595237999999998</c:v>
                </c:pt>
                <c:pt idx="16">
                  <c:v>0.29761905</c:v>
                </c:pt>
                <c:pt idx="17">
                  <c:v>0.39285713999999999</c:v>
                </c:pt>
                <c:pt idx="18">
                  <c:v>0.39880951999999997</c:v>
                </c:pt>
                <c:pt idx="19">
                  <c:v>0.20833333000000001</c:v>
                </c:pt>
                <c:pt idx="20">
                  <c:v>0.30357142999999998</c:v>
                </c:pt>
                <c:pt idx="21">
                  <c:v>0.30952381000000001</c:v>
                </c:pt>
                <c:pt idx="22">
                  <c:v>0.30952381000000001</c:v>
                </c:pt>
                <c:pt idx="23">
                  <c:v>0.36904762000000002</c:v>
                </c:pt>
                <c:pt idx="24">
                  <c:v>0.38690476000000001</c:v>
                </c:pt>
                <c:pt idx="25">
                  <c:v>0.31547618999999999</c:v>
                </c:pt>
                <c:pt idx="26">
                  <c:v>0.38095237999999998</c:v>
                </c:pt>
                <c:pt idx="27">
                  <c:v>0.36904762000000002</c:v>
                </c:pt>
                <c:pt idx="28">
                  <c:v>0.36904762000000002</c:v>
                </c:pt>
                <c:pt idx="29">
                  <c:v>0.26190476000000001</c:v>
                </c:pt>
                <c:pt idx="30">
                  <c:v>0.30952381000000001</c:v>
                </c:pt>
              </c:numCache>
            </c:numRef>
          </c:val>
          <c:extLst>
            <c:ext xmlns:c16="http://schemas.microsoft.com/office/drawing/2014/chart" uri="{C3380CC4-5D6E-409C-BE32-E72D297353CC}">
              <c16:uniqueId val="{00000001-A6D7-4E05-97F6-9B71D02578CD}"/>
            </c:ext>
          </c:extLst>
        </c:ser>
        <c:ser>
          <c:idx val="2"/>
          <c:order val="2"/>
          <c:tx>
            <c:strRef>
              <c:f>Sheet1!$D$1</c:f>
              <c:strCache>
                <c:ptCount val="1"/>
                <c:pt idx="0">
                  <c:v>Moderately familiar</c:v>
                </c:pt>
              </c:strCache>
            </c:strRef>
          </c:tx>
          <c:spPr>
            <a:solidFill>
              <a:schemeClr val="accent6">
                <a:lumMod val="60000"/>
                <a:lumOff val="40000"/>
              </a:schemeClr>
            </a:solidFill>
            <a:ln>
              <a:noFill/>
            </a:ln>
            <a:effectLst/>
          </c:spPr>
          <c:invertIfNegative val="0"/>
          <c:cat>
            <c:strRef>
              <c:f>Sheet1!$A$2:$A$32</c:f>
              <c:strCache>
                <c:ptCount val="31"/>
                <c:pt idx="0">
                  <c:v>Choline</c:v>
                </c:pt>
                <c:pt idx="1">
                  <c:v>Citicoline</c:v>
                </c:pt>
                <c:pt idx="2">
                  <c:v>Nootropics</c:v>
                </c:pt>
                <c:pt idx="3">
                  <c:v>Alpha-GPC</c:v>
                </c:pt>
                <c:pt idx="4">
                  <c:v>Ashwagandha</c:v>
                </c:pt>
                <c:pt idx="5">
                  <c:v>MSM</c:v>
                </c:pt>
                <c:pt idx="6">
                  <c:v>Synbiotics</c:v>
                </c:pt>
                <c:pt idx="7">
                  <c:v>Lutein</c:v>
                </c:pt>
                <c:pt idx="8">
                  <c:v>Astaxanthin</c:v>
                </c:pt>
                <c:pt idx="9">
                  <c:v>CoQ10</c:v>
                </c:pt>
                <c:pt idx="10">
                  <c:v>Postbiotics</c:v>
                </c:pt>
                <c:pt idx="11">
                  <c:v>CBD</c:v>
                </c:pt>
                <c:pt idx="12">
                  <c:v>Glutathione</c:v>
                </c:pt>
                <c:pt idx="13">
                  <c:v>Mushrooms</c:v>
                </c:pt>
                <c:pt idx="14">
                  <c:v>Melatonin</c:v>
                </c:pt>
                <c:pt idx="15">
                  <c:v>Biotin</c:v>
                </c:pt>
                <c:pt idx="16">
                  <c:v>Vitamin K2</c:v>
                </c:pt>
                <c:pt idx="17">
                  <c:v>Antioxidants</c:v>
                </c:pt>
                <c:pt idx="18">
                  <c:v>Protein Powder</c:v>
                </c:pt>
                <c:pt idx="19">
                  <c:v>Glucosamine</c:v>
                </c:pt>
                <c:pt idx="20">
                  <c:v>Prebiotics</c:v>
                </c:pt>
                <c:pt idx="21">
                  <c:v>Curcumin/ Turmeric</c:v>
                </c:pt>
                <c:pt idx="22">
                  <c:v>Collagen</c:v>
                </c:pt>
                <c:pt idx="23">
                  <c:v>Magnesium</c:v>
                </c:pt>
                <c:pt idx="24">
                  <c:v>Probiotics</c:v>
                </c:pt>
                <c:pt idx="25">
                  <c:v>Omega-3s</c:v>
                </c:pt>
                <c:pt idx="26">
                  <c:v>Iron</c:v>
                </c:pt>
                <c:pt idx="27">
                  <c:v>Calcium</c:v>
                </c:pt>
                <c:pt idx="28">
                  <c:v>Vitamin D</c:v>
                </c:pt>
                <c:pt idx="29">
                  <c:v>Multivitamin</c:v>
                </c:pt>
                <c:pt idx="30">
                  <c:v>Vitamin C</c:v>
                </c:pt>
              </c:strCache>
            </c:strRef>
          </c:cat>
          <c:val>
            <c:numRef>
              <c:f>Sheet1!$D$2:$D$32</c:f>
              <c:numCache>
                <c:formatCode>0%</c:formatCode>
                <c:ptCount val="31"/>
                <c:pt idx="0">
                  <c:v>0.23214286000000001</c:v>
                </c:pt>
                <c:pt idx="1">
                  <c:v>0.15476190000000001</c:v>
                </c:pt>
                <c:pt idx="2">
                  <c:v>0.17857143</c:v>
                </c:pt>
                <c:pt idx="3">
                  <c:v>0.22619048</c:v>
                </c:pt>
                <c:pt idx="4">
                  <c:v>0.20238095</c:v>
                </c:pt>
                <c:pt idx="5">
                  <c:v>0.22619048</c:v>
                </c:pt>
                <c:pt idx="6">
                  <c:v>0.23809524000000001</c:v>
                </c:pt>
                <c:pt idx="7">
                  <c:v>0.19642857</c:v>
                </c:pt>
                <c:pt idx="8">
                  <c:v>0.17261905</c:v>
                </c:pt>
                <c:pt idx="9">
                  <c:v>0.18452381000000001</c:v>
                </c:pt>
                <c:pt idx="10">
                  <c:v>0.29166667000000002</c:v>
                </c:pt>
                <c:pt idx="11">
                  <c:v>0.29166667000000002</c:v>
                </c:pt>
                <c:pt idx="12">
                  <c:v>0.25</c:v>
                </c:pt>
                <c:pt idx="13">
                  <c:v>0.27380951999999997</c:v>
                </c:pt>
                <c:pt idx="14">
                  <c:v>0.20833333000000001</c:v>
                </c:pt>
                <c:pt idx="15">
                  <c:v>0.22619048</c:v>
                </c:pt>
                <c:pt idx="16">
                  <c:v>0.23214286000000001</c:v>
                </c:pt>
                <c:pt idx="17">
                  <c:v>0.29166667000000002</c:v>
                </c:pt>
                <c:pt idx="18">
                  <c:v>0.24404761999999999</c:v>
                </c:pt>
                <c:pt idx="19">
                  <c:v>0.26785713999999999</c:v>
                </c:pt>
                <c:pt idx="20">
                  <c:v>0.32142857000000002</c:v>
                </c:pt>
                <c:pt idx="21">
                  <c:v>0.25</c:v>
                </c:pt>
                <c:pt idx="22">
                  <c:v>0.28571428999999998</c:v>
                </c:pt>
                <c:pt idx="23">
                  <c:v>0.29166667000000002</c:v>
                </c:pt>
                <c:pt idx="24">
                  <c:v>0.20833333000000001</c:v>
                </c:pt>
                <c:pt idx="25">
                  <c:v>0.22619048</c:v>
                </c:pt>
                <c:pt idx="26">
                  <c:v>0.17261905</c:v>
                </c:pt>
                <c:pt idx="27">
                  <c:v>0.20238095</c:v>
                </c:pt>
                <c:pt idx="28">
                  <c:v>0.11904762000000001</c:v>
                </c:pt>
                <c:pt idx="29">
                  <c:v>0.17261905</c:v>
                </c:pt>
                <c:pt idx="30">
                  <c:v>0.14285713999999999</c:v>
                </c:pt>
              </c:numCache>
            </c:numRef>
          </c:val>
          <c:extLst>
            <c:ext xmlns:c16="http://schemas.microsoft.com/office/drawing/2014/chart" uri="{C3380CC4-5D6E-409C-BE32-E72D297353CC}">
              <c16:uniqueId val="{00000002-A6D7-4E05-97F6-9B71D02578CD}"/>
            </c:ext>
          </c:extLst>
        </c:ser>
        <c:ser>
          <c:idx val="3"/>
          <c:order val="3"/>
          <c:tx>
            <c:strRef>
              <c:f>Sheet1!$E$1</c:f>
              <c:strCache>
                <c:ptCount val="1"/>
                <c:pt idx="0">
                  <c:v>Minimally familiar</c:v>
                </c:pt>
              </c:strCache>
            </c:strRef>
          </c:tx>
          <c:spPr>
            <a:solidFill>
              <a:schemeClr val="bg2"/>
            </a:solidFill>
            <a:ln>
              <a:noFill/>
            </a:ln>
            <a:effectLst/>
          </c:spPr>
          <c:invertIfNegative val="0"/>
          <c:cat>
            <c:strRef>
              <c:f>Sheet1!$A$2:$A$32</c:f>
              <c:strCache>
                <c:ptCount val="31"/>
                <c:pt idx="0">
                  <c:v>Choline</c:v>
                </c:pt>
                <c:pt idx="1">
                  <c:v>Citicoline</c:v>
                </c:pt>
                <c:pt idx="2">
                  <c:v>Nootropics</c:v>
                </c:pt>
                <c:pt idx="3">
                  <c:v>Alpha-GPC</c:v>
                </c:pt>
                <c:pt idx="4">
                  <c:v>Ashwagandha</c:v>
                </c:pt>
                <c:pt idx="5">
                  <c:v>MSM</c:v>
                </c:pt>
                <c:pt idx="6">
                  <c:v>Synbiotics</c:v>
                </c:pt>
                <c:pt idx="7">
                  <c:v>Lutein</c:v>
                </c:pt>
                <c:pt idx="8">
                  <c:v>Astaxanthin</c:v>
                </c:pt>
                <c:pt idx="9">
                  <c:v>CoQ10</c:v>
                </c:pt>
                <c:pt idx="10">
                  <c:v>Postbiotics</c:v>
                </c:pt>
                <c:pt idx="11">
                  <c:v>CBD</c:v>
                </c:pt>
                <c:pt idx="12">
                  <c:v>Glutathione</c:v>
                </c:pt>
                <c:pt idx="13">
                  <c:v>Mushrooms</c:v>
                </c:pt>
                <c:pt idx="14">
                  <c:v>Melatonin</c:v>
                </c:pt>
                <c:pt idx="15">
                  <c:v>Biotin</c:v>
                </c:pt>
                <c:pt idx="16">
                  <c:v>Vitamin K2</c:v>
                </c:pt>
                <c:pt idx="17">
                  <c:v>Antioxidants</c:v>
                </c:pt>
                <c:pt idx="18">
                  <c:v>Protein Powder</c:v>
                </c:pt>
                <c:pt idx="19">
                  <c:v>Glucosamine</c:v>
                </c:pt>
                <c:pt idx="20">
                  <c:v>Prebiotics</c:v>
                </c:pt>
                <c:pt idx="21">
                  <c:v>Curcumin/ Turmeric</c:v>
                </c:pt>
                <c:pt idx="22">
                  <c:v>Collagen</c:v>
                </c:pt>
                <c:pt idx="23">
                  <c:v>Magnesium</c:v>
                </c:pt>
                <c:pt idx="24">
                  <c:v>Probiotics</c:v>
                </c:pt>
                <c:pt idx="25">
                  <c:v>Omega-3s</c:v>
                </c:pt>
                <c:pt idx="26">
                  <c:v>Iron</c:v>
                </c:pt>
                <c:pt idx="27">
                  <c:v>Calcium</c:v>
                </c:pt>
                <c:pt idx="28">
                  <c:v>Vitamin D</c:v>
                </c:pt>
                <c:pt idx="29">
                  <c:v>Multivitamin</c:v>
                </c:pt>
                <c:pt idx="30">
                  <c:v>Vitamin C</c:v>
                </c:pt>
              </c:strCache>
            </c:strRef>
          </c:cat>
          <c:val>
            <c:numRef>
              <c:f>Sheet1!$E$2:$E$32</c:f>
              <c:numCache>
                <c:formatCode>0%</c:formatCode>
                <c:ptCount val="31"/>
                <c:pt idx="0">
                  <c:v>0.29761905</c:v>
                </c:pt>
                <c:pt idx="1">
                  <c:v>0.30357142999999998</c:v>
                </c:pt>
                <c:pt idx="2">
                  <c:v>0.27380951999999997</c:v>
                </c:pt>
                <c:pt idx="3">
                  <c:v>0.28571428999999998</c:v>
                </c:pt>
                <c:pt idx="4">
                  <c:v>0.19642857</c:v>
                </c:pt>
                <c:pt idx="5">
                  <c:v>0.28571428999999998</c:v>
                </c:pt>
                <c:pt idx="6">
                  <c:v>0.30952381000000001</c:v>
                </c:pt>
                <c:pt idx="7">
                  <c:v>0.27380951999999997</c:v>
                </c:pt>
                <c:pt idx="8">
                  <c:v>0.23214286000000001</c:v>
                </c:pt>
                <c:pt idx="9">
                  <c:v>0.26785713999999999</c:v>
                </c:pt>
                <c:pt idx="10">
                  <c:v>0.19642857</c:v>
                </c:pt>
                <c:pt idx="11">
                  <c:v>0.22619048</c:v>
                </c:pt>
                <c:pt idx="12">
                  <c:v>0.23809524000000001</c:v>
                </c:pt>
                <c:pt idx="13">
                  <c:v>0.23809524000000001</c:v>
                </c:pt>
                <c:pt idx="14">
                  <c:v>0.27380951999999997</c:v>
                </c:pt>
                <c:pt idx="15">
                  <c:v>0.23214286000000001</c:v>
                </c:pt>
                <c:pt idx="16">
                  <c:v>0.22023809999999999</c:v>
                </c:pt>
                <c:pt idx="17">
                  <c:v>0.13690475999999999</c:v>
                </c:pt>
                <c:pt idx="18">
                  <c:v>0.16071429000000001</c:v>
                </c:pt>
                <c:pt idx="19">
                  <c:v>0.26190476000000001</c:v>
                </c:pt>
                <c:pt idx="20">
                  <c:v>0.16666666999999999</c:v>
                </c:pt>
                <c:pt idx="21">
                  <c:v>0.19047618999999999</c:v>
                </c:pt>
                <c:pt idx="22">
                  <c:v>0.16071429000000001</c:v>
                </c:pt>
                <c:pt idx="23">
                  <c:v>0.10119048</c:v>
                </c:pt>
                <c:pt idx="24">
                  <c:v>0.10714286000000001</c:v>
                </c:pt>
                <c:pt idx="25">
                  <c:v>7.7380950000000004E-2</c:v>
                </c:pt>
                <c:pt idx="26">
                  <c:v>7.7380950000000004E-2</c:v>
                </c:pt>
                <c:pt idx="27">
                  <c:v>4.7619050000000003E-2</c:v>
                </c:pt>
                <c:pt idx="28">
                  <c:v>7.1428569999999997E-2</c:v>
                </c:pt>
                <c:pt idx="29">
                  <c:v>6.5476190000000004E-2</c:v>
                </c:pt>
                <c:pt idx="30">
                  <c:v>2.9761900000000001E-2</c:v>
                </c:pt>
              </c:numCache>
            </c:numRef>
          </c:val>
          <c:extLst>
            <c:ext xmlns:c16="http://schemas.microsoft.com/office/drawing/2014/chart" uri="{C3380CC4-5D6E-409C-BE32-E72D297353CC}">
              <c16:uniqueId val="{00000003-A6D7-4E05-97F6-9B71D02578CD}"/>
            </c:ext>
          </c:extLst>
        </c:ser>
        <c:ser>
          <c:idx val="4"/>
          <c:order val="4"/>
          <c:tx>
            <c:strRef>
              <c:f>Sheet1!$F$1</c:f>
              <c:strCache>
                <c:ptCount val="1"/>
                <c:pt idx="0">
                  <c:v>Never heard of it</c:v>
                </c:pt>
              </c:strCache>
            </c:strRef>
          </c:tx>
          <c:spPr>
            <a:solidFill>
              <a:schemeClr val="accent5"/>
            </a:solidFill>
            <a:ln>
              <a:noFill/>
            </a:ln>
            <a:effectLst/>
          </c:spPr>
          <c:invertIfNegative val="0"/>
          <c:cat>
            <c:strRef>
              <c:f>Sheet1!$A$2:$A$32</c:f>
              <c:strCache>
                <c:ptCount val="31"/>
                <c:pt idx="0">
                  <c:v>Choline</c:v>
                </c:pt>
                <c:pt idx="1">
                  <c:v>Citicoline</c:v>
                </c:pt>
                <c:pt idx="2">
                  <c:v>Nootropics</c:v>
                </c:pt>
                <c:pt idx="3">
                  <c:v>Alpha-GPC</c:v>
                </c:pt>
                <c:pt idx="4">
                  <c:v>Ashwagandha</c:v>
                </c:pt>
                <c:pt idx="5">
                  <c:v>MSM</c:v>
                </c:pt>
                <c:pt idx="6">
                  <c:v>Synbiotics</c:v>
                </c:pt>
                <c:pt idx="7">
                  <c:v>Lutein</c:v>
                </c:pt>
                <c:pt idx="8">
                  <c:v>Astaxanthin</c:v>
                </c:pt>
                <c:pt idx="9">
                  <c:v>CoQ10</c:v>
                </c:pt>
                <c:pt idx="10">
                  <c:v>Postbiotics</c:v>
                </c:pt>
                <c:pt idx="11">
                  <c:v>CBD</c:v>
                </c:pt>
                <c:pt idx="12">
                  <c:v>Glutathione</c:v>
                </c:pt>
                <c:pt idx="13">
                  <c:v>Mushrooms</c:v>
                </c:pt>
                <c:pt idx="14">
                  <c:v>Melatonin</c:v>
                </c:pt>
                <c:pt idx="15">
                  <c:v>Biotin</c:v>
                </c:pt>
                <c:pt idx="16">
                  <c:v>Vitamin K2</c:v>
                </c:pt>
                <c:pt idx="17">
                  <c:v>Antioxidants</c:v>
                </c:pt>
                <c:pt idx="18">
                  <c:v>Protein Powder</c:v>
                </c:pt>
                <c:pt idx="19">
                  <c:v>Glucosamine</c:v>
                </c:pt>
                <c:pt idx="20">
                  <c:v>Prebiotics</c:v>
                </c:pt>
                <c:pt idx="21">
                  <c:v>Curcumin/ Turmeric</c:v>
                </c:pt>
                <c:pt idx="22">
                  <c:v>Collagen</c:v>
                </c:pt>
                <c:pt idx="23">
                  <c:v>Magnesium</c:v>
                </c:pt>
                <c:pt idx="24">
                  <c:v>Probiotics</c:v>
                </c:pt>
                <c:pt idx="25">
                  <c:v>Omega-3s</c:v>
                </c:pt>
                <c:pt idx="26">
                  <c:v>Iron</c:v>
                </c:pt>
                <c:pt idx="27">
                  <c:v>Calcium</c:v>
                </c:pt>
                <c:pt idx="28">
                  <c:v>Vitamin D</c:v>
                </c:pt>
                <c:pt idx="29">
                  <c:v>Multivitamin</c:v>
                </c:pt>
                <c:pt idx="30">
                  <c:v>Vitamin C</c:v>
                </c:pt>
              </c:strCache>
            </c:strRef>
          </c:cat>
          <c:val>
            <c:numRef>
              <c:f>Sheet1!$F$2:$F$32</c:f>
              <c:numCache>
                <c:formatCode>0%</c:formatCode>
                <c:ptCount val="31"/>
                <c:pt idx="0">
                  <c:v>0.30357142999999998</c:v>
                </c:pt>
                <c:pt idx="1">
                  <c:v>0.36904762000000002</c:v>
                </c:pt>
                <c:pt idx="2">
                  <c:v>0.38690476000000001</c:v>
                </c:pt>
                <c:pt idx="3">
                  <c:v>0.30357142999999998</c:v>
                </c:pt>
                <c:pt idx="4">
                  <c:v>0.41666667000000002</c:v>
                </c:pt>
                <c:pt idx="5">
                  <c:v>0.28571428999999998</c:v>
                </c:pt>
                <c:pt idx="6">
                  <c:v>0.25</c:v>
                </c:pt>
                <c:pt idx="7">
                  <c:v>0.32738095</c:v>
                </c:pt>
                <c:pt idx="8">
                  <c:v>0.38690476000000001</c:v>
                </c:pt>
                <c:pt idx="9">
                  <c:v>0.30357142999999998</c:v>
                </c:pt>
                <c:pt idx="10">
                  <c:v>0.17857143</c:v>
                </c:pt>
                <c:pt idx="11">
                  <c:v>0.11904762000000001</c:v>
                </c:pt>
                <c:pt idx="12">
                  <c:v>0.30357142999999998</c:v>
                </c:pt>
                <c:pt idx="13">
                  <c:v>0.16071429000000001</c:v>
                </c:pt>
                <c:pt idx="14">
                  <c:v>8.3333329999999997E-2</c:v>
                </c:pt>
                <c:pt idx="15">
                  <c:v>0.16666666999999999</c:v>
                </c:pt>
                <c:pt idx="16">
                  <c:v>0.125</c:v>
                </c:pt>
                <c:pt idx="17">
                  <c:v>5.9523800000000002E-3</c:v>
                </c:pt>
                <c:pt idx="18">
                  <c:v>1.7857140000000001E-2</c:v>
                </c:pt>
                <c:pt idx="19">
                  <c:v>7.1428569999999997E-2</c:v>
                </c:pt>
                <c:pt idx="20">
                  <c:v>0</c:v>
                </c:pt>
                <c:pt idx="21">
                  <c:v>4.1666670000000003E-2</c:v>
                </c:pt>
                <c:pt idx="22">
                  <c:v>2.9761900000000001E-2</c:v>
                </c:pt>
                <c:pt idx="23">
                  <c:v>1.190476E-2</c:v>
                </c:pt>
                <c:pt idx="24">
                  <c:v>1.190476E-2</c:v>
                </c:pt>
                <c:pt idx="25">
                  <c:v>1.190476E-2</c:v>
                </c:pt>
                <c:pt idx="26">
                  <c:v>0</c:v>
                </c:pt>
                <c:pt idx="27">
                  <c:v>5.9523800000000002E-3</c:v>
                </c:pt>
                <c:pt idx="28">
                  <c:v>5.9523800000000002E-3</c:v>
                </c:pt>
                <c:pt idx="29">
                  <c:v>0</c:v>
                </c:pt>
                <c:pt idx="30">
                  <c:v>0</c:v>
                </c:pt>
              </c:numCache>
            </c:numRef>
          </c:val>
          <c:extLst>
            <c:ext xmlns:c16="http://schemas.microsoft.com/office/drawing/2014/chart" uri="{C3380CC4-5D6E-409C-BE32-E72D297353CC}">
              <c16:uniqueId val="{00000004-A6D7-4E05-97F6-9B71D02578CD}"/>
            </c:ext>
          </c:extLst>
        </c:ser>
        <c:dLbls>
          <c:showLegendKey val="0"/>
          <c:showVal val="0"/>
          <c:showCatName val="0"/>
          <c:showSerName val="0"/>
          <c:showPercent val="0"/>
          <c:showBubbleSize val="0"/>
        </c:dLbls>
        <c:gapWidth val="150"/>
        <c:overlap val="100"/>
        <c:axId val="758272648"/>
        <c:axId val="758275888"/>
      </c:barChart>
      <c:catAx>
        <c:axId val="758272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8275888"/>
        <c:crosses val="autoZero"/>
        <c:auto val="1"/>
        <c:lblAlgn val="ctr"/>
        <c:lblOffset val="100"/>
        <c:noMultiLvlLbl val="0"/>
      </c:catAx>
      <c:valAx>
        <c:axId val="7582758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72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Extremely familiar and I take and/or recommend it</c:v>
                </c:pt>
              </c:strCache>
            </c:strRef>
          </c:tx>
          <c:spPr>
            <a:solidFill>
              <a:schemeClr val="accent1"/>
            </a:solidFill>
            <a:ln>
              <a:noFill/>
            </a:ln>
            <a:effectLst/>
          </c:spPr>
          <c:invertIfNegative val="0"/>
          <c:cat>
            <c:strRef>
              <c:f>Sheet1!$A$2:$A$32</c:f>
              <c:strCache>
                <c:ptCount val="31"/>
                <c:pt idx="0">
                  <c:v>Nootropics</c:v>
                </c:pt>
                <c:pt idx="1">
                  <c:v>Choline</c:v>
                </c:pt>
                <c:pt idx="2">
                  <c:v>Alpha-GPC</c:v>
                </c:pt>
                <c:pt idx="3">
                  <c:v>Astaxanthin</c:v>
                </c:pt>
                <c:pt idx="4">
                  <c:v>Glutathione</c:v>
                </c:pt>
                <c:pt idx="5">
                  <c:v>Mushrooms</c:v>
                </c:pt>
                <c:pt idx="6">
                  <c:v>Synbiotics</c:v>
                </c:pt>
                <c:pt idx="7">
                  <c:v>MSM</c:v>
                </c:pt>
                <c:pt idx="8">
                  <c:v>Ashwagandha</c:v>
                </c:pt>
                <c:pt idx="9">
                  <c:v>Lutein</c:v>
                </c:pt>
                <c:pt idx="10">
                  <c:v>Postbiotics</c:v>
                </c:pt>
                <c:pt idx="11">
                  <c:v>Citicoline</c:v>
                </c:pt>
                <c:pt idx="12">
                  <c:v>CoQ10</c:v>
                </c:pt>
                <c:pt idx="13">
                  <c:v>CBD</c:v>
                </c:pt>
                <c:pt idx="14">
                  <c:v>Glucosamine</c:v>
                </c:pt>
                <c:pt idx="15">
                  <c:v>Vitamin K2</c:v>
                </c:pt>
                <c:pt idx="16">
                  <c:v>Melatonin</c:v>
                </c:pt>
                <c:pt idx="17">
                  <c:v>Prebiotics</c:v>
                </c:pt>
                <c:pt idx="18">
                  <c:v>Biotin</c:v>
                </c:pt>
                <c:pt idx="19">
                  <c:v>Antioxidants</c:v>
                </c:pt>
                <c:pt idx="20">
                  <c:v>Collagen</c:v>
                </c:pt>
                <c:pt idx="21">
                  <c:v>Protein Powder</c:v>
                </c:pt>
                <c:pt idx="22">
                  <c:v>Calcium</c:v>
                </c:pt>
                <c:pt idx="23">
                  <c:v>Curcumin/ Turmeric</c:v>
                </c:pt>
                <c:pt idx="24">
                  <c:v>Omega-3s</c:v>
                </c:pt>
                <c:pt idx="25">
                  <c:v>Probiotics</c:v>
                </c:pt>
                <c:pt idx="26">
                  <c:v>Iron</c:v>
                </c:pt>
                <c:pt idx="27">
                  <c:v>Multivitamin</c:v>
                </c:pt>
                <c:pt idx="28">
                  <c:v>Magnesium</c:v>
                </c:pt>
                <c:pt idx="29">
                  <c:v>Vitamin D</c:v>
                </c:pt>
                <c:pt idx="30">
                  <c:v>Vitamin C</c:v>
                </c:pt>
              </c:strCache>
            </c:strRef>
          </c:cat>
          <c:val>
            <c:numRef>
              <c:f>Sheet1!$B$2:$B$32</c:f>
              <c:numCache>
                <c:formatCode>0%</c:formatCode>
                <c:ptCount val="31"/>
                <c:pt idx="0">
                  <c:v>4.4334980000000003E-2</c:v>
                </c:pt>
                <c:pt idx="1">
                  <c:v>5.9113300000000008E-2</c:v>
                </c:pt>
                <c:pt idx="2">
                  <c:v>6.4039409999999991E-2</c:v>
                </c:pt>
                <c:pt idx="3">
                  <c:v>6.8965520000000002E-2</c:v>
                </c:pt>
                <c:pt idx="4">
                  <c:v>6.8965520000000002E-2</c:v>
                </c:pt>
                <c:pt idx="5">
                  <c:v>7.389163E-2</c:v>
                </c:pt>
                <c:pt idx="6">
                  <c:v>7.389163E-2</c:v>
                </c:pt>
                <c:pt idx="7">
                  <c:v>7.8817730000000003E-2</c:v>
                </c:pt>
                <c:pt idx="8">
                  <c:v>8.3743839999999986E-2</c:v>
                </c:pt>
                <c:pt idx="9">
                  <c:v>8.3743839999999986E-2</c:v>
                </c:pt>
                <c:pt idx="10">
                  <c:v>8.8669949999999997E-2</c:v>
                </c:pt>
                <c:pt idx="11">
                  <c:v>9.3596059999999995E-2</c:v>
                </c:pt>
                <c:pt idx="12">
                  <c:v>0.10837438000000001</c:v>
                </c:pt>
                <c:pt idx="13">
                  <c:v>0.11330049</c:v>
                </c:pt>
                <c:pt idx="14">
                  <c:v>0.13300492999999999</c:v>
                </c:pt>
                <c:pt idx="15">
                  <c:v>0.16256158000000001</c:v>
                </c:pt>
                <c:pt idx="16">
                  <c:v>0.17241379000000001</c:v>
                </c:pt>
                <c:pt idx="17">
                  <c:v>0.18226601000000001</c:v>
                </c:pt>
                <c:pt idx="18">
                  <c:v>0.18719211999999999</c:v>
                </c:pt>
                <c:pt idx="19">
                  <c:v>0.19211823</c:v>
                </c:pt>
                <c:pt idx="20">
                  <c:v>0.19704432999999999</c:v>
                </c:pt>
                <c:pt idx="21">
                  <c:v>0.22660099</c:v>
                </c:pt>
                <c:pt idx="22">
                  <c:v>0.22660099</c:v>
                </c:pt>
                <c:pt idx="23">
                  <c:v>0.2364532</c:v>
                </c:pt>
                <c:pt idx="24">
                  <c:v>0.24137931000000001</c:v>
                </c:pt>
                <c:pt idx="25">
                  <c:v>0.26108374000000001</c:v>
                </c:pt>
                <c:pt idx="26">
                  <c:v>0.27586207000000001</c:v>
                </c:pt>
                <c:pt idx="27">
                  <c:v>0.31034483000000002</c:v>
                </c:pt>
                <c:pt idx="28">
                  <c:v>0.33990147999999998</c:v>
                </c:pt>
                <c:pt idx="29">
                  <c:v>0.36945813</c:v>
                </c:pt>
                <c:pt idx="30">
                  <c:v>0.37931034000000002</c:v>
                </c:pt>
              </c:numCache>
            </c:numRef>
          </c:val>
          <c:extLst>
            <c:ext xmlns:c16="http://schemas.microsoft.com/office/drawing/2014/chart" uri="{C3380CC4-5D6E-409C-BE32-E72D297353CC}">
              <c16:uniqueId val="{00000000-A6D7-4E05-97F6-9B71D02578CD}"/>
            </c:ext>
          </c:extLst>
        </c:ser>
        <c:ser>
          <c:idx val="1"/>
          <c:order val="1"/>
          <c:tx>
            <c:strRef>
              <c:f>Sheet1!$C$1</c:f>
              <c:strCache>
                <c:ptCount val="1"/>
                <c:pt idx="0">
                  <c:v>Very familiar</c:v>
                </c:pt>
              </c:strCache>
            </c:strRef>
          </c:tx>
          <c:spPr>
            <a:solidFill>
              <a:schemeClr val="accent3"/>
            </a:solidFill>
            <a:ln>
              <a:noFill/>
            </a:ln>
            <a:effectLst/>
          </c:spPr>
          <c:invertIfNegative val="0"/>
          <c:cat>
            <c:strRef>
              <c:f>Sheet1!$A$2:$A$32</c:f>
              <c:strCache>
                <c:ptCount val="31"/>
                <c:pt idx="0">
                  <c:v>Nootropics</c:v>
                </c:pt>
                <c:pt idx="1">
                  <c:v>Choline</c:v>
                </c:pt>
                <c:pt idx="2">
                  <c:v>Alpha-GPC</c:v>
                </c:pt>
                <c:pt idx="3">
                  <c:v>Astaxanthin</c:v>
                </c:pt>
                <c:pt idx="4">
                  <c:v>Glutathione</c:v>
                </c:pt>
                <c:pt idx="5">
                  <c:v>Mushrooms</c:v>
                </c:pt>
                <c:pt idx="6">
                  <c:v>Synbiotics</c:v>
                </c:pt>
                <c:pt idx="7">
                  <c:v>MSM</c:v>
                </c:pt>
                <c:pt idx="8">
                  <c:v>Ashwagandha</c:v>
                </c:pt>
                <c:pt idx="9">
                  <c:v>Lutein</c:v>
                </c:pt>
                <c:pt idx="10">
                  <c:v>Postbiotics</c:v>
                </c:pt>
                <c:pt idx="11">
                  <c:v>Citicoline</c:v>
                </c:pt>
                <c:pt idx="12">
                  <c:v>CoQ10</c:v>
                </c:pt>
                <c:pt idx="13">
                  <c:v>CBD</c:v>
                </c:pt>
                <c:pt idx="14">
                  <c:v>Glucosamine</c:v>
                </c:pt>
                <c:pt idx="15">
                  <c:v>Vitamin K2</c:v>
                </c:pt>
                <c:pt idx="16">
                  <c:v>Melatonin</c:v>
                </c:pt>
                <c:pt idx="17">
                  <c:v>Prebiotics</c:v>
                </c:pt>
                <c:pt idx="18">
                  <c:v>Biotin</c:v>
                </c:pt>
                <c:pt idx="19">
                  <c:v>Antioxidants</c:v>
                </c:pt>
                <c:pt idx="20">
                  <c:v>Collagen</c:v>
                </c:pt>
                <c:pt idx="21">
                  <c:v>Protein Powder</c:v>
                </c:pt>
                <c:pt idx="22">
                  <c:v>Calcium</c:v>
                </c:pt>
                <c:pt idx="23">
                  <c:v>Curcumin/ Turmeric</c:v>
                </c:pt>
                <c:pt idx="24">
                  <c:v>Omega-3s</c:v>
                </c:pt>
                <c:pt idx="25">
                  <c:v>Probiotics</c:v>
                </c:pt>
                <c:pt idx="26">
                  <c:v>Iron</c:v>
                </c:pt>
                <c:pt idx="27">
                  <c:v>Multivitamin</c:v>
                </c:pt>
                <c:pt idx="28">
                  <c:v>Magnesium</c:v>
                </c:pt>
                <c:pt idx="29">
                  <c:v>Vitamin D</c:v>
                </c:pt>
                <c:pt idx="30">
                  <c:v>Vitamin C</c:v>
                </c:pt>
              </c:strCache>
            </c:strRef>
          </c:cat>
          <c:val>
            <c:numRef>
              <c:f>Sheet1!$C$2:$C$32</c:f>
              <c:numCache>
                <c:formatCode>0%</c:formatCode>
                <c:ptCount val="31"/>
                <c:pt idx="0">
                  <c:v>0.16256158000000001</c:v>
                </c:pt>
                <c:pt idx="1">
                  <c:v>0.17241379000000001</c:v>
                </c:pt>
                <c:pt idx="2">
                  <c:v>0.11330049</c:v>
                </c:pt>
                <c:pt idx="3">
                  <c:v>0.17733989999999999</c:v>
                </c:pt>
                <c:pt idx="4">
                  <c:v>0.19211823</c:v>
                </c:pt>
                <c:pt idx="5">
                  <c:v>0.21674877000000001</c:v>
                </c:pt>
                <c:pt idx="6">
                  <c:v>0.19211823</c:v>
                </c:pt>
                <c:pt idx="7">
                  <c:v>0.16256158000000001</c:v>
                </c:pt>
                <c:pt idx="8">
                  <c:v>0.17733989999999999</c:v>
                </c:pt>
                <c:pt idx="9">
                  <c:v>0.19704432999999999</c:v>
                </c:pt>
                <c:pt idx="10">
                  <c:v>0.23152708999999999</c:v>
                </c:pt>
                <c:pt idx="11">
                  <c:v>0.12807882000000001</c:v>
                </c:pt>
                <c:pt idx="12">
                  <c:v>0.21674877000000001</c:v>
                </c:pt>
                <c:pt idx="13">
                  <c:v>0.23152708999999999</c:v>
                </c:pt>
                <c:pt idx="14">
                  <c:v>0.21182266</c:v>
                </c:pt>
                <c:pt idx="15">
                  <c:v>0.28078818</c:v>
                </c:pt>
                <c:pt idx="16">
                  <c:v>0.33497536999999999</c:v>
                </c:pt>
                <c:pt idx="17">
                  <c:v>0.29064039000000003</c:v>
                </c:pt>
                <c:pt idx="18">
                  <c:v>0.30049260999999999</c:v>
                </c:pt>
                <c:pt idx="19">
                  <c:v>0.27586207000000001</c:v>
                </c:pt>
                <c:pt idx="20">
                  <c:v>0.23152708999999999</c:v>
                </c:pt>
                <c:pt idx="21">
                  <c:v>0.29556650000000001</c:v>
                </c:pt>
                <c:pt idx="22">
                  <c:v>0.41379310000000002</c:v>
                </c:pt>
                <c:pt idx="23">
                  <c:v>0.27586207000000001</c:v>
                </c:pt>
                <c:pt idx="24">
                  <c:v>0.39408866999999997</c:v>
                </c:pt>
                <c:pt idx="25">
                  <c:v>0.30049260999999999</c:v>
                </c:pt>
                <c:pt idx="26">
                  <c:v>0.39901478000000001</c:v>
                </c:pt>
                <c:pt idx="27">
                  <c:v>0.41379310000000002</c:v>
                </c:pt>
                <c:pt idx="28">
                  <c:v>0.37438423999999998</c:v>
                </c:pt>
                <c:pt idx="29">
                  <c:v>0.36945813</c:v>
                </c:pt>
                <c:pt idx="30">
                  <c:v>0.36945813</c:v>
                </c:pt>
              </c:numCache>
            </c:numRef>
          </c:val>
          <c:extLst>
            <c:ext xmlns:c16="http://schemas.microsoft.com/office/drawing/2014/chart" uri="{C3380CC4-5D6E-409C-BE32-E72D297353CC}">
              <c16:uniqueId val="{00000001-A6D7-4E05-97F6-9B71D02578CD}"/>
            </c:ext>
          </c:extLst>
        </c:ser>
        <c:ser>
          <c:idx val="2"/>
          <c:order val="2"/>
          <c:tx>
            <c:strRef>
              <c:f>Sheet1!$D$1</c:f>
              <c:strCache>
                <c:ptCount val="1"/>
                <c:pt idx="0">
                  <c:v>Moderately familiar</c:v>
                </c:pt>
              </c:strCache>
            </c:strRef>
          </c:tx>
          <c:spPr>
            <a:solidFill>
              <a:schemeClr val="accent6">
                <a:lumMod val="60000"/>
                <a:lumOff val="40000"/>
              </a:schemeClr>
            </a:solidFill>
            <a:ln>
              <a:noFill/>
            </a:ln>
            <a:effectLst/>
          </c:spPr>
          <c:invertIfNegative val="0"/>
          <c:cat>
            <c:strRef>
              <c:f>Sheet1!$A$2:$A$32</c:f>
              <c:strCache>
                <c:ptCount val="31"/>
                <c:pt idx="0">
                  <c:v>Nootropics</c:v>
                </c:pt>
                <c:pt idx="1">
                  <c:v>Choline</c:v>
                </c:pt>
                <c:pt idx="2">
                  <c:v>Alpha-GPC</c:v>
                </c:pt>
                <c:pt idx="3">
                  <c:v>Astaxanthin</c:v>
                </c:pt>
                <c:pt idx="4">
                  <c:v>Glutathione</c:v>
                </c:pt>
                <c:pt idx="5">
                  <c:v>Mushrooms</c:v>
                </c:pt>
                <c:pt idx="6">
                  <c:v>Synbiotics</c:v>
                </c:pt>
                <c:pt idx="7">
                  <c:v>MSM</c:v>
                </c:pt>
                <c:pt idx="8">
                  <c:v>Ashwagandha</c:v>
                </c:pt>
                <c:pt idx="9">
                  <c:v>Lutein</c:v>
                </c:pt>
                <c:pt idx="10">
                  <c:v>Postbiotics</c:v>
                </c:pt>
                <c:pt idx="11">
                  <c:v>Citicoline</c:v>
                </c:pt>
                <c:pt idx="12">
                  <c:v>CoQ10</c:v>
                </c:pt>
                <c:pt idx="13">
                  <c:v>CBD</c:v>
                </c:pt>
                <c:pt idx="14">
                  <c:v>Glucosamine</c:v>
                </c:pt>
                <c:pt idx="15">
                  <c:v>Vitamin K2</c:v>
                </c:pt>
                <c:pt idx="16">
                  <c:v>Melatonin</c:v>
                </c:pt>
                <c:pt idx="17">
                  <c:v>Prebiotics</c:v>
                </c:pt>
                <c:pt idx="18">
                  <c:v>Biotin</c:v>
                </c:pt>
                <c:pt idx="19">
                  <c:v>Antioxidants</c:v>
                </c:pt>
                <c:pt idx="20">
                  <c:v>Collagen</c:v>
                </c:pt>
                <c:pt idx="21">
                  <c:v>Protein Powder</c:v>
                </c:pt>
                <c:pt idx="22">
                  <c:v>Calcium</c:v>
                </c:pt>
                <c:pt idx="23">
                  <c:v>Curcumin/ Turmeric</c:v>
                </c:pt>
                <c:pt idx="24">
                  <c:v>Omega-3s</c:v>
                </c:pt>
                <c:pt idx="25">
                  <c:v>Probiotics</c:v>
                </c:pt>
                <c:pt idx="26">
                  <c:v>Iron</c:v>
                </c:pt>
                <c:pt idx="27">
                  <c:v>Multivitamin</c:v>
                </c:pt>
                <c:pt idx="28">
                  <c:v>Magnesium</c:v>
                </c:pt>
                <c:pt idx="29">
                  <c:v>Vitamin D</c:v>
                </c:pt>
                <c:pt idx="30">
                  <c:v>Vitamin C</c:v>
                </c:pt>
              </c:strCache>
            </c:strRef>
          </c:cat>
          <c:val>
            <c:numRef>
              <c:f>Sheet1!$D$2:$D$32</c:f>
              <c:numCache>
                <c:formatCode>0%</c:formatCode>
                <c:ptCount val="31"/>
                <c:pt idx="0">
                  <c:v>0.17733989999999999</c:v>
                </c:pt>
                <c:pt idx="1">
                  <c:v>0.21182266</c:v>
                </c:pt>
                <c:pt idx="2">
                  <c:v>0.22660099</c:v>
                </c:pt>
                <c:pt idx="3">
                  <c:v>0.2364532</c:v>
                </c:pt>
                <c:pt idx="4">
                  <c:v>0.19211823</c:v>
                </c:pt>
                <c:pt idx="5">
                  <c:v>0.18719211999999999</c:v>
                </c:pt>
                <c:pt idx="6">
                  <c:v>0.19211823</c:v>
                </c:pt>
                <c:pt idx="7">
                  <c:v>0.20689655000000001</c:v>
                </c:pt>
                <c:pt idx="8">
                  <c:v>0.24630542</c:v>
                </c:pt>
                <c:pt idx="9">
                  <c:v>0.25615764000000002</c:v>
                </c:pt>
                <c:pt idx="10">
                  <c:v>0.21182266</c:v>
                </c:pt>
                <c:pt idx="11">
                  <c:v>0.15763547</c:v>
                </c:pt>
                <c:pt idx="12">
                  <c:v>0.29556650000000001</c:v>
                </c:pt>
                <c:pt idx="13">
                  <c:v>0.21674877000000001</c:v>
                </c:pt>
                <c:pt idx="14">
                  <c:v>0.23152708999999999</c:v>
                </c:pt>
                <c:pt idx="15">
                  <c:v>0.25123152999999998</c:v>
                </c:pt>
                <c:pt idx="16">
                  <c:v>0.27586207000000001</c:v>
                </c:pt>
                <c:pt idx="17">
                  <c:v>0.30541871999999998</c:v>
                </c:pt>
                <c:pt idx="18">
                  <c:v>0.26600984999999999</c:v>
                </c:pt>
                <c:pt idx="19">
                  <c:v>0.31034483000000002</c:v>
                </c:pt>
                <c:pt idx="20">
                  <c:v>0.32019703999999999</c:v>
                </c:pt>
                <c:pt idx="21">
                  <c:v>0.26108374000000001</c:v>
                </c:pt>
                <c:pt idx="22">
                  <c:v>0.23152708999999999</c:v>
                </c:pt>
                <c:pt idx="23">
                  <c:v>0.29064039000000003</c:v>
                </c:pt>
                <c:pt idx="24">
                  <c:v>0.24630542</c:v>
                </c:pt>
                <c:pt idx="25">
                  <c:v>0.30049260999999999</c:v>
                </c:pt>
                <c:pt idx="26">
                  <c:v>0.25123152999999998</c:v>
                </c:pt>
                <c:pt idx="27">
                  <c:v>0.20689655000000001</c:v>
                </c:pt>
                <c:pt idx="28">
                  <c:v>0.18719211999999999</c:v>
                </c:pt>
                <c:pt idx="29">
                  <c:v>0.16748768</c:v>
                </c:pt>
                <c:pt idx="30">
                  <c:v>0.18719211999999999</c:v>
                </c:pt>
              </c:numCache>
            </c:numRef>
          </c:val>
          <c:extLst>
            <c:ext xmlns:c16="http://schemas.microsoft.com/office/drawing/2014/chart" uri="{C3380CC4-5D6E-409C-BE32-E72D297353CC}">
              <c16:uniqueId val="{00000002-A6D7-4E05-97F6-9B71D02578CD}"/>
            </c:ext>
          </c:extLst>
        </c:ser>
        <c:ser>
          <c:idx val="3"/>
          <c:order val="3"/>
          <c:tx>
            <c:strRef>
              <c:f>Sheet1!$E$1</c:f>
              <c:strCache>
                <c:ptCount val="1"/>
                <c:pt idx="0">
                  <c:v>Minimally familiar</c:v>
                </c:pt>
              </c:strCache>
            </c:strRef>
          </c:tx>
          <c:spPr>
            <a:solidFill>
              <a:schemeClr val="bg2"/>
            </a:solidFill>
            <a:ln>
              <a:noFill/>
            </a:ln>
            <a:effectLst/>
          </c:spPr>
          <c:invertIfNegative val="0"/>
          <c:cat>
            <c:strRef>
              <c:f>Sheet1!$A$2:$A$32</c:f>
              <c:strCache>
                <c:ptCount val="31"/>
                <c:pt idx="0">
                  <c:v>Nootropics</c:v>
                </c:pt>
                <c:pt idx="1">
                  <c:v>Choline</c:v>
                </c:pt>
                <c:pt idx="2">
                  <c:v>Alpha-GPC</c:v>
                </c:pt>
                <c:pt idx="3">
                  <c:v>Astaxanthin</c:v>
                </c:pt>
                <c:pt idx="4">
                  <c:v>Glutathione</c:v>
                </c:pt>
                <c:pt idx="5">
                  <c:v>Mushrooms</c:v>
                </c:pt>
                <c:pt idx="6">
                  <c:v>Synbiotics</c:v>
                </c:pt>
                <c:pt idx="7">
                  <c:v>MSM</c:v>
                </c:pt>
                <c:pt idx="8">
                  <c:v>Ashwagandha</c:v>
                </c:pt>
                <c:pt idx="9">
                  <c:v>Lutein</c:v>
                </c:pt>
                <c:pt idx="10">
                  <c:v>Postbiotics</c:v>
                </c:pt>
                <c:pt idx="11">
                  <c:v>Citicoline</c:v>
                </c:pt>
                <c:pt idx="12">
                  <c:v>CoQ10</c:v>
                </c:pt>
                <c:pt idx="13">
                  <c:v>CBD</c:v>
                </c:pt>
                <c:pt idx="14">
                  <c:v>Glucosamine</c:v>
                </c:pt>
                <c:pt idx="15">
                  <c:v>Vitamin K2</c:v>
                </c:pt>
                <c:pt idx="16">
                  <c:v>Melatonin</c:v>
                </c:pt>
                <c:pt idx="17">
                  <c:v>Prebiotics</c:v>
                </c:pt>
                <c:pt idx="18">
                  <c:v>Biotin</c:v>
                </c:pt>
                <c:pt idx="19">
                  <c:v>Antioxidants</c:v>
                </c:pt>
                <c:pt idx="20">
                  <c:v>Collagen</c:v>
                </c:pt>
                <c:pt idx="21">
                  <c:v>Protein Powder</c:v>
                </c:pt>
                <c:pt idx="22">
                  <c:v>Calcium</c:v>
                </c:pt>
                <c:pt idx="23">
                  <c:v>Curcumin/ Turmeric</c:v>
                </c:pt>
                <c:pt idx="24">
                  <c:v>Omega-3s</c:v>
                </c:pt>
                <c:pt idx="25">
                  <c:v>Probiotics</c:v>
                </c:pt>
                <c:pt idx="26">
                  <c:v>Iron</c:v>
                </c:pt>
                <c:pt idx="27">
                  <c:v>Multivitamin</c:v>
                </c:pt>
                <c:pt idx="28">
                  <c:v>Magnesium</c:v>
                </c:pt>
                <c:pt idx="29">
                  <c:v>Vitamin D</c:v>
                </c:pt>
                <c:pt idx="30">
                  <c:v>Vitamin C</c:v>
                </c:pt>
              </c:strCache>
            </c:strRef>
          </c:cat>
          <c:val>
            <c:numRef>
              <c:f>Sheet1!$E$2:$E$32</c:f>
              <c:numCache>
                <c:formatCode>0%</c:formatCode>
                <c:ptCount val="31"/>
                <c:pt idx="0">
                  <c:v>0.18719211999999999</c:v>
                </c:pt>
                <c:pt idx="1">
                  <c:v>0.22660099</c:v>
                </c:pt>
                <c:pt idx="2">
                  <c:v>0.19704432999999999</c:v>
                </c:pt>
                <c:pt idx="3">
                  <c:v>0.17241379000000001</c:v>
                </c:pt>
                <c:pt idx="4">
                  <c:v>0.23152708999999999</c:v>
                </c:pt>
                <c:pt idx="5">
                  <c:v>0.22167487999999999</c:v>
                </c:pt>
                <c:pt idx="6">
                  <c:v>0.25615764000000002</c:v>
                </c:pt>
                <c:pt idx="7">
                  <c:v>0.2364532</c:v>
                </c:pt>
                <c:pt idx="8">
                  <c:v>0.21182266</c:v>
                </c:pt>
                <c:pt idx="9">
                  <c:v>0.23152708999999999</c:v>
                </c:pt>
                <c:pt idx="10">
                  <c:v>0.24137931000000001</c:v>
                </c:pt>
                <c:pt idx="11">
                  <c:v>0.22660099</c:v>
                </c:pt>
                <c:pt idx="12">
                  <c:v>0.17733989999999999</c:v>
                </c:pt>
                <c:pt idx="13">
                  <c:v>0.31034483000000002</c:v>
                </c:pt>
                <c:pt idx="14">
                  <c:v>0.25615764000000002</c:v>
                </c:pt>
                <c:pt idx="15">
                  <c:v>0.21674877000000001</c:v>
                </c:pt>
                <c:pt idx="16">
                  <c:v>0.17241379000000001</c:v>
                </c:pt>
                <c:pt idx="17">
                  <c:v>0.22167487999999999</c:v>
                </c:pt>
                <c:pt idx="18">
                  <c:v>0.17733989999999999</c:v>
                </c:pt>
                <c:pt idx="19">
                  <c:v>0.17241379000000001</c:v>
                </c:pt>
                <c:pt idx="20">
                  <c:v>0.19211823</c:v>
                </c:pt>
                <c:pt idx="21">
                  <c:v>0.19211823</c:v>
                </c:pt>
                <c:pt idx="22">
                  <c:v>0.11330049</c:v>
                </c:pt>
                <c:pt idx="23">
                  <c:v>0.15270935999999999</c:v>
                </c:pt>
                <c:pt idx="24">
                  <c:v>0.11330049</c:v>
                </c:pt>
                <c:pt idx="25">
                  <c:v>0.11330049</c:v>
                </c:pt>
                <c:pt idx="26">
                  <c:v>5.9113300000000008E-2</c:v>
                </c:pt>
                <c:pt idx="27">
                  <c:v>6.4039409999999991E-2</c:v>
                </c:pt>
                <c:pt idx="28">
                  <c:v>9.3596059999999995E-2</c:v>
                </c:pt>
                <c:pt idx="29">
                  <c:v>9.3596059999999995E-2</c:v>
                </c:pt>
                <c:pt idx="30">
                  <c:v>5.9113300000000008E-2</c:v>
                </c:pt>
              </c:numCache>
            </c:numRef>
          </c:val>
          <c:extLst>
            <c:ext xmlns:c16="http://schemas.microsoft.com/office/drawing/2014/chart" uri="{C3380CC4-5D6E-409C-BE32-E72D297353CC}">
              <c16:uniqueId val="{00000003-A6D7-4E05-97F6-9B71D02578CD}"/>
            </c:ext>
          </c:extLst>
        </c:ser>
        <c:ser>
          <c:idx val="4"/>
          <c:order val="4"/>
          <c:tx>
            <c:strRef>
              <c:f>Sheet1!$F$1</c:f>
              <c:strCache>
                <c:ptCount val="1"/>
                <c:pt idx="0">
                  <c:v>Never heard of it</c:v>
                </c:pt>
              </c:strCache>
            </c:strRef>
          </c:tx>
          <c:spPr>
            <a:solidFill>
              <a:schemeClr val="accent5"/>
            </a:solidFill>
            <a:ln>
              <a:noFill/>
            </a:ln>
            <a:effectLst/>
          </c:spPr>
          <c:invertIfNegative val="0"/>
          <c:cat>
            <c:strRef>
              <c:f>Sheet1!$A$2:$A$32</c:f>
              <c:strCache>
                <c:ptCount val="31"/>
                <c:pt idx="0">
                  <c:v>Nootropics</c:v>
                </c:pt>
                <c:pt idx="1">
                  <c:v>Choline</c:v>
                </c:pt>
                <c:pt idx="2">
                  <c:v>Alpha-GPC</c:v>
                </c:pt>
                <c:pt idx="3">
                  <c:v>Astaxanthin</c:v>
                </c:pt>
                <c:pt idx="4">
                  <c:v>Glutathione</c:v>
                </c:pt>
                <c:pt idx="5">
                  <c:v>Mushrooms</c:v>
                </c:pt>
                <c:pt idx="6">
                  <c:v>Synbiotics</c:v>
                </c:pt>
                <c:pt idx="7">
                  <c:v>MSM</c:v>
                </c:pt>
                <c:pt idx="8">
                  <c:v>Ashwagandha</c:v>
                </c:pt>
                <c:pt idx="9">
                  <c:v>Lutein</c:v>
                </c:pt>
                <c:pt idx="10">
                  <c:v>Postbiotics</c:v>
                </c:pt>
                <c:pt idx="11">
                  <c:v>Citicoline</c:v>
                </c:pt>
                <c:pt idx="12">
                  <c:v>CoQ10</c:v>
                </c:pt>
                <c:pt idx="13">
                  <c:v>CBD</c:v>
                </c:pt>
                <c:pt idx="14">
                  <c:v>Glucosamine</c:v>
                </c:pt>
                <c:pt idx="15">
                  <c:v>Vitamin K2</c:v>
                </c:pt>
                <c:pt idx="16">
                  <c:v>Melatonin</c:v>
                </c:pt>
                <c:pt idx="17">
                  <c:v>Prebiotics</c:v>
                </c:pt>
                <c:pt idx="18">
                  <c:v>Biotin</c:v>
                </c:pt>
                <c:pt idx="19">
                  <c:v>Antioxidants</c:v>
                </c:pt>
                <c:pt idx="20">
                  <c:v>Collagen</c:v>
                </c:pt>
                <c:pt idx="21">
                  <c:v>Protein Powder</c:v>
                </c:pt>
                <c:pt idx="22">
                  <c:v>Calcium</c:v>
                </c:pt>
                <c:pt idx="23">
                  <c:v>Curcumin/ Turmeric</c:v>
                </c:pt>
                <c:pt idx="24">
                  <c:v>Omega-3s</c:v>
                </c:pt>
                <c:pt idx="25">
                  <c:v>Probiotics</c:v>
                </c:pt>
                <c:pt idx="26">
                  <c:v>Iron</c:v>
                </c:pt>
                <c:pt idx="27">
                  <c:v>Multivitamin</c:v>
                </c:pt>
                <c:pt idx="28">
                  <c:v>Magnesium</c:v>
                </c:pt>
                <c:pt idx="29">
                  <c:v>Vitamin D</c:v>
                </c:pt>
                <c:pt idx="30">
                  <c:v>Vitamin C</c:v>
                </c:pt>
              </c:strCache>
            </c:strRef>
          </c:cat>
          <c:val>
            <c:numRef>
              <c:f>Sheet1!$F$2:$F$32</c:f>
              <c:numCache>
                <c:formatCode>0%</c:formatCode>
                <c:ptCount val="31"/>
                <c:pt idx="0">
                  <c:v>0.42857142999999998</c:v>
                </c:pt>
                <c:pt idx="1">
                  <c:v>0.33004926000000001</c:v>
                </c:pt>
                <c:pt idx="2">
                  <c:v>0.39901478000000001</c:v>
                </c:pt>
                <c:pt idx="3">
                  <c:v>0.34482759000000002</c:v>
                </c:pt>
                <c:pt idx="4">
                  <c:v>0.31527094</c:v>
                </c:pt>
                <c:pt idx="5">
                  <c:v>0.30049260999999999</c:v>
                </c:pt>
                <c:pt idx="6">
                  <c:v>0.28571428999999998</c:v>
                </c:pt>
                <c:pt idx="7">
                  <c:v>0.31527094</c:v>
                </c:pt>
                <c:pt idx="8">
                  <c:v>0.28078818</c:v>
                </c:pt>
                <c:pt idx="9">
                  <c:v>0.23152708999999999</c:v>
                </c:pt>
                <c:pt idx="10">
                  <c:v>0.22660099</c:v>
                </c:pt>
                <c:pt idx="11">
                  <c:v>0.39408866999999997</c:v>
                </c:pt>
                <c:pt idx="12">
                  <c:v>0.20197044</c:v>
                </c:pt>
                <c:pt idx="13">
                  <c:v>0.12807882000000001</c:v>
                </c:pt>
                <c:pt idx="14">
                  <c:v>0.16748768</c:v>
                </c:pt>
                <c:pt idx="15">
                  <c:v>8.8669949999999997E-2</c:v>
                </c:pt>
                <c:pt idx="16">
                  <c:v>4.4334980000000003E-2</c:v>
                </c:pt>
                <c:pt idx="17">
                  <c:v>0</c:v>
                </c:pt>
                <c:pt idx="18">
                  <c:v>6.8965520000000002E-2</c:v>
                </c:pt>
                <c:pt idx="19">
                  <c:v>4.9261079999999999E-2</c:v>
                </c:pt>
                <c:pt idx="20">
                  <c:v>5.9113300000000008E-2</c:v>
                </c:pt>
                <c:pt idx="21">
                  <c:v>2.4630539999999999E-2</c:v>
                </c:pt>
                <c:pt idx="22">
                  <c:v>1.4778329999999999E-2</c:v>
                </c:pt>
                <c:pt idx="23">
                  <c:v>4.4334980000000003E-2</c:v>
                </c:pt>
                <c:pt idx="24">
                  <c:v>4.92611E-3</c:v>
                </c:pt>
                <c:pt idx="25">
                  <c:v>2.4630539999999999E-2</c:v>
                </c:pt>
                <c:pt idx="26">
                  <c:v>1.4778329999999999E-2</c:v>
                </c:pt>
                <c:pt idx="27">
                  <c:v>4.92611E-3</c:v>
                </c:pt>
                <c:pt idx="28">
                  <c:v>4.92611E-3</c:v>
                </c:pt>
                <c:pt idx="29">
                  <c:v>0</c:v>
                </c:pt>
                <c:pt idx="30">
                  <c:v>4.92611E-3</c:v>
                </c:pt>
              </c:numCache>
            </c:numRef>
          </c:val>
          <c:extLst>
            <c:ext xmlns:c16="http://schemas.microsoft.com/office/drawing/2014/chart" uri="{C3380CC4-5D6E-409C-BE32-E72D297353CC}">
              <c16:uniqueId val="{00000004-A6D7-4E05-97F6-9B71D02578CD}"/>
            </c:ext>
          </c:extLst>
        </c:ser>
        <c:dLbls>
          <c:showLegendKey val="0"/>
          <c:showVal val="0"/>
          <c:showCatName val="0"/>
          <c:showSerName val="0"/>
          <c:showPercent val="0"/>
          <c:showBubbleSize val="0"/>
        </c:dLbls>
        <c:gapWidth val="150"/>
        <c:overlap val="100"/>
        <c:axId val="758272648"/>
        <c:axId val="758275888"/>
      </c:barChart>
      <c:catAx>
        <c:axId val="758272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8275888"/>
        <c:crosses val="autoZero"/>
        <c:auto val="1"/>
        <c:lblAlgn val="ctr"/>
        <c:lblOffset val="100"/>
        <c:noMultiLvlLbl val="0"/>
      </c:catAx>
      <c:valAx>
        <c:axId val="7582758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72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0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8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5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0D8209-B093-AB00-1A4A-2FBF3C1F6A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E655BA5-5E4D-6E4F-11DB-7EAD89E793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91C231-D072-46FC-91E9-F42166F2F39B}" type="datetimeFigureOut">
              <a:rPr lang="en-US" smtClean="0"/>
              <a:t>6/13/24</a:t>
            </a:fld>
            <a:endParaRPr lang="en-US"/>
          </a:p>
        </p:txBody>
      </p:sp>
      <p:sp>
        <p:nvSpPr>
          <p:cNvPr id="4" name="Footer Placeholder 3">
            <a:extLst>
              <a:ext uri="{FF2B5EF4-FFF2-40B4-BE49-F238E27FC236}">
                <a16:creationId xmlns:a16="http://schemas.microsoft.com/office/drawing/2014/main" id="{94074674-A652-A389-7CFB-BB3BE93A58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290E90F-51F7-57E0-F5D8-9AD61EEB17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AB8251-64CE-4174-9405-132096478E7D}" type="slidenum">
              <a:rPr lang="en-US" smtClean="0"/>
              <a:t>‹#›</a:t>
            </a:fld>
            <a:endParaRPr lang="en-US"/>
          </a:p>
        </p:txBody>
      </p:sp>
    </p:spTree>
    <p:extLst>
      <p:ext uri="{BB962C8B-B14F-4D97-AF65-F5344CB8AC3E}">
        <p14:creationId xmlns:p14="http://schemas.microsoft.com/office/powerpoint/2010/main" val="5225175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6EC7B0-7277-4297-918B-2B641F88E105}" type="datetimeFigureOut">
              <a:rPr lang="en-US" smtClean="0"/>
              <a:t>6/13/24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AF1FF-F3C7-47B5-A90B-451F51682944}" type="slidenum">
              <a:rPr lang="en-US" smtClean="0"/>
              <a:t>‹#›</a:t>
            </a:fld>
            <a:endParaRPr lang="en-US"/>
          </a:p>
        </p:txBody>
      </p:sp>
    </p:spTree>
    <p:extLst>
      <p:ext uri="{BB962C8B-B14F-4D97-AF65-F5344CB8AC3E}">
        <p14:creationId xmlns:p14="http://schemas.microsoft.com/office/powerpoint/2010/main" val="509970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1"/>
        <p:cNvGrpSpPr/>
        <p:nvPr/>
      </p:nvGrpSpPr>
      <p:grpSpPr>
        <a:xfrm>
          <a:off x="0" y="0"/>
          <a:ext cx="0" cy="0"/>
          <a:chOff x="0" y="0"/>
          <a:chExt cx="0" cy="0"/>
        </a:xfrm>
      </p:grpSpPr>
      <p:sp>
        <p:nvSpPr>
          <p:cNvPr id="1952" name="Google Shape;1952;p1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3" name="Google Shape;1953;p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9AF1FF-F3C7-47B5-A90B-451F51682944}" type="slidenum">
              <a:rPr lang="en-US" smtClean="0"/>
              <a:t>172</a:t>
            </a:fld>
            <a:endParaRPr lang="en-US"/>
          </a:p>
        </p:txBody>
      </p:sp>
    </p:spTree>
    <p:extLst>
      <p:ext uri="{BB962C8B-B14F-4D97-AF65-F5344CB8AC3E}">
        <p14:creationId xmlns:p14="http://schemas.microsoft.com/office/powerpoint/2010/main" val="3386694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p1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3" name="Google Shape;1633;p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1" name="Google Shape;64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1" name="Google Shape;100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2" name="Google Shape;1162;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4" name="Google Shape;1214;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3" name="Google Shape;1223;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p8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2" name="Google Shape;1322;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p10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2" name="Google Shape;1502;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7"/>
        <p:cNvGrpSpPr/>
        <p:nvPr/>
      </p:nvGrpSpPr>
      <p:grpSpPr>
        <a:xfrm>
          <a:off x="0" y="0"/>
          <a:ext cx="0" cy="0"/>
          <a:chOff x="0" y="0"/>
          <a:chExt cx="0" cy="0"/>
        </a:xfrm>
      </p:grpSpPr>
      <p:sp>
        <p:nvSpPr>
          <p:cNvPr id="1798" name="Google Shape;1798;p1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9" name="Google Shape;1799;p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5824538" cy="6858000"/>
          </a:xfrm>
          <a:prstGeom prst="homePlate">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918035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104607" y="2757488"/>
            <a:ext cx="1982787" cy="2503829"/>
          </a:xfrm>
          <a:prstGeom prst="flowChartOffpageConnector">
            <a:avLst/>
          </a:prstGeom>
          <a:pattFill prst="pct25">
            <a:fgClr>
              <a:schemeClr val="accent1"/>
            </a:fgClr>
            <a:bgClr>
              <a:schemeClr val="bg1"/>
            </a:bgClr>
          </a:pattFill>
        </p:spPr>
        <p:txBody>
          <a:bodyPr/>
          <a:lstStyle/>
          <a:p>
            <a:endParaRPr lang="en-US"/>
          </a:p>
        </p:txBody>
      </p:sp>
      <p:sp>
        <p:nvSpPr>
          <p:cNvPr id="11" name="Picture Placeholder 9"/>
          <p:cNvSpPr>
            <a:spLocks noGrp="1"/>
          </p:cNvSpPr>
          <p:nvPr>
            <p:ph type="pic" sz="quarter" idx="11"/>
          </p:nvPr>
        </p:nvSpPr>
        <p:spPr>
          <a:xfrm>
            <a:off x="1700226" y="2757488"/>
            <a:ext cx="1982787" cy="2503829"/>
          </a:xfrm>
          <a:prstGeom prst="flowChartOffpageConnector">
            <a:avLst/>
          </a:prstGeom>
          <a:pattFill prst="pct25">
            <a:fgClr>
              <a:schemeClr val="accent1"/>
            </a:fgClr>
            <a:bgClr>
              <a:schemeClr val="bg1"/>
            </a:bgClr>
          </a:pattFill>
        </p:spPr>
        <p:txBody>
          <a:bodyPr/>
          <a:lstStyle/>
          <a:p>
            <a:endParaRPr lang="en-US"/>
          </a:p>
        </p:txBody>
      </p:sp>
      <p:sp>
        <p:nvSpPr>
          <p:cNvPr id="12" name="Picture Placeholder 9"/>
          <p:cNvSpPr>
            <a:spLocks noGrp="1"/>
          </p:cNvSpPr>
          <p:nvPr>
            <p:ph type="pic" sz="quarter" idx="12"/>
          </p:nvPr>
        </p:nvSpPr>
        <p:spPr>
          <a:xfrm>
            <a:off x="8508988" y="2757488"/>
            <a:ext cx="1982787" cy="2503829"/>
          </a:xfrm>
          <a:prstGeom prst="flowChartOffpageConnector">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3314255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37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491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821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46"/>
        <p:cNvGrpSpPr/>
        <p:nvPr/>
      </p:nvGrpSpPr>
      <p:grpSpPr>
        <a:xfrm>
          <a:off x="0" y="0"/>
          <a:ext cx="0" cy="0"/>
          <a:chOff x="0" y="0"/>
          <a:chExt cx="0" cy="0"/>
        </a:xfrm>
      </p:grpSpPr>
      <p:sp>
        <p:nvSpPr>
          <p:cNvPr id="47" name="Google Shape;47;p230"/>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800"/>
              <a:buFont typeface="Arial Black"/>
              <a:buNone/>
              <a:defRPr sz="2800" b="1" i="0" cap="all" baseline="0">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230"/>
          <p:cNvSpPr/>
          <p:nvPr/>
        </p:nvSpPr>
        <p:spPr>
          <a:xfrm>
            <a:off x="190005" y="-45018"/>
            <a:ext cx="546265" cy="726055"/>
          </a:xfrm>
          <a:prstGeom prst="rect">
            <a:avLst/>
          </a:prstGeom>
          <a:solidFill>
            <a:srgbClr val="2727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1" name="Google Shape;51;p230"/>
          <p:cNvSpPr txBox="1"/>
          <p:nvPr/>
        </p:nvSpPr>
        <p:spPr>
          <a:xfrm>
            <a:off x="7736619" y="6501792"/>
            <a:ext cx="3621819" cy="24618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b="0" i="0" u="none" strike="noStrike" cap="none">
                <a:solidFill>
                  <a:schemeClr val="dk1"/>
                </a:solidFill>
                <a:latin typeface="Arial"/>
                <a:ea typeface="Arial"/>
                <a:cs typeface="Arial"/>
                <a:sym typeface="Arial"/>
              </a:rPr>
              <a:t>ITC 2024 Consumer Supplement Survey: Prebiotic Users</a:t>
            </a:r>
            <a:endParaRPr/>
          </a:p>
        </p:txBody>
      </p:sp>
      <p:sp>
        <p:nvSpPr>
          <p:cNvPr id="52" name="Google Shape;52;p230"/>
          <p:cNvSpPr/>
          <p:nvPr/>
        </p:nvSpPr>
        <p:spPr>
          <a:xfrm>
            <a:off x="11353800" y="6384985"/>
            <a:ext cx="546265" cy="473015"/>
          </a:xfrm>
          <a:prstGeom prst="rect">
            <a:avLst/>
          </a:prstGeom>
          <a:solidFill>
            <a:srgbClr val="42B7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000" b="0" i="0" u="none" strike="noStrike" cap="none">
                <a:solidFill>
                  <a:schemeClr val="lt1"/>
                </a:solidFill>
                <a:latin typeface="Arial"/>
                <a:ea typeface="Arial"/>
                <a:cs typeface="Arial"/>
                <a:sym typeface="Arial"/>
              </a:rPr>
              <a:t>‹#›</a:t>
            </a:fld>
            <a:endParaRPr sz="1000" b="0" i="0" u="none" strike="noStrike" cap="none">
              <a:solidFill>
                <a:schemeClr val="lt1"/>
              </a:solidFill>
              <a:latin typeface="Arial"/>
              <a:ea typeface="Arial"/>
              <a:cs typeface="Arial"/>
              <a:sym typeface="Arial"/>
            </a:endParaRPr>
          </a:p>
        </p:txBody>
      </p:sp>
      <p:pic>
        <p:nvPicPr>
          <p:cNvPr id="5" name="Picture 4" descr="A green and blue magnifying glass with a foot print&#10;&#10;Description automatically generated">
            <a:extLst>
              <a:ext uri="{FF2B5EF4-FFF2-40B4-BE49-F238E27FC236}">
                <a16:creationId xmlns:a16="http://schemas.microsoft.com/office/drawing/2014/main" id="{85054195-7289-740A-38BA-0979D1106C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9424" y="0"/>
            <a:ext cx="2322576" cy="929030"/>
          </a:xfrm>
          <a:prstGeom prst="rect">
            <a:avLst/>
          </a:prstGeom>
        </p:spPr>
      </p:pic>
    </p:spTree>
    <p:extLst>
      <p:ext uri="{BB962C8B-B14F-4D97-AF65-F5344CB8AC3E}">
        <p14:creationId xmlns:p14="http://schemas.microsoft.com/office/powerpoint/2010/main" val="2500306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5824538" cy="6858000"/>
          </a:xfrm>
          <a:prstGeom prst="homePlate">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2571384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5821208" y="1420837"/>
            <a:ext cx="5773268" cy="4016326"/>
          </a:xfrm>
          <a:prstGeom prst="flowChartPunchedTape">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1768393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7"/>
          <p:cNvSpPr>
            <a:spLocks noGrp="1"/>
          </p:cNvSpPr>
          <p:nvPr>
            <p:ph type="pic" sz="quarter" idx="10"/>
          </p:nvPr>
        </p:nvSpPr>
        <p:spPr>
          <a:xfrm>
            <a:off x="6991741" y="992187"/>
            <a:ext cx="4233863" cy="5865813"/>
          </a:xfrm>
          <a:prstGeom prst="rect">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1750248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504950" y="0"/>
            <a:ext cx="5078413" cy="6858000"/>
          </a:xfrm>
          <a:prstGeom prst="flowChartOffpageConnector">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3557907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6907213" cy="4010025"/>
          </a:xfrm>
          <a:prstGeom prst="round2DiagRect">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133384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5821208" y="1420837"/>
            <a:ext cx="5773268" cy="4016326"/>
          </a:xfrm>
          <a:prstGeom prst="flowChartPunchedTape">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38160269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3235325" cy="4051300"/>
          </a:xfrm>
          <a:prstGeom prst="flowChartOffpageConnector">
            <a:avLst/>
          </a:prstGeom>
          <a:pattFill prst="pct25">
            <a:fgClr>
              <a:schemeClr val="accent1"/>
            </a:fgClr>
            <a:bgClr>
              <a:schemeClr val="bg1"/>
            </a:bgClr>
          </a:pattFill>
        </p:spPr>
        <p:txBody>
          <a:bodyPr/>
          <a:lstStyle/>
          <a:p>
            <a:endParaRPr lang="en-US"/>
          </a:p>
        </p:txBody>
      </p:sp>
      <p:sp>
        <p:nvSpPr>
          <p:cNvPr id="10" name="Picture Placeholder 8"/>
          <p:cNvSpPr>
            <a:spLocks noGrp="1"/>
          </p:cNvSpPr>
          <p:nvPr>
            <p:ph type="pic" sz="quarter" idx="11"/>
          </p:nvPr>
        </p:nvSpPr>
        <p:spPr>
          <a:xfrm>
            <a:off x="8956675" y="0"/>
            <a:ext cx="3235325" cy="4051300"/>
          </a:xfrm>
          <a:prstGeom prst="flowChartOffpageConnector">
            <a:avLst/>
          </a:prstGeom>
          <a:pattFill prst="pct25">
            <a:fgClr>
              <a:schemeClr val="accent1"/>
            </a:fgClr>
            <a:bgClr>
              <a:schemeClr val="bg1"/>
            </a:bgClr>
          </a:pattFill>
        </p:spPr>
        <p:txBody>
          <a:bodyPr/>
          <a:lstStyle/>
          <a:p>
            <a:endParaRPr lang="en-US"/>
          </a:p>
        </p:txBody>
      </p:sp>
      <p:sp>
        <p:nvSpPr>
          <p:cNvPr id="12" name="Picture Placeholder 11"/>
          <p:cNvSpPr>
            <a:spLocks noGrp="1"/>
          </p:cNvSpPr>
          <p:nvPr>
            <p:ph type="pic" sz="quarter" idx="12"/>
          </p:nvPr>
        </p:nvSpPr>
        <p:spPr>
          <a:xfrm>
            <a:off x="4478337" y="2806700"/>
            <a:ext cx="3235325" cy="4051300"/>
          </a:xfrm>
          <a:prstGeom prst="rect">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2919848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357938" y="717550"/>
            <a:ext cx="5834062" cy="2124075"/>
          </a:xfrm>
          <a:prstGeom prst="rect">
            <a:avLst/>
          </a:prstGeom>
          <a:pattFill prst="pct25">
            <a:fgClr>
              <a:schemeClr val="accent1"/>
            </a:fgClr>
            <a:bgClr>
              <a:schemeClr val="bg1"/>
            </a:bgClr>
          </a:pattFill>
        </p:spPr>
        <p:txBody>
          <a:bodyPr/>
          <a:lstStyle/>
          <a:p>
            <a:endParaRPr lang="en-US"/>
          </a:p>
        </p:txBody>
      </p:sp>
      <p:sp>
        <p:nvSpPr>
          <p:cNvPr id="10" name="Picture Placeholder 8"/>
          <p:cNvSpPr>
            <a:spLocks noGrp="1"/>
          </p:cNvSpPr>
          <p:nvPr>
            <p:ph type="pic" sz="quarter" idx="11"/>
          </p:nvPr>
        </p:nvSpPr>
        <p:spPr>
          <a:xfrm>
            <a:off x="0" y="4065659"/>
            <a:ext cx="5834062" cy="2124075"/>
          </a:xfrm>
          <a:prstGeom prst="rect">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21428956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104607" y="2757488"/>
            <a:ext cx="1982787" cy="2503829"/>
          </a:xfrm>
          <a:prstGeom prst="flowChartOffpageConnector">
            <a:avLst/>
          </a:prstGeom>
          <a:pattFill prst="pct25">
            <a:fgClr>
              <a:schemeClr val="accent1"/>
            </a:fgClr>
            <a:bgClr>
              <a:schemeClr val="bg1"/>
            </a:bgClr>
          </a:pattFill>
        </p:spPr>
        <p:txBody>
          <a:bodyPr/>
          <a:lstStyle/>
          <a:p>
            <a:endParaRPr lang="en-US"/>
          </a:p>
        </p:txBody>
      </p:sp>
      <p:sp>
        <p:nvSpPr>
          <p:cNvPr id="11" name="Picture Placeholder 9"/>
          <p:cNvSpPr>
            <a:spLocks noGrp="1"/>
          </p:cNvSpPr>
          <p:nvPr>
            <p:ph type="pic" sz="quarter" idx="11"/>
          </p:nvPr>
        </p:nvSpPr>
        <p:spPr>
          <a:xfrm>
            <a:off x="1700226" y="2757488"/>
            <a:ext cx="1982787" cy="2503829"/>
          </a:xfrm>
          <a:prstGeom prst="flowChartOffpageConnector">
            <a:avLst/>
          </a:prstGeom>
          <a:pattFill prst="pct25">
            <a:fgClr>
              <a:schemeClr val="accent1"/>
            </a:fgClr>
            <a:bgClr>
              <a:schemeClr val="bg1"/>
            </a:bgClr>
          </a:pattFill>
        </p:spPr>
        <p:txBody>
          <a:bodyPr/>
          <a:lstStyle/>
          <a:p>
            <a:endParaRPr lang="en-US"/>
          </a:p>
        </p:txBody>
      </p:sp>
      <p:sp>
        <p:nvSpPr>
          <p:cNvPr id="12" name="Picture Placeholder 9"/>
          <p:cNvSpPr>
            <a:spLocks noGrp="1"/>
          </p:cNvSpPr>
          <p:nvPr>
            <p:ph type="pic" sz="quarter" idx="12"/>
          </p:nvPr>
        </p:nvSpPr>
        <p:spPr>
          <a:xfrm>
            <a:off x="8508988" y="2757488"/>
            <a:ext cx="1982787" cy="2503829"/>
          </a:xfrm>
          <a:prstGeom prst="flowChartOffpageConnector">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1546511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60"/>
        <p:cNvGrpSpPr/>
        <p:nvPr/>
      </p:nvGrpSpPr>
      <p:grpSpPr>
        <a:xfrm>
          <a:off x="0" y="0"/>
          <a:ext cx="0" cy="0"/>
          <a:chOff x="0" y="0"/>
          <a:chExt cx="0" cy="0"/>
        </a:xfrm>
      </p:grpSpPr>
      <p:pic>
        <p:nvPicPr>
          <p:cNvPr id="61" name="Google Shape;61;p210" descr="A green and blue magnifying glass with a foot print"/>
          <p:cNvPicPr preferRelativeResize="0"/>
          <p:nvPr/>
        </p:nvPicPr>
        <p:blipFill rotWithShape="1">
          <a:blip r:embed="rId2">
            <a:alphaModFix/>
          </a:blip>
          <a:srcRect/>
          <a:stretch/>
        </p:blipFill>
        <p:spPr>
          <a:xfrm>
            <a:off x="9869424" y="0"/>
            <a:ext cx="2322576" cy="929030"/>
          </a:xfrm>
          <a:prstGeom prst="rect">
            <a:avLst/>
          </a:prstGeom>
          <a:noFill/>
          <a:ln>
            <a:noFill/>
          </a:ln>
        </p:spPr>
      </p:pic>
      <p:sp>
        <p:nvSpPr>
          <p:cNvPr id="62" name="Google Shape;62;p210"/>
          <p:cNvSpPr>
            <a:spLocks noGrp="1"/>
          </p:cNvSpPr>
          <p:nvPr>
            <p:ph type="pic" idx="2"/>
          </p:nvPr>
        </p:nvSpPr>
        <p:spPr>
          <a:xfrm>
            <a:off x="717550" y="0"/>
            <a:ext cx="4233863" cy="5865813"/>
          </a:xfrm>
          <a:prstGeom prst="rect">
            <a:avLst/>
          </a:prstGeom>
          <a:solidFill>
            <a:schemeClr val="lt1"/>
          </a:solidFill>
          <a:ln>
            <a:noFill/>
          </a:ln>
        </p:spPr>
      </p:sp>
      <p:sp>
        <p:nvSpPr>
          <p:cNvPr id="63" name="Google Shape;63;p210"/>
          <p:cNvSpPr txBox="1"/>
          <p:nvPr/>
        </p:nvSpPr>
        <p:spPr>
          <a:xfrm>
            <a:off x="7784328" y="6501792"/>
            <a:ext cx="3569472" cy="24618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b="0" i="0">
                <a:solidFill>
                  <a:schemeClr val="dk1"/>
                </a:solidFill>
                <a:latin typeface="Arial"/>
                <a:ea typeface="Arial"/>
                <a:cs typeface="Arial"/>
                <a:sym typeface="Arial"/>
              </a:rPr>
              <a:t>ITC 2024 Consumer Supplement Survey: Omega-3 Users</a:t>
            </a:r>
            <a:endParaRPr/>
          </a:p>
        </p:txBody>
      </p:sp>
      <p:sp>
        <p:nvSpPr>
          <p:cNvPr id="64" name="Google Shape;64;p210"/>
          <p:cNvSpPr/>
          <p:nvPr/>
        </p:nvSpPr>
        <p:spPr>
          <a:xfrm>
            <a:off x="11353800" y="6384985"/>
            <a:ext cx="546265" cy="473015"/>
          </a:xfrm>
          <a:prstGeom prst="rect">
            <a:avLst/>
          </a:prstGeom>
          <a:solidFill>
            <a:srgbClr val="42B7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000" b="0" i="0">
                <a:solidFill>
                  <a:schemeClr val="lt1"/>
                </a:solidFill>
                <a:latin typeface="Arial"/>
                <a:ea typeface="Arial"/>
                <a:cs typeface="Arial"/>
                <a:sym typeface="Arial"/>
              </a:rPr>
              <a:t>‹#›</a:t>
            </a:fld>
            <a:endParaRPr sz="1000" b="0" i="0">
              <a:solidFill>
                <a:schemeClr val="lt1"/>
              </a:solidFill>
              <a:latin typeface="Arial"/>
              <a:ea typeface="Arial"/>
              <a:cs typeface="Arial"/>
              <a:sym typeface="Arial"/>
            </a:endParaRPr>
          </a:p>
        </p:txBody>
      </p:sp>
    </p:spTree>
    <p:extLst>
      <p:ext uri="{BB962C8B-B14F-4D97-AF65-F5344CB8AC3E}">
        <p14:creationId xmlns:p14="http://schemas.microsoft.com/office/powerpoint/2010/main" val="3695819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46"/>
        <p:cNvGrpSpPr/>
        <p:nvPr/>
      </p:nvGrpSpPr>
      <p:grpSpPr>
        <a:xfrm>
          <a:off x="0" y="0"/>
          <a:ext cx="0" cy="0"/>
          <a:chOff x="0" y="0"/>
          <a:chExt cx="0" cy="0"/>
        </a:xfrm>
      </p:grpSpPr>
      <p:sp>
        <p:nvSpPr>
          <p:cNvPr id="47" name="Google Shape;47;p230"/>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800"/>
              <a:buFont typeface="Arial Black"/>
              <a:buNone/>
              <a:defRPr sz="2800" b="1" i="0" cap="all" baseline="0">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230"/>
          <p:cNvSpPr/>
          <p:nvPr/>
        </p:nvSpPr>
        <p:spPr>
          <a:xfrm>
            <a:off x="190005" y="-45018"/>
            <a:ext cx="546265" cy="726055"/>
          </a:xfrm>
          <a:prstGeom prst="rect">
            <a:avLst/>
          </a:prstGeom>
          <a:solidFill>
            <a:srgbClr val="2727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1" name="Google Shape;51;p230"/>
          <p:cNvSpPr txBox="1"/>
          <p:nvPr/>
        </p:nvSpPr>
        <p:spPr>
          <a:xfrm>
            <a:off x="7816132" y="6501792"/>
            <a:ext cx="3542306" cy="24618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b="0" i="0" u="none" strike="noStrike" cap="none">
                <a:solidFill>
                  <a:schemeClr val="dk1"/>
                </a:solidFill>
                <a:latin typeface="Arial"/>
                <a:ea typeface="Arial"/>
                <a:cs typeface="Arial"/>
                <a:sym typeface="Arial"/>
              </a:rPr>
              <a:t>ITC 2024 Consumer Supplement Survey: Prebiotic Users</a:t>
            </a:r>
            <a:endParaRPr/>
          </a:p>
        </p:txBody>
      </p:sp>
      <p:sp>
        <p:nvSpPr>
          <p:cNvPr id="52" name="Google Shape;52;p230"/>
          <p:cNvSpPr/>
          <p:nvPr/>
        </p:nvSpPr>
        <p:spPr>
          <a:xfrm>
            <a:off x="11353800" y="6384985"/>
            <a:ext cx="546265" cy="473015"/>
          </a:xfrm>
          <a:prstGeom prst="rect">
            <a:avLst/>
          </a:prstGeom>
          <a:solidFill>
            <a:srgbClr val="42B7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000" b="0" i="0" u="none" strike="noStrike" cap="none">
                <a:solidFill>
                  <a:schemeClr val="lt1"/>
                </a:solidFill>
                <a:latin typeface="Arial"/>
                <a:ea typeface="Arial"/>
                <a:cs typeface="Arial"/>
                <a:sym typeface="Arial"/>
              </a:rPr>
              <a:t>‹#›</a:t>
            </a:fld>
            <a:endParaRPr sz="1000" b="0" i="0" u="none" strike="noStrike" cap="none">
              <a:solidFill>
                <a:schemeClr val="lt1"/>
              </a:solidFill>
              <a:latin typeface="Arial"/>
              <a:ea typeface="Arial"/>
              <a:cs typeface="Arial"/>
              <a:sym typeface="Arial"/>
            </a:endParaRPr>
          </a:p>
        </p:txBody>
      </p:sp>
      <p:pic>
        <p:nvPicPr>
          <p:cNvPr id="5" name="Picture 4" descr="A green and blue magnifying glass with a foot print&#10;&#10;Description automatically generated">
            <a:extLst>
              <a:ext uri="{FF2B5EF4-FFF2-40B4-BE49-F238E27FC236}">
                <a16:creationId xmlns:a16="http://schemas.microsoft.com/office/drawing/2014/main" id="{85054195-7289-740A-38BA-0979D1106C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9424" y="0"/>
            <a:ext cx="2322576" cy="929030"/>
          </a:xfrm>
          <a:prstGeom prst="rect">
            <a:avLst/>
          </a:prstGeom>
        </p:spPr>
      </p:pic>
    </p:spTree>
    <p:extLst>
      <p:ext uri="{BB962C8B-B14F-4D97-AF65-F5344CB8AC3E}">
        <p14:creationId xmlns:p14="http://schemas.microsoft.com/office/powerpoint/2010/main" val="39995957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5" name="Picture 4" descr="A green and blue magnifying glass with a foot print">
            <a:extLst>
              <a:ext uri="{FF2B5EF4-FFF2-40B4-BE49-F238E27FC236}">
                <a16:creationId xmlns:a16="http://schemas.microsoft.com/office/drawing/2014/main" id="{CF47179B-25A5-6403-782E-DA34D64FA0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9424" y="0"/>
            <a:ext cx="2322576" cy="929030"/>
          </a:xfrm>
          <a:prstGeom prst="rect">
            <a:avLst/>
          </a:prstGeom>
        </p:spPr>
      </p:pic>
      <p:sp>
        <p:nvSpPr>
          <p:cNvPr id="8" name="Picture Placeholder 7"/>
          <p:cNvSpPr>
            <a:spLocks noGrp="1"/>
          </p:cNvSpPr>
          <p:nvPr>
            <p:ph type="pic" sz="quarter" idx="10"/>
          </p:nvPr>
        </p:nvSpPr>
        <p:spPr>
          <a:xfrm>
            <a:off x="717550" y="0"/>
            <a:ext cx="4233863" cy="5865813"/>
          </a:xfrm>
          <a:prstGeom prst="rect">
            <a:avLst/>
          </a:prstGeom>
          <a:pattFill prst="pct25">
            <a:fgClr>
              <a:schemeClr val="accent1"/>
            </a:fgClr>
            <a:bgClr>
              <a:schemeClr val="bg1"/>
            </a:bgClr>
          </a:pattFill>
        </p:spPr>
        <p:txBody>
          <a:bodyPr/>
          <a:lstStyle/>
          <a:p>
            <a:endParaRPr lang="en-US"/>
          </a:p>
        </p:txBody>
      </p:sp>
      <p:sp>
        <p:nvSpPr>
          <p:cNvPr id="3" name="TextBox 2">
            <a:extLst>
              <a:ext uri="{FF2B5EF4-FFF2-40B4-BE49-F238E27FC236}">
                <a16:creationId xmlns:a16="http://schemas.microsoft.com/office/drawing/2014/main" id="{EB83BD62-5903-CFE2-11AA-B536A8D637D1}"/>
              </a:ext>
            </a:extLst>
          </p:cNvPr>
          <p:cNvSpPr txBox="1"/>
          <p:nvPr userDrawn="1"/>
        </p:nvSpPr>
        <p:spPr>
          <a:xfrm>
            <a:off x="7768424" y="6501792"/>
            <a:ext cx="3585375" cy="246221"/>
          </a:xfrm>
          <a:prstGeom prst="rect">
            <a:avLst/>
          </a:prstGeom>
          <a:noFill/>
        </p:spPr>
        <p:txBody>
          <a:bodyPr wrap="square" rtlCol="0">
            <a:spAutoFit/>
          </a:bodyPr>
          <a:lstStyle/>
          <a:p>
            <a:pPr algn="r"/>
            <a:r>
              <a:rPr lang="en-US" sz="1000" b="0" i="0">
                <a:latin typeface="Arial" panose="020B0604020202020204" pitchFamily="34" charset="0"/>
                <a:cs typeface="Arial" panose="020B0604020202020204" pitchFamily="34" charset="0"/>
              </a:rPr>
              <a:t>ITC 2024 Consumer Supplement Survey: Prebiotic Users</a:t>
            </a:r>
          </a:p>
        </p:txBody>
      </p:sp>
      <p:sp>
        <p:nvSpPr>
          <p:cNvPr id="4" name="Rectangle 3">
            <a:extLst>
              <a:ext uri="{FF2B5EF4-FFF2-40B4-BE49-F238E27FC236}">
                <a16:creationId xmlns:a16="http://schemas.microsoft.com/office/drawing/2014/main" id="{231415D1-81EE-0159-A318-2B144E6795E8}"/>
              </a:ext>
            </a:extLst>
          </p:cNvPr>
          <p:cNvSpPr/>
          <p:nvPr userDrawn="1"/>
        </p:nvSpPr>
        <p:spPr>
          <a:xfrm>
            <a:off x="11353800" y="6384985"/>
            <a:ext cx="546265" cy="473015"/>
          </a:xfrm>
          <a:prstGeom prst="rect">
            <a:avLst/>
          </a:prstGeom>
          <a:solidFill>
            <a:srgbClr val="42B7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AD8EFB00-9E71-ED45-96D9-72CBFE2B18F3}" type="slidenum">
              <a:rPr lang="en-US" sz="1000" b="0" i="0" smtClean="0">
                <a:latin typeface="Arial" panose="020B0604020202020204" pitchFamily="34" charset="0"/>
                <a:cs typeface="Arial" panose="020B0604020202020204" pitchFamily="34" charset="0"/>
              </a:rPr>
              <a:t>‹#›</a:t>
            </a:fld>
            <a:endParaRPr lang="en-US" sz="1000" b="0" i="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1574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5824538" cy="6858000"/>
          </a:xfrm>
          <a:prstGeom prst="homePlate">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4031172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5821208" y="1420837"/>
            <a:ext cx="5773268" cy="4016326"/>
          </a:xfrm>
          <a:prstGeom prst="flowChartPunchedTape">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1443453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7"/>
          <p:cNvSpPr>
            <a:spLocks noGrp="1"/>
          </p:cNvSpPr>
          <p:nvPr>
            <p:ph type="pic" sz="quarter" idx="10"/>
          </p:nvPr>
        </p:nvSpPr>
        <p:spPr>
          <a:xfrm>
            <a:off x="6991741" y="992187"/>
            <a:ext cx="4233863" cy="5865813"/>
          </a:xfrm>
          <a:prstGeom prst="rect">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2945709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504950" y="0"/>
            <a:ext cx="5078413" cy="6858000"/>
          </a:xfrm>
          <a:prstGeom prst="flowChartOffpageConnector">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3407920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717550" y="0"/>
            <a:ext cx="4233863" cy="5865813"/>
          </a:xfrm>
          <a:prstGeom prst="rect">
            <a:avLst/>
          </a:prstGeom>
          <a:pattFill prst="pct25">
            <a:fgClr>
              <a:schemeClr val="accent1"/>
            </a:fgClr>
            <a:bgClr>
              <a:schemeClr val="bg1"/>
            </a:bgClr>
          </a:pattFill>
        </p:spPr>
        <p:txBody>
          <a:bodyPr/>
          <a:lstStyle/>
          <a:p>
            <a:endParaRPr lang="en-US"/>
          </a:p>
        </p:txBody>
      </p:sp>
      <p:pic>
        <p:nvPicPr>
          <p:cNvPr id="2" name="Picture 1" descr="A picture containing graphical user interface&#10;&#10;Description automatically generated">
            <a:extLst>
              <a:ext uri="{FF2B5EF4-FFF2-40B4-BE49-F238E27FC236}">
                <a16:creationId xmlns:a16="http://schemas.microsoft.com/office/drawing/2014/main" id="{016D0A81-A426-3884-FDFE-FD9F7334DF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9424" y="109987"/>
            <a:ext cx="2322576" cy="685350"/>
          </a:xfrm>
          <a:prstGeom prst="rect">
            <a:avLst/>
          </a:prstGeom>
        </p:spPr>
      </p:pic>
      <p:sp>
        <p:nvSpPr>
          <p:cNvPr id="3" name="TextBox 2">
            <a:extLst>
              <a:ext uri="{FF2B5EF4-FFF2-40B4-BE49-F238E27FC236}">
                <a16:creationId xmlns:a16="http://schemas.microsoft.com/office/drawing/2014/main" id="{EB83BD62-5903-CFE2-11AA-B536A8D637D1}"/>
              </a:ext>
            </a:extLst>
          </p:cNvPr>
          <p:cNvSpPr txBox="1"/>
          <p:nvPr userDrawn="1"/>
        </p:nvSpPr>
        <p:spPr>
          <a:xfrm>
            <a:off x="7816132" y="6501792"/>
            <a:ext cx="3537667" cy="246221"/>
          </a:xfrm>
          <a:prstGeom prst="rect">
            <a:avLst/>
          </a:prstGeom>
          <a:noFill/>
        </p:spPr>
        <p:txBody>
          <a:bodyPr wrap="square" rtlCol="0">
            <a:spAutoFit/>
          </a:bodyPr>
          <a:lstStyle/>
          <a:p>
            <a:pPr algn="r"/>
            <a:r>
              <a:rPr lang="en-US" sz="1000" b="0" i="0">
                <a:latin typeface="Arial" panose="020B0604020202020204" pitchFamily="34" charset="0"/>
                <a:cs typeface="Arial" panose="020B0604020202020204" pitchFamily="34" charset="0"/>
              </a:rPr>
              <a:t>ITC 2023 Consumer Supplement Survey: Prebiotic Users</a:t>
            </a:r>
          </a:p>
        </p:txBody>
      </p:sp>
      <p:sp>
        <p:nvSpPr>
          <p:cNvPr id="4" name="Rectangle 3">
            <a:extLst>
              <a:ext uri="{FF2B5EF4-FFF2-40B4-BE49-F238E27FC236}">
                <a16:creationId xmlns:a16="http://schemas.microsoft.com/office/drawing/2014/main" id="{231415D1-81EE-0159-A318-2B144E6795E8}"/>
              </a:ext>
            </a:extLst>
          </p:cNvPr>
          <p:cNvSpPr/>
          <p:nvPr userDrawn="1"/>
        </p:nvSpPr>
        <p:spPr>
          <a:xfrm>
            <a:off x="11353800" y="6384985"/>
            <a:ext cx="546265" cy="473015"/>
          </a:xfrm>
          <a:prstGeom prst="rect">
            <a:avLst/>
          </a:prstGeom>
          <a:solidFill>
            <a:srgbClr val="42B7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AD8EFB00-9E71-ED45-96D9-72CBFE2B18F3}" type="slidenum">
              <a:rPr lang="en-US" sz="1000" b="0" i="0" smtClean="0">
                <a:latin typeface="Arial" panose="020B0604020202020204" pitchFamily="34" charset="0"/>
                <a:cs typeface="Arial" panose="020B0604020202020204" pitchFamily="34" charset="0"/>
              </a:rPr>
              <a:t>‹#›</a:t>
            </a:fld>
            <a:endParaRPr lang="en-US" sz="1000" b="0" i="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04814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6907213" cy="4010025"/>
          </a:xfrm>
          <a:prstGeom prst="round2DiagRect">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35678673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3235325" cy="4051300"/>
          </a:xfrm>
          <a:prstGeom prst="flowChartOffpageConnector">
            <a:avLst/>
          </a:prstGeom>
          <a:pattFill prst="pct25">
            <a:fgClr>
              <a:schemeClr val="accent1"/>
            </a:fgClr>
            <a:bgClr>
              <a:schemeClr val="bg1"/>
            </a:bgClr>
          </a:pattFill>
        </p:spPr>
        <p:txBody>
          <a:bodyPr/>
          <a:lstStyle/>
          <a:p>
            <a:endParaRPr lang="en-US"/>
          </a:p>
        </p:txBody>
      </p:sp>
      <p:sp>
        <p:nvSpPr>
          <p:cNvPr id="10" name="Picture Placeholder 8"/>
          <p:cNvSpPr>
            <a:spLocks noGrp="1"/>
          </p:cNvSpPr>
          <p:nvPr>
            <p:ph type="pic" sz="quarter" idx="11"/>
          </p:nvPr>
        </p:nvSpPr>
        <p:spPr>
          <a:xfrm>
            <a:off x="8956675" y="0"/>
            <a:ext cx="3235325" cy="4051300"/>
          </a:xfrm>
          <a:prstGeom prst="flowChartOffpageConnector">
            <a:avLst/>
          </a:prstGeom>
          <a:pattFill prst="pct25">
            <a:fgClr>
              <a:schemeClr val="accent1"/>
            </a:fgClr>
            <a:bgClr>
              <a:schemeClr val="bg1"/>
            </a:bgClr>
          </a:pattFill>
        </p:spPr>
        <p:txBody>
          <a:bodyPr/>
          <a:lstStyle/>
          <a:p>
            <a:endParaRPr lang="en-US"/>
          </a:p>
        </p:txBody>
      </p:sp>
      <p:sp>
        <p:nvSpPr>
          <p:cNvPr id="12" name="Picture Placeholder 11"/>
          <p:cNvSpPr>
            <a:spLocks noGrp="1"/>
          </p:cNvSpPr>
          <p:nvPr>
            <p:ph type="pic" sz="quarter" idx="12"/>
          </p:nvPr>
        </p:nvSpPr>
        <p:spPr>
          <a:xfrm>
            <a:off x="4478337" y="2806700"/>
            <a:ext cx="3235325" cy="4051300"/>
          </a:xfrm>
          <a:prstGeom prst="rect">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8122693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357938" y="717550"/>
            <a:ext cx="5834062" cy="2124075"/>
          </a:xfrm>
          <a:prstGeom prst="rect">
            <a:avLst/>
          </a:prstGeom>
          <a:pattFill prst="pct25">
            <a:fgClr>
              <a:schemeClr val="accent1"/>
            </a:fgClr>
            <a:bgClr>
              <a:schemeClr val="bg1"/>
            </a:bgClr>
          </a:pattFill>
        </p:spPr>
        <p:txBody>
          <a:bodyPr/>
          <a:lstStyle/>
          <a:p>
            <a:endParaRPr lang="en-US"/>
          </a:p>
        </p:txBody>
      </p:sp>
      <p:sp>
        <p:nvSpPr>
          <p:cNvPr id="10" name="Picture Placeholder 8"/>
          <p:cNvSpPr>
            <a:spLocks noGrp="1"/>
          </p:cNvSpPr>
          <p:nvPr>
            <p:ph type="pic" sz="quarter" idx="11"/>
          </p:nvPr>
        </p:nvSpPr>
        <p:spPr>
          <a:xfrm>
            <a:off x="0" y="4065659"/>
            <a:ext cx="5834062" cy="2124075"/>
          </a:xfrm>
          <a:prstGeom prst="rect">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27532728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104607" y="2757488"/>
            <a:ext cx="1982787" cy="2503829"/>
          </a:xfrm>
          <a:prstGeom prst="flowChartOffpageConnector">
            <a:avLst/>
          </a:prstGeom>
          <a:pattFill prst="pct25">
            <a:fgClr>
              <a:schemeClr val="accent1"/>
            </a:fgClr>
            <a:bgClr>
              <a:schemeClr val="bg1"/>
            </a:bgClr>
          </a:pattFill>
        </p:spPr>
        <p:txBody>
          <a:bodyPr/>
          <a:lstStyle/>
          <a:p>
            <a:endParaRPr lang="en-US"/>
          </a:p>
        </p:txBody>
      </p:sp>
      <p:sp>
        <p:nvSpPr>
          <p:cNvPr id="11" name="Picture Placeholder 9"/>
          <p:cNvSpPr>
            <a:spLocks noGrp="1"/>
          </p:cNvSpPr>
          <p:nvPr>
            <p:ph type="pic" sz="quarter" idx="11"/>
          </p:nvPr>
        </p:nvSpPr>
        <p:spPr>
          <a:xfrm>
            <a:off x="1700226" y="2757488"/>
            <a:ext cx="1982787" cy="2503829"/>
          </a:xfrm>
          <a:prstGeom prst="flowChartOffpageConnector">
            <a:avLst/>
          </a:prstGeom>
          <a:pattFill prst="pct25">
            <a:fgClr>
              <a:schemeClr val="accent1"/>
            </a:fgClr>
            <a:bgClr>
              <a:schemeClr val="bg1"/>
            </a:bgClr>
          </a:pattFill>
        </p:spPr>
        <p:txBody>
          <a:bodyPr/>
          <a:lstStyle/>
          <a:p>
            <a:endParaRPr lang="en-US"/>
          </a:p>
        </p:txBody>
      </p:sp>
      <p:sp>
        <p:nvSpPr>
          <p:cNvPr id="12" name="Picture Placeholder 9"/>
          <p:cNvSpPr>
            <a:spLocks noGrp="1"/>
          </p:cNvSpPr>
          <p:nvPr>
            <p:ph type="pic" sz="quarter" idx="12"/>
          </p:nvPr>
        </p:nvSpPr>
        <p:spPr>
          <a:xfrm>
            <a:off x="8508988" y="2757488"/>
            <a:ext cx="1982787" cy="2503829"/>
          </a:xfrm>
          <a:prstGeom prst="flowChartOffpageConnector">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6548415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60"/>
        <p:cNvGrpSpPr/>
        <p:nvPr/>
      </p:nvGrpSpPr>
      <p:grpSpPr>
        <a:xfrm>
          <a:off x="0" y="0"/>
          <a:ext cx="0" cy="0"/>
          <a:chOff x="0" y="0"/>
          <a:chExt cx="0" cy="0"/>
        </a:xfrm>
      </p:grpSpPr>
      <p:pic>
        <p:nvPicPr>
          <p:cNvPr id="61" name="Google Shape;61;p210" descr="A green and blue magnifying glass with a foot print"/>
          <p:cNvPicPr preferRelativeResize="0"/>
          <p:nvPr/>
        </p:nvPicPr>
        <p:blipFill rotWithShape="1">
          <a:blip r:embed="rId2">
            <a:alphaModFix/>
          </a:blip>
          <a:srcRect/>
          <a:stretch/>
        </p:blipFill>
        <p:spPr>
          <a:xfrm>
            <a:off x="9869424" y="0"/>
            <a:ext cx="2322576" cy="929030"/>
          </a:xfrm>
          <a:prstGeom prst="rect">
            <a:avLst/>
          </a:prstGeom>
          <a:noFill/>
          <a:ln>
            <a:noFill/>
          </a:ln>
        </p:spPr>
      </p:pic>
      <p:sp>
        <p:nvSpPr>
          <p:cNvPr id="62" name="Google Shape;62;p210"/>
          <p:cNvSpPr>
            <a:spLocks noGrp="1"/>
          </p:cNvSpPr>
          <p:nvPr>
            <p:ph type="pic" idx="2"/>
          </p:nvPr>
        </p:nvSpPr>
        <p:spPr>
          <a:xfrm>
            <a:off x="717550" y="0"/>
            <a:ext cx="4233863" cy="5865813"/>
          </a:xfrm>
          <a:prstGeom prst="rect">
            <a:avLst/>
          </a:prstGeom>
          <a:solidFill>
            <a:schemeClr val="lt1"/>
          </a:solidFill>
          <a:ln>
            <a:noFill/>
          </a:ln>
        </p:spPr>
      </p:sp>
      <p:sp>
        <p:nvSpPr>
          <p:cNvPr id="63" name="Google Shape;63;p210"/>
          <p:cNvSpPr txBox="1"/>
          <p:nvPr/>
        </p:nvSpPr>
        <p:spPr>
          <a:xfrm>
            <a:off x="7784328" y="6501792"/>
            <a:ext cx="3569472" cy="24618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b="0" i="0">
                <a:solidFill>
                  <a:schemeClr val="dk1"/>
                </a:solidFill>
                <a:latin typeface="Arial"/>
                <a:ea typeface="Arial"/>
                <a:cs typeface="Arial"/>
                <a:sym typeface="Arial"/>
              </a:rPr>
              <a:t>ITC 2024 Consumer Supplement Survey: Omega-3 Users</a:t>
            </a:r>
            <a:endParaRPr/>
          </a:p>
        </p:txBody>
      </p:sp>
      <p:sp>
        <p:nvSpPr>
          <p:cNvPr id="64" name="Google Shape;64;p210"/>
          <p:cNvSpPr/>
          <p:nvPr/>
        </p:nvSpPr>
        <p:spPr>
          <a:xfrm>
            <a:off x="11353800" y="6384985"/>
            <a:ext cx="546265" cy="473015"/>
          </a:xfrm>
          <a:prstGeom prst="rect">
            <a:avLst/>
          </a:prstGeom>
          <a:solidFill>
            <a:srgbClr val="42B7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000" b="0" i="0">
                <a:solidFill>
                  <a:schemeClr val="lt1"/>
                </a:solidFill>
                <a:latin typeface="Arial"/>
                <a:ea typeface="Arial"/>
                <a:cs typeface="Arial"/>
                <a:sym typeface="Arial"/>
              </a:rPr>
              <a:t>‹#›</a:t>
            </a:fld>
            <a:endParaRPr sz="1000" b="0" i="0">
              <a:solidFill>
                <a:schemeClr val="lt1"/>
              </a:solidFill>
              <a:latin typeface="Arial"/>
              <a:ea typeface="Arial"/>
              <a:cs typeface="Arial"/>
              <a:sym typeface="Arial"/>
            </a:endParaRPr>
          </a:p>
        </p:txBody>
      </p:sp>
    </p:spTree>
    <p:extLst>
      <p:ext uri="{BB962C8B-B14F-4D97-AF65-F5344CB8AC3E}">
        <p14:creationId xmlns:p14="http://schemas.microsoft.com/office/powerpoint/2010/main" val="18452935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Custom Layou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0D61C9-4884-54A5-2E4E-3B3270167190}"/>
              </a:ext>
            </a:extLst>
          </p:cNvPr>
          <p:cNvPicPr>
            <a:picLocks noChangeAspect="1"/>
          </p:cNvPicPr>
          <p:nvPr userDrawn="1"/>
        </p:nvPicPr>
        <p:blipFill>
          <a:blip r:embed="rId2"/>
          <a:srcRect/>
          <a:stretch/>
        </p:blipFill>
        <p:spPr>
          <a:xfrm>
            <a:off x="0" y="1"/>
            <a:ext cx="1821951" cy="728780"/>
          </a:xfrm>
          <a:prstGeom prst="rect">
            <a:avLst/>
          </a:prstGeom>
        </p:spPr>
      </p:pic>
    </p:spTree>
    <p:extLst>
      <p:ext uri="{BB962C8B-B14F-4D97-AF65-F5344CB8AC3E}">
        <p14:creationId xmlns:p14="http://schemas.microsoft.com/office/powerpoint/2010/main" val="27476945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66D4DC-D743-4F4D-A70B-B0BFB8BBCBC2}" type="datetimeFigureOut">
              <a:rPr lang="en-US" smtClean="0"/>
              <a:t>6/13/24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8F54B4-3A15-CD44-944E-A3572FE80788}" type="slidenum">
              <a:rPr lang="en-US" smtClean="0"/>
              <a:t>‹#›</a:t>
            </a:fld>
            <a:endParaRPr lang="en-US"/>
          </a:p>
        </p:txBody>
      </p:sp>
    </p:spTree>
    <p:extLst>
      <p:ext uri="{BB962C8B-B14F-4D97-AF65-F5344CB8AC3E}">
        <p14:creationId xmlns:p14="http://schemas.microsoft.com/office/powerpoint/2010/main" val="3658173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7"/>
          <p:cNvSpPr>
            <a:spLocks noGrp="1"/>
          </p:cNvSpPr>
          <p:nvPr>
            <p:ph type="pic" sz="quarter" idx="10"/>
          </p:nvPr>
        </p:nvSpPr>
        <p:spPr>
          <a:xfrm>
            <a:off x="6991741" y="992187"/>
            <a:ext cx="4233863" cy="5865813"/>
          </a:xfrm>
          <a:prstGeom prst="rect">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1654864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504950" y="0"/>
            <a:ext cx="5078413" cy="6858000"/>
          </a:xfrm>
          <a:prstGeom prst="flowChartOffpageConnector">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2251331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6907213" cy="4010025"/>
          </a:xfrm>
          <a:prstGeom prst="round2DiagRect">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1501392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490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3235325" cy="4051300"/>
          </a:xfrm>
          <a:prstGeom prst="flowChartOffpageConnector">
            <a:avLst/>
          </a:prstGeom>
          <a:pattFill prst="pct25">
            <a:fgClr>
              <a:schemeClr val="accent1"/>
            </a:fgClr>
            <a:bgClr>
              <a:schemeClr val="bg1"/>
            </a:bgClr>
          </a:pattFill>
        </p:spPr>
        <p:txBody>
          <a:bodyPr/>
          <a:lstStyle/>
          <a:p>
            <a:endParaRPr lang="en-US"/>
          </a:p>
        </p:txBody>
      </p:sp>
      <p:sp>
        <p:nvSpPr>
          <p:cNvPr id="10" name="Picture Placeholder 8"/>
          <p:cNvSpPr>
            <a:spLocks noGrp="1"/>
          </p:cNvSpPr>
          <p:nvPr>
            <p:ph type="pic" sz="quarter" idx="11"/>
          </p:nvPr>
        </p:nvSpPr>
        <p:spPr>
          <a:xfrm>
            <a:off x="8956675" y="0"/>
            <a:ext cx="3235325" cy="4051300"/>
          </a:xfrm>
          <a:prstGeom prst="flowChartOffpageConnector">
            <a:avLst/>
          </a:prstGeom>
          <a:pattFill prst="pct25">
            <a:fgClr>
              <a:schemeClr val="accent1"/>
            </a:fgClr>
            <a:bgClr>
              <a:schemeClr val="bg1"/>
            </a:bgClr>
          </a:pattFill>
        </p:spPr>
        <p:txBody>
          <a:bodyPr/>
          <a:lstStyle/>
          <a:p>
            <a:endParaRPr lang="en-US"/>
          </a:p>
        </p:txBody>
      </p:sp>
      <p:sp>
        <p:nvSpPr>
          <p:cNvPr id="12" name="Picture Placeholder 11"/>
          <p:cNvSpPr>
            <a:spLocks noGrp="1"/>
          </p:cNvSpPr>
          <p:nvPr>
            <p:ph type="pic" sz="quarter" idx="12"/>
          </p:nvPr>
        </p:nvSpPr>
        <p:spPr>
          <a:xfrm>
            <a:off x="4478337" y="2806700"/>
            <a:ext cx="3235325" cy="4051300"/>
          </a:xfrm>
          <a:prstGeom prst="rect">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3917004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357938" y="717550"/>
            <a:ext cx="5834062" cy="2124075"/>
          </a:xfrm>
          <a:prstGeom prst="rect">
            <a:avLst/>
          </a:prstGeom>
          <a:pattFill prst="pct25">
            <a:fgClr>
              <a:schemeClr val="accent1"/>
            </a:fgClr>
            <a:bgClr>
              <a:schemeClr val="bg1"/>
            </a:bgClr>
          </a:pattFill>
        </p:spPr>
        <p:txBody>
          <a:bodyPr/>
          <a:lstStyle/>
          <a:p>
            <a:endParaRPr lang="en-US"/>
          </a:p>
        </p:txBody>
      </p:sp>
      <p:sp>
        <p:nvSpPr>
          <p:cNvPr id="10" name="Picture Placeholder 8"/>
          <p:cNvSpPr>
            <a:spLocks noGrp="1"/>
          </p:cNvSpPr>
          <p:nvPr>
            <p:ph type="pic" sz="quarter" idx="11"/>
          </p:nvPr>
        </p:nvSpPr>
        <p:spPr>
          <a:xfrm>
            <a:off x="0" y="4065659"/>
            <a:ext cx="5834062" cy="2124075"/>
          </a:xfrm>
          <a:prstGeom prst="rect">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1286291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4072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
        <p:cNvGrpSpPr/>
        <p:nvPr/>
      </p:nvGrpSpPr>
      <p:grpSpPr>
        <a:xfrm>
          <a:off x="0" y="0"/>
          <a:ext cx="0" cy="0"/>
          <a:chOff x="0" y="0"/>
          <a:chExt cx="0" cy="0"/>
        </a:xfrm>
      </p:grpSpPr>
      <p:sp>
        <p:nvSpPr>
          <p:cNvPr id="41" name="Google Shape;41;p2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2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2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2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2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20613776"/>
      </p:ext>
    </p:extLst>
  </p:cSld>
  <p:clrMap bg1="lt1" tx1="dk1" bg2="dk2" tx2="lt2" accent1="accent1" accent2="accent2" accent3="accent3" accent4="accent4" accent5="accent5" accent6="accent6" hlink="hlink" folHlink="folHlink"/>
  <p:sldLayoutIdLst>
    <p:sldLayoutId id="2147483675"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96"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
        <p:cNvGrpSpPr/>
        <p:nvPr/>
      </p:nvGrpSpPr>
      <p:grpSpPr>
        <a:xfrm>
          <a:off x="0" y="0"/>
          <a:ext cx="0" cy="0"/>
          <a:chOff x="0" y="0"/>
          <a:chExt cx="0" cy="0"/>
        </a:xfrm>
      </p:grpSpPr>
      <p:sp>
        <p:nvSpPr>
          <p:cNvPr id="41" name="Google Shape;41;p2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2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2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2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2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27332711"/>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7" r:id="rId11"/>
    <p:sldLayoutId id="2147483698" r:id="rId12"/>
    <p:sldLayoutId id="2147483699"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8" Type="http://schemas.openxmlformats.org/officeDocument/2006/relationships/chart" Target="../charts/chart135.xml"/><Relationship Id="rId3" Type="http://schemas.openxmlformats.org/officeDocument/2006/relationships/chart" Target="../charts/chart130.xml"/><Relationship Id="rId7" Type="http://schemas.openxmlformats.org/officeDocument/2006/relationships/chart" Target="../charts/chart134.xml"/><Relationship Id="rId12" Type="http://schemas.openxmlformats.org/officeDocument/2006/relationships/image" Target="../media/image9.png"/><Relationship Id="rId2" Type="http://schemas.openxmlformats.org/officeDocument/2006/relationships/chart" Target="../charts/chart129.xml"/><Relationship Id="rId1" Type="http://schemas.openxmlformats.org/officeDocument/2006/relationships/slideLayout" Target="../slideLayouts/slideLayout24.xml"/><Relationship Id="rId6" Type="http://schemas.openxmlformats.org/officeDocument/2006/relationships/chart" Target="../charts/chart133.xml"/><Relationship Id="rId11" Type="http://schemas.openxmlformats.org/officeDocument/2006/relationships/chart" Target="../charts/chart138.xml"/><Relationship Id="rId5" Type="http://schemas.openxmlformats.org/officeDocument/2006/relationships/chart" Target="../charts/chart132.xml"/><Relationship Id="rId10" Type="http://schemas.openxmlformats.org/officeDocument/2006/relationships/chart" Target="../charts/chart137.xml"/><Relationship Id="rId4" Type="http://schemas.openxmlformats.org/officeDocument/2006/relationships/chart" Target="../charts/chart131.xml"/><Relationship Id="rId9" Type="http://schemas.openxmlformats.org/officeDocument/2006/relationships/chart" Target="../charts/chart136.xml"/></Relationships>
</file>

<file path=ppt/slides/_rels/slide101.xml.rels><?xml version="1.0" encoding="UTF-8" standalone="yes"?>
<Relationships xmlns="http://schemas.openxmlformats.org/package/2006/relationships"><Relationship Id="rId8" Type="http://schemas.openxmlformats.org/officeDocument/2006/relationships/chart" Target="../charts/chart145.xml"/><Relationship Id="rId3" Type="http://schemas.openxmlformats.org/officeDocument/2006/relationships/chart" Target="../charts/chart140.xml"/><Relationship Id="rId7" Type="http://schemas.openxmlformats.org/officeDocument/2006/relationships/chart" Target="../charts/chart144.xml"/><Relationship Id="rId12" Type="http://schemas.openxmlformats.org/officeDocument/2006/relationships/image" Target="../media/image9.png"/><Relationship Id="rId2" Type="http://schemas.openxmlformats.org/officeDocument/2006/relationships/chart" Target="../charts/chart139.xml"/><Relationship Id="rId1" Type="http://schemas.openxmlformats.org/officeDocument/2006/relationships/slideLayout" Target="../slideLayouts/slideLayout24.xml"/><Relationship Id="rId6" Type="http://schemas.openxmlformats.org/officeDocument/2006/relationships/chart" Target="../charts/chart143.xml"/><Relationship Id="rId11" Type="http://schemas.openxmlformats.org/officeDocument/2006/relationships/chart" Target="../charts/chart148.xml"/><Relationship Id="rId5" Type="http://schemas.openxmlformats.org/officeDocument/2006/relationships/chart" Target="../charts/chart142.xml"/><Relationship Id="rId10" Type="http://schemas.openxmlformats.org/officeDocument/2006/relationships/chart" Target="../charts/chart147.xml"/><Relationship Id="rId4" Type="http://schemas.openxmlformats.org/officeDocument/2006/relationships/chart" Target="../charts/chart141.xml"/><Relationship Id="rId9" Type="http://schemas.openxmlformats.org/officeDocument/2006/relationships/chart" Target="../charts/chart146.xml"/></Relationships>
</file>

<file path=ppt/slides/_rels/slide102.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12" Type="http://schemas.openxmlformats.org/officeDocument/2006/relationships/image" Target="../media/image9.png"/><Relationship Id="rId2" Type="http://schemas.openxmlformats.org/officeDocument/2006/relationships/chart" Target="../charts/chart149.xml"/><Relationship Id="rId1" Type="http://schemas.openxmlformats.org/officeDocument/2006/relationships/slideLayout" Target="../slideLayouts/slideLayout24.xml"/><Relationship Id="rId6" Type="http://schemas.openxmlformats.org/officeDocument/2006/relationships/chart" Target="../charts/chart153.xml"/><Relationship Id="rId11" Type="http://schemas.openxmlformats.org/officeDocument/2006/relationships/chart" Target="../charts/chart158.xml"/><Relationship Id="rId5" Type="http://schemas.openxmlformats.org/officeDocument/2006/relationships/chart" Target="../charts/chart152.xml"/><Relationship Id="rId10" Type="http://schemas.openxmlformats.org/officeDocument/2006/relationships/chart" Target="../charts/chart157.xml"/><Relationship Id="rId4" Type="http://schemas.openxmlformats.org/officeDocument/2006/relationships/chart" Target="../charts/chart151.xml"/><Relationship Id="rId9" Type="http://schemas.openxmlformats.org/officeDocument/2006/relationships/chart" Target="../charts/chart156.xml"/></Relationships>
</file>

<file path=ppt/slides/_rels/slide10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04.xml.rels><?xml version="1.0" encoding="UTF-8" standalone="yes"?>
<Relationships xmlns="http://schemas.openxmlformats.org/package/2006/relationships"><Relationship Id="rId3" Type="http://schemas.openxmlformats.org/officeDocument/2006/relationships/chart" Target="../charts/chart159.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3" Type="http://schemas.openxmlformats.org/officeDocument/2006/relationships/chart" Target="../charts/chart160.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3" Type="http://schemas.openxmlformats.org/officeDocument/2006/relationships/chart" Target="../charts/chart161.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3" Type="http://schemas.openxmlformats.org/officeDocument/2006/relationships/chart" Target="../charts/chart162.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3" Type="http://schemas.openxmlformats.org/officeDocument/2006/relationships/chart" Target="../charts/chart163.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3" Type="http://schemas.openxmlformats.org/officeDocument/2006/relationships/chart" Target="../charts/chart164.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14.xml"/><Relationship Id="rId4" Type="http://schemas.openxmlformats.org/officeDocument/2006/relationships/chart" Target="../charts/chart15.xml"/></Relationships>
</file>

<file path=ppt/slides/_rels/slide110.xml.rels><?xml version="1.0" encoding="UTF-8" standalone="yes"?>
<Relationships xmlns="http://schemas.openxmlformats.org/package/2006/relationships"><Relationship Id="rId3" Type="http://schemas.openxmlformats.org/officeDocument/2006/relationships/chart" Target="../charts/chart165.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3" Type="http://schemas.openxmlformats.org/officeDocument/2006/relationships/chart" Target="../charts/chart166.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3" Type="http://schemas.openxmlformats.org/officeDocument/2006/relationships/chart" Target="../charts/chart167.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13.xml.rels><?xml version="1.0" encoding="UTF-8" standalone="yes"?>
<Relationships xmlns="http://schemas.openxmlformats.org/package/2006/relationships"><Relationship Id="rId3" Type="http://schemas.openxmlformats.org/officeDocument/2006/relationships/chart" Target="../charts/chart168.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3" Type="http://schemas.openxmlformats.org/officeDocument/2006/relationships/chart" Target="../charts/chart169.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3" Type="http://schemas.openxmlformats.org/officeDocument/2006/relationships/chart" Target="../charts/chart170.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3" Type="http://schemas.openxmlformats.org/officeDocument/2006/relationships/chart" Target="../charts/chart171.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3" Type="http://schemas.openxmlformats.org/officeDocument/2006/relationships/chart" Target="../charts/chart172.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3" Type="http://schemas.openxmlformats.org/officeDocument/2006/relationships/chart" Target="../charts/chart173.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3" Type="http://schemas.openxmlformats.org/officeDocument/2006/relationships/chart" Target="../charts/chart174.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3" Type="http://schemas.openxmlformats.org/officeDocument/2006/relationships/chart" Target="../charts/chart175.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3" Type="http://schemas.openxmlformats.org/officeDocument/2006/relationships/chart" Target="../charts/chart176.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3" Type="http://schemas.openxmlformats.org/officeDocument/2006/relationships/chart" Target="../charts/chart177.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23.xml.rels><?xml version="1.0" encoding="UTF-8" standalone="yes"?>
<Relationships xmlns="http://schemas.openxmlformats.org/package/2006/relationships"><Relationship Id="rId3" Type="http://schemas.openxmlformats.org/officeDocument/2006/relationships/chart" Target="../charts/chart178.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24.xml.rels><?xml version="1.0" encoding="UTF-8" standalone="yes"?>
<Relationships xmlns="http://schemas.openxmlformats.org/package/2006/relationships"><Relationship Id="rId3" Type="http://schemas.openxmlformats.org/officeDocument/2006/relationships/chart" Target="../charts/chart179.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25.xml.rels><?xml version="1.0" encoding="UTF-8" standalone="yes"?>
<Relationships xmlns="http://schemas.openxmlformats.org/package/2006/relationships"><Relationship Id="rId3" Type="http://schemas.openxmlformats.org/officeDocument/2006/relationships/chart" Target="../charts/chart180.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81.xml"/><Relationship Id="rId1" Type="http://schemas.openxmlformats.org/officeDocument/2006/relationships/slideLayout" Target="../slideLayouts/slideLayout24.xml"/></Relationships>
</file>

<file path=ppt/slides/_rels/slide127.xml.rels><?xml version="1.0" encoding="UTF-8" standalone="yes"?>
<Relationships xmlns="http://schemas.openxmlformats.org/package/2006/relationships"><Relationship Id="rId3" Type="http://schemas.openxmlformats.org/officeDocument/2006/relationships/chart" Target="../charts/chart182.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3" Type="http://schemas.openxmlformats.org/officeDocument/2006/relationships/chart" Target="../charts/chart183.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29.xml.rels><?xml version="1.0" encoding="UTF-8" standalone="yes"?>
<Relationships xmlns="http://schemas.openxmlformats.org/package/2006/relationships"><Relationship Id="rId3" Type="http://schemas.openxmlformats.org/officeDocument/2006/relationships/chart" Target="../charts/chart184.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14.xml"/><Relationship Id="rId4" Type="http://schemas.openxmlformats.org/officeDocument/2006/relationships/chart" Target="../charts/chart20.xml"/></Relationships>
</file>

<file path=ppt/slides/_rels/slide130.xml.rels><?xml version="1.0" encoding="UTF-8" standalone="yes"?>
<Relationships xmlns="http://schemas.openxmlformats.org/package/2006/relationships"><Relationship Id="rId3" Type="http://schemas.openxmlformats.org/officeDocument/2006/relationships/chart" Target="../charts/chart185.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3" Type="http://schemas.openxmlformats.org/officeDocument/2006/relationships/chart" Target="../charts/chart186.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3" Type="http://schemas.openxmlformats.org/officeDocument/2006/relationships/chart" Target="../charts/chart187.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3" Type="http://schemas.openxmlformats.org/officeDocument/2006/relationships/chart" Target="../charts/chart188.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35.xml.rels><?xml version="1.0" encoding="UTF-8" standalone="yes"?>
<Relationships xmlns="http://schemas.openxmlformats.org/package/2006/relationships"><Relationship Id="rId3" Type="http://schemas.openxmlformats.org/officeDocument/2006/relationships/chart" Target="../charts/chart189.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36.xml.rels><?xml version="1.0" encoding="UTF-8" standalone="yes"?>
<Relationships xmlns="http://schemas.openxmlformats.org/package/2006/relationships"><Relationship Id="rId3" Type="http://schemas.openxmlformats.org/officeDocument/2006/relationships/chart" Target="../charts/chart190.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3" Type="http://schemas.openxmlformats.org/officeDocument/2006/relationships/chart" Target="../charts/chart191.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38.xml.rels><?xml version="1.0" encoding="UTF-8" standalone="yes"?>
<Relationships xmlns="http://schemas.openxmlformats.org/package/2006/relationships"><Relationship Id="rId3" Type="http://schemas.openxmlformats.org/officeDocument/2006/relationships/chart" Target="../charts/chart192.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39.xml.rels><?xml version="1.0" encoding="UTF-8" standalone="yes"?>
<Relationships xmlns="http://schemas.openxmlformats.org/package/2006/relationships"><Relationship Id="rId3" Type="http://schemas.openxmlformats.org/officeDocument/2006/relationships/chart" Target="../charts/chart193.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14.xml"/></Relationships>
</file>

<file path=ppt/slides/_rels/slide140.xml.rels><?xml version="1.0" encoding="UTF-8" standalone="yes"?>
<Relationships xmlns="http://schemas.openxmlformats.org/package/2006/relationships"><Relationship Id="rId3" Type="http://schemas.openxmlformats.org/officeDocument/2006/relationships/chart" Target="../charts/chart194.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41.xml.rels><?xml version="1.0" encoding="UTF-8" standalone="yes"?>
<Relationships xmlns="http://schemas.openxmlformats.org/package/2006/relationships"><Relationship Id="rId3" Type="http://schemas.openxmlformats.org/officeDocument/2006/relationships/chart" Target="../charts/chart195.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42.xml.rels><?xml version="1.0" encoding="UTF-8" standalone="yes"?>
<Relationships xmlns="http://schemas.openxmlformats.org/package/2006/relationships"><Relationship Id="rId3" Type="http://schemas.openxmlformats.org/officeDocument/2006/relationships/chart" Target="../charts/chart196.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43.xml.rels><?xml version="1.0" encoding="UTF-8" standalone="yes"?>
<Relationships xmlns="http://schemas.openxmlformats.org/package/2006/relationships"><Relationship Id="rId3" Type="http://schemas.openxmlformats.org/officeDocument/2006/relationships/chart" Target="../charts/chart197.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44.xml.rels><?xml version="1.0" encoding="UTF-8" standalone="yes"?>
<Relationships xmlns="http://schemas.openxmlformats.org/package/2006/relationships"><Relationship Id="rId3" Type="http://schemas.openxmlformats.org/officeDocument/2006/relationships/chart" Target="../charts/chart198.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45.xml.rels><?xml version="1.0" encoding="UTF-8" standalone="yes"?>
<Relationships xmlns="http://schemas.openxmlformats.org/package/2006/relationships"><Relationship Id="rId3" Type="http://schemas.openxmlformats.org/officeDocument/2006/relationships/chart" Target="../charts/chart199.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3" Type="http://schemas.openxmlformats.org/officeDocument/2006/relationships/chart" Target="../charts/chart200.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47.xml.rels><?xml version="1.0" encoding="UTF-8" standalone="yes"?>
<Relationships xmlns="http://schemas.openxmlformats.org/package/2006/relationships"><Relationship Id="rId3" Type="http://schemas.openxmlformats.org/officeDocument/2006/relationships/chart" Target="../charts/chart201.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48.xml.rels><?xml version="1.0" encoding="UTF-8" standalone="yes"?>
<Relationships xmlns="http://schemas.openxmlformats.org/package/2006/relationships"><Relationship Id="rId3" Type="http://schemas.openxmlformats.org/officeDocument/2006/relationships/chart" Target="../charts/chart202.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49.xml.rels><?xml version="1.0" encoding="UTF-8" standalone="yes"?>
<Relationships xmlns="http://schemas.openxmlformats.org/package/2006/relationships"><Relationship Id="rId3" Type="http://schemas.openxmlformats.org/officeDocument/2006/relationships/chart" Target="../charts/chart203.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14.xml"/><Relationship Id="rId4" Type="http://schemas.openxmlformats.org/officeDocument/2006/relationships/chart" Target="../charts/chart25.xml"/></Relationships>
</file>

<file path=ppt/slides/_rels/slide150.xml.rels><?xml version="1.0" encoding="UTF-8" standalone="yes"?>
<Relationships xmlns="http://schemas.openxmlformats.org/package/2006/relationships"><Relationship Id="rId3" Type="http://schemas.openxmlformats.org/officeDocument/2006/relationships/chart" Target="../charts/chart204.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52.xml.rels><?xml version="1.0" encoding="UTF-8" standalone="yes"?>
<Relationships xmlns="http://schemas.openxmlformats.org/package/2006/relationships"><Relationship Id="rId3" Type="http://schemas.openxmlformats.org/officeDocument/2006/relationships/chart" Target="../charts/chart205.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53.xml.rels><?xml version="1.0" encoding="UTF-8" standalone="yes"?>
<Relationships xmlns="http://schemas.openxmlformats.org/package/2006/relationships"><Relationship Id="rId3" Type="http://schemas.openxmlformats.org/officeDocument/2006/relationships/chart" Target="../charts/chart206.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54.xml.rels><?xml version="1.0" encoding="UTF-8" standalone="yes"?>
<Relationships xmlns="http://schemas.openxmlformats.org/package/2006/relationships"><Relationship Id="rId3" Type="http://schemas.openxmlformats.org/officeDocument/2006/relationships/chart" Target="../charts/chart207.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55.xml.rels><?xml version="1.0" encoding="UTF-8" standalone="yes"?>
<Relationships xmlns="http://schemas.openxmlformats.org/package/2006/relationships"><Relationship Id="rId3" Type="http://schemas.openxmlformats.org/officeDocument/2006/relationships/chart" Target="../charts/chart208.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56.xml.rels><?xml version="1.0" encoding="UTF-8" standalone="yes"?>
<Relationships xmlns="http://schemas.openxmlformats.org/package/2006/relationships"><Relationship Id="rId3" Type="http://schemas.openxmlformats.org/officeDocument/2006/relationships/chart" Target="../charts/chart209.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57.xml.rels><?xml version="1.0" encoding="UTF-8" standalone="yes"?>
<Relationships xmlns="http://schemas.openxmlformats.org/package/2006/relationships"><Relationship Id="rId3" Type="http://schemas.openxmlformats.org/officeDocument/2006/relationships/chart" Target="../charts/chart210.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58.xml.rels><?xml version="1.0" encoding="UTF-8" standalone="yes"?>
<Relationships xmlns="http://schemas.openxmlformats.org/package/2006/relationships"><Relationship Id="rId3" Type="http://schemas.openxmlformats.org/officeDocument/2006/relationships/chart" Target="../charts/chart211.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59.xml.rels><?xml version="1.0" encoding="UTF-8" standalone="yes"?>
<Relationships xmlns="http://schemas.openxmlformats.org/package/2006/relationships"><Relationship Id="rId3" Type="http://schemas.openxmlformats.org/officeDocument/2006/relationships/chart" Target="../charts/chart212.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chart" Target="../charts/chart26.xml"/><Relationship Id="rId1" Type="http://schemas.openxmlformats.org/officeDocument/2006/relationships/slideLayout" Target="../slideLayouts/slideLayout14.xml"/></Relationships>
</file>

<file path=ppt/slides/_rels/slide160.xml.rels><?xml version="1.0" encoding="UTF-8" standalone="yes"?>
<Relationships xmlns="http://schemas.openxmlformats.org/package/2006/relationships"><Relationship Id="rId3" Type="http://schemas.openxmlformats.org/officeDocument/2006/relationships/chart" Target="../charts/chart213.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61.xml.rels><?xml version="1.0" encoding="UTF-8" standalone="yes"?>
<Relationships xmlns="http://schemas.openxmlformats.org/package/2006/relationships"><Relationship Id="rId3" Type="http://schemas.openxmlformats.org/officeDocument/2006/relationships/chart" Target="../charts/chart214.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62.xml.rels><?xml version="1.0" encoding="UTF-8" standalone="yes"?>
<Relationships xmlns="http://schemas.openxmlformats.org/package/2006/relationships"><Relationship Id="rId3" Type="http://schemas.openxmlformats.org/officeDocument/2006/relationships/chart" Target="../charts/chart215.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63.xml.rels><?xml version="1.0" encoding="UTF-8" standalone="yes"?>
<Relationships xmlns="http://schemas.openxmlformats.org/package/2006/relationships"><Relationship Id="rId3" Type="http://schemas.openxmlformats.org/officeDocument/2006/relationships/chart" Target="../charts/chart216.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64.xml.rels><?xml version="1.0" encoding="UTF-8" standalone="yes"?>
<Relationships xmlns="http://schemas.openxmlformats.org/package/2006/relationships"><Relationship Id="rId3" Type="http://schemas.openxmlformats.org/officeDocument/2006/relationships/chart" Target="../charts/chart217.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65.xml.rels><?xml version="1.0" encoding="UTF-8" standalone="yes"?>
<Relationships xmlns="http://schemas.openxmlformats.org/package/2006/relationships"><Relationship Id="rId3" Type="http://schemas.openxmlformats.org/officeDocument/2006/relationships/chart" Target="../charts/chart218.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66.xml.rels><?xml version="1.0" encoding="UTF-8" standalone="yes"?>
<Relationships xmlns="http://schemas.openxmlformats.org/package/2006/relationships"><Relationship Id="rId3" Type="http://schemas.openxmlformats.org/officeDocument/2006/relationships/chart" Target="../charts/chart219.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67.xml.rels><?xml version="1.0" encoding="UTF-8" standalone="yes"?>
<Relationships xmlns="http://schemas.openxmlformats.org/package/2006/relationships"><Relationship Id="rId3" Type="http://schemas.openxmlformats.org/officeDocument/2006/relationships/chart" Target="../charts/chart220.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6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169.xml.rels><?xml version="1.0" encoding="UTF-8" standalone="yes"?>
<Relationships xmlns="http://schemas.openxmlformats.org/package/2006/relationships"><Relationship Id="rId3" Type="http://schemas.openxmlformats.org/officeDocument/2006/relationships/chart" Target="../charts/chart221.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14.xml"/><Relationship Id="rId4" Type="http://schemas.openxmlformats.org/officeDocument/2006/relationships/chart" Target="../charts/chart30.xml"/></Relationships>
</file>

<file path=ppt/slides/_rels/slide170.xml.rels><?xml version="1.0" encoding="UTF-8" standalone="yes"?>
<Relationships xmlns="http://schemas.openxmlformats.org/package/2006/relationships"><Relationship Id="rId3" Type="http://schemas.openxmlformats.org/officeDocument/2006/relationships/chart" Target="../charts/chart222.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71.xml.rels><?xml version="1.0" encoding="UTF-8" standalone="yes"?>
<Relationships xmlns="http://schemas.openxmlformats.org/package/2006/relationships"><Relationship Id="rId3" Type="http://schemas.openxmlformats.org/officeDocument/2006/relationships/chart" Target="../charts/chart223.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chart" Target="../charts/chart224.xml"/></Relationships>
</file>

<file path=ppt/slides/_rels/slide173.xml.rels><?xml version="1.0" encoding="UTF-8" standalone="yes"?>
<Relationships xmlns="http://schemas.openxmlformats.org/package/2006/relationships"><Relationship Id="rId3" Type="http://schemas.openxmlformats.org/officeDocument/2006/relationships/chart" Target="../charts/chart225.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74.xml.rels><?xml version="1.0" encoding="UTF-8" standalone="yes"?>
<Relationships xmlns="http://schemas.openxmlformats.org/package/2006/relationships"><Relationship Id="rId3" Type="http://schemas.openxmlformats.org/officeDocument/2006/relationships/chart" Target="../charts/chart226.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75.xml.rels><?xml version="1.0" encoding="UTF-8" standalone="yes"?>
<Relationships xmlns="http://schemas.openxmlformats.org/package/2006/relationships"><Relationship Id="rId3" Type="http://schemas.openxmlformats.org/officeDocument/2006/relationships/chart" Target="../charts/chart227.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76.xml.rels><?xml version="1.0" encoding="UTF-8" standalone="yes"?>
<Relationships xmlns="http://schemas.openxmlformats.org/package/2006/relationships"><Relationship Id="rId3" Type="http://schemas.openxmlformats.org/officeDocument/2006/relationships/chart" Target="../charts/chart228.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77.xml.rels><?xml version="1.0" encoding="UTF-8" standalone="yes"?>
<Relationships xmlns="http://schemas.openxmlformats.org/package/2006/relationships"><Relationship Id="rId3" Type="http://schemas.openxmlformats.org/officeDocument/2006/relationships/chart" Target="../charts/chart229.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78.xml.rels><?xml version="1.0" encoding="UTF-8" standalone="yes"?>
<Relationships xmlns="http://schemas.openxmlformats.org/package/2006/relationships"><Relationship Id="rId3" Type="http://schemas.openxmlformats.org/officeDocument/2006/relationships/chart" Target="../charts/chart230.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79.xml.rels><?xml version="1.0" encoding="UTF-8" standalone="yes"?>
<Relationships xmlns="http://schemas.openxmlformats.org/package/2006/relationships"><Relationship Id="rId3" Type="http://schemas.openxmlformats.org/officeDocument/2006/relationships/chart" Target="../charts/chart231.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14.xml"/></Relationships>
</file>

<file path=ppt/slides/_rels/slide180.xml.rels><?xml version="1.0" encoding="UTF-8" standalone="yes"?>
<Relationships xmlns="http://schemas.openxmlformats.org/package/2006/relationships"><Relationship Id="rId3" Type="http://schemas.openxmlformats.org/officeDocument/2006/relationships/chart" Target="../charts/chart232.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81.xml.rels><?xml version="1.0" encoding="UTF-8" standalone="yes"?>
<Relationships xmlns="http://schemas.openxmlformats.org/package/2006/relationships"><Relationship Id="rId3" Type="http://schemas.openxmlformats.org/officeDocument/2006/relationships/chart" Target="../charts/chart233.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82.xml.rels><?xml version="1.0" encoding="UTF-8" standalone="yes"?>
<Relationships xmlns="http://schemas.openxmlformats.org/package/2006/relationships"><Relationship Id="rId3" Type="http://schemas.openxmlformats.org/officeDocument/2006/relationships/chart" Target="../charts/chart234.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83.xml.rels><?xml version="1.0" encoding="UTF-8" standalone="yes"?>
<Relationships xmlns="http://schemas.openxmlformats.org/package/2006/relationships"><Relationship Id="rId3" Type="http://schemas.openxmlformats.org/officeDocument/2006/relationships/chart" Target="../charts/chart235.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84.xml.rels><?xml version="1.0" encoding="UTF-8" standalone="yes"?>
<Relationships xmlns="http://schemas.openxmlformats.org/package/2006/relationships"><Relationship Id="rId3" Type="http://schemas.openxmlformats.org/officeDocument/2006/relationships/chart" Target="../charts/chart236.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85.xml.rels><?xml version="1.0" encoding="UTF-8" standalone="yes"?>
<Relationships xmlns="http://schemas.openxmlformats.org/package/2006/relationships"><Relationship Id="rId3" Type="http://schemas.openxmlformats.org/officeDocument/2006/relationships/chart" Target="../charts/chart237.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86.xml.rels><?xml version="1.0" encoding="UTF-8" standalone="yes"?>
<Relationships xmlns="http://schemas.openxmlformats.org/package/2006/relationships"><Relationship Id="rId3" Type="http://schemas.openxmlformats.org/officeDocument/2006/relationships/chart" Target="../charts/chart238.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87.xml.rels><?xml version="1.0" encoding="UTF-8" standalone="yes"?>
<Relationships xmlns="http://schemas.openxmlformats.org/package/2006/relationships"><Relationship Id="rId3" Type="http://schemas.openxmlformats.org/officeDocument/2006/relationships/chart" Target="../charts/chart239.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88.xml.rels><?xml version="1.0" encoding="UTF-8" standalone="yes"?>
<Relationships xmlns="http://schemas.openxmlformats.org/package/2006/relationships"><Relationship Id="rId3" Type="http://schemas.openxmlformats.org/officeDocument/2006/relationships/chart" Target="../charts/chart240.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89.xml.rels><?xml version="1.0" encoding="UTF-8" standalone="yes"?>
<Relationships xmlns="http://schemas.openxmlformats.org/package/2006/relationships"><Relationship Id="rId3" Type="http://schemas.openxmlformats.org/officeDocument/2006/relationships/chart" Target="../charts/chart241.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14.xml"/><Relationship Id="rId4" Type="http://schemas.openxmlformats.org/officeDocument/2006/relationships/chart" Target="../charts/chart35.xml"/></Relationships>
</file>

<file path=ppt/slides/_rels/slide190.xml.rels><?xml version="1.0" encoding="UTF-8" standalone="yes"?>
<Relationships xmlns="http://schemas.openxmlformats.org/package/2006/relationships"><Relationship Id="rId3" Type="http://schemas.openxmlformats.org/officeDocument/2006/relationships/chart" Target="../charts/chart242.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91.xml.rels><?xml version="1.0" encoding="UTF-8" standalone="yes"?>
<Relationships xmlns="http://schemas.openxmlformats.org/package/2006/relationships"><Relationship Id="rId3" Type="http://schemas.openxmlformats.org/officeDocument/2006/relationships/chart" Target="../charts/chart243.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92.xml.rels><?xml version="1.0" encoding="UTF-8" standalone="yes"?>
<Relationships xmlns="http://schemas.openxmlformats.org/package/2006/relationships"><Relationship Id="rId3" Type="http://schemas.openxmlformats.org/officeDocument/2006/relationships/chart" Target="../charts/chart244.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93.xml.rels><?xml version="1.0" encoding="UTF-8" standalone="yes"?>
<Relationships xmlns="http://schemas.openxmlformats.org/package/2006/relationships"><Relationship Id="rId3" Type="http://schemas.openxmlformats.org/officeDocument/2006/relationships/chart" Target="../charts/chart245.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94.xml.rels><?xml version="1.0" encoding="UTF-8" standalone="yes"?>
<Relationships xmlns="http://schemas.openxmlformats.org/package/2006/relationships"><Relationship Id="rId3" Type="http://schemas.openxmlformats.org/officeDocument/2006/relationships/chart" Target="../charts/chart246.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95.xml.rels><?xml version="1.0" encoding="UTF-8" standalone="yes"?>
<Relationships xmlns="http://schemas.openxmlformats.org/package/2006/relationships"><Relationship Id="rId3" Type="http://schemas.openxmlformats.org/officeDocument/2006/relationships/chart" Target="../charts/chart247.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96.xml.rels><?xml version="1.0" encoding="UTF-8" standalone="yes"?>
<Relationships xmlns="http://schemas.openxmlformats.org/package/2006/relationships"><Relationship Id="rId3" Type="http://schemas.openxmlformats.org/officeDocument/2006/relationships/chart" Target="../charts/chart248.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97.xml.rels><?xml version="1.0" encoding="UTF-8" standalone="yes"?>
<Relationships xmlns="http://schemas.openxmlformats.org/package/2006/relationships"><Relationship Id="rId3" Type="http://schemas.openxmlformats.org/officeDocument/2006/relationships/chart" Target="../charts/chart249.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98.xml.rels><?xml version="1.0" encoding="UTF-8" standalone="yes"?>
<Relationships xmlns="http://schemas.openxmlformats.org/package/2006/relationships"><Relationship Id="rId3" Type="http://schemas.openxmlformats.org/officeDocument/2006/relationships/chart" Target="../charts/chart250.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99.xml.rels><?xml version="1.0" encoding="UTF-8" standalone="yes"?>
<Relationships xmlns="http://schemas.openxmlformats.org/package/2006/relationships"><Relationship Id="rId3" Type="http://schemas.openxmlformats.org/officeDocument/2006/relationships/chart" Target="../charts/chart251.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chart" Target="../charts/chart36.xml"/><Relationship Id="rId1" Type="http://schemas.openxmlformats.org/officeDocument/2006/relationships/slideLayout" Target="../slideLayouts/slideLayout14.xml"/></Relationships>
</file>

<file path=ppt/slides/_rels/slide20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20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6.xml"/><Relationship Id="rId5" Type="http://schemas.openxmlformats.org/officeDocument/2006/relationships/image" Target="../media/image3.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chart" Target="../charts/chart38.xml"/><Relationship Id="rId1" Type="http://schemas.openxmlformats.org/officeDocument/2006/relationships/slideLayout" Target="../slideLayouts/slideLayout14.xml"/><Relationship Id="rId4" Type="http://schemas.openxmlformats.org/officeDocument/2006/relationships/chart" Target="../charts/chart40.xml"/></Relationships>
</file>

<file path=ppt/slides/_rels/slide22.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slide" Target="slide151.xml"/><Relationship Id="rId3" Type="http://schemas.openxmlformats.org/officeDocument/2006/relationships/slide" Target="slide30.xml"/><Relationship Id="rId7" Type="http://schemas.openxmlformats.org/officeDocument/2006/relationships/slide" Target="slide134.xml"/><Relationship Id="rId12" Type="http://schemas.openxmlformats.org/officeDocument/2006/relationships/image" Target="../media/image6.jpeg"/><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slide" Target="slide103.xml"/><Relationship Id="rId11" Type="http://schemas.microsoft.com/office/2007/relationships/hdphoto" Target="../media/hdphoto2.wdp"/><Relationship Id="rId5" Type="http://schemas.openxmlformats.org/officeDocument/2006/relationships/slide" Target="slide69.xml"/><Relationship Id="rId10" Type="http://schemas.openxmlformats.org/officeDocument/2006/relationships/image" Target="../media/image7.png"/><Relationship Id="rId4" Type="http://schemas.openxmlformats.org/officeDocument/2006/relationships/slide" Target="slide51.xml"/><Relationship Id="rId9" Type="http://schemas.openxmlformats.org/officeDocument/2006/relationships/slide" Target="slide168.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49.xml"/><Relationship Id="rId1" Type="http://schemas.openxmlformats.org/officeDocument/2006/relationships/slideLayout" Target="../slideLayouts/slideLayout24.xml"/><Relationship Id="rId4" Type="http://schemas.openxmlformats.org/officeDocument/2006/relationships/chart" Target="../charts/chart50.xml"/></Relationships>
</file>

<file path=ppt/slides/_rels/slide32.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image" Target="../media/image9.png"/><Relationship Id="rId1" Type="http://schemas.openxmlformats.org/officeDocument/2006/relationships/slideLayout" Target="../slideLayouts/slideLayout24.xml"/><Relationship Id="rId4" Type="http://schemas.openxmlformats.org/officeDocument/2006/relationships/chart" Target="../charts/chart52.xml"/></Relationships>
</file>

<file path=ppt/slides/_rels/slide33.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image" Target="../media/image9.png"/><Relationship Id="rId1" Type="http://schemas.openxmlformats.org/officeDocument/2006/relationships/slideLayout" Target="../slideLayouts/slideLayout24.xml"/><Relationship Id="rId4" Type="http://schemas.openxmlformats.org/officeDocument/2006/relationships/chart" Target="../charts/chart54.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55.xml"/><Relationship Id="rId1" Type="http://schemas.openxmlformats.org/officeDocument/2006/relationships/slideLayout" Target="../slideLayouts/slideLayout24.xml"/><Relationship Id="rId4" Type="http://schemas.openxmlformats.org/officeDocument/2006/relationships/chart" Target="../charts/chart56.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57.xml"/><Relationship Id="rId1" Type="http://schemas.openxmlformats.org/officeDocument/2006/relationships/slideLayout" Target="../slideLayouts/slideLayout24.xml"/><Relationship Id="rId4" Type="http://schemas.openxmlformats.org/officeDocument/2006/relationships/chart" Target="../charts/chart58.xml"/></Relationships>
</file>

<file path=ppt/slides/_rels/slide36.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image" Target="../media/image9.png"/><Relationship Id="rId1" Type="http://schemas.openxmlformats.org/officeDocument/2006/relationships/slideLayout" Target="../slideLayouts/slideLayout24.xml"/><Relationship Id="rId4" Type="http://schemas.openxmlformats.org/officeDocument/2006/relationships/chart" Target="../charts/chart60.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61.xml"/><Relationship Id="rId1" Type="http://schemas.openxmlformats.org/officeDocument/2006/relationships/slideLayout" Target="../slideLayouts/slideLayout24.xml"/><Relationship Id="rId4" Type="http://schemas.openxmlformats.org/officeDocument/2006/relationships/chart" Target="../charts/chart62.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63.xml"/><Relationship Id="rId1" Type="http://schemas.openxmlformats.org/officeDocument/2006/relationships/slideLayout" Target="../slideLayouts/slideLayout24.xml"/><Relationship Id="rId4" Type="http://schemas.openxmlformats.org/officeDocument/2006/relationships/chart" Target="../charts/chart64.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65.xml"/><Relationship Id="rId1" Type="http://schemas.openxmlformats.org/officeDocument/2006/relationships/slideLayout" Target="../slideLayouts/slideLayout24.xml"/><Relationship Id="rId4" Type="http://schemas.openxmlformats.org/officeDocument/2006/relationships/chart" Target="../charts/chart66.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68.xml"/><Relationship Id="rId1" Type="http://schemas.openxmlformats.org/officeDocument/2006/relationships/slideLayout" Target="../slideLayouts/slideLayout24.xml"/><Relationship Id="rId4" Type="http://schemas.openxmlformats.org/officeDocument/2006/relationships/chart" Target="../charts/chart69.xml"/></Relationships>
</file>

<file path=ppt/slides/_rels/slide43.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image" Target="../media/image9.png"/><Relationship Id="rId1" Type="http://schemas.openxmlformats.org/officeDocument/2006/relationships/slideLayout" Target="../slideLayouts/slideLayout24.xml"/><Relationship Id="rId4" Type="http://schemas.openxmlformats.org/officeDocument/2006/relationships/chart" Target="../charts/chart71.xml"/></Relationships>
</file>

<file path=ppt/slides/_rels/slide44.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image" Target="../media/image9.png"/><Relationship Id="rId1" Type="http://schemas.openxmlformats.org/officeDocument/2006/relationships/slideLayout" Target="../slideLayouts/slideLayout24.xml"/><Relationship Id="rId4" Type="http://schemas.openxmlformats.org/officeDocument/2006/relationships/chart" Target="../charts/chart73.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74.xml"/><Relationship Id="rId1" Type="http://schemas.openxmlformats.org/officeDocument/2006/relationships/slideLayout" Target="../slideLayouts/slideLayout24.xml"/><Relationship Id="rId4" Type="http://schemas.openxmlformats.org/officeDocument/2006/relationships/chart" Target="../charts/chart75.xml"/></Relationships>
</file>

<file path=ppt/slides/_rels/slide46.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image" Target="../media/image9.png"/><Relationship Id="rId1" Type="http://schemas.openxmlformats.org/officeDocument/2006/relationships/slideLayout" Target="../slideLayouts/slideLayout24.xml"/><Relationship Id="rId4" Type="http://schemas.openxmlformats.org/officeDocument/2006/relationships/chart" Target="../charts/chart77.xml"/></Relationships>
</file>

<file path=ppt/slides/_rels/slide47.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image" Target="../media/image9.png"/><Relationship Id="rId1" Type="http://schemas.openxmlformats.org/officeDocument/2006/relationships/slideLayout" Target="../slideLayouts/slideLayout24.xml"/><Relationship Id="rId4" Type="http://schemas.openxmlformats.org/officeDocument/2006/relationships/chart" Target="../charts/chart79.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80.xml"/><Relationship Id="rId1" Type="http://schemas.openxmlformats.org/officeDocument/2006/relationships/slideLayout" Target="../slideLayouts/slideLayout24.xml"/><Relationship Id="rId4" Type="http://schemas.openxmlformats.org/officeDocument/2006/relationships/chart" Target="../charts/chart81.xml"/></Relationships>
</file>

<file path=ppt/slides/_rels/slide49.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image" Target="../media/image9.png"/><Relationship Id="rId1" Type="http://schemas.openxmlformats.org/officeDocument/2006/relationships/slideLayout" Target="../slideLayouts/slideLayout24.xml"/><Relationship Id="rId4" Type="http://schemas.openxmlformats.org/officeDocument/2006/relationships/chart" Target="../charts/chart8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image" Target="../media/image9.png"/><Relationship Id="rId1" Type="http://schemas.openxmlformats.org/officeDocument/2006/relationships/slideLayout" Target="../slideLayouts/slideLayout24.xml"/><Relationship Id="rId4" Type="http://schemas.openxmlformats.org/officeDocument/2006/relationships/chart" Target="../charts/chart85.xml"/></Relationships>
</file>

<file path=ppt/slides/_rels/slide5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4.xml"/><Relationship Id="rId4" Type="http://schemas.openxmlformats.org/officeDocument/2006/relationships/chart" Target="../charts/chart5.xml"/></Relationships>
</file>

<file path=ppt/slides/_rels/slide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chart" Target="../charts/chart91.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chart" Target="../charts/chart95.xml"/></Relationships>
</file>

<file path=ppt/slides/_rels/slide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chart" Target="../charts/chart96.xml"/></Relationships>
</file>

<file path=ppt/slides/_rels/slide77.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chart" Target="../charts/chart101.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chart" Target="../charts/chart107.xml"/></Relationships>
</file>

<file path=ppt/slides/_rels/slide88.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chart" Target="../charts/chart109.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4.xml"/><Relationship Id="rId4" Type="http://schemas.openxmlformats.org/officeDocument/2006/relationships/chart" Target="../charts/chart10.xml"/></Relationships>
</file>

<file path=ppt/slides/_rels/slide90.xml.rels><?xml version="1.0" encoding="UTF-8" standalone="yes"?>
<Relationships xmlns="http://schemas.openxmlformats.org/package/2006/relationships"><Relationship Id="rId3" Type="http://schemas.openxmlformats.org/officeDocument/2006/relationships/chart" Target="../charts/chart110.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3" Type="http://schemas.openxmlformats.org/officeDocument/2006/relationships/chart" Target="../charts/chart111.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3" Type="http://schemas.openxmlformats.org/officeDocument/2006/relationships/chart" Target="../charts/chart112.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3" Type="http://schemas.openxmlformats.org/officeDocument/2006/relationships/chart" Target="../charts/chart113.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3" Type="http://schemas.openxmlformats.org/officeDocument/2006/relationships/chart" Target="../charts/chart114.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3" Type="http://schemas.openxmlformats.org/officeDocument/2006/relationships/chart" Target="../charts/chart117.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3" Type="http://schemas.openxmlformats.org/officeDocument/2006/relationships/chart" Target="../charts/chart118.xml"/><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8" Type="http://schemas.openxmlformats.org/officeDocument/2006/relationships/chart" Target="../charts/chart125.xml"/><Relationship Id="rId3" Type="http://schemas.openxmlformats.org/officeDocument/2006/relationships/chart" Target="../charts/chart120.xml"/><Relationship Id="rId7" Type="http://schemas.openxmlformats.org/officeDocument/2006/relationships/chart" Target="../charts/chart124.xml"/><Relationship Id="rId12" Type="http://schemas.openxmlformats.org/officeDocument/2006/relationships/image" Target="../media/image9.png"/><Relationship Id="rId2" Type="http://schemas.openxmlformats.org/officeDocument/2006/relationships/chart" Target="../charts/chart119.xml"/><Relationship Id="rId1" Type="http://schemas.openxmlformats.org/officeDocument/2006/relationships/slideLayout" Target="../slideLayouts/slideLayout24.xml"/><Relationship Id="rId6" Type="http://schemas.openxmlformats.org/officeDocument/2006/relationships/chart" Target="../charts/chart123.xml"/><Relationship Id="rId11" Type="http://schemas.openxmlformats.org/officeDocument/2006/relationships/chart" Target="../charts/chart128.xml"/><Relationship Id="rId5" Type="http://schemas.openxmlformats.org/officeDocument/2006/relationships/chart" Target="../charts/chart122.xml"/><Relationship Id="rId10" Type="http://schemas.openxmlformats.org/officeDocument/2006/relationships/chart" Target="../charts/chart127.xml"/><Relationship Id="rId4" Type="http://schemas.openxmlformats.org/officeDocument/2006/relationships/chart" Target="../charts/chart121.xml"/><Relationship Id="rId9" Type="http://schemas.openxmlformats.org/officeDocument/2006/relationships/chart" Target="../charts/chart1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30992" y="2077490"/>
            <a:ext cx="8661008" cy="2703022"/>
          </a:xfrm>
          <a:prstGeom prst="rect">
            <a:avLst/>
          </a:prstGeom>
          <a:gradFill>
            <a:gsLst>
              <a:gs pos="0">
                <a:srgbClr val="27276E"/>
              </a:gs>
              <a:gs pos="100000">
                <a:srgbClr val="46B64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extBox 7"/>
          <p:cNvSpPr txBox="1"/>
          <p:nvPr/>
        </p:nvSpPr>
        <p:spPr>
          <a:xfrm>
            <a:off x="5824538" y="2551837"/>
            <a:ext cx="6367462" cy="1754326"/>
          </a:xfrm>
          <a:prstGeom prst="rect">
            <a:avLst/>
          </a:prstGeom>
          <a:noFill/>
        </p:spPr>
        <p:txBody>
          <a:bodyPr wrap="square" lIns="91440" tIns="45720" rIns="91440" bIns="45720" rtlCol="0" anchor="t">
            <a:spAutoFit/>
          </a:bodyPr>
          <a:lstStyle/>
          <a:p>
            <a:pPr algn="ctr">
              <a:defRPr/>
            </a:pPr>
            <a:r>
              <a:rPr kumimoji="0" lang="en-US" sz="3600" b="1" i="0" u="none" strike="noStrike" kern="1200" cap="none" spc="0" normalizeH="0" baseline="0" noProof="0" dirty="0">
                <a:ln>
                  <a:noFill/>
                </a:ln>
                <a:solidFill>
                  <a:prstClr val="white"/>
                </a:solidFill>
                <a:effectLst/>
                <a:uLnTx/>
                <a:uFillTx/>
                <a:latin typeface="Arial Black"/>
                <a:cs typeface="Arial Black" panose="020B0604020202020204" pitchFamily="34" charset="0"/>
              </a:rPr>
              <a:t>ITC INSIGHTS 2024 CONSUMER SUPPLEMENT SURVEY</a:t>
            </a:r>
            <a:endParaRPr lang="en-US" sz="3600" b="1" dirty="0">
              <a:solidFill>
                <a:prstClr val="white"/>
              </a:solidFill>
              <a:latin typeface="Arial Black" panose="020B0604020202020204" pitchFamily="34" charset="0"/>
              <a:cs typeface="Arial Black" panose="020B0604020202020204" pitchFamily="34" charset="0"/>
            </a:endParaRPr>
          </a:p>
        </p:txBody>
      </p:sp>
      <p:pic>
        <p:nvPicPr>
          <p:cNvPr id="2" name="Picture 1" descr="A green and blue magnifying glass with a foot print">
            <a:extLst>
              <a:ext uri="{FF2B5EF4-FFF2-40B4-BE49-F238E27FC236}">
                <a16:creationId xmlns:a16="http://schemas.microsoft.com/office/drawing/2014/main" id="{52BD6603-A5D5-5603-7640-2A4C0D67CB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9424" y="0"/>
            <a:ext cx="2322576" cy="929030"/>
          </a:xfrm>
          <a:prstGeom prst="rect">
            <a:avLst/>
          </a:prstGeom>
        </p:spPr>
      </p:pic>
      <p:pic>
        <p:nvPicPr>
          <p:cNvPr id="5" name="Picture Placeholder 4">
            <a:extLst>
              <a:ext uri="{FF2B5EF4-FFF2-40B4-BE49-F238E27FC236}">
                <a16:creationId xmlns:a16="http://schemas.microsoft.com/office/drawing/2014/main" id="{D9F4D9BB-71A0-8EA3-A8E7-9E68F408D92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060" r="39320"/>
          <a:stretch/>
        </p:blipFill>
        <p:spPr>
          <a:xfrm>
            <a:off x="0" y="0"/>
            <a:ext cx="5824538" cy="6858000"/>
          </a:xfrm>
        </p:spPr>
      </p:pic>
      <p:sp>
        <p:nvSpPr>
          <p:cNvPr id="3" name="TextBox 2">
            <a:extLst>
              <a:ext uri="{FF2B5EF4-FFF2-40B4-BE49-F238E27FC236}">
                <a16:creationId xmlns:a16="http://schemas.microsoft.com/office/drawing/2014/main" id="{0943B47C-DF97-0D1E-E892-7EA81DCC7957}"/>
              </a:ext>
            </a:extLst>
          </p:cNvPr>
          <p:cNvSpPr txBox="1"/>
          <p:nvPr/>
        </p:nvSpPr>
        <p:spPr>
          <a:xfrm>
            <a:off x="5960269" y="5024026"/>
            <a:ext cx="6096000" cy="523220"/>
          </a:xfrm>
          <a:prstGeom prst="rect">
            <a:avLst/>
          </a:prstGeom>
          <a:noFill/>
        </p:spPr>
        <p:txBody>
          <a:bodyPr wrap="square" rtlCol="0">
            <a:spAutoFit/>
          </a:bodyPr>
          <a:lstStyle/>
          <a:p>
            <a:pPr algn="ctr"/>
            <a:r>
              <a:rPr lang="en-US" sz="2800" b="1" dirty="0">
                <a:latin typeface="Arial Black" panose="020B0604020202020204" pitchFamily="34" charset="0"/>
                <a:cs typeface="Arial Black" panose="020B0604020202020204" pitchFamily="34" charset="0"/>
              </a:rPr>
              <a:t>PREBIOTIC REPORT</a:t>
            </a:r>
          </a:p>
        </p:txBody>
      </p:sp>
    </p:spTree>
    <p:extLst>
      <p:ext uri="{BB962C8B-B14F-4D97-AF65-F5344CB8AC3E}">
        <p14:creationId xmlns:p14="http://schemas.microsoft.com/office/powerpoint/2010/main" val="3378247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5FB4E-002A-5793-BEE4-D421B227747D}"/>
              </a:ext>
            </a:extLst>
          </p:cNvPr>
          <p:cNvSpPr>
            <a:spLocks noGrp="1"/>
          </p:cNvSpPr>
          <p:nvPr>
            <p:ph type="title"/>
          </p:nvPr>
        </p:nvSpPr>
        <p:spPr/>
        <p:txBody>
          <a:bodyPr/>
          <a:lstStyle/>
          <a:p>
            <a:r>
              <a:rPr lang="en-US">
                <a:solidFill>
                  <a:schemeClr val="tx1"/>
                </a:solidFill>
              </a:rPr>
              <a:t>Demographics: uk</a:t>
            </a:r>
          </a:p>
        </p:txBody>
      </p:sp>
      <p:sp>
        <p:nvSpPr>
          <p:cNvPr id="3" name="TextBox 2">
            <a:extLst>
              <a:ext uri="{FF2B5EF4-FFF2-40B4-BE49-F238E27FC236}">
                <a16:creationId xmlns:a16="http://schemas.microsoft.com/office/drawing/2014/main" id="{4FF409B3-04FD-C731-94E1-267DAA14B44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UK n=168.</a:t>
            </a:r>
          </a:p>
        </p:txBody>
      </p:sp>
      <p:sp>
        <p:nvSpPr>
          <p:cNvPr id="6" name="TextBox 5">
            <a:extLst>
              <a:ext uri="{FF2B5EF4-FFF2-40B4-BE49-F238E27FC236}">
                <a16:creationId xmlns:a16="http://schemas.microsoft.com/office/drawing/2014/main" id="{7A51BBD6-7110-51BF-AF8D-C8C0E2496F38}"/>
              </a:ext>
            </a:extLst>
          </p:cNvPr>
          <p:cNvSpPr txBox="1"/>
          <p:nvPr/>
        </p:nvSpPr>
        <p:spPr>
          <a:xfrm>
            <a:off x="2960704" y="3117182"/>
            <a:ext cx="9517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a:t>
            </a:r>
            <a:r>
              <a:rPr lang="en-US" sz="2400" b="1">
                <a:solidFill>
                  <a:srgbClr val="000000"/>
                </a:solidFill>
                <a:latin typeface="Arial" panose="020B0604020202020204" pitchFamily="34" charset="0"/>
                <a:cs typeface="Arial" panose="020B0604020202020204" pitchFamily="34" charset="0"/>
              </a:rPr>
              <a:t>5</a:t>
            </a: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7" name="TextBox 6">
            <a:extLst>
              <a:ext uri="{FF2B5EF4-FFF2-40B4-BE49-F238E27FC236}">
                <a16:creationId xmlns:a16="http://schemas.microsoft.com/office/drawing/2014/main" id="{E8384FCA-3D1C-AF8D-12E9-95A17606F78B}"/>
              </a:ext>
            </a:extLst>
          </p:cNvPr>
          <p:cNvSpPr txBox="1"/>
          <p:nvPr/>
        </p:nvSpPr>
        <p:spPr>
          <a:xfrm>
            <a:off x="1386495" y="3153999"/>
            <a:ext cx="9517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45%</a:t>
            </a:r>
          </a:p>
        </p:txBody>
      </p:sp>
      <p:sp>
        <p:nvSpPr>
          <p:cNvPr id="8" name="Round Same Side Corner Rectangle 58">
            <a:extLst>
              <a:ext uri="{FF2B5EF4-FFF2-40B4-BE49-F238E27FC236}">
                <a16:creationId xmlns:a16="http://schemas.microsoft.com/office/drawing/2014/main" id="{DB1BC8F0-E260-FAE2-C84F-C87273248A63}"/>
              </a:ext>
            </a:extLst>
          </p:cNvPr>
          <p:cNvSpPr/>
          <p:nvPr/>
        </p:nvSpPr>
        <p:spPr>
          <a:xfrm rot="16200000" flipH="1">
            <a:off x="3285562" y="3190875"/>
            <a:ext cx="204543" cy="914400"/>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9" name="Round Same Side Corner Rectangle 58">
            <a:extLst>
              <a:ext uri="{FF2B5EF4-FFF2-40B4-BE49-F238E27FC236}">
                <a16:creationId xmlns:a16="http://schemas.microsoft.com/office/drawing/2014/main" id="{F4172DBD-DFC1-2CEC-36EF-BBDE20775682}"/>
              </a:ext>
            </a:extLst>
          </p:cNvPr>
          <p:cNvSpPr/>
          <p:nvPr/>
        </p:nvSpPr>
        <p:spPr>
          <a:xfrm rot="16200000" flipH="1">
            <a:off x="1753528" y="3192563"/>
            <a:ext cx="201168" cy="914400"/>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10" name="Google Shape;2323;p39">
            <a:extLst>
              <a:ext uri="{FF2B5EF4-FFF2-40B4-BE49-F238E27FC236}">
                <a16:creationId xmlns:a16="http://schemas.microsoft.com/office/drawing/2014/main" id="{C3A5E340-8BDB-9890-1F46-4E849F5A7B9C}"/>
              </a:ext>
            </a:extLst>
          </p:cNvPr>
          <p:cNvSpPr>
            <a:spLocks noChangeAspect="1"/>
          </p:cNvSpPr>
          <p:nvPr/>
        </p:nvSpPr>
        <p:spPr>
          <a:xfrm>
            <a:off x="454579" y="2059982"/>
            <a:ext cx="887977" cy="1685473"/>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11" name="Google Shape;2321;p39">
            <a:extLst>
              <a:ext uri="{FF2B5EF4-FFF2-40B4-BE49-F238E27FC236}">
                <a16:creationId xmlns:a16="http://schemas.microsoft.com/office/drawing/2014/main" id="{9C2FF0D4-F98D-0769-9E8A-06E82ADDCEE4}"/>
              </a:ext>
            </a:extLst>
          </p:cNvPr>
          <p:cNvSpPr>
            <a:spLocks noChangeAspect="1"/>
          </p:cNvSpPr>
          <p:nvPr/>
        </p:nvSpPr>
        <p:spPr>
          <a:xfrm>
            <a:off x="2272847" y="2067874"/>
            <a:ext cx="748969" cy="166968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12" name="Content Placeholder 4">
            <a:extLst>
              <a:ext uri="{FF2B5EF4-FFF2-40B4-BE49-F238E27FC236}">
                <a16:creationId xmlns:a16="http://schemas.microsoft.com/office/drawing/2014/main" id="{3C3C92A9-316D-AFB9-D424-9FF2DBD5FF93}"/>
              </a:ext>
            </a:extLst>
          </p:cNvPr>
          <p:cNvSpPr txBox="1">
            <a:spLocks/>
          </p:cNvSpPr>
          <p:nvPr/>
        </p:nvSpPr>
        <p:spPr>
          <a:xfrm>
            <a:off x="596922" y="4583205"/>
            <a:ext cx="3148140" cy="115973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More men than women. </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Female n=75</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Male n=93</a:t>
            </a:r>
          </a:p>
        </p:txBody>
      </p:sp>
      <p:graphicFrame>
        <p:nvGraphicFramePr>
          <p:cNvPr id="13" name="Content Placeholder 8">
            <a:extLst>
              <a:ext uri="{FF2B5EF4-FFF2-40B4-BE49-F238E27FC236}">
                <a16:creationId xmlns:a16="http://schemas.microsoft.com/office/drawing/2014/main" id="{4BEA88AC-C4E8-674A-1DAD-40D332D08A6F}"/>
              </a:ext>
            </a:extLst>
          </p:cNvPr>
          <p:cNvGraphicFramePr>
            <a:graphicFrameLocks/>
          </p:cNvGraphicFramePr>
          <p:nvPr>
            <p:extLst>
              <p:ext uri="{D42A27DB-BD31-4B8C-83A1-F6EECF244321}">
                <p14:modId xmlns:p14="http://schemas.microsoft.com/office/powerpoint/2010/main" val="2822297597"/>
              </p:ext>
            </p:extLst>
          </p:nvPr>
        </p:nvGraphicFramePr>
        <p:xfrm>
          <a:off x="4188348" y="1096715"/>
          <a:ext cx="3815304" cy="3565161"/>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id="{AA0C54C7-F4D8-5C62-0A05-6EBC90F56EAD}"/>
              </a:ext>
            </a:extLst>
          </p:cNvPr>
          <p:cNvSpPr txBox="1"/>
          <p:nvPr/>
        </p:nvSpPr>
        <p:spPr>
          <a:xfrm>
            <a:off x="5657183" y="2863817"/>
            <a:ext cx="87763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Black" panose="020B0604020202020204" pitchFamily="34" charset="0"/>
                <a:ea typeface="+mn-ea"/>
                <a:cs typeface="Arial Black" panose="020B0604020202020204" pitchFamily="34" charset="0"/>
              </a:rPr>
              <a:t>AGE</a:t>
            </a:r>
          </a:p>
        </p:txBody>
      </p:sp>
      <p:graphicFrame>
        <p:nvGraphicFramePr>
          <p:cNvPr id="15" name="Content Placeholder 8">
            <a:extLst>
              <a:ext uri="{FF2B5EF4-FFF2-40B4-BE49-F238E27FC236}">
                <a16:creationId xmlns:a16="http://schemas.microsoft.com/office/drawing/2014/main" id="{0FB0DD8E-9939-6981-87EE-50BD4EE25376}"/>
              </a:ext>
            </a:extLst>
          </p:cNvPr>
          <p:cNvGraphicFramePr>
            <a:graphicFrameLocks/>
          </p:cNvGraphicFramePr>
          <p:nvPr>
            <p:extLst>
              <p:ext uri="{D42A27DB-BD31-4B8C-83A1-F6EECF244321}">
                <p14:modId xmlns:p14="http://schemas.microsoft.com/office/powerpoint/2010/main" val="2203553897"/>
              </p:ext>
            </p:extLst>
          </p:nvPr>
        </p:nvGraphicFramePr>
        <p:xfrm>
          <a:off x="8067234" y="1206448"/>
          <a:ext cx="3815304" cy="3565161"/>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E2AE2533-A593-5C63-E26A-8B2BABCEDE52}"/>
              </a:ext>
            </a:extLst>
          </p:cNvPr>
          <p:cNvSpPr txBox="1"/>
          <p:nvPr/>
        </p:nvSpPr>
        <p:spPr>
          <a:xfrm>
            <a:off x="9322874" y="2902718"/>
            <a:ext cx="13040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Black" panose="020B0604020202020204" pitchFamily="34" charset="0"/>
                <a:ea typeface="+mn-ea"/>
                <a:cs typeface="Arial Black" panose="020B0604020202020204" pitchFamily="34" charset="0"/>
              </a:rPr>
              <a:t>INCOME</a:t>
            </a:r>
          </a:p>
        </p:txBody>
      </p:sp>
      <p:sp>
        <p:nvSpPr>
          <p:cNvPr id="17" name="TextBox 16">
            <a:extLst>
              <a:ext uri="{FF2B5EF4-FFF2-40B4-BE49-F238E27FC236}">
                <a16:creationId xmlns:a16="http://schemas.microsoft.com/office/drawing/2014/main" id="{F4178580-EB6B-7A42-333C-CB077ACB8D15}"/>
              </a:ext>
            </a:extLst>
          </p:cNvPr>
          <p:cNvSpPr txBox="1"/>
          <p:nvPr/>
        </p:nvSpPr>
        <p:spPr>
          <a:xfrm>
            <a:off x="8267704" y="4583205"/>
            <a:ext cx="36148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We have fewer UK respondents in the £100,000 or more income ranges.</a:t>
            </a:r>
          </a:p>
        </p:txBody>
      </p:sp>
      <p:sp>
        <p:nvSpPr>
          <p:cNvPr id="18" name="TextBox 17">
            <a:extLst>
              <a:ext uri="{FF2B5EF4-FFF2-40B4-BE49-F238E27FC236}">
                <a16:creationId xmlns:a16="http://schemas.microsoft.com/office/drawing/2014/main" id="{08062266-D4ED-9F93-4F7A-BC3E74375DBB}"/>
              </a:ext>
            </a:extLst>
          </p:cNvPr>
          <p:cNvSpPr txBox="1"/>
          <p:nvPr/>
        </p:nvSpPr>
        <p:spPr>
          <a:xfrm>
            <a:off x="4262974" y="4583205"/>
            <a:ext cx="3666053"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We surveyed a well-diversified set of age brackets, in this survey, across the UK market.</a:t>
            </a:r>
          </a:p>
        </p:txBody>
      </p:sp>
      <p:cxnSp>
        <p:nvCxnSpPr>
          <p:cNvPr id="19" name="Straight Connector 18">
            <a:extLst>
              <a:ext uri="{FF2B5EF4-FFF2-40B4-BE49-F238E27FC236}">
                <a16:creationId xmlns:a16="http://schemas.microsoft.com/office/drawing/2014/main" id="{CA6D7141-D556-FDA1-03B2-504AA568B5C9}"/>
              </a:ext>
            </a:extLst>
          </p:cNvPr>
          <p:cNvCxnSpPr>
            <a:cxnSpLocks/>
          </p:cNvCxnSpPr>
          <p:nvPr/>
        </p:nvCxnSpPr>
        <p:spPr>
          <a:xfrm>
            <a:off x="4262974" y="1513761"/>
            <a:ext cx="0" cy="4403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2081124-47E1-C511-04B1-F07A760EE159}"/>
              </a:ext>
            </a:extLst>
          </p:cNvPr>
          <p:cNvCxnSpPr>
            <a:cxnSpLocks/>
          </p:cNvCxnSpPr>
          <p:nvPr/>
        </p:nvCxnSpPr>
        <p:spPr>
          <a:xfrm>
            <a:off x="7929027" y="1548850"/>
            <a:ext cx="0" cy="440379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76034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Quality, safety and regulation </a:t>
            </a:r>
            <a:br>
              <a:rPr lang="en-US">
                <a:solidFill>
                  <a:schemeClr val="tx1"/>
                </a:solidFill>
              </a:rPr>
            </a:br>
            <a:r>
              <a:rPr lang="en-US">
                <a:solidFill>
                  <a:schemeClr val="tx1"/>
                </a:solidFill>
              </a:rPr>
              <a:t>concern: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5688449"/>
            <a:ext cx="2560817"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18-34 n=346, Male 18-34 n=352, Female 35-54 n=437, Male 35-54 n=448, Female 55+ n=175, Male 55+ n=209. Question: “Please rate your level of concern surrounding these areas related to the quality, safety and regulation of dietary supplements:”</a:t>
            </a:r>
          </a:p>
        </p:txBody>
      </p:sp>
      <p:graphicFrame>
        <p:nvGraphicFramePr>
          <p:cNvPr id="8" name="Chart 7">
            <a:extLst>
              <a:ext uri="{FF2B5EF4-FFF2-40B4-BE49-F238E27FC236}">
                <a16:creationId xmlns:a16="http://schemas.microsoft.com/office/drawing/2014/main" id="{8C10EF75-CCB5-7EFE-8955-5FCD58CAF271}"/>
              </a:ext>
            </a:extLst>
          </p:cNvPr>
          <p:cNvGraphicFramePr/>
          <p:nvPr>
            <p:extLst>
              <p:ext uri="{D42A27DB-BD31-4B8C-83A1-F6EECF244321}">
                <p14:modId xmlns:p14="http://schemas.microsoft.com/office/powerpoint/2010/main" val="3451749705"/>
              </p:ext>
            </p:extLst>
          </p:nvPr>
        </p:nvGraphicFramePr>
        <p:xfrm>
          <a:off x="8970541" y="4471132"/>
          <a:ext cx="3194367" cy="1828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295EF98E-F24A-D703-72AA-E25E12F03AF7}"/>
              </a:ext>
            </a:extLst>
          </p:cNvPr>
          <p:cNvGraphicFramePr/>
          <p:nvPr>
            <p:extLst>
              <p:ext uri="{D42A27DB-BD31-4B8C-83A1-F6EECF244321}">
                <p14:modId xmlns:p14="http://schemas.microsoft.com/office/powerpoint/2010/main" val="1569495638"/>
              </p:ext>
            </p:extLst>
          </p:nvPr>
        </p:nvGraphicFramePr>
        <p:xfrm>
          <a:off x="2561197" y="2638818"/>
          <a:ext cx="3206593" cy="1828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D32755E9-2937-5C76-00F8-3C796527E9DB}"/>
              </a:ext>
            </a:extLst>
          </p:cNvPr>
          <p:cNvGraphicFramePr/>
          <p:nvPr>
            <p:extLst>
              <p:ext uri="{D42A27DB-BD31-4B8C-83A1-F6EECF244321}">
                <p14:modId xmlns:p14="http://schemas.microsoft.com/office/powerpoint/2010/main" val="1165365397"/>
              </p:ext>
            </p:extLst>
          </p:nvPr>
        </p:nvGraphicFramePr>
        <p:xfrm>
          <a:off x="5765374" y="814486"/>
          <a:ext cx="3200400" cy="1828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D8095F95-716E-D07F-B6C0-626835667EAD}"/>
              </a:ext>
            </a:extLst>
          </p:cNvPr>
          <p:cNvGraphicFramePr/>
          <p:nvPr>
            <p:extLst>
              <p:ext uri="{D42A27DB-BD31-4B8C-83A1-F6EECF244321}">
                <p14:modId xmlns:p14="http://schemas.microsoft.com/office/powerpoint/2010/main" val="806608068"/>
              </p:ext>
            </p:extLst>
          </p:nvPr>
        </p:nvGraphicFramePr>
        <p:xfrm>
          <a:off x="8967541" y="2643674"/>
          <a:ext cx="3200400" cy="1828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a:extLst>
              <a:ext uri="{FF2B5EF4-FFF2-40B4-BE49-F238E27FC236}">
                <a16:creationId xmlns:a16="http://schemas.microsoft.com/office/drawing/2014/main" id="{9CF690E8-A041-2E98-7816-FA7D5B5CAA4A}"/>
              </a:ext>
            </a:extLst>
          </p:cNvPr>
          <p:cNvGraphicFramePr/>
          <p:nvPr>
            <p:extLst>
              <p:ext uri="{D42A27DB-BD31-4B8C-83A1-F6EECF244321}">
                <p14:modId xmlns:p14="http://schemas.microsoft.com/office/powerpoint/2010/main" val="1965112472"/>
              </p:ext>
            </p:extLst>
          </p:nvPr>
        </p:nvGraphicFramePr>
        <p:xfrm>
          <a:off x="2564197" y="814874"/>
          <a:ext cx="3200400" cy="1828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Chart 14">
            <a:extLst>
              <a:ext uri="{FF2B5EF4-FFF2-40B4-BE49-F238E27FC236}">
                <a16:creationId xmlns:a16="http://schemas.microsoft.com/office/drawing/2014/main" id="{220791CF-75BD-D1BA-9965-0FFE2D358AD0}"/>
              </a:ext>
            </a:extLst>
          </p:cNvPr>
          <p:cNvGraphicFramePr/>
          <p:nvPr>
            <p:extLst>
              <p:ext uri="{D42A27DB-BD31-4B8C-83A1-F6EECF244321}">
                <p14:modId xmlns:p14="http://schemas.microsoft.com/office/powerpoint/2010/main" val="1361224524"/>
              </p:ext>
            </p:extLst>
          </p:nvPr>
        </p:nvGraphicFramePr>
        <p:xfrm>
          <a:off x="8967541" y="808265"/>
          <a:ext cx="3200400" cy="1828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6" name="Chart 15">
            <a:extLst>
              <a:ext uri="{FF2B5EF4-FFF2-40B4-BE49-F238E27FC236}">
                <a16:creationId xmlns:a16="http://schemas.microsoft.com/office/drawing/2014/main" id="{5CEB7EA9-3F69-7D83-94D9-38B1C55BEB58}"/>
              </a:ext>
            </a:extLst>
          </p:cNvPr>
          <p:cNvGraphicFramePr/>
          <p:nvPr>
            <p:extLst>
              <p:ext uri="{D42A27DB-BD31-4B8C-83A1-F6EECF244321}">
                <p14:modId xmlns:p14="http://schemas.microsoft.com/office/powerpoint/2010/main" val="2932372471"/>
              </p:ext>
            </p:extLst>
          </p:nvPr>
        </p:nvGraphicFramePr>
        <p:xfrm>
          <a:off x="5765374" y="4471132"/>
          <a:ext cx="3205501" cy="18288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 name="Chart 16">
            <a:extLst>
              <a:ext uri="{FF2B5EF4-FFF2-40B4-BE49-F238E27FC236}">
                <a16:creationId xmlns:a16="http://schemas.microsoft.com/office/drawing/2014/main" id="{D00AADD6-460C-7C59-B7B0-E61F5C808451}"/>
              </a:ext>
            </a:extLst>
          </p:cNvPr>
          <p:cNvGraphicFramePr/>
          <p:nvPr>
            <p:extLst>
              <p:ext uri="{D42A27DB-BD31-4B8C-83A1-F6EECF244321}">
                <p14:modId xmlns:p14="http://schemas.microsoft.com/office/powerpoint/2010/main" val="2889258742"/>
              </p:ext>
            </p:extLst>
          </p:nvPr>
        </p:nvGraphicFramePr>
        <p:xfrm>
          <a:off x="2564197" y="4468781"/>
          <a:ext cx="3200400" cy="18288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8" name="Chart 17">
            <a:extLst>
              <a:ext uri="{FF2B5EF4-FFF2-40B4-BE49-F238E27FC236}">
                <a16:creationId xmlns:a16="http://schemas.microsoft.com/office/drawing/2014/main" id="{DD52482D-3426-A7E4-1942-CFD95EA419B5}"/>
              </a:ext>
            </a:extLst>
          </p:cNvPr>
          <p:cNvGraphicFramePr/>
          <p:nvPr>
            <p:extLst>
              <p:ext uri="{D42A27DB-BD31-4B8C-83A1-F6EECF244321}">
                <p14:modId xmlns:p14="http://schemas.microsoft.com/office/powerpoint/2010/main" val="1648893520"/>
              </p:ext>
            </p:extLst>
          </p:nvPr>
        </p:nvGraphicFramePr>
        <p:xfrm>
          <a:off x="5768374" y="2638819"/>
          <a:ext cx="3200400" cy="182880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9" name="Chart 18">
            <a:extLst>
              <a:ext uri="{FF2B5EF4-FFF2-40B4-BE49-F238E27FC236}">
                <a16:creationId xmlns:a16="http://schemas.microsoft.com/office/drawing/2014/main" id="{C3CCCB52-CCE5-73E3-CEF5-BCF3973BE107}"/>
              </a:ext>
            </a:extLst>
          </p:cNvPr>
          <p:cNvGraphicFramePr/>
          <p:nvPr>
            <p:extLst>
              <p:ext uri="{D42A27DB-BD31-4B8C-83A1-F6EECF244321}">
                <p14:modId xmlns:p14="http://schemas.microsoft.com/office/powerpoint/2010/main" val="1292770938"/>
              </p:ext>
            </p:extLst>
          </p:nvPr>
        </p:nvGraphicFramePr>
        <p:xfrm>
          <a:off x="2559818" y="6299514"/>
          <a:ext cx="6407515" cy="212603"/>
        </p:xfrm>
        <a:graphic>
          <a:graphicData uri="http://schemas.openxmlformats.org/drawingml/2006/chart">
            <c:chart xmlns:c="http://schemas.openxmlformats.org/drawingml/2006/chart" xmlns:r="http://schemas.openxmlformats.org/officeDocument/2006/relationships" r:id="rId11"/>
          </a:graphicData>
        </a:graphic>
      </p:graphicFrame>
      <p:sp>
        <p:nvSpPr>
          <p:cNvPr id="20" name="Google Shape;591;p21">
            <a:extLst>
              <a:ext uri="{FF2B5EF4-FFF2-40B4-BE49-F238E27FC236}">
                <a16:creationId xmlns:a16="http://schemas.microsoft.com/office/drawing/2014/main" id="{42719517-6E20-EAEE-D827-F024C1B04ED0}"/>
              </a:ext>
            </a:extLst>
          </p:cNvPr>
          <p:cNvSpPr txBox="1"/>
          <p:nvPr/>
        </p:nvSpPr>
        <p:spPr>
          <a:xfrm>
            <a:off x="651345" y="865776"/>
            <a:ext cx="1903517" cy="224672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Older users generally express a higher level of concerns regarding these issues with females feeling this more than males.</a:t>
            </a:r>
          </a:p>
        </p:txBody>
      </p:sp>
      <p:pic>
        <p:nvPicPr>
          <p:cNvPr id="21" name="Google Shape;590;p21" descr="Icon&#10;&#10;Description automatically generated">
            <a:extLst>
              <a:ext uri="{FF2B5EF4-FFF2-40B4-BE49-F238E27FC236}">
                <a16:creationId xmlns:a16="http://schemas.microsoft.com/office/drawing/2014/main" id="{435B38D3-BEB0-9E52-AE52-536977C97647}"/>
              </a:ext>
            </a:extLst>
          </p:cNvPr>
          <p:cNvPicPr preferRelativeResize="0"/>
          <p:nvPr/>
        </p:nvPicPr>
        <p:blipFill rotWithShape="1">
          <a:blip r:embed="rId12">
            <a:alphaModFix/>
          </a:blip>
          <a:srcRect/>
          <a:stretch/>
        </p:blipFill>
        <p:spPr>
          <a:xfrm>
            <a:off x="194145" y="865775"/>
            <a:ext cx="457200" cy="457200"/>
          </a:xfrm>
          <a:prstGeom prst="rect">
            <a:avLst/>
          </a:prstGeom>
          <a:noFill/>
          <a:ln>
            <a:noFill/>
          </a:ln>
        </p:spPr>
      </p:pic>
    </p:spTree>
    <p:extLst>
      <p:ext uri="{BB962C8B-B14F-4D97-AF65-F5344CB8AC3E}">
        <p14:creationId xmlns:p14="http://schemas.microsoft.com/office/powerpoint/2010/main" val="33638784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Quality, safety and regulation </a:t>
            </a:r>
            <a:br>
              <a:rPr lang="en-US">
                <a:solidFill>
                  <a:schemeClr val="tx1"/>
                </a:solidFill>
              </a:rPr>
            </a:br>
            <a:r>
              <a:rPr lang="en-US">
                <a:solidFill>
                  <a:schemeClr val="tx1"/>
                </a:solidFill>
              </a:rPr>
              <a:t>concern: us,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5534561"/>
            <a:ext cx="25608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18-34 n=59, US Male 18-34 n=117, US Female 35-54 n=105, US Male 35-54 n=113, US Female 55+ n=46, US Male 55+ n=33. Question: “Please rate your level of concern surrounding these areas related to the quality, safety and regulation of dietary supplements:”</a:t>
            </a:r>
          </a:p>
        </p:txBody>
      </p:sp>
      <p:graphicFrame>
        <p:nvGraphicFramePr>
          <p:cNvPr id="8" name="Chart 7">
            <a:extLst>
              <a:ext uri="{FF2B5EF4-FFF2-40B4-BE49-F238E27FC236}">
                <a16:creationId xmlns:a16="http://schemas.microsoft.com/office/drawing/2014/main" id="{8C10EF75-CCB5-7EFE-8955-5FCD58CAF271}"/>
              </a:ext>
            </a:extLst>
          </p:cNvPr>
          <p:cNvGraphicFramePr/>
          <p:nvPr>
            <p:extLst>
              <p:ext uri="{D42A27DB-BD31-4B8C-83A1-F6EECF244321}">
                <p14:modId xmlns:p14="http://schemas.microsoft.com/office/powerpoint/2010/main" val="1673850688"/>
              </p:ext>
            </p:extLst>
          </p:nvPr>
        </p:nvGraphicFramePr>
        <p:xfrm>
          <a:off x="8968862" y="4467231"/>
          <a:ext cx="3198156" cy="1828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295EF98E-F24A-D703-72AA-E25E12F03AF7}"/>
              </a:ext>
            </a:extLst>
          </p:cNvPr>
          <p:cNvGraphicFramePr/>
          <p:nvPr>
            <p:extLst>
              <p:ext uri="{D42A27DB-BD31-4B8C-83A1-F6EECF244321}">
                <p14:modId xmlns:p14="http://schemas.microsoft.com/office/powerpoint/2010/main" val="832434927"/>
              </p:ext>
            </p:extLst>
          </p:nvPr>
        </p:nvGraphicFramePr>
        <p:xfrm>
          <a:off x="2558623" y="2640862"/>
          <a:ext cx="3203053" cy="1828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D32755E9-2937-5C76-00F8-3C796527E9DB}"/>
              </a:ext>
            </a:extLst>
          </p:cNvPr>
          <p:cNvGraphicFramePr/>
          <p:nvPr>
            <p:extLst>
              <p:ext uri="{D42A27DB-BD31-4B8C-83A1-F6EECF244321}">
                <p14:modId xmlns:p14="http://schemas.microsoft.com/office/powerpoint/2010/main" val="3436976575"/>
              </p:ext>
            </p:extLst>
          </p:nvPr>
        </p:nvGraphicFramePr>
        <p:xfrm>
          <a:off x="5764216" y="814486"/>
          <a:ext cx="3200400" cy="1828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D8095F95-716E-D07F-B6C0-626835667EAD}"/>
              </a:ext>
            </a:extLst>
          </p:cNvPr>
          <p:cNvGraphicFramePr/>
          <p:nvPr>
            <p:extLst>
              <p:ext uri="{D42A27DB-BD31-4B8C-83A1-F6EECF244321}">
                <p14:modId xmlns:p14="http://schemas.microsoft.com/office/powerpoint/2010/main" val="3120083639"/>
              </p:ext>
            </p:extLst>
          </p:nvPr>
        </p:nvGraphicFramePr>
        <p:xfrm>
          <a:off x="8968862" y="2637196"/>
          <a:ext cx="3200400" cy="1828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a:extLst>
              <a:ext uri="{FF2B5EF4-FFF2-40B4-BE49-F238E27FC236}">
                <a16:creationId xmlns:a16="http://schemas.microsoft.com/office/drawing/2014/main" id="{9CF690E8-A041-2E98-7816-FA7D5B5CAA4A}"/>
              </a:ext>
            </a:extLst>
          </p:cNvPr>
          <p:cNvGraphicFramePr/>
          <p:nvPr>
            <p:extLst>
              <p:ext uri="{D42A27DB-BD31-4B8C-83A1-F6EECF244321}">
                <p14:modId xmlns:p14="http://schemas.microsoft.com/office/powerpoint/2010/main" val="767568209"/>
              </p:ext>
            </p:extLst>
          </p:nvPr>
        </p:nvGraphicFramePr>
        <p:xfrm>
          <a:off x="2561623" y="814874"/>
          <a:ext cx="3200400" cy="1828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Chart 14">
            <a:extLst>
              <a:ext uri="{FF2B5EF4-FFF2-40B4-BE49-F238E27FC236}">
                <a16:creationId xmlns:a16="http://schemas.microsoft.com/office/drawing/2014/main" id="{220791CF-75BD-D1BA-9965-0FFE2D358AD0}"/>
              </a:ext>
            </a:extLst>
          </p:cNvPr>
          <p:cNvGraphicFramePr/>
          <p:nvPr>
            <p:extLst>
              <p:ext uri="{D42A27DB-BD31-4B8C-83A1-F6EECF244321}">
                <p14:modId xmlns:p14="http://schemas.microsoft.com/office/powerpoint/2010/main" val="2003557893"/>
              </p:ext>
            </p:extLst>
          </p:nvPr>
        </p:nvGraphicFramePr>
        <p:xfrm>
          <a:off x="8971862" y="810141"/>
          <a:ext cx="3194097" cy="1828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6" name="Chart 15">
            <a:extLst>
              <a:ext uri="{FF2B5EF4-FFF2-40B4-BE49-F238E27FC236}">
                <a16:creationId xmlns:a16="http://schemas.microsoft.com/office/drawing/2014/main" id="{5CEB7EA9-3F69-7D83-94D9-38B1C55BEB58}"/>
              </a:ext>
            </a:extLst>
          </p:cNvPr>
          <p:cNvGraphicFramePr/>
          <p:nvPr>
            <p:extLst>
              <p:ext uri="{D42A27DB-BD31-4B8C-83A1-F6EECF244321}">
                <p14:modId xmlns:p14="http://schemas.microsoft.com/office/powerpoint/2010/main" val="3277898853"/>
              </p:ext>
            </p:extLst>
          </p:nvPr>
        </p:nvGraphicFramePr>
        <p:xfrm>
          <a:off x="5764216" y="4468854"/>
          <a:ext cx="3200400" cy="18288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 name="Chart 16">
            <a:extLst>
              <a:ext uri="{FF2B5EF4-FFF2-40B4-BE49-F238E27FC236}">
                <a16:creationId xmlns:a16="http://schemas.microsoft.com/office/drawing/2014/main" id="{D00AADD6-460C-7C59-B7B0-E61F5C808451}"/>
              </a:ext>
            </a:extLst>
          </p:cNvPr>
          <p:cNvGraphicFramePr/>
          <p:nvPr>
            <p:extLst>
              <p:ext uri="{D42A27DB-BD31-4B8C-83A1-F6EECF244321}">
                <p14:modId xmlns:p14="http://schemas.microsoft.com/office/powerpoint/2010/main" val="204913747"/>
              </p:ext>
            </p:extLst>
          </p:nvPr>
        </p:nvGraphicFramePr>
        <p:xfrm>
          <a:off x="2561623" y="4465622"/>
          <a:ext cx="3200400" cy="18288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8" name="Chart 17">
            <a:extLst>
              <a:ext uri="{FF2B5EF4-FFF2-40B4-BE49-F238E27FC236}">
                <a16:creationId xmlns:a16="http://schemas.microsoft.com/office/drawing/2014/main" id="{DD52482D-3426-A7E4-1942-CFD95EA419B5}"/>
              </a:ext>
            </a:extLst>
          </p:cNvPr>
          <p:cNvGraphicFramePr/>
          <p:nvPr>
            <p:extLst>
              <p:ext uri="{D42A27DB-BD31-4B8C-83A1-F6EECF244321}">
                <p14:modId xmlns:p14="http://schemas.microsoft.com/office/powerpoint/2010/main" val="3056555828"/>
              </p:ext>
            </p:extLst>
          </p:nvPr>
        </p:nvGraphicFramePr>
        <p:xfrm>
          <a:off x="5761216" y="2640054"/>
          <a:ext cx="3206071" cy="182880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9" name="Chart 18">
            <a:extLst>
              <a:ext uri="{FF2B5EF4-FFF2-40B4-BE49-F238E27FC236}">
                <a16:creationId xmlns:a16="http://schemas.microsoft.com/office/drawing/2014/main" id="{C3CCCB52-CCE5-73E3-CEF5-BCF3973BE107}"/>
              </a:ext>
            </a:extLst>
          </p:cNvPr>
          <p:cNvGraphicFramePr/>
          <p:nvPr>
            <p:extLst>
              <p:ext uri="{D42A27DB-BD31-4B8C-83A1-F6EECF244321}">
                <p14:modId xmlns:p14="http://schemas.microsoft.com/office/powerpoint/2010/main" val="3661866372"/>
              </p:ext>
            </p:extLst>
          </p:nvPr>
        </p:nvGraphicFramePr>
        <p:xfrm>
          <a:off x="2559819" y="6299515"/>
          <a:ext cx="6413226" cy="220555"/>
        </p:xfrm>
        <a:graphic>
          <a:graphicData uri="http://schemas.openxmlformats.org/drawingml/2006/chart">
            <c:chart xmlns:c="http://schemas.openxmlformats.org/drawingml/2006/chart" xmlns:r="http://schemas.openxmlformats.org/officeDocument/2006/relationships" r:id="rId11"/>
          </a:graphicData>
        </a:graphic>
      </p:graphicFrame>
      <p:sp>
        <p:nvSpPr>
          <p:cNvPr id="20" name="Google Shape;591;p21">
            <a:extLst>
              <a:ext uri="{FF2B5EF4-FFF2-40B4-BE49-F238E27FC236}">
                <a16:creationId xmlns:a16="http://schemas.microsoft.com/office/drawing/2014/main" id="{42719517-6E20-EAEE-D827-F024C1B04ED0}"/>
              </a:ext>
            </a:extLst>
          </p:cNvPr>
          <p:cNvSpPr txBox="1"/>
          <p:nvPr/>
        </p:nvSpPr>
        <p:spPr>
          <a:xfrm>
            <a:off x="651345" y="865776"/>
            <a:ext cx="1903517" cy="13849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The US has a similar older and female skew in each category for major concern.</a:t>
            </a:r>
          </a:p>
        </p:txBody>
      </p:sp>
      <p:pic>
        <p:nvPicPr>
          <p:cNvPr id="21" name="Google Shape;590;p21" descr="Icon&#10;&#10;Description automatically generated">
            <a:extLst>
              <a:ext uri="{FF2B5EF4-FFF2-40B4-BE49-F238E27FC236}">
                <a16:creationId xmlns:a16="http://schemas.microsoft.com/office/drawing/2014/main" id="{435B38D3-BEB0-9E52-AE52-536977C97647}"/>
              </a:ext>
            </a:extLst>
          </p:cNvPr>
          <p:cNvPicPr preferRelativeResize="0"/>
          <p:nvPr/>
        </p:nvPicPr>
        <p:blipFill rotWithShape="1">
          <a:blip r:embed="rId12">
            <a:alphaModFix/>
          </a:blip>
          <a:srcRect/>
          <a:stretch/>
        </p:blipFill>
        <p:spPr>
          <a:xfrm>
            <a:off x="194145" y="865775"/>
            <a:ext cx="457200" cy="457200"/>
          </a:xfrm>
          <a:prstGeom prst="rect">
            <a:avLst/>
          </a:prstGeom>
          <a:noFill/>
          <a:ln>
            <a:noFill/>
          </a:ln>
        </p:spPr>
      </p:pic>
    </p:spTree>
    <p:extLst>
      <p:ext uri="{BB962C8B-B14F-4D97-AF65-F5344CB8AC3E}">
        <p14:creationId xmlns:p14="http://schemas.microsoft.com/office/powerpoint/2010/main" val="2587733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Quality, safety and regulation </a:t>
            </a:r>
            <a:br>
              <a:rPr lang="en-US">
                <a:solidFill>
                  <a:schemeClr val="tx1"/>
                </a:solidFill>
              </a:rPr>
            </a:br>
            <a:r>
              <a:rPr lang="en-US">
                <a:solidFill>
                  <a:schemeClr val="tx1"/>
                </a:solidFill>
              </a:rPr>
              <a:t>concern: us, 2023-2024</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5996226"/>
            <a:ext cx="256032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2023 US n=766, 2024 US n=474. Question: “Please rate your level of concern surrounding these areas related to the quality, safety and regulation of dietary supplements:”</a:t>
            </a:r>
          </a:p>
        </p:txBody>
      </p:sp>
      <p:graphicFrame>
        <p:nvGraphicFramePr>
          <p:cNvPr id="6" name="Chart 5">
            <a:extLst>
              <a:ext uri="{FF2B5EF4-FFF2-40B4-BE49-F238E27FC236}">
                <a16:creationId xmlns:a16="http://schemas.microsoft.com/office/drawing/2014/main" id="{FA8B7A9C-B3F1-505E-06B6-B32141BE8312}"/>
              </a:ext>
            </a:extLst>
          </p:cNvPr>
          <p:cNvGraphicFramePr/>
          <p:nvPr>
            <p:extLst>
              <p:ext uri="{D42A27DB-BD31-4B8C-83A1-F6EECF244321}">
                <p14:modId xmlns:p14="http://schemas.microsoft.com/office/powerpoint/2010/main" val="89563834"/>
              </p:ext>
            </p:extLst>
          </p:nvPr>
        </p:nvGraphicFramePr>
        <p:xfrm>
          <a:off x="8969991" y="4465179"/>
          <a:ext cx="3198156" cy="1828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F2FEF862-C1B1-EC7B-A344-278764D1B9CC}"/>
              </a:ext>
            </a:extLst>
          </p:cNvPr>
          <p:cNvGraphicFramePr/>
          <p:nvPr>
            <p:extLst>
              <p:ext uri="{D42A27DB-BD31-4B8C-83A1-F6EECF244321}">
                <p14:modId xmlns:p14="http://schemas.microsoft.com/office/powerpoint/2010/main" val="3125543852"/>
              </p:ext>
            </p:extLst>
          </p:nvPr>
        </p:nvGraphicFramePr>
        <p:xfrm>
          <a:off x="2563524" y="2643010"/>
          <a:ext cx="3198855" cy="1828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232B5A5E-9A2F-08F4-1F89-551DC3D40CF7}"/>
              </a:ext>
            </a:extLst>
          </p:cNvPr>
          <p:cNvGraphicFramePr/>
          <p:nvPr>
            <p:extLst>
              <p:ext uri="{D42A27DB-BD31-4B8C-83A1-F6EECF244321}">
                <p14:modId xmlns:p14="http://schemas.microsoft.com/office/powerpoint/2010/main" val="1955823421"/>
              </p:ext>
            </p:extLst>
          </p:nvPr>
        </p:nvGraphicFramePr>
        <p:xfrm>
          <a:off x="5767172" y="814486"/>
          <a:ext cx="3200400" cy="1828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BE9D9480-3D64-3B38-E5E8-81CE6016AA5D}"/>
              </a:ext>
            </a:extLst>
          </p:cNvPr>
          <p:cNvGraphicFramePr/>
          <p:nvPr>
            <p:extLst>
              <p:ext uri="{D42A27DB-BD31-4B8C-83A1-F6EECF244321}">
                <p14:modId xmlns:p14="http://schemas.microsoft.com/office/powerpoint/2010/main" val="2920017767"/>
              </p:ext>
            </p:extLst>
          </p:nvPr>
        </p:nvGraphicFramePr>
        <p:xfrm>
          <a:off x="8965576" y="2643674"/>
          <a:ext cx="3200400" cy="1828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D4B96560-9FCD-D44C-CBE5-2B9D19FF8E90}"/>
              </a:ext>
            </a:extLst>
          </p:cNvPr>
          <p:cNvGraphicFramePr/>
          <p:nvPr>
            <p:extLst>
              <p:ext uri="{D42A27DB-BD31-4B8C-83A1-F6EECF244321}">
                <p14:modId xmlns:p14="http://schemas.microsoft.com/office/powerpoint/2010/main" val="2660053428"/>
              </p:ext>
            </p:extLst>
          </p:nvPr>
        </p:nvGraphicFramePr>
        <p:xfrm>
          <a:off x="2560817" y="814874"/>
          <a:ext cx="3200400" cy="1828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a:extLst>
              <a:ext uri="{FF2B5EF4-FFF2-40B4-BE49-F238E27FC236}">
                <a16:creationId xmlns:a16="http://schemas.microsoft.com/office/drawing/2014/main" id="{5D299AD4-1B4B-C64C-9B4F-3156B7F81BDE}"/>
              </a:ext>
            </a:extLst>
          </p:cNvPr>
          <p:cNvGraphicFramePr/>
          <p:nvPr>
            <p:extLst>
              <p:ext uri="{D42A27DB-BD31-4B8C-83A1-F6EECF244321}">
                <p14:modId xmlns:p14="http://schemas.microsoft.com/office/powerpoint/2010/main" val="3396186186"/>
              </p:ext>
            </p:extLst>
          </p:nvPr>
        </p:nvGraphicFramePr>
        <p:xfrm>
          <a:off x="8972203" y="808265"/>
          <a:ext cx="3193773" cy="1828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2" name="Chart 11">
            <a:extLst>
              <a:ext uri="{FF2B5EF4-FFF2-40B4-BE49-F238E27FC236}">
                <a16:creationId xmlns:a16="http://schemas.microsoft.com/office/drawing/2014/main" id="{003E045D-5780-9BDF-841B-72EFE2EDE74F}"/>
              </a:ext>
            </a:extLst>
          </p:cNvPr>
          <p:cNvGraphicFramePr/>
          <p:nvPr>
            <p:extLst>
              <p:ext uri="{D42A27DB-BD31-4B8C-83A1-F6EECF244321}">
                <p14:modId xmlns:p14="http://schemas.microsoft.com/office/powerpoint/2010/main" val="539251435"/>
              </p:ext>
            </p:extLst>
          </p:nvPr>
        </p:nvGraphicFramePr>
        <p:xfrm>
          <a:off x="5767844" y="4472177"/>
          <a:ext cx="3200400" cy="18288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3" name="Chart 12">
            <a:extLst>
              <a:ext uri="{FF2B5EF4-FFF2-40B4-BE49-F238E27FC236}">
                <a16:creationId xmlns:a16="http://schemas.microsoft.com/office/drawing/2014/main" id="{452B00A3-F1BF-60DB-9B0B-F38D0CC54F3E}"/>
              </a:ext>
            </a:extLst>
          </p:cNvPr>
          <p:cNvGraphicFramePr/>
          <p:nvPr>
            <p:extLst>
              <p:ext uri="{D42A27DB-BD31-4B8C-83A1-F6EECF244321}">
                <p14:modId xmlns:p14="http://schemas.microsoft.com/office/powerpoint/2010/main" val="3150871771"/>
              </p:ext>
            </p:extLst>
          </p:nvPr>
        </p:nvGraphicFramePr>
        <p:xfrm>
          <a:off x="2561967" y="4465179"/>
          <a:ext cx="3198855" cy="18288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4" name="Chart 13">
            <a:extLst>
              <a:ext uri="{FF2B5EF4-FFF2-40B4-BE49-F238E27FC236}">
                <a16:creationId xmlns:a16="http://schemas.microsoft.com/office/drawing/2014/main" id="{29171E25-2A4B-496C-6DA4-FC69BFE6B403}"/>
              </a:ext>
            </a:extLst>
          </p:cNvPr>
          <p:cNvGraphicFramePr/>
          <p:nvPr>
            <p:extLst>
              <p:ext uri="{D42A27DB-BD31-4B8C-83A1-F6EECF244321}">
                <p14:modId xmlns:p14="http://schemas.microsoft.com/office/powerpoint/2010/main" val="3625347327"/>
              </p:ext>
            </p:extLst>
          </p:nvPr>
        </p:nvGraphicFramePr>
        <p:xfrm>
          <a:off x="5767844" y="2639699"/>
          <a:ext cx="3200400" cy="182880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5" name="Chart 14">
            <a:extLst>
              <a:ext uri="{FF2B5EF4-FFF2-40B4-BE49-F238E27FC236}">
                <a16:creationId xmlns:a16="http://schemas.microsoft.com/office/drawing/2014/main" id="{FD86D81F-6F3E-3E88-29F4-ECE493BE157B}"/>
              </a:ext>
            </a:extLst>
          </p:cNvPr>
          <p:cNvGraphicFramePr/>
          <p:nvPr>
            <p:extLst>
              <p:ext uri="{D42A27DB-BD31-4B8C-83A1-F6EECF244321}">
                <p14:modId xmlns:p14="http://schemas.microsoft.com/office/powerpoint/2010/main" val="1506290793"/>
              </p:ext>
            </p:extLst>
          </p:nvPr>
        </p:nvGraphicFramePr>
        <p:xfrm>
          <a:off x="5761217" y="6299515"/>
          <a:ext cx="3211828" cy="236457"/>
        </p:xfrm>
        <a:graphic>
          <a:graphicData uri="http://schemas.openxmlformats.org/drawingml/2006/chart">
            <c:chart xmlns:c="http://schemas.openxmlformats.org/drawingml/2006/chart" xmlns:r="http://schemas.openxmlformats.org/officeDocument/2006/relationships" r:id="rId11"/>
          </a:graphicData>
        </a:graphic>
      </p:graphicFrame>
      <p:sp>
        <p:nvSpPr>
          <p:cNvPr id="16" name="Google Shape;591;p21">
            <a:extLst>
              <a:ext uri="{FF2B5EF4-FFF2-40B4-BE49-F238E27FC236}">
                <a16:creationId xmlns:a16="http://schemas.microsoft.com/office/drawing/2014/main" id="{BDD15991-D1E8-8BA5-F6BE-38079C164446}"/>
              </a:ext>
            </a:extLst>
          </p:cNvPr>
          <p:cNvSpPr txBox="1"/>
          <p:nvPr/>
        </p:nvSpPr>
        <p:spPr>
          <a:xfrm>
            <a:off x="651345" y="865776"/>
            <a:ext cx="1903517" cy="246217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Each category sees an increase in responses for major concern, the highest year over year increases are for unclear description of benefits at 11%.</a:t>
            </a: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17" name="Google Shape;590;p21" descr="Icon&#10;&#10;Description automatically generated">
            <a:extLst>
              <a:ext uri="{FF2B5EF4-FFF2-40B4-BE49-F238E27FC236}">
                <a16:creationId xmlns:a16="http://schemas.microsoft.com/office/drawing/2014/main" id="{4B4D0887-1180-598D-9A47-BF01825B6854}"/>
              </a:ext>
            </a:extLst>
          </p:cNvPr>
          <p:cNvPicPr preferRelativeResize="0"/>
          <p:nvPr/>
        </p:nvPicPr>
        <p:blipFill rotWithShape="1">
          <a:blip r:embed="rId12">
            <a:alphaModFix/>
          </a:blip>
          <a:srcRect/>
          <a:stretch/>
        </p:blipFill>
        <p:spPr>
          <a:xfrm>
            <a:off x="194145" y="865775"/>
            <a:ext cx="457200" cy="457200"/>
          </a:xfrm>
          <a:prstGeom prst="rect">
            <a:avLst/>
          </a:prstGeom>
          <a:noFill/>
          <a:ln>
            <a:noFill/>
          </a:ln>
        </p:spPr>
      </p:pic>
    </p:spTree>
    <p:extLst>
      <p:ext uri="{BB962C8B-B14F-4D97-AF65-F5344CB8AC3E}">
        <p14:creationId xmlns:p14="http://schemas.microsoft.com/office/powerpoint/2010/main" val="9220910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sp>
        <p:nvSpPr>
          <p:cNvPr id="1504" name="Google Shape;1504;p102"/>
          <p:cNvSpPr/>
          <p:nvPr/>
        </p:nvSpPr>
        <p:spPr>
          <a:xfrm>
            <a:off x="884451" y="0"/>
            <a:ext cx="4324157" cy="6053559"/>
          </a:xfrm>
          <a:prstGeom prst="rect">
            <a:avLst/>
          </a:prstGeom>
          <a:gradFill>
            <a:gsLst>
              <a:gs pos="14000">
                <a:srgbClr val="2E3188"/>
              </a:gs>
              <a:gs pos="100000">
                <a:srgbClr val="5ABC5B"/>
              </a:gs>
            </a:gsLst>
            <a:lin ang="5400000" scaled="1"/>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05" name="Google Shape;1505;p102"/>
          <p:cNvSpPr txBox="1"/>
          <p:nvPr/>
        </p:nvSpPr>
        <p:spPr>
          <a:xfrm>
            <a:off x="6356972" y="2748273"/>
            <a:ext cx="4728704" cy="120032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0000"/>
                </a:solidFill>
                <a:effectLst/>
                <a:uLnTx/>
                <a:uFillTx/>
                <a:latin typeface="Arial Black"/>
                <a:ea typeface="Arial Black"/>
                <a:cs typeface="Arial Black"/>
                <a:sym typeface="Arial Black"/>
              </a:rPr>
              <a:t>SHOPPING BEHAVIOR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Picture Placeholder 2">
            <a:extLst>
              <a:ext uri="{FF2B5EF4-FFF2-40B4-BE49-F238E27FC236}">
                <a16:creationId xmlns:a16="http://schemas.microsoft.com/office/drawing/2014/main" id="{4A82D514-D6CF-A437-E879-82CA5D96157F}"/>
              </a:ext>
            </a:extLst>
          </p:cNvPr>
          <p:cNvPicPr>
            <a:picLocks noGrp="1" noChangeAspect="1"/>
          </p:cNvPicPr>
          <p:nvPr>
            <p:ph type="pic" idx="2"/>
          </p:nvPr>
        </p:nvPicPr>
        <p:blipFill>
          <a:blip r:embed="rId3"/>
          <a:srcRect l="24910" r="24910"/>
          <a:stretch/>
        </p:blipFill>
        <p:spPr>
          <a:xfrm>
            <a:off x="717550" y="0"/>
            <a:ext cx="4233863" cy="5865813"/>
          </a:xfrm>
          <a:prstGeom prst="rect">
            <a:avLst/>
          </a:prstGeom>
          <a:solidFill>
            <a:schemeClr val="lt1"/>
          </a:solid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Supplement spend: country</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n=474, UK n=168, DE n=203, IT n=247, KR n=316, AU n=197, IN n=367, All Respondents n=4198. Question: “On average, how much do you spend monthly on vitamins, minerals, herbals, or other dietary supplements for just yourself?”</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55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55024"/>
            <a:ext cx="100584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UK respondents are spending less than any other respondent group with most of their responses coming in the under $30 spending ranges.</a:t>
            </a:r>
            <a:endParaRPr kumimoji="0" lang="en-US" sz="1400" b="0" i="0" u="none" strike="noStrike" kern="1200" cap="none" spc="0" normalizeH="0" baseline="0" noProof="0">
              <a:ln>
                <a:noFill/>
              </a:ln>
              <a:solidFill>
                <a:srgbClr val="000000"/>
              </a:solidFill>
              <a:effectLst/>
              <a:uLnTx/>
              <a:uFillTx/>
              <a:latin typeface="Arial"/>
              <a:ea typeface="Arial"/>
              <a:cs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US, Korean and Indian respondents tend to have the high response rates in the higher spending ranges. </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9" name="Chart 8">
            <a:extLst>
              <a:ext uri="{FF2B5EF4-FFF2-40B4-BE49-F238E27FC236}">
                <a16:creationId xmlns:a16="http://schemas.microsoft.com/office/drawing/2014/main" id="{CFA23E49-D57F-A219-9DE7-CBA3A2C086D4}"/>
              </a:ext>
            </a:extLst>
          </p:cNvPr>
          <p:cNvGraphicFramePr/>
          <p:nvPr>
            <p:extLst>
              <p:ext uri="{D42A27DB-BD31-4B8C-83A1-F6EECF244321}">
                <p14:modId xmlns:p14="http://schemas.microsoft.com/office/powerpoint/2010/main" val="2665591952"/>
              </p:ext>
            </p:extLst>
          </p:nvPr>
        </p:nvGraphicFramePr>
        <p:xfrm>
          <a:off x="198783" y="1630017"/>
          <a:ext cx="11993217" cy="47628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682139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Supplement spend: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18-34 n=346, Male 18-34 n=352, Female 35-54 n=437, Male 35-54 n=448, Female 55+ n=175, Male 55+ n=209. Question: “On average, how much do you spend monthly on vitamins, minerals, herbals, or other dietary supplements for just yourself?”</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Both under $20 ranges are heavily skewed older and female.</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The higher spending ranges are slightly skewed younger, with females and males 18-34 posting high response rates for those higher spending ranges.</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9" name="Chart 8">
            <a:extLst>
              <a:ext uri="{FF2B5EF4-FFF2-40B4-BE49-F238E27FC236}">
                <a16:creationId xmlns:a16="http://schemas.microsoft.com/office/drawing/2014/main" id="{CFA23E49-D57F-A219-9DE7-CBA3A2C086D4}"/>
              </a:ext>
            </a:extLst>
          </p:cNvPr>
          <p:cNvGraphicFramePr/>
          <p:nvPr>
            <p:extLst>
              <p:ext uri="{D42A27DB-BD31-4B8C-83A1-F6EECF244321}">
                <p14:modId xmlns:p14="http://schemas.microsoft.com/office/powerpoint/2010/main" val="4050170576"/>
              </p:ext>
            </p:extLst>
          </p:nvPr>
        </p:nvGraphicFramePr>
        <p:xfrm>
          <a:off x="198783" y="1745091"/>
          <a:ext cx="11993217" cy="46477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603653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Supplement spend: us,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304002"/>
            <a:ext cx="77724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18-34 n=59, US Male 18-34 n=117, US Female 35-54 n=105, US Male 35-54 n=113, US Female 55+ n=46, US Male 55+ n=33. Question: “On average, how much do you spend monthly on vitamins, minerals, herbals, or other dietary supplements for just yourself?”</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Most spending the US is in the $20 to $60 dollar ranges.</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400">
                <a:solidFill>
                  <a:srgbClr val="000000"/>
                </a:solidFill>
                <a:latin typeface="Arial"/>
                <a:cs typeface="Arial"/>
                <a:sym typeface="Arial"/>
              </a:rPr>
              <a:t>Females18-34 over-index for the three under $30 ranges and the $80-$89.99 range.</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9" name="Chart 8">
            <a:extLst>
              <a:ext uri="{FF2B5EF4-FFF2-40B4-BE49-F238E27FC236}">
                <a16:creationId xmlns:a16="http://schemas.microsoft.com/office/drawing/2014/main" id="{CFA23E49-D57F-A219-9DE7-CBA3A2C086D4}"/>
              </a:ext>
            </a:extLst>
          </p:cNvPr>
          <p:cNvGraphicFramePr/>
          <p:nvPr>
            <p:extLst>
              <p:ext uri="{D42A27DB-BD31-4B8C-83A1-F6EECF244321}">
                <p14:modId xmlns:p14="http://schemas.microsoft.com/office/powerpoint/2010/main" val="960800197"/>
              </p:ext>
            </p:extLst>
          </p:nvPr>
        </p:nvGraphicFramePr>
        <p:xfrm>
          <a:off x="198783" y="1745091"/>
          <a:ext cx="11993217" cy="46477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410091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Supplement spend: us, 2019-2024</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2019 US n=333, 2020 US n=300, 2021 US n=342, 2022 US n=503, 2023 US n=484, 2024 US n=474. Question: “On average, how much do you spend monthly on vitamins, minerals, herbals, or other dietary supplements for just yourself?”</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Spending has shifted away from the under $30 ranges and toward the higher spending ranges since 2019.</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8" name="Chart 7">
            <a:extLst>
              <a:ext uri="{FF2B5EF4-FFF2-40B4-BE49-F238E27FC236}">
                <a16:creationId xmlns:a16="http://schemas.microsoft.com/office/drawing/2014/main" id="{8181CFA3-8E52-0DB9-CCC7-1F5206A59A99}"/>
              </a:ext>
            </a:extLst>
          </p:cNvPr>
          <p:cNvGraphicFramePr/>
          <p:nvPr>
            <p:extLst>
              <p:ext uri="{D42A27DB-BD31-4B8C-83A1-F6EECF244321}">
                <p14:modId xmlns:p14="http://schemas.microsoft.com/office/powerpoint/2010/main" val="4119451114"/>
              </p:ext>
            </p:extLst>
          </p:nvPr>
        </p:nvGraphicFramePr>
        <p:xfrm>
          <a:off x="198783" y="1424190"/>
          <a:ext cx="11993217" cy="49527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9743009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Monthly Supplement spend: country</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n varies. Question: “Approximately how much per month do you spend for yourself on EACH of these supplements?” Dollar value is an approximation based on spending ranges.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61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611024"/>
            <a:ext cx="10058400" cy="116951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indent="-285750">
              <a:buClr>
                <a:srgbClr val="000000"/>
              </a:buClr>
              <a:buSzPts val="1400"/>
              <a:buFont typeface="Arial"/>
              <a:buChar char="•"/>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Indian respondents consistently have the highest spend per supplement with most seeing spending around $25/month.</a:t>
            </a:r>
            <a:r>
              <a:rPr lang="en-US" sz="1400">
                <a:solidFill>
                  <a:srgbClr val="000000"/>
                </a:solidFill>
                <a:latin typeface="Arial"/>
                <a:ea typeface="Arial"/>
                <a:cs typeface="Arial"/>
                <a:sym typeface="Arial"/>
              </a:rPr>
              <a:t> Prebiotic pend follows this pattern.</a:t>
            </a:r>
            <a:endParaRPr lang="en-US" sz="1400" b="0" i="0" u="none" strike="noStrike" kern="1200" cap="none" spc="0" normalizeH="0" baseline="0" noProof="0">
              <a:ln>
                <a:noFill/>
              </a:ln>
              <a:solidFill>
                <a:srgbClr val="000000"/>
              </a:solidFill>
              <a:effectLst/>
              <a:uLnTx/>
              <a:uFillTx/>
              <a:latin typeface="Arial"/>
              <a:ea typeface="Arial"/>
              <a:cs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US, South Korean and Australian respondents tend to have the next highest dollar amounts.</a:t>
            </a:r>
            <a:endParaRPr lang="en-US" sz="1400" b="0" i="0" u="none" strike="noStrike" kern="1200" cap="none" spc="0" normalizeH="0" baseline="0" noProof="0">
              <a:ln>
                <a:noFill/>
              </a:ln>
              <a:solidFill>
                <a:srgbClr val="000000"/>
              </a:solidFill>
              <a:effectLst/>
              <a:uLnTx/>
              <a:uFillTx/>
              <a:latin typeface="Arial"/>
              <a:cs typeface="Arial"/>
            </a:endParaRPr>
          </a:p>
          <a:p>
            <a:pPr marL="285750" indent="-285750">
              <a:buClr>
                <a:srgbClr val="000000"/>
              </a:buClr>
              <a:buSzPts val="1400"/>
              <a:buFont typeface="Arial"/>
              <a:buChar char="•"/>
              <a:defRPr/>
            </a:pPr>
            <a:r>
              <a:rPr lang="en-US" sz="1400">
                <a:solidFill>
                  <a:srgbClr val="000000"/>
                </a:solidFill>
                <a:latin typeface="Arial"/>
                <a:cs typeface="Arial"/>
                <a:sym typeface="Arial"/>
              </a:rPr>
              <a:t>Prebiotic spending falls in the bottom quarter for most countries.</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9" name="Chart 8">
            <a:extLst>
              <a:ext uri="{FF2B5EF4-FFF2-40B4-BE49-F238E27FC236}">
                <a16:creationId xmlns:a16="http://schemas.microsoft.com/office/drawing/2014/main" id="{4732A874-1C7A-82EE-C37B-C4BCB17094D1}"/>
              </a:ext>
            </a:extLst>
          </p:cNvPr>
          <p:cNvGraphicFramePr/>
          <p:nvPr>
            <p:extLst>
              <p:ext uri="{D42A27DB-BD31-4B8C-83A1-F6EECF244321}">
                <p14:modId xmlns:p14="http://schemas.microsoft.com/office/powerpoint/2010/main" val="861539480"/>
              </p:ext>
            </p:extLst>
          </p:nvPr>
        </p:nvGraphicFramePr>
        <p:xfrm>
          <a:off x="206734" y="1565648"/>
          <a:ext cx="11985266" cy="48472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06049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Monthly Supplement spend: </a:t>
            </a:r>
            <a:br>
              <a:rPr lang="en-US">
                <a:solidFill>
                  <a:schemeClr val="tx1"/>
                </a:solidFill>
              </a:rPr>
            </a:br>
            <a:r>
              <a:rPr lang="en-US">
                <a:solidFill>
                  <a:schemeClr val="tx1"/>
                </a:solidFill>
              </a:rPr>
              <a:t>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n varies. Question: “Approximately how much per month do you spend for yourself on EACH of these supplements?” Dollar value is an approximation based on spending ranges.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Spending is significantly skewed younger with males 18-34 topping almost every supplement in terms of dollars spent per month followed closely by females 18-34 and then males 35-54.</a:t>
            </a:r>
            <a:endParaRPr lang="en-US" sz="1400" b="0" i="0" u="none" strike="noStrike" kern="1200" cap="none" spc="0" normalizeH="0" baseline="0" noProof="0">
              <a:ln>
                <a:noFill/>
              </a:ln>
              <a:solidFill>
                <a:srgbClr val="000000"/>
              </a:solidFill>
              <a:effectLst/>
              <a:uLnTx/>
              <a:uFillTx/>
              <a:latin typeface="Arial"/>
              <a:ea typeface="Arial"/>
              <a:cs typeface="Arial"/>
            </a:endParaRPr>
          </a:p>
          <a:p>
            <a:pPr marL="285750" indent="-285750">
              <a:buClr>
                <a:srgbClr val="000000"/>
              </a:buClr>
              <a:buSzPts val="1400"/>
              <a:buFont typeface="Arial"/>
              <a:buChar char="•"/>
              <a:defRPr/>
            </a:pPr>
            <a:r>
              <a:rPr lang="en-US" sz="1400">
                <a:solidFill>
                  <a:srgbClr val="000000"/>
                </a:solidFill>
                <a:latin typeface="Arial"/>
                <a:cs typeface="Arial"/>
                <a:sym typeface="Arial"/>
              </a:rPr>
              <a:t>Prebiotic spending is mainly driven by those under 55.</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6" name="Chart 5">
            <a:extLst>
              <a:ext uri="{FF2B5EF4-FFF2-40B4-BE49-F238E27FC236}">
                <a16:creationId xmlns:a16="http://schemas.microsoft.com/office/drawing/2014/main" id="{86E6CC17-73DD-629C-D780-02BE8563F7AC}"/>
              </a:ext>
            </a:extLst>
          </p:cNvPr>
          <p:cNvGraphicFramePr/>
          <p:nvPr>
            <p:extLst>
              <p:ext uri="{D42A27DB-BD31-4B8C-83A1-F6EECF244321}">
                <p14:modId xmlns:p14="http://schemas.microsoft.com/office/powerpoint/2010/main" val="698022957"/>
              </p:ext>
            </p:extLst>
          </p:nvPr>
        </p:nvGraphicFramePr>
        <p:xfrm>
          <a:off x="206734" y="1565648"/>
          <a:ext cx="11985266" cy="48472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71225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5FB4E-002A-5793-BEE4-D421B227747D}"/>
              </a:ext>
            </a:extLst>
          </p:cNvPr>
          <p:cNvSpPr>
            <a:spLocks noGrp="1"/>
          </p:cNvSpPr>
          <p:nvPr>
            <p:ph type="title"/>
          </p:nvPr>
        </p:nvSpPr>
        <p:spPr/>
        <p:txBody>
          <a:bodyPr/>
          <a:lstStyle/>
          <a:p>
            <a:r>
              <a:rPr lang="en-US">
                <a:solidFill>
                  <a:schemeClr val="tx1"/>
                </a:solidFill>
              </a:rPr>
              <a:t>Demographics: Uk, age &amp; Gender</a:t>
            </a:r>
          </a:p>
        </p:txBody>
      </p:sp>
      <p:sp>
        <p:nvSpPr>
          <p:cNvPr id="3" name="TextBox 2">
            <a:extLst>
              <a:ext uri="{FF2B5EF4-FFF2-40B4-BE49-F238E27FC236}">
                <a16:creationId xmlns:a16="http://schemas.microsoft.com/office/drawing/2014/main" id="{4FF409B3-04FD-C731-94E1-267DAA14B44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UK 18-34 n=63, UK 35-54 n=73, UK 55+ n=32.</a:t>
            </a:r>
          </a:p>
        </p:txBody>
      </p:sp>
      <p:sp>
        <p:nvSpPr>
          <p:cNvPr id="21" name="Round Same Side Corner Rectangle 58">
            <a:extLst>
              <a:ext uri="{FF2B5EF4-FFF2-40B4-BE49-F238E27FC236}">
                <a16:creationId xmlns:a16="http://schemas.microsoft.com/office/drawing/2014/main" id="{51BD6A3A-905A-F59C-B293-EBDA6319CB3F}"/>
              </a:ext>
            </a:extLst>
          </p:cNvPr>
          <p:cNvSpPr/>
          <p:nvPr/>
        </p:nvSpPr>
        <p:spPr>
          <a:xfrm rot="16200000" flipH="1">
            <a:off x="2101529" y="1768409"/>
            <a:ext cx="461661" cy="640422"/>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22" name="Round Same Side Corner Rectangle 58">
            <a:extLst>
              <a:ext uri="{FF2B5EF4-FFF2-40B4-BE49-F238E27FC236}">
                <a16:creationId xmlns:a16="http://schemas.microsoft.com/office/drawing/2014/main" id="{DFFCF5D7-5AB0-F622-2D4A-F3AFE79B1756}"/>
              </a:ext>
            </a:extLst>
          </p:cNvPr>
          <p:cNvSpPr/>
          <p:nvPr/>
        </p:nvSpPr>
        <p:spPr>
          <a:xfrm rot="16200000" flipH="1">
            <a:off x="1310824" y="1772013"/>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23" name="TextBox 22">
            <a:extLst>
              <a:ext uri="{FF2B5EF4-FFF2-40B4-BE49-F238E27FC236}">
                <a16:creationId xmlns:a16="http://schemas.microsoft.com/office/drawing/2014/main" id="{C6F4D44C-E0BD-204C-BBCE-CC85E2122A4A}"/>
              </a:ext>
            </a:extLst>
          </p:cNvPr>
          <p:cNvSpPr txBox="1"/>
          <p:nvPr/>
        </p:nvSpPr>
        <p:spPr>
          <a:xfrm>
            <a:off x="1907695" y="18979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54%</a:t>
            </a:r>
          </a:p>
        </p:txBody>
      </p:sp>
      <p:sp>
        <p:nvSpPr>
          <p:cNvPr id="24" name="TextBox 23">
            <a:extLst>
              <a:ext uri="{FF2B5EF4-FFF2-40B4-BE49-F238E27FC236}">
                <a16:creationId xmlns:a16="http://schemas.microsoft.com/office/drawing/2014/main" id="{ED12386D-4709-1FB3-0AF0-76602B67D832}"/>
              </a:ext>
            </a:extLst>
          </p:cNvPr>
          <p:cNvSpPr txBox="1"/>
          <p:nvPr/>
        </p:nvSpPr>
        <p:spPr>
          <a:xfrm>
            <a:off x="1110338" y="1889461"/>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46%</a:t>
            </a:r>
          </a:p>
        </p:txBody>
      </p:sp>
      <p:sp>
        <p:nvSpPr>
          <p:cNvPr id="25" name="Rectangle: Rounded Corners 5">
            <a:extLst>
              <a:ext uri="{FF2B5EF4-FFF2-40B4-BE49-F238E27FC236}">
                <a16:creationId xmlns:a16="http://schemas.microsoft.com/office/drawing/2014/main" id="{A2BFBB49-D3E2-8300-9885-23E167BE84A3}"/>
              </a:ext>
            </a:extLst>
          </p:cNvPr>
          <p:cNvSpPr/>
          <p:nvPr/>
        </p:nvSpPr>
        <p:spPr>
          <a:xfrm>
            <a:off x="942480"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18-34</a:t>
            </a:r>
          </a:p>
        </p:txBody>
      </p:sp>
      <p:sp>
        <p:nvSpPr>
          <p:cNvPr id="26" name="Google Shape;2323;p39">
            <a:extLst>
              <a:ext uri="{FF2B5EF4-FFF2-40B4-BE49-F238E27FC236}">
                <a16:creationId xmlns:a16="http://schemas.microsoft.com/office/drawing/2014/main" id="{1F4D3279-66EF-5E2B-A036-30E57EDC096A}"/>
              </a:ext>
            </a:extLst>
          </p:cNvPr>
          <p:cNvSpPr>
            <a:spLocks noChangeAspect="1"/>
          </p:cNvSpPr>
          <p:nvPr/>
        </p:nvSpPr>
        <p:spPr>
          <a:xfrm>
            <a:off x="1211923" y="2533693"/>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27" name="Google Shape;2321;p39">
            <a:extLst>
              <a:ext uri="{FF2B5EF4-FFF2-40B4-BE49-F238E27FC236}">
                <a16:creationId xmlns:a16="http://schemas.microsoft.com/office/drawing/2014/main" id="{EEA0F1BA-A69A-9A29-7556-DFA4BD4BCE4E}"/>
              </a:ext>
            </a:extLst>
          </p:cNvPr>
          <p:cNvSpPr>
            <a:spLocks noChangeAspect="1"/>
          </p:cNvSpPr>
          <p:nvPr/>
        </p:nvSpPr>
        <p:spPr>
          <a:xfrm>
            <a:off x="2037888" y="2504132"/>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graphicFrame>
        <p:nvGraphicFramePr>
          <p:cNvPr id="28" name="Content Placeholder 8">
            <a:extLst>
              <a:ext uri="{FF2B5EF4-FFF2-40B4-BE49-F238E27FC236}">
                <a16:creationId xmlns:a16="http://schemas.microsoft.com/office/drawing/2014/main" id="{4DD675D1-9190-7308-195A-8CFEBDBC843D}"/>
              </a:ext>
            </a:extLst>
          </p:cNvPr>
          <p:cNvGraphicFramePr>
            <a:graphicFrameLocks/>
          </p:cNvGraphicFramePr>
          <p:nvPr>
            <p:extLst>
              <p:ext uri="{D42A27DB-BD31-4B8C-83A1-F6EECF244321}">
                <p14:modId xmlns:p14="http://schemas.microsoft.com/office/powerpoint/2010/main" val="1741984682"/>
              </p:ext>
            </p:extLst>
          </p:nvPr>
        </p:nvGraphicFramePr>
        <p:xfrm>
          <a:off x="471220" y="3657760"/>
          <a:ext cx="2743200" cy="2743200"/>
        </p:xfrm>
        <a:graphic>
          <a:graphicData uri="http://schemas.openxmlformats.org/drawingml/2006/chart">
            <c:chart xmlns:c="http://schemas.openxmlformats.org/drawingml/2006/chart" xmlns:r="http://schemas.openxmlformats.org/officeDocument/2006/relationships" r:id="rId2"/>
          </a:graphicData>
        </a:graphic>
      </p:graphicFrame>
      <p:cxnSp>
        <p:nvCxnSpPr>
          <p:cNvPr id="29" name="Straight Connector 28">
            <a:extLst>
              <a:ext uri="{FF2B5EF4-FFF2-40B4-BE49-F238E27FC236}">
                <a16:creationId xmlns:a16="http://schemas.microsoft.com/office/drawing/2014/main" id="{E5278ADF-891B-3A05-EBBD-36867EB99557}"/>
              </a:ext>
            </a:extLst>
          </p:cNvPr>
          <p:cNvCxnSpPr>
            <a:cxnSpLocks/>
          </p:cNvCxnSpPr>
          <p:nvPr/>
        </p:nvCxnSpPr>
        <p:spPr>
          <a:xfrm>
            <a:off x="3846440" y="1171489"/>
            <a:ext cx="0" cy="4972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BD331E3-283E-4A5A-5FE8-3D485205FE3F}"/>
              </a:ext>
            </a:extLst>
          </p:cNvPr>
          <p:cNvCxnSpPr>
            <a:cxnSpLocks/>
          </p:cNvCxnSpPr>
          <p:nvPr/>
        </p:nvCxnSpPr>
        <p:spPr>
          <a:xfrm>
            <a:off x="8355760" y="1181100"/>
            <a:ext cx="0" cy="4972543"/>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1" name="Content Placeholder 8">
            <a:extLst>
              <a:ext uri="{FF2B5EF4-FFF2-40B4-BE49-F238E27FC236}">
                <a16:creationId xmlns:a16="http://schemas.microsoft.com/office/drawing/2014/main" id="{4C65F1DF-B888-9961-169F-BA309BE9BFC9}"/>
              </a:ext>
            </a:extLst>
          </p:cNvPr>
          <p:cNvGraphicFramePr>
            <a:graphicFrameLocks/>
          </p:cNvGraphicFramePr>
          <p:nvPr>
            <p:extLst>
              <p:ext uri="{D42A27DB-BD31-4B8C-83A1-F6EECF244321}">
                <p14:modId xmlns:p14="http://schemas.microsoft.com/office/powerpoint/2010/main" val="270674140"/>
              </p:ext>
            </p:extLst>
          </p:nvPr>
        </p:nvGraphicFramePr>
        <p:xfrm>
          <a:off x="4746580" y="3657600"/>
          <a:ext cx="27432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Content Placeholder 8">
            <a:extLst>
              <a:ext uri="{FF2B5EF4-FFF2-40B4-BE49-F238E27FC236}">
                <a16:creationId xmlns:a16="http://schemas.microsoft.com/office/drawing/2014/main" id="{3D3479B8-76BC-9526-F3E2-18B076CF814F}"/>
              </a:ext>
            </a:extLst>
          </p:cNvPr>
          <p:cNvGraphicFramePr>
            <a:graphicFrameLocks/>
          </p:cNvGraphicFramePr>
          <p:nvPr>
            <p:extLst>
              <p:ext uri="{D42A27DB-BD31-4B8C-83A1-F6EECF244321}">
                <p14:modId xmlns:p14="http://schemas.microsoft.com/office/powerpoint/2010/main" val="2523029607"/>
              </p:ext>
            </p:extLst>
          </p:nvPr>
        </p:nvGraphicFramePr>
        <p:xfrm>
          <a:off x="8717140" y="3657600"/>
          <a:ext cx="27432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33" name="Round Same Side Corner Rectangle 58">
            <a:extLst>
              <a:ext uri="{FF2B5EF4-FFF2-40B4-BE49-F238E27FC236}">
                <a16:creationId xmlns:a16="http://schemas.microsoft.com/office/drawing/2014/main" id="{04586E37-F4EE-6BFB-FB7E-AAA3B9336D79}"/>
              </a:ext>
            </a:extLst>
          </p:cNvPr>
          <p:cNvSpPr/>
          <p:nvPr/>
        </p:nvSpPr>
        <p:spPr>
          <a:xfrm rot="16200000" flipH="1">
            <a:off x="6259704" y="1768408"/>
            <a:ext cx="461661" cy="640422"/>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34" name="Round Same Side Corner Rectangle 58">
            <a:extLst>
              <a:ext uri="{FF2B5EF4-FFF2-40B4-BE49-F238E27FC236}">
                <a16:creationId xmlns:a16="http://schemas.microsoft.com/office/drawing/2014/main" id="{4BCAA1B1-E384-FD29-87FD-FE71A249E061}"/>
              </a:ext>
            </a:extLst>
          </p:cNvPr>
          <p:cNvSpPr/>
          <p:nvPr/>
        </p:nvSpPr>
        <p:spPr>
          <a:xfrm rot="16200000" flipH="1">
            <a:off x="5468999" y="1772012"/>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35" name="TextBox 34">
            <a:extLst>
              <a:ext uri="{FF2B5EF4-FFF2-40B4-BE49-F238E27FC236}">
                <a16:creationId xmlns:a16="http://schemas.microsoft.com/office/drawing/2014/main" id="{5F1F21DC-33C0-85FD-2C3B-35B2D368BC3C}"/>
              </a:ext>
            </a:extLst>
          </p:cNvPr>
          <p:cNvSpPr txBox="1"/>
          <p:nvPr/>
        </p:nvSpPr>
        <p:spPr>
          <a:xfrm>
            <a:off x="6040470" y="18979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58%</a:t>
            </a:r>
          </a:p>
        </p:txBody>
      </p:sp>
      <p:sp>
        <p:nvSpPr>
          <p:cNvPr id="36" name="TextBox 35">
            <a:extLst>
              <a:ext uri="{FF2B5EF4-FFF2-40B4-BE49-F238E27FC236}">
                <a16:creationId xmlns:a16="http://schemas.microsoft.com/office/drawing/2014/main" id="{B4B1A010-25ED-16DB-D27B-BCA818E88642}"/>
              </a:ext>
            </a:extLst>
          </p:cNvPr>
          <p:cNvSpPr txBox="1"/>
          <p:nvPr/>
        </p:nvSpPr>
        <p:spPr>
          <a:xfrm>
            <a:off x="5232847" y="1889461"/>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42%</a:t>
            </a:r>
          </a:p>
        </p:txBody>
      </p:sp>
      <p:sp>
        <p:nvSpPr>
          <p:cNvPr id="37" name="Rectangle: Rounded Corners 32">
            <a:extLst>
              <a:ext uri="{FF2B5EF4-FFF2-40B4-BE49-F238E27FC236}">
                <a16:creationId xmlns:a16="http://schemas.microsoft.com/office/drawing/2014/main" id="{E970D208-B9F0-7D0A-BBF5-DD37408E820C}"/>
              </a:ext>
            </a:extLst>
          </p:cNvPr>
          <p:cNvSpPr/>
          <p:nvPr/>
        </p:nvSpPr>
        <p:spPr>
          <a:xfrm>
            <a:off x="5066050"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35-54</a:t>
            </a:r>
          </a:p>
        </p:txBody>
      </p:sp>
      <p:sp>
        <p:nvSpPr>
          <p:cNvPr id="38" name="Google Shape;2323;p39">
            <a:extLst>
              <a:ext uri="{FF2B5EF4-FFF2-40B4-BE49-F238E27FC236}">
                <a16:creationId xmlns:a16="http://schemas.microsoft.com/office/drawing/2014/main" id="{CDAE6678-3F7E-A25E-615B-EFB0470ADB29}"/>
              </a:ext>
            </a:extLst>
          </p:cNvPr>
          <p:cNvSpPr>
            <a:spLocks noChangeAspect="1"/>
          </p:cNvSpPr>
          <p:nvPr/>
        </p:nvSpPr>
        <p:spPr>
          <a:xfrm>
            <a:off x="5379618" y="2442174"/>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39" name="Google Shape;2321;p39">
            <a:extLst>
              <a:ext uri="{FF2B5EF4-FFF2-40B4-BE49-F238E27FC236}">
                <a16:creationId xmlns:a16="http://schemas.microsoft.com/office/drawing/2014/main" id="{2F5BC42A-ED57-C8C6-09C5-05038BDE3863}"/>
              </a:ext>
            </a:extLst>
          </p:cNvPr>
          <p:cNvSpPr>
            <a:spLocks noChangeAspect="1"/>
          </p:cNvSpPr>
          <p:nvPr/>
        </p:nvSpPr>
        <p:spPr>
          <a:xfrm>
            <a:off x="6194763" y="2442174"/>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40" name="Round Same Side Corner Rectangle 58">
            <a:extLst>
              <a:ext uri="{FF2B5EF4-FFF2-40B4-BE49-F238E27FC236}">
                <a16:creationId xmlns:a16="http://schemas.microsoft.com/office/drawing/2014/main" id="{A5DB03BF-F847-3B07-78CF-09D3E2D8FD6A}"/>
              </a:ext>
            </a:extLst>
          </p:cNvPr>
          <p:cNvSpPr/>
          <p:nvPr/>
        </p:nvSpPr>
        <p:spPr>
          <a:xfrm rot="16200000" flipH="1">
            <a:off x="10323747" y="1792520"/>
            <a:ext cx="461661" cy="640422"/>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41" name="Round Same Side Corner Rectangle 58">
            <a:extLst>
              <a:ext uri="{FF2B5EF4-FFF2-40B4-BE49-F238E27FC236}">
                <a16:creationId xmlns:a16="http://schemas.microsoft.com/office/drawing/2014/main" id="{D2BCE25C-622F-90E3-5E32-95F634348CCA}"/>
              </a:ext>
            </a:extLst>
          </p:cNvPr>
          <p:cNvSpPr/>
          <p:nvPr/>
        </p:nvSpPr>
        <p:spPr>
          <a:xfrm rot="16200000" flipH="1">
            <a:off x="9533042" y="1796124"/>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42" name="TextBox 41">
            <a:extLst>
              <a:ext uri="{FF2B5EF4-FFF2-40B4-BE49-F238E27FC236}">
                <a16:creationId xmlns:a16="http://schemas.microsoft.com/office/drawing/2014/main" id="{4F3BE18B-E162-E1E1-88BB-B5693DAEBB09}"/>
              </a:ext>
            </a:extLst>
          </p:cNvPr>
          <p:cNvSpPr txBox="1"/>
          <p:nvPr/>
        </p:nvSpPr>
        <p:spPr>
          <a:xfrm>
            <a:off x="10129913" y="18979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53%</a:t>
            </a:r>
          </a:p>
        </p:txBody>
      </p:sp>
      <p:sp>
        <p:nvSpPr>
          <p:cNvPr id="43" name="TextBox 42">
            <a:extLst>
              <a:ext uri="{FF2B5EF4-FFF2-40B4-BE49-F238E27FC236}">
                <a16:creationId xmlns:a16="http://schemas.microsoft.com/office/drawing/2014/main" id="{7453107D-3C0D-9C12-C80A-7B717115C30B}"/>
              </a:ext>
            </a:extLst>
          </p:cNvPr>
          <p:cNvSpPr txBox="1"/>
          <p:nvPr/>
        </p:nvSpPr>
        <p:spPr>
          <a:xfrm>
            <a:off x="9328337" y="19077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47%</a:t>
            </a:r>
          </a:p>
        </p:txBody>
      </p:sp>
      <p:sp>
        <p:nvSpPr>
          <p:cNvPr id="44" name="Rectangle: Rounded Corners 33">
            <a:extLst>
              <a:ext uri="{FF2B5EF4-FFF2-40B4-BE49-F238E27FC236}">
                <a16:creationId xmlns:a16="http://schemas.microsoft.com/office/drawing/2014/main" id="{F6DF3185-5D4A-2982-98BF-BEC3D0DF725A}"/>
              </a:ext>
            </a:extLst>
          </p:cNvPr>
          <p:cNvSpPr/>
          <p:nvPr/>
        </p:nvSpPr>
        <p:spPr>
          <a:xfrm>
            <a:off x="9097188"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55+</a:t>
            </a:r>
          </a:p>
        </p:txBody>
      </p:sp>
      <p:sp>
        <p:nvSpPr>
          <p:cNvPr id="45" name="Google Shape;2323;p39">
            <a:extLst>
              <a:ext uri="{FF2B5EF4-FFF2-40B4-BE49-F238E27FC236}">
                <a16:creationId xmlns:a16="http://schemas.microsoft.com/office/drawing/2014/main" id="{7C28981C-B193-3CDE-B519-EF717ADE3AA4}"/>
              </a:ext>
            </a:extLst>
          </p:cNvPr>
          <p:cNvSpPr>
            <a:spLocks noChangeAspect="1"/>
          </p:cNvSpPr>
          <p:nvPr/>
        </p:nvSpPr>
        <p:spPr>
          <a:xfrm>
            <a:off x="9463657" y="2465508"/>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46" name="Google Shape;2321;p39">
            <a:extLst>
              <a:ext uri="{FF2B5EF4-FFF2-40B4-BE49-F238E27FC236}">
                <a16:creationId xmlns:a16="http://schemas.microsoft.com/office/drawing/2014/main" id="{95CFC204-EA2C-9773-73B5-78312ACF8394}"/>
              </a:ext>
            </a:extLst>
          </p:cNvPr>
          <p:cNvSpPr>
            <a:spLocks noChangeAspect="1"/>
          </p:cNvSpPr>
          <p:nvPr/>
        </p:nvSpPr>
        <p:spPr>
          <a:xfrm>
            <a:off x="10293121" y="2459251"/>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Tree>
    <p:extLst>
      <p:ext uri="{BB962C8B-B14F-4D97-AF65-F5344CB8AC3E}">
        <p14:creationId xmlns:p14="http://schemas.microsoft.com/office/powerpoint/2010/main" val="14389680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Monthly Supplement spend: </a:t>
            </a:r>
            <a:br>
              <a:rPr lang="en-US">
                <a:solidFill>
                  <a:schemeClr val="tx1"/>
                </a:solidFill>
              </a:rPr>
            </a:br>
            <a:r>
              <a:rPr lang="en-US">
                <a:solidFill>
                  <a:schemeClr val="tx1"/>
                </a:solidFill>
              </a:rPr>
              <a:t>us,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n varies. Question: “Approximately how much per month do you spend for yourself on EACH of these supplements?” Dollar value is an approximation based on spending ranges.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116951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We also see a younger skew in the US, with males 18-34 showing the highest spend per month for most supplements.</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400">
                <a:solidFill>
                  <a:srgbClr val="000000"/>
                </a:solidFill>
                <a:latin typeface="Arial"/>
                <a:cs typeface="Arial"/>
                <a:sym typeface="Arial"/>
              </a:rPr>
              <a:t>Males over 55 have the highest rate for this question for nootropics at $29.25 per month, they also noticeably over-index for </a:t>
            </a:r>
            <a:r>
              <a:rPr lang="en-US" sz="1400" err="1">
                <a:solidFill>
                  <a:srgbClr val="000000"/>
                </a:solidFill>
                <a:latin typeface="Arial"/>
                <a:cs typeface="Arial"/>
                <a:sym typeface="Arial"/>
              </a:rPr>
              <a:t>synbiotics</a:t>
            </a:r>
            <a:r>
              <a:rPr lang="en-US" sz="1400">
                <a:solidFill>
                  <a:srgbClr val="000000"/>
                </a:solidFill>
                <a:latin typeface="Arial"/>
                <a:cs typeface="Arial"/>
                <a:sym typeface="Arial"/>
              </a:rPr>
              <a:t> and choline.</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400">
                <a:solidFill>
                  <a:srgbClr val="000000"/>
                </a:solidFill>
                <a:latin typeface="Arial"/>
                <a:cs typeface="Arial"/>
                <a:sym typeface="Arial"/>
              </a:rPr>
              <a:t>Prebiotic spending is driven by males under 55 and females 35-54.</a:t>
            </a:r>
            <a:endParaRPr lang="en-US" sz="1400">
              <a:solidFill>
                <a:srgbClr val="000000"/>
              </a:solidFill>
              <a:latin typeface="Arial"/>
              <a:cs typeface="Arial"/>
            </a:endParaRPr>
          </a:p>
        </p:txBody>
      </p:sp>
      <p:graphicFrame>
        <p:nvGraphicFramePr>
          <p:cNvPr id="6" name="Chart 5">
            <a:extLst>
              <a:ext uri="{FF2B5EF4-FFF2-40B4-BE49-F238E27FC236}">
                <a16:creationId xmlns:a16="http://schemas.microsoft.com/office/drawing/2014/main" id="{27DB5D1C-624F-BC61-9BA4-9E2E86B35925}"/>
              </a:ext>
            </a:extLst>
          </p:cNvPr>
          <p:cNvGraphicFramePr/>
          <p:nvPr>
            <p:extLst>
              <p:ext uri="{D42A27DB-BD31-4B8C-83A1-F6EECF244321}">
                <p14:modId xmlns:p14="http://schemas.microsoft.com/office/powerpoint/2010/main" val="3469318305"/>
              </p:ext>
            </p:extLst>
          </p:nvPr>
        </p:nvGraphicFramePr>
        <p:xfrm>
          <a:off x="206734" y="1844848"/>
          <a:ext cx="11985266" cy="45560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324365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Purchase location: country</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n=474, UK n=168, DE n=203, IT n=247, KR n=316, AU n=197, IN n=367, All Respondents n=4198. Question: “Where do you primarily purchase your vitamins, minerals, herbals &amp; other dietary supplements?”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Online is the number one purchase location for all but those in the UK and Australia. The UK marks natural/health food stores number one and Australia marks mass market retailer number one.</a:t>
            </a:r>
          </a:p>
        </p:txBody>
      </p:sp>
      <p:graphicFrame>
        <p:nvGraphicFramePr>
          <p:cNvPr id="9" name="Chart 8">
            <a:extLst>
              <a:ext uri="{FF2B5EF4-FFF2-40B4-BE49-F238E27FC236}">
                <a16:creationId xmlns:a16="http://schemas.microsoft.com/office/drawing/2014/main" id="{7918023E-792A-8B5E-AAD8-D57851D1D089}"/>
              </a:ext>
            </a:extLst>
          </p:cNvPr>
          <p:cNvGraphicFramePr/>
          <p:nvPr>
            <p:extLst>
              <p:ext uri="{D42A27DB-BD31-4B8C-83A1-F6EECF244321}">
                <p14:modId xmlns:p14="http://schemas.microsoft.com/office/powerpoint/2010/main" val="1434916761"/>
              </p:ext>
            </p:extLst>
          </p:nvPr>
        </p:nvGraphicFramePr>
        <p:xfrm>
          <a:off x="206734" y="1529648"/>
          <a:ext cx="11985266" cy="48472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623862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Purchase location: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18-34 n=346, Male 18-34 n=352, Female 35-54 n=437, Male 35-54 n=448, Female 55+ n=175, Male 55+ n=209. Question: “Where do you primarily purchase your vitamins, minerals, herbals &amp; other dietary supplements?”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86594"/>
            <a:ext cx="100584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Online is the number one response from all age &amp; gender groups despite a noticeable younger skew.</a:t>
            </a:r>
          </a:p>
        </p:txBody>
      </p:sp>
      <p:graphicFrame>
        <p:nvGraphicFramePr>
          <p:cNvPr id="9" name="Chart 8">
            <a:extLst>
              <a:ext uri="{FF2B5EF4-FFF2-40B4-BE49-F238E27FC236}">
                <a16:creationId xmlns:a16="http://schemas.microsoft.com/office/drawing/2014/main" id="{7918023E-792A-8B5E-AAD8-D57851D1D089}"/>
              </a:ext>
            </a:extLst>
          </p:cNvPr>
          <p:cNvGraphicFramePr/>
          <p:nvPr>
            <p:extLst>
              <p:ext uri="{D42A27DB-BD31-4B8C-83A1-F6EECF244321}">
                <p14:modId xmlns:p14="http://schemas.microsoft.com/office/powerpoint/2010/main" val="3230780900"/>
              </p:ext>
            </p:extLst>
          </p:nvPr>
        </p:nvGraphicFramePr>
        <p:xfrm>
          <a:off x="206734" y="1358212"/>
          <a:ext cx="11985266" cy="50187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1056433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Purchase location: us,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18-34 n=59, US Male 18-34 n=117, US Female 35-54 n=105, US Male 35-54 n=113, US Female 55+ n=46, US Male 55+ n=33. Question: “Where do you primarily purchase your vitamins, minerals, herbals &amp; other dietary supplements?”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19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19024"/>
            <a:ext cx="100584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Online is not the overwhelmingly number one response in the US, with mass market retailer and natural/health food store gaining ground.</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In the US, mass market retailer (the overall number two response) is significantly skewed older and female.</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9" name="Chart 8">
            <a:extLst>
              <a:ext uri="{FF2B5EF4-FFF2-40B4-BE49-F238E27FC236}">
                <a16:creationId xmlns:a16="http://schemas.microsoft.com/office/drawing/2014/main" id="{7918023E-792A-8B5E-AAD8-D57851D1D089}"/>
              </a:ext>
            </a:extLst>
          </p:cNvPr>
          <p:cNvGraphicFramePr/>
          <p:nvPr>
            <p:extLst>
              <p:ext uri="{D42A27DB-BD31-4B8C-83A1-F6EECF244321}">
                <p14:modId xmlns:p14="http://schemas.microsoft.com/office/powerpoint/2010/main" val="1913868762"/>
              </p:ext>
            </p:extLst>
          </p:nvPr>
        </p:nvGraphicFramePr>
        <p:xfrm>
          <a:off x="206734" y="1526650"/>
          <a:ext cx="11985266" cy="48502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0950853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Purchase location: US, 2022-2024</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2022 US n=503, 2023 US n=484, 2024 US n=474. Question: “Where do you primarily purchase your vitamins, minerals, herbals &amp; other dietary supplements?”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The only major change year over year is a 5% increase for natural/health food store in 2024 compared to 2023.</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8" name="Chart 7">
            <a:extLst>
              <a:ext uri="{FF2B5EF4-FFF2-40B4-BE49-F238E27FC236}">
                <a16:creationId xmlns:a16="http://schemas.microsoft.com/office/drawing/2014/main" id="{3C183472-0609-EC7D-4306-B84A9ADACE91}"/>
              </a:ext>
            </a:extLst>
          </p:cNvPr>
          <p:cNvGraphicFramePr/>
          <p:nvPr>
            <p:extLst>
              <p:ext uri="{D42A27DB-BD31-4B8C-83A1-F6EECF244321}">
                <p14:modId xmlns:p14="http://schemas.microsoft.com/office/powerpoint/2010/main" val="4254252958"/>
              </p:ext>
            </p:extLst>
          </p:nvPr>
        </p:nvGraphicFramePr>
        <p:xfrm>
          <a:off x="230588" y="1314204"/>
          <a:ext cx="11961412" cy="50865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43416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Preferred format: country</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n=474, UK n=168, DE n=203, IT n=247, KR n=316, AU n=197, IN n=367, All Respondents n=4198. Question: “In which format do you prefer your supplements?”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Either tablet or pill is the top response from each country, the former exceptionally strong in both Australia and India.</a:t>
            </a:r>
            <a:endParaRPr kumimoji="0" lang="en-US" sz="1400" b="0" i="0" u="none" strike="noStrike" kern="1200" cap="none" spc="0" normalizeH="0" baseline="0" noProof="0">
              <a:ln>
                <a:noFill/>
              </a:ln>
              <a:solidFill>
                <a:srgbClr val="000000"/>
              </a:solidFill>
              <a:effectLst/>
              <a:uLnTx/>
              <a:uFillTx/>
              <a:latin typeface="Arial"/>
              <a:ea typeface="Arial"/>
              <a:cs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Indian respondents over-index for powder, liquid and vegetarian capsule.</a:t>
            </a:r>
            <a:endParaRPr kumimoji="0" lang="en-US" sz="1400" b="0" i="0" u="none" strike="noStrike" kern="1200" cap="none" spc="0" normalizeH="0" baseline="0" noProof="0">
              <a:ln>
                <a:noFill/>
              </a:ln>
              <a:solidFill>
                <a:srgbClr val="00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Gummy format is heavily driven by the US.</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9" name="Chart 8">
            <a:extLst>
              <a:ext uri="{FF2B5EF4-FFF2-40B4-BE49-F238E27FC236}">
                <a16:creationId xmlns:a16="http://schemas.microsoft.com/office/drawing/2014/main" id="{F5B4B24E-D1F2-3E0B-F4B4-9B1EFABA2C24}"/>
              </a:ext>
            </a:extLst>
          </p:cNvPr>
          <p:cNvGraphicFramePr/>
          <p:nvPr>
            <p:extLst>
              <p:ext uri="{D42A27DB-BD31-4B8C-83A1-F6EECF244321}">
                <p14:modId xmlns:p14="http://schemas.microsoft.com/office/powerpoint/2010/main" val="494570218"/>
              </p:ext>
            </p:extLst>
          </p:nvPr>
        </p:nvGraphicFramePr>
        <p:xfrm>
          <a:off x="182880" y="1745091"/>
          <a:ext cx="12009120" cy="46398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6976727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Preferred format: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18-34 n=346, Male 18-34 n=352, Female 35-54 n=437, Male 35-54 n=448, Female 55+ n=175, Male 55+ n=209. Question: “In which format do you prefer your supplements?”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Both tablet, pill and gelatin capsule skew older.</a:t>
            </a:r>
            <a:endParaRPr kumimoji="0" lang="en-US" sz="1400" b="0" i="0" u="none" strike="noStrike" kern="1200" cap="none" spc="0" normalizeH="0" baseline="0" noProof="0">
              <a:ln>
                <a:noFill/>
              </a:ln>
              <a:solidFill>
                <a:srgbClr val="000000"/>
              </a:solidFill>
              <a:effectLst/>
              <a:uLnTx/>
              <a:uFillTx/>
              <a:latin typeface="Arial"/>
              <a:ea typeface="Arial"/>
              <a:cs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Gummy, powder, liquid and chew are skewed younger, with powder and liquid driven by males.</a:t>
            </a:r>
            <a:endParaRPr kumimoji="0" lang="en-US" sz="1400" b="0" i="0" u="none" strike="noStrike" kern="1200" cap="none" spc="0" normalizeH="0" baseline="0" noProof="0">
              <a:ln>
                <a:noFill/>
              </a:ln>
              <a:solidFill>
                <a:srgbClr val="00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rPr>
              <a:t>The preference for vegetarian versus gelatin capsules is almost equal for females 18-34 and is equal for males that age.</a:t>
            </a:r>
          </a:p>
        </p:txBody>
      </p:sp>
      <p:graphicFrame>
        <p:nvGraphicFramePr>
          <p:cNvPr id="9" name="Chart 8">
            <a:extLst>
              <a:ext uri="{FF2B5EF4-FFF2-40B4-BE49-F238E27FC236}">
                <a16:creationId xmlns:a16="http://schemas.microsoft.com/office/drawing/2014/main" id="{B7AB7531-C345-2F08-EAD5-A819D723F8C2}"/>
              </a:ext>
            </a:extLst>
          </p:cNvPr>
          <p:cNvGraphicFramePr/>
          <p:nvPr>
            <p:extLst>
              <p:ext uri="{D42A27DB-BD31-4B8C-83A1-F6EECF244321}">
                <p14:modId xmlns:p14="http://schemas.microsoft.com/office/powerpoint/2010/main" val="1874189818"/>
              </p:ext>
            </p:extLst>
          </p:nvPr>
        </p:nvGraphicFramePr>
        <p:xfrm>
          <a:off x="206734" y="1745091"/>
          <a:ext cx="11985266" cy="46398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71251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Preferred format: us,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18-34 n=59, US Male 18-34 n=117, US Female 35-54 n=105, US Male 35-54 n=113, US Female 55+ n=46, US Male 55+ n=33. Question: “In which format do you prefer your supplements?”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67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67024"/>
            <a:ext cx="10058400" cy="116951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Gummy takes over as the number one format for females and males 18-34 in the US, nearly the number one for each female group, falling just behind </a:t>
            </a:r>
            <a:r>
              <a:rPr kumimoji="0" lang="en-US" sz="1400" b="0" i="0" u="none" strike="noStrike" kern="1200" cap="none" spc="0" normalizeH="0" baseline="0" noProof="0" err="1">
                <a:ln>
                  <a:noFill/>
                </a:ln>
                <a:solidFill>
                  <a:srgbClr val="000000"/>
                </a:solidFill>
                <a:effectLst/>
                <a:uLnTx/>
                <a:uFillTx/>
                <a:latin typeface="Arial"/>
                <a:ea typeface="+mn-ea"/>
                <a:cs typeface="Arial"/>
                <a:sym typeface="Arial"/>
              </a:rPr>
              <a:t>softgel</a:t>
            </a: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 among females over 55 (41% versus 43%).</a:t>
            </a:r>
            <a:endParaRPr kumimoji="0" lang="en-US" sz="1400" b="0" i="0" u="none" strike="noStrike" kern="1200" cap="none" spc="0" normalizeH="0" baseline="0" noProof="0">
              <a:ln>
                <a:noFill/>
              </a:ln>
              <a:solidFill>
                <a:srgbClr val="00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Liquid is very popular among males 18-54.</a:t>
            </a:r>
            <a:endParaRPr kumimoji="0" lang="en-US" sz="1400" b="0" i="0" u="none" strike="noStrike" kern="1200" cap="none" spc="0" normalizeH="0" baseline="0" noProof="0">
              <a:ln>
                <a:noFill/>
              </a:ln>
              <a:solidFill>
                <a:srgbClr val="00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err="1">
                <a:ln>
                  <a:noFill/>
                </a:ln>
                <a:solidFill>
                  <a:srgbClr val="000000"/>
                </a:solidFill>
                <a:effectLst/>
                <a:uLnTx/>
                <a:uFillTx/>
                <a:latin typeface="Arial"/>
                <a:ea typeface="+mn-ea"/>
                <a:cs typeface="Arial"/>
                <a:sym typeface="Arial"/>
              </a:rPr>
              <a:t>Softgel</a:t>
            </a:r>
            <a:r>
              <a:rPr lang="en-US" sz="1400">
                <a:solidFill>
                  <a:srgbClr val="000000"/>
                </a:solidFill>
                <a:latin typeface="Arial"/>
                <a:cs typeface="Arial"/>
                <a:sym typeface="Arial"/>
              </a:rPr>
              <a:t>,</a:t>
            </a: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 as a format</a:t>
            </a:r>
            <a:r>
              <a:rPr lang="en-US" sz="1400">
                <a:solidFill>
                  <a:srgbClr val="000000"/>
                </a:solidFill>
                <a:latin typeface="Arial"/>
                <a:cs typeface="Arial"/>
                <a:sym typeface="Arial"/>
              </a:rPr>
              <a:t>,</a:t>
            </a: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 is skewed older and female.</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6" name="Chart 5">
            <a:extLst>
              <a:ext uri="{FF2B5EF4-FFF2-40B4-BE49-F238E27FC236}">
                <a16:creationId xmlns:a16="http://schemas.microsoft.com/office/drawing/2014/main" id="{D0C3336D-77B9-3B2E-B9CD-29CDEBB1F200}"/>
              </a:ext>
            </a:extLst>
          </p:cNvPr>
          <p:cNvGraphicFramePr/>
          <p:nvPr>
            <p:extLst>
              <p:ext uri="{D42A27DB-BD31-4B8C-83A1-F6EECF244321}">
                <p14:modId xmlns:p14="http://schemas.microsoft.com/office/powerpoint/2010/main" val="2988648690"/>
              </p:ext>
            </p:extLst>
          </p:nvPr>
        </p:nvGraphicFramePr>
        <p:xfrm>
          <a:off x="206734" y="1836751"/>
          <a:ext cx="11985266" cy="45481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2209063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Format characteristics: country</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n=474, UK n=168, DE n=203, IT n=247, KR n=316, AU n=197, IN n=367, All Respondents n=4198. Question: “What do you like about these formats?”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07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07024"/>
            <a:ext cx="100584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Easy to swallow is the number one response for all groups, particularly in the UK and Australia.</a:t>
            </a:r>
            <a:endParaRPr kumimoji="0" lang="en-US" sz="1400" b="0" i="0" u="none" strike="noStrike" kern="1200" cap="none" spc="0" normalizeH="0" baseline="0" noProof="0">
              <a:ln>
                <a:noFill/>
              </a:ln>
              <a:solidFill>
                <a:srgbClr val="000000"/>
              </a:solidFill>
              <a:effectLst/>
              <a:uLnTx/>
              <a:uFillTx/>
              <a:latin typeface="Arial"/>
              <a:ea typeface="Arial"/>
              <a:cs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Indian respondents over-index for pleasant taste, combination formulas, multi-pack, single ingredient formulas and bioavailable.</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10" name="Chart 9">
            <a:extLst>
              <a:ext uri="{FF2B5EF4-FFF2-40B4-BE49-F238E27FC236}">
                <a16:creationId xmlns:a16="http://schemas.microsoft.com/office/drawing/2014/main" id="{3BA35C81-EE46-111B-57BE-A6A2A10C8E49}"/>
              </a:ext>
            </a:extLst>
          </p:cNvPr>
          <p:cNvGraphicFramePr/>
          <p:nvPr>
            <p:extLst>
              <p:ext uri="{D42A27DB-BD31-4B8C-83A1-F6EECF244321}">
                <p14:modId xmlns:p14="http://schemas.microsoft.com/office/powerpoint/2010/main" val="1208793489"/>
              </p:ext>
            </p:extLst>
          </p:nvPr>
        </p:nvGraphicFramePr>
        <p:xfrm>
          <a:off x="206734" y="1582310"/>
          <a:ext cx="11985266" cy="48025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806167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Format characteristics: </a:t>
            </a:r>
            <a:br>
              <a:rPr lang="en-US">
                <a:solidFill>
                  <a:schemeClr val="tx1"/>
                </a:solidFill>
              </a:rPr>
            </a:br>
            <a:r>
              <a:rPr lang="en-US">
                <a:solidFill>
                  <a:schemeClr val="tx1"/>
                </a:solidFill>
              </a:rPr>
              <a:t>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18-34 n=346, Male 18-34 n=352, Female 35-54 n=437, Male 35-54 n=448, Female 55+ n=175, Male 55+ n=209. Question: “What do you like about these formats?”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27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27024"/>
            <a:ext cx="100584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Easy to swallow is the number one for each age &amp; gender group, showing a slight older skew.</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Pleasant taste is skewed younger, most likely because of the popularity of the gummy format among the younger age groups.</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8" name="Chart 7">
            <a:extLst>
              <a:ext uri="{FF2B5EF4-FFF2-40B4-BE49-F238E27FC236}">
                <a16:creationId xmlns:a16="http://schemas.microsoft.com/office/drawing/2014/main" id="{F3D9C796-250D-2919-7A22-8054CA696F49}"/>
              </a:ext>
            </a:extLst>
          </p:cNvPr>
          <p:cNvGraphicFramePr/>
          <p:nvPr>
            <p:extLst>
              <p:ext uri="{D42A27DB-BD31-4B8C-83A1-F6EECF244321}">
                <p14:modId xmlns:p14="http://schemas.microsoft.com/office/powerpoint/2010/main" val="3251606568"/>
              </p:ext>
            </p:extLst>
          </p:nvPr>
        </p:nvGraphicFramePr>
        <p:xfrm>
          <a:off x="206734" y="1685676"/>
          <a:ext cx="11985266" cy="46912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11138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5FB4E-002A-5793-BEE4-D421B227747D}"/>
              </a:ext>
            </a:extLst>
          </p:cNvPr>
          <p:cNvSpPr>
            <a:spLocks noGrp="1"/>
          </p:cNvSpPr>
          <p:nvPr>
            <p:ph type="title"/>
          </p:nvPr>
        </p:nvSpPr>
        <p:spPr/>
        <p:txBody>
          <a:bodyPr/>
          <a:lstStyle/>
          <a:p>
            <a:r>
              <a:rPr lang="en-US">
                <a:solidFill>
                  <a:schemeClr val="tx1"/>
                </a:solidFill>
              </a:rPr>
              <a:t>Demographics: de</a:t>
            </a:r>
          </a:p>
        </p:txBody>
      </p:sp>
      <p:sp>
        <p:nvSpPr>
          <p:cNvPr id="3" name="TextBox 2">
            <a:extLst>
              <a:ext uri="{FF2B5EF4-FFF2-40B4-BE49-F238E27FC236}">
                <a16:creationId xmlns:a16="http://schemas.microsoft.com/office/drawing/2014/main" id="{4FF409B3-04FD-C731-94E1-267DAA14B44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DE n=203.</a:t>
            </a:r>
          </a:p>
        </p:txBody>
      </p:sp>
      <p:sp>
        <p:nvSpPr>
          <p:cNvPr id="6" name="TextBox 5">
            <a:extLst>
              <a:ext uri="{FF2B5EF4-FFF2-40B4-BE49-F238E27FC236}">
                <a16:creationId xmlns:a16="http://schemas.microsoft.com/office/drawing/2014/main" id="{7A51BBD6-7110-51BF-AF8D-C8C0E2496F38}"/>
              </a:ext>
            </a:extLst>
          </p:cNvPr>
          <p:cNvSpPr txBox="1"/>
          <p:nvPr/>
        </p:nvSpPr>
        <p:spPr>
          <a:xfrm>
            <a:off x="2960704" y="3117182"/>
            <a:ext cx="9517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51%</a:t>
            </a:r>
          </a:p>
        </p:txBody>
      </p:sp>
      <p:sp>
        <p:nvSpPr>
          <p:cNvPr id="7" name="TextBox 6">
            <a:extLst>
              <a:ext uri="{FF2B5EF4-FFF2-40B4-BE49-F238E27FC236}">
                <a16:creationId xmlns:a16="http://schemas.microsoft.com/office/drawing/2014/main" id="{E8384FCA-3D1C-AF8D-12E9-95A17606F78B}"/>
              </a:ext>
            </a:extLst>
          </p:cNvPr>
          <p:cNvSpPr txBox="1"/>
          <p:nvPr/>
        </p:nvSpPr>
        <p:spPr>
          <a:xfrm>
            <a:off x="1386495" y="3153999"/>
            <a:ext cx="9517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49%</a:t>
            </a:r>
          </a:p>
        </p:txBody>
      </p:sp>
      <p:sp>
        <p:nvSpPr>
          <p:cNvPr id="8" name="Round Same Side Corner Rectangle 58">
            <a:extLst>
              <a:ext uri="{FF2B5EF4-FFF2-40B4-BE49-F238E27FC236}">
                <a16:creationId xmlns:a16="http://schemas.microsoft.com/office/drawing/2014/main" id="{DB1BC8F0-E260-FAE2-C84F-C87273248A63}"/>
              </a:ext>
            </a:extLst>
          </p:cNvPr>
          <p:cNvSpPr/>
          <p:nvPr/>
        </p:nvSpPr>
        <p:spPr>
          <a:xfrm rot="16200000" flipH="1">
            <a:off x="3285562" y="3190875"/>
            <a:ext cx="204543" cy="914400"/>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9" name="Round Same Side Corner Rectangle 58">
            <a:extLst>
              <a:ext uri="{FF2B5EF4-FFF2-40B4-BE49-F238E27FC236}">
                <a16:creationId xmlns:a16="http://schemas.microsoft.com/office/drawing/2014/main" id="{F4172DBD-DFC1-2CEC-36EF-BBDE20775682}"/>
              </a:ext>
            </a:extLst>
          </p:cNvPr>
          <p:cNvSpPr/>
          <p:nvPr/>
        </p:nvSpPr>
        <p:spPr>
          <a:xfrm rot="16200000" flipH="1">
            <a:off x="1753528" y="3192563"/>
            <a:ext cx="201168" cy="914400"/>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10" name="Google Shape;2323;p39">
            <a:extLst>
              <a:ext uri="{FF2B5EF4-FFF2-40B4-BE49-F238E27FC236}">
                <a16:creationId xmlns:a16="http://schemas.microsoft.com/office/drawing/2014/main" id="{C3A5E340-8BDB-9890-1F46-4E849F5A7B9C}"/>
              </a:ext>
            </a:extLst>
          </p:cNvPr>
          <p:cNvSpPr>
            <a:spLocks noChangeAspect="1"/>
          </p:cNvSpPr>
          <p:nvPr/>
        </p:nvSpPr>
        <p:spPr>
          <a:xfrm>
            <a:off x="454579" y="2059982"/>
            <a:ext cx="887977" cy="1685473"/>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11" name="Google Shape;2321;p39">
            <a:extLst>
              <a:ext uri="{FF2B5EF4-FFF2-40B4-BE49-F238E27FC236}">
                <a16:creationId xmlns:a16="http://schemas.microsoft.com/office/drawing/2014/main" id="{9C2FF0D4-F98D-0769-9E8A-06E82ADDCEE4}"/>
              </a:ext>
            </a:extLst>
          </p:cNvPr>
          <p:cNvSpPr>
            <a:spLocks noChangeAspect="1"/>
          </p:cNvSpPr>
          <p:nvPr/>
        </p:nvSpPr>
        <p:spPr>
          <a:xfrm>
            <a:off x="2272847" y="2067874"/>
            <a:ext cx="748969" cy="166968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12" name="Content Placeholder 4">
            <a:extLst>
              <a:ext uri="{FF2B5EF4-FFF2-40B4-BE49-F238E27FC236}">
                <a16:creationId xmlns:a16="http://schemas.microsoft.com/office/drawing/2014/main" id="{3C3C92A9-316D-AFB9-D424-9FF2DBD5FF93}"/>
              </a:ext>
            </a:extLst>
          </p:cNvPr>
          <p:cNvSpPr txBox="1">
            <a:spLocks/>
          </p:cNvSpPr>
          <p:nvPr/>
        </p:nvSpPr>
        <p:spPr>
          <a:xfrm>
            <a:off x="596922" y="4583205"/>
            <a:ext cx="3148140" cy="115973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Slightly more women than men. </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Female n=99</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Male n=104</a:t>
            </a:r>
          </a:p>
        </p:txBody>
      </p:sp>
      <p:graphicFrame>
        <p:nvGraphicFramePr>
          <p:cNvPr id="13" name="Content Placeholder 8">
            <a:extLst>
              <a:ext uri="{FF2B5EF4-FFF2-40B4-BE49-F238E27FC236}">
                <a16:creationId xmlns:a16="http://schemas.microsoft.com/office/drawing/2014/main" id="{4BEA88AC-C4E8-674A-1DAD-40D332D08A6F}"/>
              </a:ext>
            </a:extLst>
          </p:cNvPr>
          <p:cNvGraphicFramePr>
            <a:graphicFrameLocks/>
          </p:cNvGraphicFramePr>
          <p:nvPr>
            <p:extLst>
              <p:ext uri="{D42A27DB-BD31-4B8C-83A1-F6EECF244321}">
                <p14:modId xmlns:p14="http://schemas.microsoft.com/office/powerpoint/2010/main" val="2751279299"/>
              </p:ext>
            </p:extLst>
          </p:nvPr>
        </p:nvGraphicFramePr>
        <p:xfrm>
          <a:off x="4188348" y="1096715"/>
          <a:ext cx="3815304" cy="3565161"/>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id="{AA0C54C7-F4D8-5C62-0A05-6EBC90F56EAD}"/>
              </a:ext>
            </a:extLst>
          </p:cNvPr>
          <p:cNvSpPr txBox="1"/>
          <p:nvPr/>
        </p:nvSpPr>
        <p:spPr>
          <a:xfrm>
            <a:off x="5657183" y="2863817"/>
            <a:ext cx="87763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Black" panose="020B0604020202020204" pitchFamily="34" charset="0"/>
                <a:ea typeface="+mn-ea"/>
                <a:cs typeface="Arial Black" panose="020B0604020202020204" pitchFamily="34" charset="0"/>
              </a:rPr>
              <a:t>AGE</a:t>
            </a:r>
          </a:p>
        </p:txBody>
      </p:sp>
      <p:graphicFrame>
        <p:nvGraphicFramePr>
          <p:cNvPr id="15" name="Content Placeholder 8">
            <a:extLst>
              <a:ext uri="{FF2B5EF4-FFF2-40B4-BE49-F238E27FC236}">
                <a16:creationId xmlns:a16="http://schemas.microsoft.com/office/drawing/2014/main" id="{0FB0DD8E-9939-6981-87EE-50BD4EE25376}"/>
              </a:ext>
            </a:extLst>
          </p:cNvPr>
          <p:cNvGraphicFramePr>
            <a:graphicFrameLocks/>
          </p:cNvGraphicFramePr>
          <p:nvPr>
            <p:extLst>
              <p:ext uri="{D42A27DB-BD31-4B8C-83A1-F6EECF244321}">
                <p14:modId xmlns:p14="http://schemas.microsoft.com/office/powerpoint/2010/main" val="1599233663"/>
              </p:ext>
            </p:extLst>
          </p:nvPr>
        </p:nvGraphicFramePr>
        <p:xfrm>
          <a:off x="8067234" y="1206448"/>
          <a:ext cx="3815304" cy="3565161"/>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E2AE2533-A593-5C63-E26A-8B2BABCEDE52}"/>
              </a:ext>
            </a:extLst>
          </p:cNvPr>
          <p:cNvSpPr txBox="1"/>
          <p:nvPr/>
        </p:nvSpPr>
        <p:spPr>
          <a:xfrm>
            <a:off x="9322874" y="2902718"/>
            <a:ext cx="13040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Black" panose="020B0604020202020204" pitchFamily="34" charset="0"/>
                <a:ea typeface="+mn-ea"/>
                <a:cs typeface="Arial Black" panose="020B0604020202020204" pitchFamily="34" charset="0"/>
              </a:rPr>
              <a:t>INCOME</a:t>
            </a:r>
          </a:p>
        </p:txBody>
      </p:sp>
      <p:sp>
        <p:nvSpPr>
          <p:cNvPr id="17" name="TextBox 16">
            <a:extLst>
              <a:ext uri="{FF2B5EF4-FFF2-40B4-BE49-F238E27FC236}">
                <a16:creationId xmlns:a16="http://schemas.microsoft.com/office/drawing/2014/main" id="{F4178580-EB6B-7A42-333C-CB077ACB8D15}"/>
              </a:ext>
            </a:extLst>
          </p:cNvPr>
          <p:cNvSpPr txBox="1"/>
          <p:nvPr/>
        </p:nvSpPr>
        <p:spPr>
          <a:xfrm>
            <a:off x="8267704" y="4583205"/>
            <a:ext cx="36148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We have fewer German respondents in the $100,000 or more income ranges.</a:t>
            </a:r>
          </a:p>
        </p:txBody>
      </p:sp>
      <p:sp>
        <p:nvSpPr>
          <p:cNvPr id="18" name="TextBox 17">
            <a:extLst>
              <a:ext uri="{FF2B5EF4-FFF2-40B4-BE49-F238E27FC236}">
                <a16:creationId xmlns:a16="http://schemas.microsoft.com/office/drawing/2014/main" id="{08062266-D4ED-9F93-4F7A-BC3E74375DBB}"/>
              </a:ext>
            </a:extLst>
          </p:cNvPr>
          <p:cNvSpPr txBox="1"/>
          <p:nvPr/>
        </p:nvSpPr>
        <p:spPr>
          <a:xfrm>
            <a:off x="4262974" y="4583205"/>
            <a:ext cx="3666053"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We surveyed a well-diversified set of age brackets, in this survey, across the German market.</a:t>
            </a:r>
          </a:p>
        </p:txBody>
      </p:sp>
      <p:cxnSp>
        <p:nvCxnSpPr>
          <p:cNvPr id="19" name="Straight Connector 18">
            <a:extLst>
              <a:ext uri="{FF2B5EF4-FFF2-40B4-BE49-F238E27FC236}">
                <a16:creationId xmlns:a16="http://schemas.microsoft.com/office/drawing/2014/main" id="{CA6D7141-D556-FDA1-03B2-504AA568B5C9}"/>
              </a:ext>
            </a:extLst>
          </p:cNvPr>
          <p:cNvCxnSpPr>
            <a:cxnSpLocks/>
          </p:cNvCxnSpPr>
          <p:nvPr/>
        </p:nvCxnSpPr>
        <p:spPr>
          <a:xfrm>
            <a:off x="4262974" y="1513761"/>
            <a:ext cx="0" cy="4403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2081124-47E1-C511-04B1-F07A760EE159}"/>
              </a:ext>
            </a:extLst>
          </p:cNvPr>
          <p:cNvCxnSpPr>
            <a:cxnSpLocks/>
          </p:cNvCxnSpPr>
          <p:nvPr/>
        </p:nvCxnSpPr>
        <p:spPr>
          <a:xfrm>
            <a:off x="7929027" y="1548850"/>
            <a:ext cx="0" cy="440379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954027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Format characteristics : </a:t>
            </a:r>
            <a:br>
              <a:rPr lang="en-US">
                <a:solidFill>
                  <a:schemeClr val="tx1"/>
                </a:solidFill>
              </a:rPr>
            </a:br>
            <a:r>
              <a:rPr lang="en-US">
                <a:solidFill>
                  <a:schemeClr val="tx1"/>
                </a:solidFill>
              </a:rPr>
              <a:t>us,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8229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18-34 n=59, US Male 18-34 n=117, US Female 35-54 n=105, US Male 35-54 n=113, US Female 55+ n=46, US Male 55+ n=33. Question: “What do you like about these formats?”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27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27024"/>
            <a:ext cx="100584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Easy to swallow is also the number one in the US, showing an older female skew.</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7" name="Chart 6">
            <a:extLst>
              <a:ext uri="{FF2B5EF4-FFF2-40B4-BE49-F238E27FC236}">
                <a16:creationId xmlns:a16="http://schemas.microsoft.com/office/drawing/2014/main" id="{8D4C701F-0DAD-CAD3-4E2F-A56C0DBBA43C}"/>
              </a:ext>
            </a:extLst>
          </p:cNvPr>
          <p:cNvGraphicFramePr/>
          <p:nvPr>
            <p:extLst>
              <p:ext uri="{D42A27DB-BD31-4B8C-83A1-F6EECF244321}">
                <p14:modId xmlns:p14="http://schemas.microsoft.com/office/powerpoint/2010/main" val="2499638467"/>
              </p:ext>
            </p:extLst>
          </p:nvPr>
        </p:nvGraphicFramePr>
        <p:xfrm>
          <a:off x="206734" y="1248224"/>
          <a:ext cx="11985266" cy="51287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830404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Prioritizing spending cuts: </a:t>
            </a:r>
            <a:br>
              <a:rPr lang="en-US">
                <a:solidFill>
                  <a:schemeClr val="tx1"/>
                </a:solidFill>
              </a:rPr>
            </a:br>
            <a:r>
              <a:rPr lang="en-US">
                <a:solidFill>
                  <a:schemeClr val="tx1"/>
                </a:solidFill>
              </a:rPr>
              <a:t>essentiality, country</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n=474, UK n=168, DE n=203, IT n=247, KR n=316, AU n=197, IN n=367, All Respondents n=4198. Question: “If you had to cut household spending, how would you prioritize your cuts?” Percentage of responses marked “Essential”</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742200" y="85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199400" y="851024"/>
            <a:ext cx="10892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For all but over the counter medication, Indian respondents over-index significantly, showing the highest essential responses.</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400">
                <a:solidFill>
                  <a:srgbClr val="000000"/>
                </a:solidFill>
                <a:latin typeface="Arial"/>
                <a:ea typeface="Arial"/>
                <a:cs typeface="Arial"/>
                <a:sym typeface="Arial"/>
              </a:rPr>
              <a:t>Korean respondents come close to matching them for essentiality of core vitamins and minerals (58% compared to 59% from India).</a:t>
            </a:r>
            <a:endParaRPr kumimoji="0" lang="en-US" sz="1400" b="0" i="0" u="none" strike="noStrike" kern="1200" cap="none" spc="0" normalizeH="0" baseline="0" noProof="0">
              <a:ln>
                <a:noFill/>
              </a:ln>
              <a:solidFill>
                <a:srgbClr val="000000"/>
              </a:solidFill>
              <a:effectLst/>
              <a:uLnTx/>
              <a:uFillTx/>
              <a:latin typeface="Arial"/>
              <a:ea typeface="Arial"/>
              <a:cs typeface="Arial"/>
              <a:sym typeface="Arial"/>
            </a:endParaRPr>
          </a:p>
        </p:txBody>
      </p:sp>
      <p:graphicFrame>
        <p:nvGraphicFramePr>
          <p:cNvPr id="17" name="Chart 16">
            <a:extLst>
              <a:ext uri="{FF2B5EF4-FFF2-40B4-BE49-F238E27FC236}">
                <a16:creationId xmlns:a16="http://schemas.microsoft.com/office/drawing/2014/main" id="{D8350E22-E462-8BA9-2777-5EB3C397DA6E}"/>
              </a:ext>
            </a:extLst>
          </p:cNvPr>
          <p:cNvGraphicFramePr/>
          <p:nvPr>
            <p:extLst>
              <p:ext uri="{D42A27DB-BD31-4B8C-83A1-F6EECF244321}">
                <p14:modId xmlns:p14="http://schemas.microsoft.com/office/powerpoint/2010/main" val="732035430"/>
              </p:ext>
            </p:extLst>
          </p:nvPr>
        </p:nvGraphicFramePr>
        <p:xfrm>
          <a:off x="206734" y="1512986"/>
          <a:ext cx="11985266" cy="5070693"/>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7F67BCAB-9D4B-45FF-9BE5-0B1E5EB6FA5E}"/>
              </a:ext>
            </a:extLst>
          </p:cNvPr>
          <p:cNvSpPr/>
          <p:nvPr/>
        </p:nvSpPr>
        <p:spPr>
          <a:xfrm>
            <a:off x="678509" y="2070522"/>
            <a:ext cx="1524001" cy="4177505"/>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a:extLst>
              <a:ext uri="{FF2B5EF4-FFF2-40B4-BE49-F238E27FC236}">
                <a16:creationId xmlns:a16="http://schemas.microsoft.com/office/drawing/2014/main" id="{91AB5ACD-3979-4B20-ED4B-22E5BA51AD8A}"/>
              </a:ext>
            </a:extLst>
          </p:cNvPr>
          <p:cNvSpPr/>
          <p:nvPr/>
        </p:nvSpPr>
        <p:spPr>
          <a:xfrm>
            <a:off x="4956313" y="2070522"/>
            <a:ext cx="1463040" cy="4177505"/>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5888530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Prioritizing spending cuts: </a:t>
            </a:r>
            <a:br>
              <a:rPr lang="en-US">
                <a:solidFill>
                  <a:schemeClr val="tx1"/>
                </a:solidFill>
              </a:rPr>
            </a:br>
            <a:r>
              <a:rPr lang="en-US">
                <a:solidFill>
                  <a:schemeClr val="tx1"/>
                </a:solidFill>
              </a:rPr>
              <a:t>essentiality,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18-34 n=346, Male 18-34 n=352, Female 35-54 n=437, Male 35-54 n=448, Female 55+ n=175, Male 55+ n=209. Question: “If you had to cut household spending, how would you prioritize your cuts?” Percentage of responses marked “Essential”</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34156"/>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34156"/>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Essentiality for core and specialty supplements is skewed older whereas mental health support is skewed younger.</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Males 18-34 over-index for purchase of natural/organic foods, physical support, gym membership and dining out.</a:t>
            </a:r>
          </a:p>
        </p:txBody>
      </p:sp>
      <p:graphicFrame>
        <p:nvGraphicFramePr>
          <p:cNvPr id="17" name="Chart 16">
            <a:extLst>
              <a:ext uri="{FF2B5EF4-FFF2-40B4-BE49-F238E27FC236}">
                <a16:creationId xmlns:a16="http://schemas.microsoft.com/office/drawing/2014/main" id="{D8350E22-E462-8BA9-2777-5EB3C397DA6E}"/>
              </a:ext>
            </a:extLst>
          </p:cNvPr>
          <p:cNvGraphicFramePr/>
          <p:nvPr>
            <p:extLst>
              <p:ext uri="{D42A27DB-BD31-4B8C-83A1-F6EECF244321}">
                <p14:modId xmlns:p14="http://schemas.microsoft.com/office/powerpoint/2010/main" val="2290127784"/>
              </p:ext>
            </p:extLst>
          </p:nvPr>
        </p:nvGraphicFramePr>
        <p:xfrm>
          <a:off x="206734" y="1637969"/>
          <a:ext cx="11985266" cy="494571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7F67BCAB-9D4B-45FF-9BE5-0B1E5EB6FA5E}"/>
              </a:ext>
            </a:extLst>
          </p:cNvPr>
          <p:cNvSpPr/>
          <p:nvPr/>
        </p:nvSpPr>
        <p:spPr>
          <a:xfrm>
            <a:off x="678510" y="1979876"/>
            <a:ext cx="1539904" cy="4279232"/>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a:extLst>
              <a:ext uri="{FF2B5EF4-FFF2-40B4-BE49-F238E27FC236}">
                <a16:creationId xmlns:a16="http://schemas.microsoft.com/office/drawing/2014/main" id="{91AB5ACD-3979-4B20-ED4B-22E5BA51AD8A}"/>
              </a:ext>
            </a:extLst>
          </p:cNvPr>
          <p:cNvSpPr/>
          <p:nvPr/>
        </p:nvSpPr>
        <p:spPr>
          <a:xfrm>
            <a:off x="3529055" y="1979876"/>
            <a:ext cx="1463040" cy="4279232"/>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400536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Prioritizing spending cuts: </a:t>
            </a:r>
            <a:br>
              <a:rPr lang="en-US">
                <a:solidFill>
                  <a:schemeClr val="tx1"/>
                </a:solidFill>
              </a:rPr>
            </a:br>
            <a:r>
              <a:rPr lang="en-US">
                <a:solidFill>
                  <a:schemeClr val="tx1"/>
                </a:solidFill>
              </a:rPr>
              <a:t>essentiality, US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62153"/>
            <a:ext cx="80599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18-34 n=59, US Male 18-34 n=117, US Female 35-54 n=105, US Male 35-54 n=113, US Female 55+ n=46, US Male 55+ n=33. Question: “If you had to cut household spending, how would you prioritize your cuts?” Percentage of responses marked “Essential”</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288438"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indent="-285750">
              <a:buClr>
                <a:srgbClr val="000000"/>
              </a:buClr>
              <a:buSzPts val="1400"/>
              <a:buFont typeface="Arial"/>
              <a:buChar char="•"/>
              <a:defRPr/>
            </a:pPr>
            <a:r>
              <a:rPr lang="en-US" sz="1400">
                <a:solidFill>
                  <a:srgbClr val="000000"/>
                </a:solidFill>
                <a:latin typeface="Arial"/>
                <a:ea typeface="Arial"/>
                <a:cs typeface="Arial"/>
                <a:sym typeface="Arial"/>
              </a:rPr>
              <a:t>For these users, mental</a:t>
            </a: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 health support among young respondents in the US is even more pronounced, with essential responses for all but males over 55 higher for mental health than specialty supplements and females 18-34 mental health essentiality higher than even core vitamins and minerals.</a:t>
            </a:r>
            <a:endParaRPr lang="en-US" sz="1400" b="0" i="0" u="none" strike="noStrike" kern="1200" cap="none" spc="0" normalizeH="0" baseline="0" noProof="0">
              <a:ln>
                <a:noFill/>
              </a:ln>
              <a:solidFill>
                <a:srgbClr val="000000"/>
              </a:solidFill>
              <a:effectLst/>
              <a:uLnTx/>
              <a:uFillTx/>
              <a:latin typeface="Arial"/>
              <a:ea typeface="Arial"/>
              <a:cs typeface="Arial"/>
            </a:endParaRPr>
          </a:p>
        </p:txBody>
      </p:sp>
      <p:graphicFrame>
        <p:nvGraphicFramePr>
          <p:cNvPr id="17" name="Chart 16">
            <a:extLst>
              <a:ext uri="{FF2B5EF4-FFF2-40B4-BE49-F238E27FC236}">
                <a16:creationId xmlns:a16="http://schemas.microsoft.com/office/drawing/2014/main" id="{D8350E22-E462-8BA9-2777-5EB3C397DA6E}"/>
              </a:ext>
            </a:extLst>
          </p:cNvPr>
          <p:cNvGraphicFramePr/>
          <p:nvPr>
            <p:extLst>
              <p:ext uri="{D42A27DB-BD31-4B8C-83A1-F6EECF244321}">
                <p14:modId xmlns:p14="http://schemas.microsoft.com/office/powerpoint/2010/main" val="4017471978"/>
              </p:ext>
            </p:extLst>
          </p:nvPr>
        </p:nvGraphicFramePr>
        <p:xfrm>
          <a:off x="206734" y="1570496"/>
          <a:ext cx="11985266" cy="4927571"/>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7F67BCAB-9D4B-45FF-9BE5-0B1E5EB6FA5E}"/>
              </a:ext>
            </a:extLst>
          </p:cNvPr>
          <p:cNvSpPr/>
          <p:nvPr/>
        </p:nvSpPr>
        <p:spPr>
          <a:xfrm>
            <a:off x="4960293" y="1910584"/>
            <a:ext cx="1463040" cy="4156392"/>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a:extLst>
              <a:ext uri="{FF2B5EF4-FFF2-40B4-BE49-F238E27FC236}">
                <a16:creationId xmlns:a16="http://schemas.microsoft.com/office/drawing/2014/main" id="{91AB5ACD-3979-4B20-ED4B-22E5BA51AD8A}"/>
              </a:ext>
            </a:extLst>
          </p:cNvPr>
          <p:cNvSpPr/>
          <p:nvPr/>
        </p:nvSpPr>
        <p:spPr>
          <a:xfrm>
            <a:off x="2104247" y="1910584"/>
            <a:ext cx="1520021" cy="4156392"/>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6522285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Prioritizing spending cuts: US</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n=474. Question: “If you had to cut household spending, how would you prioritize your cuts?”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19137"/>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19137"/>
            <a:ext cx="100584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Core vitamins and minerals have the largest essential response, as well as the lowest response for non-essential.</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Mental health support has the most extreme responses with high essentiality as well as high non-essential with relatively few middle responses..</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11" name="Chart 10">
            <a:extLst>
              <a:ext uri="{FF2B5EF4-FFF2-40B4-BE49-F238E27FC236}">
                <a16:creationId xmlns:a16="http://schemas.microsoft.com/office/drawing/2014/main" id="{1CA992DB-1592-7927-811A-A4FB89173452}"/>
              </a:ext>
            </a:extLst>
          </p:cNvPr>
          <p:cNvGraphicFramePr/>
          <p:nvPr>
            <p:extLst>
              <p:ext uri="{D42A27DB-BD31-4B8C-83A1-F6EECF244321}">
                <p14:modId xmlns:p14="http://schemas.microsoft.com/office/powerpoint/2010/main" val="1057851975"/>
              </p:ext>
            </p:extLst>
          </p:nvPr>
        </p:nvGraphicFramePr>
        <p:xfrm>
          <a:off x="214685" y="1582309"/>
          <a:ext cx="11977315" cy="4810539"/>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A300576E-9F82-97C6-947A-4513102A5061}"/>
              </a:ext>
            </a:extLst>
          </p:cNvPr>
          <p:cNvSpPr/>
          <p:nvPr/>
        </p:nvSpPr>
        <p:spPr>
          <a:xfrm>
            <a:off x="214685" y="1724395"/>
            <a:ext cx="11762630" cy="497177"/>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7">
            <a:extLst>
              <a:ext uri="{FF2B5EF4-FFF2-40B4-BE49-F238E27FC236}">
                <a16:creationId xmlns:a16="http://schemas.microsoft.com/office/drawing/2014/main" id="{1723F8C8-BFE0-2F65-7386-622957DFD2DF}"/>
              </a:ext>
            </a:extLst>
          </p:cNvPr>
          <p:cNvSpPr/>
          <p:nvPr/>
        </p:nvSpPr>
        <p:spPr>
          <a:xfrm>
            <a:off x="214685" y="2719235"/>
            <a:ext cx="11762630" cy="497177"/>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2115297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Prioritizing spending cuts: </a:t>
            </a:r>
            <a:r>
              <a:rPr lang="en-US" err="1">
                <a:solidFill>
                  <a:schemeClr val="tx1"/>
                </a:solidFill>
              </a:rPr>
              <a:t>uk</a:t>
            </a:r>
            <a:endParaRPr lang="en-US">
              <a:solidFill>
                <a:schemeClr val="tx1"/>
              </a:solidFill>
            </a:endParaRP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UK n=168. Question: “If you had to cut household spending, how would you prioritize your cuts?”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UK responses see mental health support fall being specialty supplements in terms of essentiality.</a:t>
            </a:r>
          </a:p>
        </p:txBody>
      </p:sp>
      <p:graphicFrame>
        <p:nvGraphicFramePr>
          <p:cNvPr id="11" name="Chart 10">
            <a:extLst>
              <a:ext uri="{FF2B5EF4-FFF2-40B4-BE49-F238E27FC236}">
                <a16:creationId xmlns:a16="http://schemas.microsoft.com/office/drawing/2014/main" id="{1CA992DB-1592-7927-811A-A4FB89173452}"/>
              </a:ext>
            </a:extLst>
          </p:cNvPr>
          <p:cNvGraphicFramePr/>
          <p:nvPr>
            <p:extLst>
              <p:ext uri="{D42A27DB-BD31-4B8C-83A1-F6EECF244321}">
                <p14:modId xmlns:p14="http://schemas.microsoft.com/office/powerpoint/2010/main" val="3648576774"/>
              </p:ext>
            </p:extLst>
          </p:nvPr>
        </p:nvGraphicFramePr>
        <p:xfrm>
          <a:off x="214685" y="1415333"/>
          <a:ext cx="11977315" cy="4977516"/>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7CCE616A-683D-BEB0-A512-5E12CD025E2A}"/>
              </a:ext>
            </a:extLst>
          </p:cNvPr>
          <p:cNvSpPr/>
          <p:nvPr/>
        </p:nvSpPr>
        <p:spPr>
          <a:xfrm>
            <a:off x="214685" y="1556496"/>
            <a:ext cx="11762630" cy="497177"/>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8">
            <a:extLst>
              <a:ext uri="{FF2B5EF4-FFF2-40B4-BE49-F238E27FC236}">
                <a16:creationId xmlns:a16="http://schemas.microsoft.com/office/drawing/2014/main" id="{0FDFA95C-D879-16EB-8A29-E6FD7F5CE253}"/>
              </a:ext>
            </a:extLst>
          </p:cNvPr>
          <p:cNvSpPr/>
          <p:nvPr/>
        </p:nvSpPr>
        <p:spPr>
          <a:xfrm>
            <a:off x="214685" y="2053394"/>
            <a:ext cx="11762630" cy="497177"/>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3344985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810C2142-B85F-46AE-2CAA-93865769C54B}"/>
              </a:ext>
            </a:extLst>
          </p:cNvPr>
          <p:cNvGraphicFramePr/>
          <p:nvPr>
            <p:extLst>
              <p:ext uri="{D42A27DB-BD31-4B8C-83A1-F6EECF244321}">
                <p14:modId xmlns:p14="http://schemas.microsoft.com/office/powerpoint/2010/main" val="3810320279"/>
              </p:ext>
            </p:extLst>
          </p:nvPr>
        </p:nvGraphicFramePr>
        <p:xfrm>
          <a:off x="214685" y="1529646"/>
          <a:ext cx="11977315" cy="484729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Prioritizing spending cuts: DE</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DE n=203. Question: “If you had to cut household spending, how would you prioritize your cuts?”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3">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indent="-285750">
              <a:buClr>
                <a:srgbClr val="000000"/>
              </a:buClr>
              <a:buSzPts val="1400"/>
              <a:buFont typeface="Arial"/>
              <a:buChar char="•"/>
              <a:defRPr/>
            </a:pPr>
            <a:r>
              <a:rPr lang="en-US" sz="1400">
                <a:solidFill>
                  <a:srgbClr val="000000"/>
                </a:solidFill>
                <a:latin typeface="Arial"/>
                <a:ea typeface="Arial"/>
                <a:cs typeface="Arial"/>
                <a:sym typeface="Arial"/>
              </a:rPr>
              <a:t>German respondents are the only group to not have core supplements as their top essential response; in this case it is actually specialty supplements.</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a:extLst>
              <a:ext uri="{FF2B5EF4-FFF2-40B4-BE49-F238E27FC236}">
                <a16:creationId xmlns:a16="http://schemas.microsoft.com/office/drawing/2014/main" id="{36ECEC5E-C663-6E75-0212-E31EAA333ACD}"/>
              </a:ext>
            </a:extLst>
          </p:cNvPr>
          <p:cNvSpPr/>
          <p:nvPr/>
        </p:nvSpPr>
        <p:spPr>
          <a:xfrm>
            <a:off x="214685" y="1661178"/>
            <a:ext cx="11762630" cy="497177"/>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a:extLst>
              <a:ext uri="{FF2B5EF4-FFF2-40B4-BE49-F238E27FC236}">
                <a16:creationId xmlns:a16="http://schemas.microsoft.com/office/drawing/2014/main" id="{95A58C14-D74C-650A-388E-9CDBA095E096}"/>
              </a:ext>
            </a:extLst>
          </p:cNvPr>
          <p:cNvSpPr/>
          <p:nvPr/>
        </p:nvSpPr>
        <p:spPr>
          <a:xfrm>
            <a:off x="214685" y="2156018"/>
            <a:ext cx="11762630" cy="497177"/>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5869272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Prioritizing spending cuts: it</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IT n=247. Question: “If you had to cut household spending, how would you prioritize your cuts?”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19137"/>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19137"/>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Like in the US, Italian respondents have a high regard for mental health support, marking it </a:t>
            </a:r>
            <a:r>
              <a:rPr lang="en-US" sz="1400">
                <a:solidFill>
                  <a:srgbClr val="000000"/>
                </a:solidFill>
                <a:latin typeface="Arial"/>
                <a:cs typeface="Arial"/>
                <a:sym typeface="Arial"/>
              </a:rPr>
              <a:t>second behind just core supplements and more</a:t>
            </a: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 essential than specialty supplements.</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11" name="Chart 10">
            <a:extLst>
              <a:ext uri="{FF2B5EF4-FFF2-40B4-BE49-F238E27FC236}">
                <a16:creationId xmlns:a16="http://schemas.microsoft.com/office/drawing/2014/main" id="{1CA992DB-1592-7927-811A-A4FB89173452}"/>
              </a:ext>
            </a:extLst>
          </p:cNvPr>
          <p:cNvGraphicFramePr/>
          <p:nvPr>
            <p:extLst>
              <p:ext uri="{D42A27DB-BD31-4B8C-83A1-F6EECF244321}">
                <p14:modId xmlns:p14="http://schemas.microsoft.com/office/powerpoint/2010/main" val="1410204145"/>
              </p:ext>
            </p:extLst>
          </p:nvPr>
        </p:nvGraphicFramePr>
        <p:xfrm>
          <a:off x="214685" y="1358211"/>
          <a:ext cx="11977315" cy="5034638"/>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9B66B17C-D10E-C8DE-179A-8BFA0D094144}"/>
              </a:ext>
            </a:extLst>
          </p:cNvPr>
          <p:cNvSpPr/>
          <p:nvPr/>
        </p:nvSpPr>
        <p:spPr>
          <a:xfrm>
            <a:off x="214685" y="1507939"/>
            <a:ext cx="11762630" cy="497177"/>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a:extLst>
              <a:ext uri="{FF2B5EF4-FFF2-40B4-BE49-F238E27FC236}">
                <a16:creationId xmlns:a16="http://schemas.microsoft.com/office/drawing/2014/main" id="{34058C27-F8EB-C933-A942-D16C87FB27E2}"/>
              </a:ext>
            </a:extLst>
          </p:cNvPr>
          <p:cNvSpPr/>
          <p:nvPr/>
        </p:nvSpPr>
        <p:spPr>
          <a:xfrm>
            <a:off x="214685" y="2564352"/>
            <a:ext cx="11762630" cy="497177"/>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4226192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Prioritizing spending cuts: </a:t>
            </a:r>
            <a:r>
              <a:rPr lang="en-US" err="1">
                <a:solidFill>
                  <a:schemeClr val="tx1"/>
                </a:solidFill>
              </a:rPr>
              <a:t>kr</a:t>
            </a:r>
            <a:endParaRPr lang="en-US">
              <a:solidFill>
                <a:schemeClr val="tx1"/>
              </a:solidFill>
            </a:endParaRP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KR n=316. Question: “If you had to cut household spending, how would you prioritize your cuts?”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The Korean essential response for core supplements is particularly high at 58%.</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11" name="Chart 10">
            <a:extLst>
              <a:ext uri="{FF2B5EF4-FFF2-40B4-BE49-F238E27FC236}">
                <a16:creationId xmlns:a16="http://schemas.microsoft.com/office/drawing/2014/main" id="{1CA992DB-1592-7927-811A-A4FB89173452}"/>
              </a:ext>
            </a:extLst>
          </p:cNvPr>
          <p:cNvGraphicFramePr/>
          <p:nvPr>
            <p:extLst>
              <p:ext uri="{D42A27DB-BD31-4B8C-83A1-F6EECF244321}">
                <p14:modId xmlns:p14="http://schemas.microsoft.com/office/powerpoint/2010/main" val="3898302818"/>
              </p:ext>
            </p:extLst>
          </p:nvPr>
        </p:nvGraphicFramePr>
        <p:xfrm>
          <a:off x="214685" y="1358211"/>
          <a:ext cx="11977315" cy="5034638"/>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4E3F5C04-E60C-87C3-CCDC-79784ECE7885}"/>
              </a:ext>
            </a:extLst>
          </p:cNvPr>
          <p:cNvSpPr/>
          <p:nvPr/>
        </p:nvSpPr>
        <p:spPr>
          <a:xfrm>
            <a:off x="214685" y="1529647"/>
            <a:ext cx="11762630" cy="497177"/>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a:extLst>
              <a:ext uri="{FF2B5EF4-FFF2-40B4-BE49-F238E27FC236}">
                <a16:creationId xmlns:a16="http://schemas.microsoft.com/office/drawing/2014/main" id="{3E2C6240-DD2E-667F-85CA-9EEB63BEE885}"/>
              </a:ext>
            </a:extLst>
          </p:cNvPr>
          <p:cNvSpPr/>
          <p:nvPr/>
        </p:nvSpPr>
        <p:spPr>
          <a:xfrm>
            <a:off x="214685" y="2025275"/>
            <a:ext cx="11762630" cy="497177"/>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0960551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Prioritizing spending cuts: au</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AU n=197. Question: “If you had to cut household spending, how would you prioritize your cuts?”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33515"/>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33515"/>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Australian respondents are the only group to not rank any category above 40% for essentiality, with only core supplements</a:t>
            </a:r>
            <a:r>
              <a:rPr lang="en-US" sz="1400">
                <a:solidFill>
                  <a:srgbClr val="000000"/>
                </a:solidFill>
                <a:latin typeface="Arial"/>
                <a:ea typeface="Arial"/>
                <a:cs typeface="Arial"/>
                <a:sym typeface="Arial"/>
              </a:rPr>
              <a:t> and </a:t>
            </a: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over the counter medication over 30%.</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11" name="Chart 10">
            <a:extLst>
              <a:ext uri="{FF2B5EF4-FFF2-40B4-BE49-F238E27FC236}">
                <a16:creationId xmlns:a16="http://schemas.microsoft.com/office/drawing/2014/main" id="{1CA992DB-1592-7927-811A-A4FB89173452}"/>
              </a:ext>
            </a:extLst>
          </p:cNvPr>
          <p:cNvGraphicFramePr/>
          <p:nvPr>
            <p:extLst>
              <p:ext uri="{D42A27DB-BD31-4B8C-83A1-F6EECF244321}">
                <p14:modId xmlns:p14="http://schemas.microsoft.com/office/powerpoint/2010/main" val="4071240311"/>
              </p:ext>
            </p:extLst>
          </p:nvPr>
        </p:nvGraphicFramePr>
        <p:xfrm>
          <a:off x="214685" y="1358211"/>
          <a:ext cx="11977315" cy="5034638"/>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A55EFA5-D213-2546-56F0-F9934E95A881}"/>
              </a:ext>
            </a:extLst>
          </p:cNvPr>
          <p:cNvSpPr/>
          <p:nvPr/>
        </p:nvSpPr>
        <p:spPr>
          <a:xfrm>
            <a:off x="214685" y="1511306"/>
            <a:ext cx="11762630" cy="497177"/>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a:extLst>
              <a:ext uri="{FF2B5EF4-FFF2-40B4-BE49-F238E27FC236}">
                <a16:creationId xmlns:a16="http://schemas.microsoft.com/office/drawing/2014/main" id="{8EA9D8AF-60CA-9855-07FD-84D77A527B0D}"/>
              </a:ext>
            </a:extLst>
          </p:cNvPr>
          <p:cNvSpPr/>
          <p:nvPr/>
        </p:nvSpPr>
        <p:spPr>
          <a:xfrm>
            <a:off x="214685" y="2557179"/>
            <a:ext cx="11762630" cy="497177"/>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19885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5FB4E-002A-5793-BEE4-D421B227747D}"/>
              </a:ext>
            </a:extLst>
          </p:cNvPr>
          <p:cNvSpPr>
            <a:spLocks noGrp="1"/>
          </p:cNvSpPr>
          <p:nvPr>
            <p:ph type="title"/>
          </p:nvPr>
        </p:nvSpPr>
        <p:spPr/>
        <p:txBody>
          <a:bodyPr/>
          <a:lstStyle/>
          <a:p>
            <a:r>
              <a:rPr lang="en-US">
                <a:solidFill>
                  <a:schemeClr val="tx1"/>
                </a:solidFill>
              </a:rPr>
              <a:t>Demographics: de, age &amp; Gender</a:t>
            </a:r>
          </a:p>
        </p:txBody>
      </p:sp>
      <p:sp>
        <p:nvSpPr>
          <p:cNvPr id="3" name="TextBox 2">
            <a:extLst>
              <a:ext uri="{FF2B5EF4-FFF2-40B4-BE49-F238E27FC236}">
                <a16:creationId xmlns:a16="http://schemas.microsoft.com/office/drawing/2014/main" id="{4FF409B3-04FD-C731-94E1-267DAA14B44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DE 18-34 n=69, DE 35-54 n=95, DE 55+ n=39.</a:t>
            </a:r>
          </a:p>
        </p:txBody>
      </p:sp>
      <p:sp>
        <p:nvSpPr>
          <p:cNvPr id="21" name="Round Same Side Corner Rectangle 58">
            <a:extLst>
              <a:ext uri="{FF2B5EF4-FFF2-40B4-BE49-F238E27FC236}">
                <a16:creationId xmlns:a16="http://schemas.microsoft.com/office/drawing/2014/main" id="{51BD6A3A-905A-F59C-B293-EBDA6319CB3F}"/>
              </a:ext>
            </a:extLst>
          </p:cNvPr>
          <p:cNvSpPr/>
          <p:nvPr/>
        </p:nvSpPr>
        <p:spPr>
          <a:xfrm rot="16200000" flipH="1">
            <a:off x="2101529" y="1768409"/>
            <a:ext cx="461661" cy="640422"/>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22" name="Round Same Side Corner Rectangle 58">
            <a:extLst>
              <a:ext uri="{FF2B5EF4-FFF2-40B4-BE49-F238E27FC236}">
                <a16:creationId xmlns:a16="http://schemas.microsoft.com/office/drawing/2014/main" id="{DFFCF5D7-5AB0-F622-2D4A-F3AFE79B1756}"/>
              </a:ext>
            </a:extLst>
          </p:cNvPr>
          <p:cNvSpPr/>
          <p:nvPr/>
        </p:nvSpPr>
        <p:spPr>
          <a:xfrm rot="16200000" flipH="1">
            <a:off x="1310824" y="1772013"/>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23" name="TextBox 22">
            <a:extLst>
              <a:ext uri="{FF2B5EF4-FFF2-40B4-BE49-F238E27FC236}">
                <a16:creationId xmlns:a16="http://schemas.microsoft.com/office/drawing/2014/main" id="{C6F4D44C-E0BD-204C-BBCE-CC85E2122A4A}"/>
              </a:ext>
            </a:extLst>
          </p:cNvPr>
          <p:cNvSpPr txBox="1"/>
          <p:nvPr/>
        </p:nvSpPr>
        <p:spPr>
          <a:xfrm>
            <a:off x="1907695" y="18979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48%</a:t>
            </a:r>
          </a:p>
        </p:txBody>
      </p:sp>
      <p:sp>
        <p:nvSpPr>
          <p:cNvPr id="24" name="TextBox 23">
            <a:extLst>
              <a:ext uri="{FF2B5EF4-FFF2-40B4-BE49-F238E27FC236}">
                <a16:creationId xmlns:a16="http://schemas.microsoft.com/office/drawing/2014/main" id="{ED12386D-4709-1FB3-0AF0-76602B67D832}"/>
              </a:ext>
            </a:extLst>
          </p:cNvPr>
          <p:cNvSpPr txBox="1"/>
          <p:nvPr/>
        </p:nvSpPr>
        <p:spPr>
          <a:xfrm>
            <a:off x="1110338" y="1889461"/>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52%</a:t>
            </a:r>
          </a:p>
        </p:txBody>
      </p:sp>
      <p:sp>
        <p:nvSpPr>
          <p:cNvPr id="25" name="Rectangle: Rounded Corners 5">
            <a:extLst>
              <a:ext uri="{FF2B5EF4-FFF2-40B4-BE49-F238E27FC236}">
                <a16:creationId xmlns:a16="http://schemas.microsoft.com/office/drawing/2014/main" id="{A2BFBB49-D3E2-8300-9885-23E167BE84A3}"/>
              </a:ext>
            </a:extLst>
          </p:cNvPr>
          <p:cNvSpPr/>
          <p:nvPr/>
        </p:nvSpPr>
        <p:spPr>
          <a:xfrm>
            <a:off x="942480"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18-34</a:t>
            </a:r>
          </a:p>
        </p:txBody>
      </p:sp>
      <p:sp>
        <p:nvSpPr>
          <p:cNvPr id="26" name="Google Shape;2323;p39">
            <a:extLst>
              <a:ext uri="{FF2B5EF4-FFF2-40B4-BE49-F238E27FC236}">
                <a16:creationId xmlns:a16="http://schemas.microsoft.com/office/drawing/2014/main" id="{1F4D3279-66EF-5E2B-A036-30E57EDC096A}"/>
              </a:ext>
            </a:extLst>
          </p:cNvPr>
          <p:cNvSpPr>
            <a:spLocks noChangeAspect="1"/>
          </p:cNvSpPr>
          <p:nvPr/>
        </p:nvSpPr>
        <p:spPr>
          <a:xfrm>
            <a:off x="1211923" y="2533693"/>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27" name="Google Shape;2321;p39">
            <a:extLst>
              <a:ext uri="{FF2B5EF4-FFF2-40B4-BE49-F238E27FC236}">
                <a16:creationId xmlns:a16="http://schemas.microsoft.com/office/drawing/2014/main" id="{EEA0F1BA-A69A-9A29-7556-DFA4BD4BCE4E}"/>
              </a:ext>
            </a:extLst>
          </p:cNvPr>
          <p:cNvSpPr>
            <a:spLocks noChangeAspect="1"/>
          </p:cNvSpPr>
          <p:nvPr/>
        </p:nvSpPr>
        <p:spPr>
          <a:xfrm>
            <a:off x="2037888" y="2504132"/>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graphicFrame>
        <p:nvGraphicFramePr>
          <p:cNvPr id="28" name="Content Placeholder 8">
            <a:extLst>
              <a:ext uri="{FF2B5EF4-FFF2-40B4-BE49-F238E27FC236}">
                <a16:creationId xmlns:a16="http://schemas.microsoft.com/office/drawing/2014/main" id="{4DD675D1-9190-7308-195A-8CFEBDBC843D}"/>
              </a:ext>
            </a:extLst>
          </p:cNvPr>
          <p:cNvGraphicFramePr>
            <a:graphicFrameLocks/>
          </p:cNvGraphicFramePr>
          <p:nvPr>
            <p:extLst>
              <p:ext uri="{D42A27DB-BD31-4B8C-83A1-F6EECF244321}">
                <p14:modId xmlns:p14="http://schemas.microsoft.com/office/powerpoint/2010/main" val="1881726195"/>
              </p:ext>
            </p:extLst>
          </p:nvPr>
        </p:nvGraphicFramePr>
        <p:xfrm>
          <a:off x="471220" y="3657760"/>
          <a:ext cx="2743200" cy="2743200"/>
        </p:xfrm>
        <a:graphic>
          <a:graphicData uri="http://schemas.openxmlformats.org/drawingml/2006/chart">
            <c:chart xmlns:c="http://schemas.openxmlformats.org/drawingml/2006/chart" xmlns:r="http://schemas.openxmlformats.org/officeDocument/2006/relationships" r:id="rId2"/>
          </a:graphicData>
        </a:graphic>
      </p:graphicFrame>
      <p:cxnSp>
        <p:nvCxnSpPr>
          <p:cNvPr id="29" name="Straight Connector 28">
            <a:extLst>
              <a:ext uri="{FF2B5EF4-FFF2-40B4-BE49-F238E27FC236}">
                <a16:creationId xmlns:a16="http://schemas.microsoft.com/office/drawing/2014/main" id="{E5278ADF-891B-3A05-EBBD-36867EB99557}"/>
              </a:ext>
            </a:extLst>
          </p:cNvPr>
          <p:cNvCxnSpPr>
            <a:cxnSpLocks/>
          </p:cNvCxnSpPr>
          <p:nvPr/>
        </p:nvCxnSpPr>
        <p:spPr>
          <a:xfrm>
            <a:off x="3846440" y="1171489"/>
            <a:ext cx="0" cy="4972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BD331E3-283E-4A5A-5FE8-3D485205FE3F}"/>
              </a:ext>
            </a:extLst>
          </p:cNvPr>
          <p:cNvCxnSpPr>
            <a:cxnSpLocks/>
          </p:cNvCxnSpPr>
          <p:nvPr/>
        </p:nvCxnSpPr>
        <p:spPr>
          <a:xfrm>
            <a:off x="8355760" y="1181100"/>
            <a:ext cx="0" cy="4972543"/>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1" name="Content Placeholder 8">
            <a:extLst>
              <a:ext uri="{FF2B5EF4-FFF2-40B4-BE49-F238E27FC236}">
                <a16:creationId xmlns:a16="http://schemas.microsoft.com/office/drawing/2014/main" id="{4C65F1DF-B888-9961-169F-BA309BE9BFC9}"/>
              </a:ext>
            </a:extLst>
          </p:cNvPr>
          <p:cNvGraphicFramePr>
            <a:graphicFrameLocks/>
          </p:cNvGraphicFramePr>
          <p:nvPr>
            <p:extLst>
              <p:ext uri="{D42A27DB-BD31-4B8C-83A1-F6EECF244321}">
                <p14:modId xmlns:p14="http://schemas.microsoft.com/office/powerpoint/2010/main" val="1018442453"/>
              </p:ext>
            </p:extLst>
          </p:nvPr>
        </p:nvGraphicFramePr>
        <p:xfrm>
          <a:off x="4746580" y="3657600"/>
          <a:ext cx="27432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Content Placeholder 8">
            <a:extLst>
              <a:ext uri="{FF2B5EF4-FFF2-40B4-BE49-F238E27FC236}">
                <a16:creationId xmlns:a16="http://schemas.microsoft.com/office/drawing/2014/main" id="{3D3479B8-76BC-9526-F3E2-18B076CF814F}"/>
              </a:ext>
            </a:extLst>
          </p:cNvPr>
          <p:cNvGraphicFramePr>
            <a:graphicFrameLocks/>
          </p:cNvGraphicFramePr>
          <p:nvPr>
            <p:extLst>
              <p:ext uri="{D42A27DB-BD31-4B8C-83A1-F6EECF244321}">
                <p14:modId xmlns:p14="http://schemas.microsoft.com/office/powerpoint/2010/main" val="3955213681"/>
              </p:ext>
            </p:extLst>
          </p:nvPr>
        </p:nvGraphicFramePr>
        <p:xfrm>
          <a:off x="8717140" y="3657600"/>
          <a:ext cx="27432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33" name="Round Same Side Corner Rectangle 58">
            <a:extLst>
              <a:ext uri="{FF2B5EF4-FFF2-40B4-BE49-F238E27FC236}">
                <a16:creationId xmlns:a16="http://schemas.microsoft.com/office/drawing/2014/main" id="{04586E37-F4EE-6BFB-FB7E-AAA3B9336D79}"/>
              </a:ext>
            </a:extLst>
          </p:cNvPr>
          <p:cNvSpPr/>
          <p:nvPr/>
        </p:nvSpPr>
        <p:spPr>
          <a:xfrm rot="16200000" flipH="1">
            <a:off x="6259704" y="1768408"/>
            <a:ext cx="461661" cy="640422"/>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34" name="Round Same Side Corner Rectangle 58">
            <a:extLst>
              <a:ext uri="{FF2B5EF4-FFF2-40B4-BE49-F238E27FC236}">
                <a16:creationId xmlns:a16="http://schemas.microsoft.com/office/drawing/2014/main" id="{4BCAA1B1-E384-FD29-87FD-FE71A249E061}"/>
              </a:ext>
            </a:extLst>
          </p:cNvPr>
          <p:cNvSpPr/>
          <p:nvPr/>
        </p:nvSpPr>
        <p:spPr>
          <a:xfrm rot="16200000" flipH="1">
            <a:off x="5468999" y="1772012"/>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35" name="TextBox 34">
            <a:extLst>
              <a:ext uri="{FF2B5EF4-FFF2-40B4-BE49-F238E27FC236}">
                <a16:creationId xmlns:a16="http://schemas.microsoft.com/office/drawing/2014/main" id="{5F1F21DC-33C0-85FD-2C3B-35B2D368BC3C}"/>
              </a:ext>
            </a:extLst>
          </p:cNvPr>
          <p:cNvSpPr txBox="1"/>
          <p:nvPr/>
        </p:nvSpPr>
        <p:spPr>
          <a:xfrm>
            <a:off x="6040470" y="18979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53%</a:t>
            </a:r>
          </a:p>
        </p:txBody>
      </p:sp>
      <p:sp>
        <p:nvSpPr>
          <p:cNvPr id="36" name="TextBox 35">
            <a:extLst>
              <a:ext uri="{FF2B5EF4-FFF2-40B4-BE49-F238E27FC236}">
                <a16:creationId xmlns:a16="http://schemas.microsoft.com/office/drawing/2014/main" id="{B4B1A010-25ED-16DB-D27B-BCA818E88642}"/>
              </a:ext>
            </a:extLst>
          </p:cNvPr>
          <p:cNvSpPr txBox="1"/>
          <p:nvPr/>
        </p:nvSpPr>
        <p:spPr>
          <a:xfrm>
            <a:off x="5232847" y="1889461"/>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47%</a:t>
            </a:r>
          </a:p>
        </p:txBody>
      </p:sp>
      <p:sp>
        <p:nvSpPr>
          <p:cNvPr id="37" name="Rectangle: Rounded Corners 32">
            <a:extLst>
              <a:ext uri="{FF2B5EF4-FFF2-40B4-BE49-F238E27FC236}">
                <a16:creationId xmlns:a16="http://schemas.microsoft.com/office/drawing/2014/main" id="{E970D208-B9F0-7D0A-BBF5-DD37408E820C}"/>
              </a:ext>
            </a:extLst>
          </p:cNvPr>
          <p:cNvSpPr/>
          <p:nvPr/>
        </p:nvSpPr>
        <p:spPr>
          <a:xfrm>
            <a:off x="5066050"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35-54</a:t>
            </a:r>
          </a:p>
        </p:txBody>
      </p:sp>
      <p:sp>
        <p:nvSpPr>
          <p:cNvPr id="38" name="Google Shape;2323;p39">
            <a:extLst>
              <a:ext uri="{FF2B5EF4-FFF2-40B4-BE49-F238E27FC236}">
                <a16:creationId xmlns:a16="http://schemas.microsoft.com/office/drawing/2014/main" id="{CDAE6678-3F7E-A25E-615B-EFB0470ADB29}"/>
              </a:ext>
            </a:extLst>
          </p:cNvPr>
          <p:cNvSpPr>
            <a:spLocks noChangeAspect="1"/>
          </p:cNvSpPr>
          <p:nvPr/>
        </p:nvSpPr>
        <p:spPr>
          <a:xfrm>
            <a:off x="5379618" y="2442174"/>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39" name="Google Shape;2321;p39">
            <a:extLst>
              <a:ext uri="{FF2B5EF4-FFF2-40B4-BE49-F238E27FC236}">
                <a16:creationId xmlns:a16="http://schemas.microsoft.com/office/drawing/2014/main" id="{2F5BC42A-ED57-C8C6-09C5-05038BDE3863}"/>
              </a:ext>
            </a:extLst>
          </p:cNvPr>
          <p:cNvSpPr>
            <a:spLocks noChangeAspect="1"/>
          </p:cNvSpPr>
          <p:nvPr/>
        </p:nvSpPr>
        <p:spPr>
          <a:xfrm>
            <a:off x="6194763" y="2442174"/>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40" name="Round Same Side Corner Rectangle 58">
            <a:extLst>
              <a:ext uri="{FF2B5EF4-FFF2-40B4-BE49-F238E27FC236}">
                <a16:creationId xmlns:a16="http://schemas.microsoft.com/office/drawing/2014/main" id="{A5DB03BF-F847-3B07-78CF-09D3E2D8FD6A}"/>
              </a:ext>
            </a:extLst>
          </p:cNvPr>
          <p:cNvSpPr/>
          <p:nvPr/>
        </p:nvSpPr>
        <p:spPr>
          <a:xfrm rot="16200000" flipH="1">
            <a:off x="10323747" y="1792520"/>
            <a:ext cx="461661" cy="640422"/>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41" name="Round Same Side Corner Rectangle 58">
            <a:extLst>
              <a:ext uri="{FF2B5EF4-FFF2-40B4-BE49-F238E27FC236}">
                <a16:creationId xmlns:a16="http://schemas.microsoft.com/office/drawing/2014/main" id="{D2BCE25C-622F-90E3-5E32-95F634348CCA}"/>
              </a:ext>
            </a:extLst>
          </p:cNvPr>
          <p:cNvSpPr/>
          <p:nvPr/>
        </p:nvSpPr>
        <p:spPr>
          <a:xfrm rot="16200000" flipH="1">
            <a:off x="9533042" y="1796124"/>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42" name="TextBox 41">
            <a:extLst>
              <a:ext uri="{FF2B5EF4-FFF2-40B4-BE49-F238E27FC236}">
                <a16:creationId xmlns:a16="http://schemas.microsoft.com/office/drawing/2014/main" id="{4F3BE18B-E162-E1E1-88BB-B5693DAEBB09}"/>
              </a:ext>
            </a:extLst>
          </p:cNvPr>
          <p:cNvSpPr txBox="1"/>
          <p:nvPr/>
        </p:nvSpPr>
        <p:spPr>
          <a:xfrm>
            <a:off x="10129913" y="18979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54%</a:t>
            </a:r>
          </a:p>
        </p:txBody>
      </p:sp>
      <p:sp>
        <p:nvSpPr>
          <p:cNvPr id="43" name="TextBox 42">
            <a:extLst>
              <a:ext uri="{FF2B5EF4-FFF2-40B4-BE49-F238E27FC236}">
                <a16:creationId xmlns:a16="http://schemas.microsoft.com/office/drawing/2014/main" id="{7453107D-3C0D-9C12-C80A-7B717115C30B}"/>
              </a:ext>
            </a:extLst>
          </p:cNvPr>
          <p:cNvSpPr txBox="1"/>
          <p:nvPr/>
        </p:nvSpPr>
        <p:spPr>
          <a:xfrm>
            <a:off x="9328337" y="19077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46%</a:t>
            </a:r>
          </a:p>
        </p:txBody>
      </p:sp>
      <p:sp>
        <p:nvSpPr>
          <p:cNvPr id="44" name="Rectangle: Rounded Corners 33">
            <a:extLst>
              <a:ext uri="{FF2B5EF4-FFF2-40B4-BE49-F238E27FC236}">
                <a16:creationId xmlns:a16="http://schemas.microsoft.com/office/drawing/2014/main" id="{F6DF3185-5D4A-2982-98BF-BEC3D0DF725A}"/>
              </a:ext>
            </a:extLst>
          </p:cNvPr>
          <p:cNvSpPr/>
          <p:nvPr/>
        </p:nvSpPr>
        <p:spPr>
          <a:xfrm>
            <a:off x="9097188"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55+</a:t>
            </a:r>
          </a:p>
        </p:txBody>
      </p:sp>
      <p:sp>
        <p:nvSpPr>
          <p:cNvPr id="45" name="Google Shape;2323;p39">
            <a:extLst>
              <a:ext uri="{FF2B5EF4-FFF2-40B4-BE49-F238E27FC236}">
                <a16:creationId xmlns:a16="http://schemas.microsoft.com/office/drawing/2014/main" id="{7C28981C-B193-3CDE-B519-EF717ADE3AA4}"/>
              </a:ext>
            </a:extLst>
          </p:cNvPr>
          <p:cNvSpPr>
            <a:spLocks noChangeAspect="1"/>
          </p:cNvSpPr>
          <p:nvPr/>
        </p:nvSpPr>
        <p:spPr>
          <a:xfrm>
            <a:off x="9463657" y="2465508"/>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46" name="Google Shape;2321;p39">
            <a:extLst>
              <a:ext uri="{FF2B5EF4-FFF2-40B4-BE49-F238E27FC236}">
                <a16:creationId xmlns:a16="http://schemas.microsoft.com/office/drawing/2014/main" id="{95CFC204-EA2C-9773-73B5-78312ACF8394}"/>
              </a:ext>
            </a:extLst>
          </p:cNvPr>
          <p:cNvSpPr>
            <a:spLocks noChangeAspect="1"/>
          </p:cNvSpPr>
          <p:nvPr/>
        </p:nvSpPr>
        <p:spPr>
          <a:xfrm>
            <a:off x="10293121" y="2459251"/>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Tree>
    <p:extLst>
      <p:ext uri="{BB962C8B-B14F-4D97-AF65-F5344CB8AC3E}">
        <p14:creationId xmlns:p14="http://schemas.microsoft.com/office/powerpoint/2010/main" val="238069302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Prioritizing spending cuts: in</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IN n=367. Question: “If you had to cut household spending, how would you prioritize your cuts?”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19137"/>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19137"/>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Indian essential responses are the highest of this group and they have by far the highest essential responses for the purchase of natural/organic foods at 57%.</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11" name="Chart 10">
            <a:extLst>
              <a:ext uri="{FF2B5EF4-FFF2-40B4-BE49-F238E27FC236}">
                <a16:creationId xmlns:a16="http://schemas.microsoft.com/office/drawing/2014/main" id="{1CA992DB-1592-7927-811A-A4FB89173452}"/>
              </a:ext>
            </a:extLst>
          </p:cNvPr>
          <p:cNvGraphicFramePr/>
          <p:nvPr>
            <p:extLst>
              <p:ext uri="{D42A27DB-BD31-4B8C-83A1-F6EECF244321}">
                <p14:modId xmlns:p14="http://schemas.microsoft.com/office/powerpoint/2010/main" val="3800327275"/>
              </p:ext>
            </p:extLst>
          </p:nvPr>
        </p:nvGraphicFramePr>
        <p:xfrm>
          <a:off x="214685" y="1358211"/>
          <a:ext cx="11977315" cy="5034638"/>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62CB44D-0201-742A-DC04-A36F936FF22A}"/>
              </a:ext>
            </a:extLst>
          </p:cNvPr>
          <p:cNvSpPr/>
          <p:nvPr/>
        </p:nvSpPr>
        <p:spPr>
          <a:xfrm>
            <a:off x="214685" y="1499988"/>
            <a:ext cx="11762630" cy="497177"/>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a:extLst>
              <a:ext uri="{FF2B5EF4-FFF2-40B4-BE49-F238E27FC236}">
                <a16:creationId xmlns:a16="http://schemas.microsoft.com/office/drawing/2014/main" id="{F27535A9-6E3B-16AD-E3D6-B8C247A1084E}"/>
              </a:ext>
            </a:extLst>
          </p:cNvPr>
          <p:cNvSpPr/>
          <p:nvPr/>
        </p:nvSpPr>
        <p:spPr>
          <a:xfrm>
            <a:off x="214685" y="2564352"/>
            <a:ext cx="11762630" cy="497177"/>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6831916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Source of ingredient information: </a:t>
            </a:r>
            <a:br>
              <a:rPr lang="en-US">
                <a:solidFill>
                  <a:schemeClr val="tx1"/>
                </a:solidFill>
              </a:rPr>
            </a:br>
            <a:r>
              <a:rPr lang="en-US">
                <a:solidFill>
                  <a:schemeClr val="tx1"/>
                </a:solidFill>
              </a:rPr>
              <a:t>country</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n=474, UK n=168, DE n=203, IT n=247, KR n=316, AU n=197, IN n=367, All Respondents n=4198. Question: “When considering supplements to purchase, where do you go for ingredient information?”</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89680"/>
            <a:ext cx="100584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A general web search is the number one response in the US, Germany</a:t>
            </a:r>
            <a:r>
              <a:rPr lang="en-US" sz="1400">
                <a:solidFill>
                  <a:srgbClr val="000000"/>
                </a:solidFill>
                <a:latin typeface="Arial"/>
                <a:ea typeface="Arial"/>
                <a:cs typeface="Arial"/>
                <a:sym typeface="Arial"/>
              </a:rPr>
              <a:t> and</a:t>
            </a: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 South Korea</a:t>
            </a:r>
            <a:r>
              <a:rPr lang="en-US" sz="1400">
                <a:solidFill>
                  <a:srgbClr val="000000"/>
                </a:solidFill>
                <a:latin typeface="Arial"/>
                <a:ea typeface="Arial"/>
                <a:cs typeface="Arial"/>
                <a:sym typeface="Arial"/>
              </a:rPr>
              <a:t>;</a:t>
            </a: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 a health care professional is the number one response for Italian, Australian and Indian respondents while those in the UK have brand website.</a:t>
            </a:r>
            <a:endParaRPr kumimoji="0" lang="en-US" sz="1400" b="0" i="0" u="none" strike="noStrike" kern="1200" cap="none" spc="0" normalizeH="0" baseline="0" noProof="0">
              <a:ln>
                <a:noFill/>
              </a:ln>
              <a:solidFill>
                <a:srgbClr val="000000"/>
              </a:solidFill>
              <a:effectLst/>
              <a:uLnTx/>
              <a:uFillTx/>
              <a:latin typeface="Arial"/>
              <a:ea typeface="Arial"/>
              <a:cs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rPr>
              <a:t>India also over-indexes for </a:t>
            </a:r>
            <a:r>
              <a:rPr lang="en-US" sz="1400">
                <a:solidFill>
                  <a:srgbClr val="000000"/>
                </a:solidFill>
                <a:latin typeface="Arial"/>
                <a:cs typeface="Arial"/>
              </a:rPr>
              <a:t>each category response</a:t>
            </a:r>
            <a:r>
              <a:rPr kumimoji="0" lang="en-US" sz="1400" b="0" i="0" u="none" strike="noStrike" kern="1200" cap="none" spc="0" normalizeH="0" baseline="0" noProof="0">
                <a:ln>
                  <a:noFill/>
                </a:ln>
                <a:solidFill>
                  <a:srgbClr val="000000"/>
                </a:solidFill>
                <a:effectLst/>
                <a:uLnTx/>
                <a:uFillTx/>
                <a:latin typeface="Arial"/>
                <a:ea typeface="+mn-ea"/>
                <a:cs typeface="Arial"/>
              </a:rPr>
              <a:t>.</a:t>
            </a:r>
            <a:endParaRPr lang="en-US" sz="1400" b="0" i="0" u="none" strike="noStrike" kern="1200" cap="none" spc="0" normalizeH="0" baseline="0" noProof="0">
              <a:ln>
                <a:noFill/>
              </a:ln>
              <a:solidFill>
                <a:srgbClr val="000000"/>
              </a:solidFill>
              <a:effectLst/>
              <a:uLnTx/>
              <a:uFillTx/>
              <a:latin typeface="Arial"/>
              <a:cs typeface="Arial"/>
            </a:endParaRPr>
          </a:p>
        </p:txBody>
      </p:sp>
      <p:graphicFrame>
        <p:nvGraphicFramePr>
          <p:cNvPr id="9" name="Chart 8">
            <a:extLst>
              <a:ext uri="{FF2B5EF4-FFF2-40B4-BE49-F238E27FC236}">
                <a16:creationId xmlns:a16="http://schemas.microsoft.com/office/drawing/2014/main" id="{274C44E7-3EA4-DAA4-7873-9A3135CB9CF5}"/>
              </a:ext>
            </a:extLst>
          </p:cNvPr>
          <p:cNvGraphicFramePr/>
          <p:nvPr>
            <p:extLst>
              <p:ext uri="{D42A27DB-BD31-4B8C-83A1-F6EECF244321}">
                <p14:modId xmlns:p14="http://schemas.microsoft.com/office/powerpoint/2010/main" val="2738283434"/>
              </p:ext>
            </p:extLst>
          </p:nvPr>
        </p:nvGraphicFramePr>
        <p:xfrm>
          <a:off x="198783" y="1657916"/>
          <a:ext cx="11993217" cy="47844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3549612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Source of ingredient information: </a:t>
            </a:r>
            <a:br>
              <a:rPr lang="en-US">
                <a:solidFill>
                  <a:schemeClr val="tx1"/>
                </a:solidFill>
              </a:rPr>
            </a:br>
            <a:r>
              <a:rPr lang="en-US">
                <a:solidFill>
                  <a:schemeClr val="tx1"/>
                </a:solidFill>
              </a:rPr>
              <a:t>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18-34 n=346, Male 18-34 n=352, Female 35-54 n=437, Male 35-54 n=448, Female 55+ n=175, Male 55+ n=209. Question: “When considering supplements to purchase, where do you go for ingredient information?”</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19779"/>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19779"/>
            <a:ext cx="100584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When sorting by age &amp; gender, we see a health care professional is the number one response from all but females 35-54.</a:t>
            </a:r>
            <a:endParaRPr kumimoji="0" lang="en-US" sz="1400" b="0" i="0" u="none" strike="noStrike" kern="1200" cap="none" spc="0" normalizeH="0" baseline="0" noProof="0">
              <a:ln>
                <a:noFill/>
              </a:ln>
              <a:solidFill>
                <a:srgbClr val="000000"/>
              </a:solidFill>
              <a:effectLst/>
              <a:uLnTx/>
              <a:uFillTx/>
              <a:latin typeface="Arial"/>
              <a:ea typeface="Arial"/>
              <a:cs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Web based responses are three of the four top responses.</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Males 18-34 over-index for health app/wearable and online influencer.</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8" name="Chart 7">
            <a:extLst>
              <a:ext uri="{FF2B5EF4-FFF2-40B4-BE49-F238E27FC236}">
                <a16:creationId xmlns:a16="http://schemas.microsoft.com/office/drawing/2014/main" id="{3F3B3308-D619-FD80-44F4-28A0048BB618}"/>
              </a:ext>
            </a:extLst>
          </p:cNvPr>
          <p:cNvGraphicFramePr/>
          <p:nvPr>
            <p:extLst>
              <p:ext uri="{D42A27DB-BD31-4B8C-83A1-F6EECF244321}">
                <p14:modId xmlns:p14="http://schemas.microsoft.com/office/powerpoint/2010/main" val="4146905504"/>
              </p:ext>
            </p:extLst>
          </p:nvPr>
        </p:nvGraphicFramePr>
        <p:xfrm>
          <a:off x="198783" y="1745091"/>
          <a:ext cx="11993217" cy="46318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348957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Source of ingredient information: </a:t>
            </a:r>
            <a:br>
              <a:rPr lang="en-US">
                <a:solidFill>
                  <a:schemeClr val="tx1"/>
                </a:solidFill>
              </a:rPr>
            </a:br>
            <a:r>
              <a:rPr lang="en-US">
                <a:solidFill>
                  <a:schemeClr val="tx1"/>
                </a:solidFill>
              </a:rPr>
              <a:t>us,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18-34 n=59, US Male 18-34 n=117, US Female 35-54 n=105, US Male 35-54 n=113, US Female 55+ n=46, US Male 55+ n=33. Question: “When considering supplements to purchase, where do you go for ingredient information?”</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34156"/>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34156"/>
            <a:ext cx="100584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indent="-285750">
              <a:buClr>
                <a:srgbClr val="000000"/>
              </a:buClr>
              <a:buSzPts val="1400"/>
              <a:buFont typeface="Arial"/>
              <a:buChar char="•"/>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In the US, a health care professional falls behind brand website for most</a:t>
            </a:r>
            <a:r>
              <a:rPr lang="en-US" sz="1400">
                <a:solidFill>
                  <a:srgbClr val="000000"/>
                </a:solidFill>
                <a:latin typeface="Arial"/>
                <a:ea typeface="Arial"/>
                <a:cs typeface="Arial"/>
                <a:sym typeface="Arial"/>
              </a:rPr>
              <a:t> groups</a:t>
            </a: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a:t>
            </a:r>
            <a:endParaRPr kumimoji="0" lang="en-US" sz="1400" b="0" i="0" u="none" strike="noStrike" kern="1200" cap="none" spc="0" normalizeH="0" baseline="0" noProof="0">
              <a:ln>
                <a:noFill/>
              </a:ln>
              <a:solidFill>
                <a:srgbClr val="000000"/>
              </a:solidFill>
              <a:effectLst/>
              <a:uLnTx/>
              <a:uFillTx/>
              <a:latin typeface="Arial"/>
              <a:ea typeface="Arial"/>
              <a:cs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Surprisingly, health care professional sees relatively high responses from those 18-34 and both brand website and general web search sees relatively high response from those over 55.</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6" name="Chart 5">
            <a:extLst>
              <a:ext uri="{FF2B5EF4-FFF2-40B4-BE49-F238E27FC236}">
                <a16:creationId xmlns:a16="http://schemas.microsoft.com/office/drawing/2014/main" id="{0C9C6363-6E14-0838-0520-8075D3E66A45}"/>
              </a:ext>
            </a:extLst>
          </p:cNvPr>
          <p:cNvGraphicFramePr/>
          <p:nvPr>
            <p:extLst>
              <p:ext uri="{D42A27DB-BD31-4B8C-83A1-F6EECF244321}">
                <p14:modId xmlns:p14="http://schemas.microsoft.com/office/powerpoint/2010/main" val="1527184851"/>
              </p:ext>
            </p:extLst>
          </p:nvPr>
        </p:nvGraphicFramePr>
        <p:xfrm>
          <a:off x="198783" y="1745091"/>
          <a:ext cx="11993217" cy="46318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96832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800"/>
        <p:cNvGrpSpPr/>
        <p:nvPr/>
      </p:nvGrpSpPr>
      <p:grpSpPr>
        <a:xfrm>
          <a:off x="0" y="0"/>
          <a:ext cx="0" cy="0"/>
          <a:chOff x="0" y="0"/>
          <a:chExt cx="0" cy="0"/>
        </a:xfrm>
      </p:grpSpPr>
      <p:sp>
        <p:nvSpPr>
          <p:cNvPr id="1801" name="Google Shape;1801;p133"/>
          <p:cNvSpPr/>
          <p:nvPr/>
        </p:nvSpPr>
        <p:spPr>
          <a:xfrm>
            <a:off x="884451" y="0"/>
            <a:ext cx="4324157" cy="6053559"/>
          </a:xfrm>
          <a:prstGeom prst="rect">
            <a:avLst/>
          </a:prstGeom>
          <a:gradFill>
            <a:gsLst>
              <a:gs pos="14000">
                <a:srgbClr val="2E3188"/>
              </a:gs>
              <a:gs pos="100000">
                <a:srgbClr val="5ABC5B"/>
              </a:gs>
            </a:gsLst>
            <a:lin ang="5400000" scaled="1"/>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802" name="Google Shape;1802;p133"/>
          <p:cNvSpPr txBox="1"/>
          <p:nvPr/>
        </p:nvSpPr>
        <p:spPr>
          <a:xfrm>
            <a:off x="6356972" y="2748273"/>
            <a:ext cx="4728704" cy="120032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0000"/>
                </a:solidFill>
                <a:effectLst/>
                <a:uLnTx/>
                <a:uFillTx/>
                <a:latin typeface="Arial Black"/>
                <a:ea typeface="Arial Black"/>
                <a:cs typeface="Arial Black"/>
                <a:sym typeface="Arial Black"/>
              </a:rPr>
              <a:t>BRANDED INGREDIENTS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Picture Placeholder 2" descr="A white bottle next to a bowl of fruit&#10;&#10;Description automatically generated">
            <a:extLst>
              <a:ext uri="{FF2B5EF4-FFF2-40B4-BE49-F238E27FC236}">
                <a16:creationId xmlns:a16="http://schemas.microsoft.com/office/drawing/2014/main" id="{ACC3BCDB-FDB4-DE0A-F7A2-F34DB3D9BA7E}"/>
              </a:ext>
            </a:extLst>
          </p:cNvPr>
          <p:cNvPicPr>
            <a:picLocks noGrp="1" noChangeAspect="1"/>
          </p:cNvPicPr>
          <p:nvPr>
            <p:ph type="pic" idx="2"/>
          </p:nvPr>
        </p:nvPicPr>
        <p:blipFill>
          <a:blip r:embed="rId3"/>
          <a:srcRect l="25949" r="25949"/>
          <a:stretch>
            <a:fillRect/>
          </a:stretch>
        </p:blipFill>
        <p:spPr>
          <a:xfrm>
            <a:off x="717550" y="0"/>
            <a:ext cx="4233863" cy="5865813"/>
          </a:xfrm>
          <a:prstGeom prst="rect">
            <a:avLst/>
          </a:prstGeom>
          <a:solidFill>
            <a:schemeClr val="lt1"/>
          </a:solid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Branded ingredients: country</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n=308, UK n=113, DE n=109, IT n=181, KR n=184, AU n=138, IN n=293, All Respondents n=2863. Question: “When deciding which supplements to purchase, how important is the inclusion of branded or proprietary ingredients?”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116951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lang="en-US"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Indian respondents massively over-index for always looking for branded ingredients</a:t>
            </a:r>
            <a:r>
              <a:rPr lang="en-US" sz="1400">
                <a:solidFill>
                  <a:srgbClr val="000000"/>
                </a:solidFill>
                <a:latin typeface="Arial"/>
                <a:ea typeface="Arial"/>
                <a:cs typeface="Arial"/>
                <a:sym typeface="Arial"/>
              </a:rPr>
              <a:t>;</a:t>
            </a: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 their 62% for that response is almost 30% higher than the next group (US at 38%, who also mark that response as their top).</a:t>
            </a:r>
            <a:endParaRPr kumimoji="0" lang="en-US" sz="1400" b="0" i="0" u="none" strike="noStrike" kern="1200" cap="none" spc="0" normalizeH="0" baseline="0" noProof="0">
              <a:ln>
                <a:noFill/>
              </a:ln>
              <a:solidFill>
                <a:srgbClr val="000000"/>
              </a:solidFill>
              <a:effectLst/>
              <a:uLnTx/>
              <a:uFillTx/>
              <a:latin typeface="Arial"/>
              <a:ea typeface="Arial"/>
              <a:cs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All other countries have “I appreciate branded ingredients when I find them” as their top response (each hovering around 30-40%).</a:t>
            </a:r>
            <a:endParaRPr lang="en-US" sz="1400">
              <a:solidFill>
                <a:srgbClr val="000000"/>
              </a:solidFill>
              <a:latin typeface="Arial"/>
              <a:cs typeface="Arial"/>
            </a:endParaRPr>
          </a:p>
        </p:txBody>
      </p:sp>
      <p:graphicFrame>
        <p:nvGraphicFramePr>
          <p:cNvPr id="9" name="Chart 8">
            <a:extLst>
              <a:ext uri="{FF2B5EF4-FFF2-40B4-BE49-F238E27FC236}">
                <a16:creationId xmlns:a16="http://schemas.microsoft.com/office/drawing/2014/main" id="{05E15BCA-BE59-5CC1-6956-795E85AEAFE4}"/>
              </a:ext>
            </a:extLst>
          </p:cNvPr>
          <p:cNvGraphicFramePr/>
          <p:nvPr>
            <p:extLst>
              <p:ext uri="{D42A27DB-BD31-4B8C-83A1-F6EECF244321}">
                <p14:modId xmlns:p14="http://schemas.microsoft.com/office/powerpoint/2010/main" val="1361650406"/>
              </p:ext>
            </p:extLst>
          </p:nvPr>
        </p:nvGraphicFramePr>
        <p:xfrm>
          <a:off x="198783" y="1876508"/>
          <a:ext cx="11993217" cy="4500437"/>
        </p:xfrm>
        <a:graphic>
          <a:graphicData uri="http://schemas.openxmlformats.org/drawingml/2006/chart">
            <c:chart xmlns:c="http://schemas.openxmlformats.org/drawingml/2006/chart" xmlns:r="http://schemas.openxmlformats.org/officeDocument/2006/relationships" r:id="rId3"/>
          </a:graphicData>
        </a:graphic>
      </p:graphicFrame>
      <p:sp>
        <p:nvSpPr>
          <p:cNvPr id="6" name="Speech Bubble: Rectangle 5">
            <a:extLst>
              <a:ext uri="{FF2B5EF4-FFF2-40B4-BE49-F238E27FC236}">
                <a16:creationId xmlns:a16="http://schemas.microsoft.com/office/drawing/2014/main" id="{8BD8D196-623D-089A-A188-80FBC87402AF}"/>
              </a:ext>
            </a:extLst>
          </p:cNvPr>
          <p:cNvSpPr/>
          <p:nvPr/>
        </p:nvSpPr>
        <p:spPr>
          <a:xfrm>
            <a:off x="9016780" y="1960535"/>
            <a:ext cx="3093058" cy="1358478"/>
          </a:xfrm>
          <a:prstGeom prst="wedgeRectCallout">
            <a:avLst>
              <a:gd name="adj1" fmla="val -38459"/>
              <a:gd name="adj2" fmla="val 68557"/>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As in last year's survey, respondents, in order to access this section, had to go a screening in which they were asked to note the label or site that did not contain a branded ingredient. The number of survey respondents that “passed” this screening is located in the footer, typically sitting at between 60% and 75% of users.</a:t>
            </a:r>
          </a:p>
        </p:txBody>
      </p:sp>
    </p:spTree>
    <p:extLst>
      <p:ext uri="{BB962C8B-B14F-4D97-AF65-F5344CB8AC3E}">
        <p14:creationId xmlns:p14="http://schemas.microsoft.com/office/powerpoint/2010/main" val="157964497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Branded ingredients: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18-34 n=214, Male 18-34 n=243, Female 35-54 n=292, Male 35-54 n=315, Female 55+ n=107, Male 55+ n=152. Question: “When deciding which supplements to purchase, how important is the inclusion of branded or proprietary ingredients?”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When sorting by age &amp; gender, most responses are in the either always looking for branded ingredient or</a:t>
            </a: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 appreciating them when they can find them, with males 18-34 significantly over-indexing for the former.</a:t>
            </a:r>
          </a:p>
        </p:txBody>
      </p:sp>
      <p:graphicFrame>
        <p:nvGraphicFramePr>
          <p:cNvPr id="9" name="Chart 8">
            <a:extLst>
              <a:ext uri="{FF2B5EF4-FFF2-40B4-BE49-F238E27FC236}">
                <a16:creationId xmlns:a16="http://schemas.microsoft.com/office/drawing/2014/main" id="{05E15BCA-BE59-5CC1-6956-795E85AEAFE4}"/>
              </a:ext>
            </a:extLst>
          </p:cNvPr>
          <p:cNvGraphicFramePr/>
          <p:nvPr>
            <p:extLst>
              <p:ext uri="{D42A27DB-BD31-4B8C-83A1-F6EECF244321}">
                <p14:modId xmlns:p14="http://schemas.microsoft.com/office/powerpoint/2010/main" val="23640007"/>
              </p:ext>
            </p:extLst>
          </p:nvPr>
        </p:nvGraphicFramePr>
        <p:xfrm>
          <a:off x="198783" y="1639634"/>
          <a:ext cx="11993217" cy="4737311"/>
        </p:xfrm>
        <a:graphic>
          <a:graphicData uri="http://schemas.openxmlformats.org/drawingml/2006/chart">
            <c:chart xmlns:c="http://schemas.openxmlformats.org/drawingml/2006/chart" xmlns:r="http://schemas.openxmlformats.org/officeDocument/2006/relationships" r:id="rId3"/>
          </a:graphicData>
        </a:graphic>
      </p:graphicFrame>
      <p:sp>
        <p:nvSpPr>
          <p:cNvPr id="6" name="Speech Bubble: Rectangle 5">
            <a:extLst>
              <a:ext uri="{FF2B5EF4-FFF2-40B4-BE49-F238E27FC236}">
                <a16:creationId xmlns:a16="http://schemas.microsoft.com/office/drawing/2014/main" id="{4E7E5DAA-B498-4810-E0E7-408DCD1AF015}"/>
              </a:ext>
            </a:extLst>
          </p:cNvPr>
          <p:cNvSpPr/>
          <p:nvPr/>
        </p:nvSpPr>
        <p:spPr>
          <a:xfrm>
            <a:off x="9016780" y="1960535"/>
            <a:ext cx="3093058" cy="1358478"/>
          </a:xfrm>
          <a:prstGeom prst="wedgeRectCallout">
            <a:avLst>
              <a:gd name="adj1" fmla="val -38459"/>
              <a:gd name="adj2" fmla="val 68557"/>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As in last year's survey, respondents, in order to access this section, had to go a screening in which they were asked to note the label or site that did not contain a branded ingredient. The number of survey respondents that “passed” this screening is located in the footer, typically sitting at between 60% and 75% of users.</a:t>
            </a:r>
          </a:p>
        </p:txBody>
      </p:sp>
    </p:spTree>
    <p:extLst>
      <p:ext uri="{BB962C8B-B14F-4D97-AF65-F5344CB8AC3E}">
        <p14:creationId xmlns:p14="http://schemas.microsoft.com/office/powerpoint/2010/main" val="1563029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Branded ingredients: us,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18-34 n=35, US Male 18-34 n=85, US Female 35-54 n=69, US Male 35-54 n=70, US Female 55+ n=26, US Male 55+ n=22. Question: “When deciding which supplements to purchase, how important is the inclusion of branded or proprietary ingredients?”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610210"/>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571464"/>
            <a:ext cx="10058400" cy="116951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US respondents see more extreme differences with age related responses as well as higher responses for not caring about branded ingredients from males over 35 and females over 55.</a:t>
            </a:r>
            <a:endParaRPr kumimoji="0" lang="en-US" sz="1400" b="0" i="0" u="none" strike="noStrike" kern="1200" cap="none" spc="0" normalizeH="0" baseline="0" noProof="0">
              <a:ln>
                <a:noFill/>
              </a:ln>
              <a:solidFill>
                <a:srgbClr val="000000"/>
              </a:solidFill>
              <a:effectLst/>
              <a:uLnTx/>
              <a:uFillTx/>
              <a:latin typeface="Arial"/>
              <a:ea typeface="Arial"/>
              <a:cs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rPr>
              <a:t>In this case, we see many males 35-54 joining their younger male and female counterparts in always looking for branded ingredients and willing to pay a premium.</a:t>
            </a:r>
          </a:p>
        </p:txBody>
      </p:sp>
      <p:graphicFrame>
        <p:nvGraphicFramePr>
          <p:cNvPr id="9" name="Chart 8">
            <a:extLst>
              <a:ext uri="{FF2B5EF4-FFF2-40B4-BE49-F238E27FC236}">
                <a16:creationId xmlns:a16="http://schemas.microsoft.com/office/drawing/2014/main" id="{05E15BCA-BE59-5CC1-6956-795E85AEAFE4}"/>
              </a:ext>
            </a:extLst>
          </p:cNvPr>
          <p:cNvGraphicFramePr/>
          <p:nvPr>
            <p:extLst>
              <p:ext uri="{D42A27DB-BD31-4B8C-83A1-F6EECF244321}">
                <p14:modId xmlns:p14="http://schemas.microsoft.com/office/powerpoint/2010/main" val="465087911"/>
              </p:ext>
            </p:extLst>
          </p:nvPr>
        </p:nvGraphicFramePr>
        <p:xfrm>
          <a:off x="198783" y="1573348"/>
          <a:ext cx="11993217" cy="4910837"/>
        </p:xfrm>
        <a:graphic>
          <a:graphicData uri="http://schemas.openxmlformats.org/drawingml/2006/chart">
            <c:chart xmlns:c="http://schemas.openxmlformats.org/drawingml/2006/chart" xmlns:r="http://schemas.openxmlformats.org/officeDocument/2006/relationships" r:id="rId3"/>
          </a:graphicData>
        </a:graphic>
      </p:graphicFrame>
      <p:sp>
        <p:nvSpPr>
          <p:cNvPr id="6" name="Speech Bubble: Rectangle 5">
            <a:extLst>
              <a:ext uri="{FF2B5EF4-FFF2-40B4-BE49-F238E27FC236}">
                <a16:creationId xmlns:a16="http://schemas.microsoft.com/office/drawing/2014/main" id="{F229524C-C38C-A32B-B05C-221A8D2006C5}"/>
              </a:ext>
            </a:extLst>
          </p:cNvPr>
          <p:cNvSpPr/>
          <p:nvPr/>
        </p:nvSpPr>
        <p:spPr>
          <a:xfrm>
            <a:off x="9016780" y="1960535"/>
            <a:ext cx="3093058" cy="1358478"/>
          </a:xfrm>
          <a:prstGeom prst="wedgeRectCallout">
            <a:avLst>
              <a:gd name="adj1" fmla="val -38459"/>
              <a:gd name="adj2" fmla="val 68557"/>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As in last year's survey, respondents, in order to access this section, had to go a screening in which they were asked to note the label or site that did not contain a branded ingredient. The number of survey respondents that “passed” this screening is located in the footer, typically sitting at between 60% and 75% of users.</a:t>
            </a:r>
          </a:p>
        </p:txBody>
      </p:sp>
    </p:spTree>
    <p:extLst>
      <p:ext uri="{BB962C8B-B14F-4D97-AF65-F5344CB8AC3E}">
        <p14:creationId xmlns:p14="http://schemas.microsoft.com/office/powerpoint/2010/main" val="91024202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Branded ingredients: us, 2023-2024</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2023 US n=281, 2024 US n=308. Question: “When deciding which supplements to purchase, how important is the inclusion of branded or proprietary ingredients?”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2024 has seen a 6% increase in responses for “I always look for branded ingredients, and I am willing to pay a premium”.</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8" name="Chart 7">
            <a:extLst>
              <a:ext uri="{FF2B5EF4-FFF2-40B4-BE49-F238E27FC236}">
                <a16:creationId xmlns:a16="http://schemas.microsoft.com/office/drawing/2014/main" id="{D29F1667-48EC-E0F2-E417-03CA2C570914}"/>
              </a:ext>
            </a:extLst>
          </p:cNvPr>
          <p:cNvGraphicFramePr/>
          <p:nvPr>
            <p:extLst>
              <p:ext uri="{D42A27DB-BD31-4B8C-83A1-F6EECF244321}">
                <p14:modId xmlns:p14="http://schemas.microsoft.com/office/powerpoint/2010/main" val="2029466645"/>
              </p:ext>
            </p:extLst>
          </p:nvPr>
        </p:nvGraphicFramePr>
        <p:xfrm>
          <a:off x="214685" y="1358211"/>
          <a:ext cx="11977315" cy="50266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449077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Branded ingredients: </a:t>
            </a:r>
            <a:br>
              <a:rPr lang="en-US">
                <a:solidFill>
                  <a:schemeClr val="tx1"/>
                </a:solidFill>
              </a:rPr>
            </a:br>
            <a:r>
              <a:rPr lang="en-US">
                <a:solidFill>
                  <a:schemeClr val="tx1"/>
                </a:solidFill>
              </a:rPr>
              <a:t>us age, 2023-2024</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2023 US 18-34 n=118, 2023 US 35-54 n=125, 2023 US 55+ n=38, 2024 US 18-34 n=121, 2024 US 35-54 n=</a:t>
            </a:r>
            <a:r>
              <a:rPr lang="en-US" sz="1000">
                <a:solidFill>
                  <a:prstClr val="white">
                    <a:lumMod val="50000"/>
                  </a:prstClr>
                </a:solidFill>
                <a:latin typeface="Arial"/>
                <a:cs typeface="Arial"/>
              </a:rPr>
              <a:t>139</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 US 2024 55+ n=48. Question: “When deciding which supplements to purchase, how important is the inclusion of branded or proprietary ingredients?”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27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27024"/>
            <a:ext cx="100584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Particularly among those under 55, there is more of a willingness to pay a price premium for branded ingredients in 2024.</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8" name="Chart 7">
            <a:extLst>
              <a:ext uri="{FF2B5EF4-FFF2-40B4-BE49-F238E27FC236}">
                <a16:creationId xmlns:a16="http://schemas.microsoft.com/office/drawing/2014/main" id="{D29F1667-48EC-E0F2-E417-03CA2C570914}"/>
              </a:ext>
            </a:extLst>
          </p:cNvPr>
          <p:cNvGraphicFramePr/>
          <p:nvPr>
            <p:extLst>
              <p:ext uri="{D42A27DB-BD31-4B8C-83A1-F6EECF244321}">
                <p14:modId xmlns:p14="http://schemas.microsoft.com/office/powerpoint/2010/main" val="2345805984"/>
              </p:ext>
            </p:extLst>
          </p:nvPr>
        </p:nvGraphicFramePr>
        <p:xfrm>
          <a:off x="214685" y="1358211"/>
          <a:ext cx="11977315" cy="50266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56938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5FB4E-002A-5793-BEE4-D421B227747D}"/>
              </a:ext>
            </a:extLst>
          </p:cNvPr>
          <p:cNvSpPr>
            <a:spLocks noGrp="1"/>
          </p:cNvSpPr>
          <p:nvPr>
            <p:ph type="title"/>
          </p:nvPr>
        </p:nvSpPr>
        <p:spPr/>
        <p:txBody>
          <a:bodyPr/>
          <a:lstStyle/>
          <a:p>
            <a:r>
              <a:rPr lang="en-US">
                <a:solidFill>
                  <a:schemeClr val="tx1"/>
                </a:solidFill>
              </a:rPr>
              <a:t>Demographics: it</a:t>
            </a:r>
          </a:p>
        </p:txBody>
      </p:sp>
      <p:sp>
        <p:nvSpPr>
          <p:cNvPr id="3" name="TextBox 2">
            <a:extLst>
              <a:ext uri="{FF2B5EF4-FFF2-40B4-BE49-F238E27FC236}">
                <a16:creationId xmlns:a16="http://schemas.microsoft.com/office/drawing/2014/main" id="{4FF409B3-04FD-C731-94E1-267DAA14B44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IT n=247.</a:t>
            </a:r>
          </a:p>
        </p:txBody>
      </p:sp>
      <p:sp>
        <p:nvSpPr>
          <p:cNvPr id="6" name="TextBox 5">
            <a:extLst>
              <a:ext uri="{FF2B5EF4-FFF2-40B4-BE49-F238E27FC236}">
                <a16:creationId xmlns:a16="http://schemas.microsoft.com/office/drawing/2014/main" id="{7A51BBD6-7110-51BF-AF8D-C8C0E2496F38}"/>
              </a:ext>
            </a:extLst>
          </p:cNvPr>
          <p:cNvSpPr txBox="1"/>
          <p:nvPr/>
        </p:nvSpPr>
        <p:spPr>
          <a:xfrm>
            <a:off x="2960704" y="3117182"/>
            <a:ext cx="9517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45%</a:t>
            </a:r>
          </a:p>
        </p:txBody>
      </p:sp>
      <p:sp>
        <p:nvSpPr>
          <p:cNvPr id="7" name="TextBox 6">
            <a:extLst>
              <a:ext uri="{FF2B5EF4-FFF2-40B4-BE49-F238E27FC236}">
                <a16:creationId xmlns:a16="http://schemas.microsoft.com/office/drawing/2014/main" id="{E8384FCA-3D1C-AF8D-12E9-95A17606F78B}"/>
              </a:ext>
            </a:extLst>
          </p:cNvPr>
          <p:cNvSpPr txBox="1"/>
          <p:nvPr/>
        </p:nvSpPr>
        <p:spPr>
          <a:xfrm>
            <a:off x="1386495" y="3153999"/>
            <a:ext cx="9517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55%</a:t>
            </a:r>
          </a:p>
        </p:txBody>
      </p:sp>
      <p:sp>
        <p:nvSpPr>
          <p:cNvPr id="8" name="Round Same Side Corner Rectangle 58">
            <a:extLst>
              <a:ext uri="{FF2B5EF4-FFF2-40B4-BE49-F238E27FC236}">
                <a16:creationId xmlns:a16="http://schemas.microsoft.com/office/drawing/2014/main" id="{DB1BC8F0-E260-FAE2-C84F-C87273248A63}"/>
              </a:ext>
            </a:extLst>
          </p:cNvPr>
          <p:cNvSpPr/>
          <p:nvPr/>
        </p:nvSpPr>
        <p:spPr>
          <a:xfrm rot="16200000" flipH="1">
            <a:off x="3285562" y="3190875"/>
            <a:ext cx="204543" cy="914400"/>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9" name="Round Same Side Corner Rectangle 58">
            <a:extLst>
              <a:ext uri="{FF2B5EF4-FFF2-40B4-BE49-F238E27FC236}">
                <a16:creationId xmlns:a16="http://schemas.microsoft.com/office/drawing/2014/main" id="{F4172DBD-DFC1-2CEC-36EF-BBDE20775682}"/>
              </a:ext>
            </a:extLst>
          </p:cNvPr>
          <p:cNvSpPr/>
          <p:nvPr/>
        </p:nvSpPr>
        <p:spPr>
          <a:xfrm rot="16200000" flipH="1">
            <a:off x="1753528" y="3192563"/>
            <a:ext cx="201168" cy="914400"/>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10" name="Google Shape;2323;p39">
            <a:extLst>
              <a:ext uri="{FF2B5EF4-FFF2-40B4-BE49-F238E27FC236}">
                <a16:creationId xmlns:a16="http://schemas.microsoft.com/office/drawing/2014/main" id="{C3A5E340-8BDB-9890-1F46-4E849F5A7B9C}"/>
              </a:ext>
            </a:extLst>
          </p:cNvPr>
          <p:cNvSpPr>
            <a:spLocks noChangeAspect="1"/>
          </p:cNvSpPr>
          <p:nvPr/>
        </p:nvSpPr>
        <p:spPr>
          <a:xfrm>
            <a:off x="454579" y="2059982"/>
            <a:ext cx="887977" cy="1685473"/>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11" name="Google Shape;2321;p39">
            <a:extLst>
              <a:ext uri="{FF2B5EF4-FFF2-40B4-BE49-F238E27FC236}">
                <a16:creationId xmlns:a16="http://schemas.microsoft.com/office/drawing/2014/main" id="{9C2FF0D4-F98D-0769-9E8A-06E82ADDCEE4}"/>
              </a:ext>
            </a:extLst>
          </p:cNvPr>
          <p:cNvSpPr>
            <a:spLocks noChangeAspect="1"/>
          </p:cNvSpPr>
          <p:nvPr/>
        </p:nvSpPr>
        <p:spPr>
          <a:xfrm>
            <a:off x="2272847" y="2067874"/>
            <a:ext cx="748969" cy="166968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12" name="Content Placeholder 4">
            <a:extLst>
              <a:ext uri="{FF2B5EF4-FFF2-40B4-BE49-F238E27FC236}">
                <a16:creationId xmlns:a16="http://schemas.microsoft.com/office/drawing/2014/main" id="{3C3C92A9-316D-AFB9-D424-9FF2DBD5FF93}"/>
              </a:ext>
            </a:extLst>
          </p:cNvPr>
          <p:cNvSpPr txBox="1">
            <a:spLocks/>
          </p:cNvSpPr>
          <p:nvPr/>
        </p:nvSpPr>
        <p:spPr>
          <a:xfrm>
            <a:off x="596922" y="4583205"/>
            <a:ext cx="3148140" cy="115973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More women than men. </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Female n=133</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Male n=112</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Non-Binary n=2</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13" name="Content Placeholder 8">
            <a:extLst>
              <a:ext uri="{FF2B5EF4-FFF2-40B4-BE49-F238E27FC236}">
                <a16:creationId xmlns:a16="http://schemas.microsoft.com/office/drawing/2014/main" id="{4BEA88AC-C4E8-674A-1DAD-40D332D08A6F}"/>
              </a:ext>
            </a:extLst>
          </p:cNvPr>
          <p:cNvGraphicFramePr>
            <a:graphicFrameLocks/>
          </p:cNvGraphicFramePr>
          <p:nvPr>
            <p:extLst>
              <p:ext uri="{D42A27DB-BD31-4B8C-83A1-F6EECF244321}">
                <p14:modId xmlns:p14="http://schemas.microsoft.com/office/powerpoint/2010/main" val="2641128407"/>
              </p:ext>
            </p:extLst>
          </p:nvPr>
        </p:nvGraphicFramePr>
        <p:xfrm>
          <a:off x="4188348" y="1096715"/>
          <a:ext cx="3815304" cy="3565161"/>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id="{AA0C54C7-F4D8-5C62-0A05-6EBC90F56EAD}"/>
              </a:ext>
            </a:extLst>
          </p:cNvPr>
          <p:cNvSpPr txBox="1"/>
          <p:nvPr/>
        </p:nvSpPr>
        <p:spPr>
          <a:xfrm>
            <a:off x="5657183" y="2863817"/>
            <a:ext cx="87763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Black" panose="020B0604020202020204" pitchFamily="34" charset="0"/>
                <a:ea typeface="+mn-ea"/>
                <a:cs typeface="Arial Black" panose="020B0604020202020204" pitchFamily="34" charset="0"/>
              </a:rPr>
              <a:t>AGE</a:t>
            </a:r>
          </a:p>
        </p:txBody>
      </p:sp>
      <p:graphicFrame>
        <p:nvGraphicFramePr>
          <p:cNvPr id="15" name="Content Placeholder 8">
            <a:extLst>
              <a:ext uri="{FF2B5EF4-FFF2-40B4-BE49-F238E27FC236}">
                <a16:creationId xmlns:a16="http://schemas.microsoft.com/office/drawing/2014/main" id="{0FB0DD8E-9939-6981-87EE-50BD4EE25376}"/>
              </a:ext>
            </a:extLst>
          </p:cNvPr>
          <p:cNvGraphicFramePr>
            <a:graphicFrameLocks/>
          </p:cNvGraphicFramePr>
          <p:nvPr>
            <p:extLst>
              <p:ext uri="{D42A27DB-BD31-4B8C-83A1-F6EECF244321}">
                <p14:modId xmlns:p14="http://schemas.microsoft.com/office/powerpoint/2010/main" val="839805403"/>
              </p:ext>
            </p:extLst>
          </p:nvPr>
        </p:nvGraphicFramePr>
        <p:xfrm>
          <a:off x="8067234" y="1206448"/>
          <a:ext cx="3815304" cy="3565161"/>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E2AE2533-A593-5C63-E26A-8B2BABCEDE52}"/>
              </a:ext>
            </a:extLst>
          </p:cNvPr>
          <p:cNvSpPr txBox="1"/>
          <p:nvPr/>
        </p:nvSpPr>
        <p:spPr>
          <a:xfrm>
            <a:off x="9322874" y="2902718"/>
            <a:ext cx="13040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Black" panose="020B0604020202020204" pitchFamily="34" charset="0"/>
                <a:ea typeface="+mn-ea"/>
                <a:cs typeface="Arial Black" panose="020B0604020202020204" pitchFamily="34" charset="0"/>
              </a:rPr>
              <a:t>INCOME</a:t>
            </a:r>
          </a:p>
        </p:txBody>
      </p:sp>
      <p:sp>
        <p:nvSpPr>
          <p:cNvPr id="17" name="TextBox 16">
            <a:extLst>
              <a:ext uri="{FF2B5EF4-FFF2-40B4-BE49-F238E27FC236}">
                <a16:creationId xmlns:a16="http://schemas.microsoft.com/office/drawing/2014/main" id="{F4178580-EB6B-7A42-333C-CB077ACB8D15}"/>
              </a:ext>
            </a:extLst>
          </p:cNvPr>
          <p:cNvSpPr txBox="1"/>
          <p:nvPr/>
        </p:nvSpPr>
        <p:spPr>
          <a:xfrm>
            <a:off x="8267704" y="4583205"/>
            <a:ext cx="36148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We have fewer Italian respondents in the $100,000 or more income ranges.</a:t>
            </a:r>
          </a:p>
        </p:txBody>
      </p:sp>
      <p:sp>
        <p:nvSpPr>
          <p:cNvPr id="18" name="TextBox 17">
            <a:extLst>
              <a:ext uri="{FF2B5EF4-FFF2-40B4-BE49-F238E27FC236}">
                <a16:creationId xmlns:a16="http://schemas.microsoft.com/office/drawing/2014/main" id="{08062266-D4ED-9F93-4F7A-BC3E74375DBB}"/>
              </a:ext>
            </a:extLst>
          </p:cNvPr>
          <p:cNvSpPr txBox="1"/>
          <p:nvPr/>
        </p:nvSpPr>
        <p:spPr>
          <a:xfrm>
            <a:off x="4262974" y="4583205"/>
            <a:ext cx="3666053"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We surveyed a well-diversified set of age brackets, in this survey, across the Italian market.</a:t>
            </a:r>
          </a:p>
        </p:txBody>
      </p:sp>
      <p:cxnSp>
        <p:nvCxnSpPr>
          <p:cNvPr id="19" name="Straight Connector 18">
            <a:extLst>
              <a:ext uri="{FF2B5EF4-FFF2-40B4-BE49-F238E27FC236}">
                <a16:creationId xmlns:a16="http://schemas.microsoft.com/office/drawing/2014/main" id="{CA6D7141-D556-FDA1-03B2-504AA568B5C9}"/>
              </a:ext>
            </a:extLst>
          </p:cNvPr>
          <p:cNvCxnSpPr>
            <a:cxnSpLocks/>
          </p:cNvCxnSpPr>
          <p:nvPr/>
        </p:nvCxnSpPr>
        <p:spPr>
          <a:xfrm>
            <a:off x="4262974" y="1513761"/>
            <a:ext cx="0" cy="4403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2081124-47E1-C511-04B1-F07A760EE159}"/>
              </a:ext>
            </a:extLst>
          </p:cNvPr>
          <p:cNvCxnSpPr>
            <a:cxnSpLocks/>
          </p:cNvCxnSpPr>
          <p:nvPr/>
        </p:nvCxnSpPr>
        <p:spPr>
          <a:xfrm>
            <a:off x="7929027" y="1548850"/>
            <a:ext cx="0" cy="440379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851980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Branded ingredients: </a:t>
            </a:r>
            <a:br>
              <a:rPr lang="en-US">
                <a:solidFill>
                  <a:schemeClr val="tx1"/>
                </a:solidFill>
              </a:rPr>
            </a:br>
            <a:r>
              <a:rPr lang="en-US">
                <a:solidFill>
                  <a:schemeClr val="tx1"/>
                </a:solidFill>
              </a:rPr>
              <a:t>us gender, 2023-2024</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2023 US Female n=129, 2023 US Male n=151, 2024 US Female n=130, 2024 US Male n=177. Question: “When deciding which supplements to purchase, how important is the inclusion of branded or proprietary ingredients?”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A willingness to pay a price premium is up for both genders as well, most significantly among females who see a 6% increase. </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8" name="Chart 7">
            <a:extLst>
              <a:ext uri="{FF2B5EF4-FFF2-40B4-BE49-F238E27FC236}">
                <a16:creationId xmlns:a16="http://schemas.microsoft.com/office/drawing/2014/main" id="{D29F1667-48EC-E0F2-E417-03CA2C570914}"/>
              </a:ext>
            </a:extLst>
          </p:cNvPr>
          <p:cNvGraphicFramePr/>
          <p:nvPr>
            <p:extLst>
              <p:ext uri="{D42A27DB-BD31-4B8C-83A1-F6EECF244321}">
                <p14:modId xmlns:p14="http://schemas.microsoft.com/office/powerpoint/2010/main" val="272379160"/>
              </p:ext>
            </p:extLst>
          </p:nvPr>
        </p:nvGraphicFramePr>
        <p:xfrm>
          <a:off x="214685" y="1358211"/>
          <a:ext cx="11977315" cy="50266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8197400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Branded ingredients: </a:t>
            </a:r>
            <a:br>
              <a:rPr lang="en-US">
                <a:solidFill>
                  <a:schemeClr val="tx1"/>
                </a:solidFill>
              </a:rPr>
            </a:br>
            <a:r>
              <a:rPr lang="en-US">
                <a:solidFill>
                  <a:schemeClr val="tx1"/>
                </a:solidFill>
              </a:rPr>
              <a:t>us age &amp; gender, 2023-2024</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150114"/>
            <a:ext cx="7772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2023 US Female 18-34 n=55, 2023 US Male 18-34 n=62, 2023 US Female 35-54 n=54, 2023 US Male 35-54 n=71, 2023 US Female 55+ n=20, 2023 US Male 55+ n=18, 2024 US Female 18-34 n=35, 2024 US Male 18-34 n=85, 2024 US Female 35-54 n=69, 2024 US Male 35-54 n=70, 2024 US Female 55+ n=26, 2024 US Male 55+ n=22. Question: “When deciding which supplements to purchase, how important is the inclusion of branded or proprietary ingredients?”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55600"/>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55600"/>
            <a:ext cx="100584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Again, we can see the increase in a willingness to pay a price premium is driven by the younger respondent groups.</a:t>
            </a:r>
          </a:p>
        </p:txBody>
      </p:sp>
      <p:graphicFrame>
        <p:nvGraphicFramePr>
          <p:cNvPr id="8" name="Chart 7">
            <a:extLst>
              <a:ext uri="{FF2B5EF4-FFF2-40B4-BE49-F238E27FC236}">
                <a16:creationId xmlns:a16="http://schemas.microsoft.com/office/drawing/2014/main" id="{D29F1667-48EC-E0F2-E417-03CA2C570914}"/>
              </a:ext>
            </a:extLst>
          </p:cNvPr>
          <p:cNvGraphicFramePr/>
          <p:nvPr>
            <p:extLst>
              <p:ext uri="{D42A27DB-BD31-4B8C-83A1-F6EECF244321}">
                <p14:modId xmlns:p14="http://schemas.microsoft.com/office/powerpoint/2010/main" val="248861858"/>
              </p:ext>
            </p:extLst>
          </p:nvPr>
        </p:nvGraphicFramePr>
        <p:xfrm>
          <a:off x="214685" y="1358211"/>
          <a:ext cx="11977315" cy="48578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4355558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Branded ingredient </a:t>
            </a:r>
            <a:br>
              <a:rPr lang="en-US">
                <a:solidFill>
                  <a:schemeClr val="tx1"/>
                </a:solidFill>
              </a:rPr>
            </a:br>
            <a:r>
              <a:rPr lang="en-US">
                <a:solidFill>
                  <a:schemeClr val="tx1"/>
                </a:solidFill>
              </a:rPr>
              <a:t>value proposition: country</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304002"/>
            <a:ext cx="77724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n=308, UK n=113, DE n=109, IT n=181, KR n=184, AU n=138, IN n=293, All Respondents n=2863. Question: “When deciding which supplements to purchase, how important are the following qualities/values related to any branded ingredient?” Percentage of responses marked “Extremely Important”</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65193"/>
            <a:ext cx="10058400" cy="116951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400" b="0" i="0" u="none" strike="noStrike" kern="1200" cap="none" spc="0" normalizeH="0" baseline="0" noProof="0">
              <a:ln>
                <a:noFill/>
              </a:ln>
              <a:solidFill>
                <a:srgbClr val="000000"/>
              </a:solidFill>
              <a:effectLst/>
              <a:uLnTx/>
              <a:uFillTx/>
              <a:latin typeface="Arial"/>
              <a:ea typeface="+mn-ea"/>
              <a:cs typeface="+mn-cs"/>
            </a:endParaRPr>
          </a:p>
          <a:p>
            <a:pPr marL="285750" indent="-285750">
              <a:buClr>
                <a:srgbClr val="000000"/>
              </a:buClr>
              <a:buSzPts val="1400"/>
              <a:buFont typeface="Arial"/>
              <a:buChar char="•"/>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India over-indexed for all branded ingredient categories, in some cases by more than 30%, confirming that they are putting more weight into branded ingredients when looking to buy supplements</a:t>
            </a:r>
            <a:r>
              <a:rPr lang="en-US" sz="1400">
                <a:solidFill>
                  <a:srgbClr val="000000"/>
                </a:solidFill>
                <a:latin typeface="Arial"/>
                <a:ea typeface="Arial"/>
                <a:cs typeface="Arial"/>
                <a:sym typeface="Arial"/>
              </a:rPr>
              <a:t>, at least, according to this survey.</a:t>
            </a:r>
            <a:endParaRPr kumimoji="0" lang="en-US" sz="1400" b="0" i="0" u="none" strike="noStrike" kern="120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Sans-Serif"/>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rPr>
              <a:t>There is a noticeable drop off in responses from each country past efficacy/efficacious dose as a contributing aspect of the branded ingredient proposition.</a:t>
            </a:r>
            <a:endParaRPr lang="en-US" sz="1400" b="0" i="0" u="none" strike="noStrike" kern="1200" cap="none" spc="0" normalizeH="0" baseline="0" noProof="0">
              <a:ln>
                <a:noFill/>
              </a:ln>
              <a:solidFill>
                <a:srgbClr val="000000"/>
              </a:solidFill>
              <a:effectLst/>
              <a:uLnTx/>
              <a:uFillTx/>
              <a:latin typeface="Arial"/>
              <a:cs typeface="Arial"/>
            </a:endParaRPr>
          </a:p>
        </p:txBody>
      </p:sp>
      <p:graphicFrame>
        <p:nvGraphicFramePr>
          <p:cNvPr id="9" name="Chart 8">
            <a:extLst>
              <a:ext uri="{FF2B5EF4-FFF2-40B4-BE49-F238E27FC236}">
                <a16:creationId xmlns:a16="http://schemas.microsoft.com/office/drawing/2014/main" id="{7508AC49-2DBB-7E80-0F3A-EF40DB385D55}"/>
              </a:ext>
            </a:extLst>
          </p:cNvPr>
          <p:cNvGraphicFramePr/>
          <p:nvPr>
            <p:extLst>
              <p:ext uri="{D42A27DB-BD31-4B8C-83A1-F6EECF244321}">
                <p14:modId xmlns:p14="http://schemas.microsoft.com/office/powerpoint/2010/main" val="1481533071"/>
              </p:ext>
            </p:extLst>
          </p:nvPr>
        </p:nvGraphicFramePr>
        <p:xfrm>
          <a:off x="190831" y="1749287"/>
          <a:ext cx="12001169" cy="46276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827620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Branded ingredient </a:t>
            </a:r>
            <a:br>
              <a:rPr lang="en-US">
                <a:solidFill>
                  <a:schemeClr val="tx1"/>
                </a:solidFill>
              </a:rPr>
            </a:br>
            <a:r>
              <a:rPr lang="en-US">
                <a:solidFill>
                  <a:schemeClr val="tx1"/>
                </a:solidFill>
              </a:rPr>
              <a:t>value proposition: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304002"/>
            <a:ext cx="77724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18-34 n=214, Male 18-34 n=243, Female 35-54 n=292, Male 35-54 n=315, Female 55+ n=107, Male 55+ n=152. Question: “When deciding which supplements to purchase, how important are the following qualities/values related to any branded ingredient?” Percentage of responses marked “Extremely Important”</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29770"/>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29770"/>
            <a:ext cx="100584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Quality is the number one response from each age &amp; gender group.</a:t>
            </a:r>
            <a:endParaRPr kumimoji="0" lang="en-US" sz="1400" b="0" i="0" u="none" strike="noStrike" kern="1200" cap="none" spc="0" normalizeH="0" baseline="0" noProof="0">
              <a:ln>
                <a:noFill/>
              </a:ln>
              <a:solidFill>
                <a:srgbClr val="000000"/>
              </a:solidFill>
              <a:effectLst/>
              <a:uLnTx/>
              <a:uFillTx/>
              <a:latin typeface="Arial"/>
              <a:ea typeface="Arial"/>
              <a:cs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Regulatory/legal compliance is significantly skewed female.</a:t>
            </a:r>
            <a:endParaRPr kumimoji="0" lang="en-US" sz="1400" b="0" i="0" u="none" strike="noStrike" kern="1200" cap="none" spc="0" normalizeH="0" baseline="0" noProof="0">
              <a:ln>
                <a:noFill/>
              </a:ln>
              <a:solidFill>
                <a:srgbClr val="00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We see the same drop off in response rate after efficacy/efficacious dose as is evident on a by country breakout.</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9" name="Chart 8">
            <a:extLst>
              <a:ext uri="{FF2B5EF4-FFF2-40B4-BE49-F238E27FC236}">
                <a16:creationId xmlns:a16="http://schemas.microsoft.com/office/drawing/2014/main" id="{7508AC49-2DBB-7E80-0F3A-EF40DB385D55}"/>
              </a:ext>
            </a:extLst>
          </p:cNvPr>
          <p:cNvGraphicFramePr/>
          <p:nvPr>
            <p:extLst>
              <p:ext uri="{D42A27DB-BD31-4B8C-83A1-F6EECF244321}">
                <p14:modId xmlns:p14="http://schemas.microsoft.com/office/powerpoint/2010/main" val="3848007029"/>
              </p:ext>
            </p:extLst>
          </p:nvPr>
        </p:nvGraphicFramePr>
        <p:xfrm>
          <a:off x="190831" y="1745091"/>
          <a:ext cx="12001169" cy="46318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2989980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Branded ingredient </a:t>
            </a:r>
            <a:br>
              <a:rPr lang="en-US">
                <a:solidFill>
                  <a:schemeClr val="tx1"/>
                </a:solidFill>
              </a:rPr>
            </a:br>
            <a:r>
              <a:rPr lang="en-US">
                <a:solidFill>
                  <a:schemeClr val="tx1"/>
                </a:solidFill>
              </a:rPr>
              <a:t>value proposition: us,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304002"/>
            <a:ext cx="77724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18-34 n=35, US Male 18-34 n=85, US Female 35-54 n=69, US Male 35-54 n=70, US Female 55+ n=26, US Male 55+ n=22. Question: “When deciding which supplements to purchase, how important are the following qualities/values related to any branded ingredient?” Percentage of responses marked “Extremely Important”</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116951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Quality is also number one or tied for number one from each group in the US.</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US respondents are putting more weight toward established safety, which now emerges as the second highest value for most demographic groups, particularly females.</a:t>
            </a:r>
            <a:endParaRPr kumimoji="0" lang="en-US" sz="1400" b="0" i="0" u="none" strike="noStrike" kern="1200" cap="none" spc="0" normalizeH="0" baseline="0" noProof="0">
              <a:ln>
                <a:noFill/>
              </a:ln>
              <a:solidFill>
                <a:srgbClr val="000000"/>
              </a:solidFill>
              <a:effectLst/>
              <a:uLnTx/>
              <a:uFillTx/>
              <a:latin typeface="Arial"/>
              <a:ea typeface="Arial"/>
              <a:cs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Young females and males in the US have relatively high response rates for traditional media and social media coverage.</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9" name="Chart 8">
            <a:extLst>
              <a:ext uri="{FF2B5EF4-FFF2-40B4-BE49-F238E27FC236}">
                <a16:creationId xmlns:a16="http://schemas.microsoft.com/office/drawing/2014/main" id="{7508AC49-2DBB-7E80-0F3A-EF40DB385D55}"/>
              </a:ext>
            </a:extLst>
          </p:cNvPr>
          <p:cNvGraphicFramePr/>
          <p:nvPr>
            <p:extLst>
              <p:ext uri="{D42A27DB-BD31-4B8C-83A1-F6EECF244321}">
                <p14:modId xmlns:p14="http://schemas.microsoft.com/office/powerpoint/2010/main" val="1148937129"/>
              </p:ext>
            </p:extLst>
          </p:nvPr>
        </p:nvGraphicFramePr>
        <p:xfrm>
          <a:off x="190831" y="1855078"/>
          <a:ext cx="12001169" cy="45218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9754648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Branded ingredient</a:t>
            </a:r>
            <a:br>
              <a:rPr lang="en-US">
                <a:solidFill>
                  <a:schemeClr val="tx1"/>
                </a:solidFill>
              </a:rPr>
            </a:br>
            <a:r>
              <a:rPr lang="en-US">
                <a:solidFill>
                  <a:schemeClr val="tx1"/>
                </a:solidFill>
              </a:rPr>
              <a:t>value proposition: us, 2021-2024</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304002"/>
            <a:ext cx="77724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2021 US n=289, 2022 US n=412, 2023 US n=281, 2024 US n=</a:t>
            </a:r>
            <a:r>
              <a:rPr lang="en-US" sz="1000">
                <a:solidFill>
                  <a:prstClr val="white">
                    <a:lumMod val="50000"/>
                  </a:prstClr>
                </a:solidFill>
                <a:latin typeface="Arial"/>
                <a:cs typeface="Arial"/>
              </a:rPr>
              <a:t>308</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 Question: “When deciding which supplements to purchase, how important are the following qualities/values related to any branded ingredient?” Percentage of responses marked “Extremely Important”</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Responses are higher in 2024 and 2023 for all categories.</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8" name="Chart 7">
            <a:extLst>
              <a:ext uri="{FF2B5EF4-FFF2-40B4-BE49-F238E27FC236}">
                <a16:creationId xmlns:a16="http://schemas.microsoft.com/office/drawing/2014/main" id="{9DE573D4-76EB-A524-4325-52067C9F02A1}"/>
              </a:ext>
            </a:extLst>
          </p:cNvPr>
          <p:cNvGraphicFramePr/>
          <p:nvPr>
            <p:extLst>
              <p:ext uri="{D42A27DB-BD31-4B8C-83A1-F6EECF244321}">
                <p14:modId xmlns:p14="http://schemas.microsoft.com/office/powerpoint/2010/main" val="431863362"/>
              </p:ext>
            </p:extLst>
          </p:nvPr>
        </p:nvGraphicFramePr>
        <p:xfrm>
          <a:off x="206734" y="1314204"/>
          <a:ext cx="11985266" cy="50627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9422582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Branded ingredient price premium: </a:t>
            </a:r>
            <a:br>
              <a:rPr lang="en-US">
                <a:solidFill>
                  <a:schemeClr val="tx1"/>
                </a:solidFill>
              </a:rPr>
            </a:br>
            <a:r>
              <a:rPr lang="en-US">
                <a:solidFill>
                  <a:schemeClr val="tx1"/>
                </a:solidFill>
              </a:rPr>
              <a:t>country</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150114"/>
            <a:ext cx="7772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n=308, UK n=113, DE n=109, IT n=181, KR n=184, AU n=138, IN n=293, All Respondents n=2863. Question: “When deciding which supplements to purchase, how much of a premium would you be willing to pay for the inclusion of a BRANDED INGREDIENT with the following features (versus the cheapest option available)?” Sum of top two responses marked “11% to 20% premium” and “More than 20% premium”</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3"/>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US</a:t>
            </a:r>
            <a:r>
              <a:rPr lang="en-US" sz="1400">
                <a:solidFill>
                  <a:srgbClr val="000000"/>
                </a:solidFill>
                <a:latin typeface="Arial"/>
                <a:ea typeface="Arial"/>
                <a:cs typeface="Arial"/>
                <a:sym typeface="Arial"/>
              </a:rPr>
              <a:t> </a:t>
            </a: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and most significantly Indian respondents over-index for each category with Korean responses close behind.</a:t>
            </a:r>
            <a:endParaRPr lang="en-US" sz="1400" b="0" i="0" u="none" strike="noStrike" kern="1200" cap="none" spc="0" normalizeH="0" baseline="0" noProof="0">
              <a:ln>
                <a:noFill/>
              </a:ln>
              <a:solidFill>
                <a:srgbClr val="000000"/>
              </a:solidFill>
              <a:effectLst/>
              <a:uLnTx/>
              <a:uFillTx/>
              <a:latin typeface="Arial"/>
              <a:ea typeface="Arial"/>
              <a:cs typeface="Arial"/>
            </a:endParaRPr>
          </a:p>
          <a:p>
            <a:pPr marL="285750" indent="-285750">
              <a:buClr>
                <a:srgbClr val="000000"/>
              </a:buClr>
              <a:buSzPts val="1400"/>
              <a:buFont typeface="Arial"/>
              <a:buChar char="•"/>
              <a:defRPr/>
            </a:pPr>
            <a:r>
              <a:rPr lang="en-US" sz="1400">
                <a:solidFill>
                  <a:srgbClr val="000000"/>
                </a:solidFill>
                <a:latin typeface="Arial"/>
                <a:ea typeface="Arial"/>
                <a:cs typeface="Arial"/>
              </a:rPr>
              <a:t>Quality ranks as the top premium element in all countries.</a:t>
            </a:r>
          </a:p>
        </p:txBody>
      </p:sp>
      <p:graphicFrame>
        <p:nvGraphicFramePr>
          <p:cNvPr id="9" name="Chart 8">
            <a:extLst>
              <a:ext uri="{FF2B5EF4-FFF2-40B4-BE49-F238E27FC236}">
                <a16:creationId xmlns:a16="http://schemas.microsoft.com/office/drawing/2014/main" id="{2EF25F89-78B4-0466-12FF-40CEBC1038BA}"/>
              </a:ext>
            </a:extLst>
          </p:cNvPr>
          <p:cNvGraphicFramePr/>
          <p:nvPr>
            <p:extLst>
              <p:ext uri="{D42A27DB-BD31-4B8C-83A1-F6EECF244321}">
                <p14:modId xmlns:p14="http://schemas.microsoft.com/office/powerpoint/2010/main" val="27875457"/>
              </p:ext>
            </p:extLst>
          </p:nvPr>
        </p:nvGraphicFramePr>
        <p:xfrm>
          <a:off x="190831" y="1358210"/>
          <a:ext cx="12001169" cy="49457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7503947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Branded ingredient price premium: </a:t>
            </a:r>
            <a:br>
              <a:rPr lang="en-US">
                <a:solidFill>
                  <a:schemeClr val="tx1"/>
                </a:solidFill>
              </a:rPr>
            </a:br>
            <a:r>
              <a:rPr lang="en-US">
                <a:solidFill>
                  <a:schemeClr val="tx1"/>
                </a:solidFill>
              </a:rPr>
              <a:t>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150114"/>
            <a:ext cx="7772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18-34 n=214, Male 18-34 n=243, Female 35-54 n=292, Male 35-54 n=315, Female 55+ n=107, Male 55+ n=152. Question: “When deciding which supplements to purchase, how much of a premium would you be willing to pay for the inclusion of a BRANDED INGREDIENT with the following features (versus the cheapest option available)?” Sum of top two responses marked “11% to 20% premium” and “More than 20% premium”</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Each aspect of the branded ingredient value proposition as being valued is skewed younger, with females and males 18-34 showing the most willingness to spend 11% or more for branded ingredients.</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9" name="Chart 8">
            <a:extLst>
              <a:ext uri="{FF2B5EF4-FFF2-40B4-BE49-F238E27FC236}">
                <a16:creationId xmlns:a16="http://schemas.microsoft.com/office/drawing/2014/main" id="{2EF25F89-78B4-0466-12FF-40CEBC1038BA}"/>
              </a:ext>
            </a:extLst>
          </p:cNvPr>
          <p:cNvGraphicFramePr/>
          <p:nvPr>
            <p:extLst>
              <p:ext uri="{D42A27DB-BD31-4B8C-83A1-F6EECF244321}">
                <p14:modId xmlns:p14="http://schemas.microsoft.com/office/powerpoint/2010/main" val="1263975214"/>
              </p:ext>
            </p:extLst>
          </p:nvPr>
        </p:nvGraphicFramePr>
        <p:xfrm>
          <a:off x="190831" y="1358210"/>
          <a:ext cx="12001169" cy="47919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2051331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Branded ingredient price premium: </a:t>
            </a:r>
            <a:br>
              <a:rPr lang="en-US">
                <a:solidFill>
                  <a:schemeClr val="tx1"/>
                </a:solidFill>
              </a:rPr>
            </a:br>
            <a:r>
              <a:rPr lang="en-US">
                <a:solidFill>
                  <a:schemeClr val="tx1"/>
                </a:solidFill>
              </a:rPr>
              <a:t>us,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150114"/>
            <a:ext cx="7772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18-34 n=35, US Male 18-34 n=85, US Female 35-54 n=69, US Male 35-54 n=70, US Female 55+ n=26, US Male 55+ n=22. Question: “When deciding which supplements to purchase, how much of a premium would you be willing to pay for the inclusion of a BRANDED INGREDIENT with the following features (versus the cheapest option available)?” Sum of top two responses marked “11% to 20% premium” and “More than 20% premium”</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US respondents have very similar response rates with females and males 18-34, especially the latter, over-indexing in each aspect.</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9" name="Chart 8">
            <a:extLst>
              <a:ext uri="{FF2B5EF4-FFF2-40B4-BE49-F238E27FC236}">
                <a16:creationId xmlns:a16="http://schemas.microsoft.com/office/drawing/2014/main" id="{2EF25F89-78B4-0466-12FF-40CEBC1038BA}"/>
              </a:ext>
            </a:extLst>
          </p:cNvPr>
          <p:cNvGraphicFramePr/>
          <p:nvPr>
            <p:extLst>
              <p:ext uri="{D42A27DB-BD31-4B8C-83A1-F6EECF244321}">
                <p14:modId xmlns:p14="http://schemas.microsoft.com/office/powerpoint/2010/main" val="2947923823"/>
              </p:ext>
            </p:extLst>
          </p:nvPr>
        </p:nvGraphicFramePr>
        <p:xfrm>
          <a:off x="190831" y="1358210"/>
          <a:ext cx="12001169" cy="47919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4564640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Branded ingredient price premium</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All Prebiotic Users n=1326. Question: “When deciding which supplements to purchase, how much of a premium would you be willing to pay for the inclusion of a BRANDED INGREDIENT with the following features (versus the cheapest option available)?”</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52278"/>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52278"/>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Quality is the number one characteristic no matter how you look at these responses.</a:t>
            </a:r>
            <a:endParaRPr kumimoji="0" lang="en-US" sz="1400" b="0" i="0" u="none" strike="noStrike" kern="1200" cap="none" spc="0" normalizeH="0" baseline="0" noProof="0">
              <a:ln>
                <a:noFill/>
              </a:ln>
              <a:solidFill>
                <a:srgbClr val="000000"/>
              </a:solidFill>
              <a:effectLst/>
              <a:uLnTx/>
              <a:uFillTx/>
              <a:latin typeface="Arial"/>
              <a:ea typeface="Arial"/>
              <a:cs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Trust has high responses for the higher premium ranges but also has a relatively high no premium response.</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8" name="Chart 7">
            <a:extLst>
              <a:ext uri="{FF2B5EF4-FFF2-40B4-BE49-F238E27FC236}">
                <a16:creationId xmlns:a16="http://schemas.microsoft.com/office/drawing/2014/main" id="{6E91944E-AEF1-29E9-CB48-8DE43E54768E}"/>
              </a:ext>
            </a:extLst>
          </p:cNvPr>
          <p:cNvGraphicFramePr/>
          <p:nvPr>
            <p:extLst>
              <p:ext uri="{D42A27DB-BD31-4B8C-83A1-F6EECF244321}">
                <p14:modId xmlns:p14="http://schemas.microsoft.com/office/powerpoint/2010/main" val="2741550688"/>
              </p:ext>
            </p:extLst>
          </p:nvPr>
        </p:nvGraphicFramePr>
        <p:xfrm>
          <a:off x="190831" y="1424190"/>
          <a:ext cx="12001169" cy="49527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75948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5FB4E-002A-5793-BEE4-D421B227747D}"/>
              </a:ext>
            </a:extLst>
          </p:cNvPr>
          <p:cNvSpPr>
            <a:spLocks noGrp="1"/>
          </p:cNvSpPr>
          <p:nvPr>
            <p:ph type="title"/>
          </p:nvPr>
        </p:nvSpPr>
        <p:spPr/>
        <p:txBody>
          <a:bodyPr/>
          <a:lstStyle/>
          <a:p>
            <a:r>
              <a:rPr lang="en-US">
                <a:solidFill>
                  <a:schemeClr val="tx1"/>
                </a:solidFill>
              </a:rPr>
              <a:t>Demographics: it, age &amp; Gender</a:t>
            </a:r>
          </a:p>
        </p:txBody>
      </p:sp>
      <p:sp>
        <p:nvSpPr>
          <p:cNvPr id="3" name="TextBox 2">
            <a:extLst>
              <a:ext uri="{FF2B5EF4-FFF2-40B4-BE49-F238E27FC236}">
                <a16:creationId xmlns:a16="http://schemas.microsoft.com/office/drawing/2014/main" id="{4FF409B3-04FD-C731-94E1-267DAA14B44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IT 18-34 n=65, IT 35-54 n=120, IT 55+ n=62.</a:t>
            </a:r>
          </a:p>
        </p:txBody>
      </p:sp>
      <p:sp>
        <p:nvSpPr>
          <p:cNvPr id="21" name="Round Same Side Corner Rectangle 58">
            <a:extLst>
              <a:ext uri="{FF2B5EF4-FFF2-40B4-BE49-F238E27FC236}">
                <a16:creationId xmlns:a16="http://schemas.microsoft.com/office/drawing/2014/main" id="{51BD6A3A-905A-F59C-B293-EBDA6319CB3F}"/>
              </a:ext>
            </a:extLst>
          </p:cNvPr>
          <p:cNvSpPr/>
          <p:nvPr/>
        </p:nvSpPr>
        <p:spPr>
          <a:xfrm rot="16200000" flipH="1">
            <a:off x="2101529" y="1768409"/>
            <a:ext cx="461661" cy="640422"/>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22" name="Round Same Side Corner Rectangle 58">
            <a:extLst>
              <a:ext uri="{FF2B5EF4-FFF2-40B4-BE49-F238E27FC236}">
                <a16:creationId xmlns:a16="http://schemas.microsoft.com/office/drawing/2014/main" id="{DFFCF5D7-5AB0-F622-2D4A-F3AFE79B1756}"/>
              </a:ext>
            </a:extLst>
          </p:cNvPr>
          <p:cNvSpPr/>
          <p:nvPr/>
        </p:nvSpPr>
        <p:spPr>
          <a:xfrm rot="16200000" flipH="1">
            <a:off x="1310824" y="1772013"/>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23" name="TextBox 22">
            <a:extLst>
              <a:ext uri="{FF2B5EF4-FFF2-40B4-BE49-F238E27FC236}">
                <a16:creationId xmlns:a16="http://schemas.microsoft.com/office/drawing/2014/main" id="{C6F4D44C-E0BD-204C-BBCE-CC85E2122A4A}"/>
              </a:ext>
            </a:extLst>
          </p:cNvPr>
          <p:cNvSpPr txBox="1"/>
          <p:nvPr/>
        </p:nvSpPr>
        <p:spPr>
          <a:xfrm>
            <a:off x="1907695" y="18979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34%</a:t>
            </a:r>
          </a:p>
        </p:txBody>
      </p:sp>
      <p:sp>
        <p:nvSpPr>
          <p:cNvPr id="24" name="TextBox 23">
            <a:extLst>
              <a:ext uri="{FF2B5EF4-FFF2-40B4-BE49-F238E27FC236}">
                <a16:creationId xmlns:a16="http://schemas.microsoft.com/office/drawing/2014/main" id="{ED12386D-4709-1FB3-0AF0-76602B67D832}"/>
              </a:ext>
            </a:extLst>
          </p:cNvPr>
          <p:cNvSpPr txBox="1"/>
          <p:nvPr/>
        </p:nvSpPr>
        <p:spPr>
          <a:xfrm>
            <a:off x="1110338" y="1889461"/>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65%</a:t>
            </a:r>
          </a:p>
        </p:txBody>
      </p:sp>
      <p:sp>
        <p:nvSpPr>
          <p:cNvPr id="25" name="Rectangle: Rounded Corners 5">
            <a:extLst>
              <a:ext uri="{FF2B5EF4-FFF2-40B4-BE49-F238E27FC236}">
                <a16:creationId xmlns:a16="http://schemas.microsoft.com/office/drawing/2014/main" id="{A2BFBB49-D3E2-8300-9885-23E167BE84A3}"/>
              </a:ext>
            </a:extLst>
          </p:cNvPr>
          <p:cNvSpPr/>
          <p:nvPr/>
        </p:nvSpPr>
        <p:spPr>
          <a:xfrm>
            <a:off x="942480"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18-34</a:t>
            </a:r>
          </a:p>
        </p:txBody>
      </p:sp>
      <p:sp>
        <p:nvSpPr>
          <p:cNvPr id="26" name="Google Shape;2323;p39">
            <a:extLst>
              <a:ext uri="{FF2B5EF4-FFF2-40B4-BE49-F238E27FC236}">
                <a16:creationId xmlns:a16="http://schemas.microsoft.com/office/drawing/2014/main" id="{1F4D3279-66EF-5E2B-A036-30E57EDC096A}"/>
              </a:ext>
            </a:extLst>
          </p:cNvPr>
          <p:cNvSpPr>
            <a:spLocks noChangeAspect="1"/>
          </p:cNvSpPr>
          <p:nvPr/>
        </p:nvSpPr>
        <p:spPr>
          <a:xfrm>
            <a:off x="1211923" y="2533693"/>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27" name="Google Shape;2321;p39">
            <a:extLst>
              <a:ext uri="{FF2B5EF4-FFF2-40B4-BE49-F238E27FC236}">
                <a16:creationId xmlns:a16="http://schemas.microsoft.com/office/drawing/2014/main" id="{EEA0F1BA-A69A-9A29-7556-DFA4BD4BCE4E}"/>
              </a:ext>
            </a:extLst>
          </p:cNvPr>
          <p:cNvSpPr>
            <a:spLocks noChangeAspect="1"/>
          </p:cNvSpPr>
          <p:nvPr/>
        </p:nvSpPr>
        <p:spPr>
          <a:xfrm>
            <a:off x="2037888" y="2504132"/>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graphicFrame>
        <p:nvGraphicFramePr>
          <p:cNvPr id="28" name="Content Placeholder 8">
            <a:extLst>
              <a:ext uri="{FF2B5EF4-FFF2-40B4-BE49-F238E27FC236}">
                <a16:creationId xmlns:a16="http://schemas.microsoft.com/office/drawing/2014/main" id="{4DD675D1-9190-7308-195A-8CFEBDBC843D}"/>
              </a:ext>
            </a:extLst>
          </p:cNvPr>
          <p:cNvGraphicFramePr>
            <a:graphicFrameLocks/>
          </p:cNvGraphicFramePr>
          <p:nvPr>
            <p:extLst>
              <p:ext uri="{D42A27DB-BD31-4B8C-83A1-F6EECF244321}">
                <p14:modId xmlns:p14="http://schemas.microsoft.com/office/powerpoint/2010/main" val="2795172391"/>
              </p:ext>
            </p:extLst>
          </p:nvPr>
        </p:nvGraphicFramePr>
        <p:xfrm>
          <a:off x="471220" y="3657760"/>
          <a:ext cx="2743200" cy="2743200"/>
        </p:xfrm>
        <a:graphic>
          <a:graphicData uri="http://schemas.openxmlformats.org/drawingml/2006/chart">
            <c:chart xmlns:c="http://schemas.openxmlformats.org/drawingml/2006/chart" xmlns:r="http://schemas.openxmlformats.org/officeDocument/2006/relationships" r:id="rId2"/>
          </a:graphicData>
        </a:graphic>
      </p:graphicFrame>
      <p:cxnSp>
        <p:nvCxnSpPr>
          <p:cNvPr id="29" name="Straight Connector 28">
            <a:extLst>
              <a:ext uri="{FF2B5EF4-FFF2-40B4-BE49-F238E27FC236}">
                <a16:creationId xmlns:a16="http://schemas.microsoft.com/office/drawing/2014/main" id="{E5278ADF-891B-3A05-EBBD-36867EB99557}"/>
              </a:ext>
            </a:extLst>
          </p:cNvPr>
          <p:cNvCxnSpPr>
            <a:cxnSpLocks/>
          </p:cNvCxnSpPr>
          <p:nvPr/>
        </p:nvCxnSpPr>
        <p:spPr>
          <a:xfrm>
            <a:off x="3846440" y="1171489"/>
            <a:ext cx="0" cy="4972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BD331E3-283E-4A5A-5FE8-3D485205FE3F}"/>
              </a:ext>
            </a:extLst>
          </p:cNvPr>
          <p:cNvCxnSpPr>
            <a:cxnSpLocks/>
          </p:cNvCxnSpPr>
          <p:nvPr/>
        </p:nvCxnSpPr>
        <p:spPr>
          <a:xfrm>
            <a:off x="8355760" y="1181100"/>
            <a:ext cx="0" cy="4972543"/>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1" name="Content Placeholder 8">
            <a:extLst>
              <a:ext uri="{FF2B5EF4-FFF2-40B4-BE49-F238E27FC236}">
                <a16:creationId xmlns:a16="http://schemas.microsoft.com/office/drawing/2014/main" id="{4C65F1DF-B888-9961-169F-BA309BE9BFC9}"/>
              </a:ext>
            </a:extLst>
          </p:cNvPr>
          <p:cNvGraphicFramePr>
            <a:graphicFrameLocks/>
          </p:cNvGraphicFramePr>
          <p:nvPr>
            <p:extLst>
              <p:ext uri="{D42A27DB-BD31-4B8C-83A1-F6EECF244321}">
                <p14:modId xmlns:p14="http://schemas.microsoft.com/office/powerpoint/2010/main" val="2848665220"/>
              </p:ext>
            </p:extLst>
          </p:nvPr>
        </p:nvGraphicFramePr>
        <p:xfrm>
          <a:off x="4746580" y="3657600"/>
          <a:ext cx="27432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Content Placeholder 8">
            <a:extLst>
              <a:ext uri="{FF2B5EF4-FFF2-40B4-BE49-F238E27FC236}">
                <a16:creationId xmlns:a16="http://schemas.microsoft.com/office/drawing/2014/main" id="{3D3479B8-76BC-9526-F3E2-18B076CF814F}"/>
              </a:ext>
            </a:extLst>
          </p:cNvPr>
          <p:cNvGraphicFramePr>
            <a:graphicFrameLocks/>
          </p:cNvGraphicFramePr>
          <p:nvPr>
            <p:extLst>
              <p:ext uri="{D42A27DB-BD31-4B8C-83A1-F6EECF244321}">
                <p14:modId xmlns:p14="http://schemas.microsoft.com/office/powerpoint/2010/main" val="2169999608"/>
              </p:ext>
            </p:extLst>
          </p:nvPr>
        </p:nvGraphicFramePr>
        <p:xfrm>
          <a:off x="8717140" y="3657600"/>
          <a:ext cx="27432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33" name="Round Same Side Corner Rectangle 58">
            <a:extLst>
              <a:ext uri="{FF2B5EF4-FFF2-40B4-BE49-F238E27FC236}">
                <a16:creationId xmlns:a16="http://schemas.microsoft.com/office/drawing/2014/main" id="{04586E37-F4EE-6BFB-FB7E-AAA3B9336D79}"/>
              </a:ext>
            </a:extLst>
          </p:cNvPr>
          <p:cNvSpPr/>
          <p:nvPr/>
        </p:nvSpPr>
        <p:spPr>
          <a:xfrm rot="16200000" flipH="1">
            <a:off x="6259704" y="1768408"/>
            <a:ext cx="461661" cy="640422"/>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34" name="Round Same Side Corner Rectangle 58">
            <a:extLst>
              <a:ext uri="{FF2B5EF4-FFF2-40B4-BE49-F238E27FC236}">
                <a16:creationId xmlns:a16="http://schemas.microsoft.com/office/drawing/2014/main" id="{4BCAA1B1-E384-FD29-87FD-FE71A249E061}"/>
              </a:ext>
            </a:extLst>
          </p:cNvPr>
          <p:cNvSpPr/>
          <p:nvPr/>
        </p:nvSpPr>
        <p:spPr>
          <a:xfrm rot="16200000" flipH="1">
            <a:off x="5468999" y="1772012"/>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35" name="TextBox 34">
            <a:extLst>
              <a:ext uri="{FF2B5EF4-FFF2-40B4-BE49-F238E27FC236}">
                <a16:creationId xmlns:a16="http://schemas.microsoft.com/office/drawing/2014/main" id="{5F1F21DC-33C0-85FD-2C3B-35B2D368BC3C}"/>
              </a:ext>
            </a:extLst>
          </p:cNvPr>
          <p:cNvSpPr txBox="1"/>
          <p:nvPr/>
        </p:nvSpPr>
        <p:spPr>
          <a:xfrm>
            <a:off x="6040470" y="18979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50%</a:t>
            </a:r>
          </a:p>
        </p:txBody>
      </p:sp>
      <p:sp>
        <p:nvSpPr>
          <p:cNvPr id="36" name="TextBox 35">
            <a:extLst>
              <a:ext uri="{FF2B5EF4-FFF2-40B4-BE49-F238E27FC236}">
                <a16:creationId xmlns:a16="http://schemas.microsoft.com/office/drawing/2014/main" id="{B4B1A010-25ED-16DB-D27B-BCA818E88642}"/>
              </a:ext>
            </a:extLst>
          </p:cNvPr>
          <p:cNvSpPr txBox="1"/>
          <p:nvPr/>
        </p:nvSpPr>
        <p:spPr>
          <a:xfrm>
            <a:off x="5232847" y="1889461"/>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49%</a:t>
            </a:r>
          </a:p>
        </p:txBody>
      </p:sp>
      <p:sp>
        <p:nvSpPr>
          <p:cNvPr id="37" name="Rectangle: Rounded Corners 32">
            <a:extLst>
              <a:ext uri="{FF2B5EF4-FFF2-40B4-BE49-F238E27FC236}">
                <a16:creationId xmlns:a16="http://schemas.microsoft.com/office/drawing/2014/main" id="{E970D208-B9F0-7D0A-BBF5-DD37408E820C}"/>
              </a:ext>
            </a:extLst>
          </p:cNvPr>
          <p:cNvSpPr/>
          <p:nvPr/>
        </p:nvSpPr>
        <p:spPr>
          <a:xfrm>
            <a:off x="5066050"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35-54</a:t>
            </a:r>
          </a:p>
        </p:txBody>
      </p:sp>
      <p:sp>
        <p:nvSpPr>
          <p:cNvPr id="38" name="Google Shape;2323;p39">
            <a:extLst>
              <a:ext uri="{FF2B5EF4-FFF2-40B4-BE49-F238E27FC236}">
                <a16:creationId xmlns:a16="http://schemas.microsoft.com/office/drawing/2014/main" id="{CDAE6678-3F7E-A25E-615B-EFB0470ADB29}"/>
              </a:ext>
            </a:extLst>
          </p:cNvPr>
          <p:cNvSpPr>
            <a:spLocks noChangeAspect="1"/>
          </p:cNvSpPr>
          <p:nvPr/>
        </p:nvSpPr>
        <p:spPr>
          <a:xfrm>
            <a:off x="5379618" y="2442174"/>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39" name="Google Shape;2321;p39">
            <a:extLst>
              <a:ext uri="{FF2B5EF4-FFF2-40B4-BE49-F238E27FC236}">
                <a16:creationId xmlns:a16="http://schemas.microsoft.com/office/drawing/2014/main" id="{2F5BC42A-ED57-C8C6-09C5-05038BDE3863}"/>
              </a:ext>
            </a:extLst>
          </p:cNvPr>
          <p:cNvSpPr>
            <a:spLocks noChangeAspect="1"/>
          </p:cNvSpPr>
          <p:nvPr/>
        </p:nvSpPr>
        <p:spPr>
          <a:xfrm>
            <a:off x="6194763" y="2442174"/>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40" name="Round Same Side Corner Rectangle 58">
            <a:extLst>
              <a:ext uri="{FF2B5EF4-FFF2-40B4-BE49-F238E27FC236}">
                <a16:creationId xmlns:a16="http://schemas.microsoft.com/office/drawing/2014/main" id="{A5DB03BF-F847-3B07-78CF-09D3E2D8FD6A}"/>
              </a:ext>
            </a:extLst>
          </p:cNvPr>
          <p:cNvSpPr/>
          <p:nvPr/>
        </p:nvSpPr>
        <p:spPr>
          <a:xfrm rot="16200000" flipH="1">
            <a:off x="10323747" y="1792520"/>
            <a:ext cx="461661" cy="640422"/>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41" name="Round Same Side Corner Rectangle 58">
            <a:extLst>
              <a:ext uri="{FF2B5EF4-FFF2-40B4-BE49-F238E27FC236}">
                <a16:creationId xmlns:a16="http://schemas.microsoft.com/office/drawing/2014/main" id="{D2BCE25C-622F-90E3-5E32-95F634348CCA}"/>
              </a:ext>
            </a:extLst>
          </p:cNvPr>
          <p:cNvSpPr/>
          <p:nvPr/>
        </p:nvSpPr>
        <p:spPr>
          <a:xfrm rot="16200000" flipH="1">
            <a:off x="9533042" y="1796124"/>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42" name="TextBox 41">
            <a:extLst>
              <a:ext uri="{FF2B5EF4-FFF2-40B4-BE49-F238E27FC236}">
                <a16:creationId xmlns:a16="http://schemas.microsoft.com/office/drawing/2014/main" id="{4F3BE18B-E162-E1E1-88BB-B5693DAEBB09}"/>
              </a:ext>
            </a:extLst>
          </p:cNvPr>
          <p:cNvSpPr txBox="1"/>
          <p:nvPr/>
        </p:nvSpPr>
        <p:spPr>
          <a:xfrm>
            <a:off x="10129913" y="18979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48%</a:t>
            </a:r>
          </a:p>
        </p:txBody>
      </p:sp>
      <p:sp>
        <p:nvSpPr>
          <p:cNvPr id="43" name="TextBox 42">
            <a:extLst>
              <a:ext uri="{FF2B5EF4-FFF2-40B4-BE49-F238E27FC236}">
                <a16:creationId xmlns:a16="http://schemas.microsoft.com/office/drawing/2014/main" id="{7453107D-3C0D-9C12-C80A-7B717115C30B}"/>
              </a:ext>
            </a:extLst>
          </p:cNvPr>
          <p:cNvSpPr txBox="1"/>
          <p:nvPr/>
        </p:nvSpPr>
        <p:spPr>
          <a:xfrm>
            <a:off x="9328337" y="19077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FFFFFF"/>
                </a:solidFill>
                <a:latin typeface="Arial" panose="020B0604020202020204" pitchFamily="34" charset="0"/>
                <a:cs typeface="Arial" panose="020B0604020202020204" pitchFamily="34" charset="0"/>
              </a:rPr>
              <a:t>52</a:t>
            </a: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44" name="Rectangle: Rounded Corners 33">
            <a:extLst>
              <a:ext uri="{FF2B5EF4-FFF2-40B4-BE49-F238E27FC236}">
                <a16:creationId xmlns:a16="http://schemas.microsoft.com/office/drawing/2014/main" id="{F6DF3185-5D4A-2982-98BF-BEC3D0DF725A}"/>
              </a:ext>
            </a:extLst>
          </p:cNvPr>
          <p:cNvSpPr/>
          <p:nvPr/>
        </p:nvSpPr>
        <p:spPr>
          <a:xfrm>
            <a:off x="9097188"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55+</a:t>
            </a:r>
          </a:p>
        </p:txBody>
      </p:sp>
      <p:sp>
        <p:nvSpPr>
          <p:cNvPr id="45" name="Google Shape;2323;p39">
            <a:extLst>
              <a:ext uri="{FF2B5EF4-FFF2-40B4-BE49-F238E27FC236}">
                <a16:creationId xmlns:a16="http://schemas.microsoft.com/office/drawing/2014/main" id="{7C28981C-B193-3CDE-B519-EF717ADE3AA4}"/>
              </a:ext>
            </a:extLst>
          </p:cNvPr>
          <p:cNvSpPr>
            <a:spLocks noChangeAspect="1"/>
          </p:cNvSpPr>
          <p:nvPr/>
        </p:nvSpPr>
        <p:spPr>
          <a:xfrm>
            <a:off x="9463657" y="2465508"/>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46" name="Google Shape;2321;p39">
            <a:extLst>
              <a:ext uri="{FF2B5EF4-FFF2-40B4-BE49-F238E27FC236}">
                <a16:creationId xmlns:a16="http://schemas.microsoft.com/office/drawing/2014/main" id="{95CFC204-EA2C-9773-73B5-78312ACF8394}"/>
              </a:ext>
            </a:extLst>
          </p:cNvPr>
          <p:cNvSpPr>
            <a:spLocks noChangeAspect="1"/>
          </p:cNvSpPr>
          <p:nvPr/>
        </p:nvSpPr>
        <p:spPr>
          <a:xfrm>
            <a:off x="10293121" y="2459251"/>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Tree>
    <p:extLst>
      <p:ext uri="{BB962C8B-B14F-4D97-AF65-F5344CB8AC3E}">
        <p14:creationId xmlns:p14="http://schemas.microsoft.com/office/powerpoint/2010/main" val="148470165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Branded ingredient price premium: us</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n=308. Question: “When deciding which supplements to purchase, how much of a premium would you be willing to pay for the inclusion of a BRANDED INGREDIENT with the following features (versus the cheapest option available)?”</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Top 2 responses are high in the US with most categories receiving top 2 responses above 30% willing to pay at least a 10% premium for the feature.</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8" name="Chart 7">
            <a:extLst>
              <a:ext uri="{FF2B5EF4-FFF2-40B4-BE49-F238E27FC236}">
                <a16:creationId xmlns:a16="http://schemas.microsoft.com/office/drawing/2014/main" id="{6E91944E-AEF1-29E9-CB48-8DE43E54768E}"/>
              </a:ext>
            </a:extLst>
          </p:cNvPr>
          <p:cNvGraphicFramePr/>
          <p:nvPr>
            <p:extLst>
              <p:ext uri="{D42A27DB-BD31-4B8C-83A1-F6EECF244321}">
                <p14:modId xmlns:p14="http://schemas.microsoft.com/office/powerpoint/2010/main" val="1761348528"/>
              </p:ext>
            </p:extLst>
          </p:nvPr>
        </p:nvGraphicFramePr>
        <p:xfrm>
          <a:off x="190831" y="1424190"/>
          <a:ext cx="12001169" cy="49527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9118501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954"/>
        <p:cNvGrpSpPr/>
        <p:nvPr/>
      </p:nvGrpSpPr>
      <p:grpSpPr>
        <a:xfrm>
          <a:off x="0" y="0"/>
          <a:ext cx="0" cy="0"/>
          <a:chOff x="0" y="0"/>
          <a:chExt cx="0" cy="0"/>
        </a:xfrm>
      </p:grpSpPr>
      <p:sp>
        <p:nvSpPr>
          <p:cNvPr id="1955" name="Google Shape;1955;p150"/>
          <p:cNvSpPr/>
          <p:nvPr/>
        </p:nvSpPr>
        <p:spPr>
          <a:xfrm>
            <a:off x="884451" y="0"/>
            <a:ext cx="4324157" cy="6053559"/>
          </a:xfrm>
          <a:prstGeom prst="rect">
            <a:avLst/>
          </a:prstGeom>
          <a:gradFill>
            <a:gsLst>
              <a:gs pos="14000">
                <a:srgbClr val="2E3188"/>
              </a:gs>
              <a:gs pos="100000">
                <a:srgbClr val="5ABC5B"/>
              </a:gs>
            </a:gsLst>
            <a:lin ang="5400000" scaled="1"/>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56" name="Google Shape;1956;p150"/>
          <p:cNvSpPr txBox="1"/>
          <p:nvPr/>
        </p:nvSpPr>
        <p:spPr>
          <a:xfrm>
            <a:off x="6356972" y="2748273"/>
            <a:ext cx="4728704" cy="150810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0000"/>
                </a:solidFill>
                <a:effectLst/>
                <a:uLnTx/>
                <a:uFillTx/>
                <a:latin typeface="Arial Black"/>
                <a:ea typeface="Arial Black"/>
                <a:cs typeface="Arial Black"/>
                <a:sym typeface="Arial Black"/>
              </a:rPr>
              <a:t>VALUES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ea typeface="Arial"/>
                <a:cs typeface="Arial"/>
                <a:sym typeface="Arial"/>
              </a:rPr>
              <a:t>Trust, Transparency &amp; Sustainability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Picture Placeholder 2" descr="A finger pointing at a bottle&#10;&#10;Description automatically generated">
            <a:extLst>
              <a:ext uri="{FF2B5EF4-FFF2-40B4-BE49-F238E27FC236}">
                <a16:creationId xmlns:a16="http://schemas.microsoft.com/office/drawing/2014/main" id="{981BDF4E-43CA-F5F1-8F8A-B562459AE3E4}"/>
              </a:ext>
            </a:extLst>
          </p:cNvPr>
          <p:cNvPicPr>
            <a:picLocks noGrp="1" noChangeAspect="1"/>
          </p:cNvPicPr>
          <p:nvPr>
            <p:ph type="pic" idx="2"/>
          </p:nvPr>
        </p:nvPicPr>
        <p:blipFill>
          <a:blip r:embed="rId3"/>
          <a:srcRect l="27285" r="27285"/>
          <a:stretch>
            <a:fillRect/>
          </a:stretch>
        </p:blipFill>
        <p:spPr>
          <a:xfrm>
            <a:off x="717550" y="0"/>
            <a:ext cx="4233863" cy="5865813"/>
          </a:xfrm>
          <a:prstGeom prst="rect">
            <a:avLst/>
          </a:prstGeom>
          <a:solidFill>
            <a:schemeClr val="lt1"/>
          </a:solid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Trust: country</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n=474, UK n=168, DE n=203, IT n=247, KR n=316, AU n=197, IN n=367, All Respondents n=4198.</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“What characteristics most encourage you to trust a supplement brand?”</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13532"/>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13532"/>
            <a:ext cx="10342535"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Insights:</a:t>
            </a:r>
            <a:endParaRPr lang="en-US">
              <a:solidFill>
                <a:schemeClr val="dk1"/>
              </a:solidFill>
            </a:endParaRPr>
          </a:p>
          <a:p>
            <a:pPr marL="285750" indent="-285750">
              <a:buClr>
                <a:schemeClr val="dk1"/>
              </a:buClr>
              <a:buSzPts val="1400"/>
              <a:buFont typeface="Arial"/>
              <a:buChar char="•"/>
            </a:pPr>
            <a:r>
              <a:rPr lang="en-US" sz="1400">
                <a:solidFill>
                  <a:schemeClr val="dk1"/>
                </a:solidFill>
                <a:latin typeface="Arial"/>
                <a:ea typeface="Arial"/>
                <a:cs typeface="Arial"/>
                <a:sym typeface="Arial"/>
              </a:rPr>
              <a:t>A recommendation from a health care professional is the top trust driver from all countries apart from Germany who mark clinical research on the ingredient number one.</a:t>
            </a:r>
            <a:endParaRPr lang="en-US" sz="1400">
              <a:solidFill>
                <a:schemeClr val="dk1"/>
              </a:solidFill>
              <a:latin typeface="Arial"/>
              <a:ea typeface="Arial"/>
              <a:cs typeface="Arial"/>
            </a:endParaRPr>
          </a:p>
          <a:p>
            <a:pPr marL="285750" indent="-285750">
              <a:buClr>
                <a:schemeClr val="dk1"/>
              </a:buClr>
              <a:buSzPts val="1400"/>
              <a:buFont typeface="Arial"/>
              <a:buChar char="•"/>
            </a:pPr>
            <a:r>
              <a:rPr lang="en-US" sz="1400">
                <a:solidFill>
                  <a:schemeClr val="dk1"/>
                </a:solidFill>
                <a:latin typeface="Arial"/>
                <a:cs typeface="Arial"/>
                <a:sym typeface="Arial"/>
              </a:rPr>
              <a:t>Korean and Indian respondents over-index for contains branded ingredients, consistent with other responses on that topic.</a:t>
            </a:r>
            <a:endParaRPr lang="en-US">
              <a:solidFill>
                <a:schemeClr val="dk1"/>
              </a:solidFill>
            </a:endParaRPr>
          </a:p>
        </p:txBody>
      </p:sp>
      <p:graphicFrame>
        <p:nvGraphicFramePr>
          <p:cNvPr id="9" name="Chart 8">
            <a:extLst>
              <a:ext uri="{FF2B5EF4-FFF2-40B4-BE49-F238E27FC236}">
                <a16:creationId xmlns:a16="http://schemas.microsoft.com/office/drawing/2014/main" id="{1613D025-B662-C08C-39D0-6529EAFCC2CA}"/>
              </a:ext>
            </a:extLst>
          </p:cNvPr>
          <p:cNvGraphicFramePr/>
          <p:nvPr>
            <p:extLst>
              <p:ext uri="{D42A27DB-BD31-4B8C-83A1-F6EECF244321}">
                <p14:modId xmlns:p14="http://schemas.microsoft.com/office/powerpoint/2010/main" val="2673609522"/>
              </p:ext>
            </p:extLst>
          </p:nvPr>
        </p:nvGraphicFramePr>
        <p:xfrm>
          <a:off x="198783" y="1574358"/>
          <a:ext cx="11993217" cy="48025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0812257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Trust: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18-34 n=346, Male 18-34 n=352, Female 35-54 n=437, Mal</a:t>
            </a:r>
            <a:r>
              <a:rPr lang="en-US" sz="1000">
                <a:solidFill>
                  <a:prstClr val="white">
                    <a:lumMod val="50000"/>
                  </a:prstClr>
                </a:solidFill>
                <a:latin typeface="Arial"/>
                <a:cs typeface="Arial"/>
              </a:rPr>
              <a:t>e 35-54 n=448, Female 55+ n=175, Male 55+ n=209</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“What characteristics most encourage you to trust a supplement brand?”</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a:t>
            </a:r>
            <a:endParaRPr/>
          </a:p>
          <a:p>
            <a:pPr marL="285750" indent="-285750">
              <a:buClr>
                <a:schemeClr val="dk1"/>
              </a:buClr>
              <a:buSzPts val="1400"/>
              <a:buFont typeface="Arial"/>
              <a:buChar char="•"/>
            </a:pPr>
            <a:r>
              <a:rPr lang="en-US" sz="1400">
                <a:solidFill>
                  <a:schemeClr val="dk1"/>
                </a:solidFill>
                <a:latin typeface="Arial"/>
                <a:ea typeface="Arial"/>
                <a:cs typeface="Arial"/>
                <a:sym typeface="Arial"/>
              </a:rPr>
              <a:t>When sorting by age &amp; gender a recommendation from a health care professional is the top response by a decent margin, especially for females 18-34 and females and males over 55.</a:t>
            </a:r>
            <a:endParaRPr lang="en-US" sz="1400">
              <a:solidFill>
                <a:schemeClr val="dk1"/>
              </a:solidFill>
              <a:latin typeface="Arial"/>
              <a:ea typeface="Arial"/>
              <a:cs typeface="Arial"/>
            </a:endParaRPr>
          </a:p>
        </p:txBody>
      </p:sp>
      <p:graphicFrame>
        <p:nvGraphicFramePr>
          <p:cNvPr id="9" name="Chart 8">
            <a:extLst>
              <a:ext uri="{FF2B5EF4-FFF2-40B4-BE49-F238E27FC236}">
                <a16:creationId xmlns:a16="http://schemas.microsoft.com/office/drawing/2014/main" id="{1613D025-B662-C08C-39D0-6529EAFCC2CA}"/>
              </a:ext>
            </a:extLst>
          </p:cNvPr>
          <p:cNvGraphicFramePr/>
          <p:nvPr>
            <p:extLst>
              <p:ext uri="{D42A27DB-BD31-4B8C-83A1-F6EECF244321}">
                <p14:modId xmlns:p14="http://schemas.microsoft.com/office/powerpoint/2010/main" val="2076978900"/>
              </p:ext>
            </p:extLst>
          </p:nvPr>
        </p:nvGraphicFramePr>
        <p:xfrm>
          <a:off x="222637" y="1630017"/>
          <a:ext cx="11969363" cy="47469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9267476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Trust: US,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18-34 n=59, US Male 18-34 n=117, US Female 35-54 n=105, US Mal</a:t>
            </a:r>
            <a:r>
              <a:rPr lang="en-US" sz="1000">
                <a:solidFill>
                  <a:prstClr val="white">
                    <a:lumMod val="50000"/>
                  </a:prstClr>
                </a:solidFill>
                <a:latin typeface="Arial"/>
                <a:cs typeface="Arial"/>
              </a:rPr>
              <a:t>e 35-54 n=113, US Female 55+ n=46, US Male 55+ n=33</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“What characteristics most encourage you to trust a supplement brand?”</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00617"/>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00617"/>
            <a:ext cx="10058400" cy="11695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Insights:</a:t>
            </a:r>
            <a:endParaRPr lang="en-US">
              <a:solidFill>
                <a:schemeClr val="dk1"/>
              </a:solidFill>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Among US respondents, we see noticeable over-indexing from females over 55 for a recommendation from a health care professional.</a:t>
            </a: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rPr>
              <a:t>Consistent product quality makes up significant ground on a recommendation from a health care professional, the top two trust builders among US prebiotic users.</a:t>
            </a:r>
            <a:endParaRPr lang="en-US">
              <a:solidFill>
                <a:schemeClr val="dk1"/>
              </a:solidFill>
            </a:endParaRPr>
          </a:p>
        </p:txBody>
      </p:sp>
      <p:graphicFrame>
        <p:nvGraphicFramePr>
          <p:cNvPr id="9" name="Chart 8">
            <a:extLst>
              <a:ext uri="{FF2B5EF4-FFF2-40B4-BE49-F238E27FC236}">
                <a16:creationId xmlns:a16="http://schemas.microsoft.com/office/drawing/2014/main" id="{1613D025-B662-C08C-39D0-6529EAFCC2CA}"/>
              </a:ext>
            </a:extLst>
          </p:cNvPr>
          <p:cNvGraphicFramePr/>
          <p:nvPr>
            <p:extLst>
              <p:ext uri="{D42A27DB-BD31-4B8C-83A1-F6EECF244321}">
                <p14:modId xmlns:p14="http://schemas.microsoft.com/office/powerpoint/2010/main" val="3116256488"/>
              </p:ext>
            </p:extLst>
          </p:nvPr>
        </p:nvGraphicFramePr>
        <p:xfrm>
          <a:off x="222637" y="1773141"/>
          <a:ext cx="11969363" cy="46038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8169493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Trust: us, 2020-2024</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2020 US n=300, 2021 US n=342, 2022 US n=503, 2023 US n=484, 2024 US n=474.</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“What characteristics most encourage you to trust a supplement brand?”</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a:t>
            </a:r>
            <a:endParaRPr lang="en-US">
              <a:solidFill>
                <a:schemeClr val="dk1"/>
              </a:solidFill>
            </a:endParaRPr>
          </a:p>
          <a:p>
            <a:pPr marL="285750" indent="-285750">
              <a:buClr>
                <a:schemeClr val="dk1"/>
              </a:buClr>
              <a:buSzPts val="1400"/>
              <a:buFont typeface="Arial"/>
              <a:buChar char="•"/>
            </a:pPr>
            <a:r>
              <a:rPr lang="en-US" sz="1400">
                <a:solidFill>
                  <a:schemeClr val="dk1"/>
                </a:solidFill>
                <a:latin typeface="Arial"/>
                <a:ea typeface="Arial"/>
                <a:cs typeface="Arial"/>
                <a:sym typeface="Arial"/>
              </a:rPr>
              <a:t>Many trust builders have seen a steady decline in response rate since 2020 before seeing a slight uptick again in 2024.</a:t>
            </a:r>
          </a:p>
        </p:txBody>
      </p:sp>
      <p:graphicFrame>
        <p:nvGraphicFramePr>
          <p:cNvPr id="8" name="Chart 7">
            <a:extLst>
              <a:ext uri="{FF2B5EF4-FFF2-40B4-BE49-F238E27FC236}">
                <a16:creationId xmlns:a16="http://schemas.microsoft.com/office/drawing/2014/main" id="{17B88A2C-3419-F8B2-ED54-77E0A6715A5E}"/>
              </a:ext>
            </a:extLst>
          </p:cNvPr>
          <p:cNvGraphicFramePr/>
          <p:nvPr>
            <p:extLst>
              <p:ext uri="{D42A27DB-BD31-4B8C-83A1-F6EECF244321}">
                <p14:modId xmlns:p14="http://schemas.microsoft.com/office/powerpoint/2010/main" val="2027899040"/>
              </p:ext>
            </p:extLst>
          </p:nvPr>
        </p:nvGraphicFramePr>
        <p:xfrm>
          <a:off x="214685" y="1424190"/>
          <a:ext cx="11977315" cy="49527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5536415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Transparency purchase influence: </a:t>
            </a:r>
            <a:br>
              <a:rPr lang="en-US">
                <a:solidFill>
                  <a:schemeClr val="tx1"/>
                </a:solidFill>
              </a:rPr>
            </a:br>
            <a:r>
              <a:rPr lang="en-US">
                <a:solidFill>
                  <a:schemeClr val="tx1"/>
                </a:solidFill>
              </a:rPr>
              <a:t>country</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n=474, UK n=168, DE n=203, IT n=247, KR n=316, AU n=197, IN n=367, All Respondents n=4198.</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“How likely are you to purchase supplements from a manufacturer that provides transparency information on its label or website?”</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Insights:</a:t>
            </a:r>
            <a:endParaRPr lang="en-US">
              <a:solidFill>
                <a:schemeClr val="dk1"/>
              </a:solidFill>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Most responses come in for the two responses marking transparency positively influencing a purchase decision.</a:t>
            </a:r>
            <a:endParaRPr lang="en-US" sz="1400">
              <a:solidFill>
                <a:schemeClr val="dk1"/>
              </a:solidFill>
              <a:latin typeface="Arial"/>
              <a:ea typeface="Arial"/>
              <a:cs typeface="Arial"/>
            </a:endParaRPr>
          </a:p>
          <a:p>
            <a:pPr marL="285750" indent="-285750">
              <a:buClr>
                <a:schemeClr val="dk1"/>
              </a:buClr>
              <a:buSzPts val="1400"/>
              <a:buFont typeface="Arial"/>
              <a:buChar char="•"/>
            </a:pPr>
            <a:r>
              <a:rPr lang="en-US" sz="1400">
                <a:solidFill>
                  <a:schemeClr val="dk1"/>
                </a:solidFill>
                <a:latin typeface="Arial"/>
                <a:ea typeface="Arial"/>
                <a:cs typeface="Arial"/>
                <a:sym typeface="Arial"/>
              </a:rPr>
              <a:t>US and Indian respondents over-index for greatly, South Korea less so.</a:t>
            </a:r>
            <a:endParaRPr lang="en-US">
              <a:solidFill>
                <a:schemeClr val="dk1"/>
              </a:solidFill>
            </a:endParaRPr>
          </a:p>
        </p:txBody>
      </p:sp>
      <p:graphicFrame>
        <p:nvGraphicFramePr>
          <p:cNvPr id="9" name="Chart 8">
            <a:extLst>
              <a:ext uri="{FF2B5EF4-FFF2-40B4-BE49-F238E27FC236}">
                <a16:creationId xmlns:a16="http://schemas.microsoft.com/office/drawing/2014/main" id="{E5C6770B-59A8-990E-1A47-555D23700E83}"/>
              </a:ext>
            </a:extLst>
          </p:cNvPr>
          <p:cNvGraphicFramePr/>
          <p:nvPr>
            <p:extLst>
              <p:ext uri="{D42A27DB-BD31-4B8C-83A1-F6EECF244321}">
                <p14:modId xmlns:p14="http://schemas.microsoft.com/office/powerpoint/2010/main" val="2031594279"/>
              </p:ext>
            </p:extLst>
          </p:nvPr>
        </p:nvGraphicFramePr>
        <p:xfrm>
          <a:off x="190831" y="1358210"/>
          <a:ext cx="12001169" cy="50187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6840095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Transparency purchase influence: </a:t>
            </a:r>
            <a:br>
              <a:rPr lang="en-US">
                <a:solidFill>
                  <a:schemeClr val="tx1"/>
                </a:solidFill>
              </a:rPr>
            </a:br>
            <a:r>
              <a:rPr lang="en-US">
                <a:solidFill>
                  <a:schemeClr val="tx1"/>
                </a:solidFill>
              </a:rPr>
              <a:t>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304002"/>
            <a:ext cx="77724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18-34 n=346, Male 18-34 n=352, Female 35-54 n=437, Mal</a:t>
            </a:r>
            <a:r>
              <a:rPr lang="en-US" sz="1000">
                <a:solidFill>
                  <a:prstClr val="white">
                    <a:lumMod val="50000"/>
                  </a:prstClr>
                </a:solidFill>
                <a:latin typeface="Arial"/>
                <a:cs typeface="Arial"/>
              </a:rPr>
              <a:t>e 35-54 n=448, Female 55+ n=175, Male 55+ n=209</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“How likely are you to purchase supplements from a manufacturer that provides transparency information on its label or website?”</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42685"/>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42685"/>
            <a:ext cx="1005840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a:t>
            </a:r>
            <a:endParaRPr lang="en-US">
              <a:solidFill>
                <a:schemeClr val="dk1"/>
              </a:solidFill>
            </a:endParaRPr>
          </a:p>
          <a:p>
            <a:pPr marL="285750" indent="-285750">
              <a:buClr>
                <a:schemeClr val="dk1"/>
              </a:buClr>
              <a:buSzPts val="1400"/>
              <a:buFont typeface="Arial"/>
              <a:buChar char="•"/>
            </a:pPr>
            <a:r>
              <a:rPr lang="en-US" sz="1400">
                <a:solidFill>
                  <a:schemeClr val="dk1"/>
                </a:solidFill>
                <a:latin typeface="Arial"/>
                <a:ea typeface="Arial"/>
                <a:cs typeface="Arial"/>
                <a:sym typeface="Arial"/>
              </a:rPr>
              <a:t>We see most responses marking transparency positively influencing a purchase decision.</a:t>
            </a:r>
            <a:endParaRPr lang="en-US" sz="1400">
              <a:solidFill>
                <a:schemeClr val="dk1"/>
              </a:solidFill>
              <a:latin typeface="Arial"/>
              <a:ea typeface="Arial"/>
              <a:cs typeface="Arial"/>
            </a:endParaRPr>
          </a:p>
        </p:txBody>
      </p:sp>
      <p:graphicFrame>
        <p:nvGraphicFramePr>
          <p:cNvPr id="9" name="Chart 8">
            <a:extLst>
              <a:ext uri="{FF2B5EF4-FFF2-40B4-BE49-F238E27FC236}">
                <a16:creationId xmlns:a16="http://schemas.microsoft.com/office/drawing/2014/main" id="{E5C6770B-59A8-990E-1A47-555D23700E83}"/>
              </a:ext>
            </a:extLst>
          </p:cNvPr>
          <p:cNvGraphicFramePr/>
          <p:nvPr>
            <p:extLst>
              <p:ext uri="{D42A27DB-BD31-4B8C-83A1-F6EECF244321}">
                <p14:modId xmlns:p14="http://schemas.microsoft.com/office/powerpoint/2010/main" val="2223745468"/>
              </p:ext>
            </p:extLst>
          </p:nvPr>
        </p:nvGraphicFramePr>
        <p:xfrm>
          <a:off x="190831" y="1358210"/>
          <a:ext cx="12001169" cy="50187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1976324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Transparency purchase influence: </a:t>
            </a:r>
            <a:br>
              <a:rPr lang="en-US">
                <a:solidFill>
                  <a:schemeClr val="tx1"/>
                </a:solidFill>
              </a:rPr>
            </a:br>
            <a:r>
              <a:rPr lang="en-US">
                <a:solidFill>
                  <a:schemeClr val="tx1"/>
                </a:solidFill>
              </a:rPr>
              <a:t>us,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304002"/>
            <a:ext cx="77724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18-34 n=59, US Male 18-34 n=117, US Female 35-54 n=105, US Mal</a:t>
            </a:r>
            <a:r>
              <a:rPr lang="en-US" sz="1000">
                <a:solidFill>
                  <a:prstClr val="white">
                    <a:lumMod val="50000"/>
                  </a:prstClr>
                </a:solidFill>
                <a:latin typeface="Arial"/>
                <a:cs typeface="Arial"/>
              </a:rPr>
              <a:t>e 35-54 n=113, US Female 55+ n=46, US Male 55+ n=33</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“How likely are you to purchase supplements from a manufacturer that provides transparency information on its label or website?”</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786539" y="859363"/>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06403" y="790723"/>
            <a:ext cx="10058400"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a:t>
            </a:r>
            <a:endParaRPr lang="en-US">
              <a:solidFill>
                <a:schemeClr val="dk1"/>
              </a:solidFill>
            </a:endParaRPr>
          </a:p>
          <a:p>
            <a:pPr marL="285750" indent="-285750">
              <a:buClr>
                <a:schemeClr val="dk1"/>
              </a:buClr>
              <a:buSzPts val="1400"/>
              <a:buFont typeface="Arial"/>
              <a:buChar char="•"/>
            </a:pPr>
            <a:r>
              <a:rPr lang="en-US" sz="1400">
                <a:solidFill>
                  <a:schemeClr val="dk1"/>
                </a:solidFill>
                <a:latin typeface="Arial"/>
                <a:ea typeface="Arial"/>
                <a:cs typeface="Arial"/>
                <a:sym typeface="Arial"/>
              </a:rPr>
              <a:t>US responses are slightly more shifted towards the greatly response with several groups, including females 55+ approaching 70%, and males 18-34 and 35-54 approaching 60% for that response.</a:t>
            </a:r>
            <a:endParaRPr lang="en-US">
              <a:solidFill>
                <a:schemeClr val="dk1"/>
              </a:solidFill>
            </a:endParaRPr>
          </a:p>
        </p:txBody>
      </p:sp>
      <p:graphicFrame>
        <p:nvGraphicFramePr>
          <p:cNvPr id="9" name="Chart 8">
            <a:extLst>
              <a:ext uri="{FF2B5EF4-FFF2-40B4-BE49-F238E27FC236}">
                <a16:creationId xmlns:a16="http://schemas.microsoft.com/office/drawing/2014/main" id="{E5C6770B-59A8-990E-1A47-555D23700E83}"/>
              </a:ext>
            </a:extLst>
          </p:cNvPr>
          <p:cNvGraphicFramePr/>
          <p:nvPr>
            <p:extLst>
              <p:ext uri="{D42A27DB-BD31-4B8C-83A1-F6EECF244321}">
                <p14:modId xmlns:p14="http://schemas.microsoft.com/office/powerpoint/2010/main" val="4073309876"/>
              </p:ext>
            </p:extLst>
          </p:nvPr>
        </p:nvGraphicFramePr>
        <p:xfrm>
          <a:off x="190831" y="1358210"/>
          <a:ext cx="12001169" cy="50187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7629350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Transparency purchase influence: </a:t>
            </a:r>
            <a:br>
              <a:rPr lang="en-US">
                <a:solidFill>
                  <a:schemeClr val="tx1"/>
                </a:solidFill>
              </a:rPr>
            </a:br>
            <a:r>
              <a:rPr lang="en-US">
                <a:solidFill>
                  <a:schemeClr val="tx1"/>
                </a:solidFill>
              </a:rPr>
              <a:t>us, 2020-2024</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2020 US n=300, 2021 US n=342, 2022 US n=503, 2023 US n=484, 2024 US n=474.</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“How likely are you to purchase supplements from a manufacturer that provides transparency information on its label or website?”</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Insights:</a:t>
            </a:r>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Greatly has seen a steady increase year over year since 2020.</a:t>
            </a: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cs typeface="Arial"/>
                <a:sym typeface="Arial"/>
              </a:rPr>
              <a:t>2024 sits at 53% for greatly, 14% higher than the 2020 response.</a:t>
            </a:r>
            <a:endParaRPr lang="en-US">
              <a:solidFill>
                <a:schemeClr val="dk1"/>
              </a:solidFill>
            </a:endParaRPr>
          </a:p>
        </p:txBody>
      </p:sp>
      <p:graphicFrame>
        <p:nvGraphicFramePr>
          <p:cNvPr id="8" name="Chart 7">
            <a:extLst>
              <a:ext uri="{FF2B5EF4-FFF2-40B4-BE49-F238E27FC236}">
                <a16:creationId xmlns:a16="http://schemas.microsoft.com/office/drawing/2014/main" id="{927012F4-697C-DFBD-FC4F-73B87B89C93F}"/>
              </a:ext>
            </a:extLst>
          </p:cNvPr>
          <p:cNvGraphicFramePr/>
          <p:nvPr>
            <p:extLst>
              <p:ext uri="{D42A27DB-BD31-4B8C-83A1-F6EECF244321}">
                <p14:modId xmlns:p14="http://schemas.microsoft.com/office/powerpoint/2010/main" val="324362614"/>
              </p:ext>
            </p:extLst>
          </p:nvPr>
        </p:nvGraphicFramePr>
        <p:xfrm>
          <a:off x="198783" y="1358210"/>
          <a:ext cx="11993217" cy="50187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78813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5FB4E-002A-5793-BEE4-D421B227747D}"/>
              </a:ext>
            </a:extLst>
          </p:cNvPr>
          <p:cNvSpPr>
            <a:spLocks noGrp="1"/>
          </p:cNvSpPr>
          <p:nvPr>
            <p:ph type="title"/>
          </p:nvPr>
        </p:nvSpPr>
        <p:spPr/>
        <p:txBody>
          <a:bodyPr/>
          <a:lstStyle/>
          <a:p>
            <a:r>
              <a:rPr lang="en-US">
                <a:solidFill>
                  <a:schemeClr val="tx1"/>
                </a:solidFill>
              </a:rPr>
              <a:t>Demographics: </a:t>
            </a:r>
            <a:r>
              <a:rPr lang="en-US" err="1">
                <a:solidFill>
                  <a:schemeClr val="tx1"/>
                </a:solidFill>
              </a:rPr>
              <a:t>kr</a:t>
            </a:r>
          </a:p>
        </p:txBody>
      </p:sp>
      <p:sp>
        <p:nvSpPr>
          <p:cNvPr id="3" name="TextBox 2">
            <a:extLst>
              <a:ext uri="{FF2B5EF4-FFF2-40B4-BE49-F238E27FC236}">
                <a16:creationId xmlns:a16="http://schemas.microsoft.com/office/drawing/2014/main" id="{4FF409B3-04FD-C731-94E1-267DAA14B44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KR n=316.</a:t>
            </a:r>
          </a:p>
        </p:txBody>
      </p:sp>
      <p:sp>
        <p:nvSpPr>
          <p:cNvPr id="6" name="TextBox 5">
            <a:extLst>
              <a:ext uri="{FF2B5EF4-FFF2-40B4-BE49-F238E27FC236}">
                <a16:creationId xmlns:a16="http://schemas.microsoft.com/office/drawing/2014/main" id="{7A51BBD6-7110-51BF-AF8D-C8C0E2496F38}"/>
              </a:ext>
            </a:extLst>
          </p:cNvPr>
          <p:cNvSpPr txBox="1"/>
          <p:nvPr/>
        </p:nvSpPr>
        <p:spPr>
          <a:xfrm>
            <a:off x="2960704" y="3117182"/>
            <a:ext cx="9517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49%</a:t>
            </a:r>
          </a:p>
        </p:txBody>
      </p:sp>
      <p:sp>
        <p:nvSpPr>
          <p:cNvPr id="7" name="TextBox 6">
            <a:extLst>
              <a:ext uri="{FF2B5EF4-FFF2-40B4-BE49-F238E27FC236}">
                <a16:creationId xmlns:a16="http://schemas.microsoft.com/office/drawing/2014/main" id="{E8384FCA-3D1C-AF8D-12E9-95A17606F78B}"/>
              </a:ext>
            </a:extLst>
          </p:cNvPr>
          <p:cNvSpPr txBox="1"/>
          <p:nvPr/>
        </p:nvSpPr>
        <p:spPr>
          <a:xfrm>
            <a:off x="1386495" y="3153999"/>
            <a:ext cx="9517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51%</a:t>
            </a:r>
          </a:p>
        </p:txBody>
      </p:sp>
      <p:sp>
        <p:nvSpPr>
          <p:cNvPr id="8" name="Round Same Side Corner Rectangle 58">
            <a:extLst>
              <a:ext uri="{FF2B5EF4-FFF2-40B4-BE49-F238E27FC236}">
                <a16:creationId xmlns:a16="http://schemas.microsoft.com/office/drawing/2014/main" id="{DB1BC8F0-E260-FAE2-C84F-C87273248A63}"/>
              </a:ext>
            </a:extLst>
          </p:cNvPr>
          <p:cNvSpPr/>
          <p:nvPr/>
        </p:nvSpPr>
        <p:spPr>
          <a:xfrm rot="16200000" flipH="1">
            <a:off x="3285562" y="3190875"/>
            <a:ext cx="204543" cy="914400"/>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9" name="Round Same Side Corner Rectangle 58">
            <a:extLst>
              <a:ext uri="{FF2B5EF4-FFF2-40B4-BE49-F238E27FC236}">
                <a16:creationId xmlns:a16="http://schemas.microsoft.com/office/drawing/2014/main" id="{F4172DBD-DFC1-2CEC-36EF-BBDE20775682}"/>
              </a:ext>
            </a:extLst>
          </p:cNvPr>
          <p:cNvSpPr/>
          <p:nvPr/>
        </p:nvSpPr>
        <p:spPr>
          <a:xfrm rot="16200000" flipH="1">
            <a:off x="1753528" y="3192563"/>
            <a:ext cx="201168" cy="914400"/>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10" name="Google Shape;2323;p39">
            <a:extLst>
              <a:ext uri="{FF2B5EF4-FFF2-40B4-BE49-F238E27FC236}">
                <a16:creationId xmlns:a16="http://schemas.microsoft.com/office/drawing/2014/main" id="{C3A5E340-8BDB-9890-1F46-4E849F5A7B9C}"/>
              </a:ext>
            </a:extLst>
          </p:cNvPr>
          <p:cNvSpPr>
            <a:spLocks noChangeAspect="1"/>
          </p:cNvSpPr>
          <p:nvPr/>
        </p:nvSpPr>
        <p:spPr>
          <a:xfrm>
            <a:off x="454579" y="2059982"/>
            <a:ext cx="887977" cy="1685473"/>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11" name="Google Shape;2321;p39">
            <a:extLst>
              <a:ext uri="{FF2B5EF4-FFF2-40B4-BE49-F238E27FC236}">
                <a16:creationId xmlns:a16="http://schemas.microsoft.com/office/drawing/2014/main" id="{9C2FF0D4-F98D-0769-9E8A-06E82ADDCEE4}"/>
              </a:ext>
            </a:extLst>
          </p:cNvPr>
          <p:cNvSpPr>
            <a:spLocks noChangeAspect="1"/>
          </p:cNvSpPr>
          <p:nvPr/>
        </p:nvSpPr>
        <p:spPr>
          <a:xfrm>
            <a:off x="2272847" y="2067874"/>
            <a:ext cx="748969" cy="166968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12" name="Content Placeholder 4">
            <a:extLst>
              <a:ext uri="{FF2B5EF4-FFF2-40B4-BE49-F238E27FC236}">
                <a16:creationId xmlns:a16="http://schemas.microsoft.com/office/drawing/2014/main" id="{3C3C92A9-316D-AFB9-D424-9FF2DBD5FF93}"/>
              </a:ext>
            </a:extLst>
          </p:cNvPr>
          <p:cNvSpPr txBox="1">
            <a:spLocks/>
          </p:cNvSpPr>
          <p:nvPr/>
        </p:nvSpPr>
        <p:spPr>
          <a:xfrm>
            <a:off x="596922" y="4583205"/>
            <a:ext cx="3148140" cy="115973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Slightly more women than men. </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Female n=162</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Male n=154</a:t>
            </a:r>
          </a:p>
        </p:txBody>
      </p:sp>
      <p:graphicFrame>
        <p:nvGraphicFramePr>
          <p:cNvPr id="13" name="Content Placeholder 8">
            <a:extLst>
              <a:ext uri="{FF2B5EF4-FFF2-40B4-BE49-F238E27FC236}">
                <a16:creationId xmlns:a16="http://schemas.microsoft.com/office/drawing/2014/main" id="{4BEA88AC-C4E8-674A-1DAD-40D332D08A6F}"/>
              </a:ext>
            </a:extLst>
          </p:cNvPr>
          <p:cNvGraphicFramePr>
            <a:graphicFrameLocks/>
          </p:cNvGraphicFramePr>
          <p:nvPr>
            <p:extLst>
              <p:ext uri="{D42A27DB-BD31-4B8C-83A1-F6EECF244321}">
                <p14:modId xmlns:p14="http://schemas.microsoft.com/office/powerpoint/2010/main" val="1129728636"/>
              </p:ext>
            </p:extLst>
          </p:nvPr>
        </p:nvGraphicFramePr>
        <p:xfrm>
          <a:off x="4188348" y="1096715"/>
          <a:ext cx="3815304" cy="3565161"/>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id="{AA0C54C7-F4D8-5C62-0A05-6EBC90F56EAD}"/>
              </a:ext>
            </a:extLst>
          </p:cNvPr>
          <p:cNvSpPr txBox="1"/>
          <p:nvPr/>
        </p:nvSpPr>
        <p:spPr>
          <a:xfrm>
            <a:off x="5657183" y="2863817"/>
            <a:ext cx="87763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Black" panose="020B0604020202020204" pitchFamily="34" charset="0"/>
                <a:ea typeface="+mn-ea"/>
                <a:cs typeface="Arial Black" panose="020B0604020202020204" pitchFamily="34" charset="0"/>
              </a:rPr>
              <a:t>AGE</a:t>
            </a:r>
          </a:p>
        </p:txBody>
      </p:sp>
      <p:graphicFrame>
        <p:nvGraphicFramePr>
          <p:cNvPr id="15" name="Content Placeholder 8">
            <a:extLst>
              <a:ext uri="{FF2B5EF4-FFF2-40B4-BE49-F238E27FC236}">
                <a16:creationId xmlns:a16="http://schemas.microsoft.com/office/drawing/2014/main" id="{0FB0DD8E-9939-6981-87EE-50BD4EE25376}"/>
              </a:ext>
            </a:extLst>
          </p:cNvPr>
          <p:cNvGraphicFramePr>
            <a:graphicFrameLocks/>
          </p:cNvGraphicFramePr>
          <p:nvPr>
            <p:extLst>
              <p:ext uri="{D42A27DB-BD31-4B8C-83A1-F6EECF244321}">
                <p14:modId xmlns:p14="http://schemas.microsoft.com/office/powerpoint/2010/main" val="172054468"/>
              </p:ext>
            </p:extLst>
          </p:nvPr>
        </p:nvGraphicFramePr>
        <p:xfrm>
          <a:off x="8067234" y="1206448"/>
          <a:ext cx="3815304" cy="3565161"/>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E2AE2533-A593-5C63-E26A-8B2BABCEDE52}"/>
              </a:ext>
            </a:extLst>
          </p:cNvPr>
          <p:cNvSpPr txBox="1"/>
          <p:nvPr/>
        </p:nvSpPr>
        <p:spPr>
          <a:xfrm>
            <a:off x="9322874" y="2902718"/>
            <a:ext cx="13040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Black" panose="020B0604020202020204" pitchFamily="34" charset="0"/>
                <a:ea typeface="+mn-ea"/>
                <a:cs typeface="Arial Black" panose="020B0604020202020204" pitchFamily="34" charset="0"/>
              </a:rPr>
              <a:t>INCOME</a:t>
            </a:r>
          </a:p>
        </p:txBody>
      </p:sp>
      <p:sp>
        <p:nvSpPr>
          <p:cNvPr id="17" name="TextBox 16">
            <a:extLst>
              <a:ext uri="{FF2B5EF4-FFF2-40B4-BE49-F238E27FC236}">
                <a16:creationId xmlns:a16="http://schemas.microsoft.com/office/drawing/2014/main" id="{F4178580-EB6B-7A42-333C-CB077ACB8D15}"/>
              </a:ext>
            </a:extLst>
          </p:cNvPr>
          <p:cNvSpPr txBox="1"/>
          <p:nvPr/>
        </p:nvSpPr>
        <p:spPr>
          <a:xfrm>
            <a:off x="8267704" y="4583205"/>
            <a:ext cx="36148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We have fewer Korean respondents in the $100,000 or more income range.</a:t>
            </a:r>
          </a:p>
        </p:txBody>
      </p:sp>
      <p:sp>
        <p:nvSpPr>
          <p:cNvPr id="18" name="TextBox 17">
            <a:extLst>
              <a:ext uri="{FF2B5EF4-FFF2-40B4-BE49-F238E27FC236}">
                <a16:creationId xmlns:a16="http://schemas.microsoft.com/office/drawing/2014/main" id="{08062266-D4ED-9F93-4F7A-BC3E74375DBB}"/>
              </a:ext>
            </a:extLst>
          </p:cNvPr>
          <p:cNvSpPr txBox="1"/>
          <p:nvPr/>
        </p:nvSpPr>
        <p:spPr>
          <a:xfrm>
            <a:off x="4262974" y="4583205"/>
            <a:ext cx="3666053"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We surveyed a well-diversified set of age brackets, in this survey, across the Korean market.</a:t>
            </a:r>
          </a:p>
        </p:txBody>
      </p:sp>
      <p:cxnSp>
        <p:nvCxnSpPr>
          <p:cNvPr id="19" name="Straight Connector 18">
            <a:extLst>
              <a:ext uri="{FF2B5EF4-FFF2-40B4-BE49-F238E27FC236}">
                <a16:creationId xmlns:a16="http://schemas.microsoft.com/office/drawing/2014/main" id="{CA6D7141-D556-FDA1-03B2-504AA568B5C9}"/>
              </a:ext>
            </a:extLst>
          </p:cNvPr>
          <p:cNvCxnSpPr>
            <a:cxnSpLocks/>
          </p:cNvCxnSpPr>
          <p:nvPr/>
        </p:nvCxnSpPr>
        <p:spPr>
          <a:xfrm>
            <a:off x="4262974" y="1513761"/>
            <a:ext cx="0" cy="4403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2081124-47E1-C511-04B1-F07A760EE159}"/>
              </a:ext>
            </a:extLst>
          </p:cNvPr>
          <p:cNvCxnSpPr>
            <a:cxnSpLocks/>
          </p:cNvCxnSpPr>
          <p:nvPr/>
        </p:nvCxnSpPr>
        <p:spPr>
          <a:xfrm>
            <a:off x="7929027" y="1548850"/>
            <a:ext cx="0" cy="440379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50945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Signals of brand transparency: </a:t>
            </a:r>
            <a:br>
              <a:rPr lang="en-US">
                <a:solidFill>
                  <a:schemeClr val="tx1"/>
                </a:solidFill>
              </a:rPr>
            </a:br>
            <a:r>
              <a:rPr lang="en-US">
                <a:solidFill>
                  <a:schemeClr val="tx1"/>
                </a:solidFill>
              </a:rPr>
              <a:t>country</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n=474, UK n=168, DE n=203, IT n=247, KR n=316, AU n=197, IN n=367, All Respondents n=4198.</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“Which of the following items are the strongest signals that a supplement brand is operating transparently?”</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Insights:</a:t>
            </a:r>
            <a:endParaRPr lang="en-US">
              <a:solidFill>
                <a:schemeClr val="dk1"/>
              </a:solidFill>
            </a:endParaRPr>
          </a:p>
          <a:p>
            <a:pPr marL="285750" indent="-285750">
              <a:buClr>
                <a:schemeClr val="dk1"/>
              </a:buClr>
              <a:buSzPts val="1400"/>
              <a:buFont typeface="Arial"/>
              <a:buChar char="•"/>
            </a:pPr>
            <a:r>
              <a:rPr lang="en-US" sz="1400">
                <a:solidFill>
                  <a:schemeClr val="dk1"/>
                </a:solidFill>
                <a:latin typeface="Arial"/>
                <a:ea typeface="Arial"/>
                <a:cs typeface="Arial"/>
                <a:sym typeface="Arial"/>
              </a:rPr>
              <a:t>'Detailed ingredient information is readily available' is the top response from each respondent country, especially the UK.</a:t>
            </a:r>
            <a:endParaRPr lang="en-US" sz="1400">
              <a:solidFill>
                <a:schemeClr val="dk1"/>
              </a:solidFill>
              <a:latin typeface="Arial"/>
              <a:ea typeface="Arial"/>
              <a:cs typeface="Arial"/>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Indian respondents significantly over-index for most categories.</a:t>
            </a:r>
            <a:endParaRPr lang="en-US" sz="1400">
              <a:solidFill>
                <a:schemeClr val="dk1"/>
              </a:solidFill>
              <a:latin typeface="Arial"/>
              <a:ea typeface="Arial"/>
              <a:cs typeface="Arial"/>
            </a:endParaRPr>
          </a:p>
        </p:txBody>
      </p:sp>
      <p:graphicFrame>
        <p:nvGraphicFramePr>
          <p:cNvPr id="9" name="Chart 8">
            <a:extLst>
              <a:ext uri="{FF2B5EF4-FFF2-40B4-BE49-F238E27FC236}">
                <a16:creationId xmlns:a16="http://schemas.microsoft.com/office/drawing/2014/main" id="{62B25FC2-EDDC-1131-25DA-5C8B14414EDC}"/>
              </a:ext>
            </a:extLst>
          </p:cNvPr>
          <p:cNvGraphicFramePr/>
          <p:nvPr>
            <p:extLst>
              <p:ext uri="{D42A27DB-BD31-4B8C-83A1-F6EECF244321}">
                <p14:modId xmlns:p14="http://schemas.microsoft.com/office/powerpoint/2010/main" val="2596825173"/>
              </p:ext>
            </p:extLst>
          </p:nvPr>
        </p:nvGraphicFramePr>
        <p:xfrm>
          <a:off x="190831" y="1424191"/>
          <a:ext cx="12001169" cy="49607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0546001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Signals of brand transparency: </a:t>
            </a:r>
            <a:br>
              <a:rPr lang="en-US">
                <a:solidFill>
                  <a:schemeClr val="tx1"/>
                </a:solidFill>
              </a:rPr>
            </a:br>
            <a:r>
              <a:rPr lang="en-US">
                <a:solidFill>
                  <a:schemeClr val="tx1"/>
                </a:solidFill>
              </a:rPr>
              <a:t>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18-34 n=346, Male 18-34 n=352, Female 35-54 n=437, Mal</a:t>
            </a:r>
            <a:r>
              <a:rPr lang="en-US" sz="1000">
                <a:solidFill>
                  <a:prstClr val="white">
                    <a:lumMod val="50000"/>
                  </a:prstClr>
                </a:solidFill>
                <a:latin typeface="Arial"/>
                <a:cs typeface="Arial"/>
              </a:rPr>
              <a:t>e 35-54 n=448, Female 55+ n=175, Male 55+ n=209</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“Which of the following items are the strongest signals that a supplement brand is operating transparently?”</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381281"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Insights:</a:t>
            </a:r>
            <a:endParaRPr lang="en-US">
              <a:solidFill>
                <a:schemeClr val="dk1"/>
              </a:solidFill>
            </a:endParaRPr>
          </a:p>
          <a:p>
            <a:pPr marL="285750" indent="-285750">
              <a:buClr>
                <a:schemeClr val="dk1"/>
              </a:buClr>
              <a:buSzPts val="1400"/>
              <a:buFont typeface="Arial"/>
              <a:buChar char="•"/>
            </a:pPr>
            <a:r>
              <a:rPr lang="en-US" sz="1400">
                <a:solidFill>
                  <a:schemeClr val="dk1"/>
                </a:solidFill>
                <a:latin typeface="Arial"/>
                <a:ea typeface="Arial"/>
                <a:cs typeface="Arial"/>
                <a:sym typeface="Arial"/>
              </a:rPr>
              <a:t>Detailed ingredient information is readily available is the top response from each age &amp; gender group, especially females 55+.</a:t>
            </a:r>
            <a:endParaRPr lang="en-US" sz="1400">
              <a:solidFill>
                <a:schemeClr val="dk1"/>
              </a:solidFill>
              <a:latin typeface="Arial"/>
              <a:ea typeface="Arial"/>
              <a:cs typeface="Arial"/>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Most of the categories see a slight younger skew.</a:t>
            </a:r>
            <a:endParaRPr lang="en-US" sz="1400">
              <a:solidFill>
                <a:schemeClr val="dk1"/>
              </a:solidFill>
              <a:latin typeface="Arial"/>
              <a:ea typeface="Arial"/>
              <a:cs typeface="Arial"/>
            </a:endParaRPr>
          </a:p>
        </p:txBody>
      </p:sp>
      <p:graphicFrame>
        <p:nvGraphicFramePr>
          <p:cNvPr id="9" name="Chart 8">
            <a:extLst>
              <a:ext uri="{FF2B5EF4-FFF2-40B4-BE49-F238E27FC236}">
                <a16:creationId xmlns:a16="http://schemas.microsoft.com/office/drawing/2014/main" id="{62B25FC2-EDDC-1131-25DA-5C8B14414EDC}"/>
              </a:ext>
            </a:extLst>
          </p:cNvPr>
          <p:cNvGraphicFramePr/>
          <p:nvPr>
            <p:extLst>
              <p:ext uri="{D42A27DB-BD31-4B8C-83A1-F6EECF244321}">
                <p14:modId xmlns:p14="http://schemas.microsoft.com/office/powerpoint/2010/main" val="883657644"/>
              </p:ext>
            </p:extLst>
          </p:nvPr>
        </p:nvGraphicFramePr>
        <p:xfrm>
          <a:off x="190831" y="1358211"/>
          <a:ext cx="12001169" cy="50266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4964140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Signals of brand transparency: </a:t>
            </a:r>
            <a:br>
              <a:rPr lang="en-US">
                <a:solidFill>
                  <a:schemeClr val="tx1"/>
                </a:solidFill>
              </a:rPr>
            </a:br>
            <a:r>
              <a:rPr lang="en-US">
                <a:solidFill>
                  <a:schemeClr val="tx1"/>
                </a:solidFill>
              </a:rPr>
              <a:t>us,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18-34 n=59, US Male 18-34 n=117, US Female 35-54 n=105, US Mal</a:t>
            </a:r>
            <a:r>
              <a:rPr lang="en-US" sz="1000">
                <a:solidFill>
                  <a:prstClr val="white">
                    <a:lumMod val="50000"/>
                  </a:prstClr>
                </a:solidFill>
                <a:latin typeface="Arial"/>
                <a:cs typeface="Arial"/>
              </a:rPr>
              <a:t>e 35-54 n=113, US Female 55+ n=46, US Male 55+ n=33</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“Which of the following items are the strongest signals that a supplement brand is operating transparently?”</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Insights:</a:t>
            </a:r>
            <a:endParaRPr lang="en-US">
              <a:solidFill>
                <a:schemeClr val="dk1"/>
              </a:solidFill>
            </a:endParaRPr>
          </a:p>
          <a:p>
            <a:pPr marL="285750" indent="-285750">
              <a:buClr>
                <a:schemeClr val="dk1"/>
              </a:buClr>
              <a:buSzPts val="1400"/>
              <a:buFont typeface="Arial"/>
              <a:buChar char="•"/>
            </a:pPr>
            <a:r>
              <a:rPr lang="en-US" sz="1400">
                <a:solidFill>
                  <a:schemeClr val="dk1"/>
                </a:solidFill>
                <a:latin typeface="Arial"/>
                <a:ea typeface="Arial"/>
                <a:cs typeface="Arial"/>
                <a:sym typeface="Arial"/>
              </a:rPr>
              <a:t>US age &amp; gender responses level out slightly but have more sharp outliers, such as females over 55 for detailed ingredient information.</a:t>
            </a:r>
            <a:endParaRPr lang="en-US" sz="1400">
              <a:solidFill>
                <a:schemeClr val="dk1"/>
              </a:solidFill>
              <a:latin typeface="Arial"/>
              <a:ea typeface="Arial"/>
              <a:cs typeface="Arial"/>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cs typeface="Arial"/>
                <a:sym typeface="Arial"/>
              </a:rPr>
              <a:t>All but country of origin information skews younger.</a:t>
            </a:r>
            <a:endParaRPr lang="en-US">
              <a:solidFill>
                <a:schemeClr val="dk1"/>
              </a:solidFill>
            </a:endParaRPr>
          </a:p>
        </p:txBody>
      </p:sp>
      <p:graphicFrame>
        <p:nvGraphicFramePr>
          <p:cNvPr id="9" name="Chart 8">
            <a:extLst>
              <a:ext uri="{FF2B5EF4-FFF2-40B4-BE49-F238E27FC236}">
                <a16:creationId xmlns:a16="http://schemas.microsoft.com/office/drawing/2014/main" id="{62B25FC2-EDDC-1131-25DA-5C8B14414EDC}"/>
              </a:ext>
            </a:extLst>
          </p:cNvPr>
          <p:cNvGraphicFramePr/>
          <p:nvPr>
            <p:extLst>
              <p:ext uri="{D42A27DB-BD31-4B8C-83A1-F6EECF244321}">
                <p14:modId xmlns:p14="http://schemas.microsoft.com/office/powerpoint/2010/main" val="975052865"/>
              </p:ext>
            </p:extLst>
          </p:nvPr>
        </p:nvGraphicFramePr>
        <p:xfrm>
          <a:off x="190831" y="1661823"/>
          <a:ext cx="12001169" cy="47230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8830846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Signals of brand transparency: </a:t>
            </a:r>
            <a:br>
              <a:rPr lang="en-US">
                <a:solidFill>
                  <a:schemeClr val="tx1"/>
                </a:solidFill>
              </a:rPr>
            </a:br>
            <a:r>
              <a:rPr lang="en-US">
                <a:solidFill>
                  <a:schemeClr val="tx1"/>
                </a:solidFill>
              </a:rPr>
              <a:t>us, 2020-2024</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2020 US n=300, 2021 US n=342, 2022 US n=503, 2023 US n=484, 2024 US n=474.</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“Which of the following items are the strongest signals that a supplement brand is operating transparently?”</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a:t>
            </a:r>
            <a:endParaRPr/>
          </a:p>
          <a:p>
            <a:pPr marL="285750" indent="-285750">
              <a:buClr>
                <a:schemeClr val="dk1"/>
              </a:buClr>
              <a:buSzPts val="1400"/>
              <a:buFont typeface="Arial"/>
              <a:buChar char="•"/>
            </a:pPr>
            <a:r>
              <a:rPr lang="en-US" sz="1400">
                <a:solidFill>
                  <a:schemeClr val="dk1"/>
                </a:solidFill>
                <a:latin typeface="Arial"/>
                <a:ea typeface="Arial"/>
                <a:cs typeface="Arial"/>
                <a:sym typeface="Arial"/>
              </a:rPr>
              <a:t>Overall, responses have been increasing since 2020, most noticeably with detailed ingredient information and access to a certificate of analysis.</a:t>
            </a:r>
            <a:endParaRPr lang="en-US">
              <a:solidFill>
                <a:schemeClr val="dk1"/>
              </a:solidFill>
            </a:endParaRPr>
          </a:p>
        </p:txBody>
      </p:sp>
      <p:graphicFrame>
        <p:nvGraphicFramePr>
          <p:cNvPr id="6" name="Chart 5">
            <a:extLst>
              <a:ext uri="{FF2B5EF4-FFF2-40B4-BE49-F238E27FC236}">
                <a16:creationId xmlns:a16="http://schemas.microsoft.com/office/drawing/2014/main" id="{243A3698-2EEF-AC37-223C-2E1BD3527B2B}"/>
              </a:ext>
            </a:extLst>
          </p:cNvPr>
          <p:cNvGraphicFramePr/>
          <p:nvPr>
            <p:extLst>
              <p:ext uri="{D42A27DB-BD31-4B8C-83A1-F6EECF244321}">
                <p14:modId xmlns:p14="http://schemas.microsoft.com/office/powerpoint/2010/main" val="2717099329"/>
              </p:ext>
            </p:extLst>
          </p:nvPr>
        </p:nvGraphicFramePr>
        <p:xfrm>
          <a:off x="198783" y="1358210"/>
          <a:ext cx="11993217" cy="50187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245281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Sustainability: country</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304002"/>
            <a:ext cx="77724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n=474, UK n=168, DE n=203, IT n=247, KR n=316, AU n=197, IN n=367, All Respondents n=4198.</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“When deciding which supplements to purchase, to what degree does the sustainability/environmental impact of a supplement ingredient influence your purchasing decision?”</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a:t>
            </a:r>
            <a:endParaRPr lang="en-US">
              <a:solidFill>
                <a:schemeClr val="dk1"/>
              </a:solidFill>
            </a:endParaRPr>
          </a:p>
          <a:p>
            <a:pPr marL="285750" indent="-285750">
              <a:buClr>
                <a:schemeClr val="dk1"/>
              </a:buClr>
              <a:buSzPts val="1400"/>
              <a:buFont typeface="Arial"/>
              <a:buChar char="•"/>
            </a:pPr>
            <a:r>
              <a:rPr lang="en-US" sz="1400">
                <a:solidFill>
                  <a:schemeClr val="dk1"/>
                </a:solidFill>
                <a:latin typeface="Arial"/>
                <a:ea typeface="Arial"/>
                <a:cs typeface="Arial"/>
                <a:sym typeface="Arial"/>
              </a:rPr>
              <a:t>Most responses for sustainability importance are in sometimes and frequently but Indian respondents significantly over-index for always, their 43% is nearly 20% higher than the next closest response (US at 26%).</a:t>
            </a:r>
            <a:endParaRPr lang="en-US">
              <a:solidFill>
                <a:schemeClr val="dk1"/>
              </a:solidFill>
              <a:cs typeface="Arial"/>
            </a:endParaRPr>
          </a:p>
        </p:txBody>
      </p:sp>
      <p:graphicFrame>
        <p:nvGraphicFramePr>
          <p:cNvPr id="9" name="Chart 8">
            <a:extLst>
              <a:ext uri="{FF2B5EF4-FFF2-40B4-BE49-F238E27FC236}">
                <a16:creationId xmlns:a16="http://schemas.microsoft.com/office/drawing/2014/main" id="{D44E73E5-4A29-3573-3EAC-40740C5FF4FC}"/>
              </a:ext>
            </a:extLst>
          </p:cNvPr>
          <p:cNvGraphicFramePr/>
          <p:nvPr>
            <p:extLst>
              <p:ext uri="{D42A27DB-BD31-4B8C-83A1-F6EECF244321}">
                <p14:modId xmlns:p14="http://schemas.microsoft.com/office/powerpoint/2010/main" val="39738711"/>
              </p:ext>
            </p:extLst>
          </p:nvPr>
        </p:nvGraphicFramePr>
        <p:xfrm>
          <a:off x="190831" y="1424190"/>
          <a:ext cx="12001169" cy="48798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967821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Sustainability: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304002"/>
            <a:ext cx="77724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18-34 n=346, Male 18-34 n=352, Female 35-54 n=437, Mal</a:t>
            </a:r>
            <a:r>
              <a:rPr lang="en-US" sz="1000">
                <a:solidFill>
                  <a:prstClr val="white">
                    <a:lumMod val="50000"/>
                  </a:prstClr>
                </a:solidFill>
                <a:latin typeface="Arial"/>
                <a:cs typeface="Arial"/>
              </a:rPr>
              <a:t>e 35-54 n=448, Female 55+ n=175, Male 55+ n=209</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“When deciding which supplements to purchase, to what degree does the sustainability/environmental impact of a supplement ingredient influence your purchasing decision?”</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Insights:</a:t>
            </a:r>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The influence responses are skewed younger, 'never' is significantly skewed older.</a:t>
            </a:r>
            <a:endParaRPr lang="en-US" sz="1400">
              <a:solidFill>
                <a:schemeClr val="dk1"/>
              </a:solidFill>
              <a:latin typeface="Arial"/>
              <a:ea typeface="Arial"/>
              <a:cs typeface="Arial"/>
            </a:endParaRPr>
          </a:p>
          <a:p>
            <a:pPr marL="285750" indent="-285750">
              <a:buClr>
                <a:schemeClr val="dk1"/>
              </a:buClr>
              <a:buSzPts val="1400"/>
              <a:buFont typeface="Arial"/>
              <a:buChar char="•"/>
            </a:pPr>
            <a:r>
              <a:rPr lang="en-US" sz="1400">
                <a:solidFill>
                  <a:schemeClr val="dk1"/>
                </a:solidFill>
                <a:cs typeface="Arial"/>
              </a:rPr>
              <a:t>The strongest response was for males 18-34 with a combined total of 63% responding with always or frequently, followed by females 18-34 (57% top-2).</a:t>
            </a:r>
          </a:p>
        </p:txBody>
      </p:sp>
      <p:graphicFrame>
        <p:nvGraphicFramePr>
          <p:cNvPr id="9" name="Chart 8">
            <a:extLst>
              <a:ext uri="{FF2B5EF4-FFF2-40B4-BE49-F238E27FC236}">
                <a16:creationId xmlns:a16="http://schemas.microsoft.com/office/drawing/2014/main" id="{D44E73E5-4A29-3573-3EAC-40740C5FF4FC}"/>
              </a:ext>
            </a:extLst>
          </p:cNvPr>
          <p:cNvGraphicFramePr/>
          <p:nvPr>
            <p:extLst>
              <p:ext uri="{D42A27DB-BD31-4B8C-83A1-F6EECF244321}">
                <p14:modId xmlns:p14="http://schemas.microsoft.com/office/powerpoint/2010/main" val="3673149242"/>
              </p:ext>
            </p:extLst>
          </p:nvPr>
        </p:nvGraphicFramePr>
        <p:xfrm>
          <a:off x="190831" y="1661823"/>
          <a:ext cx="12001169" cy="46421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127739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Sustainability: us,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304002"/>
            <a:ext cx="77724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18-34 n=59, US Male 18-34 n=117, US Female 35-54 n=105, US Mal</a:t>
            </a:r>
            <a:r>
              <a:rPr lang="en-US" sz="1000">
                <a:solidFill>
                  <a:prstClr val="white">
                    <a:lumMod val="50000"/>
                  </a:prstClr>
                </a:solidFill>
                <a:latin typeface="Arial"/>
                <a:cs typeface="Arial"/>
              </a:rPr>
              <a:t>e 35-54 n=113, US Female 55+ n=46, US Male 55+ n=33</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“When deciding which supplements to purchase, to what degree does the sustainability/environmental impact of a supplement ingredient influence your purchasing decision?”</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778800" y="662967"/>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03600" y="662967"/>
            <a:ext cx="100584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Insights:</a:t>
            </a:r>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age &amp; gender responses are more severe, with young females and males over-indexing for always and those over 55 for never.</a:t>
            </a: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cs typeface="Arial"/>
                <a:sym typeface="Arial"/>
              </a:rPr>
              <a:t>Not being aware of an issue is skewed female and older.</a:t>
            </a:r>
            <a:endParaRPr/>
          </a:p>
        </p:txBody>
      </p:sp>
      <p:graphicFrame>
        <p:nvGraphicFramePr>
          <p:cNvPr id="9" name="Chart 8">
            <a:extLst>
              <a:ext uri="{FF2B5EF4-FFF2-40B4-BE49-F238E27FC236}">
                <a16:creationId xmlns:a16="http://schemas.microsoft.com/office/drawing/2014/main" id="{D44E73E5-4A29-3573-3EAC-40740C5FF4FC}"/>
              </a:ext>
            </a:extLst>
          </p:cNvPr>
          <p:cNvGraphicFramePr/>
          <p:nvPr>
            <p:extLst>
              <p:ext uri="{D42A27DB-BD31-4B8C-83A1-F6EECF244321}">
                <p14:modId xmlns:p14="http://schemas.microsoft.com/office/powerpoint/2010/main" val="3102789173"/>
              </p:ext>
            </p:extLst>
          </p:nvPr>
        </p:nvGraphicFramePr>
        <p:xfrm>
          <a:off x="190831" y="1558456"/>
          <a:ext cx="12001169" cy="47455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6371944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Sustainability: us, 2020-2024</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304002"/>
            <a:ext cx="77724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2020 US n=300, 2021 US n=342, 2022 US n=503, 2023 US n=484, 2024 US n=474.</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“When deciding which supplements to purchase, to what degree does the sustainability/environmental impact of a supplement ingredient influence your purchasing decision?”</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a:t>
            </a:r>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We see a shift away from sometimes influences, and into the more frequent influence responses since 2020.</a:t>
            </a:r>
            <a:endParaRPr/>
          </a:p>
        </p:txBody>
      </p:sp>
      <p:graphicFrame>
        <p:nvGraphicFramePr>
          <p:cNvPr id="6" name="Chart 5">
            <a:extLst>
              <a:ext uri="{FF2B5EF4-FFF2-40B4-BE49-F238E27FC236}">
                <a16:creationId xmlns:a16="http://schemas.microsoft.com/office/drawing/2014/main" id="{0B495B3B-AE84-8850-8ACB-568E4FAE0DFC}"/>
              </a:ext>
            </a:extLst>
          </p:cNvPr>
          <p:cNvGraphicFramePr/>
          <p:nvPr>
            <p:extLst>
              <p:ext uri="{D42A27DB-BD31-4B8C-83A1-F6EECF244321}">
                <p14:modId xmlns:p14="http://schemas.microsoft.com/office/powerpoint/2010/main" val="1932341274"/>
              </p:ext>
            </p:extLst>
          </p:nvPr>
        </p:nvGraphicFramePr>
        <p:xfrm>
          <a:off x="190831" y="1558456"/>
          <a:ext cx="12001169" cy="47455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2600915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3F89C3-20C5-4D4E-20F0-AF7DF497CCDA}"/>
              </a:ext>
            </a:extLst>
          </p:cNvPr>
          <p:cNvSpPr/>
          <p:nvPr/>
        </p:nvSpPr>
        <p:spPr>
          <a:xfrm>
            <a:off x="884451" y="1"/>
            <a:ext cx="4524457" cy="6208542"/>
          </a:xfrm>
          <a:prstGeom prst="rect">
            <a:avLst/>
          </a:prstGeom>
          <a:gradFill>
            <a:gsLst>
              <a:gs pos="0">
                <a:srgbClr val="27276E"/>
              </a:gs>
              <a:gs pos="100000">
                <a:srgbClr val="46B64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F5002AE-F404-DFEB-FFB0-B409C9A9094C}"/>
              </a:ext>
            </a:extLst>
          </p:cNvPr>
          <p:cNvSpPr txBox="1"/>
          <p:nvPr/>
        </p:nvSpPr>
        <p:spPr>
          <a:xfrm>
            <a:off x="6356972" y="2748273"/>
            <a:ext cx="4728704" cy="1200329"/>
          </a:xfrm>
          <a:prstGeom prst="rect">
            <a:avLst/>
          </a:prstGeom>
          <a:noFill/>
        </p:spPr>
        <p:txBody>
          <a:bodyPr wrap="square" rtlCol="0">
            <a:spAutoFit/>
          </a:bodyPr>
          <a:lstStyle/>
          <a:p>
            <a:r>
              <a:rPr lang="en-US" sz="3600" b="1">
                <a:latin typeface="Arial Black" panose="020B0604020202020204" pitchFamily="34" charset="0"/>
                <a:cs typeface="Arial Black" panose="020B0604020202020204" pitchFamily="34" charset="0"/>
              </a:rPr>
              <a:t>PREBIOTIC:</a:t>
            </a:r>
            <a:br>
              <a:rPr lang="en-US" sz="3600" b="1">
                <a:latin typeface="Arial Black" panose="020B0604020202020204" pitchFamily="34" charset="0"/>
                <a:cs typeface="Arial Black" panose="020B0604020202020204" pitchFamily="34" charset="0"/>
              </a:rPr>
            </a:br>
            <a:r>
              <a:rPr lang="en-US" sz="3600" b="1">
                <a:latin typeface="Arial Black" panose="020B0604020202020204" pitchFamily="34" charset="0"/>
                <a:cs typeface="Arial Black" panose="020B0604020202020204" pitchFamily="34" charset="0"/>
              </a:rPr>
              <a:t>DEEP DIVE</a:t>
            </a:r>
          </a:p>
        </p:txBody>
      </p:sp>
      <p:pic>
        <p:nvPicPr>
          <p:cNvPr id="3" name="Picture Placeholder 2" descr="A bowl of white pills&#10;&#10;Description automatically generated">
            <a:extLst>
              <a:ext uri="{FF2B5EF4-FFF2-40B4-BE49-F238E27FC236}">
                <a16:creationId xmlns:a16="http://schemas.microsoft.com/office/drawing/2014/main" id="{C46C211A-03A2-27F9-E873-257F3495429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5956" r="25956"/>
          <a:stretch>
            <a:fillRect/>
          </a:stretch>
        </p:blipFill>
        <p:spPr/>
      </p:pic>
    </p:spTree>
    <p:extLst>
      <p:ext uri="{BB962C8B-B14F-4D97-AF65-F5344CB8AC3E}">
        <p14:creationId xmlns:p14="http://schemas.microsoft.com/office/powerpoint/2010/main" val="403050968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Why they take prebiotics: country</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n=474, UK n=168, DE n=203, IT n=247, KR n=316, AU n=197, IN n=367.</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“Why do you take a prebiotic supplement?”</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26448"/>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26448"/>
            <a:ext cx="100584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Insights:</a:t>
            </a:r>
            <a:endParaRPr lang="en-US">
              <a:solidFill>
                <a:schemeClr val="dk1"/>
              </a:solidFill>
            </a:endParaRPr>
          </a:p>
          <a:p>
            <a:pPr marL="285750" indent="-285750">
              <a:buClr>
                <a:schemeClr val="dk1"/>
              </a:buClr>
              <a:buSzPts val="1400"/>
              <a:buFont typeface="Arial"/>
              <a:buChar char="•"/>
            </a:pPr>
            <a:r>
              <a:rPr lang="en-US" sz="1400">
                <a:solidFill>
                  <a:schemeClr val="dk1"/>
                </a:solidFill>
                <a:latin typeface="Arial"/>
                <a:cs typeface="Arial"/>
                <a:sym typeface="Arial"/>
              </a:rPr>
              <a:t>Gut health/digestion and immunity health are the top two responses by a decent margin, the former being the top response from all but Indian respondents who instead mark immunity number one.</a:t>
            </a:r>
          </a:p>
          <a:p>
            <a:pPr marL="285750" indent="-285750">
              <a:buClr>
                <a:schemeClr val="dk1"/>
              </a:buClr>
              <a:buSzPts val="1400"/>
              <a:buFont typeface="Arial"/>
              <a:buChar char="•"/>
            </a:pPr>
            <a:r>
              <a:rPr lang="en-US" sz="1400">
                <a:solidFill>
                  <a:schemeClr val="dk1"/>
                </a:solidFill>
                <a:latin typeface="Arial"/>
                <a:cs typeface="Arial"/>
                <a:sym typeface="Arial"/>
              </a:rPr>
              <a:t>Indian respondents, as seen with most survey questions, tend to have some of the highest response rates.</a:t>
            </a:r>
            <a:endParaRPr lang="en-US">
              <a:solidFill>
                <a:schemeClr val="dk1"/>
              </a:solidFill>
              <a:cs typeface="Arial"/>
            </a:endParaRPr>
          </a:p>
        </p:txBody>
      </p:sp>
      <p:graphicFrame>
        <p:nvGraphicFramePr>
          <p:cNvPr id="9" name="Chart 8">
            <a:extLst>
              <a:ext uri="{FF2B5EF4-FFF2-40B4-BE49-F238E27FC236}">
                <a16:creationId xmlns:a16="http://schemas.microsoft.com/office/drawing/2014/main" id="{D44E73E5-4A29-3573-3EAC-40740C5FF4FC}"/>
              </a:ext>
            </a:extLst>
          </p:cNvPr>
          <p:cNvGraphicFramePr/>
          <p:nvPr>
            <p:extLst>
              <p:ext uri="{D42A27DB-BD31-4B8C-83A1-F6EECF244321}">
                <p14:modId xmlns:p14="http://schemas.microsoft.com/office/powerpoint/2010/main" val="2788301472"/>
              </p:ext>
            </p:extLst>
          </p:nvPr>
        </p:nvGraphicFramePr>
        <p:xfrm>
          <a:off x="190831" y="1590262"/>
          <a:ext cx="12001169" cy="47137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38702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5FB4E-002A-5793-BEE4-D421B227747D}"/>
              </a:ext>
            </a:extLst>
          </p:cNvPr>
          <p:cNvSpPr>
            <a:spLocks noGrp="1"/>
          </p:cNvSpPr>
          <p:nvPr>
            <p:ph type="title"/>
          </p:nvPr>
        </p:nvSpPr>
        <p:spPr/>
        <p:txBody>
          <a:bodyPr/>
          <a:lstStyle/>
          <a:p>
            <a:r>
              <a:rPr lang="en-US">
                <a:solidFill>
                  <a:schemeClr val="tx1"/>
                </a:solidFill>
              </a:rPr>
              <a:t>Demographics: kr, age &amp; Gender</a:t>
            </a:r>
          </a:p>
        </p:txBody>
      </p:sp>
      <p:sp>
        <p:nvSpPr>
          <p:cNvPr id="3" name="TextBox 2">
            <a:extLst>
              <a:ext uri="{FF2B5EF4-FFF2-40B4-BE49-F238E27FC236}">
                <a16:creationId xmlns:a16="http://schemas.microsoft.com/office/drawing/2014/main" id="{4FF409B3-04FD-C731-94E1-267DAA14B44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KR 18-34 n=129, KR 35-54 n=123, KR 55+ n=64.</a:t>
            </a:r>
          </a:p>
        </p:txBody>
      </p:sp>
      <p:sp>
        <p:nvSpPr>
          <p:cNvPr id="21" name="Round Same Side Corner Rectangle 58">
            <a:extLst>
              <a:ext uri="{FF2B5EF4-FFF2-40B4-BE49-F238E27FC236}">
                <a16:creationId xmlns:a16="http://schemas.microsoft.com/office/drawing/2014/main" id="{51BD6A3A-905A-F59C-B293-EBDA6319CB3F}"/>
              </a:ext>
            </a:extLst>
          </p:cNvPr>
          <p:cNvSpPr/>
          <p:nvPr/>
        </p:nvSpPr>
        <p:spPr>
          <a:xfrm rot="16200000" flipH="1">
            <a:off x="2101529" y="1768409"/>
            <a:ext cx="461661" cy="640422"/>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22" name="Round Same Side Corner Rectangle 58">
            <a:extLst>
              <a:ext uri="{FF2B5EF4-FFF2-40B4-BE49-F238E27FC236}">
                <a16:creationId xmlns:a16="http://schemas.microsoft.com/office/drawing/2014/main" id="{DFFCF5D7-5AB0-F622-2D4A-F3AFE79B1756}"/>
              </a:ext>
            </a:extLst>
          </p:cNvPr>
          <p:cNvSpPr/>
          <p:nvPr/>
        </p:nvSpPr>
        <p:spPr>
          <a:xfrm rot="16200000" flipH="1">
            <a:off x="1310824" y="1772013"/>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23" name="TextBox 22">
            <a:extLst>
              <a:ext uri="{FF2B5EF4-FFF2-40B4-BE49-F238E27FC236}">
                <a16:creationId xmlns:a16="http://schemas.microsoft.com/office/drawing/2014/main" id="{C6F4D44C-E0BD-204C-BBCE-CC85E2122A4A}"/>
              </a:ext>
            </a:extLst>
          </p:cNvPr>
          <p:cNvSpPr txBox="1"/>
          <p:nvPr/>
        </p:nvSpPr>
        <p:spPr>
          <a:xfrm>
            <a:off x="1907695" y="18979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36%</a:t>
            </a:r>
          </a:p>
        </p:txBody>
      </p:sp>
      <p:sp>
        <p:nvSpPr>
          <p:cNvPr id="24" name="TextBox 23">
            <a:extLst>
              <a:ext uri="{FF2B5EF4-FFF2-40B4-BE49-F238E27FC236}">
                <a16:creationId xmlns:a16="http://schemas.microsoft.com/office/drawing/2014/main" id="{ED12386D-4709-1FB3-0AF0-76602B67D832}"/>
              </a:ext>
            </a:extLst>
          </p:cNvPr>
          <p:cNvSpPr txBox="1"/>
          <p:nvPr/>
        </p:nvSpPr>
        <p:spPr>
          <a:xfrm>
            <a:off x="1110338" y="1889461"/>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64%</a:t>
            </a:r>
          </a:p>
        </p:txBody>
      </p:sp>
      <p:sp>
        <p:nvSpPr>
          <p:cNvPr id="25" name="Rectangle: Rounded Corners 5">
            <a:extLst>
              <a:ext uri="{FF2B5EF4-FFF2-40B4-BE49-F238E27FC236}">
                <a16:creationId xmlns:a16="http://schemas.microsoft.com/office/drawing/2014/main" id="{A2BFBB49-D3E2-8300-9885-23E167BE84A3}"/>
              </a:ext>
            </a:extLst>
          </p:cNvPr>
          <p:cNvSpPr/>
          <p:nvPr/>
        </p:nvSpPr>
        <p:spPr>
          <a:xfrm>
            <a:off x="942480"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18-34</a:t>
            </a:r>
          </a:p>
        </p:txBody>
      </p:sp>
      <p:sp>
        <p:nvSpPr>
          <p:cNvPr id="26" name="Google Shape;2323;p39">
            <a:extLst>
              <a:ext uri="{FF2B5EF4-FFF2-40B4-BE49-F238E27FC236}">
                <a16:creationId xmlns:a16="http://schemas.microsoft.com/office/drawing/2014/main" id="{1F4D3279-66EF-5E2B-A036-30E57EDC096A}"/>
              </a:ext>
            </a:extLst>
          </p:cNvPr>
          <p:cNvSpPr>
            <a:spLocks noChangeAspect="1"/>
          </p:cNvSpPr>
          <p:nvPr/>
        </p:nvSpPr>
        <p:spPr>
          <a:xfrm>
            <a:off x="1211923" y="2533693"/>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27" name="Google Shape;2321;p39">
            <a:extLst>
              <a:ext uri="{FF2B5EF4-FFF2-40B4-BE49-F238E27FC236}">
                <a16:creationId xmlns:a16="http://schemas.microsoft.com/office/drawing/2014/main" id="{EEA0F1BA-A69A-9A29-7556-DFA4BD4BCE4E}"/>
              </a:ext>
            </a:extLst>
          </p:cNvPr>
          <p:cNvSpPr>
            <a:spLocks noChangeAspect="1"/>
          </p:cNvSpPr>
          <p:nvPr/>
        </p:nvSpPr>
        <p:spPr>
          <a:xfrm>
            <a:off x="2037888" y="2504132"/>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graphicFrame>
        <p:nvGraphicFramePr>
          <p:cNvPr id="28" name="Content Placeholder 8">
            <a:extLst>
              <a:ext uri="{FF2B5EF4-FFF2-40B4-BE49-F238E27FC236}">
                <a16:creationId xmlns:a16="http://schemas.microsoft.com/office/drawing/2014/main" id="{4DD675D1-9190-7308-195A-8CFEBDBC843D}"/>
              </a:ext>
            </a:extLst>
          </p:cNvPr>
          <p:cNvGraphicFramePr>
            <a:graphicFrameLocks/>
          </p:cNvGraphicFramePr>
          <p:nvPr>
            <p:extLst>
              <p:ext uri="{D42A27DB-BD31-4B8C-83A1-F6EECF244321}">
                <p14:modId xmlns:p14="http://schemas.microsoft.com/office/powerpoint/2010/main" val="2260414852"/>
              </p:ext>
            </p:extLst>
          </p:nvPr>
        </p:nvGraphicFramePr>
        <p:xfrm>
          <a:off x="471220" y="3657760"/>
          <a:ext cx="2743200" cy="2743200"/>
        </p:xfrm>
        <a:graphic>
          <a:graphicData uri="http://schemas.openxmlformats.org/drawingml/2006/chart">
            <c:chart xmlns:c="http://schemas.openxmlformats.org/drawingml/2006/chart" xmlns:r="http://schemas.openxmlformats.org/officeDocument/2006/relationships" r:id="rId2"/>
          </a:graphicData>
        </a:graphic>
      </p:graphicFrame>
      <p:cxnSp>
        <p:nvCxnSpPr>
          <p:cNvPr id="29" name="Straight Connector 28">
            <a:extLst>
              <a:ext uri="{FF2B5EF4-FFF2-40B4-BE49-F238E27FC236}">
                <a16:creationId xmlns:a16="http://schemas.microsoft.com/office/drawing/2014/main" id="{E5278ADF-891B-3A05-EBBD-36867EB99557}"/>
              </a:ext>
            </a:extLst>
          </p:cNvPr>
          <p:cNvCxnSpPr>
            <a:cxnSpLocks/>
          </p:cNvCxnSpPr>
          <p:nvPr/>
        </p:nvCxnSpPr>
        <p:spPr>
          <a:xfrm>
            <a:off x="3846440" y="1171489"/>
            <a:ext cx="0" cy="4972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BD331E3-283E-4A5A-5FE8-3D485205FE3F}"/>
              </a:ext>
            </a:extLst>
          </p:cNvPr>
          <p:cNvCxnSpPr>
            <a:cxnSpLocks/>
          </p:cNvCxnSpPr>
          <p:nvPr/>
        </p:nvCxnSpPr>
        <p:spPr>
          <a:xfrm>
            <a:off x="8355760" y="1181100"/>
            <a:ext cx="0" cy="4972543"/>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1" name="Content Placeholder 8">
            <a:extLst>
              <a:ext uri="{FF2B5EF4-FFF2-40B4-BE49-F238E27FC236}">
                <a16:creationId xmlns:a16="http://schemas.microsoft.com/office/drawing/2014/main" id="{4C65F1DF-B888-9961-169F-BA309BE9BFC9}"/>
              </a:ext>
            </a:extLst>
          </p:cNvPr>
          <p:cNvGraphicFramePr>
            <a:graphicFrameLocks/>
          </p:cNvGraphicFramePr>
          <p:nvPr>
            <p:extLst>
              <p:ext uri="{D42A27DB-BD31-4B8C-83A1-F6EECF244321}">
                <p14:modId xmlns:p14="http://schemas.microsoft.com/office/powerpoint/2010/main" val="3563783756"/>
              </p:ext>
            </p:extLst>
          </p:nvPr>
        </p:nvGraphicFramePr>
        <p:xfrm>
          <a:off x="4746580" y="3657600"/>
          <a:ext cx="27432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Content Placeholder 8">
            <a:extLst>
              <a:ext uri="{FF2B5EF4-FFF2-40B4-BE49-F238E27FC236}">
                <a16:creationId xmlns:a16="http://schemas.microsoft.com/office/drawing/2014/main" id="{3D3479B8-76BC-9526-F3E2-18B076CF814F}"/>
              </a:ext>
            </a:extLst>
          </p:cNvPr>
          <p:cNvGraphicFramePr>
            <a:graphicFrameLocks/>
          </p:cNvGraphicFramePr>
          <p:nvPr>
            <p:extLst>
              <p:ext uri="{D42A27DB-BD31-4B8C-83A1-F6EECF244321}">
                <p14:modId xmlns:p14="http://schemas.microsoft.com/office/powerpoint/2010/main" val="1254044203"/>
              </p:ext>
            </p:extLst>
          </p:nvPr>
        </p:nvGraphicFramePr>
        <p:xfrm>
          <a:off x="8717140" y="3657600"/>
          <a:ext cx="27432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33" name="Round Same Side Corner Rectangle 58">
            <a:extLst>
              <a:ext uri="{FF2B5EF4-FFF2-40B4-BE49-F238E27FC236}">
                <a16:creationId xmlns:a16="http://schemas.microsoft.com/office/drawing/2014/main" id="{04586E37-F4EE-6BFB-FB7E-AAA3B9336D79}"/>
              </a:ext>
            </a:extLst>
          </p:cNvPr>
          <p:cNvSpPr/>
          <p:nvPr/>
        </p:nvSpPr>
        <p:spPr>
          <a:xfrm rot="16200000" flipH="1">
            <a:off x="6259704" y="1768408"/>
            <a:ext cx="461661" cy="640422"/>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34" name="Round Same Side Corner Rectangle 58">
            <a:extLst>
              <a:ext uri="{FF2B5EF4-FFF2-40B4-BE49-F238E27FC236}">
                <a16:creationId xmlns:a16="http://schemas.microsoft.com/office/drawing/2014/main" id="{4BCAA1B1-E384-FD29-87FD-FE71A249E061}"/>
              </a:ext>
            </a:extLst>
          </p:cNvPr>
          <p:cNvSpPr/>
          <p:nvPr/>
        </p:nvSpPr>
        <p:spPr>
          <a:xfrm rot="16200000" flipH="1">
            <a:off x="5468999" y="1772012"/>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35" name="TextBox 34">
            <a:extLst>
              <a:ext uri="{FF2B5EF4-FFF2-40B4-BE49-F238E27FC236}">
                <a16:creationId xmlns:a16="http://schemas.microsoft.com/office/drawing/2014/main" id="{5F1F21DC-33C0-85FD-2C3B-35B2D368BC3C}"/>
              </a:ext>
            </a:extLst>
          </p:cNvPr>
          <p:cNvSpPr txBox="1"/>
          <p:nvPr/>
        </p:nvSpPr>
        <p:spPr>
          <a:xfrm>
            <a:off x="6040470" y="18979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50%</a:t>
            </a:r>
          </a:p>
        </p:txBody>
      </p:sp>
      <p:sp>
        <p:nvSpPr>
          <p:cNvPr id="36" name="TextBox 35">
            <a:extLst>
              <a:ext uri="{FF2B5EF4-FFF2-40B4-BE49-F238E27FC236}">
                <a16:creationId xmlns:a16="http://schemas.microsoft.com/office/drawing/2014/main" id="{B4B1A010-25ED-16DB-D27B-BCA818E88642}"/>
              </a:ext>
            </a:extLst>
          </p:cNvPr>
          <p:cNvSpPr txBox="1"/>
          <p:nvPr/>
        </p:nvSpPr>
        <p:spPr>
          <a:xfrm>
            <a:off x="5232847" y="1889461"/>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50%</a:t>
            </a:r>
          </a:p>
        </p:txBody>
      </p:sp>
      <p:sp>
        <p:nvSpPr>
          <p:cNvPr id="37" name="Rectangle: Rounded Corners 32">
            <a:extLst>
              <a:ext uri="{FF2B5EF4-FFF2-40B4-BE49-F238E27FC236}">
                <a16:creationId xmlns:a16="http://schemas.microsoft.com/office/drawing/2014/main" id="{E970D208-B9F0-7D0A-BBF5-DD37408E820C}"/>
              </a:ext>
            </a:extLst>
          </p:cNvPr>
          <p:cNvSpPr/>
          <p:nvPr/>
        </p:nvSpPr>
        <p:spPr>
          <a:xfrm>
            <a:off x="5066050"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35-54</a:t>
            </a:r>
          </a:p>
        </p:txBody>
      </p:sp>
      <p:sp>
        <p:nvSpPr>
          <p:cNvPr id="38" name="Google Shape;2323;p39">
            <a:extLst>
              <a:ext uri="{FF2B5EF4-FFF2-40B4-BE49-F238E27FC236}">
                <a16:creationId xmlns:a16="http://schemas.microsoft.com/office/drawing/2014/main" id="{CDAE6678-3F7E-A25E-615B-EFB0470ADB29}"/>
              </a:ext>
            </a:extLst>
          </p:cNvPr>
          <p:cNvSpPr>
            <a:spLocks noChangeAspect="1"/>
          </p:cNvSpPr>
          <p:nvPr/>
        </p:nvSpPr>
        <p:spPr>
          <a:xfrm>
            <a:off x="5379618" y="2442174"/>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39" name="Google Shape;2321;p39">
            <a:extLst>
              <a:ext uri="{FF2B5EF4-FFF2-40B4-BE49-F238E27FC236}">
                <a16:creationId xmlns:a16="http://schemas.microsoft.com/office/drawing/2014/main" id="{2F5BC42A-ED57-C8C6-09C5-05038BDE3863}"/>
              </a:ext>
            </a:extLst>
          </p:cNvPr>
          <p:cNvSpPr>
            <a:spLocks noChangeAspect="1"/>
          </p:cNvSpPr>
          <p:nvPr/>
        </p:nvSpPr>
        <p:spPr>
          <a:xfrm>
            <a:off x="6194763" y="2442174"/>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40" name="Round Same Side Corner Rectangle 58">
            <a:extLst>
              <a:ext uri="{FF2B5EF4-FFF2-40B4-BE49-F238E27FC236}">
                <a16:creationId xmlns:a16="http://schemas.microsoft.com/office/drawing/2014/main" id="{A5DB03BF-F847-3B07-78CF-09D3E2D8FD6A}"/>
              </a:ext>
            </a:extLst>
          </p:cNvPr>
          <p:cNvSpPr/>
          <p:nvPr/>
        </p:nvSpPr>
        <p:spPr>
          <a:xfrm rot="16200000" flipH="1">
            <a:off x="10323747" y="1792520"/>
            <a:ext cx="461661" cy="640422"/>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41" name="Round Same Side Corner Rectangle 58">
            <a:extLst>
              <a:ext uri="{FF2B5EF4-FFF2-40B4-BE49-F238E27FC236}">
                <a16:creationId xmlns:a16="http://schemas.microsoft.com/office/drawing/2014/main" id="{D2BCE25C-622F-90E3-5E32-95F634348CCA}"/>
              </a:ext>
            </a:extLst>
          </p:cNvPr>
          <p:cNvSpPr/>
          <p:nvPr/>
        </p:nvSpPr>
        <p:spPr>
          <a:xfrm rot="16200000" flipH="1">
            <a:off x="9533042" y="1796124"/>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42" name="TextBox 41">
            <a:extLst>
              <a:ext uri="{FF2B5EF4-FFF2-40B4-BE49-F238E27FC236}">
                <a16:creationId xmlns:a16="http://schemas.microsoft.com/office/drawing/2014/main" id="{4F3BE18B-E162-E1E1-88BB-B5693DAEBB09}"/>
              </a:ext>
            </a:extLst>
          </p:cNvPr>
          <p:cNvSpPr txBox="1"/>
          <p:nvPr/>
        </p:nvSpPr>
        <p:spPr>
          <a:xfrm>
            <a:off x="10129913" y="18979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70%</a:t>
            </a:r>
          </a:p>
        </p:txBody>
      </p:sp>
      <p:sp>
        <p:nvSpPr>
          <p:cNvPr id="43" name="TextBox 42">
            <a:extLst>
              <a:ext uri="{FF2B5EF4-FFF2-40B4-BE49-F238E27FC236}">
                <a16:creationId xmlns:a16="http://schemas.microsoft.com/office/drawing/2014/main" id="{7453107D-3C0D-9C12-C80A-7B717115C30B}"/>
              </a:ext>
            </a:extLst>
          </p:cNvPr>
          <p:cNvSpPr txBox="1"/>
          <p:nvPr/>
        </p:nvSpPr>
        <p:spPr>
          <a:xfrm>
            <a:off x="9328337" y="19077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30%</a:t>
            </a:r>
          </a:p>
        </p:txBody>
      </p:sp>
      <p:sp>
        <p:nvSpPr>
          <p:cNvPr id="44" name="Rectangle: Rounded Corners 33">
            <a:extLst>
              <a:ext uri="{FF2B5EF4-FFF2-40B4-BE49-F238E27FC236}">
                <a16:creationId xmlns:a16="http://schemas.microsoft.com/office/drawing/2014/main" id="{F6DF3185-5D4A-2982-98BF-BEC3D0DF725A}"/>
              </a:ext>
            </a:extLst>
          </p:cNvPr>
          <p:cNvSpPr/>
          <p:nvPr/>
        </p:nvSpPr>
        <p:spPr>
          <a:xfrm>
            <a:off x="9097188"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55+</a:t>
            </a:r>
          </a:p>
        </p:txBody>
      </p:sp>
      <p:sp>
        <p:nvSpPr>
          <p:cNvPr id="45" name="Google Shape;2323;p39">
            <a:extLst>
              <a:ext uri="{FF2B5EF4-FFF2-40B4-BE49-F238E27FC236}">
                <a16:creationId xmlns:a16="http://schemas.microsoft.com/office/drawing/2014/main" id="{7C28981C-B193-3CDE-B519-EF717ADE3AA4}"/>
              </a:ext>
            </a:extLst>
          </p:cNvPr>
          <p:cNvSpPr>
            <a:spLocks noChangeAspect="1"/>
          </p:cNvSpPr>
          <p:nvPr/>
        </p:nvSpPr>
        <p:spPr>
          <a:xfrm>
            <a:off x="9463657" y="2465508"/>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46" name="Google Shape;2321;p39">
            <a:extLst>
              <a:ext uri="{FF2B5EF4-FFF2-40B4-BE49-F238E27FC236}">
                <a16:creationId xmlns:a16="http://schemas.microsoft.com/office/drawing/2014/main" id="{95CFC204-EA2C-9773-73B5-78312ACF8394}"/>
              </a:ext>
            </a:extLst>
          </p:cNvPr>
          <p:cNvSpPr>
            <a:spLocks noChangeAspect="1"/>
          </p:cNvSpPr>
          <p:nvPr/>
        </p:nvSpPr>
        <p:spPr>
          <a:xfrm>
            <a:off x="10293121" y="2459251"/>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Tree>
    <p:extLst>
      <p:ext uri="{BB962C8B-B14F-4D97-AF65-F5344CB8AC3E}">
        <p14:creationId xmlns:p14="http://schemas.microsoft.com/office/powerpoint/2010/main" val="167859463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Why they take prebiotics:</a:t>
            </a:r>
            <a:br>
              <a:rPr lang="en-US">
                <a:solidFill>
                  <a:schemeClr val="tx1"/>
                </a:solidFill>
              </a:rPr>
            </a:br>
            <a:r>
              <a:rPr lang="en-US">
                <a:solidFill>
                  <a:schemeClr val="tx1"/>
                </a:solidFill>
              </a:rPr>
              <a:t>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18-34 n=346, Male 18-34 n=352, Female 35-54 n=437, Mal</a:t>
            </a:r>
            <a:r>
              <a:rPr lang="en-US" sz="1000">
                <a:solidFill>
                  <a:prstClr val="white">
                    <a:lumMod val="50000"/>
                  </a:prstClr>
                </a:solidFill>
                <a:latin typeface="Arial"/>
                <a:cs typeface="Arial"/>
              </a:rPr>
              <a:t>e 35-54 n=448, Female 55+ n=175, Male 55+ n=209</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“Why do you take a prebiotic supplement?”</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11695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Insights:</a:t>
            </a:r>
            <a:endParaRPr lang="en-US">
              <a:solidFill>
                <a:schemeClr val="dk1"/>
              </a:solidFill>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When sorting by age &amp; gender we see immunity health is the reason that resonates with everyone, whereas gut health/digestion is significantly skewed older and female.</a:t>
            </a:r>
            <a:endParaRPr lang="en-US" sz="1400">
              <a:solidFill>
                <a:schemeClr val="dk1"/>
              </a:solidFill>
              <a:latin typeface="Arial"/>
              <a:ea typeface="Arial"/>
              <a:cs typeface="Arial"/>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cs typeface="Arial"/>
                <a:sym typeface="Arial"/>
              </a:rPr>
              <a:t>Males 18-34 over-index for stress/mood, a response that is skewed younger and male.</a:t>
            </a:r>
            <a:endParaRPr lang="en-US" sz="1400">
              <a:solidFill>
                <a:schemeClr val="dk1"/>
              </a:solidFill>
              <a:latin typeface="Arial"/>
              <a:cs typeface="Arial"/>
            </a:endParaRPr>
          </a:p>
          <a:p>
            <a:pPr marL="285750" indent="-285750">
              <a:buClr>
                <a:schemeClr val="dk1"/>
              </a:buClr>
              <a:buSzPts val="1400"/>
              <a:buFont typeface="Arial"/>
              <a:buChar char="•"/>
            </a:pPr>
            <a:r>
              <a:rPr lang="en-US" sz="1400">
                <a:solidFill>
                  <a:schemeClr val="dk1"/>
                </a:solidFill>
                <a:cs typeface="Arial"/>
              </a:rPr>
              <a:t>Metabolic health sits third for many groups, and is another 'all user response'.</a:t>
            </a:r>
          </a:p>
        </p:txBody>
      </p:sp>
      <p:graphicFrame>
        <p:nvGraphicFramePr>
          <p:cNvPr id="9" name="Chart 8">
            <a:extLst>
              <a:ext uri="{FF2B5EF4-FFF2-40B4-BE49-F238E27FC236}">
                <a16:creationId xmlns:a16="http://schemas.microsoft.com/office/drawing/2014/main" id="{D44E73E5-4A29-3573-3EAC-40740C5FF4FC}"/>
              </a:ext>
            </a:extLst>
          </p:cNvPr>
          <p:cNvGraphicFramePr/>
          <p:nvPr>
            <p:extLst>
              <p:ext uri="{D42A27DB-BD31-4B8C-83A1-F6EECF244321}">
                <p14:modId xmlns:p14="http://schemas.microsoft.com/office/powerpoint/2010/main" val="2797715032"/>
              </p:ext>
            </p:extLst>
          </p:nvPr>
        </p:nvGraphicFramePr>
        <p:xfrm>
          <a:off x="164743" y="1804733"/>
          <a:ext cx="12001169" cy="46421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2219516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Why they take prebiotics:</a:t>
            </a:r>
            <a:br>
              <a:rPr lang="en-US">
                <a:solidFill>
                  <a:schemeClr val="tx1"/>
                </a:solidFill>
              </a:rPr>
            </a:br>
            <a:r>
              <a:rPr lang="en-US">
                <a:solidFill>
                  <a:schemeClr val="tx1"/>
                </a:solidFill>
              </a:rPr>
              <a:t>us,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18-34 n=59, US Male 18-34 n=117, US Female 35-54 n=105, US Mal</a:t>
            </a:r>
            <a:r>
              <a:rPr lang="en-US" sz="1000">
                <a:solidFill>
                  <a:prstClr val="white">
                    <a:lumMod val="50000"/>
                  </a:prstClr>
                </a:solidFill>
                <a:latin typeface="Arial"/>
                <a:cs typeface="Arial"/>
              </a:rPr>
              <a:t>e 35-54 n=113, US Female 55+ n=46, US Male 55+ n=33</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“Why do you take a prebiotic supplement?”</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a:t>
            </a:r>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Among those in the US, immunity responses fall more in line with the likes of regularity and metabolic health and gut health/digestion is even more heavily skewed older female. The 63% response from females over 55 there is the highest single response for this question.</a:t>
            </a:r>
            <a:endParaRPr/>
          </a:p>
        </p:txBody>
      </p:sp>
      <p:graphicFrame>
        <p:nvGraphicFramePr>
          <p:cNvPr id="9" name="Chart 8">
            <a:extLst>
              <a:ext uri="{FF2B5EF4-FFF2-40B4-BE49-F238E27FC236}">
                <a16:creationId xmlns:a16="http://schemas.microsoft.com/office/drawing/2014/main" id="{D44E73E5-4A29-3573-3EAC-40740C5FF4FC}"/>
              </a:ext>
            </a:extLst>
          </p:cNvPr>
          <p:cNvGraphicFramePr/>
          <p:nvPr>
            <p:extLst>
              <p:ext uri="{D42A27DB-BD31-4B8C-83A1-F6EECF244321}">
                <p14:modId xmlns:p14="http://schemas.microsoft.com/office/powerpoint/2010/main" val="1288650677"/>
              </p:ext>
            </p:extLst>
          </p:nvPr>
        </p:nvGraphicFramePr>
        <p:xfrm>
          <a:off x="177308" y="1585506"/>
          <a:ext cx="12001169" cy="47455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2792985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Why they take prebiotics:</a:t>
            </a:r>
            <a:br>
              <a:rPr lang="en-US">
                <a:solidFill>
                  <a:schemeClr val="tx1"/>
                </a:solidFill>
              </a:rPr>
            </a:br>
            <a:r>
              <a:rPr lang="en-US">
                <a:solidFill>
                  <a:schemeClr val="tx1"/>
                </a:solidFill>
              </a:rPr>
              <a:t>us, 2019-2024</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2019 US n=333, 2020 US n=300, 2021 US n=342, 2022 US n=503, 2023 US n=484, 2024 US n=474.</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“Why do you take a prebiotic supplement?”</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3">
            <a:alphaModFix/>
          </a:blip>
          <a:srcRect/>
          <a:stretch/>
        </p:blipFill>
        <p:spPr>
          <a:xfrm>
            <a:off x="838200" y="855600"/>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55600"/>
            <a:ext cx="10058400"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a:t>
            </a:r>
            <a:endParaRPr lang="en-US">
              <a:solidFill>
                <a:schemeClr val="dk1"/>
              </a:solidFill>
            </a:endParaRPr>
          </a:p>
          <a:p>
            <a:pPr marL="285750" indent="-285750">
              <a:buClr>
                <a:schemeClr val="dk1"/>
              </a:buClr>
              <a:buSzPts val="1400"/>
              <a:buFont typeface="Arial"/>
              <a:buChar char="•"/>
            </a:pPr>
            <a:r>
              <a:rPr lang="en-US" sz="1400">
                <a:solidFill>
                  <a:schemeClr val="dk1"/>
                </a:solidFill>
                <a:latin typeface="Arial"/>
                <a:ea typeface="Arial"/>
                <a:cs typeface="Arial"/>
                <a:sym typeface="Arial"/>
              </a:rPr>
              <a:t>While gut health/digestion is still the overall number one response in the US, since 2019 the US there has been a slight shift away from gut health/digestion and solidifying of immunity health as the second response. </a:t>
            </a:r>
            <a:endParaRPr lang="en-US">
              <a:solidFill>
                <a:schemeClr val="dk1"/>
              </a:solidFill>
            </a:endParaRPr>
          </a:p>
        </p:txBody>
      </p:sp>
      <p:graphicFrame>
        <p:nvGraphicFramePr>
          <p:cNvPr id="9" name="Chart 8">
            <a:extLst>
              <a:ext uri="{FF2B5EF4-FFF2-40B4-BE49-F238E27FC236}">
                <a16:creationId xmlns:a16="http://schemas.microsoft.com/office/drawing/2014/main" id="{D44E73E5-4A29-3573-3EAC-40740C5FF4FC}"/>
              </a:ext>
            </a:extLst>
          </p:cNvPr>
          <p:cNvGraphicFramePr/>
          <p:nvPr>
            <p:extLst>
              <p:ext uri="{D42A27DB-BD31-4B8C-83A1-F6EECF244321}">
                <p14:modId xmlns:p14="http://schemas.microsoft.com/office/powerpoint/2010/main" val="3242791785"/>
              </p:ext>
            </p:extLst>
          </p:nvPr>
        </p:nvGraphicFramePr>
        <p:xfrm>
          <a:off x="190831" y="1558456"/>
          <a:ext cx="12001169" cy="474554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5794180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Important label characteristics: </a:t>
            </a:r>
            <a:br>
              <a:rPr lang="en-US">
                <a:solidFill>
                  <a:schemeClr val="tx1"/>
                </a:solidFill>
              </a:rPr>
            </a:br>
            <a:r>
              <a:rPr lang="en-US">
                <a:solidFill>
                  <a:schemeClr val="tx1"/>
                </a:solidFill>
              </a:rPr>
              <a:t>country</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n=474, UK n=168, DE n=203, IT n=247, KR n=316, AU n=197, IN n=367.</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“When you select what prebiotic to purchase, what characteristics do you look for on the label?”</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Insights</a:t>
            </a:r>
            <a:endParaRPr lang="en-US">
              <a:solidFill>
                <a:schemeClr val="dk1"/>
              </a:solidFill>
            </a:endParaRPr>
          </a:p>
          <a:p>
            <a:pPr marL="285750" indent="-285750">
              <a:buClr>
                <a:schemeClr val="dk1"/>
              </a:buClr>
              <a:buSzPts val="1400"/>
              <a:buFont typeface="Arial"/>
              <a:buChar char="•"/>
            </a:pPr>
            <a:r>
              <a:rPr lang="en-US" sz="1400">
                <a:solidFill>
                  <a:schemeClr val="dk1"/>
                </a:solidFill>
                <a:latin typeface="Arial"/>
                <a:ea typeface="Arial"/>
                <a:cs typeface="Arial"/>
                <a:sym typeface="Arial"/>
              </a:rPr>
              <a:t>Responses are varied with a noticeable top 4 or 5 and as usual, Indian respondents over-indexing across the board.</a:t>
            </a:r>
            <a:endParaRPr lang="en-US" sz="1400">
              <a:solidFill>
                <a:schemeClr val="dk1"/>
              </a:solidFill>
              <a:latin typeface="Arial"/>
              <a:ea typeface="Arial"/>
              <a:cs typeface="Arial"/>
            </a:endParaRPr>
          </a:p>
          <a:p>
            <a:pPr marL="285750" indent="-285750">
              <a:buClr>
                <a:schemeClr val="dk1"/>
              </a:buClr>
              <a:buSzPts val="1400"/>
              <a:buFont typeface="Arial"/>
              <a:buChar char="•"/>
            </a:pPr>
            <a:r>
              <a:rPr lang="en-US" sz="1400">
                <a:solidFill>
                  <a:schemeClr val="dk1"/>
                </a:solidFill>
                <a:latin typeface="Arial"/>
                <a:cs typeface="Arial"/>
                <a:sym typeface="Arial"/>
              </a:rPr>
              <a:t>The top response is from Korean respondents for specific activity or action on gut microbiota at 40%; that is also the top response from Italy.</a:t>
            </a:r>
            <a:endParaRPr lang="en-US">
              <a:solidFill>
                <a:schemeClr val="dk1"/>
              </a:solidFill>
              <a:cs typeface="Arial"/>
            </a:endParaRPr>
          </a:p>
        </p:txBody>
      </p:sp>
      <p:graphicFrame>
        <p:nvGraphicFramePr>
          <p:cNvPr id="9" name="Chart 8">
            <a:extLst>
              <a:ext uri="{FF2B5EF4-FFF2-40B4-BE49-F238E27FC236}">
                <a16:creationId xmlns:a16="http://schemas.microsoft.com/office/drawing/2014/main" id="{D44E73E5-4A29-3573-3EAC-40740C5FF4FC}"/>
              </a:ext>
            </a:extLst>
          </p:cNvPr>
          <p:cNvGraphicFramePr/>
          <p:nvPr>
            <p:extLst>
              <p:ext uri="{D42A27DB-BD31-4B8C-83A1-F6EECF244321}">
                <p14:modId xmlns:p14="http://schemas.microsoft.com/office/powerpoint/2010/main" val="3898466707"/>
              </p:ext>
            </p:extLst>
          </p:nvPr>
        </p:nvGraphicFramePr>
        <p:xfrm>
          <a:off x="164743" y="1578988"/>
          <a:ext cx="12001169" cy="48798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8844734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Important label characteristics:</a:t>
            </a:r>
            <a:br>
              <a:rPr lang="en-US">
                <a:solidFill>
                  <a:schemeClr val="tx1"/>
                </a:solidFill>
              </a:rPr>
            </a:br>
            <a:r>
              <a:rPr lang="en-US">
                <a:solidFill>
                  <a:schemeClr val="tx1"/>
                </a:solidFill>
              </a:rPr>
              <a:t>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18-34 n=346, Male 18-34 n=352, Female 35-54 n=437, Mal</a:t>
            </a:r>
            <a:r>
              <a:rPr lang="en-US" sz="1000">
                <a:solidFill>
                  <a:prstClr val="white">
                    <a:lumMod val="50000"/>
                  </a:prstClr>
                </a:solidFill>
                <a:latin typeface="Arial"/>
                <a:cs typeface="Arial"/>
              </a:rPr>
              <a:t>e 35-54 n=448, Female 55+ n=175, Male 55+ n=209</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“When you select what prebiotic to purchase, what characteristics do you look for on the label?”</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63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63024"/>
            <a:ext cx="1005840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a:t>
            </a:r>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Several of the top responses (labeled as a prebiotic, pro/pre-biotic combo and prebiotic fiber) show an older skew.</a:t>
            </a:r>
            <a:endParaRPr lang="en-US" sz="1400">
              <a:solidFill>
                <a:schemeClr val="dk1"/>
              </a:solidFill>
              <a:cs typeface="Arial"/>
            </a:endParaRPr>
          </a:p>
        </p:txBody>
      </p:sp>
      <p:graphicFrame>
        <p:nvGraphicFramePr>
          <p:cNvPr id="6" name="Chart 5">
            <a:extLst>
              <a:ext uri="{FF2B5EF4-FFF2-40B4-BE49-F238E27FC236}">
                <a16:creationId xmlns:a16="http://schemas.microsoft.com/office/drawing/2014/main" id="{A0FF65BF-CDB3-C963-CC28-9E0F5CDCCE1B}"/>
              </a:ext>
            </a:extLst>
          </p:cNvPr>
          <p:cNvGraphicFramePr/>
          <p:nvPr>
            <p:extLst>
              <p:ext uri="{D42A27DB-BD31-4B8C-83A1-F6EECF244321}">
                <p14:modId xmlns:p14="http://schemas.microsoft.com/office/powerpoint/2010/main" val="1878306329"/>
              </p:ext>
            </p:extLst>
          </p:nvPr>
        </p:nvGraphicFramePr>
        <p:xfrm>
          <a:off x="190831" y="1424190"/>
          <a:ext cx="12001169" cy="48798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5023286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Important label characteristics:</a:t>
            </a:r>
            <a:br>
              <a:rPr lang="en-US">
                <a:solidFill>
                  <a:schemeClr val="tx1"/>
                </a:solidFill>
              </a:rPr>
            </a:br>
            <a:r>
              <a:rPr lang="en-US">
                <a:solidFill>
                  <a:schemeClr val="tx1"/>
                </a:solidFill>
              </a:rPr>
              <a:t>us,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18-34 n=59, US Male 18-34 n=117, US Female 35-54 n=105, US Mal</a:t>
            </a:r>
            <a:r>
              <a:rPr lang="en-US" sz="1000">
                <a:solidFill>
                  <a:prstClr val="white">
                    <a:lumMod val="50000"/>
                  </a:prstClr>
                </a:solidFill>
                <a:latin typeface="Arial"/>
                <a:cs typeface="Arial"/>
              </a:rPr>
              <a:t>e 35-54 n=113, US Female 55+ n=46, US Male 55+ n=33</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“When you select what prebiotic to purchase, what characteristics do you look for on the label?”</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Insights:</a:t>
            </a:r>
            <a:endParaRPr lang="en-US">
              <a:solidFill>
                <a:schemeClr val="dk1"/>
              </a:solidFill>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Simply being labeled as a prebiotic resonates most with those over 55 in the US.</a:t>
            </a:r>
            <a:endParaRPr lang="en-US" sz="1400">
              <a:solidFill>
                <a:schemeClr val="dk1"/>
              </a:solidFill>
              <a:latin typeface="Arial"/>
              <a:ea typeface="Arial"/>
              <a:cs typeface="Arial"/>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cs typeface="Arial"/>
                <a:sym typeface="Arial"/>
              </a:rPr>
              <a:t>Many of the top responses in the US resonate more with the older age groups.</a:t>
            </a:r>
            <a:endParaRPr lang="en-US" sz="1400">
              <a:solidFill>
                <a:schemeClr val="dk1"/>
              </a:solidFill>
              <a:latin typeface="Arial"/>
              <a:cs typeface="Arial"/>
            </a:endParaRPr>
          </a:p>
          <a:p>
            <a:pPr marL="285750" indent="-285750">
              <a:buClr>
                <a:schemeClr val="dk1"/>
              </a:buClr>
              <a:buSzPts val="1400"/>
              <a:buFont typeface="Arial"/>
              <a:buChar char="•"/>
            </a:pPr>
            <a:r>
              <a:rPr lang="en-US" sz="1400">
                <a:solidFill>
                  <a:schemeClr val="dk1"/>
                </a:solidFill>
                <a:cs typeface="Arial"/>
              </a:rPr>
              <a:t>Prebiotic fiber resonates more strongly with older females.</a:t>
            </a:r>
          </a:p>
        </p:txBody>
      </p:sp>
      <p:graphicFrame>
        <p:nvGraphicFramePr>
          <p:cNvPr id="6" name="Chart 5">
            <a:extLst>
              <a:ext uri="{FF2B5EF4-FFF2-40B4-BE49-F238E27FC236}">
                <a16:creationId xmlns:a16="http://schemas.microsoft.com/office/drawing/2014/main" id="{C0D41B51-66B3-7705-6ECF-39BF0E5E003E}"/>
              </a:ext>
            </a:extLst>
          </p:cNvPr>
          <p:cNvGraphicFramePr/>
          <p:nvPr>
            <p:extLst>
              <p:ext uri="{D42A27DB-BD31-4B8C-83A1-F6EECF244321}">
                <p14:modId xmlns:p14="http://schemas.microsoft.com/office/powerpoint/2010/main" val="3169177663"/>
              </p:ext>
            </p:extLst>
          </p:nvPr>
        </p:nvGraphicFramePr>
        <p:xfrm>
          <a:off x="190831" y="1592190"/>
          <a:ext cx="12001169" cy="48798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6488881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Important label characteristics:</a:t>
            </a:r>
            <a:br>
              <a:rPr lang="en-US">
                <a:solidFill>
                  <a:schemeClr val="tx1"/>
                </a:solidFill>
              </a:rPr>
            </a:br>
            <a:r>
              <a:rPr lang="en-US">
                <a:solidFill>
                  <a:schemeClr val="tx1"/>
                </a:solidFill>
              </a:rPr>
              <a:t>us, 2019-2024</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2019 US n=333, 2020 US n=300, 2021 US n=342, 2022 US n=503, 2023 US n=484, 2024 US n=474.</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“When you select what prebiotic to purchase, what characteristics do you look for on the label?”</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3704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Insights:</a:t>
            </a:r>
            <a:endParaRPr lang="en-US">
              <a:solidFill>
                <a:schemeClr val="dk1"/>
              </a:solidFill>
            </a:endParaRPr>
          </a:p>
          <a:p>
            <a:pPr marL="285750" indent="-285750">
              <a:buClr>
                <a:schemeClr val="dk1"/>
              </a:buClr>
              <a:buSzPts val="1400"/>
              <a:buFont typeface="Arial"/>
              <a:buChar char="•"/>
            </a:pPr>
            <a:r>
              <a:rPr lang="en-US" sz="1400">
                <a:solidFill>
                  <a:schemeClr val="dk1"/>
                </a:solidFill>
                <a:latin typeface="Arial"/>
                <a:ea typeface="Arial"/>
                <a:cs typeface="Arial"/>
                <a:sym typeface="Arial"/>
              </a:rPr>
              <a:t>Simply being labeled as a prebiotic has seen a steady and stark decline in importance in the US since 2019 as the market matures.</a:t>
            </a:r>
            <a:endParaRPr lang="en-US" sz="1400">
              <a:solidFill>
                <a:schemeClr val="dk1"/>
              </a:solidFill>
              <a:latin typeface="Arial"/>
              <a:ea typeface="Arial"/>
              <a:cs typeface="Arial"/>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cs typeface="Arial"/>
                <a:sym typeface="Arial"/>
              </a:rPr>
              <a:t>While not being a valid response until 2022, a values-based seal or certification as been one of the top responses since 2022.</a:t>
            </a:r>
            <a:endParaRPr lang="en-US">
              <a:solidFill>
                <a:schemeClr val="dk1"/>
              </a:solidFill>
            </a:endParaRPr>
          </a:p>
        </p:txBody>
      </p:sp>
      <p:graphicFrame>
        <p:nvGraphicFramePr>
          <p:cNvPr id="6" name="Chart 5">
            <a:extLst>
              <a:ext uri="{FF2B5EF4-FFF2-40B4-BE49-F238E27FC236}">
                <a16:creationId xmlns:a16="http://schemas.microsoft.com/office/drawing/2014/main" id="{C0D41B51-66B3-7705-6ECF-39BF0E5E003E}"/>
              </a:ext>
            </a:extLst>
          </p:cNvPr>
          <p:cNvGraphicFramePr/>
          <p:nvPr>
            <p:extLst>
              <p:ext uri="{D42A27DB-BD31-4B8C-83A1-F6EECF244321}">
                <p14:modId xmlns:p14="http://schemas.microsoft.com/office/powerpoint/2010/main" val="2513123648"/>
              </p:ext>
            </p:extLst>
          </p:nvPr>
        </p:nvGraphicFramePr>
        <p:xfrm>
          <a:off x="190831" y="1606456"/>
          <a:ext cx="12001169" cy="47455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4973377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Preferred prebiotic formats: country</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n=474, UK n=168, DE n=203, IT n=247, KR n=316, AU n=197, IN n=367.</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“How do you prefer to consume your prebiotics?”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Insights:</a:t>
            </a:r>
            <a:endParaRPr lang="en-US">
              <a:solidFill>
                <a:schemeClr val="dk1"/>
              </a:solidFill>
            </a:endParaRPr>
          </a:p>
          <a:p>
            <a:pPr marL="285750" indent="-285750">
              <a:buClr>
                <a:schemeClr val="dk1"/>
              </a:buClr>
              <a:buSzPts val="1400"/>
              <a:buFont typeface="Arial"/>
              <a:buChar char="•"/>
            </a:pPr>
            <a:r>
              <a:rPr lang="en-US" sz="1400">
                <a:solidFill>
                  <a:schemeClr val="dk1"/>
                </a:solidFill>
                <a:latin typeface="Arial"/>
                <a:ea typeface="Arial"/>
                <a:cs typeface="Arial"/>
                <a:sym typeface="Arial"/>
              </a:rPr>
              <a:t>Pill and capsules are the top two preferred formats by a decent margin.</a:t>
            </a:r>
          </a:p>
          <a:p>
            <a:pPr marL="285750" indent="-285750">
              <a:buClr>
                <a:schemeClr val="dk1"/>
              </a:buClr>
              <a:buSzPts val="1400"/>
              <a:buFont typeface="Arial"/>
              <a:buChar char="•"/>
            </a:pPr>
            <a:r>
              <a:rPr lang="en-US" sz="1400">
                <a:solidFill>
                  <a:schemeClr val="dk1"/>
                </a:solidFill>
                <a:latin typeface="Arial"/>
                <a:cs typeface="Arial"/>
                <a:sym typeface="Arial"/>
              </a:rPr>
              <a:t>Gummy is mostly a US format.</a:t>
            </a:r>
          </a:p>
          <a:p>
            <a:pPr marL="285750" indent="-285750">
              <a:buClr>
                <a:schemeClr val="dk1"/>
              </a:buClr>
              <a:buSzPts val="1400"/>
              <a:buFont typeface="Arial"/>
              <a:buChar char="•"/>
            </a:pPr>
            <a:r>
              <a:rPr lang="en-US" sz="1400">
                <a:solidFill>
                  <a:schemeClr val="dk1"/>
                </a:solidFill>
                <a:latin typeface="Arial"/>
                <a:cs typeface="Arial"/>
                <a:sym typeface="Arial"/>
              </a:rPr>
              <a:t>Indian respondents over-index for both beverage and powder, the latter sees the over-indexing from South Korea as well.</a:t>
            </a:r>
            <a:endParaRPr lang="en-US">
              <a:solidFill>
                <a:schemeClr val="dk1"/>
              </a:solidFill>
              <a:cs typeface="Arial"/>
            </a:endParaRPr>
          </a:p>
        </p:txBody>
      </p:sp>
      <p:graphicFrame>
        <p:nvGraphicFramePr>
          <p:cNvPr id="9" name="Chart 8">
            <a:extLst>
              <a:ext uri="{FF2B5EF4-FFF2-40B4-BE49-F238E27FC236}">
                <a16:creationId xmlns:a16="http://schemas.microsoft.com/office/drawing/2014/main" id="{D44E73E5-4A29-3573-3EAC-40740C5FF4FC}"/>
              </a:ext>
            </a:extLst>
          </p:cNvPr>
          <p:cNvGraphicFramePr/>
          <p:nvPr>
            <p:extLst>
              <p:ext uri="{D42A27DB-BD31-4B8C-83A1-F6EECF244321}">
                <p14:modId xmlns:p14="http://schemas.microsoft.com/office/powerpoint/2010/main" val="4095882840"/>
              </p:ext>
            </p:extLst>
          </p:nvPr>
        </p:nvGraphicFramePr>
        <p:xfrm>
          <a:off x="190831" y="1653872"/>
          <a:ext cx="12001169" cy="46501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182564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Preferred prebiotic formats:</a:t>
            </a:r>
            <a:br>
              <a:rPr lang="en-US">
                <a:solidFill>
                  <a:schemeClr val="tx1"/>
                </a:solidFill>
              </a:rPr>
            </a:br>
            <a:r>
              <a:rPr lang="en-US">
                <a:solidFill>
                  <a:schemeClr val="tx1"/>
                </a:solidFill>
              </a:rPr>
              <a:t>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18-34 n=346, Male 18-34 n=352, Female 35-54 n=437, Mal</a:t>
            </a:r>
            <a:r>
              <a:rPr lang="en-US" sz="1000">
                <a:solidFill>
                  <a:prstClr val="white">
                    <a:lumMod val="50000"/>
                  </a:prstClr>
                </a:solidFill>
                <a:latin typeface="Arial"/>
                <a:cs typeface="Arial"/>
              </a:rPr>
              <a:t>e 35-54 n=448, Female 55+ n=175, Male 55+ n=209</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“How do you prefer to consume your prebiotics?”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Insights:</a:t>
            </a:r>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For each age &amp; gender group capsules is the number one response.</a:t>
            </a: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cs typeface="Arial"/>
                <a:sym typeface="Arial"/>
              </a:rPr>
              <a:t>Powder is the number two response from females 18-34, it is pills for all other groups.</a:t>
            </a: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cs typeface="Arial"/>
                <a:sym typeface="Arial"/>
              </a:rPr>
              <a:t>The gummy format is heavily driven by females and males 18-34.</a:t>
            </a:r>
            <a:endParaRPr lang="en-US" sz="1400">
              <a:solidFill>
                <a:schemeClr val="dk1"/>
              </a:solidFill>
              <a:cs typeface="Arial"/>
            </a:endParaRPr>
          </a:p>
        </p:txBody>
      </p:sp>
      <p:graphicFrame>
        <p:nvGraphicFramePr>
          <p:cNvPr id="9" name="Chart 8">
            <a:extLst>
              <a:ext uri="{FF2B5EF4-FFF2-40B4-BE49-F238E27FC236}">
                <a16:creationId xmlns:a16="http://schemas.microsoft.com/office/drawing/2014/main" id="{D44E73E5-4A29-3573-3EAC-40740C5FF4FC}"/>
              </a:ext>
            </a:extLst>
          </p:cNvPr>
          <p:cNvGraphicFramePr/>
          <p:nvPr>
            <p:extLst>
              <p:ext uri="{D42A27DB-BD31-4B8C-83A1-F6EECF244321}">
                <p14:modId xmlns:p14="http://schemas.microsoft.com/office/powerpoint/2010/main" val="1254222685"/>
              </p:ext>
            </p:extLst>
          </p:nvPr>
        </p:nvGraphicFramePr>
        <p:xfrm>
          <a:off x="190831" y="1661823"/>
          <a:ext cx="12001169" cy="46421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7244308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Preferred prebiotic formats:</a:t>
            </a:r>
            <a:br>
              <a:rPr lang="en-US">
                <a:solidFill>
                  <a:schemeClr val="tx1"/>
                </a:solidFill>
              </a:rPr>
            </a:br>
            <a:r>
              <a:rPr lang="en-US">
                <a:solidFill>
                  <a:schemeClr val="tx1"/>
                </a:solidFill>
              </a:rPr>
              <a:t>us,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18-34 n=59, US Male 18-34 n=117, US Female 35-54 n=105, US Mal</a:t>
            </a:r>
            <a:r>
              <a:rPr lang="en-US" sz="1000">
                <a:solidFill>
                  <a:prstClr val="white">
                    <a:lumMod val="50000"/>
                  </a:prstClr>
                </a:solidFill>
                <a:latin typeface="Arial"/>
                <a:cs typeface="Arial"/>
              </a:rPr>
              <a:t>e 35-54 n=113, US Female 55+ n=46, US Male 55+ n=33</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“How do you prefer to consume your prebiotics?”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Insights:</a:t>
            </a:r>
            <a:endParaRPr lang="en-US">
              <a:solidFill>
                <a:schemeClr val="dk1"/>
              </a:solidFill>
            </a:endParaRPr>
          </a:p>
          <a:p>
            <a:pPr marL="285750" indent="-285750">
              <a:buClr>
                <a:schemeClr val="dk1"/>
              </a:buClr>
              <a:buSzPts val="1400"/>
              <a:buFont typeface="Arial"/>
              <a:buChar char="•"/>
            </a:pPr>
            <a:r>
              <a:rPr lang="en-US" sz="1400">
                <a:solidFill>
                  <a:schemeClr val="dk1"/>
                </a:solidFill>
                <a:latin typeface="Arial"/>
                <a:ea typeface="Arial"/>
                <a:cs typeface="Arial"/>
                <a:sym typeface="Arial"/>
              </a:rPr>
              <a:t>Age &amp; gender results in the US show a significant younger skew to the gummy format, being the top response from females 18-34, and the top response overall at 46%.</a:t>
            </a:r>
            <a:endParaRPr lang="en-US" sz="1400">
              <a:solidFill>
                <a:schemeClr val="dk1"/>
              </a:solidFill>
              <a:latin typeface="Arial"/>
              <a:ea typeface="Arial"/>
              <a:cs typeface="Arial"/>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cs typeface="Arial"/>
                <a:sym typeface="Arial"/>
              </a:rPr>
              <a:t>Pills also show a younger (and male) skew while capsules are driven by those over 55.</a:t>
            </a:r>
            <a:endParaRPr lang="en-US">
              <a:solidFill>
                <a:schemeClr val="dk1"/>
              </a:solidFill>
            </a:endParaRPr>
          </a:p>
        </p:txBody>
      </p:sp>
      <p:graphicFrame>
        <p:nvGraphicFramePr>
          <p:cNvPr id="9" name="Chart 8">
            <a:extLst>
              <a:ext uri="{FF2B5EF4-FFF2-40B4-BE49-F238E27FC236}">
                <a16:creationId xmlns:a16="http://schemas.microsoft.com/office/drawing/2014/main" id="{D44E73E5-4A29-3573-3EAC-40740C5FF4FC}"/>
              </a:ext>
            </a:extLst>
          </p:cNvPr>
          <p:cNvGraphicFramePr/>
          <p:nvPr>
            <p:extLst>
              <p:ext uri="{D42A27DB-BD31-4B8C-83A1-F6EECF244321}">
                <p14:modId xmlns:p14="http://schemas.microsoft.com/office/powerpoint/2010/main" val="169978009"/>
              </p:ext>
            </p:extLst>
          </p:nvPr>
        </p:nvGraphicFramePr>
        <p:xfrm>
          <a:off x="190831" y="1558456"/>
          <a:ext cx="12001169" cy="47455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37050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5FB4E-002A-5793-BEE4-D421B227747D}"/>
              </a:ext>
            </a:extLst>
          </p:cNvPr>
          <p:cNvSpPr>
            <a:spLocks noGrp="1"/>
          </p:cNvSpPr>
          <p:nvPr>
            <p:ph type="title"/>
          </p:nvPr>
        </p:nvSpPr>
        <p:spPr/>
        <p:txBody>
          <a:bodyPr/>
          <a:lstStyle/>
          <a:p>
            <a:r>
              <a:rPr lang="en-US">
                <a:solidFill>
                  <a:schemeClr val="tx1"/>
                </a:solidFill>
              </a:rPr>
              <a:t>Demographics: au</a:t>
            </a:r>
          </a:p>
        </p:txBody>
      </p:sp>
      <p:sp>
        <p:nvSpPr>
          <p:cNvPr id="3" name="TextBox 2">
            <a:extLst>
              <a:ext uri="{FF2B5EF4-FFF2-40B4-BE49-F238E27FC236}">
                <a16:creationId xmlns:a16="http://schemas.microsoft.com/office/drawing/2014/main" id="{4FF409B3-04FD-C731-94E1-267DAA14B44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AU n=197.</a:t>
            </a:r>
          </a:p>
        </p:txBody>
      </p:sp>
      <p:sp>
        <p:nvSpPr>
          <p:cNvPr id="6" name="TextBox 5">
            <a:extLst>
              <a:ext uri="{FF2B5EF4-FFF2-40B4-BE49-F238E27FC236}">
                <a16:creationId xmlns:a16="http://schemas.microsoft.com/office/drawing/2014/main" id="{7A51BBD6-7110-51BF-AF8D-C8C0E2496F38}"/>
              </a:ext>
            </a:extLst>
          </p:cNvPr>
          <p:cNvSpPr txBox="1"/>
          <p:nvPr/>
        </p:nvSpPr>
        <p:spPr>
          <a:xfrm>
            <a:off x="2960704" y="3117182"/>
            <a:ext cx="9517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50%</a:t>
            </a:r>
          </a:p>
        </p:txBody>
      </p:sp>
      <p:sp>
        <p:nvSpPr>
          <p:cNvPr id="7" name="TextBox 6">
            <a:extLst>
              <a:ext uri="{FF2B5EF4-FFF2-40B4-BE49-F238E27FC236}">
                <a16:creationId xmlns:a16="http://schemas.microsoft.com/office/drawing/2014/main" id="{E8384FCA-3D1C-AF8D-12E9-95A17606F78B}"/>
              </a:ext>
            </a:extLst>
          </p:cNvPr>
          <p:cNvSpPr txBox="1"/>
          <p:nvPr/>
        </p:nvSpPr>
        <p:spPr>
          <a:xfrm>
            <a:off x="1386495" y="3153999"/>
            <a:ext cx="9517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49%</a:t>
            </a:r>
          </a:p>
        </p:txBody>
      </p:sp>
      <p:sp>
        <p:nvSpPr>
          <p:cNvPr id="8" name="Round Same Side Corner Rectangle 58">
            <a:extLst>
              <a:ext uri="{FF2B5EF4-FFF2-40B4-BE49-F238E27FC236}">
                <a16:creationId xmlns:a16="http://schemas.microsoft.com/office/drawing/2014/main" id="{DB1BC8F0-E260-FAE2-C84F-C87273248A63}"/>
              </a:ext>
            </a:extLst>
          </p:cNvPr>
          <p:cNvSpPr/>
          <p:nvPr/>
        </p:nvSpPr>
        <p:spPr>
          <a:xfrm rot="16200000" flipH="1">
            <a:off x="3285562" y="3190875"/>
            <a:ext cx="204543" cy="914400"/>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9" name="Round Same Side Corner Rectangle 58">
            <a:extLst>
              <a:ext uri="{FF2B5EF4-FFF2-40B4-BE49-F238E27FC236}">
                <a16:creationId xmlns:a16="http://schemas.microsoft.com/office/drawing/2014/main" id="{F4172DBD-DFC1-2CEC-36EF-BBDE20775682}"/>
              </a:ext>
            </a:extLst>
          </p:cNvPr>
          <p:cNvSpPr/>
          <p:nvPr/>
        </p:nvSpPr>
        <p:spPr>
          <a:xfrm rot="16200000" flipH="1">
            <a:off x="1753528" y="3192563"/>
            <a:ext cx="201168" cy="914400"/>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10" name="Google Shape;2323;p39">
            <a:extLst>
              <a:ext uri="{FF2B5EF4-FFF2-40B4-BE49-F238E27FC236}">
                <a16:creationId xmlns:a16="http://schemas.microsoft.com/office/drawing/2014/main" id="{C3A5E340-8BDB-9890-1F46-4E849F5A7B9C}"/>
              </a:ext>
            </a:extLst>
          </p:cNvPr>
          <p:cNvSpPr>
            <a:spLocks noChangeAspect="1"/>
          </p:cNvSpPr>
          <p:nvPr/>
        </p:nvSpPr>
        <p:spPr>
          <a:xfrm>
            <a:off x="454579" y="2059982"/>
            <a:ext cx="887977" cy="1685473"/>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11" name="Google Shape;2321;p39">
            <a:extLst>
              <a:ext uri="{FF2B5EF4-FFF2-40B4-BE49-F238E27FC236}">
                <a16:creationId xmlns:a16="http://schemas.microsoft.com/office/drawing/2014/main" id="{9C2FF0D4-F98D-0769-9E8A-06E82ADDCEE4}"/>
              </a:ext>
            </a:extLst>
          </p:cNvPr>
          <p:cNvSpPr>
            <a:spLocks noChangeAspect="1"/>
          </p:cNvSpPr>
          <p:nvPr/>
        </p:nvSpPr>
        <p:spPr>
          <a:xfrm>
            <a:off x="2272847" y="2067874"/>
            <a:ext cx="748969" cy="166968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12" name="Content Placeholder 4">
            <a:extLst>
              <a:ext uri="{FF2B5EF4-FFF2-40B4-BE49-F238E27FC236}">
                <a16:creationId xmlns:a16="http://schemas.microsoft.com/office/drawing/2014/main" id="{3C3C92A9-316D-AFB9-D424-9FF2DBD5FF93}"/>
              </a:ext>
            </a:extLst>
          </p:cNvPr>
          <p:cNvSpPr txBox="1">
            <a:spLocks/>
          </p:cNvSpPr>
          <p:nvPr/>
        </p:nvSpPr>
        <p:spPr>
          <a:xfrm>
            <a:off x="596922" y="4583205"/>
            <a:ext cx="3148140" cy="115973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defRPr/>
            </a:pPr>
            <a:r>
              <a:rPr lang="en-US" sz="1600">
                <a:solidFill>
                  <a:srgbClr val="000000"/>
                </a:solidFill>
                <a:latin typeface="Arial"/>
                <a:cs typeface="Arial"/>
              </a:rPr>
              <a:t>Even mix of men and</a:t>
            </a:r>
            <a:r>
              <a:rPr kumimoji="0" lang="en-US" sz="1600" b="0" i="0" u="none" strike="noStrike" kern="1200" cap="none" spc="0" normalizeH="0" baseline="0" noProof="0">
                <a:ln>
                  <a:noFill/>
                </a:ln>
                <a:solidFill>
                  <a:srgbClr val="000000"/>
                </a:solidFill>
                <a:effectLst/>
                <a:uLnTx/>
                <a:uFillTx/>
                <a:latin typeface="Arial"/>
                <a:ea typeface="+mn-ea"/>
                <a:cs typeface="Arial"/>
              </a:rPr>
              <a:t> </a:t>
            </a:r>
            <a:r>
              <a:rPr lang="en-US" sz="1600">
                <a:solidFill>
                  <a:srgbClr val="000000"/>
                </a:solidFill>
                <a:latin typeface="Arial"/>
                <a:cs typeface="Arial"/>
              </a:rPr>
              <a:t>women</a:t>
            </a:r>
            <a:r>
              <a:rPr kumimoji="0" lang="en-US" sz="1600" b="0" i="0" u="none" strike="noStrike" kern="1200" cap="none" spc="0" normalizeH="0" baseline="0" noProof="0">
                <a:ln>
                  <a:noFill/>
                </a:ln>
                <a:solidFill>
                  <a:srgbClr val="000000"/>
                </a:solidFill>
                <a:effectLst/>
                <a:uLnTx/>
                <a:uFillTx/>
                <a:latin typeface="Arial"/>
                <a:ea typeface="+mn-ea"/>
                <a:cs typeface="Arial"/>
              </a:rPr>
              <a:t>.</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Female n=97</a:t>
            </a:r>
            <a:endParaRPr lang="en-US" sz="1600" b="0" i="0" u="none" strike="noStrike" kern="1200" cap="none" spc="0" normalizeH="0" baseline="0" noProof="0">
              <a:ln>
                <a:noFill/>
              </a:ln>
              <a:solidFill>
                <a:srgbClr val="000000"/>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Male n=98</a:t>
            </a:r>
            <a:endParaRPr lang="en-US" sz="1600" b="0" i="0" u="none" strike="noStrike" kern="1200" cap="none" spc="0" normalizeH="0" baseline="0" noProof="0">
              <a:ln>
                <a:noFill/>
              </a:ln>
              <a:solidFill>
                <a:srgbClr val="000000"/>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Non-Binary n=2</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13" name="Content Placeholder 8">
            <a:extLst>
              <a:ext uri="{FF2B5EF4-FFF2-40B4-BE49-F238E27FC236}">
                <a16:creationId xmlns:a16="http://schemas.microsoft.com/office/drawing/2014/main" id="{4BEA88AC-C4E8-674A-1DAD-40D332D08A6F}"/>
              </a:ext>
            </a:extLst>
          </p:cNvPr>
          <p:cNvGraphicFramePr>
            <a:graphicFrameLocks/>
          </p:cNvGraphicFramePr>
          <p:nvPr>
            <p:extLst>
              <p:ext uri="{D42A27DB-BD31-4B8C-83A1-F6EECF244321}">
                <p14:modId xmlns:p14="http://schemas.microsoft.com/office/powerpoint/2010/main" val="1174649868"/>
              </p:ext>
            </p:extLst>
          </p:nvPr>
        </p:nvGraphicFramePr>
        <p:xfrm>
          <a:off x="4188348" y="1096715"/>
          <a:ext cx="3815304" cy="3565161"/>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id="{AA0C54C7-F4D8-5C62-0A05-6EBC90F56EAD}"/>
              </a:ext>
            </a:extLst>
          </p:cNvPr>
          <p:cNvSpPr txBox="1"/>
          <p:nvPr/>
        </p:nvSpPr>
        <p:spPr>
          <a:xfrm>
            <a:off x="5657183" y="2863817"/>
            <a:ext cx="87763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Black" panose="020B0604020202020204" pitchFamily="34" charset="0"/>
                <a:ea typeface="+mn-ea"/>
                <a:cs typeface="Arial Black" panose="020B0604020202020204" pitchFamily="34" charset="0"/>
              </a:rPr>
              <a:t>AGE</a:t>
            </a:r>
          </a:p>
        </p:txBody>
      </p:sp>
      <p:graphicFrame>
        <p:nvGraphicFramePr>
          <p:cNvPr id="15" name="Content Placeholder 8">
            <a:extLst>
              <a:ext uri="{FF2B5EF4-FFF2-40B4-BE49-F238E27FC236}">
                <a16:creationId xmlns:a16="http://schemas.microsoft.com/office/drawing/2014/main" id="{0FB0DD8E-9939-6981-87EE-50BD4EE25376}"/>
              </a:ext>
            </a:extLst>
          </p:cNvPr>
          <p:cNvGraphicFramePr>
            <a:graphicFrameLocks/>
          </p:cNvGraphicFramePr>
          <p:nvPr>
            <p:extLst>
              <p:ext uri="{D42A27DB-BD31-4B8C-83A1-F6EECF244321}">
                <p14:modId xmlns:p14="http://schemas.microsoft.com/office/powerpoint/2010/main" val="1475132774"/>
              </p:ext>
            </p:extLst>
          </p:nvPr>
        </p:nvGraphicFramePr>
        <p:xfrm>
          <a:off x="8067234" y="1206448"/>
          <a:ext cx="3815304" cy="3565161"/>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E2AE2533-A593-5C63-E26A-8B2BABCEDE52}"/>
              </a:ext>
            </a:extLst>
          </p:cNvPr>
          <p:cNvSpPr txBox="1"/>
          <p:nvPr/>
        </p:nvSpPr>
        <p:spPr>
          <a:xfrm>
            <a:off x="9322874" y="2902718"/>
            <a:ext cx="13040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Black" panose="020B0604020202020204" pitchFamily="34" charset="0"/>
                <a:ea typeface="+mn-ea"/>
                <a:cs typeface="Arial Black" panose="020B0604020202020204" pitchFamily="34" charset="0"/>
              </a:rPr>
              <a:t>INCOME</a:t>
            </a:r>
          </a:p>
        </p:txBody>
      </p:sp>
      <p:sp>
        <p:nvSpPr>
          <p:cNvPr id="17" name="TextBox 16">
            <a:extLst>
              <a:ext uri="{FF2B5EF4-FFF2-40B4-BE49-F238E27FC236}">
                <a16:creationId xmlns:a16="http://schemas.microsoft.com/office/drawing/2014/main" id="{F4178580-EB6B-7A42-333C-CB077ACB8D15}"/>
              </a:ext>
            </a:extLst>
          </p:cNvPr>
          <p:cNvSpPr txBox="1"/>
          <p:nvPr/>
        </p:nvSpPr>
        <p:spPr>
          <a:xfrm>
            <a:off x="8267704" y="4583205"/>
            <a:ext cx="36148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We have significantly more Australian respondents in the $100,000 or more ranges.</a:t>
            </a:r>
          </a:p>
        </p:txBody>
      </p:sp>
      <p:sp>
        <p:nvSpPr>
          <p:cNvPr id="18" name="TextBox 17">
            <a:extLst>
              <a:ext uri="{FF2B5EF4-FFF2-40B4-BE49-F238E27FC236}">
                <a16:creationId xmlns:a16="http://schemas.microsoft.com/office/drawing/2014/main" id="{08062266-D4ED-9F93-4F7A-BC3E74375DBB}"/>
              </a:ext>
            </a:extLst>
          </p:cNvPr>
          <p:cNvSpPr txBox="1"/>
          <p:nvPr/>
        </p:nvSpPr>
        <p:spPr>
          <a:xfrm>
            <a:off x="4262974" y="4583205"/>
            <a:ext cx="3666053"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We surveyed a well-diversified set of age brackets, in this survey, across the Australian market.</a:t>
            </a:r>
          </a:p>
        </p:txBody>
      </p:sp>
      <p:cxnSp>
        <p:nvCxnSpPr>
          <p:cNvPr id="19" name="Straight Connector 18">
            <a:extLst>
              <a:ext uri="{FF2B5EF4-FFF2-40B4-BE49-F238E27FC236}">
                <a16:creationId xmlns:a16="http://schemas.microsoft.com/office/drawing/2014/main" id="{CA6D7141-D556-FDA1-03B2-504AA568B5C9}"/>
              </a:ext>
            </a:extLst>
          </p:cNvPr>
          <p:cNvCxnSpPr>
            <a:cxnSpLocks/>
          </p:cNvCxnSpPr>
          <p:nvPr/>
        </p:nvCxnSpPr>
        <p:spPr>
          <a:xfrm>
            <a:off x="4262974" y="1513761"/>
            <a:ext cx="0" cy="4403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2081124-47E1-C511-04B1-F07A760EE159}"/>
              </a:ext>
            </a:extLst>
          </p:cNvPr>
          <p:cNvCxnSpPr>
            <a:cxnSpLocks/>
          </p:cNvCxnSpPr>
          <p:nvPr/>
        </p:nvCxnSpPr>
        <p:spPr>
          <a:xfrm>
            <a:off x="7929027" y="1548850"/>
            <a:ext cx="0" cy="440379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354438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Preferred prebiotic formats:</a:t>
            </a:r>
            <a:br>
              <a:rPr lang="en-US">
                <a:solidFill>
                  <a:schemeClr val="tx1"/>
                </a:solidFill>
              </a:rPr>
            </a:br>
            <a:r>
              <a:rPr lang="en-US">
                <a:solidFill>
                  <a:schemeClr val="tx1"/>
                </a:solidFill>
              </a:rPr>
              <a:t>us, 2022-2024</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2022 US n=503, 2023 US n=484, 2024 US n=474.</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“How do you prefer to consume your prebiotics?”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39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39024"/>
            <a:ext cx="10058400"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a:t>
            </a:r>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Responses are up and down year over year, with US prebiotic users shifting away from some of the “lesser” popular formats.</a:t>
            </a:r>
            <a:endParaRPr/>
          </a:p>
        </p:txBody>
      </p:sp>
      <p:graphicFrame>
        <p:nvGraphicFramePr>
          <p:cNvPr id="9" name="Chart 8">
            <a:extLst>
              <a:ext uri="{FF2B5EF4-FFF2-40B4-BE49-F238E27FC236}">
                <a16:creationId xmlns:a16="http://schemas.microsoft.com/office/drawing/2014/main" id="{D44E73E5-4A29-3573-3EAC-40740C5FF4FC}"/>
              </a:ext>
            </a:extLst>
          </p:cNvPr>
          <p:cNvGraphicFramePr/>
          <p:nvPr>
            <p:extLst>
              <p:ext uri="{D42A27DB-BD31-4B8C-83A1-F6EECF244321}">
                <p14:modId xmlns:p14="http://schemas.microsoft.com/office/powerpoint/2010/main" val="2297210462"/>
              </p:ext>
            </p:extLst>
          </p:nvPr>
        </p:nvGraphicFramePr>
        <p:xfrm>
          <a:off x="190831" y="1558456"/>
          <a:ext cx="12001169" cy="47455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2539275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Prebiotic usage drivers: country</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n=474, UK n=168, DE n=203, IT n=247, KR n=316, AU n=197, IN n=367.</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“What would encourage you to start using or to increase your use of prebiotics?”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67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67024"/>
            <a:ext cx="10058400"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a:t>
            </a:r>
            <a:endParaRPr lang="en-US">
              <a:solidFill>
                <a:schemeClr val="dk1"/>
              </a:solidFill>
            </a:endParaRPr>
          </a:p>
          <a:p>
            <a:pPr marL="285750" indent="-285750">
              <a:buClr>
                <a:schemeClr val="dk1"/>
              </a:buClr>
              <a:buSzPts val="1400"/>
              <a:buFont typeface="Arial"/>
              <a:buChar char="•"/>
            </a:pPr>
            <a:r>
              <a:rPr lang="en-US" sz="1400">
                <a:solidFill>
                  <a:schemeClr val="dk1"/>
                </a:solidFill>
                <a:latin typeface="Arial"/>
                <a:ea typeface="Arial"/>
                <a:cs typeface="Arial"/>
                <a:sym typeface="Arial"/>
              </a:rPr>
              <a:t>We have a clear top 3 here with one of either, a recommendation from a health care professional, more information on benefits or more scientific research proving those benefits being the top response from each respondent country.</a:t>
            </a:r>
            <a:endParaRPr lang="en-US">
              <a:solidFill>
                <a:schemeClr val="dk1"/>
              </a:solidFill>
              <a:cs typeface="Arial"/>
            </a:endParaRPr>
          </a:p>
        </p:txBody>
      </p:sp>
      <p:graphicFrame>
        <p:nvGraphicFramePr>
          <p:cNvPr id="9" name="Chart 8">
            <a:extLst>
              <a:ext uri="{FF2B5EF4-FFF2-40B4-BE49-F238E27FC236}">
                <a16:creationId xmlns:a16="http://schemas.microsoft.com/office/drawing/2014/main" id="{D44E73E5-4A29-3573-3EAC-40740C5FF4FC}"/>
              </a:ext>
            </a:extLst>
          </p:cNvPr>
          <p:cNvGraphicFramePr/>
          <p:nvPr>
            <p:extLst>
              <p:ext uri="{D42A27DB-BD31-4B8C-83A1-F6EECF244321}">
                <p14:modId xmlns:p14="http://schemas.microsoft.com/office/powerpoint/2010/main" val="4024602900"/>
              </p:ext>
            </p:extLst>
          </p:nvPr>
        </p:nvGraphicFramePr>
        <p:xfrm>
          <a:off x="190831" y="1424190"/>
          <a:ext cx="12001169" cy="48798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9073285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Prebiotic usage drivers:</a:t>
            </a:r>
            <a:br>
              <a:rPr lang="en-US">
                <a:solidFill>
                  <a:schemeClr val="tx1"/>
                </a:solidFill>
              </a:rPr>
            </a:br>
            <a:r>
              <a:rPr lang="en-US">
                <a:solidFill>
                  <a:schemeClr val="tx1"/>
                </a:solidFill>
              </a:rPr>
              <a:t>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18-34 n=346, Male 18-34 n=352, Female 35-54 n=437, Mal</a:t>
            </a:r>
            <a:r>
              <a:rPr lang="en-US" sz="1000">
                <a:solidFill>
                  <a:prstClr val="white">
                    <a:lumMod val="50000"/>
                  </a:prstClr>
                </a:solidFill>
                <a:latin typeface="Arial"/>
                <a:cs typeface="Arial"/>
              </a:rPr>
              <a:t>e 35-54 n=448, Female 55+ n=175, Male 55+ n=209</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“What would encourage you to start using or to increase your use of prebiotics?”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15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15024"/>
            <a:ext cx="10058400"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a:t>
            </a:r>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When sorting by age &amp; gender, a health care professional recommendation is heavily driven by those over 55 while most other responses have either relatively level responses or a sight younger skew.</a:t>
            </a:r>
            <a:endParaRPr lang="en-US" sz="1400">
              <a:solidFill>
                <a:schemeClr val="dk1"/>
              </a:solidFill>
              <a:cs typeface="Arial"/>
            </a:endParaRPr>
          </a:p>
        </p:txBody>
      </p:sp>
      <p:graphicFrame>
        <p:nvGraphicFramePr>
          <p:cNvPr id="9" name="Chart 8">
            <a:extLst>
              <a:ext uri="{FF2B5EF4-FFF2-40B4-BE49-F238E27FC236}">
                <a16:creationId xmlns:a16="http://schemas.microsoft.com/office/drawing/2014/main" id="{D44E73E5-4A29-3573-3EAC-40740C5FF4FC}"/>
              </a:ext>
            </a:extLst>
          </p:cNvPr>
          <p:cNvGraphicFramePr/>
          <p:nvPr>
            <p:extLst>
              <p:ext uri="{D42A27DB-BD31-4B8C-83A1-F6EECF244321}">
                <p14:modId xmlns:p14="http://schemas.microsoft.com/office/powerpoint/2010/main" val="2032785062"/>
              </p:ext>
            </p:extLst>
          </p:nvPr>
        </p:nvGraphicFramePr>
        <p:xfrm>
          <a:off x="190831" y="1529647"/>
          <a:ext cx="12001169" cy="47743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4377895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Prebiotic usage drivers:</a:t>
            </a:r>
            <a:br>
              <a:rPr lang="en-US">
                <a:solidFill>
                  <a:schemeClr val="tx1"/>
                </a:solidFill>
              </a:rPr>
            </a:br>
            <a:r>
              <a:rPr lang="en-US">
                <a:solidFill>
                  <a:schemeClr val="tx1"/>
                </a:solidFill>
              </a:rPr>
              <a:t>us,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18-34 n=59, US Male 18-34 n=117, US Female 35-54 n=105, US Mal</a:t>
            </a:r>
            <a:r>
              <a:rPr lang="en-US" sz="1000">
                <a:solidFill>
                  <a:prstClr val="white">
                    <a:lumMod val="50000"/>
                  </a:prstClr>
                </a:solidFill>
                <a:latin typeface="Arial"/>
                <a:cs typeface="Arial"/>
              </a:rPr>
              <a:t>e 35-54 n=113, US Female 55+ n=46, US Male 55+ n=33</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“What would encourage you to start using or to increase your use of prebiotics?”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87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87024"/>
            <a:ext cx="1005840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a:t>
            </a:r>
            <a:endParaRPr lang="en-US">
              <a:solidFill>
                <a:schemeClr val="dk1"/>
              </a:solidFill>
            </a:endParaRPr>
          </a:p>
          <a:p>
            <a:pPr marL="285750" indent="-285750">
              <a:buClr>
                <a:schemeClr val="dk1"/>
              </a:buClr>
              <a:buSzPts val="1400"/>
              <a:buFont typeface="Arial"/>
              <a:buChar char="•"/>
            </a:pPr>
            <a:r>
              <a:rPr lang="en-US" sz="1400">
                <a:solidFill>
                  <a:schemeClr val="dk1"/>
                </a:solidFill>
                <a:latin typeface="Arial"/>
                <a:ea typeface="Arial"/>
                <a:cs typeface="Arial"/>
                <a:sym typeface="Arial"/>
              </a:rPr>
              <a:t>US age &amp; gender respondents show a younger skew to most responses with the exception of the health care practitioner.</a:t>
            </a:r>
            <a:endParaRPr lang="en-US">
              <a:solidFill>
                <a:schemeClr val="dk1"/>
              </a:solidFill>
            </a:endParaRPr>
          </a:p>
        </p:txBody>
      </p:sp>
      <p:graphicFrame>
        <p:nvGraphicFramePr>
          <p:cNvPr id="9" name="Chart 8">
            <a:extLst>
              <a:ext uri="{FF2B5EF4-FFF2-40B4-BE49-F238E27FC236}">
                <a16:creationId xmlns:a16="http://schemas.microsoft.com/office/drawing/2014/main" id="{D44E73E5-4A29-3573-3EAC-40740C5FF4FC}"/>
              </a:ext>
            </a:extLst>
          </p:cNvPr>
          <p:cNvGraphicFramePr/>
          <p:nvPr>
            <p:extLst>
              <p:ext uri="{D42A27DB-BD31-4B8C-83A1-F6EECF244321}">
                <p14:modId xmlns:p14="http://schemas.microsoft.com/office/powerpoint/2010/main" val="1107462511"/>
              </p:ext>
            </p:extLst>
          </p:nvPr>
        </p:nvGraphicFramePr>
        <p:xfrm>
          <a:off x="190831" y="1424192"/>
          <a:ext cx="12001169" cy="48798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3087309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Prebiotic usage drivers:</a:t>
            </a:r>
            <a:br>
              <a:rPr lang="en-US">
                <a:solidFill>
                  <a:schemeClr val="tx1"/>
                </a:solidFill>
              </a:rPr>
            </a:br>
            <a:r>
              <a:rPr lang="en-US">
                <a:solidFill>
                  <a:schemeClr val="tx1"/>
                </a:solidFill>
              </a:rPr>
              <a:t>us, 2022-2024</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2022 US n=503, 2023 US n=484, 2024 US n=474.</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“What would encourage you to start using or to increase your use of prebiotics?”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63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63024"/>
            <a:ext cx="1005840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a:t>
            </a:r>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More information on benefits and more scientific research proving those benefits see the largest increases since 2022.</a:t>
            </a:r>
            <a:endParaRPr/>
          </a:p>
        </p:txBody>
      </p:sp>
      <p:graphicFrame>
        <p:nvGraphicFramePr>
          <p:cNvPr id="9" name="Chart 8">
            <a:extLst>
              <a:ext uri="{FF2B5EF4-FFF2-40B4-BE49-F238E27FC236}">
                <a16:creationId xmlns:a16="http://schemas.microsoft.com/office/drawing/2014/main" id="{D44E73E5-4A29-3573-3EAC-40740C5FF4FC}"/>
              </a:ext>
            </a:extLst>
          </p:cNvPr>
          <p:cNvGraphicFramePr/>
          <p:nvPr>
            <p:extLst>
              <p:ext uri="{D42A27DB-BD31-4B8C-83A1-F6EECF244321}">
                <p14:modId xmlns:p14="http://schemas.microsoft.com/office/powerpoint/2010/main" val="1176637593"/>
              </p:ext>
            </p:extLst>
          </p:nvPr>
        </p:nvGraphicFramePr>
        <p:xfrm>
          <a:off x="190831" y="1526650"/>
          <a:ext cx="12001169" cy="47773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0837024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Source of prebiotic knowledge: </a:t>
            </a:r>
            <a:br>
              <a:rPr lang="en-US">
                <a:solidFill>
                  <a:schemeClr val="tx1"/>
                </a:solidFill>
              </a:rPr>
            </a:br>
            <a:r>
              <a:rPr lang="en-US">
                <a:solidFill>
                  <a:schemeClr val="tx1"/>
                </a:solidFill>
              </a:rPr>
              <a:t>country</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n=474, UK n=168, DE n=203, IT n=247, KR n=316, AU n=197, IN n=367.</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“How did you learn about prebiotics?”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Insights:</a:t>
            </a:r>
            <a:endParaRPr lang="en-US">
              <a:solidFill>
                <a:schemeClr val="dk1"/>
              </a:solidFill>
            </a:endParaRPr>
          </a:p>
          <a:p>
            <a:pPr marL="285750" indent="-285750">
              <a:buClr>
                <a:schemeClr val="dk1"/>
              </a:buClr>
              <a:buSzPts val="1400"/>
              <a:buFont typeface="Arial"/>
              <a:buChar char="•"/>
            </a:pPr>
            <a:r>
              <a:rPr lang="en-US" sz="1400">
                <a:solidFill>
                  <a:schemeClr val="dk1"/>
                </a:solidFill>
                <a:latin typeface="Arial"/>
                <a:ea typeface="Arial"/>
                <a:cs typeface="Arial"/>
                <a:sym typeface="Arial"/>
              </a:rPr>
              <a:t>A health care professional is the number one response for all but the UK (online research on health conditions) and South Korea (health TV show).</a:t>
            </a:r>
          </a:p>
          <a:p>
            <a:pPr marL="285750" indent="-285750">
              <a:buClr>
                <a:schemeClr val="dk1"/>
              </a:buClr>
              <a:buSzPts val="1400"/>
              <a:buFont typeface="Arial"/>
              <a:buChar char="•"/>
            </a:pPr>
            <a:r>
              <a:rPr lang="en-US" sz="1400">
                <a:solidFill>
                  <a:schemeClr val="dk1"/>
                </a:solidFill>
                <a:latin typeface="Arial"/>
                <a:cs typeface="Arial"/>
                <a:sym typeface="Arial"/>
              </a:rPr>
              <a:t>As with most other areas in this survey, Indian respondents over-index almost across the board.</a:t>
            </a:r>
            <a:endParaRPr lang="en-US">
              <a:solidFill>
                <a:schemeClr val="dk1"/>
              </a:solidFill>
              <a:cs typeface="Arial"/>
            </a:endParaRPr>
          </a:p>
        </p:txBody>
      </p:sp>
      <p:graphicFrame>
        <p:nvGraphicFramePr>
          <p:cNvPr id="9" name="Chart 8">
            <a:extLst>
              <a:ext uri="{FF2B5EF4-FFF2-40B4-BE49-F238E27FC236}">
                <a16:creationId xmlns:a16="http://schemas.microsoft.com/office/drawing/2014/main" id="{D44E73E5-4A29-3573-3EAC-40740C5FF4FC}"/>
              </a:ext>
            </a:extLst>
          </p:cNvPr>
          <p:cNvGraphicFramePr/>
          <p:nvPr>
            <p:extLst>
              <p:ext uri="{D42A27DB-BD31-4B8C-83A1-F6EECF244321}">
                <p14:modId xmlns:p14="http://schemas.microsoft.com/office/powerpoint/2010/main" val="3613637581"/>
              </p:ext>
            </p:extLst>
          </p:nvPr>
        </p:nvGraphicFramePr>
        <p:xfrm>
          <a:off x="190831" y="1594602"/>
          <a:ext cx="12001169" cy="47693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3338280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Source of prebiotic knowledge:</a:t>
            </a:r>
            <a:br>
              <a:rPr lang="en-US">
                <a:solidFill>
                  <a:schemeClr val="tx1"/>
                </a:solidFill>
              </a:rPr>
            </a:br>
            <a:r>
              <a:rPr lang="en-US">
                <a:solidFill>
                  <a:schemeClr val="tx1"/>
                </a:solidFill>
              </a:rPr>
              <a:t>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18-34 n=346, Male 18-34 n=352, Female 35-54 n=437, Mal</a:t>
            </a:r>
            <a:r>
              <a:rPr lang="en-US" sz="1000">
                <a:solidFill>
                  <a:prstClr val="white">
                    <a:lumMod val="50000"/>
                  </a:prstClr>
                </a:solidFill>
                <a:latin typeface="Arial"/>
                <a:cs typeface="Arial"/>
              </a:rPr>
              <a:t>e 35-54 n=448, Female 55+ n=175, Male 55+ n=209</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“How did you learn about prebiotics?”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11695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Insights:</a:t>
            </a:r>
            <a:endParaRPr lang="en-US">
              <a:solidFill>
                <a:schemeClr val="dk1"/>
              </a:solidFill>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Although it has the highest responses from those over 55, a health care professional is far and away the number one response from each age &amp; gender group.</a:t>
            </a:r>
            <a:endParaRPr lang="en-US" sz="1400">
              <a:solidFill>
                <a:schemeClr val="dk1"/>
              </a:solidFill>
              <a:latin typeface="Arial"/>
              <a:ea typeface="Arial"/>
              <a:cs typeface="Arial"/>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cs typeface="Arial"/>
                <a:sym typeface="Arial"/>
              </a:rPr>
              <a:t>Many of the “lesser” popular responses have a younger skew, most noticeably for saw it on the store shelf, health app/wearable, influencer recommendation and retail employee.</a:t>
            </a:r>
            <a:endParaRPr lang="en-US" sz="1400">
              <a:solidFill>
                <a:schemeClr val="dk1"/>
              </a:solidFill>
              <a:cs typeface="Arial"/>
            </a:endParaRPr>
          </a:p>
        </p:txBody>
      </p:sp>
      <p:graphicFrame>
        <p:nvGraphicFramePr>
          <p:cNvPr id="9" name="Chart 8">
            <a:extLst>
              <a:ext uri="{FF2B5EF4-FFF2-40B4-BE49-F238E27FC236}">
                <a16:creationId xmlns:a16="http://schemas.microsoft.com/office/drawing/2014/main" id="{D44E73E5-4A29-3573-3EAC-40740C5FF4FC}"/>
              </a:ext>
            </a:extLst>
          </p:cNvPr>
          <p:cNvGraphicFramePr/>
          <p:nvPr>
            <p:extLst>
              <p:ext uri="{D42A27DB-BD31-4B8C-83A1-F6EECF244321}">
                <p14:modId xmlns:p14="http://schemas.microsoft.com/office/powerpoint/2010/main" val="3400962216"/>
              </p:ext>
            </p:extLst>
          </p:nvPr>
        </p:nvGraphicFramePr>
        <p:xfrm>
          <a:off x="190831" y="1868849"/>
          <a:ext cx="12001169" cy="44831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5797932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Source of prebiotic knowledge:</a:t>
            </a:r>
            <a:br>
              <a:rPr lang="en-US">
                <a:solidFill>
                  <a:schemeClr val="tx1"/>
                </a:solidFill>
              </a:rPr>
            </a:br>
            <a:r>
              <a:rPr lang="en-US">
                <a:solidFill>
                  <a:schemeClr val="tx1"/>
                </a:solidFill>
              </a:rPr>
              <a:t>us,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18-34 n=59, US Male 18-34 n=117, US Female 35-54 n=105, US Mal</a:t>
            </a:r>
            <a:r>
              <a:rPr lang="en-US" sz="1000">
                <a:solidFill>
                  <a:prstClr val="white">
                    <a:lumMod val="50000"/>
                  </a:prstClr>
                </a:solidFill>
                <a:latin typeface="Arial"/>
                <a:cs typeface="Arial"/>
              </a:rPr>
              <a:t>e 35-54 n=113, US Female 55+ n=46, US Male 55+ n=33</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“How did you learn about prebiotics?”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27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27024"/>
            <a:ext cx="10058400"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a:t>
            </a:r>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 health care professional is not the overwhelmingly number one response in the US with a top 4 emerging, friend or family, health TV show and online research.</a:t>
            </a:r>
            <a:endParaRPr/>
          </a:p>
        </p:txBody>
      </p:sp>
      <p:graphicFrame>
        <p:nvGraphicFramePr>
          <p:cNvPr id="9" name="Chart 8">
            <a:extLst>
              <a:ext uri="{FF2B5EF4-FFF2-40B4-BE49-F238E27FC236}">
                <a16:creationId xmlns:a16="http://schemas.microsoft.com/office/drawing/2014/main" id="{D44E73E5-4A29-3573-3EAC-40740C5FF4FC}"/>
              </a:ext>
            </a:extLst>
          </p:cNvPr>
          <p:cNvGraphicFramePr/>
          <p:nvPr>
            <p:extLst>
              <p:ext uri="{D42A27DB-BD31-4B8C-83A1-F6EECF244321}">
                <p14:modId xmlns:p14="http://schemas.microsoft.com/office/powerpoint/2010/main" val="770181275"/>
              </p:ext>
            </p:extLst>
          </p:nvPr>
        </p:nvGraphicFramePr>
        <p:xfrm>
          <a:off x="190831" y="1558456"/>
          <a:ext cx="12001169" cy="47455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224302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Source of prebiotic knowledge:</a:t>
            </a:r>
            <a:br>
              <a:rPr lang="en-US">
                <a:solidFill>
                  <a:schemeClr val="tx1"/>
                </a:solidFill>
              </a:rPr>
            </a:br>
            <a:r>
              <a:rPr lang="en-US">
                <a:solidFill>
                  <a:schemeClr val="tx1"/>
                </a:solidFill>
              </a:rPr>
              <a:t>us, 2023-2024</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2023 US n=484, 2024 US n=474.</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“How did you learn about prebiotics?”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39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39024"/>
            <a:ext cx="10058400"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a:t>
            </a:r>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Responses are up and down year over year, with the largest deltas being a 5% increase for both health care professional and health TV show a 4% decrease for friend or family.</a:t>
            </a:r>
            <a:endParaRPr/>
          </a:p>
        </p:txBody>
      </p:sp>
      <p:graphicFrame>
        <p:nvGraphicFramePr>
          <p:cNvPr id="9" name="Chart 8">
            <a:extLst>
              <a:ext uri="{FF2B5EF4-FFF2-40B4-BE49-F238E27FC236}">
                <a16:creationId xmlns:a16="http://schemas.microsoft.com/office/drawing/2014/main" id="{D44E73E5-4A29-3573-3EAC-40740C5FF4FC}"/>
              </a:ext>
            </a:extLst>
          </p:cNvPr>
          <p:cNvGraphicFramePr/>
          <p:nvPr>
            <p:extLst>
              <p:ext uri="{D42A27DB-BD31-4B8C-83A1-F6EECF244321}">
                <p14:modId xmlns:p14="http://schemas.microsoft.com/office/powerpoint/2010/main" val="1734977460"/>
              </p:ext>
            </p:extLst>
          </p:nvPr>
        </p:nvGraphicFramePr>
        <p:xfrm>
          <a:off x="190831" y="1558456"/>
          <a:ext cx="12001169" cy="47455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8753973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Prebiotic branded ingredient </a:t>
            </a:r>
            <a:br>
              <a:rPr lang="en-US">
                <a:solidFill>
                  <a:schemeClr val="tx1"/>
                </a:solidFill>
              </a:rPr>
            </a:br>
            <a:r>
              <a:rPr lang="en-US">
                <a:solidFill>
                  <a:schemeClr val="tx1"/>
                </a:solidFill>
              </a:rPr>
              <a:t>familiarity: country</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n=308, UK n=113, DE n=109, IT n=181, KR n=184, AU n=138, IN n=293.</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“How familiar would you consider yourself regarding the use of these prebiotic branded ingredients?” Sum of all responses except “Never heard of it”</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a:t>
            </a:r>
            <a:endParaRPr lang="en-US">
              <a:solidFill>
                <a:schemeClr val="dk1"/>
              </a:solidFill>
            </a:endParaRPr>
          </a:p>
          <a:p>
            <a:pPr marL="285750" indent="-285750">
              <a:buClr>
                <a:schemeClr val="dk1"/>
              </a:buClr>
              <a:buSzPts val="1400"/>
              <a:buFont typeface="Arial"/>
              <a:buChar char="•"/>
            </a:pPr>
            <a:r>
              <a:rPr lang="en-US" sz="1400">
                <a:solidFill>
                  <a:schemeClr val="dk1"/>
                </a:solidFill>
                <a:latin typeface="Arial"/>
                <a:ea typeface="Arial"/>
                <a:cs typeface="Arial"/>
                <a:sym typeface="Arial"/>
              </a:rPr>
              <a:t>According to survey responses, Indian respondents have by far the highest familiarity levels, US and Korean respondents tend to have the higher levels among the rest of the respondent countries.</a:t>
            </a:r>
            <a:endParaRPr lang="en-US">
              <a:solidFill>
                <a:schemeClr val="dk1"/>
              </a:solidFill>
              <a:cs typeface="Arial"/>
            </a:endParaRPr>
          </a:p>
        </p:txBody>
      </p:sp>
      <p:graphicFrame>
        <p:nvGraphicFramePr>
          <p:cNvPr id="9" name="Chart 8">
            <a:extLst>
              <a:ext uri="{FF2B5EF4-FFF2-40B4-BE49-F238E27FC236}">
                <a16:creationId xmlns:a16="http://schemas.microsoft.com/office/drawing/2014/main" id="{D44E73E5-4A29-3573-3EAC-40740C5FF4FC}"/>
              </a:ext>
            </a:extLst>
          </p:cNvPr>
          <p:cNvGraphicFramePr/>
          <p:nvPr>
            <p:extLst>
              <p:ext uri="{D42A27DB-BD31-4B8C-83A1-F6EECF244321}">
                <p14:modId xmlns:p14="http://schemas.microsoft.com/office/powerpoint/2010/main" val="2594320361"/>
              </p:ext>
            </p:extLst>
          </p:nvPr>
        </p:nvGraphicFramePr>
        <p:xfrm>
          <a:off x="190831" y="1424190"/>
          <a:ext cx="12001169" cy="48798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02427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5FB4E-002A-5793-BEE4-D421B227747D}"/>
              </a:ext>
            </a:extLst>
          </p:cNvPr>
          <p:cNvSpPr>
            <a:spLocks noGrp="1"/>
          </p:cNvSpPr>
          <p:nvPr>
            <p:ph type="title"/>
          </p:nvPr>
        </p:nvSpPr>
        <p:spPr/>
        <p:txBody>
          <a:bodyPr/>
          <a:lstStyle/>
          <a:p>
            <a:r>
              <a:rPr lang="en-US">
                <a:solidFill>
                  <a:schemeClr val="tx1"/>
                </a:solidFill>
              </a:rPr>
              <a:t>Demographics: au, age &amp; Gender</a:t>
            </a:r>
          </a:p>
        </p:txBody>
      </p:sp>
      <p:sp>
        <p:nvSpPr>
          <p:cNvPr id="3" name="TextBox 2">
            <a:extLst>
              <a:ext uri="{FF2B5EF4-FFF2-40B4-BE49-F238E27FC236}">
                <a16:creationId xmlns:a16="http://schemas.microsoft.com/office/drawing/2014/main" id="{4FF409B3-04FD-C731-94E1-267DAA14B44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AU 18-34 n=63, AU 35-54 n=99, AU 55+ n=35.</a:t>
            </a:r>
          </a:p>
        </p:txBody>
      </p:sp>
      <p:sp>
        <p:nvSpPr>
          <p:cNvPr id="21" name="Round Same Side Corner Rectangle 58">
            <a:extLst>
              <a:ext uri="{FF2B5EF4-FFF2-40B4-BE49-F238E27FC236}">
                <a16:creationId xmlns:a16="http://schemas.microsoft.com/office/drawing/2014/main" id="{51BD6A3A-905A-F59C-B293-EBDA6319CB3F}"/>
              </a:ext>
            </a:extLst>
          </p:cNvPr>
          <p:cNvSpPr/>
          <p:nvPr/>
        </p:nvSpPr>
        <p:spPr>
          <a:xfrm rot="16200000" flipH="1">
            <a:off x="2101529" y="1768409"/>
            <a:ext cx="461661" cy="640422"/>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22" name="Round Same Side Corner Rectangle 58">
            <a:extLst>
              <a:ext uri="{FF2B5EF4-FFF2-40B4-BE49-F238E27FC236}">
                <a16:creationId xmlns:a16="http://schemas.microsoft.com/office/drawing/2014/main" id="{DFFCF5D7-5AB0-F622-2D4A-F3AFE79B1756}"/>
              </a:ext>
            </a:extLst>
          </p:cNvPr>
          <p:cNvSpPr/>
          <p:nvPr/>
        </p:nvSpPr>
        <p:spPr>
          <a:xfrm rot="16200000" flipH="1">
            <a:off x="1310824" y="1772013"/>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23" name="TextBox 22">
            <a:extLst>
              <a:ext uri="{FF2B5EF4-FFF2-40B4-BE49-F238E27FC236}">
                <a16:creationId xmlns:a16="http://schemas.microsoft.com/office/drawing/2014/main" id="{C6F4D44C-E0BD-204C-BBCE-CC85E2122A4A}"/>
              </a:ext>
            </a:extLst>
          </p:cNvPr>
          <p:cNvSpPr txBox="1"/>
          <p:nvPr/>
        </p:nvSpPr>
        <p:spPr>
          <a:xfrm>
            <a:off x="1907695" y="18979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52%</a:t>
            </a:r>
          </a:p>
        </p:txBody>
      </p:sp>
      <p:sp>
        <p:nvSpPr>
          <p:cNvPr id="24" name="TextBox 23">
            <a:extLst>
              <a:ext uri="{FF2B5EF4-FFF2-40B4-BE49-F238E27FC236}">
                <a16:creationId xmlns:a16="http://schemas.microsoft.com/office/drawing/2014/main" id="{ED12386D-4709-1FB3-0AF0-76602B67D832}"/>
              </a:ext>
            </a:extLst>
          </p:cNvPr>
          <p:cNvSpPr txBox="1"/>
          <p:nvPr/>
        </p:nvSpPr>
        <p:spPr>
          <a:xfrm>
            <a:off x="1110338" y="1889461"/>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46%</a:t>
            </a:r>
          </a:p>
        </p:txBody>
      </p:sp>
      <p:sp>
        <p:nvSpPr>
          <p:cNvPr id="25" name="Rectangle: Rounded Corners 5">
            <a:extLst>
              <a:ext uri="{FF2B5EF4-FFF2-40B4-BE49-F238E27FC236}">
                <a16:creationId xmlns:a16="http://schemas.microsoft.com/office/drawing/2014/main" id="{A2BFBB49-D3E2-8300-9885-23E167BE84A3}"/>
              </a:ext>
            </a:extLst>
          </p:cNvPr>
          <p:cNvSpPr/>
          <p:nvPr/>
        </p:nvSpPr>
        <p:spPr>
          <a:xfrm>
            <a:off x="942480"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18-34</a:t>
            </a:r>
          </a:p>
        </p:txBody>
      </p:sp>
      <p:sp>
        <p:nvSpPr>
          <p:cNvPr id="26" name="Google Shape;2323;p39">
            <a:extLst>
              <a:ext uri="{FF2B5EF4-FFF2-40B4-BE49-F238E27FC236}">
                <a16:creationId xmlns:a16="http://schemas.microsoft.com/office/drawing/2014/main" id="{1F4D3279-66EF-5E2B-A036-30E57EDC096A}"/>
              </a:ext>
            </a:extLst>
          </p:cNvPr>
          <p:cNvSpPr>
            <a:spLocks noChangeAspect="1"/>
          </p:cNvSpPr>
          <p:nvPr/>
        </p:nvSpPr>
        <p:spPr>
          <a:xfrm>
            <a:off x="1211923" y="2533693"/>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27" name="Google Shape;2321;p39">
            <a:extLst>
              <a:ext uri="{FF2B5EF4-FFF2-40B4-BE49-F238E27FC236}">
                <a16:creationId xmlns:a16="http://schemas.microsoft.com/office/drawing/2014/main" id="{EEA0F1BA-A69A-9A29-7556-DFA4BD4BCE4E}"/>
              </a:ext>
            </a:extLst>
          </p:cNvPr>
          <p:cNvSpPr>
            <a:spLocks noChangeAspect="1"/>
          </p:cNvSpPr>
          <p:nvPr/>
        </p:nvSpPr>
        <p:spPr>
          <a:xfrm>
            <a:off x="2037888" y="2504132"/>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graphicFrame>
        <p:nvGraphicFramePr>
          <p:cNvPr id="28" name="Content Placeholder 8">
            <a:extLst>
              <a:ext uri="{FF2B5EF4-FFF2-40B4-BE49-F238E27FC236}">
                <a16:creationId xmlns:a16="http://schemas.microsoft.com/office/drawing/2014/main" id="{4DD675D1-9190-7308-195A-8CFEBDBC843D}"/>
              </a:ext>
            </a:extLst>
          </p:cNvPr>
          <p:cNvGraphicFramePr>
            <a:graphicFrameLocks/>
          </p:cNvGraphicFramePr>
          <p:nvPr>
            <p:extLst>
              <p:ext uri="{D42A27DB-BD31-4B8C-83A1-F6EECF244321}">
                <p14:modId xmlns:p14="http://schemas.microsoft.com/office/powerpoint/2010/main" val="4233144710"/>
              </p:ext>
            </p:extLst>
          </p:nvPr>
        </p:nvGraphicFramePr>
        <p:xfrm>
          <a:off x="471220" y="3657760"/>
          <a:ext cx="2743200" cy="2743200"/>
        </p:xfrm>
        <a:graphic>
          <a:graphicData uri="http://schemas.openxmlformats.org/drawingml/2006/chart">
            <c:chart xmlns:c="http://schemas.openxmlformats.org/drawingml/2006/chart" xmlns:r="http://schemas.openxmlformats.org/officeDocument/2006/relationships" r:id="rId2"/>
          </a:graphicData>
        </a:graphic>
      </p:graphicFrame>
      <p:cxnSp>
        <p:nvCxnSpPr>
          <p:cNvPr id="29" name="Straight Connector 28">
            <a:extLst>
              <a:ext uri="{FF2B5EF4-FFF2-40B4-BE49-F238E27FC236}">
                <a16:creationId xmlns:a16="http://schemas.microsoft.com/office/drawing/2014/main" id="{E5278ADF-891B-3A05-EBBD-36867EB99557}"/>
              </a:ext>
            </a:extLst>
          </p:cNvPr>
          <p:cNvCxnSpPr>
            <a:cxnSpLocks/>
          </p:cNvCxnSpPr>
          <p:nvPr/>
        </p:nvCxnSpPr>
        <p:spPr>
          <a:xfrm>
            <a:off x="3846440" y="1171489"/>
            <a:ext cx="0" cy="4972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BD331E3-283E-4A5A-5FE8-3D485205FE3F}"/>
              </a:ext>
            </a:extLst>
          </p:cNvPr>
          <p:cNvCxnSpPr>
            <a:cxnSpLocks/>
          </p:cNvCxnSpPr>
          <p:nvPr/>
        </p:nvCxnSpPr>
        <p:spPr>
          <a:xfrm>
            <a:off x="8355760" y="1181100"/>
            <a:ext cx="0" cy="4972543"/>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1" name="Content Placeholder 8">
            <a:extLst>
              <a:ext uri="{FF2B5EF4-FFF2-40B4-BE49-F238E27FC236}">
                <a16:creationId xmlns:a16="http://schemas.microsoft.com/office/drawing/2014/main" id="{4C65F1DF-B888-9961-169F-BA309BE9BFC9}"/>
              </a:ext>
            </a:extLst>
          </p:cNvPr>
          <p:cNvGraphicFramePr>
            <a:graphicFrameLocks/>
          </p:cNvGraphicFramePr>
          <p:nvPr>
            <p:extLst>
              <p:ext uri="{D42A27DB-BD31-4B8C-83A1-F6EECF244321}">
                <p14:modId xmlns:p14="http://schemas.microsoft.com/office/powerpoint/2010/main" val="3953136475"/>
              </p:ext>
            </p:extLst>
          </p:nvPr>
        </p:nvGraphicFramePr>
        <p:xfrm>
          <a:off x="4746580" y="3657600"/>
          <a:ext cx="27432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Content Placeholder 8">
            <a:extLst>
              <a:ext uri="{FF2B5EF4-FFF2-40B4-BE49-F238E27FC236}">
                <a16:creationId xmlns:a16="http://schemas.microsoft.com/office/drawing/2014/main" id="{3D3479B8-76BC-9526-F3E2-18B076CF814F}"/>
              </a:ext>
            </a:extLst>
          </p:cNvPr>
          <p:cNvGraphicFramePr>
            <a:graphicFrameLocks/>
          </p:cNvGraphicFramePr>
          <p:nvPr>
            <p:extLst>
              <p:ext uri="{D42A27DB-BD31-4B8C-83A1-F6EECF244321}">
                <p14:modId xmlns:p14="http://schemas.microsoft.com/office/powerpoint/2010/main" val="3746769371"/>
              </p:ext>
            </p:extLst>
          </p:nvPr>
        </p:nvGraphicFramePr>
        <p:xfrm>
          <a:off x="8717140" y="3657600"/>
          <a:ext cx="27432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33" name="Round Same Side Corner Rectangle 58">
            <a:extLst>
              <a:ext uri="{FF2B5EF4-FFF2-40B4-BE49-F238E27FC236}">
                <a16:creationId xmlns:a16="http://schemas.microsoft.com/office/drawing/2014/main" id="{04586E37-F4EE-6BFB-FB7E-AAA3B9336D79}"/>
              </a:ext>
            </a:extLst>
          </p:cNvPr>
          <p:cNvSpPr/>
          <p:nvPr/>
        </p:nvSpPr>
        <p:spPr>
          <a:xfrm rot="16200000" flipH="1">
            <a:off x="6259704" y="1768408"/>
            <a:ext cx="461661" cy="640422"/>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34" name="Round Same Side Corner Rectangle 58">
            <a:extLst>
              <a:ext uri="{FF2B5EF4-FFF2-40B4-BE49-F238E27FC236}">
                <a16:creationId xmlns:a16="http://schemas.microsoft.com/office/drawing/2014/main" id="{4BCAA1B1-E384-FD29-87FD-FE71A249E061}"/>
              </a:ext>
            </a:extLst>
          </p:cNvPr>
          <p:cNvSpPr/>
          <p:nvPr/>
        </p:nvSpPr>
        <p:spPr>
          <a:xfrm rot="16200000" flipH="1">
            <a:off x="5468999" y="1772012"/>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35" name="TextBox 34">
            <a:extLst>
              <a:ext uri="{FF2B5EF4-FFF2-40B4-BE49-F238E27FC236}">
                <a16:creationId xmlns:a16="http://schemas.microsoft.com/office/drawing/2014/main" id="{5F1F21DC-33C0-85FD-2C3B-35B2D368BC3C}"/>
              </a:ext>
            </a:extLst>
          </p:cNvPr>
          <p:cNvSpPr txBox="1"/>
          <p:nvPr/>
        </p:nvSpPr>
        <p:spPr>
          <a:xfrm>
            <a:off x="6040470" y="18979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41%</a:t>
            </a:r>
          </a:p>
        </p:txBody>
      </p:sp>
      <p:sp>
        <p:nvSpPr>
          <p:cNvPr id="36" name="TextBox 35">
            <a:extLst>
              <a:ext uri="{FF2B5EF4-FFF2-40B4-BE49-F238E27FC236}">
                <a16:creationId xmlns:a16="http://schemas.microsoft.com/office/drawing/2014/main" id="{B4B1A010-25ED-16DB-D27B-BCA818E88642}"/>
              </a:ext>
            </a:extLst>
          </p:cNvPr>
          <p:cNvSpPr txBox="1"/>
          <p:nvPr/>
        </p:nvSpPr>
        <p:spPr>
          <a:xfrm>
            <a:off x="5232847" y="1889461"/>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58%</a:t>
            </a:r>
          </a:p>
        </p:txBody>
      </p:sp>
      <p:sp>
        <p:nvSpPr>
          <p:cNvPr id="37" name="Rectangle: Rounded Corners 32">
            <a:extLst>
              <a:ext uri="{FF2B5EF4-FFF2-40B4-BE49-F238E27FC236}">
                <a16:creationId xmlns:a16="http://schemas.microsoft.com/office/drawing/2014/main" id="{E970D208-B9F0-7D0A-BBF5-DD37408E820C}"/>
              </a:ext>
            </a:extLst>
          </p:cNvPr>
          <p:cNvSpPr/>
          <p:nvPr/>
        </p:nvSpPr>
        <p:spPr>
          <a:xfrm>
            <a:off x="5066050"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35-54</a:t>
            </a:r>
          </a:p>
        </p:txBody>
      </p:sp>
      <p:sp>
        <p:nvSpPr>
          <p:cNvPr id="38" name="Google Shape;2323;p39">
            <a:extLst>
              <a:ext uri="{FF2B5EF4-FFF2-40B4-BE49-F238E27FC236}">
                <a16:creationId xmlns:a16="http://schemas.microsoft.com/office/drawing/2014/main" id="{CDAE6678-3F7E-A25E-615B-EFB0470ADB29}"/>
              </a:ext>
            </a:extLst>
          </p:cNvPr>
          <p:cNvSpPr>
            <a:spLocks noChangeAspect="1"/>
          </p:cNvSpPr>
          <p:nvPr/>
        </p:nvSpPr>
        <p:spPr>
          <a:xfrm>
            <a:off x="5379618" y="2442174"/>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39" name="Google Shape;2321;p39">
            <a:extLst>
              <a:ext uri="{FF2B5EF4-FFF2-40B4-BE49-F238E27FC236}">
                <a16:creationId xmlns:a16="http://schemas.microsoft.com/office/drawing/2014/main" id="{2F5BC42A-ED57-C8C6-09C5-05038BDE3863}"/>
              </a:ext>
            </a:extLst>
          </p:cNvPr>
          <p:cNvSpPr>
            <a:spLocks noChangeAspect="1"/>
          </p:cNvSpPr>
          <p:nvPr/>
        </p:nvSpPr>
        <p:spPr>
          <a:xfrm>
            <a:off x="6194763" y="2442174"/>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40" name="Round Same Side Corner Rectangle 58">
            <a:extLst>
              <a:ext uri="{FF2B5EF4-FFF2-40B4-BE49-F238E27FC236}">
                <a16:creationId xmlns:a16="http://schemas.microsoft.com/office/drawing/2014/main" id="{A5DB03BF-F847-3B07-78CF-09D3E2D8FD6A}"/>
              </a:ext>
            </a:extLst>
          </p:cNvPr>
          <p:cNvSpPr/>
          <p:nvPr/>
        </p:nvSpPr>
        <p:spPr>
          <a:xfrm rot="16200000" flipH="1">
            <a:off x="10323747" y="1792520"/>
            <a:ext cx="461661" cy="640422"/>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41" name="Round Same Side Corner Rectangle 58">
            <a:extLst>
              <a:ext uri="{FF2B5EF4-FFF2-40B4-BE49-F238E27FC236}">
                <a16:creationId xmlns:a16="http://schemas.microsoft.com/office/drawing/2014/main" id="{D2BCE25C-622F-90E3-5E32-95F634348CCA}"/>
              </a:ext>
            </a:extLst>
          </p:cNvPr>
          <p:cNvSpPr/>
          <p:nvPr/>
        </p:nvSpPr>
        <p:spPr>
          <a:xfrm rot="16200000" flipH="1">
            <a:off x="9533042" y="1796124"/>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42" name="TextBox 41">
            <a:extLst>
              <a:ext uri="{FF2B5EF4-FFF2-40B4-BE49-F238E27FC236}">
                <a16:creationId xmlns:a16="http://schemas.microsoft.com/office/drawing/2014/main" id="{4F3BE18B-E162-E1E1-88BB-B5693DAEBB09}"/>
              </a:ext>
            </a:extLst>
          </p:cNvPr>
          <p:cNvSpPr txBox="1"/>
          <p:nvPr/>
        </p:nvSpPr>
        <p:spPr>
          <a:xfrm>
            <a:off x="10129913" y="18979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69%</a:t>
            </a:r>
          </a:p>
        </p:txBody>
      </p:sp>
      <p:sp>
        <p:nvSpPr>
          <p:cNvPr id="43" name="TextBox 42">
            <a:extLst>
              <a:ext uri="{FF2B5EF4-FFF2-40B4-BE49-F238E27FC236}">
                <a16:creationId xmlns:a16="http://schemas.microsoft.com/office/drawing/2014/main" id="{7453107D-3C0D-9C12-C80A-7B717115C30B}"/>
              </a:ext>
            </a:extLst>
          </p:cNvPr>
          <p:cNvSpPr txBox="1"/>
          <p:nvPr/>
        </p:nvSpPr>
        <p:spPr>
          <a:xfrm>
            <a:off x="9328337" y="19077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31%</a:t>
            </a:r>
          </a:p>
        </p:txBody>
      </p:sp>
      <p:sp>
        <p:nvSpPr>
          <p:cNvPr id="44" name="Rectangle: Rounded Corners 33">
            <a:extLst>
              <a:ext uri="{FF2B5EF4-FFF2-40B4-BE49-F238E27FC236}">
                <a16:creationId xmlns:a16="http://schemas.microsoft.com/office/drawing/2014/main" id="{F6DF3185-5D4A-2982-98BF-BEC3D0DF725A}"/>
              </a:ext>
            </a:extLst>
          </p:cNvPr>
          <p:cNvSpPr/>
          <p:nvPr/>
        </p:nvSpPr>
        <p:spPr>
          <a:xfrm>
            <a:off x="9097188"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55+</a:t>
            </a:r>
          </a:p>
        </p:txBody>
      </p:sp>
      <p:sp>
        <p:nvSpPr>
          <p:cNvPr id="45" name="Google Shape;2323;p39">
            <a:extLst>
              <a:ext uri="{FF2B5EF4-FFF2-40B4-BE49-F238E27FC236}">
                <a16:creationId xmlns:a16="http://schemas.microsoft.com/office/drawing/2014/main" id="{7C28981C-B193-3CDE-B519-EF717ADE3AA4}"/>
              </a:ext>
            </a:extLst>
          </p:cNvPr>
          <p:cNvSpPr>
            <a:spLocks noChangeAspect="1"/>
          </p:cNvSpPr>
          <p:nvPr/>
        </p:nvSpPr>
        <p:spPr>
          <a:xfrm>
            <a:off x="9463657" y="2465508"/>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46" name="Google Shape;2321;p39">
            <a:extLst>
              <a:ext uri="{FF2B5EF4-FFF2-40B4-BE49-F238E27FC236}">
                <a16:creationId xmlns:a16="http://schemas.microsoft.com/office/drawing/2014/main" id="{95CFC204-EA2C-9773-73B5-78312ACF8394}"/>
              </a:ext>
            </a:extLst>
          </p:cNvPr>
          <p:cNvSpPr>
            <a:spLocks noChangeAspect="1"/>
          </p:cNvSpPr>
          <p:nvPr/>
        </p:nvSpPr>
        <p:spPr>
          <a:xfrm>
            <a:off x="10293121" y="2459251"/>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Tree>
    <p:extLst>
      <p:ext uri="{BB962C8B-B14F-4D97-AF65-F5344CB8AC3E}">
        <p14:creationId xmlns:p14="http://schemas.microsoft.com/office/powerpoint/2010/main" val="300992398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Prebiotic branded ingredient </a:t>
            </a:r>
            <a:br>
              <a:rPr lang="en-US">
                <a:solidFill>
                  <a:schemeClr val="tx1"/>
                </a:solidFill>
              </a:rPr>
            </a:br>
            <a:r>
              <a:rPr lang="en-US">
                <a:solidFill>
                  <a:schemeClr val="tx1"/>
                </a:solidFill>
              </a:rPr>
              <a:t>familiarity: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304002"/>
            <a:ext cx="77724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18-34 n=214, Male 18-34 n=243, Female 35-54 n=292, Mal</a:t>
            </a:r>
            <a:r>
              <a:rPr lang="en-US" sz="1000">
                <a:solidFill>
                  <a:prstClr val="white">
                    <a:lumMod val="50000"/>
                  </a:prstClr>
                </a:solidFill>
                <a:latin typeface="Arial"/>
                <a:cs typeface="Arial"/>
              </a:rPr>
              <a:t>e 35-54 n=315, Female 55+ n=107, Male 55+ n=152</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“How familiar would you consider yourself regarding the use of these prebiotic branded ingredients?” Sum of all responses except “Never heard of it”</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63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63024"/>
            <a:ext cx="10058400"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a:t>
            </a:r>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When sorting by age &amp; gender each branded ingredient is heavily skewed younger, with top responses from males 18-54 and females 18-34.</a:t>
            </a:r>
            <a:endParaRPr lang="en-US" sz="1400">
              <a:solidFill>
                <a:schemeClr val="dk1"/>
              </a:solidFill>
              <a:cs typeface="Arial"/>
            </a:endParaRPr>
          </a:p>
        </p:txBody>
      </p:sp>
      <p:graphicFrame>
        <p:nvGraphicFramePr>
          <p:cNvPr id="9" name="Chart 8">
            <a:extLst>
              <a:ext uri="{FF2B5EF4-FFF2-40B4-BE49-F238E27FC236}">
                <a16:creationId xmlns:a16="http://schemas.microsoft.com/office/drawing/2014/main" id="{D44E73E5-4A29-3573-3EAC-40740C5FF4FC}"/>
              </a:ext>
            </a:extLst>
          </p:cNvPr>
          <p:cNvGraphicFramePr/>
          <p:nvPr>
            <p:extLst>
              <p:ext uri="{D42A27DB-BD31-4B8C-83A1-F6EECF244321}">
                <p14:modId xmlns:p14="http://schemas.microsoft.com/office/powerpoint/2010/main" val="3297051006"/>
              </p:ext>
            </p:extLst>
          </p:nvPr>
        </p:nvGraphicFramePr>
        <p:xfrm>
          <a:off x="190831" y="1661823"/>
          <a:ext cx="12001169" cy="46421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8391042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Prebiotic branded ingredient </a:t>
            </a:r>
            <a:br>
              <a:rPr lang="en-US">
                <a:solidFill>
                  <a:schemeClr val="tx1"/>
                </a:solidFill>
              </a:rPr>
            </a:br>
            <a:r>
              <a:rPr lang="en-US">
                <a:solidFill>
                  <a:schemeClr val="tx1"/>
                </a:solidFill>
              </a:rPr>
              <a:t>familiarity: us,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304002"/>
            <a:ext cx="77724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18-34 n=5, US Male 18-34 n=21, US Female 35-54 n=19, US Mal</a:t>
            </a:r>
            <a:r>
              <a:rPr lang="en-US" sz="1000">
                <a:solidFill>
                  <a:prstClr val="white">
                    <a:lumMod val="50000"/>
                  </a:prstClr>
                </a:solidFill>
                <a:latin typeface="Arial"/>
                <a:cs typeface="Arial"/>
              </a:rPr>
              <a:t>e 35-54 n=16, US Female 55+ n=10, US Male 55+ n=12</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“How familiar would you consider yourself regarding the use of these prebiotic branded ingredients?” Sum of all responses except “Never heard of it”</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39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39024"/>
            <a:ext cx="10058400"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a:t>
            </a:r>
            <a:endParaRPr lang="en-US">
              <a:solidFill>
                <a:schemeClr val="dk1"/>
              </a:solidFill>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The US sees a similar younger skew to each branded ingredient, led by males 35-54, followed by males 18-34 and females 18-34.</a:t>
            </a:r>
            <a:endParaRPr lang="en-US">
              <a:solidFill>
                <a:schemeClr val="dk1"/>
              </a:solidFill>
            </a:endParaRPr>
          </a:p>
        </p:txBody>
      </p:sp>
      <p:graphicFrame>
        <p:nvGraphicFramePr>
          <p:cNvPr id="9" name="Chart 8">
            <a:extLst>
              <a:ext uri="{FF2B5EF4-FFF2-40B4-BE49-F238E27FC236}">
                <a16:creationId xmlns:a16="http://schemas.microsoft.com/office/drawing/2014/main" id="{D44E73E5-4A29-3573-3EAC-40740C5FF4FC}"/>
              </a:ext>
            </a:extLst>
          </p:cNvPr>
          <p:cNvGraphicFramePr/>
          <p:nvPr>
            <p:extLst>
              <p:ext uri="{D42A27DB-BD31-4B8C-83A1-F6EECF244321}">
                <p14:modId xmlns:p14="http://schemas.microsoft.com/office/powerpoint/2010/main" val="3045215854"/>
              </p:ext>
            </p:extLst>
          </p:nvPr>
        </p:nvGraphicFramePr>
        <p:xfrm>
          <a:off x="190831" y="1558456"/>
          <a:ext cx="12001169" cy="47455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6230170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Prebiotic branded ingredient </a:t>
            </a:r>
            <a:br>
              <a:rPr lang="en-US">
                <a:solidFill>
                  <a:schemeClr val="tx1"/>
                </a:solidFill>
              </a:rPr>
            </a:br>
            <a:r>
              <a:rPr lang="en-US">
                <a:solidFill>
                  <a:schemeClr val="tx1"/>
                </a:solidFill>
              </a:rPr>
              <a:t>familiarity: us, 2023-2024</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2023 US n=301, 2024 US n=308.</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“How familiar would you consider yourself regarding the use of these prebiotic branded ingredients?” Sum of all responses except “Never heard of it”</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5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51024"/>
            <a:ext cx="1005840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a:t>
            </a:r>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Familiarity levels are up and down year over year, with no change over 4%,</a:t>
            </a:r>
            <a:endParaRPr/>
          </a:p>
        </p:txBody>
      </p:sp>
      <p:graphicFrame>
        <p:nvGraphicFramePr>
          <p:cNvPr id="9" name="Chart 8">
            <a:extLst>
              <a:ext uri="{FF2B5EF4-FFF2-40B4-BE49-F238E27FC236}">
                <a16:creationId xmlns:a16="http://schemas.microsoft.com/office/drawing/2014/main" id="{D44E73E5-4A29-3573-3EAC-40740C5FF4FC}"/>
              </a:ext>
            </a:extLst>
          </p:cNvPr>
          <p:cNvGraphicFramePr/>
          <p:nvPr>
            <p:extLst>
              <p:ext uri="{D42A27DB-BD31-4B8C-83A1-F6EECF244321}">
                <p14:modId xmlns:p14="http://schemas.microsoft.com/office/powerpoint/2010/main" val="1069929984"/>
              </p:ext>
            </p:extLst>
          </p:nvPr>
        </p:nvGraphicFramePr>
        <p:xfrm>
          <a:off x="190831" y="1558456"/>
          <a:ext cx="12001169" cy="47455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5298099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Prebiotic branded ingredient </a:t>
            </a:r>
            <a:br>
              <a:rPr lang="en-US">
                <a:solidFill>
                  <a:schemeClr val="tx1"/>
                </a:solidFill>
              </a:rPr>
            </a:br>
            <a:r>
              <a:rPr lang="en-US">
                <a:solidFill>
                  <a:schemeClr val="tx1"/>
                </a:solidFill>
              </a:rPr>
              <a:t>familiarity: us</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n=308.</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“How familiar would you consider yourself regarding the use of these prebiotic branded ingredients?”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39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39024"/>
            <a:ext cx="1031640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a:t>
            </a:r>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prebiotic users have some of the highest familiarity levels, with all but </a:t>
            </a:r>
            <a:r>
              <a:rPr lang="en-US" sz="1400" err="1">
                <a:solidFill>
                  <a:schemeClr val="dk1"/>
                </a:solidFill>
                <a:latin typeface="Arial"/>
                <a:ea typeface="Arial"/>
                <a:cs typeface="Arial"/>
                <a:sym typeface="Arial"/>
              </a:rPr>
              <a:t>Bimuno</a:t>
            </a:r>
            <a:r>
              <a:rPr lang="en-US" sz="1400">
                <a:solidFill>
                  <a:schemeClr val="dk1"/>
                </a:solidFill>
                <a:latin typeface="Arial"/>
                <a:ea typeface="Arial"/>
                <a:cs typeface="Arial"/>
                <a:sym typeface="Arial"/>
              </a:rPr>
              <a:t>® over 10% “I take it” and over 30% top-2.</a:t>
            </a:r>
            <a:endParaRPr/>
          </a:p>
        </p:txBody>
      </p:sp>
      <p:graphicFrame>
        <p:nvGraphicFramePr>
          <p:cNvPr id="6" name="Chart 5">
            <a:extLst>
              <a:ext uri="{FF2B5EF4-FFF2-40B4-BE49-F238E27FC236}">
                <a16:creationId xmlns:a16="http://schemas.microsoft.com/office/drawing/2014/main" id="{8AEE96EC-3CC5-4BC4-BA19-A4455B323469}"/>
              </a:ext>
            </a:extLst>
          </p:cNvPr>
          <p:cNvGraphicFramePr/>
          <p:nvPr>
            <p:extLst>
              <p:ext uri="{D42A27DB-BD31-4B8C-83A1-F6EECF244321}">
                <p14:modId xmlns:p14="http://schemas.microsoft.com/office/powerpoint/2010/main" val="388950953"/>
              </p:ext>
            </p:extLst>
          </p:nvPr>
        </p:nvGraphicFramePr>
        <p:xfrm>
          <a:off x="198783" y="1439186"/>
          <a:ext cx="11993217" cy="49457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0952085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Prebiotic branded ingredient </a:t>
            </a:r>
            <a:br>
              <a:rPr lang="en-US">
                <a:solidFill>
                  <a:schemeClr val="tx1"/>
                </a:solidFill>
              </a:rPr>
            </a:br>
            <a:r>
              <a:rPr lang="en-US">
                <a:solidFill>
                  <a:schemeClr val="tx1"/>
                </a:solidFill>
              </a:rPr>
              <a:t>familiarity: UK</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UK n=113.</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“How familiar would you consider yourself regarding the use of these prebiotic branded ingredients?”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75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75024"/>
            <a:ext cx="1005840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a:t>
            </a:r>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Top-2 familiarity levels are all over 20% in the UK.</a:t>
            </a:r>
            <a:endParaRPr/>
          </a:p>
        </p:txBody>
      </p:sp>
      <p:graphicFrame>
        <p:nvGraphicFramePr>
          <p:cNvPr id="7" name="Chart 6">
            <a:extLst>
              <a:ext uri="{FF2B5EF4-FFF2-40B4-BE49-F238E27FC236}">
                <a16:creationId xmlns:a16="http://schemas.microsoft.com/office/drawing/2014/main" id="{DE033AA9-04C5-D05E-1060-73FE7A157687}"/>
              </a:ext>
            </a:extLst>
          </p:cNvPr>
          <p:cNvGraphicFramePr/>
          <p:nvPr>
            <p:extLst>
              <p:ext uri="{D42A27DB-BD31-4B8C-83A1-F6EECF244321}">
                <p14:modId xmlns:p14="http://schemas.microsoft.com/office/powerpoint/2010/main" val="3266222214"/>
              </p:ext>
            </p:extLst>
          </p:nvPr>
        </p:nvGraphicFramePr>
        <p:xfrm>
          <a:off x="198783" y="1566407"/>
          <a:ext cx="11993217" cy="48184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3605392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Prebiotic branded ingredient </a:t>
            </a:r>
            <a:br>
              <a:rPr lang="en-US">
                <a:solidFill>
                  <a:schemeClr val="tx1"/>
                </a:solidFill>
              </a:rPr>
            </a:br>
            <a:r>
              <a:rPr lang="en-US">
                <a:solidFill>
                  <a:schemeClr val="tx1"/>
                </a:solidFill>
              </a:rPr>
              <a:t>familiarity: DE</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a:t>
            </a:r>
            <a:r>
              <a:rPr lang="en-US" sz="1000">
                <a:solidFill>
                  <a:prstClr val="white">
                    <a:lumMod val="50000"/>
                  </a:prstClr>
                </a:solidFill>
                <a:latin typeface="Arial"/>
                <a:cs typeface="Arial"/>
              </a:rPr>
              <a:t>DE</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 n=109.</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“How familiar would you consider yourself regarding the use of these prebiotic branded ingredients?”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Insights:</a:t>
            </a:r>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Familiarity levels for </a:t>
            </a:r>
            <a:r>
              <a:rPr lang="en-US" sz="1400" err="1">
                <a:solidFill>
                  <a:schemeClr val="dk1"/>
                </a:solidFill>
                <a:latin typeface="Arial"/>
                <a:ea typeface="Arial"/>
                <a:cs typeface="Arial"/>
                <a:sym typeface="Arial"/>
              </a:rPr>
              <a:t>Actizin</a:t>
            </a:r>
            <a:r>
              <a:rPr lang="en-US" sz="1400">
                <a:solidFill>
                  <a:schemeClr val="dk1"/>
                </a:solidFill>
                <a:latin typeface="Arial"/>
                <a:ea typeface="Arial"/>
                <a:cs typeface="Arial"/>
                <a:sym typeface="Arial"/>
              </a:rPr>
              <a:t>® and </a:t>
            </a:r>
            <a:r>
              <a:rPr lang="en-US" sz="1400" err="1">
                <a:solidFill>
                  <a:schemeClr val="dk1"/>
                </a:solidFill>
                <a:latin typeface="Arial"/>
                <a:ea typeface="Arial"/>
                <a:cs typeface="Arial"/>
                <a:sym typeface="Arial"/>
              </a:rPr>
              <a:t>Orafti</a:t>
            </a:r>
            <a:r>
              <a:rPr lang="en-US" sz="1400">
                <a:solidFill>
                  <a:schemeClr val="dk1"/>
                </a:solidFill>
                <a:latin typeface="Arial"/>
                <a:ea typeface="Arial"/>
                <a:cs typeface="Arial"/>
                <a:sym typeface="Arial"/>
              </a:rPr>
              <a:t>® are high among German prebiotic users, showing top familiarity levels over 10% and top-2 over 30%.</a:t>
            </a: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cs typeface="Arial"/>
                <a:sym typeface="Arial"/>
              </a:rPr>
              <a:t>Top-2 familiarity levels are generally high in Germany.</a:t>
            </a:r>
            <a:endParaRPr/>
          </a:p>
        </p:txBody>
      </p:sp>
      <p:graphicFrame>
        <p:nvGraphicFramePr>
          <p:cNvPr id="6" name="Chart 5">
            <a:extLst>
              <a:ext uri="{FF2B5EF4-FFF2-40B4-BE49-F238E27FC236}">
                <a16:creationId xmlns:a16="http://schemas.microsoft.com/office/drawing/2014/main" id="{B79D1047-AC0C-DD41-8674-3A80D6892F82}"/>
              </a:ext>
            </a:extLst>
          </p:cNvPr>
          <p:cNvGraphicFramePr/>
          <p:nvPr>
            <p:extLst>
              <p:ext uri="{D42A27DB-BD31-4B8C-83A1-F6EECF244321}">
                <p14:modId xmlns:p14="http://schemas.microsoft.com/office/powerpoint/2010/main" val="1477401758"/>
              </p:ext>
            </p:extLst>
          </p:nvPr>
        </p:nvGraphicFramePr>
        <p:xfrm>
          <a:off x="198783" y="1566407"/>
          <a:ext cx="11993217" cy="48184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712275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Prebiotic branded ingredient </a:t>
            </a:r>
            <a:br>
              <a:rPr lang="en-US">
                <a:solidFill>
                  <a:schemeClr val="tx1"/>
                </a:solidFill>
              </a:rPr>
            </a:br>
            <a:r>
              <a:rPr lang="en-US">
                <a:solidFill>
                  <a:schemeClr val="tx1"/>
                </a:solidFill>
              </a:rPr>
              <a:t>familiarity: it</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IT n=181.</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“How familiar would you consider yourself regarding the use of these prebiotic branded ingredients?”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5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51024"/>
            <a:ext cx="1005840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a:t>
            </a:r>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Italian familiarity levels are relatively low, with most under 20% top-2.</a:t>
            </a:r>
            <a:endParaRPr/>
          </a:p>
        </p:txBody>
      </p:sp>
      <p:graphicFrame>
        <p:nvGraphicFramePr>
          <p:cNvPr id="6" name="Chart 5">
            <a:extLst>
              <a:ext uri="{FF2B5EF4-FFF2-40B4-BE49-F238E27FC236}">
                <a16:creationId xmlns:a16="http://schemas.microsoft.com/office/drawing/2014/main" id="{38A5F6CD-94E1-9BF6-02EB-E8708A699F86}"/>
              </a:ext>
            </a:extLst>
          </p:cNvPr>
          <p:cNvGraphicFramePr/>
          <p:nvPr>
            <p:extLst>
              <p:ext uri="{D42A27DB-BD31-4B8C-83A1-F6EECF244321}">
                <p14:modId xmlns:p14="http://schemas.microsoft.com/office/powerpoint/2010/main" val="2540821656"/>
              </p:ext>
            </p:extLst>
          </p:nvPr>
        </p:nvGraphicFramePr>
        <p:xfrm>
          <a:off x="198783" y="1424191"/>
          <a:ext cx="11993217" cy="49607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4448744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Prebiotic branded ingredient </a:t>
            </a:r>
            <a:br>
              <a:rPr lang="en-US">
                <a:solidFill>
                  <a:schemeClr val="tx1"/>
                </a:solidFill>
              </a:rPr>
            </a:br>
            <a:r>
              <a:rPr lang="en-US">
                <a:solidFill>
                  <a:schemeClr val="tx1"/>
                </a:solidFill>
              </a:rPr>
              <a:t>familiarity: KR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KR n=184.</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“How familiar would you consider yourself regarding the use of these prebiotic branded ingredients?”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63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63024"/>
            <a:ext cx="1005840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a:t>
            </a:r>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Korean top-2 familiarity levels are also relatively low, with only a few branded ingredients seeing top-2 above 20%.</a:t>
            </a:r>
            <a:endParaRPr/>
          </a:p>
        </p:txBody>
      </p:sp>
      <p:graphicFrame>
        <p:nvGraphicFramePr>
          <p:cNvPr id="7" name="Chart 6">
            <a:extLst>
              <a:ext uri="{FF2B5EF4-FFF2-40B4-BE49-F238E27FC236}">
                <a16:creationId xmlns:a16="http://schemas.microsoft.com/office/drawing/2014/main" id="{C2E33CFA-7F33-DAEA-E2E2-80B337B09223}"/>
              </a:ext>
            </a:extLst>
          </p:cNvPr>
          <p:cNvGraphicFramePr/>
          <p:nvPr>
            <p:extLst>
              <p:ext uri="{D42A27DB-BD31-4B8C-83A1-F6EECF244321}">
                <p14:modId xmlns:p14="http://schemas.microsoft.com/office/powerpoint/2010/main" val="1182188422"/>
              </p:ext>
            </p:extLst>
          </p:nvPr>
        </p:nvGraphicFramePr>
        <p:xfrm>
          <a:off x="198783" y="1566407"/>
          <a:ext cx="11993217" cy="48184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5600144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Prebiotic branded ingredient </a:t>
            </a:r>
            <a:br>
              <a:rPr lang="en-US">
                <a:solidFill>
                  <a:schemeClr val="tx1"/>
                </a:solidFill>
              </a:rPr>
            </a:br>
            <a:r>
              <a:rPr lang="en-US">
                <a:solidFill>
                  <a:schemeClr val="tx1"/>
                </a:solidFill>
              </a:rPr>
              <a:t>familiarity: AU</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AU n=</a:t>
            </a:r>
            <a:r>
              <a:rPr lang="en-US" sz="1000">
                <a:solidFill>
                  <a:prstClr val="white">
                    <a:lumMod val="50000"/>
                  </a:prstClr>
                </a:solidFill>
                <a:latin typeface="Arial"/>
                <a:cs typeface="Arial"/>
              </a:rPr>
              <a:t>138</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“How familiar would you consider yourself regarding the use of these prebiotic branded ingredients?”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63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63024"/>
            <a:ext cx="1005840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a:t>
            </a:r>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Australian prebiotic users have the lowest familiarity levels as well as the highest response rates for “Never heard or it”.</a:t>
            </a:r>
            <a:endParaRPr/>
          </a:p>
        </p:txBody>
      </p:sp>
      <p:graphicFrame>
        <p:nvGraphicFramePr>
          <p:cNvPr id="7" name="Chart 6">
            <a:extLst>
              <a:ext uri="{FF2B5EF4-FFF2-40B4-BE49-F238E27FC236}">
                <a16:creationId xmlns:a16="http://schemas.microsoft.com/office/drawing/2014/main" id="{F7E15757-AF6C-24A9-9E57-8725B113D0BA}"/>
              </a:ext>
            </a:extLst>
          </p:cNvPr>
          <p:cNvGraphicFramePr/>
          <p:nvPr>
            <p:extLst>
              <p:ext uri="{D42A27DB-BD31-4B8C-83A1-F6EECF244321}">
                <p14:modId xmlns:p14="http://schemas.microsoft.com/office/powerpoint/2010/main" val="3474559793"/>
              </p:ext>
            </p:extLst>
          </p:nvPr>
        </p:nvGraphicFramePr>
        <p:xfrm>
          <a:off x="198783" y="1566407"/>
          <a:ext cx="11993217" cy="48184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1543209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Prebiotic branded ingredient </a:t>
            </a:r>
            <a:br>
              <a:rPr lang="en-US">
                <a:solidFill>
                  <a:schemeClr val="tx1"/>
                </a:solidFill>
              </a:rPr>
            </a:br>
            <a:r>
              <a:rPr lang="en-US">
                <a:solidFill>
                  <a:schemeClr val="tx1"/>
                </a:solidFill>
              </a:rPr>
              <a:t>familiarity: IN</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IN n=293.</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“How familiar would you consider yourself regarding the use of these prebiotic branded ingredients?”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63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63024"/>
            <a:ext cx="1005840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a:t>
            </a:r>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cs typeface="Arial"/>
                <a:sym typeface="Arial"/>
              </a:rPr>
              <a:t>Indian prebiotic users have by far the highest familiarity levels, with all but </a:t>
            </a:r>
            <a:r>
              <a:rPr lang="en-US" sz="1400" err="1">
                <a:solidFill>
                  <a:schemeClr val="dk1"/>
                </a:solidFill>
                <a:latin typeface="Arial"/>
                <a:cs typeface="Arial"/>
                <a:sym typeface="Arial"/>
              </a:rPr>
              <a:t>Solnul</a:t>
            </a:r>
            <a:r>
              <a:rPr lang="en-US" sz="1400">
                <a:solidFill>
                  <a:schemeClr val="dk1"/>
                </a:solidFill>
                <a:latin typeface="Arial"/>
                <a:cs typeface="Arial"/>
                <a:sym typeface="Arial"/>
              </a:rPr>
              <a:t>™ over 40% top-2.</a:t>
            </a:r>
            <a:endParaRPr/>
          </a:p>
        </p:txBody>
      </p:sp>
      <p:graphicFrame>
        <p:nvGraphicFramePr>
          <p:cNvPr id="7" name="Chart 6">
            <a:extLst>
              <a:ext uri="{FF2B5EF4-FFF2-40B4-BE49-F238E27FC236}">
                <a16:creationId xmlns:a16="http://schemas.microsoft.com/office/drawing/2014/main" id="{0ECBF90C-B8B1-BD55-B4B4-ED3E8088E585}"/>
              </a:ext>
            </a:extLst>
          </p:cNvPr>
          <p:cNvGraphicFramePr/>
          <p:nvPr>
            <p:extLst>
              <p:ext uri="{D42A27DB-BD31-4B8C-83A1-F6EECF244321}">
                <p14:modId xmlns:p14="http://schemas.microsoft.com/office/powerpoint/2010/main" val="78364320"/>
              </p:ext>
            </p:extLst>
          </p:nvPr>
        </p:nvGraphicFramePr>
        <p:xfrm>
          <a:off x="198783" y="1566407"/>
          <a:ext cx="11993217" cy="48184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71374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8466" y="0"/>
            <a:ext cx="1828800" cy="6858000"/>
          </a:xfrm>
          <a:prstGeom prst="rect">
            <a:avLst/>
          </a:prstGeom>
          <a:gradFill>
            <a:gsLst>
              <a:gs pos="0">
                <a:srgbClr val="27276E"/>
              </a:gs>
              <a:gs pos="100000">
                <a:srgbClr val="46B64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Round Single Corner Rectangle 3"/>
          <p:cNvSpPr/>
          <p:nvPr/>
        </p:nvSpPr>
        <p:spPr>
          <a:xfrm>
            <a:off x="3784208" y="1409009"/>
            <a:ext cx="8407792" cy="5231347"/>
          </a:xfrm>
          <a:prstGeom prst="round1Rect">
            <a:avLst/>
          </a:prstGeom>
          <a:solidFill>
            <a:srgbClr val="272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extBox 4"/>
          <p:cNvSpPr txBox="1"/>
          <p:nvPr/>
        </p:nvSpPr>
        <p:spPr>
          <a:xfrm rot="16200000">
            <a:off x="-342540" y="3136613"/>
            <a:ext cx="43708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Black" panose="020B0604020202020204" pitchFamily="34" charset="0"/>
                <a:ea typeface="+mn-ea"/>
                <a:cs typeface="Arial Black" panose="020B0604020202020204" pitchFamily="34" charset="0"/>
              </a:rPr>
              <a:t>OVERVIEW</a:t>
            </a:r>
            <a:endParaRPr kumimoji="0" lang="en-US" sz="3200" b="1" i="0" u="none" strike="noStrike" kern="1200" cap="none" spc="0" normalizeH="0" baseline="0" noProof="0">
              <a:ln>
                <a:noFill/>
              </a:ln>
              <a:solidFill>
                <a:srgbClr val="ED7D31"/>
              </a:solidFill>
              <a:effectLst/>
              <a:uLnTx/>
              <a:uFillTx/>
              <a:latin typeface="Arial Black" panose="020B0604020202020204" pitchFamily="34" charset="0"/>
              <a:ea typeface="+mn-ea"/>
              <a:cs typeface="Arial Black" panose="020B0604020202020204" pitchFamily="34" charset="0"/>
            </a:endParaRPr>
          </a:p>
        </p:txBody>
      </p:sp>
      <p:sp>
        <p:nvSpPr>
          <p:cNvPr id="6" name="TextBox 5"/>
          <p:cNvSpPr txBox="1"/>
          <p:nvPr/>
        </p:nvSpPr>
        <p:spPr>
          <a:xfrm>
            <a:off x="4100986" y="1547075"/>
            <a:ext cx="6133006" cy="508735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Arial"/>
                <a:ea typeface="+mn-ea"/>
                <a:cs typeface="Arial"/>
              </a:rPr>
              <a:t>The 2024 ITC Insights Consumer Supplement Survey was fielded from February to March 2024 and analyzed by the Industry Transparency Center. </a:t>
            </a:r>
            <a:endParaRPr lang="en-US" sz="18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a:defRPr/>
            </a:pPr>
            <a:r>
              <a:rPr kumimoji="0" lang="en-US" sz="1800" b="0" i="0" u="none" strike="noStrike" kern="1200" cap="none" spc="0" normalizeH="0" baseline="0" noProof="0">
                <a:ln>
                  <a:noFill/>
                </a:ln>
                <a:solidFill>
                  <a:schemeClr val="bg1"/>
                </a:solidFill>
                <a:effectLst/>
                <a:uLnTx/>
                <a:uFillTx/>
                <a:latin typeface="Arial"/>
                <a:ea typeface="+mn-ea"/>
                <a:cs typeface="Arial"/>
              </a:rPr>
              <a:t>The </a:t>
            </a:r>
            <a:r>
              <a:rPr lang="en-US">
                <a:solidFill>
                  <a:schemeClr val="bg1"/>
                </a:solidFill>
                <a:latin typeface="Arial"/>
                <a:cs typeface="Arial"/>
              </a:rPr>
              <a:t>overall survey</a:t>
            </a:r>
            <a:r>
              <a:rPr kumimoji="0" lang="en-US" sz="1800" b="0" i="0" u="none" strike="noStrike" kern="1200" cap="none" spc="0" normalizeH="0" baseline="0" noProof="0">
                <a:ln>
                  <a:noFill/>
                </a:ln>
                <a:solidFill>
                  <a:schemeClr val="bg1"/>
                </a:solidFill>
                <a:effectLst/>
                <a:uLnTx/>
                <a:uFillTx/>
                <a:latin typeface="Arial"/>
                <a:ea typeface="+mn-ea"/>
                <a:cs typeface="Arial"/>
              </a:rPr>
              <a:t> includes over 4000 supplement consumers ages 18+ in 6 countries: US (1000), UK (500), DE (500)  IT: (500), KR: (500), AU: (500), IN: (500).</a:t>
            </a:r>
            <a:r>
              <a:rPr lang="en-US">
                <a:solidFill>
                  <a:schemeClr val="bg1"/>
                </a:solidFill>
                <a:latin typeface="Arial"/>
                <a:cs typeface="Arial"/>
              </a:rPr>
              <a:t> Prebiotic users range from 474 in the US, to 367 in India,</a:t>
            </a:r>
            <a:r>
              <a:rPr lang="en-US">
                <a:solidFill>
                  <a:schemeClr val="bg1"/>
                </a:solidFill>
                <a:cs typeface="Arial"/>
              </a:rPr>
              <a:t> 316 in South Korea</a:t>
            </a:r>
            <a:r>
              <a:rPr lang="en-US">
                <a:solidFill>
                  <a:schemeClr val="bg1"/>
                </a:solidFill>
                <a:latin typeface="Arial"/>
                <a:cs typeface="Arial"/>
              </a:rPr>
              <a:t>, 247 in Italy, </a:t>
            </a:r>
            <a:r>
              <a:rPr lang="en-US">
                <a:solidFill>
                  <a:schemeClr val="bg1"/>
                </a:solidFill>
                <a:cs typeface="Arial"/>
              </a:rPr>
              <a:t>203 in Germany,197 in Australia and 168</a:t>
            </a:r>
            <a:r>
              <a:rPr lang="en-US">
                <a:solidFill>
                  <a:schemeClr val="bg1"/>
                </a:solidFill>
                <a:latin typeface="Arial"/>
                <a:cs typeface="Arial"/>
              </a:rPr>
              <a:t> in the UK.</a:t>
            </a:r>
            <a:endParaRPr lang="en-US" sz="18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Arial"/>
                <a:cs typeface="Arial"/>
              </a:rPr>
              <a:t>The survey provides insights into supplement user buying behaviors and priorities, including familiarity, usage patterns, purchase drivers, branded ingredients and the importance of values like trust, transparency and sustainability. </a:t>
            </a:r>
            <a:endParaRPr lang="en-US" sz="1800" b="0" i="0" u="none" strike="noStrike" kern="1200" cap="none" spc="0" normalizeH="0" baseline="0" noProof="0">
              <a:ln>
                <a:noFill/>
              </a:ln>
              <a:solidFill>
                <a:schemeClr val="bg1"/>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endParaRPr lang="en-US" sz="11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8" name="Rectangle 7"/>
          <p:cNvSpPr/>
          <p:nvPr/>
        </p:nvSpPr>
        <p:spPr>
          <a:xfrm>
            <a:off x="10550769" y="0"/>
            <a:ext cx="815927" cy="4979963"/>
          </a:xfrm>
          <a:prstGeom prst="rect">
            <a:avLst/>
          </a:prstGeom>
          <a:gradFill>
            <a:gsLst>
              <a:gs pos="0">
                <a:srgbClr val="27276E"/>
              </a:gs>
              <a:gs pos="100000">
                <a:srgbClr val="46B64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 name="Picture 6" descr="Icon&#10;&#10;Description automatically generated">
            <a:extLst>
              <a:ext uri="{FF2B5EF4-FFF2-40B4-BE49-F238E27FC236}">
                <a16:creationId xmlns:a16="http://schemas.microsoft.com/office/drawing/2014/main" id="{4FA24697-BED9-CD6B-01B2-B53D1F7162CA}"/>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77466" y="6004952"/>
            <a:ext cx="457200" cy="457200"/>
          </a:xfrm>
          <a:prstGeom prst="rect">
            <a:avLst/>
          </a:prstGeom>
        </p:spPr>
      </p:pic>
      <p:sp>
        <p:nvSpPr>
          <p:cNvPr id="9" name="TextBox 8">
            <a:extLst>
              <a:ext uri="{FF2B5EF4-FFF2-40B4-BE49-F238E27FC236}">
                <a16:creationId xmlns:a16="http://schemas.microsoft.com/office/drawing/2014/main" id="{F2823925-A6A7-EB9F-0A1C-3257A78214E0}"/>
              </a:ext>
            </a:extLst>
          </p:cNvPr>
          <p:cNvSpPr txBox="1"/>
          <p:nvPr/>
        </p:nvSpPr>
        <p:spPr>
          <a:xfrm>
            <a:off x="4334371" y="6079725"/>
            <a:ext cx="467022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The ITC Insights lightbulb indicates there are key takeaways for that slide.</a:t>
            </a:r>
          </a:p>
        </p:txBody>
      </p:sp>
      <p:pic>
        <p:nvPicPr>
          <p:cNvPr id="25" name="Picture 24" descr="A logo for a company&#10;&#10;Description automatically generated">
            <a:extLst>
              <a:ext uri="{FF2B5EF4-FFF2-40B4-BE49-F238E27FC236}">
                <a16:creationId xmlns:a16="http://schemas.microsoft.com/office/drawing/2014/main" id="{06A23612-015F-8EC5-681D-BD6ECD5065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8581" y="121894"/>
            <a:ext cx="2280301" cy="914400"/>
          </a:xfrm>
          <a:prstGeom prst="rect">
            <a:avLst/>
          </a:prstGeom>
        </p:spPr>
      </p:pic>
    </p:spTree>
    <p:extLst>
      <p:ext uri="{BB962C8B-B14F-4D97-AF65-F5344CB8AC3E}">
        <p14:creationId xmlns:p14="http://schemas.microsoft.com/office/powerpoint/2010/main" val="1980932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5FB4E-002A-5793-BEE4-D421B227747D}"/>
              </a:ext>
            </a:extLst>
          </p:cNvPr>
          <p:cNvSpPr>
            <a:spLocks noGrp="1"/>
          </p:cNvSpPr>
          <p:nvPr>
            <p:ph type="title"/>
          </p:nvPr>
        </p:nvSpPr>
        <p:spPr/>
        <p:txBody>
          <a:bodyPr/>
          <a:lstStyle/>
          <a:p>
            <a:r>
              <a:rPr lang="en-US">
                <a:solidFill>
                  <a:schemeClr val="tx1"/>
                </a:solidFill>
              </a:rPr>
              <a:t>Demographics: in</a:t>
            </a:r>
          </a:p>
        </p:txBody>
      </p:sp>
      <p:sp>
        <p:nvSpPr>
          <p:cNvPr id="3" name="TextBox 2">
            <a:extLst>
              <a:ext uri="{FF2B5EF4-FFF2-40B4-BE49-F238E27FC236}">
                <a16:creationId xmlns:a16="http://schemas.microsoft.com/office/drawing/2014/main" id="{4FF409B3-04FD-C731-94E1-267DAA14B44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IN n=367.</a:t>
            </a:r>
          </a:p>
        </p:txBody>
      </p:sp>
      <p:sp>
        <p:nvSpPr>
          <p:cNvPr id="6" name="TextBox 5">
            <a:extLst>
              <a:ext uri="{FF2B5EF4-FFF2-40B4-BE49-F238E27FC236}">
                <a16:creationId xmlns:a16="http://schemas.microsoft.com/office/drawing/2014/main" id="{7A51BBD6-7110-51BF-AF8D-C8C0E2496F38}"/>
              </a:ext>
            </a:extLst>
          </p:cNvPr>
          <p:cNvSpPr txBox="1"/>
          <p:nvPr/>
        </p:nvSpPr>
        <p:spPr>
          <a:xfrm>
            <a:off x="2960704" y="3117182"/>
            <a:ext cx="9517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50%</a:t>
            </a:r>
          </a:p>
        </p:txBody>
      </p:sp>
      <p:sp>
        <p:nvSpPr>
          <p:cNvPr id="7" name="TextBox 6">
            <a:extLst>
              <a:ext uri="{FF2B5EF4-FFF2-40B4-BE49-F238E27FC236}">
                <a16:creationId xmlns:a16="http://schemas.microsoft.com/office/drawing/2014/main" id="{E8384FCA-3D1C-AF8D-12E9-95A17606F78B}"/>
              </a:ext>
            </a:extLst>
          </p:cNvPr>
          <p:cNvSpPr txBox="1"/>
          <p:nvPr/>
        </p:nvSpPr>
        <p:spPr>
          <a:xfrm>
            <a:off x="1386495" y="3153999"/>
            <a:ext cx="9517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50%</a:t>
            </a:r>
          </a:p>
        </p:txBody>
      </p:sp>
      <p:sp>
        <p:nvSpPr>
          <p:cNvPr id="8" name="Round Same Side Corner Rectangle 58">
            <a:extLst>
              <a:ext uri="{FF2B5EF4-FFF2-40B4-BE49-F238E27FC236}">
                <a16:creationId xmlns:a16="http://schemas.microsoft.com/office/drawing/2014/main" id="{DB1BC8F0-E260-FAE2-C84F-C87273248A63}"/>
              </a:ext>
            </a:extLst>
          </p:cNvPr>
          <p:cNvSpPr/>
          <p:nvPr/>
        </p:nvSpPr>
        <p:spPr>
          <a:xfrm rot="16200000" flipH="1">
            <a:off x="3285562" y="3190875"/>
            <a:ext cx="204543" cy="914400"/>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9" name="Round Same Side Corner Rectangle 58">
            <a:extLst>
              <a:ext uri="{FF2B5EF4-FFF2-40B4-BE49-F238E27FC236}">
                <a16:creationId xmlns:a16="http://schemas.microsoft.com/office/drawing/2014/main" id="{F4172DBD-DFC1-2CEC-36EF-BBDE20775682}"/>
              </a:ext>
            </a:extLst>
          </p:cNvPr>
          <p:cNvSpPr/>
          <p:nvPr/>
        </p:nvSpPr>
        <p:spPr>
          <a:xfrm rot="16200000" flipH="1">
            <a:off x="1753528" y="3192563"/>
            <a:ext cx="201168" cy="914400"/>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10" name="Google Shape;2323;p39">
            <a:extLst>
              <a:ext uri="{FF2B5EF4-FFF2-40B4-BE49-F238E27FC236}">
                <a16:creationId xmlns:a16="http://schemas.microsoft.com/office/drawing/2014/main" id="{C3A5E340-8BDB-9890-1F46-4E849F5A7B9C}"/>
              </a:ext>
            </a:extLst>
          </p:cNvPr>
          <p:cNvSpPr>
            <a:spLocks noChangeAspect="1"/>
          </p:cNvSpPr>
          <p:nvPr/>
        </p:nvSpPr>
        <p:spPr>
          <a:xfrm>
            <a:off x="454579" y="2059982"/>
            <a:ext cx="887977" cy="1685473"/>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11" name="Google Shape;2321;p39">
            <a:extLst>
              <a:ext uri="{FF2B5EF4-FFF2-40B4-BE49-F238E27FC236}">
                <a16:creationId xmlns:a16="http://schemas.microsoft.com/office/drawing/2014/main" id="{9C2FF0D4-F98D-0769-9E8A-06E82ADDCEE4}"/>
              </a:ext>
            </a:extLst>
          </p:cNvPr>
          <p:cNvSpPr>
            <a:spLocks noChangeAspect="1"/>
          </p:cNvSpPr>
          <p:nvPr/>
        </p:nvSpPr>
        <p:spPr>
          <a:xfrm>
            <a:off x="2272847" y="2067874"/>
            <a:ext cx="748969" cy="166968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12" name="Content Placeholder 4">
            <a:extLst>
              <a:ext uri="{FF2B5EF4-FFF2-40B4-BE49-F238E27FC236}">
                <a16:creationId xmlns:a16="http://schemas.microsoft.com/office/drawing/2014/main" id="{3C3C92A9-316D-AFB9-D424-9FF2DBD5FF93}"/>
              </a:ext>
            </a:extLst>
          </p:cNvPr>
          <p:cNvSpPr txBox="1">
            <a:spLocks/>
          </p:cNvSpPr>
          <p:nvPr/>
        </p:nvSpPr>
        <p:spPr>
          <a:xfrm>
            <a:off x="596922" y="4583205"/>
            <a:ext cx="3148140" cy="115973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Even mix of men and women.</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Female n=182</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Male n=185</a:t>
            </a:r>
          </a:p>
        </p:txBody>
      </p:sp>
      <p:graphicFrame>
        <p:nvGraphicFramePr>
          <p:cNvPr id="13" name="Content Placeholder 8">
            <a:extLst>
              <a:ext uri="{FF2B5EF4-FFF2-40B4-BE49-F238E27FC236}">
                <a16:creationId xmlns:a16="http://schemas.microsoft.com/office/drawing/2014/main" id="{4BEA88AC-C4E8-674A-1DAD-40D332D08A6F}"/>
              </a:ext>
            </a:extLst>
          </p:cNvPr>
          <p:cNvGraphicFramePr>
            <a:graphicFrameLocks/>
          </p:cNvGraphicFramePr>
          <p:nvPr>
            <p:extLst>
              <p:ext uri="{D42A27DB-BD31-4B8C-83A1-F6EECF244321}">
                <p14:modId xmlns:p14="http://schemas.microsoft.com/office/powerpoint/2010/main" val="3247194862"/>
              </p:ext>
            </p:extLst>
          </p:nvPr>
        </p:nvGraphicFramePr>
        <p:xfrm>
          <a:off x="4188348" y="1096715"/>
          <a:ext cx="3815304" cy="3565161"/>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id="{AA0C54C7-F4D8-5C62-0A05-6EBC90F56EAD}"/>
              </a:ext>
            </a:extLst>
          </p:cNvPr>
          <p:cNvSpPr txBox="1"/>
          <p:nvPr/>
        </p:nvSpPr>
        <p:spPr>
          <a:xfrm>
            <a:off x="5657183" y="2863817"/>
            <a:ext cx="87763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Black" panose="020B0604020202020204" pitchFamily="34" charset="0"/>
                <a:ea typeface="+mn-ea"/>
                <a:cs typeface="Arial Black" panose="020B0604020202020204" pitchFamily="34" charset="0"/>
              </a:rPr>
              <a:t>AGE</a:t>
            </a:r>
          </a:p>
        </p:txBody>
      </p:sp>
      <p:graphicFrame>
        <p:nvGraphicFramePr>
          <p:cNvPr id="15" name="Content Placeholder 8">
            <a:extLst>
              <a:ext uri="{FF2B5EF4-FFF2-40B4-BE49-F238E27FC236}">
                <a16:creationId xmlns:a16="http://schemas.microsoft.com/office/drawing/2014/main" id="{0FB0DD8E-9939-6981-87EE-50BD4EE25376}"/>
              </a:ext>
            </a:extLst>
          </p:cNvPr>
          <p:cNvGraphicFramePr>
            <a:graphicFrameLocks/>
          </p:cNvGraphicFramePr>
          <p:nvPr>
            <p:extLst>
              <p:ext uri="{D42A27DB-BD31-4B8C-83A1-F6EECF244321}">
                <p14:modId xmlns:p14="http://schemas.microsoft.com/office/powerpoint/2010/main" val="763093523"/>
              </p:ext>
            </p:extLst>
          </p:nvPr>
        </p:nvGraphicFramePr>
        <p:xfrm>
          <a:off x="8067234" y="1206448"/>
          <a:ext cx="3815304" cy="3565161"/>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E2AE2533-A593-5C63-E26A-8B2BABCEDE52}"/>
              </a:ext>
            </a:extLst>
          </p:cNvPr>
          <p:cNvSpPr txBox="1"/>
          <p:nvPr/>
        </p:nvSpPr>
        <p:spPr>
          <a:xfrm>
            <a:off x="9322874" y="2902718"/>
            <a:ext cx="13040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Black" panose="020B0604020202020204" pitchFamily="34" charset="0"/>
                <a:ea typeface="+mn-ea"/>
                <a:cs typeface="Arial Black" panose="020B0604020202020204" pitchFamily="34" charset="0"/>
              </a:rPr>
              <a:t>INCOME</a:t>
            </a:r>
          </a:p>
        </p:txBody>
      </p:sp>
      <p:sp>
        <p:nvSpPr>
          <p:cNvPr id="17" name="TextBox 16">
            <a:extLst>
              <a:ext uri="{FF2B5EF4-FFF2-40B4-BE49-F238E27FC236}">
                <a16:creationId xmlns:a16="http://schemas.microsoft.com/office/drawing/2014/main" id="{F4178580-EB6B-7A42-333C-CB077ACB8D15}"/>
              </a:ext>
            </a:extLst>
          </p:cNvPr>
          <p:cNvSpPr txBox="1"/>
          <p:nvPr/>
        </p:nvSpPr>
        <p:spPr>
          <a:xfrm>
            <a:off x="8267704" y="4583205"/>
            <a:ext cx="36148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India sees the largest portion of respondents in the under $45,000 ranges.</a:t>
            </a:r>
          </a:p>
        </p:txBody>
      </p:sp>
      <p:sp>
        <p:nvSpPr>
          <p:cNvPr id="18" name="TextBox 17">
            <a:extLst>
              <a:ext uri="{FF2B5EF4-FFF2-40B4-BE49-F238E27FC236}">
                <a16:creationId xmlns:a16="http://schemas.microsoft.com/office/drawing/2014/main" id="{08062266-D4ED-9F93-4F7A-BC3E74375DBB}"/>
              </a:ext>
            </a:extLst>
          </p:cNvPr>
          <p:cNvSpPr txBox="1"/>
          <p:nvPr/>
        </p:nvSpPr>
        <p:spPr>
          <a:xfrm>
            <a:off x="4262974" y="4583205"/>
            <a:ext cx="3666053"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We surveyed a well-diversified set of age brackets, in this survey, across the Indian market.</a:t>
            </a:r>
          </a:p>
        </p:txBody>
      </p:sp>
      <p:cxnSp>
        <p:nvCxnSpPr>
          <p:cNvPr id="19" name="Straight Connector 18">
            <a:extLst>
              <a:ext uri="{FF2B5EF4-FFF2-40B4-BE49-F238E27FC236}">
                <a16:creationId xmlns:a16="http://schemas.microsoft.com/office/drawing/2014/main" id="{CA6D7141-D556-FDA1-03B2-504AA568B5C9}"/>
              </a:ext>
            </a:extLst>
          </p:cNvPr>
          <p:cNvCxnSpPr>
            <a:cxnSpLocks/>
          </p:cNvCxnSpPr>
          <p:nvPr/>
        </p:nvCxnSpPr>
        <p:spPr>
          <a:xfrm>
            <a:off x="4262974" y="1513761"/>
            <a:ext cx="0" cy="4403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2081124-47E1-C511-04B1-F07A760EE159}"/>
              </a:ext>
            </a:extLst>
          </p:cNvPr>
          <p:cNvCxnSpPr>
            <a:cxnSpLocks/>
          </p:cNvCxnSpPr>
          <p:nvPr/>
        </p:nvCxnSpPr>
        <p:spPr>
          <a:xfrm>
            <a:off x="7929027" y="1548850"/>
            <a:ext cx="0" cy="440379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017671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pic>
        <p:nvPicPr>
          <p:cNvPr id="1647" name="Google Shape;1647;p111" descr="A picture containing indoor&#10;&#10;Description automatically generated"/>
          <p:cNvPicPr preferRelativeResize="0">
            <a:picLocks noGrp="1"/>
          </p:cNvPicPr>
          <p:nvPr>
            <p:ph type="pic" idx="4294967295"/>
          </p:nvPr>
        </p:nvPicPr>
        <p:blipFill rotWithShape="1">
          <a:blip r:embed="rId3">
            <a:alphaModFix/>
          </a:blip>
          <a:srcRect l="22782" r="22781"/>
          <a:stretch/>
        </p:blipFill>
        <p:spPr>
          <a:xfrm>
            <a:off x="7146929" y="0"/>
            <a:ext cx="5030881" cy="6858000"/>
          </a:xfrm>
          <a:prstGeom prst="rect">
            <a:avLst/>
          </a:prstGeom>
          <a:solidFill>
            <a:schemeClr val="lt1"/>
          </a:solidFill>
          <a:ln>
            <a:noFill/>
          </a:ln>
        </p:spPr>
      </p:pic>
      <p:sp>
        <p:nvSpPr>
          <p:cNvPr id="1635" name="Google Shape;1635;p111"/>
          <p:cNvSpPr txBox="1"/>
          <p:nvPr/>
        </p:nvSpPr>
        <p:spPr>
          <a:xfrm>
            <a:off x="109592" y="1215205"/>
            <a:ext cx="7037337" cy="7570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800" b="1" u="none" strike="noStrike" kern="0" cap="none" spc="0" normalizeH="0" baseline="0" noProof="0">
                <a:ln>
                  <a:noFill/>
                </a:ln>
                <a:gradFill>
                  <a:gsLst>
                    <a:gs pos="0">
                      <a:srgbClr val="2E3583"/>
                    </a:gs>
                    <a:gs pos="100000">
                      <a:srgbClr val="44B64D"/>
                    </a:gs>
                  </a:gsLst>
                  <a:lin ang="2700000" scaled="0"/>
                </a:gradFill>
                <a:effectLst/>
                <a:uLnTx/>
                <a:uFillTx/>
                <a:latin typeface="Arial Black" panose="020B0604020202020204" pitchFamily="34" charset="0"/>
                <a:ea typeface="Arial Black"/>
                <a:cs typeface="Arial Black" panose="020B0604020202020204" pitchFamily="34" charset="0"/>
                <a:sym typeface="Arial Black"/>
              </a:rPr>
              <a:t>QUESTIONS?</a:t>
            </a:r>
            <a:endParaRPr kumimoji="0" sz="2400" b="1" u="none" strike="noStrike" kern="0" cap="none" spc="0" normalizeH="0" baseline="0" noProof="0">
              <a:ln>
                <a:noFill/>
              </a:ln>
              <a:gradFill>
                <a:gsLst>
                  <a:gs pos="0">
                    <a:srgbClr val="2E3583"/>
                  </a:gs>
                  <a:gs pos="100000">
                    <a:srgbClr val="44B64D"/>
                  </a:gs>
                </a:gsLst>
                <a:lin ang="2700000" scaled="0"/>
              </a:gradFill>
              <a:effectLst/>
              <a:uLnTx/>
              <a:uFillTx/>
              <a:latin typeface="Arial Black" panose="020B0604020202020204" pitchFamily="34" charset="0"/>
              <a:cs typeface="Arial Black" panose="020B0604020202020204" pitchFamily="34" charset="0"/>
              <a:sym typeface="Arial"/>
            </a:endParaRPr>
          </a:p>
        </p:txBody>
      </p:sp>
      <p:sp>
        <p:nvSpPr>
          <p:cNvPr id="1637" name="Google Shape;1637;p111"/>
          <p:cNvSpPr txBox="1"/>
          <p:nvPr/>
        </p:nvSpPr>
        <p:spPr>
          <a:xfrm>
            <a:off x="922933" y="4717064"/>
            <a:ext cx="1040671" cy="30017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51" b="0" i="0" u="none" strike="noStrike" kern="0" cap="none" spc="0" normalizeH="0" baseline="0" noProof="0">
                <a:ln>
                  <a:noFill/>
                </a:ln>
                <a:solidFill>
                  <a:srgbClr val="FFFFFF"/>
                </a:solidFill>
                <a:effectLst/>
                <a:uLnTx/>
                <a:uFillTx/>
                <a:latin typeface="Arial"/>
                <a:ea typeface="Arial"/>
                <a:cs typeface="Arial"/>
                <a:sym typeface="Arial"/>
              </a:rPr>
              <a:t>#itcinsights</a:t>
            </a:r>
            <a:endParaRPr kumimoji="0" sz="1351"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39" name="Google Shape;1639;p111"/>
          <p:cNvSpPr/>
          <p:nvPr/>
        </p:nvSpPr>
        <p:spPr>
          <a:xfrm>
            <a:off x="916279" y="2912165"/>
            <a:ext cx="548423" cy="412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1"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43" name="Google Shape;1643;p111"/>
          <p:cNvSpPr/>
          <p:nvPr/>
        </p:nvSpPr>
        <p:spPr>
          <a:xfrm>
            <a:off x="1264185" y="3110529"/>
            <a:ext cx="548423" cy="412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1"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2" name="Group 1">
            <a:extLst>
              <a:ext uri="{FF2B5EF4-FFF2-40B4-BE49-F238E27FC236}">
                <a16:creationId xmlns:a16="http://schemas.microsoft.com/office/drawing/2014/main" id="{EC4B4315-9A8A-4747-1539-F493A8A30587}"/>
              </a:ext>
            </a:extLst>
          </p:cNvPr>
          <p:cNvGrpSpPr/>
          <p:nvPr/>
        </p:nvGrpSpPr>
        <p:grpSpPr>
          <a:xfrm>
            <a:off x="1819975" y="2660906"/>
            <a:ext cx="3345419" cy="379615"/>
            <a:chOff x="1819975" y="2588894"/>
            <a:chExt cx="3345419" cy="379615"/>
          </a:xfrm>
        </p:grpSpPr>
        <p:sp>
          <p:nvSpPr>
            <p:cNvPr id="1638" name="Google Shape;1638;p111"/>
            <p:cNvSpPr txBox="1"/>
            <p:nvPr/>
          </p:nvSpPr>
          <p:spPr>
            <a:xfrm flipH="1">
              <a:off x="2160513" y="2588894"/>
              <a:ext cx="3004881" cy="37961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err="1">
                  <a:ln>
                    <a:noFill/>
                  </a:ln>
                  <a:solidFill>
                    <a:srgbClr val="2E3583"/>
                  </a:solidFill>
                  <a:effectLst/>
                  <a:uLnTx/>
                  <a:uFillTx/>
                  <a:latin typeface="Arial" panose="020B0604020202020204" pitchFamily="34" charset="0"/>
                  <a:cs typeface="Arial" panose="020B0604020202020204" pitchFamily="34" charset="0"/>
                  <a:sym typeface="Arial"/>
                </a:rPr>
                <a:t>len@itcstrategy.com</a:t>
              </a:r>
              <a:endParaRPr kumimoji="0" sz="1867" b="0" i="0" u="none" strike="noStrike" kern="0" cap="none" spc="0" normalizeH="0" baseline="0" noProof="0">
                <a:ln>
                  <a:noFill/>
                </a:ln>
                <a:solidFill>
                  <a:srgbClr val="2E3583"/>
                </a:solidFill>
                <a:effectLst/>
                <a:uLnTx/>
                <a:uFillTx/>
                <a:latin typeface="Arial" panose="020B0604020202020204" pitchFamily="34" charset="0"/>
                <a:cs typeface="Arial" panose="020B0604020202020204" pitchFamily="34" charset="0"/>
                <a:sym typeface="Arial"/>
              </a:endParaRPr>
            </a:p>
          </p:txBody>
        </p:sp>
        <p:sp>
          <p:nvSpPr>
            <p:cNvPr id="1644" name="Google Shape;1644;p111"/>
            <p:cNvSpPr/>
            <p:nvPr/>
          </p:nvSpPr>
          <p:spPr>
            <a:xfrm>
              <a:off x="1819975" y="2694056"/>
              <a:ext cx="242352" cy="169291"/>
            </a:xfrm>
            <a:custGeom>
              <a:avLst/>
              <a:gdLst/>
              <a:ahLst/>
              <a:cxnLst/>
              <a:rect l="l" t="t" r="r" b="b"/>
              <a:pathLst>
                <a:path w="601" h="418" extrusionOk="0">
                  <a:moveTo>
                    <a:pt x="410" y="191"/>
                  </a:moveTo>
                  <a:lnTo>
                    <a:pt x="410" y="191"/>
                  </a:lnTo>
                  <a:cubicBezTo>
                    <a:pt x="593" y="7"/>
                    <a:pt x="593" y="7"/>
                    <a:pt x="593" y="7"/>
                  </a:cubicBezTo>
                  <a:cubicBezTo>
                    <a:pt x="600" y="14"/>
                    <a:pt x="600" y="21"/>
                    <a:pt x="600" y="28"/>
                  </a:cubicBezTo>
                  <a:cubicBezTo>
                    <a:pt x="600" y="388"/>
                    <a:pt x="600" y="388"/>
                    <a:pt x="600" y="388"/>
                  </a:cubicBezTo>
                  <a:cubicBezTo>
                    <a:pt x="600" y="395"/>
                    <a:pt x="600" y="403"/>
                    <a:pt x="593" y="410"/>
                  </a:cubicBezTo>
                  <a:lnTo>
                    <a:pt x="410" y="191"/>
                  </a:lnTo>
                  <a:close/>
                  <a:moveTo>
                    <a:pt x="7" y="7"/>
                  </a:moveTo>
                  <a:lnTo>
                    <a:pt x="7" y="7"/>
                  </a:lnTo>
                  <a:cubicBezTo>
                    <a:pt x="14" y="7"/>
                    <a:pt x="21" y="0"/>
                    <a:pt x="28" y="0"/>
                  </a:cubicBezTo>
                  <a:cubicBezTo>
                    <a:pt x="572" y="0"/>
                    <a:pt x="572" y="0"/>
                    <a:pt x="572" y="0"/>
                  </a:cubicBezTo>
                  <a:cubicBezTo>
                    <a:pt x="579" y="0"/>
                    <a:pt x="586" y="7"/>
                    <a:pt x="593" y="7"/>
                  </a:cubicBezTo>
                  <a:cubicBezTo>
                    <a:pt x="297" y="240"/>
                    <a:pt x="297" y="240"/>
                    <a:pt x="297" y="240"/>
                  </a:cubicBezTo>
                  <a:lnTo>
                    <a:pt x="7" y="7"/>
                  </a:lnTo>
                  <a:close/>
                  <a:moveTo>
                    <a:pt x="7" y="410"/>
                  </a:moveTo>
                  <a:lnTo>
                    <a:pt x="7" y="410"/>
                  </a:lnTo>
                  <a:cubicBezTo>
                    <a:pt x="0" y="403"/>
                    <a:pt x="0" y="395"/>
                    <a:pt x="0" y="388"/>
                  </a:cubicBezTo>
                  <a:cubicBezTo>
                    <a:pt x="0" y="28"/>
                    <a:pt x="0" y="28"/>
                    <a:pt x="0" y="28"/>
                  </a:cubicBezTo>
                  <a:cubicBezTo>
                    <a:pt x="0" y="21"/>
                    <a:pt x="0" y="14"/>
                    <a:pt x="7" y="7"/>
                  </a:cubicBezTo>
                  <a:cubicBezTo>
                    <a:pt x="191" y="191"/>
                    <a:pt x="191" y="191"/>
                    <a:pt x="191" y="191"/>
                  </a:cubicBezTo>
                  <a:lnTo>
                    <a:pt x="7" y="410"/>
                  </a:lnTo>
                  <a:close/>
                  <a:moveTo>
                    <a:pt x="297" y="297"/>
                  </a:moveTo>
                  <a:lnTo>
                    <a:pt x="297" y="297"/>
                  </a:lnTo>
                  <a:cubicBezTo>
                    <a:pt x="374" y="219"/>
                    <a:pt x="374" y="219"/>
                    <a:pt x="374" y="219"/>
                  </a:cubicBezTo>
                  <a:cubicBezTo>
                    <a:pt x="593" y="410"/>
                    <a:pt x="593" y="410"/>
                    <a:pt x="593" y="410"/>
                  </a:cubicBezTo>
                  <a:cubicBezTo>
                    <a:pt x="586" y="417"/>
                    <a:pt x="579" y="417"/>
                    <a:pt x="572" y="417"/>
                  </a:cubicBezTo>
                  <a:cubicBezTo>
                    <a:pt x="28" y="417"/>
                    <a:pt x="28" y="417"/>
                    <a:pt x="28" y="417"/>
                  </a:cubicBezTo>
                  <a:cubicBezTo>
                    <a:pt x="21" y="417"/>
                    <a:pt x="14" y="417"/>
                    <a:pt x="7" y="410"/>
                  </a:cubicBezTo>
                  <a:cubicBezTo>
                    <a:pt x="219" y="219"/>
                    <a:pt x="219" y="219"/>
                    <a:pt x="219" y="219"/>
                  </a:cubicBezTo>
                  <a:lnTo>
                    <a:pt x="297" y="297"/>
                  </a:lnTo>
                  <a:close/>
                </a:path>
              </a:pathLst>
            </a:custGeom>
            <a:gradFill>
              <a:gsLst>
                <a:gs pos="0">
                  <a:srgbClr val="2E3583"/>
                </a:gs>
                <a:gs pos="100000">
                  <a:srgbClr val="44B64D"/>
                </a:gs>
              </a:gsLst>
              <a:lin ang="2700000" scaled="0"/>
            </a:gra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1" b="0" i="0" u="none" strike="noStrike" kern="0" cap="none" spc="0" normalizeH="0" baseline="0" noProof="0">
                <a:ln>
                  <a:noFill/>
                </a:ln>
                <a:solidFill>
                  <a:srgbClr val="1D405A"/>
                </a:solidFill>
                <a:effectLst/>
                <a:uLnTx/>
                <a:uFillTx/>
                <a:latin typeface="Arial"/>
                <a:ea typeface="Arial"/>
                <a:cs typeface="Arial"/>
                <a:sym typeface="Arial"/>
              </a:endParaRPr>
            </a:p>
          </p:txBody>
        </p:sp>
      </p:grpSp>
      <p:grpSp>
        <p:nvGrpSpPr>
          <p:cNvPr id="3" name="Group 2">
            <a:extLst>
              <a:ext uri="{FF2B5EF4-FFF2-40B4-BE49-F238E27FC236}">
                <a16:creationId xmlns:a16="http://schemas.microsoft.com/office/drawing/2014/main" id="{5D2DC5C7-9A8F-7DF6-BC26-B4558681FBD9}"/>
              </a:ext>
            </a:extLst>
          </p:cNvPr>
          <p:cNvGrpSpPr/>
          <p:nvPr/>
        </p:nvGrpSpPr>
        <p:grpSpPr>
          <a:xfrm>
            <a:off x="1812607" y="2119790"/>
            <a:ext cx="3581638" cy="379615"/>
            <a:chOff x="1812607" y="2119790"/>
            <a:chExt cx="3581638" cy="379615"/>
          </a:xfrm>
        </p:grpSpPr>
        <p:sp>
          <p:nvSpPr>
            <p:cNvPr id="1640" name="Google Shape;1640;p111"/>
            <p:cNvSpPr txBox="1"/>
            <p:nvPr/>
          </p:nvSpPr>
          <p:spPr>
            <a:xfrm flipH="1">
              <a:off x="2103297" y="2119790"/>
              <a:ext cx="3290948" cy="37961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a:ln>
                    <a:noFill/>
                  </a:ln>
                  <a:solidFill>
                    <a:srgbClr val="2E3583"/>
                  </a:solidFill>
                  <a:effectLst/>
                  <a:uLnTx/>
                  <a:uFillTx/>
                  <a:latin typeface="Arial" panose="020B0604020202020204" pitchFamily="34" charset="0"/>
                  <a:cs typeface="Arial" panose="020B0604020202020204" pitchFamily="34" charset="0"/>
                  <a:sym typeface="Arial"/>
                </a:rPr>
                <a:t>+1 (303) 746-9555</a:t>
              </a:r>
              <a:endParaRPr kumimoji="0" sz="1400" b="0" i="0" u="none" strike="noStrike" kern="0" cap="none" spc="0" normalizeH="0" baseline="0" noProof="0">
                <a:ln>
                  <a:noFill/>
                </a:ln>
                <a:solidFill>
                  <a:srgbClr val="2E3583"/>
                </a:solidFill>
                <a:effectLst/>
                <a:uLnTx/>
                <a:uFillTx/>
                <a:latin typeface="Arial" panose="020B0604020202020204" pitchFamily="34" charset="0"/>
                <a:cs typeface="Arial" panose="020B0604020202020204" pitchFamily="34" charset="0"/>
                <a:sym typeface="Arial"/>
              </a:endParaRPr>
            </a:p>
          </p:txBody>
        </p:sp>
        <p:sp>
          <p:nvSpPr>
            <p:cNvPr id="1645" name="Google Shape;1645;p111"/>
            <p:cNvSpPr/>
            <p:nvPr/>
          </p:nvSpPr>
          <p:spPr>
            <a:xfrm>
              <a:off x="1812607" y="2202700"/>
              <a:ext cx="213796" cy="213795"/>
            </a:xfrm>
            <a:custGeom>
              <a:avLst/>
              <a:gdLst/>
              <a:ahLst/>
              <a:cxnLst/>
              <a:rect l="l" t="t" r="r" b="b"/>
              <a:pathLst>
                <a:path w="253" h="254" extrusionOk="0">
                  <a:moveTo>
                    <a:pt x="253" y="201"/>
                  </a:moveTo>
                  <a:lnTo>
                    <a:pt x="253" y="201"/>
                  </a:lnTo>
                  <a:lnTo>
                    <a:pt x="253" y="207"/>
                  </a:lnTo>
                  <a:lnTo>
                    <a:pt x="250" y="212"/>
                  </a:lnTo>
                  <a:lnTo>
                    <a:pt x="214" y="246"/>
                  </a:lnTo>
                  <a:lnTo>
                    <a:pt x="214" y="246"/>
                  </a:lnTo>
                  <a:lnTo>
                    <a:pt x="208" y="252"/>
                  </a:lnTo>
                  <a:lnTo>
                    <a:pt x="208" y="252"/>
                  </a:lnTo>
                  <a:lnTo>
                    <a:pt x="201" y="254"/>
                  </a:lnTo>
                  <a:lnTo>
                    <a:pt x="201" y="254"/>
                  </a:lnTo>
                  <a:lnTo>
                    <a:pt x="199" y="254"/>
                  </a:lnTo>
                  <a:lnTo>
                    <a:pt x="199" y="254"/>
                  </a:lnTo>
                  <a:lnTo>
                    <a:pt x="195" y="254"/>
                  </a:lnTo>
                  <a:lnTo>
                    <a:pt x="195" y="254"/>
                  </a:lnTo>
                  <a:lnTo>
                    <a:pt x="179" y="252"/>
                  </a:lnTo>
                  <a:lnTo>
                    <a:pt x="179" y="252"/>
                  </a:lnTo>
                  <a:lnTo>
                    <a:pt x="166" y="250"/>
                  </a:lnTo>
                  <a:lnTo>
                    <a:pt x="150" y="245"/>
                  </a:lnTo>
                  <a:lnTo>
                    <a:pt x="150" y="245"/>
                  </a:lnTo>
                  <a:lnTo>
                    <a:pt x="134" y="236"/>
                  </a:lnTo>
                  <a:lnTo>
                    <a:pt x="114" y="223"/>
                  </a:lnTo>
                  <a:lnTo>
                    <a:pt x="114" y="223"/>
                  </a:lnTo>
                  <a:lnTo>
                    <a:pt x="92" y="207"/>
                  </a:lnTo>
                  <a:lnTo>
                    <a:pt x="69" y="187"/>
                  </a:lnTo>
                  <a:lnTo>
                    <a:pt x="69" y="187"/>
                  </a:lnTo>
                  <a:lnTo>
                    <a:pt x="52" y="169"/>
                  </a:lnTo>
                  <a:lnTo>
                    <a:pt x="38" y="150"/>
                  </a:lnTo>
                  <a:lnTo>
                    <a:pt x="38" y="150"/>
                  </a:lnTo>
                  <a:lnTo>
                    <a:pt x="27" y="134"/>
                  </a:lnTo>
                  <a:lnTo>
                    <a:pt x="18" y="120"/>
                  </a:lnTo>
                  <a:lnTo>
                    <a:pt x="18" y="120"/>
                  </a:lnTo>
                  <a:lnTo>
                    <a:pt x="11" y="105"/>
                  </a:lnTo>
                  <a:lnTo>
                    <a:pt x="7" y="92"/>
                  </a:lnTo>
                  <a:lnTo>
                    <a:pt x="7" y="92"/>
                  </a:lnTo>
                  <a:lnTo>
                    <a:pt x="1" y="72"/>
                  </a:lnTo>
                  <a:lnTo>
                    <a:pt x="1" y="72"/>
                  </a:lnTo>
                  <a:lnTo>
                    <a:pt x="0" y="60"/>
                  </a:lnTo>
                  <a:lnTo>
                    <a:pt x="0" y="60"/>
                  </a:lnTo>
                  <a:lnTo>
                    <a:pt x="1" y="54"/>
                  </a:lnTo>
                  <a:lnTo>
                    <a:pt x="1" y="54"/>
                  </a:lnTo>
                  <a:lnTo>
                    <a:pt x="3" y="47"/>
                  </a:lnTo>
                  <a:lnTo>
                    <a:pt x="3" y="47"/>
                  </a:lnTo>
                  <a:lnTo>
                    <a:pt x="7" y="40"/>
                  </a:lnTo>
                  <a:lnTo>
                    <a:pt x="43" y="5"/>
                  </a:lnTo>
                  <a:lnTo>
                    <a:pt x="43" y="5"/>
                  </a:lnTo>
                  <a:lnTo>
                    <a:pt x="47" y="2"/>
                  </a:lnTo>
                  <a:lnTo>
                    <a:pt x="52" y="0"/>
                  </a:lnTo>
                  <a:lnTo>
                    <a:pt x="52" y="0"/>
                  </a:lnTo>
                  <a:lnTo>
                    <a:pt x="56" y="2"/>
                  </a:lnTo>
                  <a:lnTo>
                    <a:pt x="58" y="4"/>
                  </a:lnTo>
                  <a:lnTo>
                    <a:pt x="58" y="4"/>
                  </a:lnTo>
                  <a:lnTo>
                    <a:pt x="63" y="7"/>
                  </a:lnTo>
                  <a:lnTo>
                    <a:pt x="92" y="62"/>
                  </a:lnTo>
                  <a:lnTo>
                    <a:pt x="92" y="62"/>
                  </a:lnTo>
                  <a:lnTo>
                    <a:pt x="92" y="67"/>
                  </a:lnTo>
                  <a:lnTo>
                    <a:pt x="92" y="72"/>
                  </a:lnTo>
                  <a:lnTo>
                    <a:pt x="92" y="72"/>
                  </a:lnTo>
                  <a:lnTo>
                    <a:pt x="90" y="76"/>
                  </a:lnTo>
                  <a:lnTo>
                    <a:pt x="88" y="80"/>
                  </a:lnTo>
                  <a:lnTo>
                    <a:pt x="76" y="94"/>
                  </a:lnTo>
                  <a:lnTo>
                    <a:pt x="76" y="94"/>
                  </a:lnTo>
                  <a:lnTo>
                    <a:pt x="74" y="96"/>
                  </a:lnTo>
                  <a:lnTo>
                    <a:pt x="74" y="96"/>
                  </a:lnTo>
                  <a:lnTo>
                    <a:pt x="74" y="98"/>
                  </a:lnTo>
                  <a:lnTo>
                    <a:pt x="74" y="98"/>
                  </a:lnTo>
                  <a:lnTo>
                    <a:pt x="79" y="110"/>
                  </a:lnTo>
                  <a:lnTo>
                    <a:pt x="79" y="110"/>
                  </a:lnTo>
                  <a:lnTo>
                    <a:pt x="88" y="125"/>
                  </a:lnTo>
                  <a:lnTo>
                    <a:pt x="88" y="125"/>
                  </a:lnTo>
                  <a:lnTo>
                    <a:pt x="96" y="136"/>
                  </a:lnTo>
                  <a:lnTo>
                    <a:pt x="108" y="147"/>
                  </a:lnTo>
                  <a:lnTo>
                    <a:pt x="108" y="147"/>
                  </a:lnTo>
                  <a:lnTo>
                    <a:pt x="119" y="158"/>
                  </a:lnTo>
                  <a:lnTo>
                    <a:pt x="128" y="167"/>
                  </a:lnTo>
                  <a:lnTo>
                    <a:pt x="128" y="167"/>
                  </a:lnTo>
                  <a:lnTo>
                    <a:pt x="145" y="176"/>
                  </a:lnTo>
                  <a:lnTo>
                    <a:pt x="145" y="176"/>
                  </a:lnTo>
                  <a:lnTo>
                    <a:pt x="154" y="181"/>
                  </a:lnTo>
                  <a:lnTo>
                    <a:pt x="157" y="181"/>
                  </a:lnTo>
                  <a:lnTo>
                    <a:pt x="157" y="181"/>
                  </a:lnTo>
                  <a:lnTo>
                    <a:pt x="159" y="181"/>
                  </a:lnTo>
                  <a:lnTo>
                    <a:pt x="159" y="181"/>
                  </a:lnTo>
                  <a:lnTo>
                    <a:pt x="161" y="179"/>
                  </a:lnTo>
                  <a:lnTo>
                    <a:pt x="177" y="165"/>
                  </a:lnTo>
                  <a:lnTo>
                    <a:pt x="177" y="165"/>
                  </a:lnTo>
                  <a:lnTo>
                    <a:pt x="181" y="161"/>
                  </a:lnTo>
                  <a:lnTo>
                    <a:pt x="188" y="159"/>
                  </a:lnTo>
                  <a:lnTo>
                    <a:pt x="188" y="159"/>
                  </a:lnTo>
                  <a:lnTo>
                    <a:pt x="195" y="161"/>
                  </a:lnTo>
                  <a:lnTo>
                    <a:pt x="195" y="161"/>
                  </a:lnTo>
                  <a:lnTo>
                    <a:pt x="248" y="192"/>
                  </a:lnTo>
                  <a:lnTo>
                    <a:pt x="248" y="192"/>
                  </a:lnTo>
                  <a:lnTo>
                    <a:pt x="252" y="196"/>
                  </a:lnTo>
                  <a:lnTo>
                    <a:pt x="253" y="201"/>
                  </a:lnTo>
                  <a:lnTo>
                    <a:pt x="253" y="201"/>
                  </a:lnTo>
                  <a:close/>
                </a:path>
              </a:pathLst>
            </a:custGeom>
            <a:gradFill>
              <a:gsLst>
                <a:gs pos="0">
                  <a:srgbClr val="2E3583"/>
                </a:gs>
                <a:gs pos="99000">
                  <a:srgbClr val="44B64D"/>
                </a:gs>
              </a:gsLst>
              <a:lin ang="2700000" scaled="0"/>
            </a:gradFill>
            <a:ln>
              <a:noFill/>
            </a:ln>
          </p:spPr>
          <p:txBody>
            <a:bodyPr spcFirstLastPara="1" wrap="square" lIns="121900" tIns="60951" rIns="121900" bIns="60951"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1D405A"/>
                </a:solidFill>
                <a:effectLst/>
                <a:uLnTx/>
                <a:uFillTx/>
                <a:latin typeface="Arial"/>
                <a:ea typeface="Arial"/>
                <a:cs typeface="Arial"/>
                <a:sym typeface="Arial"/>
              </a:endParaRPr>
            </a:p>
          </p:txBody>
        </p:sp>
      </p:grpSp>
      <p:grpSp>
        <p:nvGrpSpPr>
          <p:cNvPr id="4" name="Group 3">
            <a:extLst>
              <a:ext uri="{FF2B5EF4-FFF2-40B4-BE49-F238E27FC236}">
                <a16:creationId xmlns:a16="http://schemas.microsoft.com/office/drawing/2014/main" id="{F622C32D-508F-6BA9-8B27-3003DB933ABD}"/>
              </a:ext>
            </a:extLst>
          </p:cNvPr>
          <p:cNvGrpSpPr/>
          <p:nvPr/>
        </p:nvGrpSpPr>
        <p:grpSpPr>
          <a:xfrm>
            <a:off x="1816525" y="3202022"/>
            <a:ext cx="4222837" cy="379615"/>
            <a:chOff x="1816525" y="3073295"/>
            <a:chExt cx="4222837" cy="379615"/>
          </a:xfrm>
        </p:grpSpPr>
        <p:sp>
          <p:nvSpPr>
            <p:cNvPr id="1642" name="Google Shape;1642;p111"/>
            <p:cNvSpPr txBox="1"/>
            <p:nvPr/>
          </p:nvSpPr>
          <p:spPr>
            <a:xfrm flipH="1">
              <a:off x="2160513" y="3073295"/>
              <a:ext cx="3878849" cy="37961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err="1">
                  <a:ln>
                    <a:noFill/>
                  </a:ln>
                  <a:solidFill>
                    <a:srgbClr val="2E3583"/>
                  </a:solidFill>
                  <a:effectLst/>
                  <a:uLnTx/>
                  <a:uFillTx/>
                  <a:latin typeface="Arial" panose="020B0604020202020204" pitchFamily="34" charset="0"/>
                  <a:cs typeface="Arial" panose="020B0604020202020204" pitchFamily="34" charset="0"/>
                  <a:sym typeface="Arial"/>
                </a:rPr>
                <a:t>itcstrategy.com</a:t>
              </a:r>
              <a:endParaRPr kumimoji="0" sz="1867" b="0" i="0" u="none" strike="noStrike" kern="0" cap="none" spc="0" normalizeH="0" baseline="0" noProof="0">
                <a:ln>
                  <a:noFill/>
                </a:ln>
                <a:solidFill>
                  <a:srgbClr val="2E3583"/>
                </a:solidFill>
                <a:effectLst/>
                <a:uLnTx/>
                <a:uFillTx/>
                <a:latin typeface="Arial" panose="020B0604020202020204" pitchFamily="34" charset="0"/>
                <a:cs typeface="Arial" panose="020B0604020202020204" pitchFamily="34" charset="0"/>
                <a:sym typeface="Arial"/>
              </a:endParaRPr>
            </a:p>
          </p:txBody>
        </p:sp>
        <p:sp>
          <p:nvSpPr>
            <p:cNvPr id="1646" name="Google Shape;1646;p111"/>
            <p:cNvSpPr/>
            <p:nvPr/>
          </p:nvSpPr>
          <p:spPr>
            <a:xfrm>
              <a:off x="1816525" y="3154710"/>
              <a:ext cx="217247" cy="216784"/>
            </a:xfrm>
            <a:custGeom>
              <a:avLst/>
              <a:gdLst/>
              <a:ahLst/>
              <a:cxnLst/>
              <a:rect l="l" t="t" r="r" b="b"/>
              <a:pathLst>
                <a:path w="199" h="198" extrusionOk="0">
                  <a:moveTo>
                    <a:pt x="100" y="0"/>
                  </a:moveTo>
                  <a:cubicBezTo>
                    <a:pt x="45" y="0"/>
                    <a:pt x="0" y="44"/>
                    <a:pt x="0" y="99"/>
                  </a:cubicBezTo>
                  <a:cubicBezTo>
                    <a:pt x="0" y="153"/>
                    <a:pt x="45" y="198"/>
                    <a:pt x="100" y="198"/>
                  </a:cubicBezTo>
                  <a:cubicBezTo>
                    <a:pt x="154" y="198"/>
                    <a:pt x="199" y="153"/>
                    <a:pt x="199" y="99"/>
                  </a:cubicBezTo>
                  <a:cubicBezTo>
                    <a:pt x="199" y="44"/>
                    <a:pt x="154" y="0"/>
                    <a:pt x="100" y="0"/>
                  </a:cubicBezTo>
                  <a:moveTo>
                    <a:pt x="112" y="185"/>
                  </a:moveTo>
                  <a:cubicBezTo>
                    <a:pt x="109" y="185"/>
                    <a:pt x="106" y="186"/>
                    <a:pt x="104" y="186"/>
                  </a:cubicBezTo>
                  <a:cubicBezTo>
                    <a:pt x="104" y="145"/>
                    <a:pt x="104" y="145"/>
                    <a:pt x="104" y="145"/>
                  </a:cubicBezTo>
                  <a:cubicBezTo>
                    <a:pt x="116" y="145"/>
                    <a:pt x="129" y="147"/>
                    <a:pt x="140" y="150"/>
                  </a:cubicBezTo>
                  <a:cubicBezTo>
                    <a:pt x="133" y="167"/>
                    <a:pt x="123" y="180"/>
                    <a:pt x="112" y="185"/>
                  </a:cubicBezTo>
                  <a:moveTo>
                    <a:pt x="59" y="150"/>
                  </a:moveTo>
                  <a:cubicBezTo>
                    <a:pt x="71" y="147"/>
                    <a:pt x="83" y="145"/>
                    <a:pt x="96" y="145"/>
                  </a:cubicBezTo>
                  <a:cubicBezTo>
                    <a:pt x="96" y="186"/>
                    <a:pt x="96" y="186"/>
                    <a:pt x="96" y="186"/>
                  </a:cubicBezTo>
                  <a:cubicBezTo>
                    <a:pt x="93" y="186"/>
                    <a:pt x="90" y="185"/>
                    <a:pt x="87" y="185"/>
                  </a:cubicBezTo>
                  <a:cubicBezTo>
                    <a:pt x="76" y="180"/>
                    <a:pt x="66" y="167"/>
                    <a:pt x="59" y="150"/>
                  </a:cubicBezTo>
                  <a:moveTo>
                    <a:pt x="87" y="13"/>
                  </a:moveTo>
                  <a:cubicBezTo>
                    <a:pt x="90" y="12"/>
                    <a:pt x="93" y="12"/>
                    <a:pt x="96" y="12"/>
                  </a:cubicBezTo>
                  <a:cubicBezTo>
                    <a:pt x="96" y="53"/>
                    <a:pt x="96" y="53"/>
                    <a:pt x="96" y="53"/>
                  </a:cubicBezTo>
                  <a:cubicBezTo>
                    <a:pt x="83" y="53"/>
                    <a:pt x="71" y="51"/>
                    <a:pt x="59" y="48"/>
                  </a:cubicBezTo>
                  <a:cubicBezTo>
                    <a:pt x="66" y="31"/>
                    <a:pt x="76" y="18"/>
                    <a:pt x="87" y="13"/>
                  </a:cubicBezTo>
                  <a:moveTo>
                    <a:pt x="140" y="48"/>
                  </a:moveTo>
                  <a:cubicBezTo>
                    <a:pt x="129" y="51"/>
                    <a:pt x="116" y="53"/>
                    <a:pt x="104" y="53"/>
                  </a:cubicBezTo>
                  <a:cubicBezTo>
                    <a:pt x="104" y="12"/>
                    <a:pt x="104" y="12"/>
                    <a:pt x="104" y="12"/>
                  </a:cubicBezTo>
                  <a:cubicBezTo>
                    <a:pt x="106" y="12"/>
                    <a:pt x="109" y="12"/>
                    <a:pt x="112" y="13"/>
                  </a:cubicBezTo>
                  <a:cubicBezTo>
                    <a:pt x="123" y="18"/>
                    <a:pt x="133" y="31"/>
                    <a:pt x="140" y="48"/>
                  </a:cubicBezTo>
                  <a:moveTo>
                    <a:pt x="104" y="61"/>
                  </a:moveTo>
                  <a:cubicBezTo>
                    <a:pt x="117" y="61"/>
                    <a:pt x="130" y="59"/>
                    <a:pt x="143" y="55"/>
                  </a:cubicBezTo>
                  <a:cubicBezTo>
                    <a:pt x="146" y="67"/>
                    <a:pt x="148" y="81"/>
                    <a:pt x="149" y="95"/>
                  </a:cubicBezTo>
                  <a:cubicBezTo>
                    <a:pt x="104" y="95"/>
                    <a:pt x="104" y="95"/>
                    <a:pt x="104" y="95"/>
                  </a:cubicBezTo>
                  <a:lnTo>
                    <a:pt x="104" y="61"/>
                  </a:lnTo>
                  <a:close/>
                  <a:moveTo>
                    <a:pt x="96" y="61"/>
                  </a:moveTo>
                  <a:cubicBezTo>
                    <a:pt x="96" y="95"/>
                    <a:pt x="96" y="95"/>
                    <a:pt x="96" y="95"/>
                  </a:cubicBezTo>
                  <a:cubicBezTo>
                    <a:pt x="50" y="95"/>
                    <a:pt x="50" y="95"/>
                    <a:pt x="50" y="95"/>
                  </a:cubicBezTo>
                  <a:cubicBezTo>
                    <a:pt x="51" y="81"/>
                    <a:pt x="53" y="67"/>
                    <a:pt x="57" y="55"/>
                  </a:cubicBezTo>
                  <a:cubicBezTo>
                    <a:pt x="69" y="59"/>
                    <a:pt x="82" y="61"/>
                    <a:pt x="96" y="61"/>
                  </a:cubicBezTo>
                  <a:moveTo>
                    <a:pt x="42" y="95"/>
                  </a:moveTo>
                  <a:cubicBezTo>
                    <a:pt x="13" y="95"/>
                    <a:pt x="13" y="95"/>
                    <a:pt x="13" y="95"/>
                  </a:cubicBezTo>
                  <a:cubicBezTo>
                    <a:pt x="13" y="76"/>
                    <a:pt x="20" y="59"/>
                    <a:pt x="31" y="45"/>
                  </a:cubicBezTo>
                  <a:cubicBezTo>
                    <a:pt x="37" y="48"/>
                    <a:pt x="43" y="51"/>
                    <a:pt x="49" y="53"/>
                  </a:cubicBezTo>
                  <a:cubicBezTo>
                    <a:pt x="45" y="65"/>
                    <a:pt x="43" y="80"/>
                    <a:pt x="42" y="95"/>
                  </a:cubicBezTo>
                  <a:moveTo>
                    <a:pt x="42" y="103"/>
                  </a:moveTo>
                  <a:cubicBezTo>
                    <a:pt x="43" y="118"/>
                    <a:pt x="45" y="132"/>
                    <a:pt x="49" y="145"/>
                  </a:cubicBezTo>
                  <a:cubicBezTo>
                    <a:pt x="43" y="147"/>
                    <a:pt x="37" y="150"/>
                    <a:pt x="31" y="153"/>
                  </a:cubicBezTo>
                  <a:cubicBezTo>
                    <a:pt x="20" y="139"/>
                    <a:pt x="13" y="122"/>
                    <a:pt x="13" y="103"/>
                  </a:cubicBezTo>
                  <a:lnTo>
                    <a:pt x="42" y="103"/>
                  </a:lnTo>
                  <a:close/>
                  <a:moveTo>
                    <a:pt x="50" y="103"/>
                  </a:moveTo>
                  <a:cubicBezTo>
                    <a:pt x="96" y="103"/>
                    <a:pt x="96" y="103"/>
                    <a:pt x="96" y="103"/>
                  </a:cubicBezTo>
                  <a:cubicBezTo>
                    <a:pt x="96" y="137"/>
                    <a:pt x="96" y="137"/>
                    <a:pt x="96" y="137"/>
                  </a:cubicBezTo>
                  <a:cubicBezTo>
                    <a:pt x="82" y="137"/>
                    <a:pt x="69" y="139"/>
                    <a:pt x="57" y="142"/>
                  </a:cubicBezTo>
                  <a:cubicBezTo>
                    <a:pt x="53" y="131"/>
                    <a:pt x="51" y="117"/>
                    <a:pt x="50" y="103"/>
                  </a:cubicBezTo>
                  <a:moveTo>
                    <a:pt x="104" y="137"/>
                  </a:moveTo>
                  <a:cubicBezTo>
                    <a:pt x="104" y="103"/>
                    <a:pt x="104" y="103"/>
                    <a:pt x="104" y="103"/>
                  </a:cubicBezTo>
                  <a:cubicBezTo>
                    <a:pt x="149" y="103"/>
                    <a:pt x="149" y="103"/>
                    <a:pt x="149" y="103"/>
                  </a:cubicBezTo>
                  <a:cubicBezTo>
                    <a:pt x="148" y="117"/>
                    <a:pt x="146" y="131"/>
                    <a:pt x="143" y="142"/>
                  </a:cubicBezTo>
                  <a:cubicBezTo>
                    <a:pt x="130" y="139"/>
                    <a:pt x="117" y="137"/>
                    <a:pt x="104" y="137"/>
                  </a:cubicBezTo>
                  <a:moveTo>
                    <a:pt x="157" y="103"/>
                  </a:moveTo>
                  <a:cubicBezTo>
                    <a:pt x="187" y="103"/>
                    <a:pt x="187" y="103"/>
                    <a:pt x="187" y="103"/>
                  </a:cubicBezTo>
                  <a:cubicBezTo>
                    <a:pt x="186" y="122"/>
                    <a:pt x="179" y="139"/>
                    <a:pt x="168" y="153"/>
                  </a:cubicBezTo>
                  <a:cubicBezTo>
                    <a:pt x="162" y="150"/>
                    <a:pt x="156" y="147"/>
                    <a:pt x="150" y="145"/>
                  </a:cubicBezTo>
                  <a:cubicBezTo>
                    <a:pt x="154" y="132"/>
                    <a:pt x="156" y="118"/>
                    <a:pt x="157" y="103"/>
                  </a:cubicBezTo>
                  <a:moveTo>
                    <a:pt x="157" y="95"/>
                  </a:moveTo>
                  <a:cubicBezTo>
                    <a:pt x="156" y="80"/>
                    <a:pt x="154" y="65"/>
                    <a:pt x="150" y="53"/>
                  </a:cubicBezTo>
                  <a:cubicBezTo>
                    <a:pt x="156" y="51"/>
                    <a:pt x="162" y="48"/>
                    <a:pt x="168" y="45"/>
                  </a:cubicBezTo>
                  <a:cubicBezTo>
                    <a:pt x="179" y="59"/>
                    <a:pt x="186" y="76"/>
                    <a:pt x="187" y="95"/>
                  </a:cubicBezTo>
                  <a:lnTo>
                    <a:pt x="157" y="95"/>
                  </a:lnTo>
                  <a:close/>
                  <a:moveTo>
                    <a:pt x="162" y="39"/>
                  </a:moveTo>
                  <a:cubicBezTo>
                    <a:pt x="158" y="41"/>
                    <a:pt x="153" y="43"/>
                    <a:pt x="147" y="45"/>
                  </a:cubicBezTo>
                  <a:cubicBezTo>
                    <a:pt x="143" y="34"/>
                    <a:pt x="137" y="25"/>
                    <a:pt x="131" y="18"/>
                  </a:cubicBezTo>
                  <a:cubicBezTo>
                    <a:pt x="143" y="22"/>
                    <a:pt x="154" y="29"/>
                    <a:pt x="162" y="39"/>
                  </a:cubicBezTo>
                  <a:moveTo>
                    <a:pt x="68" y="18"/>
                  </a:moveTo>
                  <a:cubicBezTo>
                    <a:pt x="62" y="25"/>
                    <a:pt x="56" y="34"/>
                    <a:pt x="52" y="45"/>
                  </a:cubicBezTo>
                  <a:cubicBezTo>
                    <a:pt x="46" y="43"/>
                    <a:pt x="41" y="41"/>
                    <a:pt x="37" y="39"/>
                  </a:cubicBezTo>
                  <a:cubicBezTo>
                    <a:pt x="46" y="29"/>
                    <a:pt x="56" y="22"/>
                    <a:pt x="68" y="18"/>
                  </a:cubicBezTo>
                  <a:moveTo>
                    <a:pt x="37" y="159"/>
                  </a:moveTo>
                  <a:cubicBezTo>
                    <a:pt x="41" y="157"/>
                    <a:pt x="46" y="154"/>
                    <a:pt x="52" y="152"/>
                  </a:cubicBezTo>
                  <a:cubicBezTo>
                    <a:pt x="56" y="163"/>
                    <a:pt x="62" y="173"/>
                    <a:pt x="68" y="180"/>
                  </a:cubicBezTo>
                  <a:cubicBezTo>
                    <a:pt x="56" y="175"/>
                    <a:pt x="46" y="168"/>
                    <a:pt x="37" y="159"/>
                  </a:cubicBezTo>
                  <a:moveTo>
                    <a:pt x="131" y="180"/>
                  </a:moveTo>
                  <a:cubicBezTo>
                    <a:pt x="137" y="173"/>
                    <a:pt x="143" y="163"/>
                    <a:pt x="147" y="152"/>
                  </a:cubicBezTo>
                  <a:cubicBezTo>
                    <a:pt x="153" y="154"/>
                    <a:pt x="158" y="157"/>
                    <a:pt x="162" y="159"/>
                  </a:cubicBezTo>
                  <a:cubicBezTo>
                    <a:pt x="154" y="168"/>
                    <a:pt x="143" y="175"/>
                    <a:pt x="131" y="180"/>
                  </a:cubicBezTo>
                </a:path>
              </a:pathLst>
            </a:custGeom>
            <a:gradFill>
              <a:gsLst>
                <a:gs pos="0">
                  <a:srgbClr val="2E3583"/>
                </a:gs>
                <a:gs pos="100000">
                  <a:srgbClr val="44B64D"/>
                </a:gs>
              </a:gsLst>
              <a:lin ang="2700000" scaled="0"/>
            </a:gra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1" b="0" i="0" u="none" strike="noStrike" kern="0" cap="none" spc="0" normalizeH="0" baseline="0" noProof="0">
                <a:ln>
                  <a:noFill/>
                </a:ln>
                <a:solidFill>
                  <a:srgbClr val="1D405A"/>
                </a:solidFill>
                <a:effectLst/>
                <a:uLnTx/>
                <a:uFillTx/>
                <a:latin typeface="Arial"/>
                <a:ea typeface="Arial"/>
                <a:cs typeface="Arial"/>
                <a:sym typeface="Arial"/>
              </a:endParaRPr>
            </a:p>
          </p:txBody>
        </p:sp>
      </p:grpSp>
      <p:sp>
        <p:nvSpPr>
          <p:cNvPr id="6" name="TextBox 5">
            <a:extLst>
              <a:ext uri="{FF2B5EF4-FFF2-40B4-BE49-F238E27FC236}">
                <a16:creationId xmlns:a16="http://schemas.microsoft.com/office/drawing/2014/main" id="{7CF7ABE3-617A-DBC8-67DC-784043DDD803}"/>
              </a:ext>
            </a:extLst>
          </p:cNvPr>
          <p:cNvSpPr txBox="1"/>
          <p:nvPr/>
        </p:nvSpPr>
        <p:spPr>
          <a:xfrm>
            <a:off x="1719073" y="3743139"/>
            <a:ext cx="1912860" cy="379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a:ln>
                  <a:noFill/>
                </a:ln>
                <a:solidFill>
                  <a:srgbClr val="2E3583"/>
                </a:solidFill>
                <a:effectLst/>
                <a:uLnTx/>
                <a:uFillTx/>
                <a:latin typeface="Arial" panose="020B0604020202020204" pitchFamily="34" charset="0"/>
                <a:cs typeface="Arial" panose="020B0604020202020204" pitchFamily="34" charset="0"/>
                <a:sym typeface="Arial"/>
              </a:rPr>
              <a:t>#</a:t>
            </a:r>
            <a:r>
              <a:rPr kumimoji="0" lang="en-US" sz="1867" b="0" i="0" u="none" strike="noStrike" kern="0" cap="none" spc="0" normalizeH="0" baseline="0" noProof="0" err="1">
                <a:ln>
                  <a:noFill/>
                </a:ln>
                <a:solidFill>
                  <a:srgbClr val="2E3583"/>
                </a:solidFill>
                <a:effectLst/>
                <a:uLnTx/>
                <a:uFillTx/>
                <a:latin typeface="Arial" panose="020B0604020202020204" pitchFamily="34" charset="0"/>
                <a:cs typeface="Arial" panose="020B0604020202020204" pitchFamily="34" charset="0"/>
                <a:sym typeface="Arial"/>
              </a:rPr>
              <a:t>itcinsights</a:t>
            </a:r>
            <a:endParaRPr kumimoji="0" lang="en-US" sz="1867" b="0" i="0" u="none" strike="noStrike" kern="0" cap="none" spc="0" normalizeH="0" baseline="0" noProof="0">
              <a:ln>
                <a:noFill/>
              </a:ln>
              <a:solidFill>
                <a:srgbClr val="2E3583"/>
              </a:solidFill>
              <a:effectLst/>
              <a:uLnTx/>
              <a:uFillTx/>
              <a:latin typeface="Arial" panose="020B0604020202020204" pitchFamily="34" charset="0"/>
              <a:cs typeface="Arial" panose="020B0604020202020204" pitchFamily="34" charset="0"/>
              <a:sym typeface="Arial"/>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66983B-17A6-852A-2137-386A1EAA99E8}"/>
              </a:ext>
            </a:extLst>
          </p:cNvPr>
          <p:cNvSpPr txBox="1"/>
          <p:nvPr/>
        </p:nvSpPr>
        <p:spPr>
          <a:xfrm>
            <a:off x="5390985" y="4005850"/>
            <a:ext cx="4041913" cy="492443"/>
          </a:xfrm>
          <a:prstGeom prst="rect">
            <a:avLst/>
          </a:prstGeom>
          <a:noFill/>
        </p:spPr>
        <p:txBody>
          <a:bodyPr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1" u="none" strike="noStrike" kern="0" cap="none" spc="0" normalizeH="0" baseline="0" noProof="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AB1C7789-51A2-5B95-3959-B3B71F9E9DB7}"/>
              </a:ext>
            </a:extLst>
          </p:cNvPr>
          <p:cNvSpPr txBox="1"/>
          <p:nvPr/>
        </p:nvSpPr>
        <p:spPr>
          <a:xfrm>
            <a:off x="2573" y="5162204"/>
            <a:ext cx="12186855" cy="938719"/>
          </a:xfrm>
          <a:prstGeom prst="rect">
            <a:avLst/>
          </a:prstGeom>
          <a:noFill/>
        </p:spPr>
        <p:txBody>
          <a:bodyPr wrap="square" lIns="121920" tIns="60960" rIns="121920" bIns="60960" rtlCol="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50" b="1" i="0" u="none" strike="noStrike" kern="0" cap="none" spc="0" normalizeH="0" baseline="0" noProof="0">
                <a:ln>
                  <a:noFill/>
                </a:ln>
                <a:solidFill>
                  <a:srgbClr val="27276E"/>
                </a:solidFill>
                <a:effectLst>
                  <a:outerShdw blurRad="50800" dist="38100" dir="2700000" algn="tl" rotWithShape="0">
                    <a:prstClr val="black">
                      <a:alpha val="40000"/>
                    </a:prstClr>
                  </a:outerShdw>
                </a:effectLst>
                <a:uLnTx/>
                <a:uFillTx/>
                <a:latin typeface="Arial"/>
                <a:cs typeface="Arial"/>
                <a:sym typeface="Arial"/>
              </a:rPr>
              <a:t>Visit our data-driven insights page to discover </a:t>
            </a:r>
            <a:br>
              <a:rPr kumimoji="0" lang="en-US" sz="2650" b="1" i="0" u="none" strike="noStrike" kern="0" cap="none" spc="0" normalizeH="0" baseline="0" noProof="0">
                <a:ln>
                  <a:noFill/>
                </a:ln>
                <a:solidFill>
                  <a:srgbClr val="27276E"/>
                </a:solidFill>
                <a:effectLst>
                  <a:outerShdw blurRad="50800" dist="38100" dir="2700000" algn="tl" rotWithShape="0">
                    <a:prstClr val="black">
                      <a:alpha val="40000"/>
                    </a:prstClr>
                  </a:outerShdw>
                </a:effectLst>
                <a:uLnTx/>
                <a:uFillTx/>
                <a:latin typeface="Arial"/>
                <a:cs typeface="Arial"/>
                <a:sym typeface="Arial"/>
              </a:rPr>
            </a:br>
            <a:r>
              <a:rPr kumimoji="0" lang="en-US" sz="2650" b="1" i="0" u="none" strike="noStrike" kern="0" cap="none" spc="0" normalizeH="0" baseline="0" noProof="0">
                <a:ln>
                  <a:noFill/>
                </a:ln>
                <a:solidFill>
                  <a:srgbClr val="27276E"/>
                </a:solidFill>
                <a:effectLst>
                  <a:outerShdw blurRad="50800" dist="38100" dir="2700000" algn="tl" rotWithShape="0">
                    <a:prstClr val="black">
                      <a:alpha val="40000"/>
                    </a:prstClr>
                  </a:outerShdw>
                </a:effectLst>
                <a:uLnTx/>
                <a:uFillTx/>
                <a:latin typeface="Arial"/>
                <a:cs typeface="Arial"/>
                <a:sym typeface="Arial"/>
              </a:rPr>
              <a:t>actionable knowledge that can transform your decision-making.</a:t>
            </a:r>
            <a:endParaRPr kumimoji="0" lang="en-US" sz="2650" b="1" i="0" u="none" strike="noStrike" kern="0" cap="none" spc="0" normalizeH="0" baseline="0" noProof="0">
              <a:ln>
                <a:noFill/>
              </a:ln>
              <a:solidFill>
                <a:srgbClr val="27276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sym typeface="Arial"/>
            </a:endParaRPr>
          </a:p>
        </p:txBody>
      </p:sp>
      <p:sp>
        <p:nvSpPr>
          <p:cNvPr id="6" name="TextBox 5">
            <a:extLst>
              <a:ext uri="{FF2B5EF4-FFF2-40B4-BE49-F238E27FC236}">
                <a16:creationId xmlns:a16="http://schemas.microsoft.com/office/drawing/2014/main" id="{BF6C40E0-80CD-2F7C-A7AD-16BB0CE0D432}"/>
              </a:ext>
            </a:extLst>
          </p:cNvPr>
          <p:cNvSpPr txBox="1"/>
          <p:nvPr/>
        </p:nvSpPr>
        <p:spPr>
          <a:xfrm>
            <a:off x="-3377" y="430385"/>
            <a:ext cx="12196503" cy="984885"/>
          </a:xfrm>
          <a:prstGeom prst="rect">
            <a:avLst/>
          </a:prstGeom>
          <a:noFill/>
        </p:spPr>
        <p:txBody>
          <a:bodyPr wrap="square" lIns="121920" tIns="60960" rIns="121920" bIns="60960" rtlCol="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u="none" strike="noStrike" kern="0" cap="all" spc="0" normalizeH="0" baseline="0" noProof="0">
                <a:ln>
                  <a:noFill/>
                </a:ln>
                <a:solidFill>
                  <a:srgbClr val="27276E"/>
                </a:solidFill>
                <a:effectLst>
                  <a:outerShdw blurRad="50800" dist="38100" dir="2700000" algn="tl" rotWithShape="0">
                    <a:prstClr val="black">
                      <a:alpha val="40000"/>
                    </a:prstClr>
                  </a:outerShdw>
                </a:effectLst>
                <a:uLnTx/>
                <a:uFillTx/>
                <a:latin typeface="Arial Black" panose="020B0604020202020204" pitchFamily="34" charset="0"/>
                <a:cs typeface="Arial Black" panose="020B0604020202020204" pitchFamily="34" charset="0"/>
                <a:sym typeface="Arial"/>
              </a:rPr>
              <a:t>Unlock the power of </a:t>
            </a:r>
            <a:br>
              <a:rPr kumimoji="0" lang="en-US" sz="2800" b="1" u="none" strike="noStrike" kern="0" cap="all" spc="0" normalizeH="0" baseline="0" noProof="0">
                <a:ln>
                  <a:noFill/>
                </a:ln>
                <a:solidFill>
                  <a:srgbClr val="27276E"/>
                </a:solidFill>
                <a:effectLst>
                  <a:outerShdw blurRad="50800" dist="38100" dir="2700000" algn="tl" rotWithShape="0">
                    <a:prstClr val="black">
                      <a:alpha val="40000"/>
                    </a:prstClr>
                  </a:outerShdw>
                </a:effectLst>
                <a:uLnTx/>
                <a:uFillTx/>
                <a:latin typeface="Arial Black" panose="020B0604020202020204" pitchFamily="34" charset="0"/>
                <a:cs typeface="Arial Black" panose="020B0604020202020204" pitchFamily="34" charset="0"/>
                <a:sym typeface="Arial"/>
              </a:rPr>
            </a:br>
            <a:r>
              <a:rPr kumimoji="0" lang="en-US" sz="2800" b="1" u="none" strike="noStrike" kern="0" cap="all" spc="0" normalizeH="0" baseline="0" noProof="0">
                <a:ln>
                  <a:noFill/>
                </a:ln>
                <a:solidFill>
                  <a:srgbClr val="27276E"/>
                </a:solidFill>
                <a:effectLst>
                  <a:outerShdw blurRad="50800" dist="38100" dir="2700000" algn="tl" rotWithShape="0">
                    <a:prstClr val="black">
                      <a:alpha val="40000"/>
                    </a:prstClr>
                  </a:outerShdw>
                </a:effectLst>
                <a:uLnTx/>
                <a:uFillTx/>
                <a:latin typeface="Arial Black" panose="020B0604020202020204" pitchFamily="34" charset="0"/>
                <a:cs typeface="Arial Black" panose="020B0604020202020204" pitchFamily="34" charset="0"/>
                <a:sym typeface="Arial"/>
              </a:rPr>
              <a:t>our data-driven insights today!</a:t>
            </a:r>
            <a:endParaRPr kumimoji="0" lang="en-US" sz="2400" b="1" u="none" strike="noStrike" kern="0" cap="none" spc="0" normalizeH="0" baseline="0" noProof="0">
              <a:ln>
                <a:noFill/>
              </a:ln>
              <a:solidFill>
                <a:srgbClr val="27276E"/>
              </a:solidFill>
              <a:effectLst>
                <a:outerShdw blurRad="50800" dist="38100" dir="2700000" algn="tl" rotWithShape="0">
                  <a:prstClr val="black">
                    <a:alpha val="40000"/>
                  </a:prstClr>
                </a:outerShdw>
              </a:effectLst>
              <a:uLnTx/>
              <a:uFillTx/>
              <a:latin typeface="Arial Black" panose="020B0604020202020204" pitchFamily="34" charset="0"/>
              <a:ea typeface="Calibri" panose="020F0502020204030204"/>
              <a:cs typeface="Arial Black" panose="020B0604020202020204" pitchFamily="34" charset="0"/>
              <a:sym typeface="Arial"/>
            </a:endParaRPr>
          </a:p>
        </p:txBody>
      </p:sp>
      <p:pic>
        <p:nvPicPr>
          <p:cNvPr id="2" name="Picture 1">
            <a:extLst>
              <a:ext uri="{FF2B5EF4-FFF2-40B4-BE49-F238E27FC236}">
                <a16:creationId xmlns:a16="http://schemas.microsoft.com/office/drawing/2014/main" id="{36B91F44-16CF-16AB-C6AE-D926FADEE2FE}"/>
              </a:ext>
            </a:extLst>
          </p:cNvPr>
          <p:cNvPicPr>
            <a:picLocks noChangeAspect="1"/>
          </p:cNvPicPr>
          <p:nvPr/>
        </p:nvPicPr>
        <p:blipFill>
          <a:blip r:embed="rId2"/>
          <a:srcRect/>
          <a:stretch/>
        </p:blipFill>
        <p:spPr>
          <a:xfrm>
            <a:off x="832338" y="1835859"/>
            <a:ext cx="7058005" cy="1488720"/>
          </a:xfrm>
          <a:prstGeom prst="rect">
            <a:avLst/>
          </a:prstGeom>
        </p:spPr>
      </p:pic>
      <p:pic>
        <p:nvPicPr>
          <p:cNvPr id="7" name="Picture 6">
            <a:extLst>
              <a:ext uri="{FF2B5EF4-FFF2-40B4-BE49-F238E27FC236}">
                <a16:creationId xmlns:a16="http://schemas.microsoft.com/office/drawing/2014/main" id="{E862C851-EF59-6A6C-CBB1-B6F7B1BBFD6F}"/>
              </a:ext>
            </a:extLst>
          </p:cNvPr>
          <p:cNvPicPr>
            <a:picLocks noChangeAspect="1"/>
          </p:cNvPicPr>
          <p:nvPr/>
        </p:nvPicPr>
        <p:blipFill>
          <a:blip r:embed="rId3"/>
          <a:srcRect/>
          <a:stretch/>
        </p:blipFill>
        <p:spPr>
          <a:xfrm>
            <a:off x="884299" y="3252895"/>
            <a:ext cx="6923270" cy="1413914"/>
          </a:xfrm>
          <a:prstGeom prst="rect">
            <a:avLst/>
          </a:prstGeom>
        </p:spPr>
      </p:pic>
      <p:pic>
        <p:nvPicPr>
          <p:cNvPr id="8" name="Picture 7">
            <a:extLst>
              <a:ext uri="{FF2B5EF4-FFF2-40B4-BE49-F238E27FC236}">
                <a16:creationId xmlns:a16="http://schemas.microsoft.com/office/drawing/2014/main" id="{9D1FC6FD-0749-3087-279A-31FE623499F6}"/>
              </a:ext>
            </a:extLst>
          </p:cNvPr>
          <p:cNvPicPr>
            <a:picLocks noChangeAspect="1"/>
          </p:cNvPicPr>
          <p:nvPr/>
        </p:nvPicPr>
        <p:blipFill>
          <a:blip r:embed="rId4"/>
          <a:stretch>
            <a:fillRect/>
          </a:stretch>
        </p:blipFill>
        <p:spPr>
          <a:xfrm>
            <a:off x="7890341" y="1783517"/>
            <a:ext cx="2871443" cy="2883292"/>
          </a:xfrm>
          <a:prstGeom prst="rect">
            <a:avLst/>
          </a:prstGeom>
          <a:gradFill>
            <a:gsLst>
              <a:gs pos="27999">
                <a:srgbClr val="335278"/>
              </a:gs>
              <a:gs pos="7000">
                <a:srgbClr val="2E3087"/>
              </a:gs>
              <a:gs pos="90000">
                <a:srgbClr val="42B84C"/>
              </a:gs>
            </a:gsLst>
            <a:lin ang="5400000" scaled="1"/>
          </a:gradFill>
          <a:effectLst>
            <a:outerShdw blurRad="63500" sx="102000" sy="102000" algn="ctr" rotWithShape="0">
              <a:srgbClr val="42B84C"/>
            </a:outerShdw>
          </a:effectLst>
        </p:spPr>
      </p:pic>
      <p:pic>
        <p:nvPicPr>
          <p:cNvPr id="3" name="Picture 2">
            <a:extLst>
              <a:ext uri="{FF2B5EF4-FFF2-40B4-BE49-F238E27FC236}">
                <a16:creationId xmlns:a16="http://schemas.microsoft.com/office/drawing/2014/main" id="{13343824-B7DC-F758-61CA-29801EA808B1}"/>
              </a:ext>
            </a:extLst>
          </p:cNvPr>
          <p:cNvPicPr>
            <a:picLocks noChangeAspect="1"/>
          </p:cNvPicPr>
          <p:nvPr/>
        </p:nvPicPr>
        <p:blipFill>
          <a:blip r:embed="rId5"/>
          <a:srcRect/>
          <a:stretch/>
        </p:blipFill>
        <p:spPr>
          <a:xfrm>
            <a:off x="10367477" y="0"/>
            <a:ext cx="1821951" cy="728780"/>
          </a:xfrm>
          <a:prstGeom prst="rect">
            <a:avLst/>
          </a:prstGeom>
        </p:spPr>
      </p:pic>
    </p:spTree>
    <p:extLst>
      <p:ext uri="{BB962C8B-B14F-4D97-AF65-F5344CB8AC3E}">
        <p14:creationId xmlns:p14="http://schemas.microsoft.com/office/powerpoint/2010/main" val="2463326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5FB4E-002A-5793-BEE4-D421B227747D}"/>
              </a:ext>
            </a:extLst>
          </p:cNvPr>
          <p:cNvSpPr>
            <a:spLocks noGrp="1"/>
          </p:cNvSpPr>
          <p:nvPr>
            <p:ph type="title"/>
          </p:nvPr>
        </p:nvSpPr>
        <p:spPr/>
        <p:txBody>
          <a:bodyPr/>
          <a:lstStyle/>
          <a:p>
            <a:r>
              <a:rPr lang="en-US">
                <a:solidFill>
                  <a:schemeClr val="tx1"/>
                </a:solidFill>
              </a:rPr>
              <a:t>Demographics: in, age &amp; Gender</a:t>
            </a:r>
          </a:p>
        </p:txBody>
      </p:sp>
      <p:sp>
        <p:nvSpPr>
          <p:cNvPr id="3" name="TextBox 2">
            <a:extLst>
              <a:ext uri="{FF2B5EF4-FFF2-40B4-BE49-F238E27FC236}">
                <a16:creationId xmlns:a16="http://schemas.microsoft.com/office/drawing/2014/main" id="{4FF409B3-04FD-C731-94E1-267DAA14B44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IN 18-34 n=135, IN 35-54 n=159, IN 55+ n=73.</a:t>
            </a:r>
          </a:p>
        </p:txBody>
      </p:sp>
      <p:sp>
        <p:nvSpPr>
          <p:cNvPr id="21" name="Round Same Side Corner Rectangle 58">
            <a:extLst>
              <a:ext uri="{FF2B5EF4-FFF2-40B4-BE49-F238E27FC236}">
                <a16:creationId xmlns:a16="http://schemas.microsoft.com/office/drawing/2014/main" id="{51BD6A3A-905A-F59C-B293-EBDA6319CB3F}"/>
              </a:ext>
            </a:extLst>
          </p:cNvPr>
          <p:cNvSpPr/>
          <p:nvPr/>
        </p:nvSpPr>
        <p:spPr>
          <a:xfrm rot="16200000" flipH="1">
            <a:off x="2101529" y="1768409"/>
            <a:ext cx="461661" cy="640422"/>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22" name="Round Same Side Corner Rectangle 58">
            <a:extLst>
              <a:ext uri="{FF2B5EF4-FFF2-40B4-BE49-F238E27FC236}">
                <a16:creationId xmlns:a16="http://schemas.microsoft.com/office/drawing/2014/main" id="{DFFCF5D7-5AB0-F622-2D4A-F3AFE79B1756}"/>
              </a:ext>
            </a:extLst>
          </p:cNvPr>
          <p:cNvSpPr/>
          <p:nvPr/>
        </p:nvSpPr>
        <p:spPr>
          <a:xfrm rot="16200000" flipH="1">
            <a:off x="1310824" y="1772013"/>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23" name="TextBox 22">
            <a:extLst>
              <a:ext uri="{FF2B5EF4-FFF2-40B4-BE49-F238E27FC236}">
                <a16:creationId xmlns:a16="http://schemas.microsoft.com/office/drawing/2014/main" id="{C6F4D44C-E0BD-204C-BBCE-CC85E2122A4A}"/>
              </a:ext>
            </a:extLst>
          </p:cNvPr>
          <p:cNvSpPr txBox="1"/>
          <p:nvPr/>
        </p:nvSpPr>
        <p:spPr>
          <a:xfrm>
            <a:off x="1907695" y="18979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49%</a:t>
            </a:r>
          </a:p>
        </p:txBody>
      </p:sp>
      <p:sp>
        <p:nvSpPr>
          <p:cNvPr id="24" name="TextBox 23">
            <a:extLst>
              <a:ext uri="{FF2B5EF4-FFF2-40B4-BE49-F238E27FC236}">
                <a16:creationId xmlns:a16="http://schemas.microsoft.com/office/drawing/2014/main" id="{ED12386D-4709-1FB3-0AF0-76602B67D832}"/>
              </a:ext>
            </a:extLst>
          </p:cNvPr>
          <p:cNvSpPr txBox="1"/>
          <p:nvPr/>
        </p:nvSpPr>
        <p:spPr>
          <a:xfrm>
            <a:off x="1110338" y="1889461"/>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51%</a:t>
            </a:r>
          </a:p>
        </p:txBody>
      </p:sp>
      <p:sp>
        <p:nvSpPr>
          <p:cNvPr id="25" name="Rectangle: Rounded Corners 5">
            <a:extLst>
              <a:ext uri="{FF2B5EF4-FFF2-40B4-BE49-F238E27FC236}">
                <a16:creationId xmlns:a16="http://schemas.microsoft.com/office/drawing/2014/main" id="{A2BFBB49-D3E2-8300-9885-23E167BE84A3}"/>
              </a:ext>
            </a:extLst>
          </p:cNvPr>
          <p:cNvSpPr/>
          <p:nvPr/>
        </p:nvSpPr>
        <p:spPr>
          <a:xfrm>
            <a:off x="942480"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18-34</a:t>
            </a:r>
          </a:p>
        </p:txBody>
      </p:sp>
      <p:sp>
        <p:nvSpPr>
          <p:cNvPr id="26" name="Google Shape;2323;p39">
            <a:extLst>
              <a:ext uri="{FF2B5EF4-FFF2-40B4-BE49-F238E27FC236}">
                <a16:creationId xmlns:a16="http://schemas.microsoft.com/office/drawing/2014/main" id="{1F4D3279-66EF-5E2B-A036-30E57EDC096A}"/>
              </a:ext>
            </a:extLst>
          </p:cNvPr>
          <p:cNvSpPr>
            <a:spLocks noChangeAspect="1"/>
          </p:cNvSpPr>
          <p:nvPr/>
        </p:nvSpPr>
        <p:spPr>
          <a:xfrm>
            <a:off x="1211923" y="2533693"/>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27" name="Google Shape;2321;p39">
            <a:extLst>
              <a:ext uri="{FF2B5EF4-FFF2-40B4-BE49-F238E27FC236}">
                <a16:creationId xmlns:a16="http://schemas.microsoft.com/office/drawing/2014/main" id="{EEA0F1BA-A69A-9A29-7556-DFA4BD4BCE4E}"/>
              </a:ext>
            </a:extLst>
          </p:cNvPr>
          <p:cNvSpPr>
            <a:spLocks noChangeAspect="1"/>
          </p:cNvSpPr>
          <p:nvPr/>
        </p:nvSpPr>
        <p:spPr>
          <a:xfrm>
            <a:off x="2037888" y="2504132"/>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graphicFrame>
        <p:nvGraphicFramePr>
          <p:cNvPr id="28" name="Content Placeholder 8">
            <a:extLst>
              <a:ext uri="{FF2B5EF4-FFF2-40B4-BE49-F238E27FC236}">
                <a16:creationId xmlns:a16="http://schemas.microsoft.com/office/drawing/2014/main" id="{4DD675D1-9190-7308-195A-8CFEBDBC843D}"/>
              </a:ext>
            </a:extLst>
          </p:cNvPr>
          <p:cNvGraphicFramePr>
            <a:graphicFrameLocks/>
          </p:cNvGraphicFramePr>
          <p:nvPr>
            <p:extLst>
              <p:ext uri="{D42A27DB-BD31-4B8C-83A1-F6EECF244321}">
                <p14:modId xmlns:p14="http://schemas.microsoft.com/office/powerpoint/2010/main" val="1049844937"/>
              </p:ext>
            </p:extLst>
          </p:nvPr>
        </p:nvGraphicFramePr>
        <p:xfrm>
          <a:off x="471220" y="3657760"/>
          <a:ext cx="2743200" cy="2743200"/>
        </p:xfrm>
        <a:graphic>
          <a:graphicData uri="http://schemas.openxmlformats.org/drawingml/2006/chart">
            <c:chart xmlns:c="http://schemas.openxmlformats.org/drawingml/2006/chart" xmlns:r="http://schemas.openxmlformats.org/officeDocument/2006/relationships" r:id="rId2"/>
          </a:graphicData>
        </a:graphic>
      </p:graphicFrame>
      <p:cxnSp>
        <p:nvCxnSpPr>
          <p:cNvPr id="29" name="Straight Connector 28">
            <a:extLst>
              <a:ext uri="{FF2B5EF4-FFF2-40B4-BE49-F238E27FC236}">
                <a16:creationId xmlns:a16="http://schemas.microsoft.com/office/drawing/2014/main" id="{E5278ADF-891B-3A05-EBBD-36867EB99557}"/>
              </a:ext>
            </a:extLst>
          </p:cNvPr>
          <p:cNvCxnSpPr>
            <a:cxnSpLocks/>
          </p:cNvCxnSpPr>
          <p:nvPr/>
        </p:nvCxnSpPr>
        <p:spPr>
          <a:xfrm>
            <a:off x="3846440" y="1171489"/>
            <a:ext cx="0" cy="4972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BD331E3-283E-4A5A-5FE8-3D485205FE3F}"/>
              </a:ext>
            </a:extLst>
          </p:cNvPr>
          <p:cNvCxnSpPr>
            <a:cxnSpLocks/>
          </p:cNvCxnSpPr>
          <p:nvPr/>
        </p:nvCxnSpPr>
        <p:spPr>
          <a:xfrm>
            <a:off x="8355760" y="1181100"/>
            <a:ext cx="0" cy="4972543"/>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1" name="Content Placeholder 8">
            <a:extLst>
              <a:ext uri="{FF2B5EF4-FFF2-40B4-BE49-F238E27FC236}">
                <a16:creationId xmlns:a16="http://schemas.microsoft.com/office/drawing/2014/main" id="{4C65F1DF-B888-9961-169F-BA309BE9BFC9}"/>
              </a:ext>
            </a:extLst>
          </p:cNvPr>
          <p:cNvGraphicFramePr>
            <a:graphicFrameLocks/>
          </p:cNvGraphicFramePr>
          <p:nvPr>
            <p:extLst>
              <p:ext uri="{D42A27DB-BD31-4B8C-83A1-F6EECF244321}">
                <p14:modId xmlns:p14="http://schemas.microsoft.com/office/powerpoint/2010/main" val="3474256048"/>
              </p:ext>
            </p:extLst>
          </p:nvPr>
        </p:nvGraphicFramePr>
        <p:xfrm>
          <a:off x="4746580" y="3657600"/>
          <a:ext cx="27432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Content Placeholder 8">
            <a:extLst>
              <a:ext uri="{FF2B5EF4-FFF2-40B4-BE49-F238E27FC236}">
                <a16:creationId xmlns:a16="http://schemas.microsoft.com/office/drawing/2014/main" id="{3D3479B8-76BC-9526-F3E2-18B076CF814F}"/>
              </a:ext>
            </a:extLst>
          </p:cNvPr>
          <p:cNvGraphicFramePr>
            <a:graphicFrameLocks/>
          </p:cNvGraphicFramePr>
          <p:nvPr>
            <p:extLst>
              <p:ext uri="{D42A27DB-BD31-4B8C-83A1-F6EECF244321}">
                <p14:modId xmlns:p14="http://schemas.microsoft.com/office/powerpoint/2010/main" val="2734528675"/>
              </p:ext>
            </p:extLst>
          </p:nvPr>
        </p:nvGraphicFramePr>
        <p:xfrm>
          <a:off x="8717140" y="3657600"/>
          <a:ext cx="27432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33" name="Round Same Side Corner Rectangle 58">
            <a:extLst>
              <a:ext uri="{FF2B5EF4-FFF2-40B4-BE49-F238E27FC236}">
                <a16:creationId xmlns:a16="http://schemas.microsoft.com/office/drawing/2014/main" id="{04586E37-F4EE-6BFB-FB7E-AAA3B9336D79}"/>
              </a:ext>
            </a:extLst>
          </p:cNvPr>
          <p:cNvSpPr/>
          <p:nvPr/>
        </p:nvSpPr>
        <p:spPr>
          <a:xfrm rot="16200000" flipH="1">
            <a:off x="6259704" y="1768408"/>
            <a:ext cx="461661" cy="640422"/>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34" name="Round Same Side Corner Rectangle 58">
            <a:extLst>
              <a:ext uri="{FF2B5EF4-FFF2-40B4-BE49-F238E27FC236}">
                <a16:creationId xmlns:a16="http://schemas.microsoft.com/office/drawing/2014/main" id="{4BCAA1B1-E384-FD29-87FD-FE71A249E061}"/>
              </a:ext>
            </a:extLst>
          </p:cNvPr>
          <p:cNvSpPr/>
          <p:nvPr/>
        </p:nvSpPr>
        <p:spPr>
          <a:xfrm rot="16200000" flipH="1">
            <a:off x="5468999" y="1772012"/>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35" name="TextBox 34">
            <a:extLst>
              <a:ext uri="{FF2B5EF4-FFF2-40B4-BE49-F238E27FC236}">
                <a16:creationId xmlns:a16="http://schemas.microsoft.com/office/drawing/2014/main" id="{5F1F21DC-33C0-85FD-2C3B-35B2D368BC3C}"/>
              </a:ext>
            </a:extLst>
          </p:cNvPr>
          <p:cNvSpPr txBox="1"/>
          <p:nvPr/>
        </p:nvSpPr>
        <p:spPr>
          <a:xfrm>
            <a:off x="6040470" y="18979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50%</a:t>
            </a:r>
          </a:p>
        </p:txBody>
      </p:sp>
      <p:sp>
        <p:nvSpPr>
          <p:cNvPr id="36" name="TextBox 35">
            <a:extLst>
              <a:ext uri="{FF2B5EF4-FFF2-40B4-BE49-F238E27FC236}">
                <a16:creationId xmlns:a16="http://schemas.microsoft.com/office/drawing/2014/main" id="{B4B1A010-25ED-16DB-D27B-BCA818E88642}"/>
              </a:ext>
            </a:extLst>
          </p:cNvPr>
          <p:cNvSpPr txBox="1"/>
          <p:nvPr/>
        </p:nvSpPr>
        <p:spPr>
          <a:xfrm>
            <a:off x="5232847" y="1889461"/>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50%</a:t>
            </a:r>
          </a:p>
        </p:txBody>
      </p:sp>
      <p:sp>
        <p:nvSpPr>
          <p:cNvPr id="37" name="Rectangle: Rounded Corners 32">
            <a:extLst>
              <a:ext uri="{FF2B5EF4-FFF2-40B4-BE49-F238E27FC236}">
                <a16:creationId xmlns:a16="http://schemas.microsoft.com/office/drawing/2014/main" id="{E970D208-B9F0-7D0A-BBF5-DD37408E820C}"/>
              </a:ext>
            </a:extLst>
          </p:cNvPr>
          <p:cNvSpPr/>
          <p:nvPr/>
        </p:nvSpPr>
        <p:spPr>
          <a:xfrm>
            <a:off x="5066050"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35-54</a:t>
            </a:r>
          </a:p>
        </p:txBody>
      </p:sp>
      <p:sp>
        <p:nvSpPr>
          <p:cNvPr id="38" name="Google Shape;2323;p39">
            <a:extLst>
              <a:ext uri="{FF2B5EF4-FFF2-40B4-BE49-F238E27FC236}">
                <a16:creationId xmlns:a16="http://schemas.microsoft.com/office/drawing/2014/main" id="{CDAE6678-3F7E-A25E-615B-EFB0470ADB29}"/>
              </a:ext>
            </a:extLst>
          </p:cNvPr>
          <p:cNvSpPr>
            <a:spLocks noChangeAspect="1"/>
          </p:cNvSpPr>
          <p:nvPr/>
        </p:nvSpPr>
        <p:spPr>
          <a:xfrm>
            <a:off x="5379618" y="2442174"/>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39" name="Google Shape;2321;p39">
            <a:extLst>
              <a:ext uri="{FF2B5EF4-FFF2-40B4-BE49-F238E27FC236}">
                <a16:creationId xmlns:a16="http://schemas.microsoft.com/office/drawing/2014/main" id="{2F5BC42A-ED57-C8C6-09C5-05038BDE3863}"/>
              </a:ext>
            </a:extLst>
          </p:cNvPr>
          <p:cNvSpPr>
            <a:spLocks noChangeAspect="1"/>
          </p:cNvSpPr>
          <p:nvPr/>
        </p:nvSpPr>
        <p:spPr>
          <a:xfrm>
            <a:off x="6194763" y="2442174"/>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40" name="Round Same Side Corner Rectangle 58">
            <a:extLst>
              <a:ext uri="{FF2B5EF4-FFF2-40B4-BE49-F238E27FC236}">
                <a16:creationId xmlns:a16="http://schemas.microsoft.com/office/drawing/2014/main" id="{A5DB03BF-F847-3B07-78CF-09D3E2D8FD6A}"/>
              </a:ext>
            </a:extLst>
          </p:cNvPr>
          <p:cNvSpPr/>
          <p:nvPr/>
        </p:nvSpPr>
        <p:spPr>
          <a:xfrm rot="16200000" flipH="1">
            <a:off x="10323747" y="1792520"/>
            <a:ext cx="461661" cy="640422"/>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41" name="Round Same Side Corner Rectangle 58">
            <a:extLst>
              <a:ext uri="{FF2B5EF4-FFF2-40B4-BE49-F238E27FC236}">
                <a16:creationId xmlns:a16="http://schemas.microsoft.com/office/drawing/2014/main" id="{D2BCE25C-622F-90E3-5E32-95F634348CCA}"/>
              </a:ext>
            </a:extLst>
          </p:cNvPr>
          <p:cNvSpPr/>
          <p:nvPr/>
        </p:nvSpPr>
        <p:spPr>
          <a:xfrm rot="16200000" flipH="1">
            <a:off x="9533042" y="1796124"/>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42" name="TextBox 41">
            <a:extLst>
              <a:ext uri="{FF2B5EF4-FFF2-40B4-BE49-F238E27FC236}">
                <a16:creationId xmlns:a16="http://schemas.microsoft.com/office/drawing/2014/main" id="{4F3BE18B-E162-E1E1-88BB-B5693DAEBB09}"/>
              </a:ext>
            </a:extLst>
          </p:cNvPr>
          <p:cNvSpPr txBox="1"/>
          <p:nvPr/>
        </p:nvSpPr>
        <p:spPr>
          <a:xfrm>
            <a:off x="10129913" y="18979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a:t>
            </a:r>
            <a:r>
              <a:rPr lang="en-US" sz="2000" b="1">
                <a:solidFill>
                  <a:srgbClr val="FFFFFF"/>
                </a:solidFill>
                <a:latin typeface="Arial" panose="020B0604020202020204" pitchFamily="34" charset="0"/>
                <a:cs typeface="Arial" panose="020B0604020202020204" pitchFamily="34" charset="0"/>
              </a:rPr>
              <a:t>3</a:t>
            </a: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43" name="TextBox 42">
            <a:extLst>
              <a:ext uri="{FF2B5EF4-FFF2-40B4-BE49-F238E27FC236}">
                <a16:creationId xmlns:a16="http://schemas.microsoft.com/office/drawing/2014/main" id="{7453107D-3C0D-9C12-C80A-7B717115C30B}"/>
              </a:ext>
            </a:extLst>
          </p:cNvPr>
          <p:cNvSpPr txBox="1"/>
          <p:nvPr/>
        </p:nvSpPr>
        <p:spPr>
          <a:xfrm>
            <a:off x="9328337" y="19077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47%</a:t>
            </a:r>
          </a:p>
        </p:txBody>
      </p:sp>
      <p:sp>
        <p:nvSpPr>
          <p:cNvPr id="44" name="Rectangle: Rounded Corners 33">
            <a:extLst>
              <a:ext uri="{FF2B5EF4-FFF2-40B4-BE49-F238E27FC236}">
                <a16:creationId xmlns:a16="http://schemas.microsoft.com/office/drawing/2014/main" id="{F6DF3185-5D4A-2982-98BF-BEC3D0DF725A}"/>
              </a:ext>
            </a:extLst>
          </p:cNvPr>
          <p:cNvSpPr/>
          <p:nvPr/>
        </p:nvSpPr>
        <p:spPr>
          <a:xfrm>
            <a:off x="9097188"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55+</a:t>
            </a:r>
          </a:p>
        </p:txBody>
      </p:sp>
      <p:sp>
        <p:nvSpPr>
          <p:cNvPr id="45" name="Google Shape;2323;p39">
            <a:extLst>
              <a:ext uri="{FF2B5EF4-FFF2-40B4-BE49-F238E27FC236}">
                <a16:creationId xmlns:a16="http://schemas.microsoft.com/office/drawing/2014/main" id="{7C28981C-B193-3CDE-B519-EF717ADE3AA4}"/>
              </a:ext>
            </a:extLst>
          </p:cNvPr>
          <p:cNvSpPr>
            <a:spLocks noChangeAspect="1"/>
          </p:cNvSpPr>
          <p:nvPr/>
        </p:nvSpPr>
        <p:spPr>
          <a:xfrm>
            <a:off x="9463657" y="2465508"/>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46" name="Google Shape;2321;p39">
            <a:extLst>
              <a:ext uri="{FF2B5EF4-FFF2-40B4-BE49-F238E27FC236}">
                <a16:creationId xmlns:a16="http://schemas.microsoft.com/office/drawing/2014/main" id="{95CFC204-EA2C-9773-73B5-78312ACF8394}"/>
              </a:ext>
            </a:extLst>
          </p:cNvPr>
          <p:cNvSpPr>
            <a:spLocks noChangeAspect="1"/>
          </p:cNvSpPr>
          <p:nvPr/>
        </p:nvSpPr>
        <p:spPr>
          <a:xfrm>
            <a:off x="10293121" y="2459251"/>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Tree>
    <p:extLst>
      <p:ext uri="{BB962C8B-B14F-4D97-AF65-F5344CB8AC3E}">
        <p14:creationId xmlns:p14="http://schemas.microsoft.com/office/powerpoint/2010/main" val="3012445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Why consumers take supplements</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n=474, UK n=168, DE n=203, IT n=247, KR n=316, AU n=197, IN n=367, All Respondents n=4198. Question: “Why do you take dietary supplements?”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Prebiotic users are mainly taking supplements for general health &amp; well-being purposes.</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Indian respondents over-index for all </a:t>
            </a:r>
            <a:r>
              <a:rPr lang="en-US" sz="1400">
                <a:solidFill>
                  <a:srgbClr val="000000"/>
                </a:solidFill>
                <a:latin typeface="Arial"/>
                <a:cs typeface="Arial"/>
                <a:sym typeface="Arial"/>
              </a:rPr>
              <a:t>reasons</a:t>
            </a: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10" name="Chart 9">
            <a:extLst>
              <a:ext uri="{FF2B5EF4-FFF2-40B4-BE49-F238E27FC236}">
                <a16:creationId xmlns:a16="http://schemas.microsoft.com/office/drawing/2014/main" id="{DFA4F10E-8D4B-9219-B83C-09AC9C3E1628}"/>
              </a:ext>
            </a:extLst>
          </p:cNvPr>
          <p:cNvGraphicFramePr/>
          <p:nvPr>
            <p:extLst>
              <p:ext uri="{D42A27DB-BD31-4B8C-83A1-F6EECF244321}">
                <p14:modId xmlns:p14="http://schemas.microsoft.com/office/powerpoint/2010/main" val="3105977061"/>
              </p:ext>
            </p:extLst>
          </p:nvPr>
        </p:nvGraphicFramePr>
        <p:xfrm>
          <a:off x="182880" y="1639634"/>
          <a:ext cx="12009120" cy="47452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1425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Why consumers take supplements: </a:t>
            </a:r>
            <a:br>
              <a:rPr lang="en-US">
                <a:solidFill>
                  <a:schemeClr val="tx1"/>
                </a:solidFill>
              </a:rPr>
            </a:br>
            <a:r>
              <a:rPr lang="en-US">
                <a:solidFill>
                  <a:schemeClr val="tx1"/>
                </a:solidFill>
              </a:rPr>
              <a:t>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18-34 n=346, Male 18-34 n=352, Female 35-54 n=437, Male 35-54 n=448, Female 55+ n=175, Male 55+ n=209. Question: “Why do you take dietary supplements?”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General health &amp; well-being is far and away the top response from each age &amp; gender group.</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Males 18-34 see an over-index for specific performance benefits.</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10" name="Chart 9">
            <a:extLst>
              <a:ext uri="{FF2B5EF4-FFF2-40B4-BE49-F238E27FC236}">
                <a16:creationId xmlns:a16="http://schemas.microsoft.com/office/drawing/2014/main" id="{DFA4F10E-8D4B-9219-B83C-09AC9C3E1628}"/>
              </a:ext>
            </a:extLst>
          </p:cNvPr>
          <p:cNvGraphicFramePr/>
          <p:nvPr>
            <p:extLst>
              <p:ext uri="{D42A27DB-BD31-4B8C-83A1-F6EECF244321}">
                <p14:modId xmlns:p14="http://schemas.microsoft.com/office/powerpoint/2010/main" val="3169603191"/>
              </p:ext>
            </p:extLst>
          </p:nvPr>
        </p:nvGraphicFramePr>
        <p:xfrm>
          <a:off x="182880" y="1358211"/>
          <a:ext cx="12009120" cy="50266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2313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Why consumers take supplements: </a:t>
            </a:r>
            <a:br>
              <a:rPr lang="en-US">
                <a:solidFill>
                  <a:schemeClr val="tx1"/>
                </a:solidFill>
              </a:rPr>
            </a:br>
            <a:r>
              <a:rPr lang="en-US">
                <a:solidFill>
                  <a:schemeClr val="tx1"/>
                </a:solidFill>
              </a:rPr>
              <a:t>us,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18-34 n=59, US Male 18-34 n=117, US Female 35-54 n=105, US Male 35-54 n=113, US Female 55+ n=46, US Male 55+ n=33. Question: “Why do you take dietary supplements?”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116951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General health &amp; well-being continues to be the number one reason for taking dietary supplement by a considerable margin, the highest being males 55+ at over 90%.</a:t>
            </a:r>
            <a:endParaRPr kumimoji="0" lang="en-US" sz="1400" b="0" i="0" u="none" strike="noStrike" kern="1200" cap="none" spc="0" normalizeH="0" baseline="0" noProof="0">
              <a:ln>
                <a:noFill/>
              </a:ln>
              <a:solidFill>
                <a:srgbClr val="000000"/>
              </a:solidFill>
              <a:effectLst/>
              <a:uLnTx/>
              <a:uFillTx/>
              <a:latin typeface="Arial"/>
              <a:ea typeface="Arial"/>
              <a:cs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Both specific performance benefits and a recommendation from a health care professional are significantly skewed by the younger male respondents at over 40%.</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10" name="Chart 9">
            <a:extLst>
              <a:ext uri="{FF2B5EF4-FFF2-40B4-BE49-F238E27FC236}">
                <a16:creationId xmlns:a16="http://schemas.microsoft.com/office/drawing/2014/main" id="{DFA4F10E-8D4B-9219-B83C-09AC9C3E1628}"/>
              </a:ext>
            </a:extLst>
          </p:cNvPr>
          <p:cNvGraphicFramePr/>
          <p:nvPr>
            <p:extLst>
              <p:ext uri="{D42A27DB-BD31-4B8C-83A1-F6EECF244321}">
                <p14:modId xmlns:p14="http://schemas.microsoft.com/office/powerpoint/2010/main" val="1023387699"/>
              </p:ext>
            </p:extLst>
          </p:nvPr>
        </p:nvGraphicFramePr>
        <p:xfrm>
          <a:off x="182880" y="1860605"/>
          <a:ext cx="12009120" cy="45242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77368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Why consumers take supplements: </a:t>
            </a:r>
            <a:br>
              <a:rPr lang="en-US">
                <a:solidFill>
                  <a:schemeClr val="tx1"/>
                </a:solidFill>
              </a:rPr>
            </a:br>
            <a:r>
              <a:rPr lang="en-US">
                <a:solidFill>
                  <a:schemeClr val="tx1"/>
                </a:solidFill>
              </a:rPr>
              <a:t>us, 2023 - 2024</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2023 US n=484, 2024 US n=474. Question: “Why do you take dietary supplements?”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68516"/>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68516"/>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General health and </a:t>
            </a:r>
            <a:r>
              <a:rPr lang="en-US" sz="1400">
                <a:solidFill>
                  <a:srgbClr val="000000"/>
                </a:solidFill>
                <a:latin typeface="Arial"/>
                <a:ea typeface="Arial"/>
                <a:cs typeface="Arial"/>
                <a:sym typeface="Arial"/>
              </a:rPr>
              <a:t>well-being</a:t>
            </a: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 is still the overwhelmingly number one reason US prebiotic users are taking dietary supplements.</a:t>
            </a:r>
            <a:endParaRPr kumimoji="0" lang="en-US" sz="1400" b="0" i="0" u="none" strike="noStrike" kern="1200" cap="none" spc="0" normalizeH="0" baseline="0" noProof="0">
              <a:ln>
                <a:noFill/>
              </a:ln>
              <a:solidFill>
                <a:srgbClr val="000000"/>
              </a:solidFill>
              <a:effectLst/>
              <a:uLnTx/>
              <a:uFillTx/>
              <a:latin typeface="Arial"/>
              <a:ea typeface="Arial"/>
              <a:cs typeface="Arial"/>
            </a:endParaRPr>
          </a:p>
        </p:txBody>
      </p:sp>
      <p:graphicFrame>
        <p:nvGraphicFramePr>
          <p:cNvPr id="8" name="Chart 7">
            <a:extLst>
              <a:ext uri="{FF2B5EF4-FFF2-40B4-BE49-F238E27FC236}">
                <a16:creationId xmlns:a16="http://schemas.microsoft.com/office/drawing/2014/main" id="{CE7856A0-D191-94D7-8B6B-20DC6E0CB79D}"/>
              </a:ext>
            </a:extLst>
          </p:cNvPr>
          <p:cNvGraphicFramePr/>
          <p:nvPr>
            <p:extLst>
              <p:ext uri="{D42A27DB-BD31-4B8C-83A1-F6EECF244321}">
                <p14:modId xmlns:p14="http://schemas.microsoft.com/office/powerpoint/2010/main" val="867790737"/>
              </p:ext>
            </p:extLst>
          </p:nvPr>
        </p:nvGraphicFramePr>
        <p:xfrm>
          <a:off x="182880" y="1745091"/>
          <a:ext cx="12009120" cy="46477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3376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Discussion with a health care </a:t>
            </a:r>
            <a:br>
              <a:rPr lang="en-US">
                <a:solidFill>
                  <a:schemeClr val="tx1"/>
                </a:solidFill>
              </a:rPr>
            </a:br>
            <a:r>
              <a:rPr lang="en-US">
                <a:solidFill>
                  <a:schemeClr val="tx1"/>
                </a:solidFill>
              </a:rPr>
              <a:t>professional</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n=474, UK n=168, DE n=203, IT n=247, KR n=316, AU n=197, IN n=367, All Respondents n=4198. Question: “Under which circumstances would you discuss your dietary supplements with your health care professional?”</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907261"/>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907261"/>
            <a:ext cx="100584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'Situational' is the top response from each country but the US who instead mark ‘always’ as their number one.</a:t>
            </a:r>
            <a:endParaRPr kumimoji="0" lang="en-US" sz="1400" b="0" i="0" u="none" strike="noStrike" kern="1200" cap="none" spc="0" normalizeH="0" baseline="0" noProof="0">
              <a:ln>
                <a:noFill/>
              </a:ln>
              <a:solidFill>
                <a:srgbClr val="000000"/>
              </a:solidFill>
              <a:effectLst/>
              <a:uLnTx/>
              <a:uFillTx/>
              <a:latin typeface="Arial"/>
              <a:ea typeface="Arial"/>
              <a:cs typeface="Arial"/>
            </a:endParaRPr>
          </a:p>
        </p:txBody>
      </p:sp>
      <p:graphicFrame>
        <p:nvGraphicFramePr>
          <p:cNvPr id="10" name="Chart 9">
            <a:extLst>
              <a:ext uri="{FF2B5EF4-FFF2-40B4-BE49-F238E27FC236}">
                <a16:creationId xmlns:a16="http://schemas.microsoft.com/office/drawing/2014/main" id="{DFA4F10E-8D4B-9219-B83C-09AC9C3E1628}"/>
              </a:ext>
            </a:extLst>
          </p:cNvPr>
          <p:cNvGraphicFramePr/>
          <p:nvPr>
            <p:extLst>
              <p:ext uri="{D42A27DB-BD31-4B8C-83A1-F6EECF244321}">
                <p14:modId xmlns:p14="http://schemas.microsoft.com/office/powerpoint/2010/main" val="3156583923"/>
              </p:ext>
            </p:extLst>
          </p:nvPr>
        </p:nvGraphicFramePr>
        <p:xfrm>
          <a:off x="182880" y="1606164"/>
          <a:ext cx="12009120" cy="47787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42397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Discussion with a health care </a:t>
            </a:r>
            <a:br>
              <a:rPr lang="en-US">
                <a:solidFill>
                  <a:schemeClr val="tx1"/>
                </a:solidFill>
              </a:rPr>
            </a:br>
            <a:r>
              <a:rPr lang="en-US">
                <a:solidFill>
                  <a:schemeClr val="tx1"/>
                </a:solidFill>
              </a:rPr>
              <a:t>professional: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18-34 n=346, Male 18-34 n=352, Female 35-54 n=437, Male 35-54 n=448, Female 55+ n=175, Male 55+ n=209. Question: “Under which circumstances would you discuss your dietary supplements with your health care professional?”</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907261"/>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907261"/>
            <a:ext cx="100584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Males 18-34 are the outlier here with a relatively low response rate for situational, and high response rates for always.</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10" name="Chart 9">
            <a:extLst>
              <a:ext uri="{FF2B5EF4-FFF2-40B4-BE49-F238E27FC236}">
                <a16:creationId xmlns:a16="http://schemas.microsoft.com/office/drawing/2014/main" id="{DFA4F10E-8D4B-9219-B83C-09AC9C3E1628}"/>
              </a:ext>
            </a:extLst>
          </p:cNvPr>
          <p:cNvGraphicFramePr/>
          <p:nvPr>
            <p:extLst>
              <p:ext uri="{D42A27DB-BD31-4B8C-83A1-F6EECF244321}">
                <p14:modId xmlns:p14="http://schemas.microsoft.com/office/powerpoint/2010/main" val="3729427914"/>
              </p:ext>
            </p:extLst>
          </p:nvPr>
        </p:nvGraphicFramePr>
        <p:xfrm>
          <a:off x="182880" y="1415332"/>
          <a:ext cx="12009120" cy="49695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72451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Discussion with a health care </a:t>
            </a:r>
            <a:br>
              <a:rPr lang="en-US">
                <a:solidFill>
                  <a:schemeClr val="tx1"/>
                </a:solidFill>
              </a:rPr>
            </a:br>
            <a:r>
              <a:rPr lang="en-US">
                <a:solidFill>
                  <a:schemeClr val="tx1"/>
                </a:solidFill>
              </a:rPr>
              <a:t>professional: us,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18-34 n=59, US Male 18-34 n=117, US Female 35-54 n=105, US Male 35-54 n=113, US Female 55+ n=46, US Male 55+ n=33. Question: “Under which circumstances would you discuss your dietary supplements with your health care professional?”</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907261"/>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907261"/>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Here we can see the shift in US responses into the always response, being the top response for males 18-34, females 35-54 and both females and males over 55.</a:t>
            </a: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graphicFrame>
        <p:nvGraphicFramePr>
          <p:cNvPr id="10" name="Chart 9">
            <a:extLst>
              <a:ext uri="{FF2B5EF4-FFF2-40B4-BE49-F238E27FC236}">
                <a16:creationId xmlns:a16="http://schemas.microsoft.com/office/drawing/2014/main" id="{DFA4F10E-8D4B-9219-B83C-09AC9C3E1628}"/>
              </a:ext>
            </a:extLst>
          </p:cNvPr>
          <p:cNvGraphicFramePr/>
          <p:nvPr>
            <p:extLst>
              <p:ext uri="{D42A27DB-BD31-4B8C-83A1-F6EECF244321}">
                <p14:modId xmlns:p14="http://schemas.microsoft.com/office/powerpoint/2010/main" val="3974155204"/>
              </p:ext>
            </p:extLst>
          </p:nvPr>
        </p:nvGraphicFramePr>
        <p:xfrm>
          <a:off x="182880" y="1852654"/>
          <a:ext cx="12009120" cy="45322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78365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Discussion with health care </a:t>
            </a:r>
            <a:br>
              <a:rPr lang="en-US">
                <a:solidFill>
                  <a:schemeClr val="tx1"/>
                </a:solidFill>
              </a:rPr>
            </a:br>
            <a:r>
              <a:rPr lang="en-US">
                <a:solidFill>
                  <a:schemeClr val="tx1"/>
                </a:solidFill>
              </a:rPr>
              <a:t>professional: us, 2023 - 2024</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2023 US n=484, 2024 US n=474. Question: “Under which circumstances would you discuss your dietary supplements with your health care professional?”</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42685"/>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42685"/>
            <a:ext cx="100584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2024 respondents are more pro-active in their talks with a health care professional with the always response up </a:t>
            </a:r>
            <a:r>
              <a:rPr lang="en-US" sz="1400">
                <a:solidFill>
                  <a:srgbClr val="000000"/>
                </a:solidFill>
                <a:latin typeface="Arial"/>
                <a:ea typeface="Arial"/>
                <a:cs typeface="Arial"/>
                <a:sym typeface="Arial"/>
              </a:rPr>
              <a:t>4</a:t>
            </a: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8" name="Chart 7">
            <a:extLst>
              <a:ext uri="{FF2B5EF4-FFF2-40B4-BE49-F238E27FC236}">
                <a16:creationId xmlns:a16="http://schemas.microsoft.com/office/drawing/2014/main" id="{3CE50CE2-1B32-5C1E-8851-C442B6A7CE20}"/>
              </a:ext>
            </a:extLst>
          </p:cNvPr>
          <p:cNvGraphicFramePr/>
          <p:nvPr>
            <p:extLst>
              <p:ext uri="{D42A27DB-BD31-4B8C-83A1-F6EECF244321}">
                <p14:modId xmlns:p14="http://schemas.microsoft.com/office/powerpoint/2010/main" val="815667585"/>
              </p:ext>
            </p:extLst>
          </p:nvPr>
        </p:nvGraphicFramePr>
        <p:xfrm>
          <a:off x="198783" y="1314204"/>
          <a:ext cx="11993217" cy="50627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3635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BA19AE6-FE51-7577-BFA8-D041FDCC5428}"/>
              </a:ext>
            </a:extLst>
          </p:cNvPr>
          <p:cNvSpPr/>
          <p:nvPr/>
        </p:nvSpPr>
        <p:spPr>
          <a:xfrm>
            <a:off x="8494295" y="2564340"/>
            <a:ext cx="2799347" cy="1638692"/>
          </a:xfrm>
          <a:prstGeom prst="rect">
            <a:avLst/>
          </a:prstGeom>
          <a:gradFill>
            <a:gsLst>
              <a:gs pos="0">
                <a:srgbClr val="27276E"/>
              </a:gs>
              <a:gs pos="100000">
                <a:srgbClr val="46B64D"/>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Rectangle 1"/>
          <p:cNvSpPr/>
          <p:nvPr/>
        </p:nvSpPr>
        <p:spPr>
          <a:xfrm rot="5400000">
            <a:off x="3115177" y="-2858911"/>
            <a:ext cx="627646" cy="6858000"/>
          </a:xfrm>
          <a:prstGeom prst="rect">
            <a:avLst/>
          </a:prstGeom>
          <a:gradFill>
            <a:gsLst>
              <a:gs pos="0">
                <a:srgbClr val="27276E"/>
              </a:gs>
              <a:gs pos="100000">
                <a:srgbClr val="46B64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226081B0-6261-3463-8CD5-254DB4DAA16D}"/>
              </a:ext>
            </a:extLst>
          </p:cNvPr>
          <p:cNvSpPr txBox="1"/>
          <p:nvPr/>
        </p:nvSpPr>
        <p:spPr>
          <a:xfrm>
            <a:off x="83915" y="376212"/>
            <a:ext cx="55138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a:ln>
                  <a:noFill/>
                </a:ln>
                <a:solidFill>
                  <a:prstClr val="white"/>
                </a:solidFill>
                <a:effectLst/>
                <a:uLnTx/>
                <a:uFillTx/>
                <a:latin typeface="Arial Black" panose="020B0604020202020204" pitchFamily="34" charset="0"/>
                <a:ea typeface="+mn-ea"/>
                <a:cs typeface="Arial Black" panose="020B0604020202020204" pitchFamily="34" charset="0"/>
              </a:rPr>
              <a:t>Table of Contents</a:t>
            </a:r>
          </a:p>
        </p:txBody>
      </p:sp>
      <p:graphicFrame>
        <p:nvGraphicFramePr>
          <p:cNvPr id="5" name="Table 5">
            <a:extLst>
              <a:ext uri="{FF2B5EF4-FFF2-40B4-BE49-F238E27FC236}">
                <a16:creationId xmlns:a16="http://schemas.microsoft.com/office/drawing/2014/main" id="{7A8F243A-6FEE-0B71-3F88-11CEB37C004E}"/>
              </a:ext>
            </a:extLst>
          </p:cNvPr>
          <p:cNvGraphicFramePr>
            <a:graphicFrameLocks noGrp="1"/>
          </p:cNvGraphicFramePr>
          <p:nvPr>
            <p:extLst>
              <p:ext uri="{D42A27DB-BD31-4B8C-83A1-F6EECF244321}">
                <p14:modId xmlns:p14="http://schemas.microsoft.com/office/powerpoint/2010/main" val="1650782495"/>
              </p:ext>
            </p:extLst>
          </p:nvPr>
        </p:nvGraphicFramePr>
        <p:xfrm>
          <a:off x="98926" y="1639681"/>
          <a:ext cx="8128000" cy="3606800"/>
        </p:xfrm>
        <a:graphic>
          <a:graphicData uri="http://schemas.openxmlformats.org/drawingml/2006/table">
            <a:tbl>
              <a:tblPr firstRow="1" bandRow="1">
                <a:tableStyleId>{F5AB1C69-6EDB-4FF4-983F-18BD219EF322}</a:tableStyleId>
              </a:tblPr>
              <a:tblGrid>
                <a:gridCol w="6975642">
                  <a:extLst>
                    <a:ext uri="{9D8B030D-6E8A-4147-A177-3AD203B41FA5}">
                      <a16:colId xmlns:a16="http://schemas.microsoft.com/office/drawing/2014/main" val="1274129738"/>
                    </a:ext>
                  </a:extLst>
                </a:gridCol>
                <a:gridCol w="1152358">
                  <a:extLst>
                    <a:ext uri="{9D8B030D-6E8A-4147-A177-3AD203B41FA5}">
                      <a16:colId xmlns:a16="http://schemas.microsoft.com/office/drawing/2014/main" val="945228403"/>
                    </a:ext>
                  </a:extLst>
                </a:gridCol>
              </a:tblGrid>
              <a:tr h="0">
                <a:tc>
                  <a:txBody>
                    <a:bodyPr/>
                    <a:lstStyle/>
                    <a:p>
                      <a:endParaRPr lang="en-US"/>
                    </a:p>
                    <a:p>
                      <a:r>
                        <a:rPr lang="en-US"/>
                        <a:t>Section</a:t>
                      </a:r>
                    </a:p>
                  </a:txBody>
                  <a:tcPr>
                    <a:solidFill>
                      <a:srgbClr val="27276E"/>
                    </a:solidFill>
                  </a:tcPr>
                </a:tc>
                <a:tc>
                  <a:txBody>
                    <a:bodyPr/>
                    <a:lstStyle/>
                    <a:p>
                      <a:pPr algn="ctr"/>
                      <a:r>
                        <a:rPr lang="en-US"/>
                        <a:t>Page Number</a:t>
                      </a:r>
                    </a:p>
                  </a:txBody>
                  <a:tcPr>
                    <a:solidFill>
                      <a:srgbClr val="27276E"/>
                    </a:solidFill>
                  </a:tcPr>
                </a:tc>
                <a:extLst>
                  <a:ext uri="{0D108BD9-81ED-4DB2-BD59-A6C34878D82A}">
                    <a16:rowId xmlns:a16="http://schemas.microsoft.com/office/drawing/2014/main" val="2704695430"/>
                  </a:ext>
                </a:extLst>
              </a:tr>
              <a:tr h="370840">
                <a:tc>
                  <a:txBody>
                    <a:bodyPr/>
                    <a:lstStyle/>
                    <a:p>
                      <a:r>
                        <a:rPr lang="en-US"/>
                        <a:t>Demographics</a:t>
                      </a:r>
                    </a:p>
                  </a:txBody>
                  <a:tcPr/>
                </a:tc>
                <a:tc>
                  <a:txBody>
                    <a:bodyPr/>
                    <a:lstStyle/>
                    <a:p>
                      <a:pPr algn="ctr"/>
                      <a:r>
                        <a:rPr lang="en-US">
                          <a:hlinkClick r:id="rId2" action="ppaction://hlinksldjump"/>
                        </a:rPr>
                        <a:t>4</a:t>
                      </a:r>
                      <a:endParaRPr lang="en-US"/>
                    </a:p>
                  </a:txBody>
                  <a:tcPr/>
                </a:tc>
                <a:extLst>
                  <a:ext uri="{0D108BD9-81ED-4DB2-BD59-A6C34878D82A}">
                    <a16:rowId xmlns:a16="http://schemas.microsoft.com/office/drawing/2014/main" val="3591214462"/>
                  </a:ext>
                </a:extLst>
              </a:tr>
              <a:tr h="370840">
                <a:tc>
                  <a:txBody>
                    <a:bodyPr/>
                    <a:lstStyle/>
                    <a:p>
                      <a:r>
                        <a:rPr lang="en-US"/>
                        <a:t>Health Concerns</a:t>
                      </a:r>
                    </a:p>
                  </a:txBody>
                  <a:tcPr/>
                </a:tc>
                <a:tc>
                  <a:txBody>
                    <a:bodyPr/>
                    <a:lstStyle/>
                    <a:p>
                      <a:pPr algn="ctr"/>
                      <a:r>
                        <a:rPr lang="en-US">
                          <a:hlinkClick r:id="rId3" action="ppaction://hlinksldjump"/>
                        </a:rPr>
                        <a:t>30</a:t>
                      </a:r>
                      <a:endParaRPr lang="en-US"/>
                    </a:p>
                  </a:txBody>
                  <a:tcPr/>
                </a:tc>
                <a:extLst>
                  <a:ext uri="{0D108BD9-81ED-4DB2-BD59-A6C34878D82A}">
                    <a16:rowId xmlns:a16="http://schemas.microsoft.com/office/drawing/2014/main" val="2323886324"/>
                  </a:ext>
                </a:extLst>
              </a:tr>
              <a:tr h="370840">
                <a:tc>
                  <a:txBody>
                    <a:bodyPr/>
                    <a:lstStyle/>
                    <a:p>
                      <a:r>
                        <a:rPr lang="en-US"/>
                        <a:t>Supplement Usage</a:t>
                      </a:r>
                    </a:p>
                  </a:txBody>
                  <a:tcPr/>
                </a:tc>
                <a:tc>
                  <a:txBody>
                    <a:bodyPr/>
                    <a:lstStyle/>
                    <a:p>
                      <a:pPr algn="ctr"/>
                      <a:r>
                        <a:rPr lang="en-US" dirty="0">
                          <a:hlinkClick r:id="rId4" action="ppaction://hlinksldjump"/>
                        </a:rPr>
                        <a:t>51</a:t>
                      </a:r>
                      <a:endParaRPr lang="en-US" dirty="0"/>
                    </a:p>
                  </a:txBody>
                  <a:tcPr/>
                </a:tc>
                <a:extLst>
                  <a:ext uri="{0D108BD9-81ED-4DB2-BD59-A6C34878D82A}">
                    <a16:rowId xmlns:a16="http://schemas.microsoft.com/office/drawing/2014/main" val="1988876511"/>
                  </a:ext>
                </a:extLst>
              </a:tr>
              <a:tr h="370840">
                <a:tc>
                  <a:txBody>
                    <a:bodyPr/>
                    <a:lstStyle/>
                    <a:p>
                      <a:r>
                        <a:rPr lang="en-US"/>
                        <a:t>Familiarity &amp; Reasons They Buy</a:t>
                      </a:r>
                    </a:p>
                  </a:txBody>
                  <a:tcPr/>
                </a:tc>
                <a:tc>
                  <a:txBody>
                    <a:bodyPr/>
                    <a:lstStyle/>
                    <a:p>
                      <a:pPr algn="ctr"/>
                      <a:r>
                        <a:rPr lang="en-US">
                          <a:hlinkClick r:id="rId5" action="ppaction://hlinksldjump"/>
                        </a:rPr>
                        <a:t>69</a:t>
                      </a:r>
                      <a:endParaRPr lang="en-US"/>
                    </a:p>
                  </a:txBody>
                  <a:tcPr/>
                </a:tc>
                <a:extLst>
                  <a:ext uri="{0D108BD9-81ED-4DB2-BD59-A6C34878D82A}">
                    <a16:rowId xmlns:a16="http://schemas.microsoft.com/office/drawing/2014/main" val="88503310"/>
                  </a:ext>
                </a:extLst>
              </a:tr>
              <a:tr h="370840">
                <a:tc>
                  <a:txBody>
                    <a:bodyPr/>
                    <a:lstStyle/>
                    <a:p>
                      <a:r>
                        <a:rPr lang="en-US"/>
                        <a:t>Shopping Behavior</a:t>
                      </a:r>
                    </a:p>
                  </a:txBody>
                  <a:tcPr/>
                </a:tc>
                <a:tc>
                  <a:txBody>
                    <a:bodyPr/>
                    <a:lstStyle/>
                    <a:p>
                      <a:pPr algn="ctr"/>
                      <a:r>
                        <a:rPr lang="en-US">
                          <a:hlinkClick r:id="rId6" action="ppaction://hlinksldjump"/>
                        </a:rPr>
                        <a:t>103</a:t>
                      </a:r>
                      <a:endParaRPr lang="en-US"/>
                    </a:p>
                  </a:txBody>
                  <a:tcPr/>
                </a:tc>
                <a:extLst>
                  <a:ext uri="{0D108BD9-81ED-4DB2-BD59-A6C34878D82A}">
                    <a16:rowId xmlns:a16="http://schemas.microsoft.com/office/drawing/2014/main" val="2712529040"/>
                  </a:ext>
                </a:extLst>
              </a:tr>
              <a:tr h="370840">
                <a:tc>
                  <a:txBody>
                    <a:bodyPr/>
                    <a:lstStyle/>
                    <a:p>
                      <a:r>
                        <a:rPr lang="en-US"/>
                        <a:t>Branded Ingredients</a:t>
                      </a:r>
                    </a:p>
                  </a:txBody>
                  <a:tcPr/>
                </a:tc>
                <a:tc>
                  <a:txBody>
                    <a:bodyPr/>
                    <a:lstStyle/>
                    <a:p>
                      <a:pPr algn="ctr"/>
                      <a:r>
                        <a:rPr lang="en-US">
                          <a:hlinkClick r:id="rId7" action="ppaction://hlinksldjump"/>
                        </a:rPr>
                        <a:t>134</a:t>
                      </a:r>
                      <a:endParaRPr lang="en-US"/>
                    </a:p>
                  </a:txBody>
                  <a:tcPr/>
                </a:tc>
                <a:extLst>
                  <a:ext uri="{0D108BD9-81ED-4DB2-BD59-A6C34878D82A}">
                    <a16:rowId xmlns:a16="http://schemas.microsoft.com/office/drawing/2014/main" val="1901716311"/>
                  </a:ext>
                </a:extLst>
              </a:tr>
              <a:tr h="370840">
                <a:tc>
                  <a:txBody>
                    <a:bodyPr/>
                    <a:lstStyle/>
                    <a:p>
                      <a:r>
                        <a:rPr lang="en-US"/>
                        <a:t>Values</a:t>
                      </a:r>
                    </a:p>
                  </a:txBody>
                  <a:tcPr/>
                </a:tc>
                <a:tc>
                  <a:txBody>
                    <a:bodyPr/>
                    <a:lstStyle/>
                    <a:p>
                      <a:pPr algn="ctr"/>
                      <a:r>
                        <a:rPr lang="en-US">
                          <a:hlinkClick r:id="rId8" action="ppaction://hlinksldjump"/>
                        </a:rPr>
                        <a:t>151</a:t>
                      </a:r>
                      <a:endParaRPr lang="en-US"/>
                    </a:p>
                  </a:txBody>
                  <a:tcPr/>
                </a:tc>
                <a:extLst>
                  <a:ext uri="{0D108BD9-81ED-4DB2-BD59-A6C34878D82A}">
                    <a16:rowId xmlns:a16="http://schemas.microsoft.com/office/drawing/2014/main" val="3157167544"/>
                  </a:ext>
                </a:extLst>
              </a:tr>
              <a:tr h="370840">
                <a:tc>
                  <a:txBody>
                    <a:bodyPr/>
                    <a:lstStyle/>
                    <a:p>
                      <a:r>
                        <a:rPr lang="en-US"/>
                        <a:t>Prebiotic Deep Dive</a:t>
                      </a:r>
                    </a:p>
                  </a:txBody>
                  <a:tcPr/>
                </a:tc>
                <a:tc>
                  <a:txBody>
                    <a:bodyPr/>
                    <a:lstStyle/>
                    <a:p>
                      <a:pPr algn="ctr"/>
                      <a:r>
                        <a:rPr lang="en-US" dirty="0">
                          <a:hlinkClick r:id="rId9" action="ppaction://hlinksldjump"/>
                        </a:rPr>
                        <a:t>168</a:t>
                      </a:r>
                      <a:endParaRPr lang="en-US" dirty="0"/>
                    </a:p>
                  </a:txBody>
                  <a:tcPr/>
                </a:tc>
                <a:extLst>
                  <a:ext uri="{0D108BD9-81ED-4DB2-BD59-A6C34878D82A}">
                    <a16:rowId xmlns:a16="http://schemas.microsoft.com/office/drawing/2014/main" val="359850763"/>
                  </a:ext>
                </a:extLst>
              </a:tr>
            </a:tbl>
          </a:graphicData>
        </a:graphic>
      </p:graphicFrame>
      <p:sp>
        <p:nvSpPr>
          <p:cNvPr id="6" name="TextBox 5">
            <a:extLst>
              <a:ext uri="{FF2B5EF4-FFF2-40B4-BE49-F238E27FC236}">
                <a16:creationId xmlns:a16="http://schemas.microsoft.com/office/drawing/2014/main" id="{9990ECFA-8FB9-8AF9-2E02-6F977B923D0C}"/>
              </a:ext>
            </a:extLst>
          </p:cNvPr>
          <p:cNvSpPr txBox="1"/>
          <p:nvPr/>
        </p:nvSpPr>
        <p:spPr>
          <a:xfrm>
            <a:off x="100125" y="997625"/>
            <a:ext cx="853974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This table of contents is hyperlinked to the sections. Just click the page number to jump to that section in the deck. </a:t>
            </a:r>
            <a:endParaRPr kumimoji="0" lang="en-US" sz="1800" b="0" i="0" u="none" strike="noStrike" kern="1200" cap="none" spc="0" normalizeH="0" baseline="0" noProof="0">
              <a:ln>
                <a:noFill/>
              </a:ln>
              <a:solidFill>
                <a:prstClr val="black"/>
              </a:solidFill>
              <a:effectLst/>
              <a:uLnTx/>
              <a:uFillTx/>
              <a:latin typeface="Arial"/>
              <a:ea typeface="Lato"/>
              <a:cs typeface="Arial"/>
            </a:endParaRPr>
          </a:p>
        </p:txBody>
      </p:sp>
      <p:pic>
        <p:nvPicPr>
          <p:cNvPr id="7" name="Picture 6" descr="Icon&#10;&#10;Description automatically generated">
            <a:extLst>
              <a:ext uri="{FF2B5EF4-FFF2-40B4-BE49-F238E27FC236}">
                <a16:creationId xmlns:a16="http://schemas.microsoft.com/office/drawing/2014/main" id="{CC992B3A-700E-2BF0-C683-869FD5A87A7F}"/>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644918" y="2940330"/>
            <a:ext cx="457200" cy="457200"/>
          </a:xfrm>
          <a:prstGeom prst="rect">
            <a:avLst/>
          </a:prstGeom>
        </p:spPr>
      </p:pic>
      <p:sp>
        <p:nvSpPr>
          <p:cNvPr id="9" name="TextBox 8">
            <a:extLst>
              <a:ext uri="{FF2B5EF4-FFF2-40B4-BE49-F238E27FC236}">
                <a16:creationId xmlns:a16="http://schemas.microsoft.com/office/drawing/2014/main" id="{91EB6B92-8D64-35C8-2437-071B2FBFA3D7}"/>
              </a:ext>
            </a:extLst>
          </p:cNvPr>
          <p:cNvSpPr txBox="1"/>
          <p:nvPr/>
        </p:nvSpPr>
        <p:spPr>
          <a:xfrm>
            <a:off x="9102118" y="2940330"/>
            <a:ext cx="210833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Arial"/>
                <a:ea typeface="+mn-ea"/>
                <a:cs typeface="Arial"/>
              </a:rPr>
              <a:t>The ITC Insights lightbulb indicates there are key takeaways for that slide.</a:t>
            </a:r>
          </a:p>
        </p:txBody>
      </p:sp>
      <p:sp>
        <p:nvSpPr>
          <p:cNvPr id="11" name="TextBox 10">
            <a:extLst>
              <a:ext uri="{FF2B5EF4-FFF2-40B4-BE49-F238E27FC236}">
                <a16:creationId xmlns:a16="http://schemas.microsoft.com/office/drawing/2014/main" id="{8AA79E1B-B5E4-52BA-8AF0-B5581CF75599}"/>
              </a:ext>
            </a:extLst>
          </p:cNvPr>
          <p:cNvSpPr txBox="1"/>
          <p:nvPr/>
        </p:nvSpPr>
        <p:spPr>
          <a:xfrm>
            <a:off x="98926" y="5617321"/>
            <a:ext cx="1130157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Lato"/>
                <a:cs typeface="Arial"/>
              </a:rPr>
              <a:t>You can access primary data for charts by right clicking and opening the data in Excel.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Lat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Lato"/>
                <a:cs typeface="Arial"/>
              </a:rPr>
              <a:t>Country abbreviations in footers: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Lato"/>
                <a:cs typeface="Arial"/>
              </a:rPr>
              <a:t>United States = US, United Kingdom = UK, Germany = DE, Italy = IT, South Korea = KR, Australia = AU, India = IN.</a:t>
            </a:r>
          </a:p>
        </p:txBody>
      </p:sp>
      <p:sp>
        <p:nvSpPr>
          <p:cNvPr id="13" name="Rectangle 12">
            <a:extLst>
              <a:ext uri="{FF2B5EF4-FFF2-40B4-BE49-F238E27FC236}">
                <a16:creationId xmlns:a16="http://schemas.microsoft.com/office/drawing/2014/main" id="{D4F2A631-9903-0547-3503-A2EEFD30A161}"/>
              </a:ext>
            </a:extLst>
          </p:cNvPr>
          <p:cNvSpPr/>
          <p:nvPr/>
        </p:nvSpPr>
        <p:spPr>
          <a:xfrm>
            <a:off x="10550769" y="0"/>
            <a:ext cx="815927" cy="1366463"/>
          </a:xfrm>
          <a:prstGeom prst="rect">
            <a:avLst/>
          </a:prstGeom>
          <a:solidFill>
            <a:srgbClr val="272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4" name="Picture 13" descr="A logo for a company">
            <a:extLst>
              <a:ext uri="{FF2B5EF4-FFF2-40B4-BE49-F238E27FC236}">
                <a16:creationId xmlns:a16="http://schemas.microsoft.com/office/drawing/2014/main" id="{70CF7935-7A6E-5F3E-D6E5-AD6A409F829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18581" y="121894"/>
            <a:ext cx="2280301" cy="914400"/>
          </a:xfrm>
          <a:prstGeom prst="rect">
            <a:avLst/>
          </a:prstGeom>
        </p:spPr>
      </p:pic>
    </p:spTree>
    <p:extLst>
      <p:ext uri="{BB962C8B-B14F-4D97-AF65-F5344CB8AC3E}">
        <p14:creationId xmlns:p14="http://schemas.microsoft.com/office/powerpoint/2010/main" val="27995085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30"/>
          <p:cNvSpPr/>
          <p:nvPr/>
        </p:nvSpPr>
        <p:spPr>
          <a:xfrm>
            <a:off x="884451" y="89320"/>
            <a:ext cx="4324157" cy="5964239"/>
          </a:xfrm>
          <a:prstGeom prst="rect">
            <a:avLst/>
          </a:prstGeom>
          <a:gradFill>
            <a:gsLst>
              <a:gs pos="14000">
                <a:srgbClr val="2E3188"/>
              </a:gs>
              <a:gs pos="100000">
                <a:srgbClr val="5ABC5B"/>
              </a:gs>
            </a:gsLst>
            <a:lin ang="5400000" scaled="1"/>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44" name="Google Shape;644;p30"/>
          <p:cNvSpPr txBox="1"/>
          <p:nvPr/>
        </p:nvSpPr>
        <p:spPr>
          <a:xfrm>
            <a:off x="5818509" y="1986273"/>
            <a:ext cx="4728704" cy="120032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0000"/>
                </a:solidFill>
                <a:effectLst/>
                <a:uLnTx/>
                <a:uFillTx/>
                <a:latin typeface="Arial Black"/>
                <a:ea typeface="Arial Black"/>
                <a:cs typeface="Arial Black"/>
                <a:sym typeface="Arial Black"/>
              </a:rPr>
              <a:t>HEALTH CONCERNS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30"/>
          <p:cNvSpPr txBox="1"/>
          <p:nvPr/>
        </p:nvSpPr>
        <p:spPr>
          <a:xfrm>
            <a:off x="5914761" y="3348233"/>
            <a:ext cx="5325978" cy="646331"/>
          </a:xfrm>
          <a:prstGeom prst="rect">
            <a:avLst/>
          </a:prstGeom>
          <a:noFill/>
          <a:ln>
            <a:noFill/>
          </a:ln>
        </p:spPr>
        <p:txBody>
          <a:bodyPr spcFirstLastPara="1" wrap="square" lIns="91425" tIns="45700" rIns="91425" bIns="45700" anchor="t" anchorCtr="0">
            <a:spAutoFit/>
          </a:bodyPr>
          <a:lstStyle/>
          <a:p>
            <a:pPr>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Deep dive into supplement user health concerns and which </a:t>
            </a:r>
            <a:r>
              <a:rPr lang="en-US" sz="1800"/>
              <a:t>ones they</a:t>
            </a: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 take supplements for</a:t>
            </a:r>
            <a:endParaRPr lang="en-US" sz="1400" b="0" i="0" u="none" strike="noStrike" kern="0" cap="none" spc="0" normalizeH="0" baseline="0" noProof="0">
              <a:ln>
                <a:noFill/>
              </a:ln>
              <a:solidFill>
                <a:srgbClr val="000000"/>
              </a:solidFill>
              <a:effectLst/>
              <a:uLnTx/>
              <a:uFillTx/>
              <a:latin typeface="Arial"/>
              <a:cs typeface="Arial"/>
            </a:endParaRPr>
          </a:p>
        </p:txBody>
      </p:sp>
      <p:pic>
        <p:nvPicPr>
          <p:cNvPr id="3" name="Picture Placeholder 2" descr="A doctor talking to a patient&#10;&#10;Description automatically generated">
            <a:extLst>
              <a:ext uri="{FF2B5EF4-FFF2-40B4-BE49-F238E27FC236}">
                <a16:creationId xmlns:a16="http://schemas.microsoft.com/office/drawing/2014/main" id="{81F1DB82-978C-D83F-15AF-8B59E4A76F93}"/>
              </a:ext>
            </a:extLst>
          </p:cNvPr>
          <p:cNvPicPr>
            <a:picLocks noGrp="1" noChangeAspect="1"/>
          </p:cNvPicPr>
          <p:nvPr>
            <p:ph type="pic" idx="2"/>
          </p:nvPr>
        </p:nvPicPr>
        <p:blipFill>
          <a:blip r:embed="rId3"/>
          <a:srcRect l="22061" r="22061"/>
          <a:stretch>
            <a:fillRect/>
          </a:stretch>
        </p:blipFill>
        <p:spPr>
          <a:xfrm>
            <a:off x="717550" y="0"/>
            <a:ext cx="4233863" cy="5865813"/>
          </a:xfrm>
          <a:prstGeom prst="rect">
            <a:avLst/>
          </a:prstGeom>
          <a:solidFill>
            <a:schemeClr val="lt1"/>
          </a:solid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ADB59A2C-835D-70D6-B3FA-36A5A03210A5}"/>
              </a:ext>
            </a:extLst>
          </p:cNvPr>
          <p:cNvGraphicFramePr/>
          <p:nvPr/>
        </p:nvGraphicFramePr>
        <p:xfrm>
          <a:off x="3424362" y="5987332"/>
          <a:ext cx="5343276" cy="46907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Health concerns and what they take supplements for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304002"/>
            <a:ext cx="77724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n=474, UK n=168, DE n=203, IT n=</a:t>
            </a:r>
            <a:r>
              <a:rPr lang="en-US" sz="1000">
                <a:solidFill>
                  <a:prstClr val="white">
                    <a:lumMod val="50000"/>
                  </a:prstClr>
                </a:solidFill>
                <a:latin typeface="Arial"/>
                <a:cs typeface="Arial"/>
              </a:rPr>
              <a:t>247</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 KR n=316, AU n=197, IN n=367. Results shown for top 10 health concerns. Question: “Which of the following health conditions or concerns currently impact or impacted you within the past year?” Entire bar represents total reporting, solid bar represents using supplements for that concern and cross hatch bar represents fulfillment gap.</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3">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indent="-285750">
              <a:buClr>
                <a:srgbClr val="000000"/>
              </a:buClr>
              <a:buSzPts val="1400"/>
              <a:buFont typeface="Arial"/>
              <a:buChar char="•"/>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There are large fulfillment gaps across the board, but mental health related concerns see some of the largest</a:t>
            </a:r>
            <a:r>
              <a:rPr lang="en-US" sz="1400">
                <a:solidFill>
                  <a:srgbClr val="000000"/>
                </a:solidFill>
                <a:latin typeface="Arial"/>
                <a:ea typeface="Arial"/>
                <a:cs typeface="Arial"/>
                <a:sym typeface="Arial"/>
              </a:rPr>
              <a:t> – across all surveyed countries.</a:t>
            </a:r>
            <a:endParaRPr lang="en-US" sz="1400">
              <a:solidFill>
                <a:srgbClr val="000000"/>
              </a:solidFill>
              <a:latin typeface="Arial"/>
              <a:ea typeface="Arial"/>
              <a:cs typeface="Arial"/>
            </a:endParaRPr>
          </a:p>
          <a:p>
            <a:pPr marL="285750" indent="-285750">
              <a:buClr>
                <a:srgbClr val="000000"/>
              </a:buClr>
              <a:buSzPts val="1400"/>
              <a:buFont typeface="Arial"/>
              <a:buChar char="•"/>
              <a:defRPr/>
            </a:pPr>
            <a:r>
              <a:rPr lang="en-US" sz="1400">
                <a:solidFill>
                  <a:srgbClr val="000000"/>
                </a:solidFill>
                <a:latin typeface="Arial"/>
                <a:ea typeface="Arial"/>
                <a:cs typeface="Arial"/>
              </a:rPr>
              <a:t>Mood shows an exceedingly large gap, especially for Italy, the UK and Australia.</a:t>
            </a:r>
          </a:p>
        </p:txBody>
      </p:sp>
      <p:graphicFrame>
        <p:nvGraphicFramePr>
          <p:cNvPr id="9" name="Chart 8">
            <a:extLst>
              <a:ext uri="{FF2B5EF4-FFF2-40B4-BE49-F238E27FC236}">
                <a16:creationId xmlns:a16="http://schemas.microsoft.com/office/drawing/2014/main" id="{063EA2D7-6990-96D3-6E41-CC051668C6CD}"/>
              </a:ext>
            </a:extLst>
          </p:cNvPr>
          <p:cNvGraphicFramePr/>
          <p:nvPr>
            <p:extLst>
              <p:ext uri="{D42A27DB-BD31-4B8C-83A1-F6EECF244321}">
                <p14:modId xmlns:p14="http://schemas.microsoft.com/office/powerpoint/2010/main" val="2051526395"/>
              </p:ext>
            </p:extLst>
          </p:nvPr>
        </p:nvGraphicFramePr>
        <p:xfrm>
          <a:off x="198783" y="1590725"/>
          <a:ext cx="11993217" cy="450208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21029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Health concerns and what they take supplements for – next 10</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304002"/>
            <a:ext cx="77724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n=474, UK n=168, DE n=203, IT n=</a:t>
            </a:r>
            <a:r>
              <a:rPr lang="en-US" sz="1000">
                <a:solidFill>
                  <a:prstClr val="white">
                    <a:lumMod val="50000"/>
                  </a:prstClr>
                </a:solidFill>
                <a:latin typeface="Arial"/>
                <a:cs typeface="Arial"/>
              </a:rPr>
              <a:t>247</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 KR n=316, AU n=197, IN n=367. Results shown for top 11-20 health concerns. Question: “Which of the following health conditions or concerns currently impact or impacted you within the past year?” Entire bar represents total reporting, solid bar represents using supplements for that concern and cross hatch bar represents fulfillment gap.</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Overweight/obese have the largest fulfillment gaps among this grouping,</a:t>
            </a:r>
            <a:r>
              <a:rPr lang="en-US" sz="1400">
                <a:solidFill>
                  <a:srgbClr val="000000"/>
                </a:solidFill>
                <a:latin typeface="Arial"/>
                <a:ea typeface="Arial"/>
                <a:cs typeface="Arial"/>
                <a:sym typeface="Arial"/>
              </a:rPr>
              <a:t> </a:t>
            </a: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10% and</a:t>
            </a:r>
            <a:r>
              <a:rPr lang="en-US" sz="1400">
                <a:solidFill>
                  <a:srgbClr val="000000"/>
                </a:solidFill>
                <a:latin typeface="Arial"/>
                <a:ea typeface="Arial"/>
                <a:cs typeface="Arial"/>
                <a:sym typeface="Arial"/>
              </a:rPr>
              <a:t> larger in some cases.</a:t>
            </a:r>
            <a:endParaRPr kumimoji="0" lang="en-US" sz="1400" b="0" i="0" u="none" strike="noStrike" kern="120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Korean respondents show by far the highest levels of both reporting and addressing with supplements for eye fatigue, doubling the next closest group.</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6" name="Chart 5">
            <a:extLst>
              <a:ext uri="{FF2B5EF4-FFF2-40B4-BE49-F238E27FC236}">
                <a16:creationId xmlns:a16="http://schemas.microsoft.com/office/drawing/2014/main" id="{D121E4DE-D34D-8914-E643-FB0DBB945783}"/>
              </a:ext>
            </a:extLst>
          </p:cNvPr>
          <p:cNvGraphicFramePr/>
          <p:nvPr/>
        </p:nvGraphicFramePr>
        <p:xfrm>
          <a:off x="3424362" y="5987332"/>
          <a:ext cx="5343276" cy="4690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11713F23-A280-C42A-AEF1-052E98223506}"/>
              </a:ext>
            </a:extLst>
          </p:cNvPr>
          <p:cNvGraphicFramePr/>
          <p:nvPr>
            <p:extLst>
              <p:ext uri="{D42A27DB-BD31-4B8C-83A1-F6EECF244321}">
                <p14:modId xmlns:p14="http://schemas.microsoft.com/office/powerpoint/2010/main" val="1034505838"/>
              </p:ext>
            </p:extLst>
          </p:nvPr>
        </p:nvGraphicFramePr>
        <p:xfrm>
          <a:off x="198783" y="1603640"/>
          <a:ext cx="11993217" cy="450208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12410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Health concerns and what they take supplements for – last 10</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304002"/>
            <a:ext cx="77724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n=474, UK n=168, DE n=203, IT n=</a:t>
            </a:r>
            <a:r>
              <a:rPr lang="en-US" sz="1000">
                <a:solidFill>
                  <a:prstClr val="white">
                    <a:lumMod val="50000"/>
                  </a:prstClr>
                </a:solidFill>
                <a:latin typeface="Arial"/>
                <a:cs typeface="Arial"/>
              </a:rPr>
              <a:t>247</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 KR n=316, AU n=197, IN n=367. Results shown for top 21-32 health concerns. Question: “Which of the following health conditions or concerns currently impact or impacted you within the past year?” Entire bar represents total reporting, solid bar represents using supplements for that concern and cross hatch bar represents fulfillment gap.</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Vision concerns continue to be one of the top concerns for those in South Korea</a:t>
            </a:r>
            <a:r>
              <a:rPr lang="en-US" sz="1400">
                <a:solidFill>
                  <a:srgbClr val="000000"/>
                </a:solidFill>
                <a:latin typeface="Arial"/>
                <a:ea typeface="Arial"/>
                <a:cs typeface="Arial"/>
                <a:sym typeface="Arial"/>
              </a:rPr>
              <a:t> with high reporting and addressing rates for poo/declining vision</a:t>
            </a: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a:t>
            </a:r>
            <a:endParaRPr kumimoji="0" lang="en-US" sz="1400" b="0" i="0" u="none" strike="noStrike" kern="1200" cap="none" spc="0" normalizeH="0" baseline="0" noProof="0">
              <a:ln>
                <a:noFill/>
              </a:ln>
              <a:solidFill>
                <a:srgbClr val="000000"/>
              </a:solidFill>
              <a:effectLst/>
              <a:uLnTx/>
              <a:uFillTx/>
              <a:latin typeface="Arial"/>
              <a:ea typeface="Arial"/>
              <a:cs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Both Indian and South Korean respondents over-index for immunity concerns, with relatively small fulfillment gaps.</a:t>
            </a:r>
          </a:p>
        </p:txBody>
      </p:sp>
      <p:graphicFrame>
        <p:nvGraphicFramePr>
          <p:cNvPr id="6" name="Chart 5">
            <a:extLst>
              <a:ext uri="{FF2B5EF4-FFF2-40B4-BE49-F238E27FC236}">
                <a16:creationId xmlns:a16="http://schemas.microsoft.com/office/drawing/2014/main" id="{DBC43B34-3348-28A6-A593-5562D524B9C9}"/>
              </a:ext>
            </a:extLst>
          </p:cNvPr>
          <p:cNvGraphicFramePr/>
          <p:nvPr/>
        </p:nvGraphicFramePr>
        <p:xfrm>
          <a:off x="3424362" y="5987332"/>
          <a:ext cx="5343276" cy="4690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54C0A786-0F71-D652-5E41-8FF734D1EF37}"/>
              </a:ext>
            </a:extLst>
          </p:cNvPr>
          <p:cNvGraphicFramePr/>
          <p:nvPr>
            <p:extLst>
              <p:ext uri="{D42A27DB-BD31-4B8C-83A1-F6EECF244321}">
                <p14:modId xmlns:p14="http://schemas.microsoft.com/office/powerpoint/2010/main" val="3815775548"/>
              </p:ext>
            </p:extLst>
          </p:nvPr>
        </p:nvGraphicFramePr>
        <p:xfrm>
          <a:off x="147122" y="1683654"/>
          <a:ext cx="11993217" cy="44608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636482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ADB59A2C-835D-70D6-B3FA-36A5A03210A5}"/>
              </a:ext>
            </a:extLst>
          </p:cNvPr>
          <p:cNvGraphicFramePr/>
          <p:nvPr>
            <p:extLst>
              <p:ext uri="{D42A27DB-BD31-4B8C-83A1-F6EECF244321}">
                <p14:modId xmlns:p14="http://schemas.microsoft.com/office/powerpoint/2010/main" val="4150459610"/>
              </p:ext>
            </p:extLst>
          </p:nvPr>
        </p:nvGraphicFramePr>
        <p:xfrm>
          <a:off x="2365513" y="5836257"/>
          <a:ext cx="7460974" cy="46907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Health concerns and what they take supplements for: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150114"/>
            <a:ext cx="7772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18-35 n=346, Male 18-35 n=352, Female 35-54 n=437, Male 35-54 n=448, Female 55+ n=175, Male 55+ n=209. Results shown for top 10 health concerns. Question: “Which of the following health conditions or concerns currently impact or impacted you within the past year?” Entire bar represents total reporting, solid bar represents using supplements for that concern and cross hatch bar represents fulfillment gap.</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3">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indent="-285750">
              <a:buClr>
                <a:srgbClr val="000000"/>
              </a:buClr>
              <a:buSzPts val="1400"/>
              <a:buFont typeface="Arial"/>
              <a:buChar char="•"/>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The mental health related concerns see the highest levels of reporting from the younger age groups, particularly females.</a:t>
            </a:r>
            <a:r>
              <a:rPr lang="en-US" sz="1400">
                <a:solidFill>
                  <a:srgbClr val="000000"/>
                </a:solidFill>
                <a:latin typeface="Arial"/>
                <a:ea typeface="Arial"/>
                <a:cs typeface="Arial"/>
                <a:sym typeface="Arial"/>
              </a:rPr>
              <a:t> The gap for mood for females 35-54 sits at 18%.</a:t>
            </a:r>
            <a:endParaRPr lang="en-US" sz="1400">
              <a:solidFill>
                <a:srgbClr val="000000"/>
              </a:solidFill>
              <a:latin typeface="Arial"/>
              <a:ea typeface="Arial"/>
              <a:cs typeface="Arial"/>
            </a:endParaRPr>
          </a:p>
          <a:p>
            <a:pPr marL="285750" indent="-285750">
              <a:buClr>
                <a:srgbClr val="000000"/>
              </a:buClr>
              <a:buSzPts val="1400"/>
              <a:buFont typeface="Arial"/>
              <a:buChar char="•"/>
              <a:defRPr/>
            </a:pPr>
            <a:r>
              <a:rPr lang="en-US" sz="1400">
                <a:solidFill>
                  <a:srgbClr val="000000"/>
                </a:solidFill>
                <a:latin typeface="Arial"/>
                <a:ea typeface="Arial"/>
                <a:cs typeface="Arial"/>
              </a:rPr>
              <a:t>Anxiety and stress too sees a large gap for this demographic - 20%.</a:t>
            </a:r>
          </a:p>
        </p:txBody>
      </p:sp>
      <p:graphicFrame>
        <p:nvGraphicFramePr>
          <p:cNvPr id="7" name="Chart 6">
            <a:extLst>
              <a:ext uri="{FF2B5EF4-FFF2-40B4-BE49-F238E27FC236}">
                <a16:creationId xmlns:a16="http://schemas.microsoft.com/office/drawing/2014/main" id="{382AFFAF-9CDE-311D-DECE-C442E181488E}"/>
              </a:ext>
            </a:extLst>
          </p:cNvPr>
          <p:cNvGraphicFramePr/>
          <p:nvPr>
            <p:extLst>
              <p:ext uri="{D42A27DB-BD31-4B8C-83A1-F6EECF244321}">
                <p14:modId xmlns:p14="http://schemas.microsoft.com/office/powerpoint/2010/main" val="1622548716"/>
              </p:ext>
            </p:extLst>
          </p:nvPr>
        </p:nvGraphicFramePr>
        <p:xfrm>
          <a:off x="198783" y="1661823"/>
          <a:ext cx="11993217" cy="44051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88840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ADB59A2C-835D-70D6-B3FA-36A5A03210A5}"/>
              </a:ext>
            </a:extLst>
          </p:cNvPr>
          <p:cNvGraphicFramePr/>
          <p:nvPr>
            <p:extLst>
              <p:ext uri="{D42A27DB-BD31-4B8C-83A1-F6EECF244321}">
                <p14:modId xmlns:p14="http://schemas.microsoft.com/office/powerpoint/2010/main" val="95511615"/>
              </p:ext>
            </p:extLst>
          </p:nvPr>
        </p:nvGraphicFramePr>
        <p:xfrm>
          <a:off x="2365513" y="5836257"/>
          <a:ext cx="7460974" cy="46907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sz="2700">
                <a:solidFill>
                  <a:schemeClr val="tx1"/>
                </a:solidFill>
              </a:rPr>
              <a:t>Health concerns and what they take supplements for: age &amp; gender – next 10</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150114"/>
            <a:ext cx="7772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18-35 n=346, Male 18-35 n=352, Female 35-54 n=437, Male 35-54 n=448, Female 55+ n=175, Male 55+ n=209. Results shown for top 11-20 health concerns. Question: “Which of the following health conditions or concerns currently impact or impacted you within the past year?” Entire bar represents total reporting, solid bar represents using supplements for that concern and cross hatch bar represents fulfillment gap.</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3">
            <a:alphaModFix/>
          </a:blip>
          <a:srcRect/>
          <a:stretch/>
        </p:blipFill>
        <p:spPr>
          <a:xfrm>
            <a:off x="838200" y="855600"/>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55600"/>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Aging related concerns, joint or other pain and poor/declining vision predictably skewed older, with top responses coming from females over 55. Both have large fulfillment gaps.</a:t>
            </a:r>
            <a:endParaRPr kumimoji="0" lang="en-US" sz="1400" b="0" i="0" u="none" strike="noStrike" kern="1200" cap="none" spc="0" normalizeH="0" baseline="0" noProof="0">
              <a:ln>
                <a:noFill/>
              </a:ln>
              <a:solidFill>
                <a:srgbClr val="000000"/>
              </a:solidFill>
              <a:effectLst/>
              <a:uLnTx/>
              <a:uFillTx/>
              <a:latin typeface="Arial"/>
              <a:ea typeface="Arial"/>
              <a:cs typeface="Arial"/>
            </a:endParaRPr>
          </a:p>
        </p:txBody>
      </p:sp>
      <p:graphicFrame>
        <p:nvGraphicFramePr>
          <p:cNvPr id="6" name="Chart 5">
            <a:extLst>
              <a:ext uri="{FF2B5EF4-FFF2-40B4-BE49-F238E27FC236}">
                <a16:creationId xmlns:a16="http://schemas.microsoft.com/office/drawing/2014/main" id="{62A5A744-AC63-2063-2B64-E76A1281F400}"/>
              </a:ext>
            </a:extLst>
          </p:cNvPr>
          <p:cNvGraphicFramePr/>
          <p:nvPr>
            <p:extLst>
              <p:ext uri="{D42A27DB-BD31-4B8C-83A1-F6EECF244321}">
                <p14:modId xmlns:p14="http://schemas.microsoft.com/office/powerpoint/2010/main" val="3660398410"/>
              </p:ext>
            </p:extLst>
          </p:nvPr>
        </p:nvGraphicFramePr>
        <p:xfrm>
          <a:off x="198783" y="1661823"/>
          <a:ext cx="11993217" cy="44051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20294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sz="2700">
                <a:solidFill>
                  <a:schemeClr val="tx1"/>
                </a:solidFill>
              </a:rPr>
              <a:t>Health concerns and what they take supplements for: age &amp; gender – last 10</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150114"/>
            <a:ext cx="7772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18-35 n=346, Male 18-35 n=352, Female 35-54 n=437, Male 35-54 n=448, Female 55+ n=175, Male 55+ n=209. Results shown for top 21-32 health concerns. Question: “Which of the following health conditions or concerns currently impact or impacted you within the past year?” Entire bar represents total reporting, solid bar represents using supplements for that concern and cross hatch bar represents fulfillment gap.</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We see more health concerns with a significant older skew in the last 10. High blood pressure and cholesterol both see top responses from males over 55 while healthy aging is driven more by females over 35.</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400">
                <a:solidFill>
                  <a:srgbClr val="000000"/>
                </a:solidFill>
                <a:latin typeface="Arial"/>
                <a:cs typeface="Arial"/>
                <a:sym typeface="Arial"/>
              </a:rPr>
              <a:t>Even among the lesser reported health concerns, we see addressable gaps.</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6" name="Chart 5">
            <a:extLst>
              <a:ext uri="{FF2B5EF4-FFF2-40B4-BE49-F238E27FC236}">
                <a16:creationId xmlns:a16="http://schemas.microsoft.com/office/drawing/2014/main" id="{F52AD679-0E5F-77D9-43B7-830A0F87109C}"/>
              </a:ext>
            </a:extLst>
          </p:cNvPr>
          <p:cNvGraphicFramePr/>
          <p:nvPr>
            <p:extLst>
              <p:ext uri="{D42A27DB-BD31-4B8C-83A1-F6EECF244321}">
                <p14:modId xmlns:p14="http://schemas.microsoft.com/office/powerpoint/2010/main" val="1355896811"/>
              </p:ext>
            </p:extLst>
          </p:nvPr>
        </p:nvGraphicFramePr>
        <p:xfrm>
          <a:off x="2365513" y="5836257"/>
          <a:ext cx="7460974" cy="4690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F3A9B6B1-88F6-DFFB-D3EA-CAA91A9FA104}"/>
              </a:ext>
            </a:extLst>
          </p:cNvPr>
          <p:cNvGraphicFramePr/>
          <p:nvPr>
            <p:extLst>
              <p:ext uri="{D42A27DB-BD31-4B8C-83A1-F6EECF244321}">
                <p14:modId xmlns:p14="http://schemas.microsoft.com/office/powerpoint/2010/main" val="1867337069"/>
              </p:ext>
            </p:extLst>
          </p:nvPr>
        </p:nvGraphicFramePr>
        <p:xfrm>
          <a:off x="198783" y="1661823"/>
          <a:ext cx="11993217" cy="44051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39660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ADB59A2C-835D-70D6-B3FA-36A5A03210A5}"/>
              </a:ext>
            </a:extLst>
          </p:cNvPr>
          <p:cNvGraphicFramePr/>
          <p:nvPr/>
        </p:nvGraphicFramePr>
        <p:xfrm>
          <a:off x="1824162" y="5772647"/>
          <a:ext cx="8543677" cy="46907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Health concerns and what they take supplements for: age &amp; gender (US)</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150114"/>
            <a:ext cx="7772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18-35 n=59, US Male 18-35 n=117, US Female 35-54 n=105, US Male 35-54 n=113, US Female 55+ n=46, US Male 55+ n=33. Results shown for top 10 health concerns. Question: “Which of the following health conditions or concerns currently impact or impacted you within the past year?” Entire bar represents total reporting, solid bar represents using supplements for that concern and cross hatch bar represents fulfillment gap.</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3">
            <a:alphaModFix/>
          </a:blip>
          <a:srcRect/>
          <a:stretch/>
        </p:blipFill>
        <p:spPr>
          <a:xfrm>
            <a:off x="231183" y="765193"/>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688383" y="765193"/>
            <a:ext cx="11401585" cy="116951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Mental health related concerns tend to have the largest responses, particularly from young females in the US.</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Anxiety or stress has the two of the highest reporting rates of any health concern (58% from females 18-34 and 47% from females 35-54).</a:t>
            </a:r>
          </a:p>
          <a:p>
            <a:pPr marL="285750" indent="-285750">
              <a:buClr>
                <a:srgbClr val="000000"/>
              </a:buClr>
              <a:buSzPts val="1400"/>
              <a:buFont typeface="Arial"/>
              <a:buChar char="•"/>
              <a:defRPr/>
            </a:pPr>
            <a:r>
              <a:rPr lang="en-US" sz="1400">
                <a:solidFill>
                  <a:srgbClr val="000000"/>
                </a:solidFill>
                <a:latin typeface="Arial"/>
                <a:ea typeface="Arial"/>
                <a:cs typeface="Arial"/>
              </a:rPr>
              <a:t>Energy sees a gap of 18% for females 35-54.</a:t>
            </a:r>
          </a:p>
          <a:p>
            <a:pPr marL="285750" indent="-285750">
              <a:buClr>
                <a:srgbClr val="000000"/>
              </a:buClr>
              <a:buSzPts val="1400"/>
              <a:buFont typeface="Arial"/>
              <a:buChar char="•"/>
              <a:defRPr/>
            </a:pPr>
            <a:r>
              <a:rPr lang="en-US" sz="1400">
                <a:solidFill>
                  <a:srgbClr val="000000"/>
                </a:solidFill>
                <a:latin typeface="Arial"/>
                <a:ea typeface="Arial"/>
                <a:cs typeface="Arial"/>
              </a:rPr>
              <a:t>Digestive complaints sees its largest gap for males 55+ at 12%.</a:t>
            </a:r>
          </a:p>
        </p:txBody>
      </p:sp>
      <p:graphicFrame>
        <p:nvGraphicFramePr>
          <p:cNvPr id="6" name="Chart 5">
            <a:extLst>
              <a:ext uri="{FF2B5EF4-FFF2-40B4-BE49-F238E27FC236}">
                <a16:creationId xmlns:a16="http://schemas.microsoft.com/office/drawing/2014/main" id="{10C415B6-4EC3-7710-BAE3-C1A93D2909F6}"/>
              </a:ext>
            </a:extLst>
          </p:cNvPr>
          <p:cNvGraphicFramePr/>
          <p:nvPr>
            <p:extLst>
              <p:ext uri="{D42A27DB-BD31-4B8C-83A1-F6EECF244321}">
                <p14:modId xmlns:p14="http://schemas.microsoft.com/office/powerpoint/2010/main" val="1560134731"/>
              </p:ext>
            </p:extLst>
          </p:nvPr>
        </p:nvGraphicFramePr>
        <p:xfrm>
          <a:off x="198783" y="1745091"/>
          <a:ext cx="11993217" cy="432188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631928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ADB59A2C-835D-70D6-B3FA-36A5A03210A5}"/>
              </a:ext>
            </a:extLst>
          </p:cNvPr>
          <p:cNvGraphicFramePr/>
          <p:nvPr/>
        </p:nvGraphicFramePr>
        <p:xfrm>
          <a:off x="1824162" y="5772647"/>
          <a:ext cx="8543677" cy="46907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sz="2400">
                <a:solidFill>
                  <a:schemeClr val="tx1"/>
                </a:solidFill>
              </a:rPr>
              <a:t>Health concerns and what they take </a:t>
            </a:r>
            <a:br>
              <a:rPr lang="en-US" sz="2400">
                <a:solidFill>
                  <a:schemeClr val="tx1"/>
                </a:solidFill>
              </a:rPr>
            </a:br>
            <a:r>
              <a:rPr lang="en-US" sz="2400">
                <a:solidFill>
                  <a:schemeClr val="tx1"/>
                </a:solidFill>
              </a:rPr>
              <a:t>supplements for: age &amp; gender (US) – NEXT 10</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150114"/>
            <a:ext cx="7772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18-35 n=59, US Male 18-35 n=117, US Female 35-54 n=105, US Male 35-54 n=113, US Female 55+ n=46, US Male 55+ n=33. Results shown for top 11-20 health concerns. Question: “Which of the following health conditions or concerns currently impact or impacted you within the past year?” Entire bar represents total reporting, solid bar represents using supplements for that concern and cross hatch bar represents fulfillment gap.</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3">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High blood pressure and joint or other pain are both heavily driven by those over 55, the female over 55 reporting rate for joint or other pain (59%) is the highest among all US respondents.</a:t>
            </a:r>
          </a:p>
        </p:txBody>
      </p:sp>
      <p:graphicFrame>
        <p:nvGraphicFramePr>
          <p:cNvPr id="7" name="Chart 6">
            <a:extLst>
              <a:ext uri="{FF2B5EF4-FFF2-40B4-BE49-F238E27FC236}">
                <a16:creationId xmlns:a16="http://schemas.microsoft.com/office/drawing/2014/main" id="{184E49D2-13CB-11BC-1C1C-86D1957B9A57}"/>
              </a:ext>
            </a:extLst>
          </p:cNvPr>
          <p:cNvGraphicFramePr/>
          <p:nvPr>
            <p:extLst>
              <p:ext uri="{D42A27DB-BD31-4B8C-83A1-F6EECF244321}">
                <p14:modId xmlns:p14="http://schemas.microsoft.com/office/powerpoint/2010/main" val="2850447542"/>
              </p:ext>
            </p:extLst>
          </p:nvPr>
        </p:nvGraphicFramePr>
        <p:xfrm>
          <a:off x="198783" y="1625691"/>
          <a:ext cx="11993217" cy="444128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172271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ADB59A2C-835D-70D6-B3FA-36A5A03210A5}"/>
              </a:ext>
            </a:extLst>
          </p:cNvPr>
          <p:cNvGraphicFramePr/>
          <p:nvPr/>
        </p:nvGraphicFramePr>
        <p:xfrm>
          <a:off x="1824162" y="5772647"/>
          <a:ext cx="8543677" cy="46907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sz="2400">
                <a:solidFill>
                  <a:schemeClr val="tx1"/>
                </a:solidFill>
              </a:rPr>
              <a:t>Health concerns and what they take </a:t>
            </a:r>
            <a:br>
              <a:rPr lang="en-US" sz="2400">
                <a:solidFill>
                  <a:schemeClr val="tx1"/>
                </a:solidFill>
              </a:rPr>
            </a:br>
            <a:r>
              <a:rPr lang="en-US" sz="2400">
                <a:solidFill>
                  <a:schemeClr val="tx1"/>
                </a:solidFill>
              </a:rPr>
              <a:t>supplements for: age &amp; gender (US) – LAST 10</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150114"/>
            <a:ext cx="7772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18-35 n=59, US Male 18-35 n=117, US Female 35-54 n=105, US Male 35-54 n=113, US Female 55+ n=46, US Male 55+ n=33. Results shown for top 21-32 health concerns. Question: “Which of the following health conditions or concerns currently impact or impacted you within the past year?” Entire bar represents total reporting, solid bar represents using supplements for that concern and cross hatch bar represents fulfillment gap.</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3">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High cholesterol in the US is mainly driven by those over 55 who have two of the highest reporting rates for this section in the US,</a:t>
            </a:r>
            <a:r>
              <a:rPr lang="en-US" sz="1400">
                <a:solidFill>
                  <a:srgbClr val="000000"/>
                </a:solidFill>
                <a:latin typeface="Arial"/>
                <a:ea typeface="Arial"/>
                <a:cs typeface="Arial"/>
                <a:sym typeface="Arial"/>
              </a:rPr>
              <a:t> 35% for females over 55 and 42% for males over 55. Both have fulfillment gaps of nearly 20%.</a:t>
            </a:r>
            <a:endParaRPr kumimoji="0" lang="en-US" sz="1400" b="0" i="0" u="none" strike="noStrike" kern="1200" cap="none" spc="0" normalizeH="0" baseline="0" noProof="0">
              <a:ln>
                <a:noFill/>
              </a:ln>
              <a:solidFill>
                <a:srgbClr val="000000"/>
              </a:solidFill>
              <a:effectLst/>
              <a:uLnTx/>
              <a:uFillTx/>
              <a:latin typeface="Arial"/>
              <a:ea typeface="Arial"/>
              <a:cs typeface="Arial"/>
              <a:sym typeface="Arial"/>
            </a:endParaRPr>
          </a:p>
        </p:txBody>
      </p:sp>
      <p:graphicFrame>
        <p:nvGraphicFramePr>
          <p:cNvPr id="7" name="Chart 6">
            <a:extLst>
              <a:ext uri="{FF2B5EF4-FFF2-40B4-BE49-F238E27FC236}">
                <a16:creationId xmlns:a16="http://schemas.microsoft.com/office/drawing/2014/main" id="{5F57C245-5C39-32F8-FE7A-0BC12EEBB430}"/>
              </a:ext>
            </a:extLst>
          </p:cNvPr>
          <p:cNvGraphicFramePr/>
          <p:nvPr>
            <p:extLst>
              <p:ext uri="{D42A27DB-BD31-4B8C-83A1-F6EECF244321}">
                <p14:modId xmlns:p14="http://schemas.microsoft.com/office/powerpoint/2010/main" val="3184178468"/>
              </p:ext>
            </p:extLst>
          </p:nvPr>
        </p:nvGraphicFramePr>
        <p:xfrm>
          <a:off x="198783" y="1745091"/>
          <a:ext cx="11993217" cy="432188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69379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4"/>
          <p:cNvSpPr/>
          <p:nvPr/>
        </p:nvSpPr>
        <p:spPr>
          <a:xfrm>
            <a:off x="884451" y="89320"/>
            <a:ext cx="4324157" cy="5964239"/>
          </a:xfrm>
          <a:prstGeom prst="rect">
            <a:avLst/>
          </a:prstGeom>
          <a:gradFill>
            <a:gsLst>
              <a:gs pos="14000">
                <a:srgbClr val="2E3188"/>
              </a:gs>
              <a:gs pos="100000">
                <a:srgbClr val="5ABC5B"/>
              </a:gs>
            </a:gsLst>
            <a:lin ang="5400000" scaled="1"/>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 name="Google Shape;132;p4"/>
          <p:cNvSpPr txBox="1"/>
          <p:nvPr/>
        </p:nvSpPr>
        <p:spPr>
          <a:xfrm>
            <a:off x="5871411" y="2748273"/>
            <a:ext cx="4728704"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Black"/>
              <a:buNone/>
              <a:tabLst/>
              <a:defRPr/>
            </a:pPr>
            <a:r>
              <a:rPr kumimoji="0" lang="en-US" sz="3600" b="1" i="0" u="none" strike="noStrike" kern="0" cap="none" spc="0" normalizeH="0" baseline="0" noProof="0">
                <a:ln>
                  <a:noFill/>
                </a:ln>
                <a:solidFill>
                  <a:srgbClr val="000000"/>
                </a:solidFill>
                <a:effectLst/>
                <a:uLnTx/>
                <a:uFillTx/>
                <a:latin typeface="Arial Black"/>
                <a:ea typeface="Arial Black"/>
                <a:cs typeface="Arial Black"/>
                <a:sym typeface="Arial Black"/>
              </a:rPr>
              <a:t>DEMOGRAPHICS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4"/>
          <p:cNvSpPr txBox="1"/>
          <p:nvPr/>
        </p:nvSpPr>
        <p:spPr>
          <a:xfrm>
            <a:off x="5871411" y="3296653"/>
            <a:ext cx="5325978"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Age, gender and income for all respondents and by individual countries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Picture Placeholder 2" descr="A pile of pills and capsules&#10;&#10;Description automatically generated">
            <a:extLst>
              <a:ext uri="{FF2B5EF4-FFF2-40B4-BE49-F238E27FC236}">
                <a16:creationId xmlns:a16="http://schemas.microsoft.com/office/drawing/2014/main" id="{05F1DF42-408D-B1AC-A6E7-EAE8917C3BB2}"/>
              </a:ext>
            </a:extLst>
          </p:cNvPr>
          <p:cNvPicPr>
            <a:picLocks noGrp="1" noChangeAspect="1"/>
          </p:cNvPicPr>
          <p:nvPr>
            <p:ph type="pic" idx="2"/>
          </p:nvPr>
        </p:nvPicPr>
        <p:blipFill>
          <a:blip r:embed="rId3"/>
          <a:srcRect t="3802" b="3802"/>
          <a:stretch>
            <a:fillRect/>
          </a:stretch>
        </p:blipFill>
        <p:spPr>
          <a:xfrm>
            <a:off x="717550" y="0"/>
            <a:ext cx="4233863" cy="5865813"/>
          </a:xfrm>
          <a:prstGeom prst="rect">
            <a:avLst/>
          </a:prstGeom>
          <a:solidFill>
            <a:schemeClr val="lt1"/>
          </a:solid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TOP 5 HEALTH CONCERNS: </a:t>
            </a:r>
            <a:br>
              <a:rPr lang="en-US">
                <a:solidFill>
                  <a:schemeClr val="tx1"/>
                </a:solidFill>
              </a:rPr>
            </a:br>
            <a:r>
              <a:rPr lang="en-US">
                <a:solidFill>
                  <a:schemeClr val="tx1"/>
                </a:solidFill>
              </a:rPr>
              <a:t>US, GENDER 2023-2024</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2023 US n=484, 2023 US Female n=239, 2023 US Male n=244, 2024 US n=474, 2024 US Female n=210, 2024 US Male n=263. Question: “Which of the following health conditions or concerns currently impact or impacted you within the past year?”</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81431"/>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81431"/>
            <a:ext cx="100584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Top health concerns among US respondents remain similar year over year with mental health being a particular area of concern among both females and males, in fact, increasing year over year.</a:t>
            </a:r>
          </a:p>
          <a:p>
            <a:pPr marL="285750" indent="-285750">
              <a:buClr>
                <a:srgbClr val="000000"/>
              </a:buClr>
              <a:buSzPts val="1400"/>
              <a:buFont typeface="Arial"/>
              <a:buChar char="•"/>
              <a:defRPr/>
            </a:pPr>
            <a:r>
              <a:rPr lang="en-US" sz="1400">
                <a:solidFill>
                  <a:srgbClr val="000000"/>
                </a:solidFill>
                <a:latin typeface="Arial"/>
                <a:ea typeface="Arial"/>
                <a:cs typeface="Arial"/>
              </a:rPr>
              <a:t>Lack of energy continues to move up the charts – for both females and males</a:t>
            </a:r>
          </a:p>
        </p:txBody>
      </p:sp>
      <p:graphicFrame>
        <p:nvGraphicFramePr>
          <p:cNvPr id="6" name="Table 11">
            <a:extLst>
              <a:ext uri="{FF2B5EF4-FFF2-40B4-BE49-F238E27FC236}">
                <a16:creationId xmlns:a16="http://schemas.microsoft.com/office/drawing/2014/main" id="{13C670B0-FD79-B582-4456-B8E679F2D714}"/>
              </a:ext>
            </a:extLst>
          </p:cNvPr>
          <p:cNvGraphicFramePr>
            <a:graphicFrameLocks noGrp="1"/>
          </p:cNvGraphicFramePr>
          <p:nvPr>
            <p:extLst>
              <p:ext uri="{D42A27DB-BD31-4B8C-83A1-F6EECF244321}">
                <p14:modId xmlns:p14="http://schemas.microsoft.com/office/powerpoint/2010/main" val="4270503412"/>
              </p:ext>
            </p:extLst>
          </p:nvPr>
        </p:nvGraphicFramePr>
        <p:xfrm>
          <a:off x="1031167" y="1997808"/>
          <a:ext cx="3200400" cy="2011680"/>
        </p:xfrm>
        <a:graphic>
          <a:graphicData uri="http://schemas.openxmlformats.org/drawingml/2006/table">
            <a:tbl>
              <a:tblPr firstRow="1" bandRow="1">
                <a:tableStyleId>{2D5ABB26-0587-4C30-8999-92F81FD0307C}</a:tableStyleId>
              </a:tblPr>
              <a:tblGrid>
                <a:gridCol w="2489918">
                  <a:extLst>
                    <a:ext uri="{9D8B030D-6E8A-4147-A177-3AD203B41FA5}">
                      <a16:colId xmlns:a16="http://schemas.microsoft.com/office/drawing/2014/main" val="527996480"/>
                    </a:ext>
                  </a:extLst>
                </a:gridCol>
                <a:gridCol w="710482">
                  <a:extLst>
                    <a:ext uri="{9D8B030D-6E8A-4147-A177-3AD203B41FA5}">
                      <a16:colId xmlns:a16="http://schemas.microsoft.com/office/drawing/2014/main" val="2286689463"/>
                    </a:ext>
                  </a:extLst>
                </a:gridCol>
              </a:tblGrid>
              <a:tr h="335280">
                <a:tc gridSpan="2">
                  <a:txBody>
                    <a:bodyPr/>
                    <a:lstStyle/>
                    <a:p>
                      <a:pPr algn="ctr"/>
                      <a:r>
                        <a:rPr lang="en-US" sz="1400" b="1">
                          <a:solidFill>
                            <a:schemeClr val="bg1"/>
                          </a:solidFill>
                          <a:latin typeface="Arial" panose="020B0604020202020204" pitchFamily="34" charset="0"/>
                          <a:cs typeface="Arial" panose="020B0604020202020204" pitchFamily="34" charset="0"/>
                        </a:rPr>
                        <a:t>2023 US TOP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9999"/>
                    </a:solidFill>
                  </a:tcPr>
                </a:tc>
                <a:tc hMerge="1">
                  <a:txBody>
                    <a:bodyPr/>
                    <a:lstStyle/>
                    <a:p>
                      <a:endParaRPr lang="en-US"/>
                    </a:p>
                  </a:txBody>
                  <a:tcPr/>
                </a:tc>
                <a:extLst>
                  <a:ext uri="{0D108BD9-81ED-4DB2-BD59-A6C34878D82A}">
                    <a16:rowId xmlns:a16="http://schemas.microsoft.com/office/drawing/2014/main" val="572355579"/>
                  </a:ext>
                </a:extLst>
              </a:tr>
              <a:tr h="335280">
                <a:tc>
                  <a:txBody>
                    <a:bodyPr/>
                    <a:lstStyle/>
                    <a:p>
                      <a:pPr algn="ctr"/>
                      <a:r>
                        <a:rPr lang="en-US" sz="1400">
                          <a:latin typeface="Arial" panose="020B0604020202020204" pitchFamily="34" charset="0"/>
                          <a:cs typeface="Arial" panose="020B0604020202020204" pitchFamily="34" charset="0"/>
                        </a:rPr>
                        <a:t>Anxiety or stress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Arial" panose="020B0604020202020204" pitchFamily="34" charset="0"/>
                          <a:cs typeface="Arial" panose="020B0604020202020204" pitchFamily="34" charset="0"/>
                        </a:rPr>
                        <a:t>36%</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9938095"/>
                  </a:ext>
                </a:extLst>
              </a:tr>
              <a:tr h="335280">
                <a:tc>
                  <a:txBody>
                    <a:bodyPr/>
                    <a:lstStyle/>
                    <a:p>
                      <a:pPr algn="ctr"/>
                      <a:r>
                        <a:rPr lang="en-US" sz="1400">
                          <a:latin typeface="Arial" panose="020B0604020202020204" pitchFamily="34" charset="0"/>
                          <a:cs typeface="Arial" panose="020B0604020202020204" pitchFamily="34" charset="0"/>
                        </a:rPr>
                        <a:t>Depression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Arial" panose="020B0604020202020204" pitchFamily="34" charset="0"/>
                          <a:cs typeface="Arial" panose="020B0604020202020204" pitchFamily="34" charset="0"/>
                        </a:rPr>
                        <a:t>28%</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0136013"/>
                  </a:ext>
                </a:extLst>
              </a:tr>
              <a:tr h="335280">
                <a:tc>
                  <a:txBody>
                    <a:bodyPr/>
                    <a:lstStyle/>
                    <a:p>
                      <a:pPr algn="ctr"/>
                      <a:r>
                        <a:rPr lang="en-US" sz="1400">
                          <a:latin typeface="Arial" panose="020B0604020202020204" pitchFamily="34" charset="0"/>
                          <a:cs typeface="Arial" panose="020B0604020202020204" pitchFamily="34" charset="0"/>
                        </a:rPr>
                        <a:t>Lack of energy</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Arial" panose="020B0604020202020204" pitchFamily="34" charset="0"/>
                          <a:cs typeface="Arial" panose="020B0604020202020204" pitchFamily="34" charset="0"/>
                        </a:rPr>
                        <a:t>27%</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6095676"/>
                  </a:ext>
                </a:extLst>
              </a:tr>
              <a:tr h="335280">
                <a:tc>
                  <a:txBody>
                    <a:bodyPr/>
                    <a:lstStyle/>
                    <a:p>
                      <a:pPr algn="ctr"/>
                      <a:r>
                        <a:rPr lang="en-US" sz="1400">
                          <a:latin typeface="Arial" panose="020B0604020202020204" pitchFamily="34" charset="0"/>
                          <a:cs typeface="Arial" panose="020B0604020202020204" pitchFamily="34" charset="0"/>
                        </a:rPr>
                        <a:t>General health</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Arial" panose="020B0604020202020204" pitchFamily="34" charset="0"/>
                          <a:cs typeface="Arial" panose="020B0604020202020204" pitchFamily="34" charset="0"/>
                        </a:rPr>
                        <a:t>23%</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8485615"/>
                  </a:ext>
                </a:extLst>
              </a:tr>
              <a:tr h="335280">
                <a:tc>
                  <a:txBody>
                    <a:bodyPr/>
                    <a:lstStyle/>
                    <a:p>
                      <a:pPr algn="ctr"/>
                      <a:r>
                        <a:rPr lang="en-US" sz="1400">
                          <a:latin typeface="Arial" panose="020B0604020202020204" pitchFamily="34" charset="0"/>
                          <a:cs typeface="Arial" panose="020B0604020202020204" pitchFamily="34" charset="0"/>
                        </a:rPr>
                        <a:t>Joint or other pain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Arial" panose="020B0604020202020204" pitchFamily="34" charset="0"/>
                          <a:cs typeface="Arial" panose="020B0604020202020204" pitchFamily="34" charset="0"/>
                        </a:rPr>
                        <a:t>23%</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224486"/>
                  </a:ext>
                </a:extLst>
              </a:tr>
            </a:tbl>
          </a:graphicData>
        </a:graphic>
      </p:graphicFrame>
      <p:graphicFrame>
        <p:nvGraphicFramePr>
          <p:cNvPr id="7" name="Table 11">
            <a:extLst>
              <a:ext uri="{FF2B5EF4-FFF2-40B4-BE49-F238E27FC236}">
                <a16:creationId xmlns:a16="http://schemas.microsoft.com/office/drawing/2014/main" id="{E6B7C053-FDFD-E838-D357-E6EAC497DD43}"/>
              </a:ext>
            </a:extLst>
          </p:cNvPr>
          <p:cNvGraphicFramePr>
            <a:graphicFrameLocks noGrp="1"/>
          </p:cNvGraphicFramePr>
          <p:nvPr>
            <p:extLst>
              <p:ext uri="{D42A27DB-BD31-4B8C-83A1-F6EECF244321}">
                <p14:modId xmlns:p14="http://schemas.microsoft.com/office/powerpoint/2010/main" val="1028003386"/>
              </p:ext>
            </p:extLst>
          </p:nvPr>
        </p:nvGraphicFramePr>
        <p:xfrm>
          <a:off x="4648199" y="4211611"/>
          <a:ext cx="3200400" cy="2011680"/>
        </p:xfrm>
        <a:graphic>
          <a:graphicData uri="http://schemas.openxmlformats.org/drawingml/2006/table">
            <a:tbl>
              <a:tblPr firstRow="1" bandRow="1">
                <a:tableStyleId>{2D5ABB26-0587-4C30-8999-92F81FD0307C}</a:tableStyleId>
              </a:tblPr>
              <a:tblGrid>
                <a:gridCol w="2445106">
                  <a:extLst>
                    <a:ext uri="{9D8B030D-6E8A-4147-A177-3AD203B41FA5}">
                      <a16:colId xmlns:a16="http://schemas.microsoft.com/office/drawing/2014/main" val="527996480"/>
                    </a:ext>
                  </a:extLst>
                </a:gridCol>
                <a:gridCol w="755294">
                  <a:extLst>
                    <a:ext uri="{9D8B030D-6E8A-4147-A177-3AD203B41FA5}">
                      <a16:colId xmlns:a16="http://schemas.microsoft.com/office/drawing/2014/main" val="2286689463"/>
                    </a:ext>
                  </a:extLst>
                </a:gridCol>
              </a:tblGrid>
              <a:tr h="335280">
                <a:tc gridSpan="2">
                  <a:txBody>
                    <a:bodyPr/>
                    <a:lstStyle/>
                    <a:p>
                      <a:pPr algn="ctr"/>
                      <a:r>
                        <a:rPr lang="en-US" sz="1400" b="1">
                          <a:solidFill>
                            <a:schemeClr val="tx1"/>
                          </a:solidFill>
                          <a:latin typeface="Arial" panose="020B0604020202020204" pitchFamily="34" charset="0"/>
                          <a:cs typeface="Arial" panose="020B0604020202020204" pitchFamily="34" charset="0"/>
                        </a:rPr>
                        <a:t>2024 US Female </a:t>
                      </a:r>
                      <a:r>
                        <a:rPr lang="en-US" sz="1400" b="1" i="0" u="none" strike="noStrike">
                          <a:solidFill>
                            <a:srgbClr val="000000"/>
                          </a:solidFill>
                          <a:effectLst/>
                          <a:latin typeface="Arial" panose="020B0604020202020204" pitchFamily="34" charset="0"/>
                          <a:cs typeface="Arial" panose="020B0604020202020204" pitchFamily="34" charset="0"/>
                        </a:rPr>
                        <a:t>Top 5</a:t>
                      </a:r>
                      <a:endParaRPr lang="en-US" sz="1400" b="1">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hMerge="1">
                  <a:txBody>
                    <a:bodyPr/>
                    <a:lstStyle/>
                    <a:p>
                      <a:endParaRPr lang="en-US"/>
                    </a:p>
                  </a:txBody>
                  <a:tcPr/>
                </a:tc>
                <a:extLst>
                  <a:ext uri="{0D108BD9-81ED-4DB2-BD59-A6C34878D82A}">
                    <a16:rowId xmlns:a16="http://schemas.microsoft.com/office/drawing/2014/main" val="572355579"/>
                  </a:ext>
                </a:extLst>
              </a:tr>
              <a:tr h="33528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 Anxiety or stress</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46% ↑</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9938095"/>
                  </a:ext>
                </a:extLst>
              </a:tr>
              <a:tr h="33528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Lack of energy</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36% ↑</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0136013"/>
                  </a:ext>
                </a:extLst>
              </a:tr>
              <a:tr h="33528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Joint or other pain</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27% ↑</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6095676"/>
                  </a:ext>
                </a:extLst>
              </a:tr>
              <a:tr h="33528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 Insomnia/Sleep problems</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26% ↓</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8485615"/>
                  </a:ext>
                </a:extLst>
              </a:tr>
              <a:tr h="33528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Skin health</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26%</a:t>
                      </a:r>
                      <a:r>
                        <a:rPr lang="en-US" sz="1400">
                          <a:latin typeface="Arial" panose="020B0604020202020204" pitchFamily="34" charset="0"/>
                          <a:cs typeface="Arial" panose="020B0604020202020204" pitchFamily="34" charset="0"/>
                        </a:rPr>
                        <a:t>↔</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224486"/>
                  </a:ext>
                </a:extLst>
              </a:tr>
            </a:tbl>
          </a:graphicData>
        </a:graphic>
      </p:graphicFrame>
      <p:graphicFrame>
        <p:nvGraphicFramePr>
          <p:cNvPr id="8" name="Table 11">
            <a:extLst>
              <a:ext uri="{FF2B5EF4-FFF2-40B4-BE49-F238E27FC236}">
                <a16:creationId xmlns:a16="http://schemas.microsoft.com/office/drawing/2014/main" id="{90EA37FD-C6AC-FE86-4712-096E2E636093}"/>
              </a:ext>
            </a:extLst>
          </p:cNvPr>
          <p:cNvGraphicFramePr>
            <a:graphicFrameLocks noGrp="1"/>
          </p:cNvGraphicFramePr>
          <p:nvPr>
            <p:extLst>
              <p:ext uri="{D42A27DB-BD31-4B8C-83A1-F6EECF244321}">
                <p14:modId xmlns:p14="http://schemas.microsoft.com/office/powerpoint/2010/main" val="3244673829"/>
              </p:ext>
            </p:extLst>
          </p:nvPr>
        </p:nvGraphicFramePr>
        <p:xfrm>
          <a:off x="8217105" y="4211611"/>
          <a:ext cx="3291840" cy="2011680"/>
        </p:xfrm>
        <a:graphic>
          <a:graphicData uri="http://schemas.openxmlformats.org/drawingml/2006/table">
            <a:tbl>
              <a:tblPr firstRow="1" bandRow="1">
                <a:tableStyleId>{2D5ABB26-0587-4C30-8999-92F81FD0307C}</a:tableStyleId>
              </a:tblPr>
              <a:tblGrid>
                <a:gridCol w="2566890">
                  <a:extLst>
                    <a:ext uri="{9D8B030D-6E8A-4147-A177-3AD203B41FA5}">
                      <a16:colId xmlns:a16="http://schemas.microsoft.com/office/drawing/2014/main" val="527996480"/>
                    </a:ext>
                  </a:extLst>
                </a:gridCol>
                <a:gridCol w="724950">
                  <a:extLst>
                    <a:ext uri="{9D8B030D-6E8A-4147-A177-3AD203B41FA5}">
                      <a16:colId xmlns:a16="http://schemas.microsoft.com/office/drawing/2014/main" val="2286689463"/>
                    </a:ext>
                  </a:extLst>
                </a:gridCol>
              </a:tblGrid>
              <a:tr h="335280">
                <a:tc gridSpan="2">
                  <a:txBody>
                    <a:bodyPr/>
                    <a:lstStyle/>
                    <a:p>
                      <a:pPr algn="ctr"/>
                      <a:r>
                        <a:rPr lang="en-US" sz="1400" b="1">
                          <a:solidFill>
                            <a:schemeClr val="tx1"/>
                          </a:solidFill>
                          <a:latin typeface="Arial" panose="020B0604020202020204" pitchFamily="34" charset="0"/>
                          <a:cs typeface="Arial" panose="020B0604020202020204" pitchFamily="34" charset="0"/>
                        </a:rPr>
                        <a:t>2024 US Male </a:t>
                      </a:r>
                      <a:r>
                        <a:rPr lang="en-US" sz="1400" b="1" i="0" u="none" strike="noStrike">
                          <a:solidFill>
                            <a:srgbClr val="000000"/>
                          </a:solidFill>
                          <a:effectLst/>
                          <a:latin typeface="Arial" panose="020B0604020202020204" pitchFamily="34" charset="0"/>
                          <a:cs typeface="Arial" panose="020B0604020202020204" pitchFamily="34" charset="0"/>
                        </a:rPr>
                        <a:t>Top 5</a:t>
                      </a:r>
                      <a:endParaRPr lang="en-US" sz="1400" b="1">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hMerge="1">
                  <a:txBody>
                    <a:bodyPr/>
                    <a:lstStyle/>
                    <a:p>
                      <a:endParaRPr lang="en-US"/>
                    </a:p>
                  </a:txBody>
                  <a:tcPr/>
                </a:tc>
                <a:extLst>
                  <a:ext uri="{0D108BD9-81ED-4DB2-BD59-A6C34878D82A}">
                    <a16:rowId xmlns:a16="http://schemas.microsoft.com/office/drawing/2014/main" val="572355579"/>
                  </a:ext>
                </a:extLst>
              </a:tr>
              <a:tr h="335280">
                <a:tc>
                  <a:txBody>
                    <a:bodyPr/>
                    <a:lstStyle/>
                    <a:p>
                      <a:pPr algn="ctr"/>
                      <a:r>
                        <a:rPr lang="en-US" sz="1400" b="0" i="0" u="none" strike="noStrike">
                          <a:solidFill>
                            <a:srgbClr val="000000"/>
                          </a:solidFill>
                          <a:effectLst/>
                          <a:latin typeface="Arial" panose="020B0604020202020204" pitchFamily="34" charset="0"/>
                          <a:cs typeface="Arial" panose="020B0604020202020204" pitchFamily="34" charset="0"/>
                        </a:rPr>
                        <a:t>Anxiety or stress</a:t>
                      </a:r>
                      <a:endParaRPr lang="en-US" sz="14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Arial" panose="020B0604020202020204" pitchFamily="34" charset="0"/>
                          <a:cs typeface="Arial" panose="020B0604020202020204" pitchFamily="34" charset="0"/>
                        </a:rPr>
                        <a:t>32% </a:t>
                      </a:r>
                      <a:r>
                        <a:rPr lang="en-US" sz="1400" b="0" i="0" u="none" strike="noStrike">
                          <a:solidFill>
                            <a:srgbClr val="000000"/>
                          </a:solidFill>
                          <a:effectLst/>
                          <a:latin typeface="Arial" panose="020B0604020202020204" pitchFamily="34" charset="0"/>
                          <a:cs typeface="Arial" panose="020B0604020202020204" pitchFamily="34" charset="0"/>
                        </a:rPr>
                        <a:t>↑</a:t>
                      </a:r>
                      <a:endParaRPr lang="en-US" sz="14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9938095"/>
                  </a:ext>
                </a:extLst>
              </a:tr>
              <a:tr h="3352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a:solidFill>
                            <a:srgbClr val="000000"/>
                          </a:solidFill>
                          <a:effectLst/>
                          <a:latin typeface="Arial" panose="020B0604020202020204" pitchFamily="34" charset="0"/>
                          <a:cs typeface="Arial" panose="020B0604020202020204" pitchFamily="34" charset="0"/>
                        </a:rPr>
                        <a:t>Depression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Arial" panose="020B0604020202020204" pitchFamily="34" charset="0"/>
                          <a:cs typeface="Arial" panose="020B0604020202020204" pitchFamily="34" charset="0"/>
                        </a:rPr>
                        <a:t>24%↔</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0136013"/>
                  </a:ext>
                </a:extLst>
              </a:tr>
              <a:tr h="335280">
                <a:tc>
                  <a:txBody>
                    <a:bodyPr/>
                    <a:lstStyle/>
                    <a:p>
                      <a:pPr algn="ctr"/>
                      <a:r>
                        <a:rPr lang="en-US" sz="1400" b="0" i="0" u="none" strike="noStrike">
                          <a:solidFill>
                            <a:srgbClr val="000000"/>
                          </a:solidFill>
                          <a:effectLst/>
                          <a:latin typeface="Arial" panose="020B0604020202020204" pitchFamily="34" charset="0"/>
                          <a:cs typeface="Arial" panose="020B0604020202020204" pitchFamily="34" charset="0"/>
                        </a:rPr>
                        <a:t>Lack of energy</a:t>
                      </a:r>
                      <a:endParaRPr lang="en-US" sz="14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Arial" panose="020B0604020202020204" pitchFamily="34" charset="0"/>
                          <a:cs typeface="Arial" panose="020B0604020202020204" pitchFamily="34" charset="0"/>
                        </a:rPr>
                        <a:t>24%↔</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6095676"/>
                  </a:ext>
                </a:extLst>
              </a:tr>
              <a:tr h="33528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General health</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Arial" panose="020B0604020202020204" pitchFamily="34" charset="0"/>
                          <a:cs typeface="Arial" panose="020B0604020202020204" pitchFamily="34" charset="0"/>
                        </a:rPr>
                        <a:t>23% </a:t>
                      </a:r>
                      <a:r>
                        <a:rPr lang="en-US" sz="1400" b="0" i="0" u="none" strike="noStrike">
                          <a:solidFill>
                            <a:srgbClr val="000000"/>
                          </a:solidFill>
                          <a:effectLst/>
                          <a:latin typeface="Arial" panose="020B0604020202020204" pitchFamily="34" charset="0"/>
                          <a:cs typeface="Arial" panose="020B0604020202020204" pitchFamily="34" charset="0"/>
                        </a:rPr>
                        <a:t>↓</a:t>
                      </a:r>
                      <a:endParaRPr lang="en-US" sz="14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8485615"/>
                  </a:ext>
                </a:extLst>
              </a:tr>
              <a:tr h="33528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Nutrition concerns</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Arial" panose="020B0604020202020204" pitchFamily="34" charset="0"/>
                          <a:cs typeface="Arial" panose="020B0604020202020204" pitchFamily="34" charset="0"/>
                        </a:rPr>
                        <a:t>21%↔</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224486"/>
                  </a:ext>
                </a:extLst>
              </a:tr>
            </a:tbl>
          </a:graphicData>
        </a:graphic>
      </p:graphicFrame>
      <p:graphicFrame>
        <p:nvGraphicFramePr>
          <p:cNvPr id="11" name="Table 10">
            <a:extLst>
              <a:ext uri="{FF2B5EF4-FFF2-40B4-BE49-F238E27FC236}">
                <a16:creationId xmlns:a16="http://schemas.microsoft.com/office/drawing/2014/main" id="{DC0A8DAE-6940-CDB9-AF3F-27F43FB00917}"/>
              </a:ext>
            </a:extLst>
          </p:cNvPr>
          <p:cNvGraphicFramePr>
            <a:graphicFrameLocks noGrp="1"/>
          </p:cNvGraphicFramePr>
          <p:nvPr>
            <p:extLst>
              <p:ext uri="{D42A27DB-BD31-4B8C-83A1-F6EECF244321}">
                <p14:modId xmlns:p14="http://schemas.microsoft.com/office/powerpoint/2010/main" val="339518049"/>
              </p:ext>
            </p:extLst>
          </p:nvPr>
        </p:nvGraphicFramePr>
        <p:xfrm>
          <a:off x="1031167" y="4211611"/>
          <a:ext cx="3200400" cy="2011680"/>
        </p:xfrm>
        <a:graphic>
          <a:graphicData uri="http://schemas.openxmlformats.org/drawingml/2006/table">
            <a:tbl>
              <a:tblPr/>
              <a:tblGrid>
                <a:gridCol w="2458065">
                  <a:extLst>
                    <a:ext uri="{9D8B030D-6E8A-4147-A177-3AD203B41FA5}">
                      <a16:colId xmlns:a16="http://schemas.microsoft.com/office/drawing/2014/main" val="3985983558"/>
                    </a:ext>
                  </a:extLst>
                </a:gridCol>
                <a:gridCol w="742335">
                  <a:extLst>
                    <a:ext uri="{9D8B030D-6E8A-4147-A177-3AD203B41FA5}">
                      <a16:colId xmlns:a16="http://schemas.microsoft.com/office/drawing/2014/main" val="1905775905"/>
                    </a:ext>
                  </a:extLst>
                </a:gridCol>
              </a:tblGrid>
              <a:tr h="335280">
                <a:tc gridSpan="2">
                  <a:txBody>
                    <a:bodyPr/>
                    <a:lstStyle/>
                    <a:p>
                      <a:pPr algn="ctr" fontAlgn="b"/>
                      <a:r>
                        <a:rPr lang="en-US" sz="1400" b="1" i="0" u="none" strike="noStrike">
                          <a:solidFill>
                            <a:srgbClr val="000000"/>
                          </a:solidFill>
                          <a:effectLst/>
                          <a:latin typeface="Arial" panose="020B0604020202020204" pitchFamily="34" charset="0"/>
                          <a:cs typeface="Arial" panose="020B0604020202020204" pitchFamily="34" charset="0"/>
                        </a:rPr>
                        <a:t>2024 US Top 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3">
                        <a:lumMod val="60000"/>
                        <a:lumOff val="40000"/>
                      </a:schemeClr>
                    </a:solidFill>
                  </a:tcPr>
                </a:tc>
                <a:tc hMerge="1">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653645769"/>
                  </a:ext>
                </a:extLst>
              </a:tr>
              <a:tr h="33528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 Anxiety or stress</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38% ↑</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07081426"/>
                  </a:ext>
                </a:extLst>
              </a:tr>
              <a:tr h="33528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Lack of energy</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29% ↑</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967535577"/>
                  </a:ext>
                </a:extLst>
              </a:tr>
              <a:tr h="33528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Depression</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24% ↓</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549970465"/>
                  </a:ext>
                </a:extLst>
              </a:tr>
              <a:tr h="33528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Joint or other pain</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23% </a:t>
                      </a:r>
                      <a:r>
                        <a:rPr lang="en-US" sz="1400">
                          <a:latin typeface="Arial" panose="020B0604020202020204" pitchFamily="34" charset="0"/>
                          <a:cs typeface="Arial" panose="020B0604020202020204" pitchFamily="34" charset="0"/>
                        </a:rPr>
                        <a:t>↔</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657634361"/>
                  </a:ext>
                </a:extLst>
              </a:tr>
              <a:tr h="33528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General health</a:t>
                      </a:r>
                    </a:p>
                  </a:txBody>
                  <a:tcPr marL="9525" marR="9525" marT="9525"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23% </a:t>
                      </a:r>
                      <a:r>
                        <a:rPr lang="en-US" sz="1400">
                          <a:latin typeface="Arial" panose="020B0604020202020204" pitchFamily="34" charset="0"/>
                          <a:cs typeface="Arial" panose="020B0604020202020204" pitchFamily="34" charset="0"/>
                        </a:rPr>
                        <a:t>↔</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1890022"/>
                  </a:ext>
                </a:extLst>
              </a:tr>
            </a:tbl>
          </a:graphicData>
        </a:graphic>
      </p:graphicFrame>
      <p:graphicFrame>
        <p:nvGraphicFramePr>
          <p:cNvPr id="12" name="Table 11">
            <a:extLst>
              <a:ext uri="{FF2B5EF4-FFF2-40B4-BE49-F238E27FC236}">
                <a16:creationId xmlns:a16="http://schemas.microsoft.com/office/drawing/2014/main" id="{2B14FB51-362C-FB88-1603-F757800E24B4}"/>
              </a:ext>
            </a:extLst>
          </p:cNvPr>
          <p:cNvGraphicFramePr>
            <a:graphicFrameLocks noGrp="1"/>
          </p:cNvGraphicFramePr>
          <p:nvPr>
            <p:extLst>
              <p:ext uri="{D42A27DB-BD31-4B8C-83A1-F6EECF244321}">
                <p14:modId xmlns:p14="http://schemas.microsoft.com/office/powerpoint/2010/main" val="1716220188"/>
              </p:ext>
            </p:extLst>
          </p:nvPr>
        </p:nvGraphicFramePr>
        <p:xfrm>
          <a:off x="4648199" y="1997808"/>
          <a:ext cx="3200400" cy="2011680"/>
        </p:xfrm>
        <a:graphic>
          <a:graphicData uri="http://schemas.openxmlformats.org/drawingml/2006/table">
            <a:tbl>
              <a:tblPr firstRow="1" bandRow="1">
                <a:tableStyleId>{2D5ABB26-0587-4C30-8999-92F81FD0307C}</a:tableStyleId>
              </a:tblPr>
              <a:tblGrid>
                <a:gridCol w="2590154">
                  <a:extLst>
                    <a:ext uri="{9D8B030D-6E8A-4147-A177-3AD203B41FA5}">
                      <a16:colId xmlns:a16="http://schemas.microsoft.com/office/drawing/2014/main" val="527996480"/>
                    </a:ext>
                  </a:extLst>
                </a:gridCol>
                <a:gridCol w="610246">
                  <a:extLst>
                    <a:ext uri="{9D8B030D-6E8A-4147-A177-3AD203B41FA5}">
                      <a16:colId xmlns:a16="http://schemas.microsoft.com/office/drawing/2014/main" val="2286689463"/>
                    </a:ext>
                  </a:extLst>
                </a:gridCol>
              </a:tblGrid>
              <a:tr h="335280">
                <a:tc gridSpan="2">
                  <a:txBody>
                    <a:bodyPr/>
                    <a:lstStyle/>
                    <a:p>
                      <a:pPr algn="ctr"/>
                      <a:r>
                        <a:rPr lang="en-US" sz="1400" b="1">
                          <a:solidFill>
                            <a:schemeClr val="bg1"/>
                          </a:solidFill>
                          <a:latin typeface="Arial" panose="020B0604020202020204" pitchFamily="34" charset="0"/>
                          <a:cs typeface="Arial" panose="020B0604020202020204" pitchFamily="34" charset="0"/>
                        </a:rPr>
                        <a:t>2023 US Females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9999"/>
                    </a:solidFill>
                  </a:tcPr>
                </a:tc>
                <a:tc hMerge="1">
                  <a:txBody>
                    <a:bodyPr/>
                    <a:lstStyle/>
                    <a:p>
                      <a:endParaRPr lang="en-US"/>
                    </a:p>
                  </a:txBody>
                  <a:tcPr/>
                </a:tc>
                <a:extLst>
                  <a:ext uri="{0D108BD9-81ED-4DB2-BD59-A6C34878D82A}">
                    <a16:rowId xmlns:a16="http://schemas.microsoft.com/office/drawing/2014/main" val="572355579"/>
                  </a:ext>
                </a:extLst>
              </a:tr>
              <a:tr h="335280">
                <a:tc>
                  <a:txBody>
                    <a:bodyPr/>
                    <a:lstStyle/>
                    <a:p>
                      <a:pPr algn="ctr"/>
                      <a:r>
                        <a:rPr lang="en-US" sz="1400">
                          <a:latin typeface="Arial" panose="020B0604020202020204" pitchFamily="34" charset="0"/>
                          <a:cs typeface="Arial" panose="020B0604020202020204" pitchFamily="34" charset="0"/>
                        </a:rPr>
                        <a:t>Anxiety or stress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Arial" panose="020B0604020202020204" pitchFamily="34" charset="0"/>
                          <a:cs typeface="Arial" panose="020B0604020202020204" pitchFamily="34" charset="0"/>
                        </a:rPr>
                        <a:t>43%</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9938095"/>
                  </a:ext>
                </a:extLst>
              </a:tr>
              <a:tr h="335280">
                <a:tc>
                  <a:txBody>
                    <a:bodyPr/>
                    <a:lstStyle/>
                    <a:p>
                      <a:pPr algn="ctr"/>
                      <a:r>
                        <a:rPr lang="en-US" sz="1400">
                          <a:latin typeface="Arial" panose="020B0604020202020204" pitchFamily="34" charset="0"/>
                          <a:cs typeface="Arial" panose="020B0604020202020204" pitchFamily="34" charset="0"/>
                        </a:rPr>
                        <a:t>Depression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Arial" panose="020B0604020202020204" pitchFamily="34" charset="0"/>
                          <a:cs typeface="Arial" panose="020B0604020202020204" pitchFamily="34" charset="0"/>
                        </a:rPr>
                        <a:t>32%</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0136013"/>
                  </a:ext>
                </a:extLst>
              </a:tr>
              <a:tr h="3352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a:latin typeface="Arial" panose="020B0604020202020204" pitchFamily="34" charset="0"/>
                          <a:cs typeface="Arial" panose="020B0604020202020204" pitchFamily="34" charset="0"/>
                        </a:rPr>
                        <a:t>Lack of energy</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Arial" panose="020B0604020202020204" pitchFamily="34" charset="0"/>
                          <a:cs typeface="Arial" panose="020B0604020202020204" pitchFamily="34" charset="0"/>
                        </a:rPr>
                        <a:t>30%</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6095676"/>
                  </a:ext>
                </a:extLst>
              </a:tr>
              <a:tr h="3352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Insomnia/Sleep problems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Arial" panose="020B0604020202020204" pitchFamily="34" charset="0"/>
                          <a:cs typeface="Arial" panose="020B0604020202020204" pitchFamily="34" charset="0"/>
                        </a:rPr>
                        <a:t>28%</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8485615"/>
                  </a:ext>
                </a:extLst>
              </a:tr>
              <a:tr h="335280">
                <a:tc>
                  <a:txBody>
                    <a:bodyPr/>
                    <a:lstStyle/>
                    <a:p>
                      <a:pPr algn="ctr"/>
                      <a:r>
                        <a:rPr lang="en-US" sz="1400">
                          <a:latin typeface="Arial" panose="020B0604020202020204" pitchFamily="34" charset="0"/>
                          <a:cs typeface="Arial" panose="020B0604020202020204" pitchFamily="34" charset="0"/>
                        </a:rPr>
                        <a:t>Mood</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Arial" panose="020B0604020202020204" pitchFamily="34" charset="0"/>
                          <a:cs typeface="Arial" panose="020B0604020202020204" pitchFamily="34" charset="0"/>
                        </a:rPr>
                        <a:t>26%</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224486"/>
                  </a:ext>
                </a:extLst>
              </a:tr>
            </a:tbl>
          </a:graphicData>
        </a:graphic>
      </p:graphicFrame>
      <p:graphicFrame>
        <p:nvGraphicFramePr>
          <p:cNvPr id="13" name="Table 11">
            <a:extLst>
              <a:ext uri="{FF2B5EF4-FFF2-40B4-BE49-F238E27FC236}">
                <a16:creationId xmlns:a16="http://schemas.microsoft.com/office/drawing/2014/main" id="{93E7FA2B-B1F8-3326-0ECA-7DBAC224F643}"/>
              </a:ext>
            </a:extLst>
          </p:cNvPr>
          <p:cNvGraphicFramePr>
            <a:graphicFrameLocks noGrp="1"/>
          </p:cNvGraphicFramePr>
          <p:nvPr>
            <p:extLst>
              <p:ext uri="{D42A27DB-BD31-4B8C-83A1-F6EECF244321}">
                <p14:modId xmlns:p14="http://schemas.microsoft.com/office/powerpoint/2010/main" val="2411631840"/>
              </p:ext>
            </p:extLst>
          </p:nvPr>
        </p:nvGraphicFramePr>
        <p:xfrm>
          <a:off x="8217105" y="1997808"/>
          <a:ext cx="3291840" cy="2011680"/>
        </p:xfrm>
        <a:graphic>
          <a:graphicData uri="http://schemas.openxmlformats.org/drawingml/2006/table">
            <a:tbl>
              <a:tblPr firstRow="1" bandRow="1">
                <a:tableStyleId>{2D5ABB26-0587-4C30-8999-92F81FD0307C}</a:tableStyleId>
              </a:tblPr>
              <a:tblGrid>
                <a:gridCol w="2664158">
                  <a:extLst>
                    <a:ext uri="{9D8B030D-6E8A-4147-A177-3AD203B41FA5}">
                      <a16:colId xmlns:a16="http://schemas.microsoft.com/office/drawing/2014/main" val="527996480"/>
                    </a:ext>
                  </a:extLst>
                </a:gridCol>
                <a:gridCol w="627682">
                  <a:extLst>
                    <a:ext uri="{9D8B030D-6E8A-4147-A177-3AD203B41FA5}">
                      <a16:colId xmlns:a16="http://schemas.microsoft.com/office/drawing/2014/main" val="2286689463"/>
                    </a:ext>
                  </a:extLst>
                </a:gridCol>
              </a:tblGrid>
              <a:tr h="33528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Arial" panose="020B0604020202020204" pitchFamily="34" charset="0"/>
                          <a:cs typeface="Arial" panose="020B0604020202020204" pitchFamily="34" charset="0"/>
                        </a:rPr>
                        <a:t>2023 US Males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9999"/>
                    </a:solidFill>
                  </a:tcPr>
                </a:tc>
                <a:tc hMerge="1">
                  <a:txBody>
                    <a:bodyPr/>
                    <a:lstStyle/>
                    <a:p>
                      <a:endParaRPr lang="en-US"/>
                    </a:p>
                  </a:txBody>
                  <a:tcPr/>
                </a:tc>
                <a:extLst>
                  <a:ext uri="{0D108BD9-81ED-4DB2-BD59-A6C34878D82A}">
                    <a16:rowId xmlns:a16="http://schemas.microsoft.com/office/drawing/2014/main" val="572355579"/>
                  </a:ext>
                </a:extLst>
              </a:tr>
              <a:tr h="335280">
                <a:tc>
                  <a:txBody>
                    <a:bodyPr/>
                    <a:lstStyle/>
                    <a:p>
                      <a:pPr algn="ctr"/>
                      <a:r>
                        <a:rPr lang="en-US" sz="1400">
                          <a:latin typeface="Arial" panose="020B0604020202020204" pitchFamily="34" charset="0"/>
                          <a:cs typeface="Arial" panose="020B0604020202020204" pitchFamily="34" charset="0"/>
                        </a:rPr>
                        <a:t>Anxiety or stress</a:t>
                      </a:r>
                    </a:p>
                  </a:txBody>
                  <a:tcPr anchor="ctr">
                    <a:lnL w="12700" cap="flat" cmpd="sng" algn="ctr">
                      <a:solidFill>
                        <a:schemeClr val="tx1"/>
                      </a:solidFill>
                      <a:prstDash val="solid"/>
                      <a:round/>
                      <a:headEnd type="none" w="med" len="med"/>
                      <a:tailEnd type="none" w="med" len="med"/>
                    </a:lnL>
                  </a:tcPr>
                </a:tc>
                <a:tc>
                  <a:txBody>
                    <a:bodyPr/>
                    <a:lstStyle/>
                    <a:p>
                      <a:pPr algn="ctr"/>
                      <a:r>
                        <a:rPr lang="en-US" sz="1400">
                          <a:latin typeface="Arial" panose="020B0604020202020204" pitchFamily="34" charset="0"/>
                          <a:cs typeface="Arial" panose="020B0604020202020204" pitchFamily="34" charset="0"/>
                        </a:rPr>
                        <a:t>29%</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79938095"/>
                  </a:ext>
                </a:extLst>
              </a:tr>
              <a:tr h="3352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General health</a:t>
                      </a:r>
                    </a:p>
                  </a:txBody>
                  <a:tcPr anchor="ctr">
                    <a:lnL w="12700" cap="flat" cmpd="sng" algn="ctr">
                      <a:solidFill>
                        <a:schemeClr val="tx1"/>
                      </a:solidFill>
                      <a:prstDash val="solid"/>
                      <a:round/>
                      <a:headEnd type="none" w="med" len="med"/>
                      <a:tailEnd type="none" w="med" len="med"/>
                    </a:lnL>
                  </a:tcPr>
                </a:tc>
                <a:tc>
                  <a:txBody>
                    <a:bodyPr/>
                    <a:lstStyle/>
                    <a:p>
                      <a:pPr algn="ctr"/>
                      <a:r>
                        <a:rPr lang="en-US" sz="1400">
                          <a:latin typeface="Arial" panose="020B0604020202020204" pitchFamily="34" charset="0"/>
                          <a:cs typeface="Arial" panose="020B0604020202020204" pitchFamily="34" charset="0"/>
                        </a:rPr>
                        <a:t>25%</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40136013"/>
                  </a:ext>
                </a:extLst>
              </a:tr>
              <a:tr h="335280">
                <a:tc>
                  <a:txBody>
                    <a:bodyPr/>
                    <a:lstStyle/>
                    <a:p>
                      <a:pPr algn="ctr"/>
                      <a:r>
                        <a:rPr lang="en-US" sz="1400">
                          <a:latin typeface="Arial" panose="020B0604020202020204" pitchFamily="34" charset="0"/>
                          <a:cs typeface="Arial" panose="020B0604020202020204" pitchFamily="34" charset="0"/>
                        </a:rPr>
                        <a:t>High cholesterol</a:t>
                      </a:r>
                    </a:p>
                  </a:txBody>
                  <a:tcPr anchor="ctr">
                    <a:lnL w="12700" cap="flat" cmpd="sng" algn="ctr">
                      <a:solidFill>
                        <a:schemeClr val="tx1"/>
                      </a:solidFill>
                      <a:prstDash val="solid"/>
                      <a:round/>
                      <a:headEnd type="none" w="med" len="med"/>
                      <a:tailEnd type="none" w="med" len="med"/>
                    </a:lnL>
                  </a:tcPr>
                </a:tc>
                <a:tc>
                  <a:txBody>
                    <a:bodyPr/>
                    <a:lstStyle/>
                    <a:p>
                      <a:pPr algn="ctr"/>
                      <a:r>
                        <a:rPr lang="en-US" sz="1400">
                          <a:latin typeface="Arial" panose="020B0604020202020204" pitchFamily="34" charset="0"/>
                          <a:cs typeface="Arial" panose="020B0604020202020204" pitchFamily="34" charset="0"/>
                        </a:rPr>
                        <a:t>25%</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76095676"/>
                  </a:ext>
                </a:extLst>
              </a:tr>
              <a:tr h="335280">
                <a:tc>
                  <a:txBody>
                    <a:bodyPr/>
                    <a:lstStyle/>
                    <a:p>
                      <a:pPr algn="ctr"/>
                      <a:r>
                        <a:rPr lang="en-US" sz="1400">
                          <a:latin typeface="Arial" panose="020B0604020202020204" pitchFamily="34" charset="0"/>
                          <a:cs typeface="Arial" panose="020B0604020202020204" pitchFamily="34" charset="0"/>
                        </a:rPr>
                        <a:t>Depression</a:t>
                      </a:r>
                    </a:p>
                  </a:txBody>
                  <a:tcPr anchor="ctr">
                    <a:lnL w="12700" cap="flat" cmpd="sng" algn="ctr">
                      <a:solidFill>
                        <a:schemeClr val="tx1"/>
                      </a:solidFill>
                      <a:prstDash val="solid"/>
                      <a:round/>
                      <a:headEnd type="none" w="med" len="med"/>
                      <a:tailEnd type="none" w="med" len="med"/>
                    </a:lnL>
                  </a:tcPr>
                </a:tc>
                <a:tc>
                  <a:txBody>
                    <a:bodyPr/>
                    <a:lstStyle/>
                    <a:p>
                      <a:pPr algn="ctr"/>
                      <a:r>
                        <a:rPr lang="en-US" sz="1400">
                          <a:latin typeface="Arial" panose="020B0604020202020204" pitchFamily="34" charset="0"/>
                          <a:cs typeface="Arial" panose="020B0604020202020204" pitchFamily="34" charset="0"/>
                        </a:rPr>
                        <a:t>24%</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58485615"/>
                  </a:ext>
                </a:extLst>
              </a:tr>
              <a:tr h="335280">
                <a:tc>
                  <a:txBody>
                    <a:bodyPr/>
                    <a:lstStyle/>
                    <a:p>
                      <a:pPr algn="ctr"/>
                      <a:r>
                        <a:rPr lang="en-US" sz="1400">
                          <a:latin typeface="Arial" panose="020B0604020202020204" pitchFamily="34" charset="0"/>
                          <a:cs typeface="Arial" panose="020B0604020202020204" pitchFamily="34" charset="0"/>
                        </a:rPr>
                        <a:t>Lack of energy</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24%</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224486"/>
                  </a:ext>
                </a:extLst>
              </a:tr>
            </a:tbl>
          </a:graphicData>
        </a:graphic>
      </p:graphicFrame>
    </p:spTree>
    <p:extLst>
      <p:ext uri="{BB962C8B-B14F-4D97-AF65-F5344CB8AC3E}">
        <p14:creationId xmlns:p14="http://schemas.microsoft.com/office/powerpoint/2010/main" val="10541148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HEALTH CONCERNS: US, 2019-2024</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2019 US n=333, 2020 US n=300, 2021 US n=342, 2022 US n=503, 2023 US n=484, 2024 US n=</a:t>
            </a:r>
            <a:r>
              <a:rPr lang="en-US" sz="1000" kern="1200">
                <a:solidFill>
                  <a:prstClr val="white">
                    <a:lumMod val="50000"/>
                  </a:prstClr>
                </a:solidFill>
                <a:ea typeface="+mn-ea"/>
              </a:rPr>
              <a:t>474</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 Question: “Which of the following health conditions or concerns currently impact or impacted you within the past year?”</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52278"/>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52278"/>
            <a:ext cx="10058400"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a:t>
            </a:r>
            <a:endParaRPr/>
          </a:p>
          <a:p>
            <a:pPr marL="285750" indent="-285750">
              <a:buClr>
                <a:schemeClr val="dk1"/>
              </a:buClr>
              <a:buSzPts val="1400"/>
              <a:buFont typeface="Arial"/>
              <a:buChar char="•"/>
            </a:pPr>
            <a:r>
              <a:rPr lang="en-US" sz="1400">
                <a:solidFill>
                  <a:schemeClr val="dk1"/>
                </a:solidFill>
                <a:latin typeface="Arial"/>
                <a:cs typeface="Arial"/>
                <a:sym typeface="Arial"/>
              </a:rPr>
              <a:t>Mental health relates concerns, most significantly anxiety or stress and depression have seen large increases since 2019 among prebiotic users in the US.</a:t>
            </a:r>
            <a:endParaRPr lang="en-US" sz="1400">
              <a:solidFill>
                <a:schemeClr val="dk1"/>
              </a:solidFill>
              <a:latin typeface="Arial"/>
              <a:cs typeface="Arial"/>
            </a:endParaRPr>
          </a:p>
        </p:txBody>
      </p:sp>
      <p:graphicFrame>
        <p:nvGraphicFramePr>
          <p:cNvPr id="9" name="Chart 8">
            <a:extLst>
              <a:ext uri="{FF2B5EF4-FFF2-40B4-BE49-F238E27FC236}">
                <a16:creationId xmlns:a16="http://schemas.microsoft.com/office/drawing/2014/main" id="{ABAE7627-351C-3309-1FA9-5B7516D95CCF}"/>
              </a:ext>
            </a:extLst>
          </p:cNvPr>
          <p:cNvGraphicFramePr/>
          <p:nvPr>
            <p:extLst>
              <p:ext uri="{D42A27DB-BD31-4B8C-83A1-F6EECF244321}">
                <p14:modId xmlns:p14="http://schemas.microsoft.com/office/powerpoint/2010/main" val="1642340307"/>
              </p:ext>
            </p:extLst>
          </p:nvPr>
        </p:nvGraphicFramePr>
        <p:xfrm>
          <a:off x="198783" y="1358211"/>
          <a:ext cx="11993217" cy="50266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87675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D1E65BD5-B8CE-1121-7DF4-4AC38CE9265A}"/>
              </a:ext>
            </a:extLst>
          </p:cNvPr>
          <p:cNvGraphicFramePr/>
          <p:nvPr/>
        </p:nvGraphicFramePr>
        <p:xfrm>
          <a:off x="3424362" y="5836256"/>
          <a:ext cx="5343276" cy="469070"/>
        </p:xfrm>
        <a:graphic>
          <a:graphicData uri="http://schemas.openxmlformats.org/drawingml/2006/chart">
            <c:chart xmlns:c="http://schemas.openxmlformats.org/drawingml/2006/chart" xmlns:r="http://schemas.openxmlformats.org/officeDocument/2006/relationships" r:id="rId2"/>
          </a:graphicData>
        </a:graphic>
      </p:graphicFrame>
      <p:sp>
        <p:nvSpPr>
          <p:cNvPr id="11" name="Google Shape;591;p21">
            <a:extLst>
              <a:ext uri="{FF2B5EF4-FFF2-40B4-BE49-F238E27FC236}">
                <a16:creationId xmlns:a16="http://schemas.microsoft.com/office/drawing/2014/main" id="{3D94D92E-1D93-4AD8-6AC0-C8B26119548B}"/>
              </a:ext>
            </a:extLst>
          </p:cNvPr>
          <p:cNvSpPr txBox="1"/>
          <p:nvPr/>
        </p:nvSpPr>
        <p:spPr>
          <a:xfrm>
            <a:off x="1295400" y="791023"/>
            <a:ext cx="10058400" cy="116951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Sans-Serif"/>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For the most part, the response rate for a willingness to take a supplement tracks with reporting of a health concern.</a:t>
            </a:r>
            <a:endParaRPr kumimoji="0" lang="en-US" sz="1400" b="0" i="0" u="none" strike="noStrike" kern="1200" cap="none" spc="0" normalizeH="0" baseline="0" noProof="0">
              <a:ln>
                <a:noFill/>
              </a:ln>
              <a:solidFill>
                <a:srgbClr val="000000"/>
              </a:solidFill>
              <a:effectLst/>
              <a:uLnTx/>
              <a:uFillTx/>
              <a:latin typeface="Arial"/>
              <a:ea typeface="Arial"/>
              <a:cs typeface="Arial"/>
            </a:endParaRPr>
          </a:p>
          <a:p>
            <a:pPr marL="285750" indent="-285750">
              <a:buClr>
                <a:srgbClr val="000000"/>
              </a:buClr>
              <a:buSzPts val="1400"/>
              <a:buFont typeface="Arial"/>
              <a:buChar char="•"/>
              <a:defRPr/>
            </a:pPr>
            <a:r>
              <a:rPr kumimoji="0" lang="en-US" sz="1400" b="0" i="0" u="none" strike="noStrike" kern="1200" cap="none" spc="0" normalizeH="0" baseline="0" noProof="0">
                <a:ln>
                  <a:noFill/>
                </a:ln>
                <a:solidFill>
                  <a:srgbClr val="000000"/>
                </a:solidFill>
                <a:effectLst/>
                <a:uLnTx/>
                <a:uFillTx/>
                <a:latin typeface="Arial"/>
                <a:ea typeface="+mn-ea"/>
                <a:cs typeface="Arial"/>
              </a:rPr>
              <a:t>Consistently though, there seems to be more of a willingness to consider taking supplements for a reported health concern than actually taking supplements for said concern</a:t>
            </a:r>
            <a:r>
              <a:rPr lang="en-US" sz="1400">
                <a:solidFill>
                  <a:srgbClr val="000000"/>
                </a:solidFill>
                <a:latin typeface="Arial"/>
                <a:cs typeface="Arial"/>
              </a:rPr>
              <a:t> – suggesting broad opportunities.</a:t>
            </a:r>
            <a:endParaRPr lang="en-US" sz="1400" b="0" i="0" u="none" strike="noStrike" kern="1200" cap="none" spc="0" normalizeH="0" baseline="0" noProof="0">
              <a:ln>
                <a:noFill/>
              </a:ln>
              <a:solidFill>
                <a:srgbClr val="000000"/>
              </a:solidFill>
              <a:effectLst/>
              <a:uLnTx/>
              <a:uFillTx/>
              <a:latin typeface="Arial"/>
              <a:cs typeface="Arial"/>
            </a:endParaRPr>
          </a:p>
          <a:p>
            <a:pPr marL="285750" indent="-285750">
              <a:buClr>
                <a:srgbClr val="000000"/>
              </a:buClr>
              <a:buSzPts val="1400"/>
              <a:buFont typeface="Arial"/>
              <a:buChar char="•"/>
              <a:defRPr/>
            </a:pPr>
            <a:r>
              <a:rPr lang="en-US" sz="1400">
                <a:solidFill>
                  <a:srgbClr val="000000"/>
                </a:solidFill>
                <a:latin typeface="Arial"/>
                <a:cs typeface="Arial"/>
              </a:rPr>
              <a:t>Here, smaller gaps are better news for companies targeting those concerns.</a:t>
            </a:r>
          </a:p>
        </p:txBody>
      </p:sp>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Willing to take supplements to </a:t>
            </a:r>
            <a:br>
              <a:rPr lang="en-US">
                <a:solidFill>
                  <a:schemeClr val="tx1"/>
                </a:solidFill>
              </a:rPr>
            </a:br>
            <a:r>
              <a:rPr lang="en-US">
                <a:solidFill>
                  <a:schemeClr val="tx1"/>
                </a:solidFill>
              </a:rPr>
              <a:t>address concerns</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150114"/>
            <a:ext cx="7772400" cy="707886"/>
          </a:xfrm>
          <a:prstGeom prst="rect">
            <a:avLst/>
          </a:prstGeom>
          <a:noFill/>
        </p:spPr>
        <p:txBody>
          <a:bodyPr wrap="square" lIns="91440" tIns="45720" rIns="91440" bIns="45720" rtlCol="0" anchor="t">
            <a:spAutoFit/>
          </a:bodyPr>
          <a:lstStyle/>
          <a:p>
            <a:pPr>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n=474, UK n=168, DE n=203, IT n=</a:t>
            </a:r>
            <a:r>
              <a:rPr lang="en-US" sz="1000">
                <a:solidFill>
                  <a:prstClr val="white">
                    <a:lumMod val="50000"/>
                  </a:prstClr>
                </a:solidFill>
                <a:latin typeface="Arial"/>
                <a:cs typeface="Arial"/>
              </a:rPr>
              <a:t>247</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 KR n=316, AU n=197, IN n=367. Question: “</a:t>
            </a:r>
            <a:r>
              <a:rPr kumimoji="0" lang="en-US" sz="1000" b="1" i="0" u="sng" strike="noStrike" kern="1200" cap="none" spc="0" normalizeH="0" baseline="0" noProof="0">
                <a:ln>
                  <a:noFill/>
                </a:ln>
                <a:solidFill>
                  <a:prstClr val="white">
                    <a:lumMod val="50000"/>
                  </a:prstClr>
                </a:solidFill>
                <a:effectLst/>
                <a:uLnTx/>
                <a:uFillTx/>
                <a:latin typeface="Arial"/>
                <a:ea typeface="+mn-ea"/>
                <a:cs typeface="Arial"/>
              </a:rPr>
              <a:t>Would you consider supplements for any of the following health concerns?</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 Results shown for top 10 health concerns. Question: “Which of the following health conditions or concerns currently impact or impacted you within the past year?” Entire bar represents total reporting, solid bar represents a willingness to use supplements for that concern</a:t>
            </a:r>
            <a:r>
              <a:rPr lang="en-US" sz="1000">
                <a:solidFill>
                  <a:prstClr val="white">
                    <a:lumMod val="50000"/>
                  </a:prstClr>
                </a:solidFill>
                <a:latin typeface="Arial"/>
                <a:cs typeface="Arial"/>
              </a:rPr>
              <a:t>,</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 </a:t>
            </a:r>
            <a:r>
              <a:rPr lang="en-US" sz="1000">
                <a:solidFill>
                  <a:prstClr val="white">
                    <a:lumMod val="50000"/>
                  </a:prstClr>
                </a:solidFill>
                <a:latin typeface="Arial"/>
                <a:cs typeface="Arial"/>
              </a:rPr>
              <a:t>smaller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hatch </a:t>
            </a:r>
            <a:r>
              <a:rPr lang="en-US" sz="1000">
                <a:solidFill>
                  <a:prstClr val="white">
                    <a:lumMod val="50000"/>
                  </a:prstClr>
                </a:solidFill>
                <a:latin typeface="Arial"/>
                <a:cs typeface="Arial"/>
              </a:rPr>
              <a:t>indicates willingness to fulfill</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3">
            <a:alphaModFix/>
          </a:blip>
          <a:srcRect/>
          <a:stretch/>
        </p:blipFill>
        <p:spPr>
          <a:xfrm>
            <a:off x="838200" y="791024"/>
            <a:ext cx="457200" cy="457200"/>
          </a:xfrm>
          <a:prstGeom prst="rect">
            <a:avLst/>
          </a:prstGeom>
          <a:noFill/>
          <a:ln>
            <a:noFill/>
          </a:ln>
        </p:spPr>
      </p:pic>
      <p:graphicFrame>
        <p:nvGraphicFramePr>
          <p:cNvPr id="9" name="Chart 8">
            <a:extLst>
              <a:ext uri="{FF2B5EF4-FFF2-40B4-BE49-F238E27FC236}">
                <a16:creationId xmlns:a16="http://schemas.microsoft.com/office/drawing/2014/main" id="{FE655BB3-13E1-A555-9ECE-1087F572F009}"/>
              </a:ext>
            </a:extLst>
          </p:cNvPr>
          <p:cNvGraphicFramePr/>
          <p:nvPr>
            <p:extLst>
              <p:ext uri="{D42A27DB-BD31-4B8C-83A1-F6EECF244321}">
                <p14:modId xmlns:p14="http://schemas.microsoft.com/office/powerpoint/2010/main" val="3845468362"/>
              </p:ext>
            </p:extLst>
          </p:nvPr>
        </p:nvGraphicFramePr>
        <p:xfrm>
          <a:off x="198783" y="1876508"/>
          <a:ext cx="11993217" cy="419046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645920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Willing to take supplements to </a:t>
            </a:r>
            <a:br>
              <a:rPr lang="en-US">
                <a:solidFill>
                  <a:schemeClr val="tx1"/>
                </a:solidFill>
              </a:rPr>
            </a:br>
            <a:r>
              <a:rPr lang="en-US">
                <a:solidFill>
                  <a:schemeClr val="tx1"/>
                </a:solidFill>
              </a:rPr>
              <a:t>address concerns – next 10</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150114"/>
            <a:ext cx="7772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n=474, UK n=168, DE n=203, IT n=</a:t>
            </a:r>
            <a:r>
              <a:rPr lang="en-US" sz="1000">
                <a:solidFill>
                  <a:prstClr val="white">
                    <a:lumMod val="50000"/>
                  </a:prstClr>
                </a:solidFill>
                <a:latin typeface="Arial"/>
                <a:cs typeface="Arial"/>
              </a:rPr>
              <a:t>247</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 KR n=316, AU n=197, IN n=367. Question: “</a:t>
            </a:r>
            <a:r>
              <a:rPr kumimoji="0" lang="en-US" sz="1000" b="1" i="0" u="sng" strike="noStrike" kern="1200" cap="none" spc="0" normalizeH="0" baseline="0" noProof="0">
                <a:ln>
                  <a:noFill/>
                </a:ln>
                <a:solidFill>
                  <a:prstClr val="white">
                    <a:lumMod val="50000"/>
                  </a:prstClr>
                </a:solidFill>
                <a:effectLst/>
                <a:uLnTx/>
                <a:uFillTx/>
                <a:latin typeface="Arial"/>
                <a:ea typeface="+mn-ea"/>
                <a:cs typeface="Arial"/>
              </a:rPr>
              <a:t>Would you consider supplements for any of the following health concerns?</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 Results shown for top 11-20 health concerns. Question: “Which of the following health conditions or concerns currently impact or impacted you within the past year?” Entire bar represents total reporting, solid bar represents a willingness to use supplements for that concern, </a:t>
            </a:r>
            <a:r>
              <a:rPr lang="en-US" sz="1000">
                <a:solidFill>
                  <a:prstClr val="white">
                    <a:lumMod val="50000"/>
                  </a:prstClr>
                </a:solidFill>
                <a:latin typeface="Arial"/>
                <a:cs typeface="Arial"/>
              </a:rPr>
              <a:t>smaller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hatch </a:t>
            </a:r>
            <a:r>
              <a:rPr lang="en-US" sz="1000">
                <a:solidFill>
                  <a:prstClr val="white">
                    <a:lumMod val="50000"/>
                  </a:prstClr>
                </a:solidFill>
                <a:latin typeface="Arial"/>
                <a:cs typeface="Arial"/>
              </a:rPr>
              <a:t>indicates willingness to fulfill</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127862" y="816855"/>
            <a:ext cx="457200" cy="457200"/>
          </a:xfrm>
          <a:prstGeom prst="rect">
            <a:avLst/>
          </a:prstGeom>
          <a:noFill/>
          <a:ln>
            <a:noFill/>
          </a:ln>
        </p:spPr>
      </p:pic>
      <p:graphicFrame>
        <p:nvGraphicFramePr>
          <p:cNvPr id="7" name="Chart 6">
            <a:extLst>
              <a:ext uri="{FF2B5EF4-FFF2-40B4-BE49-F238E27FC236}">
                <a16:creationId xmlns:a16="http://schemas.microsoft.com/office/drawing/2014/main" id="{7D8A6A51-433F-E635-EE61-7DC54E016B05}"/>
              </a:ext>
            </a:extLst>
          </p:cNvPr>
          <p:cNvGraphicFramePr/>
          <p:nvPr/>
        </p:nvGraphicFramePr>
        <p:xfrm>
          <a:off x="3424362" y="5836256"/>
          <a:ext cx="5343276" cy="469070"/>
        </p:xfrm>
        <a:graphic>
          <a:graphicData uri="http://schemas.openxmlformats.org/drawingml/2006/chart">
            <c:chart xmlns:c="http://schemas.openxmlformats.org/drawingml/2006/chart" xmlns:r="http://schemas.openxmlformats.org/officeDocument/2006/relationships" r:id="rId3"/>
          </a:graphicData>
        </a:graphic>
      </p:graphicFrame>
      <p:sp>
        <p:nvSpPr>
          <p:cNvPr id="8" name="Google Shape;591;p21">
            <a:extLst>
              <a:ext uri="{FF2B5EF4-FFF2-40B4-BE49-F238E27FC236}">
                <a16:creationId xmlns:a16="http://schemas.microsoft.com/office/drawing/2014/main" id="{11999B8E-01FB-807B-9787-27573AA5E2EB}"/>
              </a:ext>
            </a:extLst>
          </p:cNvPr>
          <p:cNvSpPr txBox="1"/>
          <p:nvPr/>
        </p:nvSpPr>
        <p:spPr>
          <a:xfrm>
            <a:off x="559231" y="704361"/>
            <a:ext cx="11575941"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Sans-Serif"/>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Overweight/obese shows some of the largest gaps in this set of concerns.</a:t>
            </a:r>
            <a:endParaRPr kumimoji="0" lang="en-US" sz="1400" b="0" i="0" u="none" strike="noStrike" kern="1200" cap="none" spc="0" normalizeH="0" baseline="0" noProof="0">
              <a:ln>
                <a:noFill/>
              </a:ln>
              <a:solidFill>
                <a:srgbClr val="000000"/>
              </a:solidFill>
              <a:effectLst/>
              <a:uLnTx/>
              <a:uFillTx/>
              <a:latin typeface="Arial"/>
              <a:ea typeface="Arial"/>
              <a:cs typeface="Arial"/>
            </a:endParaRPr>
          </a:p>
          <a:p>
            <a:pPr marL="285750" indent="-285750">
              <a:buClr>
                <a:srgbClr val="000000"/>
              </a:buClr>
              <a:buSzPts val="1400"/>
              <a:buFont typeface="Arial"/>
              <a:buChar char="•"/>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Many health concerns here see relatively small </a:t>
            </a:r>
            <a:r>
              <a:rPr lang="en-US" sz="1400">
                <a:solidFill>
                  <a:srgbClr val="000000"/>
                </a:solidFill>
                <a:latin typeface="Arial"/>
                <a:ea typeface="Arial"/>
                <a:cs typeface="Arial"/>
                <a:sym typeface="Arial"/>
              </a:rPr>
              <a:t>willingness to </a:t>
            </a: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fulfillment gaps in this measure.</a:t>
            </a:r>
            <a:endParaRPr lang="en-US" sz="1400" b="0" i="0" u="none" strike="noStrike" kern="1200" cap="none" spc="0" normalizeH="0" baseline="0" noProof="0">
              <a:ln>
                <a:noFill/>
              </a:ln>
              <a:solidFill>
                <a:srgbClr val="000000"/>
              </a:solidFill>
              <a:effectLst/>
              <a:uLnTx/>
              <a:uFillTx/>
              <a:latin typeface="Arial"/>
              <a:ea typeface="Arial"/>
              <a:cs typeface="Arial"/>
            </a:endParaRPr>
          </a:p>
          <a:p>
            <a:pPr marL="285750" indent="-285750">
              <a:buClr>
                <a:srgbClr val="000000"/>
              </a:buClr>
              <a:buSzPts val="1400"/>
              <a:buFont typeface="Arial"/>
              <a:buChar char="•"/>
              <a:defRPr/>
            </a:pPr>
            <a:r>
              <a:rPr lang="en-US" sz="1400">
                <a:solidFill>
                  <a:srgbClr val="000000"/>
                </a:solidFill>
                <a:latin typeface="Arial"/>
                <a:ea typeface="Arial"/>
                <a:cs typeface="Arial"/>
              </a:rPr>
              <a:t>Of note, digestive concerns in Italy shows a small gap indicating almost all those he the concern are willing to take supplements to address it.</a:t>
            </a:r>
          </a:p>
        </p:txBody>
      </p:sp>
      <p:graphicFrame>
        <p:nvGraphicFramePr>
          <p:cNvPr id="6" name="Chart 5">
            <a:extLst>
              <a:ext uri="{FF2B5EF4-FFF2-40B4-BE49-F238E27FC236}">
                <a16:creationId xmlns:a16="http://schemas.microsoft.com/office/drawing/2014/main" id="{89017DE1-A640-7B4D-12AE-B1AFBE7E69A6}"/>
              </a:ext>
            </a:extLst>
          </p:cNvPr>
          <p:cNvGraphicFramePr/>
          <p:nvPr>
            <p:extLst>
              <p:ext uri="{D42A27DB-BD31-4B8C-83A1-F6EECF244321}">
                <p14:modId xmlns:p14="http://schemas.microsoft.com/office/powerpoint/2010/main" val="1463631793"/>
              </p:ext>
            </p:extLst>
          </p:nvPr>
        </p:nvGraphicFramePr>
        <p:xfrm>
          <a:off x="198783" y="1533490"/>
          <a:ext cx="11993217" cy="45334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358238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Willing to take supplements to </a:t>
            </a:r>
            <a:br>
              <a:rPr lang="en-US">
                <a:solidFill>
                  <a:schemeClr val="tx1"/>
                </a:solidFill>
              </a:rPr>
            </a:br>
            <a:r>
              <a:rPr lang="en-US">
                <a:solidFill>
                  <a:schemeClr val="tx1"/>
                </a:solidFill>
              </a:rPr>
              <a:t>address concerns – last 10</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150114"/>
            <a:ext cx="7772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n=474, UK n=168, DE n=203, IT n=</a:t>
            </a:r>
            <a:r>
              <a:rPr lang="en-US" sz="1000">
                <a:solidFill>
                  <a:prstClr val="white">
                    <a:lumMod val="50000"/>
                  </a:prstClr>
                </a:solidFill>
                <a:latin typeface="Arial"/>
                <a:cs typeface="Arial"/>
              </a:rPr>
              <a:t>247</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 KR n=316, AU n=197, IN n=367. Question: “</a:t>
            </a:r>
            <a:r>
              <a:rPr kumimoji="0" lang="en-US" sz="1000" b="1" i="0" u="sng" strike="noStrike" kern="1200" cap="none" spc="0" normalizeH="0" baseline="0" noProof="0">
                <a:ln>
                  <a:noFill/>
                </a:ln>
                <a:solidFill>
                  <a:prstClr val="white">
                    <a:lumMod val="50000"/>
                  </a:prstClr>
                </a:solidFill>
                <a:effectLst/>
                <a:uLnTx/>
                <a:uFillTx/>
                <a:latin typeface="Arial"/>
                <a:ea typeface="+mn-ea"/>
                <a:cs typeface="Arial"/>
              </a:rPr>
              <a:t>Would you consider supplements for any of the following health concerns?</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 Results shown for top 21-32 health concerns. Question: “Which of the following health conditions or concerns currently impact or impacted you within the past year?” Entire bar represents total reporting, solid bar represents a willingness to use supplements for that concern, </a:t>
            </a:r>
            <a:r>
              <a:rPr lang="en-US" sz="1000">
                <a:solidFill>
                  <a:prstClr val="white">
                    <a:lumMod val="50000"/>
                  </a:prstClr>
                </a:solidFill>
                <a:latin typeface="Arial"/>
                <a:cs typeface="Arial"/>
              </a:rPr>
              <a:t>smaller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hatch </a:t>
            </a:r>
            <a:r>
              <a:rPr lang="en-US" sz="1000">
                <a:solidFill>
                  <a:prstClr val="white">
                    <a:lumMod val="50000"/>
                  </a:prstClr>
                </a:solidFill>
                <a:latin typeface="Arial"/>
                <a:cs typeface="Arial"/>
              </a:rPr>
              <a:t>indicates willingness to fulfill</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127861" y="791024"/>
            <a:ext cx="457200" cy="457200"/>
          </a:xfrm>
          <a:prstGeom prst="rect">
            <a:avLst/>
          </a:prstGeom>
          <a:noFill/>
          <a:ln>
            <a:noFill/>
          </a:ln>
        </p:spPr>
      </p:pic>
      <p:graphicFrame>
        <p:nvGraphicFramePr>
          <p:cNvPr id="7" name="Chart 6">
            <a:extLst>
              <a:ext uri="{FF2B5EF4-FFF2-40B4-BE49-F238E27FC236}">
                <a16:creationId xmlns:a16="http://schemas.microsoft.com/office/drawing/2014/main" id="{3CF79EDA-AAA7-7593-9475-18934CBE4033}"/>
              </a:ext>
            </a:extLst>
          </p:cNvPr>
          <p:cNvGraphicFramePr/>
          <p:nvPr/>
        </p:nvGraphicFramePr>
        <p:xfrm>
          <a:off x="3424362" y="5836256"/>
          <a:ext cx="5343276" cy="469070"/>
        </p:xfrm>
        <a:graphic>
          <a:graphicData uri="http://schemas.openxmlformats.org/drawingml/2006/chart">
            <c:chart xmlns:c="http://schemas.openxmlformats.org/drawingml/2006/chart" xmlns:r="http://schemas.openxmlformats.org/officeDocument/2006/relationships" r:id="rId3"/>
          </a:graphicData>
        </a:graphic>
      </p:graphicFrame>
      <p:sp>
        <p:nvSpPr>
          <p:cNvPr id="8" name="Google Shape;591;p21">
            <a:extLst>
              <a:ext uri="{FF2B5EF4-FFF2-40B4-BE49-F238E27FC236}">
                <a16:creationId xmlns:a16="http://schemas.microsoft.com/office/drawing/2014/main" id="{16F74578-327B-167C-697F-1D5F8080945B}"/>
              </a:ext>
            </a:extLst>
          </p:cNvPr>
          <p:cNvSpPr txBox="1"/>
          <p:nvPr/>
        </p:nvSpPr>
        <p:spPr>
          <a:xfrm>
            <a:off x="585061" y="791024"/>
            <a:ext cx="11298264" cy="116951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Even in these last 10, there is more of a willingness to consider taking supplements for a reported health concern than actually taking supplements for said concern.</a:t>
            </a:r>
            <a:endParaRPr kumimoji="0" lang="en-US" sz="1400" b="0" i="0" u="none" strike="noStrike" kern="1200" cap="none" spc="0" normalizeH="0" baseline="0" noProof="0">
              <a:ln>
                <a:noFill/>
              </a:ln>
              <a:solidFill>
                <a:srgbClr val="000000"/>
              </a:solidFill>
              <a:effectLst/>
              <a:uLnTx/>
              <a:uFillTx/>
              <a:latin typeface="Arial"/>
              <a:ea typeface="Arial"/>
              <a:cs typeface="Arial"/>
            </a:endParaRPr>
          </a:p>
          <a:p>
            <a:pPr marL="285750" indent="-285750">
              <a:buClr>
                <a:srgbClr val="000000"/>
              </a:buClr>
              <a:buSzPts val="1400"/>
              <a:buFont typeface="Arial"/>
              <a:buChar char="•"/>
              <a:defRPr/>
            </a:pPr>
            <a:r>
              <a:rPr lang="en-US" sz="1400">
                <a:solidFill>
                  <a:srgbClr val="000000"/>
                </a:solidFill>
                <a:latin typeface="Arial"/>
                <a:ea typeface="Arial"/>
                <a:cs typeface="Arial"/>
              </a:rPr>
              <a:t>Immunity shows well here, especially in Korea.</a:t>
            </a:r>
            <a:endParaRPr lang="en-US" sz="1400">
              <a:solidFill>
                <a:srgbClr val="000000"/>
              </a:solidFill>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However, there still exists significant gaps between reporting a concern and a willingness to take a supplement for a concern.</a:t>
            </a:r>
            <a:endParaRPr lang="en-US" sz="1400" b="0" i="0" u="none" strike="noStrike" kern="1200" cap="none" spc="0" normalizeH="0" baseline="0" noProof="0">
              <a:ln>
                <a:noFill/>
              </a:ln>
              <a:solidFill>
                <a:srgbClr val="000000"/>
              </a:solidFill>
              <a:effectLst/>
              <a:uLnTx/>
              <a:uFillTx/>
              <a:latin typeface="Arial"/>
              <a:ea typeface="Arial"/>
              <a:cs typeface="Arial"/>
            </a:endParaRPr>
          </a:p>
        </p:txBody>
      </p:sp>
      <p:graphicFrame>
        <p:nvGraphicFramePr>
          <p:cNvPr id="6" name="Chart 5">
            <a:extLst>
              <a:ext uri="{FF2B5EF4-FFF2-40B4-BE49-F238E27FC236}">
                <a16:creationId xmlns:a16="http://schemas.microsoft.com/office/drawing/2014/main" id="{E3B39D9C-B3FC-DFCF-9B24-7AA4C47DB00D}"/>
              </a:ext>
            </a:extLst>
          </p:cNvPr>
          <p:cNvGraphicFramePr/>
          <p:nvPr>
            <p:extLst>
              <p:ext uri="{D42A27DB-BD31-4B8C-83A1-F6EECF244321}">
                <p14:modId xmlns:p14="http://schemas.microsoft.com/office/powerpoint/2010/main" val="3039546670"/>
              </p:ext>
            </p:extLst>
          </p:nvPr>
        </p:nvGraphicFramePr>
        <p:xfrm>
          <a:off x="198783" y="1866534"/>
          <a:ext cx="11993217" cy="427793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343310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E6615D7F-2DDD-192C-E042-41D74C1262DA}"/>
              </a:ext>
            </a:extLst>
          </p:cNvPr>
          <p:cNvGraphicFramePr/>
          <p:nvPr>
            <p:extLst>
              <p:ext uri="{D42A27DB-BD31-4B8C-83A1-F6EECF244321}">
                <p14:modId xmlns:p14="http://schemas.microsoft.com/office/powerpoint/2010/main" val="964249734"/>
              </p:ext>
            </p:extLst>
          </p:nvPr>
        </p:nvGraphicFramePr>
        <p:xfrm>
          <a:off x="2365513" y="5791500"/>
          <a:ext cx="7460974" cy="46907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Willing to take supplements to </a:t>
            </a:r>
            <a:br>
              <a:rPr lang="en-US">
                <a:solidFill>
                  <a:schemeClr val="tx1"/>
                </a:solidFill>
              </a:rPr>
            </a:br>
            <a:r>
              <a:rPr lang="en-US">
                <a:solidFill>
                  <a:schemeClr val="tx1"/>
                </a:solidFill>
              </a:rPr>
              <a:t>address concerns: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151209"/>
            <a:ext cx="7920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18-35 n=346, Male 18-35 n=352, Female 35-54 n=437, Male 35-54 n=448, Female 55+ n=175, Male 55+ n=209. Question: “</a:t>
            </a:r>
            <a:r>
              <a:rPr kumimoji="0" lang="en-US" sz="1000" b="1" i="0" u="sng" strike="noStrike" kern="1200" cap="none" spc="0" normalizeH="0" baseline="0" noProof="0">
                <a:ln>
                  <a:noFill/>
                </a:ln>
                <a:solidFill>
                  <a:prstClr val="white">
                    <a:lumMod val="50000"/>
                  </a:prstClr>
                </a:solidFill>
                <a:effectLst/>
                <a:uLnTx/>
                <a:uFillTx/>
                <a:latin typeface="Arial"/>
                <a:ea typeface="+mn-ea"/>
                <a:cs typeface="Arial"/>
              </a:rPr>
              <a:t>Would you consider supplements for any of the following health concerns?</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 Results shown for top 10 health concerns. Question: “Which of the following health conditions or concerns currently impact or impacted you within the past year?” Entire bar represents total reporting, solid bar represents a willingness to use supplements for that concern, </a:t>
            </a:r>
            <a:r>
              <a:rPr lang="en-US" sz="1000">
                <a:solidFill>
                  <a:prstClr val="white">
                    <a:lumMod val="50000"/>
                  </a:prstClr>
                </a:solidFill>
                <a:latin typeface="Arial"/>
                <a:cs typeface="Arial"/>
              </a:rPr>
              <a:t>smaller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hatch </a:t>
            </a:r>
            <a:r>
              <a:rPr lang="en-US" sz="1000">
                <a:solidFill>
                  <a:prstClr val="white">
                    <a:lumMod val="50000"/>
                  </a:prstClr>
                </a:solidFill>
                <a:latin typeface="Arial"/>
                <a:cs typeface="Arial"/>
              </a:rPr>
              <a:t>indicates willingness to fulfill</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3">
            <a:alphaModFix/>
          </a:blip>
          <a:srcRect/>
          <a:stretch/>
        </p:blipFill>
        <p:spPr>
          <a:xfrm>
            <a:off x="63285" y="778109"/>
            <a:ext cx="457200" cy="457200"/>
          </a:xfrm>
          <a:prstGeom prst="rect">
            <a:avLst/>
          </a:prstGeom>
          <a:noFill/>
          <a:ln>
            <a:noFill/>
          </a:ln>
        </p:spPr>
      </p:pic>
      <p:graphicFrame>
        <p:nvGraphicFramePr>
          <p:cNvPr id="9" name="Chart 8">
            <a:extLst>
              <a:ext uri="{FF2B5EF4-FFF2-40B4-BE49-F238E27FC236}">
                <a16:creationId xmlns:a16="http://schemas.microsoft.com/office/drawing/2014/main" id="{FE655BB3-13E1-A555-9ECE-1087F572F009}"/>
              </a:ext>
            </a:extLst>
          </p:cNvPr>
          <p:cNvGraphicFramePr/>
          <p:nvPr>
            <p:extLst>
              <p:ext uri="{D42A27DB-BD31-4B8C-83A1-F6EECF244321}">
                <p14:modId xmlns:p14="http://schemas.microsoft.com/office/powerpoint/2010/main" val="2606251181"/>
              </p:ext>
            </p:extLst>
          </p:nvPr>
        </p:nvGraphicFramePr>
        <p:xfrm>
          <a:off x="198783" y="1742301"/>
          <a:ext cx="11993217" cy="4238045"/>
        </p:xfrm>
        <a:graphic>
          <a:graphicData uri="http://schemas.openxmlformats.org/drawingml/2006/chart">
            <c:chart xmlns:c="http://schemas.openxmlformats.org/drawingml/2006/chart" xmlns:r="http://schemas.openxmlformats.org/officeDocument/2006/relationships" r:id="rId4"/>
          </a:graphicData>
        </a:graphic>
      </p:graphicFrame>
      <p:sp>
        <p:nvSpPr>
          <p:cNvPr id="7" name="Google Shape;591;p21">
            <a:extLst>
              <a:ext uri="{FF2B5EF4-FFF2-40B4-BE49-F238E27FC236}">
                <a16:creationId xmlns:a16="http://schemas.microsoft.com/office/drawing/2014/main" id="{8935C576-D219-7AD3-0A58-8AD50962FFAA}"/>
              </a:ext>
            </a:extLst>
          </p:cNvPr>
          <p:cNvSpPr txBox="1"/>
          <p:nvPr/>
        </p:nvSpPr>
        <p:spPr>
          <a:xfrm>
            <a:off x="520485" y="778109"/>
            <a:ext cx="11776128" cy="116951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Young females especially and younger males to a lesser extent have some of the largest gaps between reporting and a willingness to take a supplement for things like mood and anxiety or stress.</a:t>
            </a:r>
            <a:endParaRPr kumimoji="0" lang="en-US" sz="1400" b="0" i="0" u="none" strike="noStrike" kern="1200" cap="none" spc="0" normalizeH="0" baseline="0" noProof="0">
              <a:ln>
                <a:noFill/>
              </a:ln>
              <a:solidFill>
                <a:srgbClr val="000000"/>
              </a:solidFill>
              <a:effectLst/>
              <a:uLnTx/>
              <a:uFillTx/>
              <a:latin typeface="Arial"/>
              <a:ea typeface="Arial"/>
              <a:cs typeface="Arial"/>
            </a:endParaRPr>
          </a:p>
          <a:p>
            <a:pPr marL="285750" indent="-285750">
              <a:buClr>
                <a:srgbClr val="000000"/>
              </a:buClr>
              <a:buSzPts val="1400"/>
              <a:buFont typeface="Arial"/>
              <a:buChar char="•"/>
              <a:defRPr/>
            </a:pPr>
            <a:r>
              <a:rPr lang="en-US" sz="1400">
                <a:solidFill>
                  <a:srgbClr val="000000"/>
                </a:solidFill>
                <a:latin typeface="Arial"/>
                <a:ea typeface="Arial"/>
                <a:cs typeface="Arial"/>
              </a:rPr>
              <a:t>Lack of energy is a major concern, and generally it ranks high on willingness to address, especially for females 35-54, their highest willingness.</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rPr>
              <a:t>There is also a gap we see for females 55+ for insomnia/sleep problems.</a:t>
            </a:r>
            <a:endParaRPr lang="en-US" sz="1400" b="0" i="0" u="none" strike="noStrike" kern="1200" cap="none" spc="0" normalizeH="0" baseline="0" noProof="0">
              <a:ln>
                <a:noFill/>
              </a:ln>
              <a:solidFill>
                <a:srgbClr val="000000"/>
              </a:solidFill>
              <a:effectLst/>
              <a:uLnTx/>
              <a:uFillTx/>
              <a:latin typeface="Arial"/>
              <a:ea typeface="Arial"/>
              <a:cs typeface="Arial"/>
            </a:endParaRPr>
          </a:p>
        </p:txBody>
      </p:sp>
    </p:spTree>
    <p:extLst>
      <p:ext uri="{BB962C8B-B14F-4D97-AF65-F5344CB8AC3E}">
        <p14:creationId xmlns:p14="http://schemas.microsoft.com/office/powerpoint/2010/main" val="14381883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sz="2400">
                <a:solidFill>
                  <a:schemeClr val="tx1"/>
                </a:solidFill>
              </a:rPr>
              <a:t>Willing to take supplements to </a:t>
            </a:r>
            <a:br>
              <a:rPr lang="en-US" sz="2400">
                <a:solidFill>
                  <a:schemeClr val="tx1"/>
                </a:solidFill>
              </a:rPr>
            </a:br>
            <a:r>
              <a:rPr lang="en-US" sz="2400">
                <a:solidFill>
                  <a:schemeClr val="tx1"/>
                </a:solidFill>
              </a:rPr>
              <a:t>address concerns: age &amp; gender – next 10</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5996226"/>
            <a:ext cx="77724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18-35 n=346, Male 18-35 n=352, Female 35-54 n=437, Male 35-54 n=448, Female 55+ n=175, Male 55+ n=209. Question: “</a:t>
            </a:r>
            <a:r>
              <a:rPr kumimoji="0" lang="en-US" sz="1000" b="1" i="0" u="sng" strike="noStrike" kern="1200" cap="none" spc="0" normalizeH="0" baseline="0" noProof="0">
                <a:ln>
                  <a:noFill/>
                </a:ln>
                <a:solidFill>
                  <a:prstClr val="white">
                    <a:lumMod val="50000"/>
                  </a:prstClr>
                </a:solidFill>
                <a:effectLst/>
                <a:uLnTx/>
                <a:uFillTx/>
                <a:latin typeface="Arial"/>
                <a:ea typeface="+mn-ea"/>
                <a:cs typeface="Arial"/>
              </a:rPr>
              <a:t>Would you consider supplements for any of the following health concerns?</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 Results shown for top 11-20 health concerns. Question: “Which of the following health conditions or concerns currently impact or impacted you within the past year?” Entire bar represents total reporting, solid bar represents a willingness to use supplements for that concern, </a:t>
            </a:r>
            <a:r>
              <a:rPr lang="en-US" sz="1000">
                <a:solidFill>
                  <a:prstClr val="white">
                    <a:lumMod val="50000"/>
                  </a:prstClr>
                </a:solidFill>
                <a:latin typeface="Arial"/>
                <a:cs typeface="Arial"/>
              </a:rPr>
              <a:t>smaller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hatch </a:t>
            </a:r>
            <a:r>
              <a:rPr lang="en-US" sz="1000">
                <a:solidFill>
                  <a:prstClr val="white">
                    <a:lumMod val="50000"/>
                  </a:prstClr>
                </a:solidFill>
                <a:latin typeface="Arial"/>
                <a:cs typeface="Arial"/>
              </a:rPr>
              <a:t>indicates willingness to fulfill</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65193"/>
            <a:ext cx="457200" cy="457200"/>
          </a:xfrm>
          <a:prstGeom prst="rect">
            <a:avLst/>
          </a:prstGeom>
          <a:noFill/>
          <a:ln>
            <a:noFill/>
          </a:ln>
        </p:spPr>
      </p:pic>
      <p:sp>
        <p:nvSpPr>
          <p:cNvPr id="8" name="Google Shape;591;p21">
            <a:extLst>
              <a:ext uri="{FF2B5EF4-FFF2-40B4-BE49-F238E27FC236}">
                <a16:creationId xmlns:a16="http://schemas.microsoft.com/office/drawing/2014/main" id="{A61134C4-452C-0744-917B-F408F6B7365C}"/>
              </a:ext>
            </a:extLst>
          </p:cNvPr>
          <p:cNvSpPr txBox="1"/>
          <p:nvPr/>
        </p:nvSpPr>
        <p:spPr>
          <a:xfrm>
            <a:off x="1295400" y="765193"/>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As we get into the concerns with lower reporting rates, we see the gap between reporting and a willingness to take a supplement shrink as well.</a:t>
            </a:r>
            <a:endParaRPr lang="en-US" sz="1400">
              <a:solidFill>
                <a:srgbClr val="000000"/>
              </a:solidFill>
              <a:latin typeface="Arial"/>
              <a:ea typeface="Arial"/>
              <a:cs typeface="Arial"/>
            </a:endParaRPr>
          </a:p>
        </p:txBody>
      </p:sp>
      <p:graphicFrame>
        <p:nvGraphicFramePr>
          <p:cNvPr id="5" name="Chart 4">
            <a:extLst>
              <a:ext uri="{FF2B5EF4-FFF2-40B4-BE49-F238E27FC236}">
                <a16:creationId xmlns:a16="http://schemas.microsoft.com/office/drawing/2014/main" id="{B53E4AE9-EF6E-6EDD-1F9D-F7BBC19CD7E0}"/>
              </a:ext>
            </a:extLst>
          </p:cNvPr>
          <p:cNvGraphicFramePr/>
          <p:nvPr>
            <p:extLst>
              <p:ext uri="{D42A27DB-BD31-4B8C-83A1-F6EECF244321}">
                <p14:modId xmlns:p14="http://schemas.microsoft.com/office/powerpoint/2010/main" val="1807664262"/>
              </p:ext>
            </p:extLst>
          </p:nvPr>
        </p:nvGraphicFramePr>
        <p:xfrm>
          <a:off x="2365513" y="5701093"/>
          <a:ext cx="7460974" cy="4690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6EFA08B2-5758-6FFC-4977-95238900A64C}"/>
              </a:ext>
            </a:extLst>
          </p:cNvPr>
          <p:cNvGraphicFramePr/>
          <p:nvPr>
            <p:extLst>
              <p:ext uri="{D42A27DB-BD31-4B8C-83A1-F6EECF244321}">
                <p14:modId xmlns:p14="http://schemas.microsoft.com/office/powerpoint/2010/main" val="3620787234"/>
              </p:ext>
            </p:extLst>
          </p:nvPr>
        </p:nvGraphicFramePr>
        <p:xfrm>
          <a:off x="198783" y="1314204"/>
          <a:ext cx="11993217" cy="460156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191323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sz="2400">
                <a:solidFill>
                  <a:schemeClr val="tx1"/>
                </a:solidFill>
              </a:rPr>
              <a:t>Willing to take supplements to </a:t>
            </a:r>
            <a:br>
              <a:rPr lang="en-US" sz="2400">
                <a:solidFill>
                  <a:schemeClr val="tx1"/>
                </a:solidFill>
              </a:rPr>
            </a:br>
            <a:r>
              <a:rPr lang="en-US" sz="2400">
                <a:solidFill>
                  <a:schemeClr val="tx1"/>
                </a:solidFill>
              </a:rPr>
              <a:t>address concerns: age &amp; gender – last 10</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151209"/>
            <a:ext cx="81340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18-35 n=346, Male 18-35 n=352, Female 35-54 n=437, Male 35-54 n=448, Female 55+ n=175, Male 55+ n=209. Question: “</a:t>
            </a:r>
            <a:r>
              <a:rPr kumimoji="0" lang="en-US" sz="1000" b="1" i="0" u="sng" strike="noStrike" kern="1200" cap="none" spc="0" normalizeH="0" baseline="0" noProof="0">
                <a:ln>
                  <a:noFill/>
                </a:ln>
                <a:solidFill>
                  <a:prstClr val="white">
                    <a:lumMod val="50000"/>
                  </a:prstClr>
                </a:solidFill>
                <a:effectLst/>
                <a:uLnTx/>
                <a:uFillTx/>
                <a:latin typeface="Arial"/>
                <a:ea typeface="+mn-ea"/>
                <a:cs typeface="Arial"/>
              </a:rPr>
              <a:t>Would you consider supplements for any of the following health concerns?</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 Results shown for top 21-32 health concerns. Question: “Which of the following health conditions or concerns currently impact or impacted you within the past year?” Entire bar represents total reporting, solid bar represents a willingness to use supplements for that concern, </a:t>
            </a:r>
            <a:r>
              <a:rPr lang="en-US" sz="1000">
                <a:solidFill>
                  <a:prstClr val="white">
                    <a:lumMod val="50000"/>
                  </a:prstClr>
                </a:solidFill>
                <a:latin typeface="Arial"/>
                <a:cs typeface="Arial"/>
              </a:rPr>
              <a:t>smaller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hatch </a:t>
            </a:r>
            <a:r>
              <a:rPr lang="en-US" sz="1000">
                <a:solidFill>
                  <a:prstClr val="white">
                    <a:lumMod val="50000"/>
                  </a:prstClr>
                </a:solidFill>
                <a:latin typeface="Arial"/>
                <a:cs typeface="Arial"/>
              </a:rPr>
              <a:t>indicates willingness to fulfill</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76200" y="816855"/>
            <a:ext cx="457200" cy="457200"/>
          </a:xfrm>
          <a:prstGeom prst="rect">
            <a:avLst/>
          </a:prstGeom>
          <a:noFill/>
          <a:ln>
            <a:noFill/>
          </a:ln>
        </p:spPr>
      </p:pic>
      <p:sp>
        <p:nvSpPr>
          <p:cNvPr id="8" name="Google Shape;591;p21">
            <a:extLst>
              <a:ext uri="{FF2B5EF4-FFF2-40B4-BE49-F238E27FC236}">
                <a16:creationId xmlns:a16="http://schemas.microsoft.com/office/drawing/2014/main" id="{B571ABD0-37D6-EA5D-BA6B-4E1C32DE24D5}"/>
              </a:ext>
            </a:extLst>
          </p:cNvPr>
          <p:cNvSpPr txBox="1"/>
          <p:nvPr/>
        </p:nvSpPr>
        <p:spPr>
          <a:xfrm>
            <a:off x="533400" y="706336"/>
            <a:ext cx="11724467"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indent="-285750">
              <a:buClr>
                <a:srgbClr val="000000"/>
              </a:buClr>
              <a:buSzPts val="1400"/>
              <a:buFont typeface="Arial"/>
              <a:buChar char="•"/>
              <a:defRPr/>
            </a:pPr>
            <a:r>
              <a:rPr lang="en-US" sz="1400">
                <a:solidFill>
                  <a:srgbClr val="000000"/>
                </a:solidFill>
                <a:latin typeface="Arial"/>
                <a:ea typeface="Arial"/>
                <a:cs typeface="Arial"/>
                <a:sym typeface="Arial"/>
              </a:rPr>
              <a:t>Here again we see a high level of willingness to take a supplement to address concerns.</a:t>
            </a:r>
            <a:endParaRPr lang="en-US" sz="1400">
              <a:solidFill>
                <a:srgbClr val="000000"/>
              </a:solidFill>
              <a:latin typeface="Arial"/>
              <a:ea typeface="Arial"/>
              <a:cs typeface="Arial"/>
            </a:endParaRPr>
          </a:p>
          <a:p>
            <a:pPr marL="285750" indent="-285750">
              <a:buClr>
                <a:srgbClr val="000000"/>
              </a:buClr>
              <a:buSzPts val="1400"/>
              <a:buFont typeface="Arial"/>
              <a:buChar char="•"/>
              <a:defRPr/>
            </a:pPr>
            <a:r>
              <a:rPr lang="en-US" sz="1400">
                <a:solidFill>
                  <a:srgbClr val="000000"/>
                </a:solidFill>
                <a:latin typeface="Arial"/>
                <a:ea typeface="Arial"/>
                <a:cs typeface="Arial"/>
                <a:sym typeface="Arial"/>
              </a:rPr>
              <a:t>High</a:t>
            </a: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 blood pressure and cholesterol have relatively large gaps from females and males over 55.</a:t>
            </a:r>
            <a:r>
              <a:rPr lang="en-US" sz="1400">
                <a:solidFill>
                  <a:srgbClr val="000000"/>
                </a:solidFill>
                <a:latin typeface="Arial"/>
                <a:ea typeface="Arial"/>
                <a:cs typeface="Arial"/>
              </a:rPr>
              <a:t> Of note here is healthy aging for females 55+.</a:t>
            </a:r>
            <a:endParaRPr lang="en-US" sz="1400" b="0" i="0" u="none" strike="noStrike" kern="1200" cap="none" spc="0" normalizeH="0" baseline="0" noProof="0">
              <a:ln>
                <a:noFill/>
              </a:ln>
              <a:solidFill>
                <a:srgbClr val="000000"/>
              </a:solidFill>
              <a:effectLst/>
              <a:uLnTx/>
              <a:uFillTx/>
              <a:latin typeface="Arial"/>
              <a:ea typeface="Arial"/>
              <a:cs typeface="Arial"/>
            </a:endParaRPr>
          </a:p>
        </p:txBody>
      </p:sp>
      <p:graphicFrame>
        <p:nvGraphicFramePr>
          <p:cNvPr id="9" name="Chart 8">
            <a:extLst>
              <a:ext uri="{FF2B5EF4-FFF2-40B4-BE49-F238E27FC236}">
                <a16:creationId xmlns:a16="http://schemas.microsoft.com/office/drawing/2014/main" id="{53B698C9-DCC1-7686-6BA6-F53E8AD05A6D}"/>
              </a:ext>
            </a:extLst>
          </p:cNvPr>
          <p:cNvGraphicFramePr/>
          <p:nvPr>
            <p:extLst>
              <p:ext uri="{D42A27DB-BD31-4B8C-83A1-F6EECF244321}">
                <p14:modId xmlns:p14="http://schemas.microsoft.com/office/powerpoint/2010/main" val="656277584"/>
              </p:ext>
            </p:extLst>
          </p:nvPr>
        </p:nvGraphicFramePr>
        <p:xfrm>
          <a:off x="2365513" y="5791500"/>
          <a:ext cx="7460974" cy="4690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8F021C64-AEC8-CE4E-17B2-2798EFCDCE61}"/>
              </a:ext>
            </a:extLst>
          </p:cNvPr>
          <p:cNvGraphicFramePr/>
          <p:nvPr>
            <p:extLst>
              <p:ext uri="{D42A27DB-BD31-4B8C-83A1-F6EECF244321}">
                <p14:modId xmlns:p14="http://schemas.microsoft.com/office/powerpoint/2010/main" val="1724288415"/>
              </p:ext>
            </p:extLst>
          </p:nvPr>
        </p:nvGraphicFramePr>
        <p:xfrm>
          <a:off x="198783" y="1365865"/>
          <a:ext cx="11993217" cy="460156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621140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2D5D77A2-259E-6169-0664-231C41871DF5}"/>
              </a:ext>
            </a:extLst>
          </p:cNvPr>
          <p:cNvGraphicFramePr/>
          <p:nvPr>
            <p:extLst>
              <p:ext uri="{D42A27DB-BD31-4B8C-83A1-F6EECF244321}">
                <p14:modId xmlns:p14="http://schemas.microsoft.com/office/powerpoint/2010/main" val="2738364555"/>
              </p:ext>
            </p:extLst>
          </p:nvPr>
        </p:nvGraphicFramePr>
        <p:xfrm>
          <a:off x="1824162" y="5796459"/>
          <a:ext cx="8543677" cy="46907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Willing to take supplements to </a:t>
            </a:r>
            <a:br>
              <a:rPr lang="en-US">
                <a:solidFill>
                  <a:schemeClr val="tx1"/>
                </a:solidFill>
              </a:rPr>
            </a:br>
            <a:r>
              <a:rPr lang="en-US">
                <a:solidFill>
                  <a:schemeClr val="tx1"/>
                </a:solidFill>
              </a:rPr>
              <a:t>address concerns: us,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157667"/>
            <a:ext cx="81211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18-35 n=59, US Male 18-35 n=117, US Female 35-54 n=105, US Male 35-54 n=113, US Female 55+ n=46, US Male 55+ n=33. Question: “</a:t>
            </a:r>
            <a:r>
              <a:rPr kumimoji="0" lang="en-US" sz="1000" b="1" i="0" u="sng" strike="noStrike" kern="1200" cap="none" spc="0" normalizeH="0" baseline="0" noProof="0">
                <a:ln>
                  <a:noFill/>
                </a:ln>
                <a:solidFill>
                  <a:prstClr val="white">
                    <a:lumMod val="50000"/>
                  </a:prstClr>
                </a:solidFill>
                <a:effectLst/>
                <a:uLnTx/>
                <a:uFillTx/>
                <a:latin typeface="Arial"/>
                <a:ea typeface="+mn-ea"/>
                <a:cs typeface="Arial"/>
              </a:rPr>
              <a:t>Would you consider supplements for any of the following health concerns?</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 Results shown for top 10 health concerns. Question: “Which of the following health conditions or concerns currently impact or impacted you within the past year?” Entire bar represents total reporting, solid bar represents a willingness to use supplements for that concern, </a:t>
            </a:r>
            <a:r>
              <a:rPr lang="en-US" sz="1000">
                <a:solidFill>
                  <a:prstClr val="white">
                    <a:lumMod val="50000"/>
                  </a:prstClr>
                </a:solidFill>
                <a:latin typeface="Arial"/>
                <a:cs typeface="Arial"/>
              </a:rPr>
              <a:t>smaller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hatch </a:t>
            </a:r>
            <a:r>
              <a:rPr lang="en-US" sz="1000">
                <a:solidFill>
                  <a:prstClr val="white">
                    <a:lumMod val="50000"/>
                  </a:prstClr>
                </a:solidFill>
                <a:latin typeface="Arial"/>
                <a:cs typeface="Arial"/>
              </a:rPr>
              <a:t>indicates willingness to fulfill</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3">
            <a:alphaModFix/>
          </a:blip>
          <a:srcRect/>
          <a:stretch/>
        </p:blipFill>
        <p:spPr>
          <a:xfrm>
            <a:off x="631556" y="791024"/>
            <a:ext cx="457200" cy="457200"/>
          </a:xfrm>
          <a:prstGeom prst="rect">
            <a:avLst/>
          </a:prstGeom>
          <a:noFill/>
          <a:ln>
            <a:noFill/>
          </a:ln>
        </p:spPr>
      </p:pic>
      <p:graphicFrame>
        <p:nvGraphicFramePr>
          <p:cNvPr id="9" name="Chart 8">
            <a:extLst>
              <a:ext uri="{FF2B5EF4-FFF2-40B4-BE49-F238E27FC236}">
                <a16:creationId xmlns:a16="http://schemas.microsoft.com/office/drawing/2014/main" id="{FE655BB3-13E1-A555-9ECE-1087F572F009}"/>
              </a:ext>
            </a:extLst>
          </p:cNvPr>
          <p:cNvGraphicFramePr/>
          <p:nvPr>
            <p:extLst>
              <p:ext uri="{D42A27DB-BD31-4B8C-83A1-F6EECF244321}">
                <p14:modId xmlns:p14="http://schemas.microsoft.com/office/powerpoint/2010/main" val="674585981"/>
              </p:ext>
            </p:extLst>
          </p:nvPr>
        </p:nvGraphicFramePr>
        <p:xfrm>
          <a:off x="198783" y="1628805"/>
          <a:ext cx="11993217" cy="4316749"/>
        </p:xfrm>
        <a:graphic>
          <a:graphicData uri="http://schemas.openxmlformats.org/drawingml/2006/chart">
            <c:chart xmlns:c="http://schemas.openxmlformats.org/drawingml/2006/chart" xmlns:r="http://schemas.openxmlformats.org/officeDocument/2006/relationships" r:id="rId4"/>
          </a:graphicData>
        </a:graphic>
      </p:graphicFrame>
      <p:sp>
        <p:nvSpPr>
          <p:cNvPr id="7" name="Google Shape;591;p21">
            <a:extLst>
              <a:ext uri="{FF2B5EF4-FFF2-40B4-BE49-F238E27FC236}">
                <a16:creationId xmlns:a16="http://schemas.microsoft.com/office/drawing/2014/main" id="{09296CB8-14DC-3C94-EFAC-5297F15CCC6D}"/>
              </a:ext>
            </a:extLst>
          </p:cNvPr>
          <p:cNvSpPr txBox="1"/>
          <p:nvPr/>
        </p:nvSpPr>
        <p:spPr>
          <a:xfrm>
            <a:off x="1088756" y="791024"/>
            <a:ext cx="10897891"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indent="-285750">
              <a:buClr>
                <a:srgbClr val="000000"/>
              </a:buClr>
              <a:buSzPts val="1400"/>
              <a:buFont typeface="Arial"/>
              <a:buChar char="•"/>
              <a:defRPr/>
            </a:pPr>
            <a:r>
              <a:rPr lang="en-US" sz="1400">
                <a:solidFill>
                  <a:srgbClr val="000000"/>
                </a:solidFill>
                <a:latin typeface="Arial"/>
                <a:ea typeface="Arial"/>
                <a:cs typeface="Arial"/>
                <a:sym typeface="Arial"/>
              </a:rPr>
              <a:t>Among those in the US, we see smaller gaps, with many at or near zero. Females 18-34 for sexual health, females 35-54 for insomnia/sleep problems, males 35-54 for insomnia/sleep problems as well as both digestive complaints and sexual health, females over 55 for skin health, lack of energy and memory issues and males over 55 for lack of energy, mood and insomnia/sleep problems.</a:t>
            </a:r>
            <a:endParaRPr lang="en-US" sz="1400" b="0" i="0" u="none" strike="noStrike" kern="1200" cap="none" spc="0" normalizeH="0" baseline="0" noProof="0">
              <a:ln>
                <a:noFill/>
              </a:ln>
              <a:solidFill>
                <a:srgbClr val="000000"/>
              </a:solidFill>
              <a:effectLst/>
              <a:uLnTx/>
              <a:uFillTx/>
              <a:latin typeface="Arial"/>
              <a:ea typeface="Arial"/>
              <a:cs typeface="Arial"/>
            </a:endParaRPr>
          </a:p>
        </p:txBody>
      </p:sp>
    </p:spTree>
    <p:extLst>
      <p:ext uri="{BB962C8B-B14F-4D97-AF65-F5344CB8AC3E}">
        <p14:creationId xmlns:p14="http://schemas.microsoft.com/office/powerpoint/2010/main" val="4561101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sz="2400">
                <a:solidFill>
                  <a:schemeClr val="tx1"/>
                </a:solidFill>
              </a:rPr>
              <a:t>Willing to take supplements to </a:t>
            </a:r>
            <a:br>
              <a:rPr lang="en-US" sz="2400">
                <a:solidFill>
                  <a:schemeClr val="tx1"/>
                </a:solidFill>
              </a:rPr>
            </a:br>
            <a:r>
              <a:rPr lang="en-US" sz="2400">
                <a:solidFill>
                  <a:schemeClr val="tx1"/>
                </a:solidFill>
              </a:rPr>
              <a:t>address concerns: us, age &amp; gender – next 10</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131837"/>
            <a:ext cx="8172772" cy="7272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18-35 n=59, US Male 18-35 n=117, US Female 35-54 n=105, US Male 35-54 n=113, US Female 55+ n=46, US Male 55+ n=33. Question: “</a:t>
            </a:r>
            <a:r>
              <a:rPr kumimoji="0" lang="en-US" sz="1000" b="1" i="0" u="sng" strike="noStrike" kern="1200" cap="none" spc="0" normalizeH="0" baseline="0" noProof="0">
                <a:ln>
                  <a:noFill/>
                </a:ln>
                <a:solidFill>
                  <a:prstClr val="white">
                    <a:lumMod val="50000"/>
                  </a:prstClr>
                </a:solidFill>
                <a:effectLst/>
                <a:uLnTx/>
                <a:uFillTx/>
                <a:latin typeface="Arial"/>
                <a:ea typeface="+mn-ea"/>
                <a:cs typeface="Arial"/>
              </a:rPr>
              <a:t>Would you consider supplements for any of the following health concerns?</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 Results shown for top 11-20 health concerns. Question: “Which of the following health conditions or concerns currently impact or impacted you within the past year?” Entire bar represents total reporting, solid bar represents a willingness to use supplements for that concern, </a:t>
            </a:r>
            <a:r>
              <a:rPr lang="en-US" sz="1000">
                <a:solidFill>
                  <a:prstClr val="white">
                    <a:lumMod val="50000"/>
                  </a:prstClr>
                </a:solidFill>
                <a:latin typeface="Arial"/>
                <a:cs typeface="Arial"/>
              </a:rPr>
              <a:t>smaller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hatch </a:t>
            </a:r>
            <a:r>
              <a:rPr lang="en-US" sz="1000">
                <a:solidFill>
                  <a:prstClr val="white">
                    <a:lumMod val="50000"/>
                  </a:prstClr>
                </a:solidFill>
                <a:latin typeface="Arial"/>
                <a:cs typeface="Arial"/>
              </a:rPr>
              <a:t>indicates willingness to fulfill</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52278"/>
            <a:ext cx="457200" cy="457200"/>
          </a:xfrm>
          <a:prstGeom prst="rect">
            <a:avLst/>
          </a:prstGeom>
          <a:noFill/>
          <a:ln>
            <a:noFill/>
          </a:ln>
        </p:spPr>
      </p:pic>
      <p:sp>
        <p:nvSpPr>
          <p:cNvPr id="9" name="Google Shape;591;p21">
            <a:extLst>
              <a:ext uri="{FF2B5EF4-FFF2-40B4-BE49-F238E27FC236}">
                <a16:creationId xmlns:a16="http://schemas.microsoft.com/office/drawing/2014/main" id="{92C83F49-A6E3-B4DF-FD18-CDDC3C2EA13F}"/>
              </a:ext>
            </a:extLst>
          </p:cNvPr>
          <p:cNvSpPr txBox="1"/>
          <p:nvPr/>
        </p:nvSpPr>
        <p:spPr>
          <a:xfrm>
            <a:off x="1295400" y="726448"/>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indent="-285750">
              <a:buClr>
                <a:srgbClr val="000000"/>
              </a:buClr>
              <a:buSzPts val="1400"/>
              <a:buFont typeface="Arial"/>
              <a:buChar char="•"/>
              <a:defRPr/>
            </a:pPr>
            <a:r>
              <a:rPr lang="en-US" sz="1400">
                <a:solidFill>
                  <a:srgbClr val="000000"/>
                </a:solidFill>
                <a:latin typeface="Arial"/>
                <a:ea typeface="Arial"/>
                <a:cs typeface="Arial"/>
                <a:sym typeface="Arial"/>
              </a:rPr>
              <a:t>We continue to see small gap from those in the US, with even more at or approaching zero.</a:t>
            </a:r>
          </a:p>
          <a:p>
            <a:pPr marL="285750" indent="-285750">
              <a:buClr>
                <a:srgbClr val="000000"/>
              </a:buClr>
              <a:buSzPts val="1400"/>
              <a:buFont typeface="Arial"/>
              <a:buChar char="•"/>
              <a:defRPr/>
            </a:pPr>
            <a:r>
              <a:rPr lang="en-US" sz="1400">
                <a:solidFill>
                  <a:srgbClr val="000000"/>
                </a:solidFill>
                <a:latin typeface="Arial"/>
                <a:ea typeface="Arial"/>
                <a:cs typeface="Arial"/>
              </a:rPr>
              <a:t>Immunity, while not a huge concern, shows zero gap for females 35-54 and 55+.</a:t>
            </a:r>
          </a:p>
        </p:txBody>
      </p:sp>
      <p:graphicFrame>
        <p:nvGraphicFramePr>
          <p:cNvPr id="5" name="Chart 4">
            <a:extLst>
              <a:ext uri="{FF2B5EF4-FFF2-40B4-BE49-F238E27FC236}">
                <a16:creationId xmlns:a16="http://schemas.microsoft.com/office/drawing/2014/main" id="{B2117431-1725-59CA-5D58-0F7D7CB59223}"/>
              </a:ext>
            </a:extLst>
          </p:cNvPr>
          <p:cNvGraphicFramePr/>
          <p:nvPr>
            <p:extLst>
              <p:ext uri="{D42A27DB-BD31-4B8C-83A1-F6EECF244321}">
                <p14:modId xmlns:p14="http://schemas.microsoft.com/office/powerpoint/2010/main" val="3178910556"/>
              </p:ext>
            </p:extLst>
          </p:nvPr>
        </p:nvGraphicFramePr>
        <p:xfrm>
          <a:off x="1824162" y="5718968"/>
          <a:ext cx="8543677" cy="4690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C0FACFD5-C3BC-75E3-7A45-1764616EDFAF}"/>
              </a:ext>
            </a:extLst>
          </p:cNvPr>
          <p:cNvGraphicFramePr/>
          <p:nvPr>
            <p:extLst>
              <p:ext uri="{D42A27DB-BD31-4B8C-83A1-F6EECF244321}">
                <p14:modId xmlns:p14="http://schemas.microsoft.com/office/powerpoint/2010/main" val="897131266"/>
              </p:ext>
            </p:extLst>
          </p:nvPr>
        </p:nvGraphicFramePr>
        <p:xfrm>
          <a:off x="198783" y="1327119"/>
          <a:ext cx="11993217" cy="455385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39999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ADCA2-A24E-BB36-A1E5-BAEB39FBB709}"/>
              </a:ext>
            </a:extLst>
          </p:cNvPr>
          <p:cNvSpPr>
            <a:spLocks noGrp="1"/>
          </p:cNvSpPr>
          <p:nvPr>
            <p:ph type="title"/>
          </p:nvPr>
        </p:nvSpPr>
        <p:spPr/>
        <p:txBody>
          <a:bodyPr/>
          <a:lstStyle/>
          <a:p>
            <a:r>
              <a:rPr lang="en-US">
                <a:solidFill>
                  <a:schemeClr val="tx1"/>
                </a:solidFill>
              </a:rPr>
              <a:t>Demographic overview</a:t>
            </a:r>
          </a:p>
        </p:txBody>
      </p:sp>
      <p:graphicFrame>
        <p:nvGraphicFramePr>
          <p:cNvPr id="3" name="Table 2">
            <a:extLst>
              <a:ext uri="{FF2B5EF4-FFF2-40B4-BE49-F238E27FC236}">
                <a16:creationId xmlns:a16="http://schemas.microsoft.com/office/drawing/2014/main" id="{91C3A448-0068-3633-7234-46DF5422732B}"/>
              </a:ext>
            </a:extLst>
          </p:cNvPr>
          <p:cNvGraphicFramePr>
            <a:graphicFrameLocks noGrp="1"/>
          </p:cNvGraphicFramePr>
          <p:nvPr>
            <p:extLst>
              <p:ext uri="{D42A27DB-BD31-4B8C-83A1-F6EECF244321}">
                <p14:modId xmlns:p14="http://schemas.microsoft.com/office/powerpoint/2010/main" val="2744118252"/>
              </p:ext>
            </p:extLst>
          </p:nvPr>
        </p:nvGraphicFramePr>
        <p:xfrm>
          <a:off x="722914" y="2479800"/>
          <a:ext cx="10746173" cy="3687445"/>
        </p:xfrm>
        <a:graphic>
          <a:graphicData uri="http://schemas.openxmlformats.org/drawingml/2006/table">
            <a:tbl>
              <a:tblPr bandRow="1">
                <a:tableStyleId>{7DF18680-E054-41AD-8BC1-D1AEF772440D}</a:tableStyleId>
              </a:tblPr>
              <a:tblGrid>
                <a:gridCol w="1236413">
                  <a:extLst>
                    <a:ext uri="{9D8B030D-6E8A-4147-A177-3AD203B41FA5}">
                      <a16:colId xmlns:a16="http://schemas.microsoft.com/office/drawing/2014/main" val="591464251"/>
                    </a:ext>
                  </a:extLst>
                </a:gridCol>
                <a:gridCol w="594360">
                  <a:extLst>
                    <a:ext uri="{9D8B030D-6E8A-4147-A177-3AD203B41FA5}">
                      <a16:colId xmlns:a16="http://schemas.microsoft.com/office/drawing/2014/main" val="1522376605"/>
                    </a:ext>
                  </a:extLst>
                </a:gridCol>
                <a:gridCol w="594360">
                  <a:extLst>
                    <a:ext uri="{9D8B030D-6E8A-4147-A177-3AD203B41FA5}">
                      <a16:colId xmlns:a16="http://schemas.microsoft.com/office/drawing/2014/main" val="262862134"/>
                    </a:ext>
                  </a:extLst>
                </a:gridCol>
                <a:gridCol w="594360">
                  <a:extLst>
                    <a:ext uri="{9D8B030D-6E8A-4147-A177-3AD203B41FA5}">
                      <a16:colId xmlns:a16="http://schemas.microsoft.com/office/drawing/2014/main" val="1145126215"/>
                    </a:ext>
                  </a:extLst>
                </a:gridCol>
                <a:gridCol w="594360">
                  <a:extLst>
                    <a:ext uri="{9D8B030D-6E8A-4147-A177-3AD203B41FA5}">
                      <a16:colId xmlns:a16="http://schemas.microsoft.com/office/drawing/2014/main" val="449237562"/>
                    </a:ext>
                  </a:extLst>
                </a:gridCol>
                <a:gridCol w="594360">
                  <a:extLst>
                    <a:ext uri="{9D8B030D-6E8A-4147-A177-3AD203B41FA5}">
                      <a16:colId xmlns:a16="http://schemas.microsoft.com/office/drawing/2014/main" val="78124236"/>
                    </a:ext>
                  </a:extLst>
                </a:gridCol>
                <a:gridCol w="594360">
                  <a:extLst>
                    <a:ext uri="{9D8B030D-6E8A-4147-A177-3AD203B41FA5}">
                      <a16:colId xmlns:a16="http://schemas.microsoft.com/office/drawing/2014/main" val="2614081674"/>
                    </a:ext>
                  </a:extLst>
                </a:gridCol>
                <a:gridCol w="594360">
                  <a:extLst>
                    <a:ext uri="{9D8B030D-6E8A-4147-A177-3AD203B41FA5}">
                      <a16:colId xmlns:a16="http://schemas.microsoft.com/office/drawing/2014/main" val="954355304"/>
                    </a:ext>
                  </a:extLst>
                </a:gridCol>
                <a:gridCol w="594360">
                  <a:extLst>
                    <a:ext uri="{9D8B030D-6E8A-4147-A177-3AD203B41FA5}">
                      <a16:colId xmlns:a16="http://schemas.microsoft.com/office/drawing/2014/main" val="3140026857"/>
                    </a:ext>
                  </a:extLst>
                </a:gridCol>
                <a:gridCol w="594360">
                  <a:extLst>
                    <a:ext uri="{9D8B030D-6E8A-4147-A177-3AD203B41FA5}">
                      <a16:colId xmlns:a16="http://schemas.microsoft.com/office/drawing/2014/main" val="1460949372"/>
                    </a:ext>
                  </a:extLst>
                </a:gridCol>
                <a:gridCol w="594360">
                  <a:extLst>
                    <a:ext uri="{9D8B030D-6E8A-4147-A177-3AD203B41FA5}">
                      <a16:colId xmlns:a16="http://schemas.microsoft.com/office/drawing/2014/main" val="4012010653"/>
                    </a:ext>
                  </a:extLst>
                </a:gridCol>
                <a:gridCol w="594360">
                  <a:extLst>
                    <a:ext uri="{9D8B030D-6E8A-4147-A177-3AD203B41FA5}">
                      <a16:colId xmlns:a16="http://schemas.microsoft.com/office/drawing/2014/main" val="2515145506"/>
                    </a:ext>
                  </a:extLst>
                </a:gridCol>
                <a:gridCol w="594360">
                  <a:extLst>
                    <a:ext uri="{9D8B030D-6E8A-4147-A177-3AD203B41FA5}">
                      <a16:colId xmlns:a16="http://schemas.microsoft.com/office/drawing/2014/main" val="3925117460"/>
                    </a:ext>
                  </a:extLst>
                </a:gridCol>
                <a:gridCol w="594360">
                  <a:extLst>
                    <a:ext uri="{9D8B030D-6E8A-4147-A177-3AD203B41FA5}">
                      <a16:colId xmlns:a16="http://schemas.microsoft.com/office/drawing/2014/main" val="1154322324"/>
                    </a:ext>
                  </a:extLst>
                </a:gridCol>
                <a:gridCol w="594360">
                  <a:extLst>
                    <a:ext uri="{9D8B030D-6E8A-4147-A177-3AD203B41FA5}">
                      <a16:colId xmlns:a16="http://schemas.microsoft.com/office/drawing/2014/main" val="2641108640"/>
                    </a:ext>
                  </a:extLst>
                </a:gridCol>
                <a:gridCol w="594360">
                  <a:extLst>
                    <a:ext uri="{9D8B030D-6E8A-4147-A177-3AD203B41FA5}">
                      <a16:colId xmlns:a16="http://schemas.microsoft.com/office/drawing/2014/main" val="2269789652"/>
                    </a:ext>
                  </a:extLst>
                </a:gridCol>
                <a:gridCol w="594360">
                  <a:extLst>
                    <a:ext uri="{9D8B030D-6E8A-4147-A177-3AD203B41FA5}">
                      <a16:colId xmlns:a16="http://schemas.microsoft.com/office/drawing/2014/main" val="2202837897"/>
                    </a:ext>
                  </a:extLst>
                </a:gridCol>
              </a:tblGrid>
              <a:tr h="203200">
                <a:tc>
                  <a:txBody>
                    <a:bodyPr/>
                    <a:lstStyle/>
                    <a:p>
                      <a:pPr algn="l"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R w="12700" cap="flat" cmpd="sng" algn="ctr">
                      <a:solidFill>
                        <a:schemeClr val="tx1"/>
                      </a:solidFill>
                      <a:prstDash val="solid"/>
                      <a:round/>
                      <a:headEnd type="none" w="med" len="med"/>
                      <a:tailEnd type="none" w="med" len="med"/>
                    </a:lnR>
                    <a:noFill/>
                  </a:tcPr>
                </a:tc>
                <a:tc gridSpan="2">
                  <a:txBody>
                    <a:bodyPr/>
                    <a:lstStyle/>
                    <a:p>
                      <a:pPr algn="ctr" fontAlgn="b"/>
                      <a:r>
                        <a:rPr lang="en-US" sz="1200" b="1" u="none" strike="noStrike">
                          <a:effectLst/>
                          <a:latin typeface="Arial" panose="020B0604020202020204" pitchFamily="34" charset="0"/>
                          <a:cs typeface="Arial" panose="020B0604020202020204" pitchFamily="34" charset="0"/>
                        </a:rPr>
                        <a:t>All </a:t>
                      </a:r>
                      <a:br>
                        <a:rPr lang="en-US" sz="1200" b="1" u="none" strike="noStrike">
                          <a:effectLst/>
                          <a:latin typeface="Arial" panose="020B0604020202020204" pitchFamily="34" charset="0"/>
                          <a:cs typeface="Arial" panose="020B0604020202020204" pitchFamily="34" charset="0"/>
                        </a:rPr>
                      </a:br>
                      <a:r>
                        <a:rPr lang="en-US" sz="1200" b="1" u="none" strike="noStrike">
                          <a:effectLst/>
                          <a:latin typeface="Arial" panose="020B0604020202020204" pitchFamily="34" charset="0"/>
                          <a:cs typeface="Arial" panose="020B0604020202020204" pitchFamily="34" charset="0"/>
                        </a:rPr>
                        <a:t>Respondents</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c gridSpan="2">
                  <a:txBody>
                    <a:bodyPr/>
                    <a:lstStyle/>
                    <a:p>
                      <a:pPr algn="ctr" fontAlgn="b"/>
                      <a:r>
                        <a:rPr lang="en-US" sz="1200" b="1" u="none" strike="noStrike">
                          <a:effectLst/>
                          <a:latin typeface="Arial" panose="020B0604020202020204" pitchFamily="34" charset="0"/>
                          <a:cs typeface="Arial" panose="020B0604020202020204" pitchFamily="34" charset="0"/>
                        </a:rPr>
                        <a:t>US</a:t>
                      </a:r>
                      <a:br>
                        <a:rPr lang="en-US" sz="1200" b="1" u="none" strike="noStrike">
                          <a:effectLst/>
                          <a:latin typeface="Arial" panose="020B0604020202020204" pitchFamily="34" charset="0"/>
                          <a:cs typeface="Arial" panose="020B0604020202020204" pitchFamily="34" charset="0"/>
                        </a:rPr>
                      </a:br>
                      <a:r>
                        <a:rPr lang="en-US" sz="1200" b="1" u="none" strike="noStrike">
                          <a:effectLst/>
                          <a:latin typeface="Arial" panose="020B0604020202020204" pitchFamily="34" charset="0"/>
                          <a:cs typeface="Arial" panose="020B0604020202020204" pitchFamily="34" charset="0"/>
                        </a:rPr>
                        <a:t>Prebiotic</a:t>
                      </a:r>
                    </a:p>
                    <a:p>
                      <a:pPr algn="ctr" fontAlgn="b"/>
                      <a:r>
                        <a:rPr lang="en-US" sz="1200" b="1" u="none" strike="noStrike">
                          <a:effectLst/>
                          <a:latin typeface="Arial" panose="020B0604020202020204" pitchFamily="34" charset="0"/>
                          <a:cs typeface="Arial" panose="020B0604020202020204" pitchFamily="34" charset="0"/>
                        </a:rPr>
                        <a:t> Users</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c gridSpan="2">
                  <a:txBody>
                    <a:bodyPr/>
                    <a:lstStyle/>
                    <a:p>
                      <a:pPr algn="ctr" fontAlgn="b"/>
                      <a:r>
                        <a:rPr lang="en-US" sz="1200" b="1" u="none" strike="noStrike">
                          <a:effectLst/>
                          <a:latin typeface="Arial" panose="020B0604020202020204" pitchFamily="34" charset="0"/>
                          <a:cs typeface="Arial" panose="020B0604020202020204" pitchFamily="34" charset="0"/>
                        </a:rPr>
                        <a:t>UK</a:t>
                      </a:r>
                      <a:br>
                        <a:rPr lang="en-US" sz="1200" b="1" u="none" strike="noStrike">
                          <a:effectLst/>
                          <a:latin typeface="Arial" panose="020B0604020202020204" pitchFamily="34" charset="0"/>
                          <a:cs typeface="Arial" panose="020B0604020202020204" pitchFamily="34" charset="0"/>
                        </a:rPr>
                      </a:br>
                      <a:r>
                        <a:rPr lang="en-US" sz="1200" b="1" u="none" strike="noStrike">
                          <a:effectLst/>
                          <a:latin typeface="Arial" panose="020B0604020202020204" pitchFamily="34" charset="0"/>
                          <a:cs typeface="Arial" panose="020B0604020202020204" pitchFamily="34" charset="0"/>
                        </a:rPr>
                        <a:t>Prebiotic</a:t>
                      </a:r>
                    </a:p>
                    <a:p>
                      <a:pPr algn="ctr" fontAlgn="b"/>
                      <a:r>
                        <a:rPr lang="en-US" sz="1200" b="1" u="none" strike="noStrike">
                          <a:effectLst/>
                          <a:latin typeface="Arial" panose="020B0604020202020204" pitchFamily="34" charset="0"/>
                          <a:cs typeface="Arial" panose="020B0604020202020204" pitchFamily="34" charset="0"/>
                        </a:rPr>
                        <a:t> Users</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c gridSpan="2">
                  <a:txBody>
                    <a:bodyPr/>
                    <a:lstStyle/>
                    <a:p>
                      <a:pPr algn="ctr" fontAlgn="b"/>
                      <a:r>
                        <a:rPr lang="en-US" sz="1200" b="1" u="none" strike="noStrike">
                          <a:effectLst/>
                          <a:latin typeface="Arial" panose="020B0604020202020204" pitchFamily="34" charset="0"/>
                          <a:cs typeface="Arial" panose="020B0604020202020204" pitchFamily="34" charset="0"/>
                        </a:rPr>
                        <a:t>DE</a:t>
                      </a:r>
                      <a:br>
                        <a:rPr lang="en-US" sz="1200" b="1" u="none" strike="noStrike">
                          <a:effectLst/>
                          <a:latin typeface="Arial" panose="020B0604020202020204" pitchFamily="34" charset="0"/>
                          <a:cs typeface="Arial" panose="020B0604020202020204" pitchFamily="34" charset="0"/>
                        </a:rPr>
                      </a:br>
                      <a:r>
                        <a:rPr lang="en-US" sz="1200" b="1" u="none" strike="noStrike">
                          <a:effectLst/>
                          <a:latin typeface="Arial" panose="020B0604020202020204" pitchFamily="34" charset="0"/>
                          <a:cs typeface="Arial" panose="020B0604020202020204" pitchFamily="34" charset="0"/>
                        </a:rPr>
                        <a:t>Prebiotic</a:t>
                      </a:r>
                    </a:p>
                    <a:p>
                      <a:pPr algn="ctr" fontAlgn="b"/>
                      <a:r>
                        <a:rPr lang="en-US" sz="1200" b="1" u="none" strike="noStrike">
                          <a:effectLst/>
                          <a:latin typeface="Arial" panose="020B0604020202020204" pitchFamily="34" charset="0"/>
                          <a:cs typeface="Arial" panose="020B0604020202020204" pitchFamily="34" charset="0"/>
                        </a:rPr>
                        <a:t> Users</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c gridSpan="2">
                  <a:txBody>
                    <a:bodyPr/>
                    <a:lstStyle/>
                    <a:p>
                      <a:pPr algn="ctr" fontAlgn="b"/>
                      <a:r>
                        <a:rPr lang="en-US" sz="1200" b="1" u="none" strike="noStrike">
                          <a:effectLst/>
                          <a:latin typeface="Arial" panose="020B0604020202020204" pitchFamily="34" charset="0"/>
                          <a:cs typeface="Arial" panose="020B0604020202020204" pitchFamily="34" charset="0"/>
                        </a:rPr>
                        <a:t>IT</a:t>
                      </a:r>
                      <a:br>
                        <a:rPr lang="en-US" sz="1200" b="1" u="none" strike="noStrike">
                          <a:effectLst/>
                          <a:latin typeface="Arial" panose="020B0604020202020204" pitchFamily="34" charset="0"/>
                          <a:cs typeface="Arial" panose="020B0604020202020204" pitchFamily="34" charset="0"/>
                        </a:rPr>
                      </a:br>
                      <a:r>
                        <a:rPr lang="en-US" sz="1200" b="1" u="none" strike="noStrike">
                          <a:effectLst/>
                          <a:latin typeface="Arial" panose="020B0604020202020204" pitchFamily="34" charset="0"/>
                          <a:cs typeface="Arial" panose="020B0604020202020204" pitchFamily="34" charset="0"/>
                        </a:rPr>
                        <a:t>Prebiotic</a:t>
                      </a:r>
                    </a:p>
                    <a:p>
                      <a:pPr algn="ctr" fontAlgn="b"/>
                      <a:r>
                        <a:rPr lang="en-US" sz="1200" b="1" u="none" strike="noStrike">
                          <a:effectLst/>
                          <a:latin typeface="Arial" panose="020B0604020202020204" pitchFamily="34" charset="0"/>
                          <a:cs typeface="Arial" panose="020B0604020202020204" pitchFamily="34" charset="0"/>
                        </a:rPr>
                        <a:t> Users</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c gridSpan="2">
                  <a:txBody>
                    <a:bodyPr/>
                    <a:lstStyle/>
                    <a:p>
                      <a:pPr algn="ctr" fontAlgn="b"/>
                      <a:r>
                        <a:rPr lang="en-US" sz="1200" b="1" u="none" strike="noStrike">
                          <a:effectLst/>
                          <a:latin typeface="Arial" panose="020B0604020202020204" pitchFamily="34" charset="0"/>
                          <a:cs typeface="Arial" panose="020B0604020202020204" pitchFamily="34" charset="0"/>
                        </a:rPr>
                        <a:t>KR</a:t>
                      </a:r>
                      <a:br>
                        <a:rPr lang="en-US" sz="1200" b="1" u="none" strike="noStrike">
                          <a:effectLst/>
                          <a:latin typeface="Arial" panose="020B0604020202020204" pitchFamily="34" charset="0"/>
                          <a:cs typeface="Arial" panose="020B0604020202020204" pitchFamily="34" charset="0"/>
                        </a:rPr>
                      </a:br>
                      <a:r>
                        <a:rPr lang="en-US" sz="1200" b="1" u="none" strike="noStrike">
                          <a:effectLst/>
                          <a:latin typeface="Arial" panose="020B0604020202020204" pitchFamily="34" charset="0"/>
                          <a:cs typeface="Arial" panose="020B0604020202020204" pitchFamily="34" charset="0"/>
                        </a:rPr>
                        <a:t>Prebiotic</a:t>
                      </a:r>
                    </a:p>
                    <a:p>
                      <a:pPr algn="ctr" fontAlgn="b"/>
                      <a:r>
                        <a:rPr lang="en-US" sz="1200" b="1" u="none" strike="noStrike">
                          <a:effectLst/>
                          <a:latin typeface="Arial" panose="020B0604020202020204" pitchFamily="34" charset="0"/>
                          <a:cs typeface="Arial" panose="020B0604020202020204" pitchFamily="34" charset="0"/>
                        </a:rPr>
                        <a:t> Users</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c gridSpan="2">
                  <a:txBody>
                    <a:bodyPr/>
                    <a:lstStyle/>
                    <a:p>
                      <a:pPr algn="ctr" fontAlgn="b"/>
                      <a:r>
                        <a:rPr lang="en-US" sz="1200" b="1" u="none" strike="noStrike">
                          <a:effectLst/>
                          <a:latin typeface="Arial" panose="020B0604020202020204" pitchFamily="34" charset="0"/>
                          <a:cs typeface="Arial" panose="020B0604020202020204" pitchFamily="34" charset="0"/>
                        </a:rPr>
                        <a:t>AU</a:t>
                      </a:r>
                      <a:br>
                        <a:rPr lang="en-US" sz="1200" b="1" u="none" strike="noStrike">
                          <a:effectLst/>
                          <a:latin typeface="Arial" panose="020B0604020202020204" pitchFamily="34" charset="0"/>
                          <a:cs typeface="Arial" panose="020B0604020202020204" pitchFamily="34" charset="0"/>
                        </a:rPr>
                      </a:br>
                      <a:r>
                        <a:rPr lang="en-US" sz="1200" b="1" u="none" strike="noStrike">
                          <a:effectLst/>
                          <a:latin typeface="Arial" panose="020B0604020202020204" pitchFamily="34" charset="0"/>
                          <a:cs typeface="Arial" panose="020B0604020202020204" pitchFamily="34" charset="0"/>
                        </a:rPr>
                        <a:t>Prebiotic</a:t>
                      </a:r>
                    </a:p>
                    <a:p>
                      <a:pPr algn="ctr" fontAlgn="b"/>
                      <a:r>
                        <a:rPr lang="en-US" sz="1200" b="1" u="none" strike="noStrike">
                          <a:effectLst/>
                          <a:latin typeface="Arial" panose="020B0604020202020204" pitchFamily="34" charset="0"/>
                          <a:cs typeface="Arial" panose="020B0604020202020204" pitchFamily="34" charset="0"/>
                        </a:rPr>
                        <a:t> Users</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c gridSpan="2">
                  <a:txBody>
                    <a:bodyPr/>
                    <a:lstStyle/>
                    <a:p>
                      <a:pPr algn="ctr" fontAlgn="b"/>
                      <a:r>
                        <a:rPr lang="en-US" sz="1200" b="1" i="0" u="none" strike="noStrike">
                          <a:solidFill>
                            <a:srgbClr val="000000"/>
                          </a:solidFill>
                          <a:effectLst/>
                          <a:latin typeface="Arial" panose="020B0604020202020204" pitchFamily="34" charset="0"/>
                          <a:cs typeface="Arial" panose="020B0604020202020204" pitchFamily="34" charset="0"/>
                        </a:rPr>
                        <a:t>IN</a:t>
                      </a:r>
                      <a:br>
                        <a:rPr lang="en-US" sz="1200" b="1" i="0" u="none" strike="noStrike">
                          <a:solidFill>
                            <a:srgbClr val="000000"/>
                          </a:solidFill>
                          <a:effectLst/>
                          <a:latin typeface="Arial" panose="020B0604020202020204" pitchFamily="34" charset="0"/>
                          <a:cs typeface="Arial" panose="020B0604020202020204" pitchFamily="34" charset="0"/>
                        </a:rPr>
                      </a:br>
                      <a:r>
                        <a:rPr lang="en-US" sz="1200" b="1" u="none" strike="noStrike">
                          <a:effectLst/>
                          <a:latin typeface="Arial" panose="020B0604020202020204" pitchFamily="34" charset="0"/>
                          <a:cs typeface="Arial" panose="020B0604020202020204" pitchFamily="34" charset="0"/>
                        </a:rPr>
                        <a:t>Prebiotic</a:t>
                      </a:r>
                    </a:p>
                    <a:p>
                      <a:pPr algn="ctr" fontAlgn="b"/>
                      <a:r>
                        <a:rPr lang="en-US" sz="1200" b="1" u="none" strike="noStrike">
                          <a:effectLst/>
                          <a:latin typeface="Arial" panose="020B0604020202020204" pitchFamily="34" charset="0"/>
                          <a:cs typeface="Arial" panose="020B0604020202020204" pitchFamily="34" charset="0"/>
                        </a:rPr>
                        <a:t> Users</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pPr algn="ctr" fontAlgn="b"/>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86441576"/>
                  </a:ext>
                </a:extLst>
              </a:tr>
              <a:tr h="203200">
                <a:tc>
                  <a:txBody>
                    <a:bodyPr/>
                    <a:lstStyle/>
                    <a:p>
                      <a:pPr algn="l"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2">
                  <a:txBody>
                    <a:bodyPr/>
                    <a:lstStyle/>
                    <a:p>
                      <a:pPr algn="ctr" fontAlgn="b"/>
                      <a:r>
                        <a:rPr lang="en-US" sz="1200" u="none" strike="noStrike">
                          <a:effectLst/>
                          <a:latin typeface="Arial" panose="020B0604020202020204" pitchFamily="34" charset="0"/>
                          <a:cs typeface="Arial" panose="020B0604020202020204" pitchFamily="34" charset="0"/>
                        </a:rPr>
                        <a:t>n=4198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200" u="none" strike="noStrike">
                          <a:effectLst/>
                          <a:latin typeface="Arial" panose="020B0604020202020204" pitchFamily="34" charset="0"/>
                          <a:cs typeface="Arial" panose="020B0604020202020204" pitchFamily="34" charset="0"/>
                        </a:rPr>
                        <a:t>n=474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200" u="none" strike="noStrike">
                          <a:effectLst/>
                          <a:latin typeface="Arial" panose="020B0604020202020204" pitchFamily="34" charset="0"/>
                          <a:cs typeface="Arial" panose="020B0604020202020204" pitchFamily="34" charset="0"/>
                        </a:rPr>
                        <a:t>n=168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200" u="none" strike="noStrike">
                          <a:effectLst/>
                          <a:latin typeface="Arial" panose="020B0604020202020204" pitchFamily="34" charset="0"/>
                          <a:cs typeface="Arial" panose="020B0604020202020204" pitchFamily="34" charset="0"/>
                        </a:rPr>
                        <a:t>n=203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200" u="none" strike="noStrike">
                          <a:effectLst/>
                          <a:latin typeface="Arial" panose="020B0604020202020204" pitchFamily="34" charset="0"/>
                          <a:cs typeface="Arial" panose="020B0604020202020204" pitchFamily="34" charset="0"/>
                        </a:rPr>
                        <a:t>n=247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200" u="none" strike="noStrike">
                          <a:effectLst/>
                          <a:latin typeface="Arial" panose="020B0604020202020204" pitchFamily="34" charset="0"/>
                          <a:cs typeface="Arial" panose="020B0604020202020204" pitchFamily="34" charset="0"/>
                        </a:rPr>
                        <a:t>n=316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200" u="none" strike="noStrike">
                          <a:effectLst/>
                          <a:latin typeface="Arial" panose="020B0604020202020204" pitchFamily="34" charset="0"/>
                          <a:cs typeface="Arial" panose="020B0604020202020204" pitchFamily="34" charset="0"/>
                        </a:rPr>
                        <a:t>n=197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200" b="0" i="0" u="none" strike="noStrike">
                          <a:solidFill>
                            <a:srgbClr val="000000"/>
                          </a:solidFill>
                          <a:effectLst/>
                          <a:latin typeface="Arial" panose="020B0604020202020204" pitchFamily="34" charset="0"/>
                          <a:cs typeface="Arial" panose="020B0604020202020204" pitchFamily="34" charset="0"/>
                        </a:rPr>
                        <a:t>n=367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9319123"/>
                  </a:ext>
                </a:extLst>
              </a:tr>
              <a:tr h="457200">
                <a:tc>
                  <a:txBody>
                    <a:bodyPr/>
                    <a:lstStyle/>
                    <a:p>
                      <a:pPr algn="r" fontAlgn="b"/>
                      <a:r>
                        <a:rPr lang="en-US" sz="1200" u="none" strike="noStrike">
                          <a:effectLst/>
                          <a:latin typeface="Arial" panose="020B0604020202020204" pitchFamily="34" charset="0"/>
                          <a:cs typeface="Arial" panose="020B0604020202020204" pitchFamily="34" charset="0"/>
                        </a:rPr>
                        <a:t>Female</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n=2091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50%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n=210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45%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n=75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45%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n=99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49%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n=133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55%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n=162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51%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n=97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49%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n=182</a:t>
                      </a: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tcPr>
                </a:tc>
                <a:tc>
                  <a:txBody>
                    <a:bodyPr/>
                    <a:lstStyle/>
                    <a:p>
                      <a:pPr algn="ctr" fontAlgn="b"/>
                      <a:r>
                        <a:rPr lang="en-US" sz="1200" b="0" i="0" u="none" strike="noStrike">
                          <a:solidFill>
                            <a:srgbClr val="000000"/>
                          </a:solidFill>
                          <a:effectLst/>
                          <a:latin typeface="Arial" panose="020B0604020202020204" pitchFamily="34" charset="0"/>
                          <a:cs typeface="Arial" panose="020B0604020202020204" pitchFamily="34" charset="0"/>
                        </a:rPr>
                        <a:t>50%</a:t>
                      </a:r>
                    </a:p>
                  </a:txBody>
                  <a:tcPr marL="9525" marR="9525" marT="9525"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34883863"/>
                  </a:ext>
                </a:extLst>
              </a:tr>
              <a:tr h="457200">
                <a:tc>
                  <a:txBody>
                    <a:bodyPr/>
                    <a:lstStyle/>
                    <a:p>
                      <a:pPr algn="r" fontAlgn="b"/>
                      <a:r>
                        <a:rPr lang="en-US" sz="1200" u="none" strike="noStrike">
                          <a:effectLst/>
                          <a:latin typeface="Arial" panose="020B0604020202020204" pitchFamily="34" charset="0"/>
                          <a:cs typeface="Arial" panose="020B0604020202020204" pitchFamily="34" charset="0"/>
                        </a:rPr>
                        <a:t>Male</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Arial" panose="020B0604020202020204" pitchFamily="34" charset="0"/>
                          <a:cs typeface="Arial" panose="020B0604020202020204" pitchFamily="34" charset="0"/>
                        </a:rPr>
                        <a:t>n=2100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latin typeface="Arial" panose="020B0604020202020204" pitchFamily="34" charset="0"/>
                          <a:cs typeface="Arial" panose="020B0604020202020204" pitchFamily="34" charset="0"/>
                        </a:rPr>
                        <a:t>50%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Arial" panose="020B0604020202020204" pitchFamily="34" charset="0"/>
                          <a:cs typeface="Arial" panose="020B0604020202020204" pitchFamily="34" charset="0"/>
                        </a:rPr>
                        <a:t>n=263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latin typeface="Arial" panose="020B0604020202020204" pitchFamily="34" charset="0"/>
                          <a:cs typeface="Arial" panose="020B0604020202020204" pitchFamily="34" charset="0"/>
                        </a:rPr>
                        <a:t>55%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Arial" panose="020B0604020202020204" pitchFamily="34" charset="0"/>
                          <a:cs typeface="Arial" panose="020B0604020202020204" pitchFamily="34" charset="0"/>
                        </a:rPr>
                        <a:t>n=93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latin typeface="Arial" panose="020B0604020202020204" pitchFamily="34" charset="0"/>
                          <a:cs typeface="Arial" panose="020B0604020202020204" pitchFamily="34" charset="0"/>
                        </a:rPr>
                        <a:t>55%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Arial" panose="020B0604020202020204" pitchFamily="34" charset="0"/>
                          <a:cs typeface="Arial" panose="020B0604020202020204" pitchFamily="34" charset="0"/>
                        </a:rPr>
                        <a:t>n=104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latin typeface="Arial" panose="020B0604020202020204" pitchFamily="34" charset="0"/>
                          <a:cs typeface="Arial" panose="020B0604020202020204" pitchFamily="34" charset="0"/>
                        </a:rPr>
                        <a:t>51%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Arial" panose="020B0604020202020204" pitchFamily="34" charset="0"/>
                          <a:cs typeface="Arial" panose="020B0604020202020204" pitchFamily="34" charset="0"/>
                        </a:rPr>
                        <a:t>n=112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latin typeface="Arial" panose="020B0604020202020204" pitchFamily="34" charset="0"/>
                          <a:cs typeface="Arial" panose="020B0604020202020204" pitchFamily="34" charset="0"/>
                        </a:rPr>
                        <a:t>45%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Arial" panose="020B0604020202020204" pitchFamily="34" charset="0"/>
                          <a:cs typeface="Arial" panose="020B0604020202020204" pitchFamily="34" charset="0"/>
                        </a:rPr>
                        <a:t>n=154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latin typeface="Arial" panose="020B0604020202020204" pitchFamily="34" charset="0"/>
                          <a:cs typeface="Arial" panose="020B0604020202020204" pitchFamily="34" charset="0"/>
                        </a:rPr>
                        <a:t>49%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Arial" panose="020B0604020202020204" pitchFamily="34" charset="0"/>
                          <a:cs typeface="Arial" panose="020B0604020202020204" pitchFamily="34" charset="0"/>
                        </a:rPr>
                        <a:t>n=98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latin typeface="Arial" panose="020B0604020202020204" pitchFamily="34" charset="0"/>
                          <a:cs typeface="Arial" panose="020B0604020202020204" pitchFamily="34" charset="0"/>
                        </a:rPr>
                        <a:t>50%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Arial" panose="020B0604020202020204" pitchFamily="34" charset="0"/>
                          <a:cs typeface="Arial" panose="020B0604020202020204" pitchFamily="34" charset="0"/>
                        </a:rPr>
                        <a:t>n=185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b="0" i="0" u="none" strike="noStrike">
                          <a:solidFill>
                            <a:srgbClr val="000000"/>
                          </a:solidFill>
                          <a:effectLst/>
                          <a:latin typeface="Arial" panose="020B0604020202020204" pitchFamily="34" charset="0"/>
                          <a:cs typeface="Arial" panose="020B0604020202020204" pitchFamily="34" charset="0"/>
                        </a:rPr>
                        <a:t>50%</a:t>
                      </a:r>
                    </a:p>
                  </a:txBody>
                  <a:tcPr marL="9525" marR="9525" marT="9525" marB="0" anchor="ctr">
                    <a:lnR w="12700" cap="flat" cmpd="sng" algn="ctr">
                      <a:solidFill>
                        <a:schemeClr val="tx1"/>
                      </a:solidFill>
                      <a:prstDash val="solid"/>
                      <a:round/>
                      <a:headEnd type="none" w="med" len="med"/>
                      <a:tailEnd type="none" w="med" len="med"/>
                    </a:lnR>
                    <a:lnT w="12700" cmpd="sng">
                      <a:noFill/>
                    </a:lnT>
                  </a:tcPr>
                </a:tc>
                <a:extLst>
                  <a:ext uri="{0D108BD9-81ED-4DB2-BD59-A6C34878D82A}">
                    <a16:rowId xmlns:a16="http://schemas.microsoft.com/office/drawing/2014/main" val="2695070964"/>
                  </a:ext>
                </a:extLst>
              </a:tr>
              <a:tr h="457200">
                <a:tc>
                  <a:txBody>
                    <a:bodyPr/>
                    <a:lstStyle/>
                    <a:p>
                      <a:pPr algn="r" fontAlgn="b"/>
                      <a:r>
                        <a:rPr lang="en-US" sz="1200" u="none" strike="noStrike">
                          <a:effectLst/>
                          <a:latin typeface="Arial" panose="020B0604020202020204" pitchFamily="34" charset="0"/>
                          <a:cs typeface="Arial" panose="020B0604020202020204" pitchFamily="34" charset="0"/>
                        </a:rPr>
                        <a:t>Non-binary/prefer </a:t>
                      </a:r>
                    </a:p>
                    <a:p>
                      <a:pPr algn="r" fontAlgn="b"/>
                      <a:r>
                        <a:rPr lang="en-US" sz="1200" u="none" strike="noStrike">
                          <a:effectLst/>
                          <a:latin typeface="Arial" panose="020B0604020202020204" pitchFamily="34" charset="0"/>
                          <a:cs typeface="Arial" panose="020B0604020202020204" pitchFamily="34" charset="0"/>
                        </a:rPr>
                        <a:t>to self-describe</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&lt;1%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&lt;1%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n/a</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n/a</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&lt;1%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n/a</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Arial" panose="020B0604020202020204" pitchFamily="34" charset="0"/>
                          <a:cs typeface="Arial" panose="020B0604020202020204" pitchFamily="34" charset="0"/>
                        </a:rPr>
                        <a:t>n=0</a:t>
                      </a: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Arial" panose="020B0604020202020204" pitchFamily="34" charset="0"/>
                          <a:cs typeface="Arial" panose="020B0604020202020204" pitchFamily="34" charset="0"/>
                        </a:rPr>
                        <a:t>n/a</a:t>
                      </a: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5924537"/>
                  </a:ext>
                </a:extLst>
              </a:tr>
              <a:tr h="457200">
                <a:tc>
                  <a:txBody>
                    <a:bodyPr/>
                    <a:lstStyle/>
                    <a:p>
                      <a:pPr algn="r" fontAlgn="b"/>
                      <a:r>
                        <a:rPr lang="en-US" sz="1200" u="none" strike="noStrike">
                          <a:effectLst/>
                          <a:latin typeface="Arial" panose="020B0604020202020204" pitchFamily="34" charset="0"/>
                          <a:cs typeface="Arial" panose="020B0604020202020204" pitchFamily="34" charset="0"/>
                        </a:rPr>
                        <a:t>18-34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n=1204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29%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n=177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37%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n=63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38%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n=69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34%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n=65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26%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n=129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41%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n=63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32%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n=135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b="0" i="0" u="none" strike="noStrike">
                          <a:solidFill>
                            <a:srgbClr val="000000"/>
                          </a:solidFill>
                          <a:effectLst/>
                          <a:latin typeface="Arial" panose="020B0604020202020204" pitchFamily="34" charset="0"/>
                          <a:cs typeface="Arial" panose="020B0604020202020204" pitchFamily="34" charset="0"/>
                        </a:rPr>
                        <a:t>37%</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59293233"/>
                  </a:ext>
                </a:extLst>
              </a:tr>
              <a:tr h="457200">
                <a:tc>
                  <a:txBody>
                    <a:bodyPr/>
                    <a:lstStyle/>
                    <a:p>
                      <a:pPr algn="r" fontAlgn="b"/>
                      <a:r>
                        <a:rPr lang="en-US" sz="1200" u="none" strike="noStrike">
                          <a:effectLst/>
                          <a:latin typeface="Arial" panose="020B0604020202020204" pitchFamily="34" charset="0"/>
                          <a:cs typeface="Arial" panose="020B0604020202020204" pitchFamily="34" charset="0"/>
                        </a:rPr>
                        <a:t>35-54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Arial" panose="020B0604020202020204" pitchFamily="34" charset="0"/>
                          <a:cs typeface="Arial" panose="020B0604020202020204" pitchFamily="34" charset="0"/>
                        </a:rPr>
                        <a:t>n=1764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latin typeface="Arial" panose="020B0604020202020204" pitchFamily="34" charset="0"/>
                          <a:cs typeface="Arial" panose="020B0604020202020204" pitchFamily="34" charset="0"/>
                        </a:rPr>
                        <a:t>42%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Arial" panose="020B0604020202020204" pitchFamily="34" charset="0"/>
                          <a:cs typeface="Arial" panose="020B0604020202020204" pitchFamily="34" charset="0"/>
                        </a:rPr>
                        <a:t>n=218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latin typeface="Arial" panose="020B0604020202020204" pitchFamily="34" charset="0"/>
                          <a:cs typeface="Arial" panose="020B0604020202020204" pitchFamily="34" charset="0"/>
                        </a:rPr>
                        <a:t>46%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Arial" panose="020B0604020202020204" pitchFamily="34" charset="0"/>
                          <a:cs typeface="Arial" panose="020B0604020202020204" pitchFamily="34" charset="0"/>
                        </a:rPr>
                        <a:t>n=73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latin typeface="Arial" panose="020B0604020202020204" pitchFamily="34" charset="0"/>
                          <a:cs typeface="Arial" panose="020B0604020202020204" pitchFamily="34" charset="0"/>
                        </a:rPr>
                        <a:t>43%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Arial" panose="020B0604020202020204" pitchFamily="34" charset="0"/>
                          <a:cs typeface="Arial" panose="020B0604020202020204" pitchFamily="34" charset="0"/>
                        </a:rPr>
                        <a:t>n=95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latin typeface="Arial" panose="020B0604020202020204" pitchFamily="34" charset="0"/>
                          <a:cs typeface="Arial" panose="020B0604020202020204" pitchFamily="34" charset="0"/>
                        </a:rPr>
                        <a:t>47%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Arial" panose="020B0604020202020204" pitchFamily="34" charset="0"/>
                          <a:cs typeface="Arial" panose="020B0604020202020204" pitchFamily="34" charset="0"/>
                        </a:rPr>
                        <a:t>n=120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latin typeface="Arial" panose="020B0604020202020204" pitchFamily="34" charset="0"/>
                          <a:cs typeface="Arial" panose="020B0604020202020204" pitchFamily="34" charset="0"/>
                        </a:rPr>
                        <a:t>49%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Arial" panose="020B0604020202020204" pitchFamily="34" charset="0"/>
                          <a:cs typeface="Arial" panose="020B0604020202020204" pitchFamily="34" charset="0"/>
                        </a:rPr>
                        <a:t>n=123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latin typeface="Arial" panose="020B0604020202020204" pitchFamily="34" charset="0"/>
                          <a:cs typeface="Arial" panose="020B0604020202020204" pitchFamily="34" charset="0"/>
                        </a:rPr>
                        <a:t>39%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Arial" panose="020B0604020202020204" pitchFamily="34" charset="0"/>
                          <a:cs typeface="Arial" panose="020B0604020202020204" pitchFamily="34" charset="0"/>
                        </a:rPr>
                        <a:t>n=99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latin typeface="Arial" panose="020B0604020202020204" pitchFamily="34" charset="0"/>
                          <a:cs typeface="Arial" panose="020B0604020202020204" pitchFamily="34" charset="0"/>
                        </a:rPr>
                        <a:t>50%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Arial" panose="020B0604020202020204" pitchFamily="34" charset="0"/>
                          <a:cs typeface="Arial" panose="020B0604020202020204" pitchFamily="34" charset="0"/>
                        </a:rPr>
                        <a:t>n=159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b="0" i="0" u="none" strike="noStrike">
                          <a:solidFill>
                            <a:srgbClr val="000000"/>
                          </a:solidFill>
                          <a:effectLst/>
                          <a:latin typeface="Arial" panose="020B0604020202020204" pitchFamily="34" charset="0"/>
                          <a:cs typeface="Arial" panose="020B0604020202020204" pitchFamily="34" charset="0"/>
                        </a:rPr>
                        <a:t>43%</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8513214"/>
                  </a:ext>
                </a:extLst>
              </a:tr>
              <a:tr h="457200">
                <a:tc>
                  <a:txBody>
                    <a:bodyPr/>
                    <a:lstStyle/>
                    <a:p>
                      <a:pPr algn="r" fontAlgn="b"/>
                      <a:r>
                        <a:rPr lang="en-US" sz="1200" u="none" strike="noStrike">
                          <a:effectLst/>
                          <a:latin typeface="Arial" panose="020B0604020202020204" pitchFamily="34" charset="0"/>
                          <a:cs typeface="Arial" panose="020B0604020202020204" pitchFamily="34" charset="0"/>
                        </a:rPr>
                        <a:t>55+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n=1230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29%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n=79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17%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n=32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19%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n=39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19%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n=62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25%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n=64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20%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n=35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18%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1200" b="0" i="0" u="none" strike="noStrike">
                          <a:solidFill>
                            <a:srgbClr val="000000"/>
                          </a:solidFill>
                          <a:effectLst/>
                          <a:latin typeface="Arial" panose="020B0604020202020204" pitchFamily="34" charset="0"/>
                          <a:cs typeface="Arial" panose="020B0604020202020204" pitchFamily="34" charset="0"/>
                        </a:rPr>
                        <a:t>n=73</a:t>
                      </a: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Arial" panose="020B0604020202020204" pitchFamily="34" charset="0"/>
                          <a:cs typeface="Arial" panose="020B0604020202020204" pitchFamily="34" charset="0"/>
                        </a:rPr>
                        <a:t>20%</a:t>
                      </a: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9713426"/>
                  </a:ext>
                </a:extLst>
              </a:tr>
            </a:tbl>
          </a:graphicData>
        </a:graphic>
      </p:graphicFrame>
      <p:pic>
        <p:nvPicPr>
          <p:cNvPr id="4" name="Google Shape;590;p21" descr="Icon&#10;&#10;Description automatically generated">
            <a:extLst>
              <a:ext uri="{FF2B5EF4-FFF2-40B4-BE49-F238E27FC236}">
                <a16:creationId xmlns:a16="http://schemas.microsoft.com/office/drawing/2014/main" id="{897E81EF-A289-8C61-5361-009AA4AA00E8}"/>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F629A5D-4857-BA8A-1BF5-73851DBCAB95}"/>
              </a:ext>
            </a:extLst>
          </p:cNvPr>
          <p:cNvSpPr txBox="1"/>
          <p:nvPr/>
        </p:nvSpPr>
        <p:spPr>
          <a:xfrm>
            <a:off x="1295400" y="791024"/>
            <a:ext cx="100584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indent="-285750">
              <a:buFont typeface="Arial" panose="020B0604020202020204" pitchFamily="34" charset="0"/>
              <a:buChar char="•"/>
              <a:defRPr/>
            </a:pPr>
            <a:r>
              <a:rPr kumimoji="0" lang="en-US" sz="1400" b="0" i="0" u="none" strike="noStrike" kern="1200" cap="none" spc="0" normalizeH="0" baseline="0" noProof="0">
                <a:ln>
                  <a:noFill/>
                </a:ln>
                <a:solidFill>
                  <a:srgbClr val="000000"/>
                </a:solidFill>
                <a:effectLst/>
                <a:uLnTx/>
                <a:uFillTx/>
                <a:latin typeface="Arial"/>
                <a:ea typeface="+mn-ea"/>
                <a:cs typeface="Arial"/>
              </a:rPr>
              <a:t>Respondents were fairly evenly split across </a:t>
            </a:r>
            <a:r>
              <a:rPr lang="en-US" sz="1400">
                <a:solidFill>
                  <a:srgbClr val="000000"/>
                </a:solidFill>
                <a:latin typeface="Arial"/>
                <a:cs typeface="Arial"/>
              </a:rPr>
              <a:t>genders, skewing male overall, driven by the US; with</a:t>
            </a:r>
            <a:r>
              <a:rPr kumimoji="0" lang="en-US" sz="1400" b="0" i="0" u="none" strike="noStrike" kern="1200" cap="none" spc="0" normalizeH="0" baseline="0" noProof="0">
                <a:ln>
                  <a:noFill/>
                </a:ln>
                <a:solidFill>
                  <a:srgbClr val="000000"/>
                </a:solidFill>
                <a:effectLst/>
                <a:uLnTx/>
                <a:uFillTx/>
                <a:latin typeface="Arial"/>
                <a:ea typeface="+mn-ea"/>
                <a:cs typeface="Arial"/>
              </a:rPr>
              <a:t> users skewing slightly female in Italy and South Korea, skewing male in the US, UK, Germany and Australia</a:t>
            </a:r>
            <a:r>
              <a:rPr lang="en-US" sz="1400">
                <a:solidFill>
                  <a:srgbClr val="000000"/>
                </a:solidFill>
                <a:latin typeface="Arial"/>
                <a:cs typeface="Arial"/>
              </a:rPr>
              <a:t>,</a:t>
            </a:r>
            <a:r>
              <a:rPr kumimoji="0" lang="en-US" sz="1400" b="0" i="0" u="none" strike="noStrike" kern="1200" cap="none" spc="0" normalizeH="0" baseline="0" noProof="0">
                <a:ln>
                  <a:noFill/>
                </a:ln>
                <a:solidFill>
                  <a:srgbClr val="000000"/>
                </a:solidFill>
                <a:effectLst/>
                <a:uLnTx/>
                <a:uFillTx/>
                <a:latin typeface="Arial"/>
                <a:ea typeface="+mn-ea"/>
                <a:cs typeface="Arial"/>
              </a:rPr>
              <a:t> with an even split in India.</a:t>
            </a:r>
            <a:endParaRPr lang="en-US" sz="1400" b="0" i="0" u="none" strike="noStrike" kern="1200" cap="none" spc="0" normalizeH="0" baseline="0" noProof="0">
              <a:ln>
                <a:noFill/>
              </a:ln>
              <a:solidFill>
                <a:srgbClr val="000000"/>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rPr>
              <a:t>Except for South Korea where the largest group was those 18-34, the 35-54 age range has highest prebiotic users.</a:t>
            </a:r>
            <a:endParaRPr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32671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sz="2400">
                <a:solidFill>
                  <a:schemeClr val="tx1"/>
                </a:solidFill>
              </a:rPr>
              <a:t>Willing to take supplements to </a:t>
            </a:r>
            <a:br>
              <a:rPr lang="en-US" sz="2400">
                <a:solidFill>
                  <a:schemeClr val="tx1"/>
                </a:solidFill>
              </a:rPr>
            </a:br>
            <a:r>
              <a:rPr lang="en-US" sz="2400">
                <a:solidFill>
                  <a:schemeClr val="tx1"/>
                </a:solidFill>
              </a:rPr>
              <a:t>address concerns: us, age &amp; gender – last 10</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151209"/>
            <a:ext cx="81211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18-35 n=59, US Male 18-35 n=117, US Female 35-54 n=105, US Male 35-54 n=113, US Female 55+ n=46, US Male 55+ n=33. Question: “</a:t>
            </a:r>
            <a:r>
              <a:rPr kumimoji="0" lang="en-US" sz="1000" b="1" i="0" u="sng" strike="noStrike" kern="1200" cap="none" spc="0" normalizeH="0" baseline="0" noProof="0">
                <a:ln>
                  <a:noFill/>
                </a:ln>
                <a:solidFill>
                  <a:prstClr val="white">
                    <a:lumMod val="50000"/>
                  </a:prstClr>
                </a:solidFill>
                <a:effectLst/>
                <a:uLnTx/>
                <a:uFillTx/>
                <a:latin typeface="Arial"/>
                <a:ea typeface="+mn-ea"/>
                <a:cs typeface="Arial"/>
              </a:rPr>
              <a:t>Would you consider supplements for any of the following health concerns?</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 Results shown for top 21-32 health concerns. Question: “Which of the following health conditions or concerns currently impact or impacted you within the past year?” Entire bar represents total reporting, solid bar represents a willingness to use supplements for that concern, </a:t>
            </a:r>
            <a:r>
              <a:rPr lang="en-US" sz="1000">
                <a:solidFill>
                  <a:prstClr val="white">
                    <a:lumMod val="50000"/>
                  </a:prstClr>
                </a:solidFill>
                <a:latin typeface="Arial"/>
                <a:cs typeface="Arial"/>
              </a:rPr>
              <a:t>smaller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hatch </a:t>
            </a:r>
            <a:r>
              <a:rPr lang="en-US" sz="1000">
                <a:solidFill>
                  <a:prstClr val="white">
                    <a:lumMod val="50000"/>
                  </a:prstClr>
                </a:solidFill>
                <a:latin typeface="Arial"/>
                <a:cs typeface="Arial"/>
              </a:rPr>
              <a:t>indicates willingness to fulfill</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9" name="Google Shape;591;p21">
            <a:extLst>
              <a:ext uri="{FF2B5EF4-FFF2-40B4-BE49-F238E27FC236}">
                <a16:creationId xmlns:a16="http://schemas.microsoft.com/office/drawing/2014/main" id="{FF6E64D7-C69A-75BA-C70E-68F96664E134}"/>
              </a:ext>
            </a:extLst>
          </p:cNvPr>
          <p:cNvSpPr txBox="1"/>
          <p:nvPr/>
        </p:nvSpPr>
        <p:spPr>
          <a:xfrm>
            <a:off x="1295400" y="680505"/>
            <a:ext cx="100584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Poor/declining vision and high cholesterol both show relatively high willingness gaps among prebiotic users in the US where we have seen more gaps at or near zero than any other group.</a:t>
            </a:r>
          </a:p>
          <a:p>
            <a:pPr marL="285750" indent="-285750">
              <a:buClr>
                <a:srgbClr val="000000"/>
              </a:buClr>
              <a:buSzPts val="1400"/>
              <a:buFont typeface="Arial"/>
              <a:buChar char="•"/>
              <a:defRPr/>
            </a:pPr>
            <a:r>
              <a:rPr lang="en-US" sz="1400">
                <a:solidFill>
                  <a:srgbClr val="000000"/>
                </a:solidFill>
                <a:latin typeface="Arial"/>
                <a:ea typeface="Arial"/>
                <a:cs typeface="Arial"/>
              </a:rPr>
              <a:t>Diabetes/blood sugar management shows significant concern and high willingness especially for males 35-54.</a:t>
            </a:r>
          </a:p>
        </p:txBody>
      </p:sp>
      <p:graphicFrame>
        <p:nvGraphicFramePr>
          <p:cNvPr id="5" name="Chart 4">
            <a:extLst>
              <a:ext uri="{FF2B5EF4-FFF2-40B4-BE49-F238E27FC236}">
                <a16:creationId xmlns:a16="http://schemas.microsoft.com/office/drawing/2014/main" id="{3B0CCE5E-8445-6E3A-24E2-950C95641E25}"/>
              </a:ext>
            </a:extLst>
          </p:cNvPr>
          <p:cNvGraphicFramePr/>
          <p:nvPr>
            <p:extLst>
              <p:ext uri="{D42A27DB-BD31-4B8C-83A1-F6EECF244321}">
                <p14:modId xmlns:p14="http://schemas.microsoft.com/office/powerpoint/2010/main" val="3910514277"/>
              </p:ext>
            </p:extLst>
          </p:nvPr>
        </p:nvGraphicFramePr>
        <p:xfrm>
          <a:off x="1824162" y="5796459"/>
          <a:ext cx="8543677" cy="4690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843F06ED-AE2E-7142-BCAB-3992D7B3A0F6}"/>
              </a:ext>
            </a:extLst>
          </p:cNvPr>
          <p:cNvGraphicFramePr/>
          <p:nvPr>
            <p:extLst>
              <p:ext uri="{D42A27DB-BD31-4B8C-83A1-F6EECF244321}">
                <p14:modId xmlns:p14="http://schemas.microsoft.com/office/powerpoint/2010/main" val="2762866090"/>
              </p:ext>
            </p:extLst>
          </p:nvPr>
        </p:nvGraphicFramePr>
        <p:xfrm>
          <a:off x="198783" y="1443357"/>
          <a:ext cx="11993217" cy="455385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705803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50"/>
          <p:cNvSpPr/>
          <p:nvPr/>
        </p:nvSpPr>
        <p:spPr>
          <a:xfrm>
            <a:off x="884451" y="0"/>
            <a:ext cx="4324157" cy="6053559"/>
          </a:xfrm>
          <a:prstGeom prst="rect">
            <a:avLst/>
          </a:prstGeom>
          <a:gradFill>
            <a:gsLst>
              <a:gs pos="14000">
                <a:srgbClr val="2E3188"/>
              </a:gs>
              <a:gs pos="100000">
                <a:srgbClr val="5ABC5B"/>
              </a:gs>
            </a:gsLst>
            <a:lin ang="5400000" scaled="1"/>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04" name="Google Shape;1004;p50"/>
          <p:cNvSpPr txBox="1"/>
          <p:nvPr/>
        </p:nvSpPr>
        <p:spPr>
          <a:xfrm>
            <a:off x="6356972" y="2748273"/>
            <a:ext cx="4728704" cy="120032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0000"/>
                </a:solidFill>
                <a:effectLst/>
                <a:uLnTx/>
                <a:uFillTx/>
                <a:latin typeface="Arial Black" panose="020B0A04020102020204" pitchFamily="34" charset="0"/>
                <a:ea typeface="Montserrat Black"/>
                <a:cs typeface="Montserrat Black"/>
                <a:sym typeface="Montserrat Black"/>
              </a:rPr>
              <a:t>SUPPLEMENT USAGE</a:t>
            </a:r>
            <a:endParaRPr kumimoji="0" sz="1400" b="0" i="0" u="none" strike="noStrike" kern="0" cap="none" spc="0" normalizeH="0" baseline="0" noProof="0">
              <a:ln>
                <a:noFill/>
              </a:ln>
              <a:solidFill>
                <a:srgbClr val="000000"/>
              </a:solidFill>
              <a:effectLst/>
              <a:uLnTx/>
              <a:uFillTx/>
              <a:latin typeface="Arial Black" panose="020B0A04020102020204" pitchFamily="34" charset="0"/>
              <a:cs typeface="Arial"/>
              <a:sym typeface="Arial"/>
            </a:endParaRPr>
          </a:p>
        </p:txBody>
      </p:sp>
      <p:pic>
        <p:nvPicPr>
          <p:cNvPr id="3" name="Picture Placeholder 2" descr="A spoons of powder and pills&#10;&#10;Description automatically generated">
            <a:extLst>
              <a:ext uri="{FF2B5EF4-FFF2-40B4-BE49-F238E27FC236}">
                <a16:creationId xmlns:a16="http://schemas.microsoft.com/office/drawing/2014/main" id="{4FC8FD39-7CDC-3BDA-8E73-431FF35DE0EF}"/>
              </a:ext>
            </a:extLst>
          </p:cNvPr>
          <p:cNvPicPr>
            <a:picLocks noGrp="1" noChangeAspect="1"/>
          </p:cNvPicPr>
          <p:nvPr>
            <p:ph type="pic" idx="2"/>
          </p:nvPr>
        </p:nvPicPr>
        <p:blipFill>
          <a:blip r:embed="rId3"/>
          <a:srcRect l="27022" r="27022"/>
          <a:stretch>
            <a:fillRect/>
          </a:stretch>
        </p:blipFill>
        <p:spPr>
          <a:xfrm>
            <a:off x="717550" y="0"/>
            <a:ext cx="4233863" cy="5865813"/>
          </a:xfrm>
          <a:prstGeom prst="rect">
            <a:avLst/>
          </a:prstGeom>
          <a:solidFill>
            <a:schemeClr val="lt1"/>
          </a:solid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Supplement usage frequency</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n=474, UK n=168, DE n=203, IT n=247, KR n=316, AU n=197, IN n=</a:t>
            </a:r>
            <a:r>
              <a:rPr lang="en-US" sz="1000">
                <a:solidFill>
                  <a:prstClr val="white">
                    <a:lumMod val="50000"/>
                  </a:prstClr>
                </a:solidFill>
                <a:latin typeface="Arial"/>
                <a:cs typeface="Arial"/>
              </a:rPr>
              <a:t>367</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 All Respondents n=4198. Question: “How often do you take vitamins, minerals, herbs or other dietary supplements (e.g. fish oil, protein powder, probiotics, melatonin, etc.)?”</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Daily is the most popular response from each country, but those with relatively low responses there; Germany, Italy and India, have relatively high response rates for as need arises.</a:t>
            </a:r>
          </a:p>
          <a:p>
            <a:pPr marL="285750" indent="-285750">
              <a:buClr>
                <a:srgbClr val="000000"/>
              </a:buClr>
              <a:buSzPts val="1400"/>
              <a:buFont typeface="Arial"/>
              <a:buChar char="•"/>
              <a:defRPr/>
            </a:pPr>
            <a:r>
              <a:rPr lang="en-US" sz="1400">
                <a:solidFill>
                  <a:srgbClr val="000000"/>
                </a:solidFill>
                <a:latin typeface="Arial"/>
                <a:ea typeface="Arial"/>
                <a:cs typeface="Arial"/>
              </a:rPr>
              <a:t>Overall, prebiotic users under-index slightly compared to all supplement users.</a:t>
            </a:r>
          </a:p>
        </p:txBody>
      </p:sp>
      <p:graphicFrame>
        <p:nvGraphicFramePr>
          <p:cNvPr id="11" name="Chart 10">
            <a:extLst>
              <a:ext uri="{FF2B5EF4-FFF2-40B4-BE49-F238E27FC236}">
                <a16:creationId xmlns:a16="http://schemas.microsoft.com/office/drawing/2014/main" id="{9CBFC7CB-9552-AF2C-945D-442D9F5D56E5}"/>
              </a:ext>
            </a:extLst>
          </p:cNvPr>
          <p:cNvGraphicFramePr/>
          <p:nvPr>
            <p:extLst>
              <p:ext uri="{D42A27DB-BD31-4B8C-83A1-F6EECF244321}">
                <p14:modId xmlns:p14="http://schemas.microsoft.com/office/powerpoint/2010/main" val="2242542142"/>
              </p:ext>
            </p:extLst>
          </p:nvPr>
        </p:nvGraphicFramePr>
        <p:xfrm>
          <a:off x="198783" y="1745091"/>
          <a:ext cx="11993217" cy="46398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737288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Supplement usage frequency: </a:t>
            </a:r>
            <a:br>
              <a:rPr lang="en-US">
                <a:solidFill>
                  <a:schemeClr val="tx1"/>
                </a:solidFill>
              </a:rPr>
            </a:br>
            <a:r>
              <a:rPr lang="en-US">
                <a:solidFill>
                  <a:schemeClr val="tx1"/>
                </a:solidFill>
              </a:rPr>
              <a:t>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304002"/>
            <a:ext cx="77724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18-34 n=346, Male 18-34 n=352, Female 35-54 n=437, Male 35-54 n=448, Female 55+ n=175, Male 55+ n=209. Question: “How often do you take vitamins, minerals, herbs or other dietary supplements (e.g. fish oil, protein powder, probiotics, melatonin, etc.)?”</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indent="-285750">
              <a:buClr>
                <a:srgbClr val="000000"/>
              </a:buClr>
              <a:buSzPts val="1400"/>
              <a:buFont typeface="Arial"/>
              <a:buChar char="•"/>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Daily </a:t>
            </a:r>
            <a:r>
              <a:rPr lang="en-US" sz="1400">
                <a:solidFill>
                  <a:srgbClr val="000000"/>
                </a:solidFill>
                <a:latin typeface="Arial"/>
                <a:ea typeface="Arial"/>
                <a:cs typeface="Arial"/>
                <a:sym typeface="Arial"/>
              </a:rPr>
              <a:t>use has</a:t>
            </a: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 as noticeable older female skew.</a:t>
            </a:r>
            <a:endParaRPr lang="en-US" sz="1400" b="0" i="0" u="none" strike="noStrike" kern="1200" cap="none" spc="0" normalizeH="0" baseline="0" noProof="0">
              <a:ln>
                <a:noFill/>
              </a:ln>
              <a:solidFill>
                <a:srgbClr val="000000"/>
              </a:solidFill>
              <a:effectLst/>
              <a:uLnTx/>
              <a:uFillTx/>
              <a:latin typeface="Arial"/>
              <a:ea typeface="Arial"/>
              <a:cs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Young males have relatively high response rates for the irregular use, 1-3 times per week response.</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11" name="Chart 10">
            <a:extLst>
              <a:ext uri="{FF2B5EF4-FFF2-40B4-BE49-F238E27FC236}">
                <a16:creationId xmlns:a16="http://schemas.microsoft.com/office/drawing/2014/main" id="{9CBFC7CB-9552-AF2C-945D-442D9F5D56E5}"/>
              </a:ext>
            </a:extLst>
          </p:cNvPr>
          <p:cNvGraphicFramePr/>
          <p:nvPr>
            <p:extLst>
              <p:ext uri="{D42A27DB-BD31-4B8C-83A1-F6EECF244321}">
                <p14:modId xmlns:p14="http://schemas.microsoft.com/office/powerpoint/2010/main" val="1883540277"/>
              </p:ext>
            </p:extLst>
          </p:nvPr>
        </p:nvGraphicFramePr>
        <p:xfrm>
          <a:off x="198783" y="1424191"/>
          <a:ext cx="11993217" cy="49607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840470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Supplement usage frequency: </a:t>
            </a:r>
            <a:br>
              <a:rPr lang="en-US">
                <a:solidFill>
                  <a:schemeClr val="tx1"/>
                </a:solidFill>
              </a:rPr>
            </a:br>
            <a:r>
              <a:rPr lang="en-US">
                <a:solidFill>
                  <a:schemeClr val="tx1"/>
                </a:solidFill>
              </a:rPr>
              <a:t>us,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304002"/>
            <a:ext cx="77724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18-34 n=59, US Male 18-34 n=117, US Female 35-54 n=105, US Male 35-54 n=113, US Female 55+ n=46, US Male 55+ n=33. Question: “How often do you take vitamins, minerals, herbs or other dietary supplements (e.g. fish oil, protein powder, probiotics, melatonin, etc.)?”</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indent="-285750">
              <a:buClr>
                <a:srgbClr val="000000"/>
              </a:buClr>
              <a:buSzPts val="1400"/>
              <a:buFont typeface="Arial"/>
              <a:buChar char="•"/>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In the US, </a:t>
            </a:r>
            <a:r>
              <a:rPr lang="en-US" sz="1400">
                <a:solidFill>
                  <a:srgbClr val="000000"/>
                </a:solidFill>
                <a:latin typeface="Arial"/>
                <a:ea typeface="Arial"/>
                <a:cs typeface="Arial"/>
                <a:sym typeface="Arial"/>
              </a:rPr>
              <a:t>we see over-indexing, with daily</a:t>
            </a: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 also skewed older female, despite the top response from males over 55 there.</a:t>
            </a:r>
            <a:endParaRPr lang="en-US" sz="1400" b="0" i="0" u="none" strike="noStrike" kern="1200" cap="none" spc="0" normalizeH="0" baseline="0" noProof="0">
              <a:ln>
                <a:noFill/>
              </a:ln>
              <a:solidFill>
                <a:srgbClr val="000000"/>
              </a:solidFill>
              <a:effectLst/>
              <a:uLnTx/>
              <a:uFillTx/>
              <a:latin typeface="Arial"/>
              <a:ea typeface="Arial"/>
              <a:cs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400">
                <a:solidFill>
                  <a:srgbClr val="000000"/>
                </a:solidFill>
                <a:latin typeface="Arial"/>
                <a:cs typeface="Arial"/>
                <a:sym typeface="Arial"/>
              </a:rPr>
              <a:t>It is also the top response from males 18-34 and 35-54, just to a significantly lesser extent, those male age groups have the highest response rates for 4-6 and 1-3 times per week.</a:t>
            </a:r>
            <a:endParaRPr lang="en-US" sz="1400">
              <a:solidFill>
                <a:srgbClr val="000000"/>
              </a:solidFill>
              <a:latin typeface="Arial"/>
              <a:cs typeface="Arial"/>
            </a:endParaRPr>
          </a:p>
        </p:txBody>
      </p:sp>
      <p:graphicFrame>
        <p:nvGraphicFramePr>
          <p:cNvPr id="11" name="Chart 10">
            <a:extLst>
              <a:ext uri="{FF2B5EF4-FFF2-40B4-BE49-F238E27FC236}">
                <a16:creationId xmlns:a16="http://schemas.microsoft.com/office/drawing/2014/main" id="{9CBFC7CB-9552-AF2C-945D-442D9F5D56E5}"/>
              </a:ext>
            </a:extLst>
          </p:cNvPr>
          <p:cNvGraphicFramePr/>
          <p:nvPr>
            <p:extLst>
              <p:ext uri="{D42A27DB-BD31-4B8C-83A1-F6EECF244321}">
                <p14:modId xmlns:p14="http://schemas.microsoft.com/office/powerpoint/2010/main" val="1675931169"/>
              </p:ext>
            </p:extLst>
          </p:nvPr>
        </p:nvGraphicFramePr>
        <p:xfrm>
          <a:off x="198783" y="1622065"/>
          <a:ext cx="11993217" cy="47628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996466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SUPPLEMENT USAGE FREQUENCY: </a:t>
            </a:r>
            <a:br>
              <a:rPr lang="en-US">
                <a:solidFill>
                  <a:schemeClr val="tx1"/>
                </a:solidFill>
              </a:rPr>
            </a:br>
            <a:r>
              <a:rPr lang="en-US">
                <a:solidFill>
                  <a:schemeClr val="tx1"/>
                </a:solidFill>
              </a:rPr>
              <a:t>US, 2019-2024</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2019 US n=333, 2020 US n=300, 2021 US n=342, 2022 US n=503, 2023 US n=484, 2024 n=474.</a:t>
            </a:r>
            <a:r>
              <a:rPr lang="en-US" sz="1000">
                <a:solidFill>
                  <a:prstClr val="white">
                    <a:lumMod val="50000"/>
                  </a:prstClr>
                </a:solidFill>
                <a:latin typeface="Arial"/>
                <a:cs typeface="Arial"/>
              </a:rPr>
              <a:t> </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Question: “How often do you take vitamins, minerals, herbs or other dietary supplements (e.g. fish oil, protein powder, probiotics, melatonin, etc.)?”</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29770"/>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55599"/>
            <a:ext cx="1005840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Key Insight:</a:t>
            </a:r>
            <a:endParaRPr/>
          </a:p>
          <a:p>
            <a:pPr marL="285750" indent="-285750">
              <a:buClr>
                <a:schemeClr val="dk1"/>
              </a:buClr>
              <a:buSzPts val="1400"/>
              <a:buFont typeface="Arial"/>
              <a:buChar char="•"/>
            </a:pPr>
            <a:r>
              <a:rPr lang="en-US" sz="1400">
                <a:solidFill>
                  <a:schemeClr val="dk1"/>
                </a:solidFill>
                <a:latin typeface="Arial"/>
                <a:ea typeface="Arial"/>
                <a:cs typeface="Arial"/>
                <a:sym typeface="Arial"/>
              </a:rPr>
              <a:t>Daily use has seen a steady decline in the US among prebiotic users since 2019.</a:t>
            </a:r>
            <a:endParaRPr lang="en-US" sz="1400">
              <a:solidFill>
                <a:schemeClr val="dk1"/>
              </a:solidFill>
              <a:latin typeface="Arial"/>
              <a:ea typeface="Arial"/>
              <a:cs typeface="Arial"/>
            </a:endParaRPr>
          </a:p>
        </p:txBody>
      </p:sp>
      <p:graphicFrame>
        <p:nvGraphicFramePr>
          <p:cNvPr id="10" name="Chart 9">
            <a:extLst>
              <a:ext uri="{FF2B5EF4-FFF2-40B4-BE49-F238E27FC236}">
                <a16:creationId xmlns:a16="http://schemas.microsoft.com/office/drawing/2014/main" id="{FB5A3D0B-9492-AC14-5757-37F30C0F48C0}"/>
              </a:ext>
            </a:extLst>
          </p:cNvPr>
          <p:cNvGraphicFramePr/>
          <p:nvPr>
            <p:extLst>
              <p:ext uri="{D42A27DB-BD31-4B8C-83A1-F6EECF244321}">
                <p14:modId xmlns:p14="http://schemas.microsoft.com/office/powerpoint/2010/main" val="3961121034"/>
              </p:ext>
            </p:extLst>
          </p:nvPr>
        </p:nvGraphicFramePr>
        <p:xfrm>
          <a:off x="198783" y="1529647"/>
          <a:ext cx="11993217" cy="48552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043415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Supplement usage</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8229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n varies by supplement. Question: “Which of the following best describes how frequently you are taking the following supplements?”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0" y="865776"/>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357147" y="865776"/>
            <a:ext cx="2655755" cy="547838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indent="-285750">
              <a:buClr>
                <a:srgbClr val="000000"/>
              </a:buClr>
              <a:buSzPts val="1400"/>
              <a:buFont typeface="Arial"/>
              <a:buChar char="•"/>
              <a:defRPr/>
            </a:pPr>
            <a:r>
              <a:rPr lang="en-US" sz="1400">
                <a:solidFill>
                  <a:srgbClr val="000000"/>
                </a:solidFill>
                <a:latin typeface="Arial"/>
                <a:ea typeface="Arial"/>
                <a:cs typeface="Arial"/>
                <a:sym typeface="Arial"/>
              </a:rPr>
              <a:t>Prebiotic users tend to use supplements more frequently than all users; what this means for instance is that regular use of something like probiotics has gone up 12%.</a:t>
            </a:r>
          </a:p>
          <a:p>
            <a:pPr marL="285750" indent="-285750">
              <a:buClr>
                <a:srgbClr val="000000"/>
              </a:buClr>
              <a:buSzPts val="1400"/>
              <a:buFont typeface="Arial"/>
              <a:buChar char="•"/>
              <a:defRPr/>
            </a:pPr>
            <a:r>
              <a:rPr lang="en-US" sz="1400">
                <a:solidFill>
                  <a:srgbClr val="000000"/>
                </a:solidFill>
                <a:latin typeface="Arial"/>
                <a:ea typeface="Arial"/>
                <a:cs typeface="Arial"/>
                <a:sym typeface="Arial"/>
              </a:rPr>
              <a:t>Prebiotic</a:t>
            </a: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 use </a:t>
            </a:r>
            <a:r>
              <a:rPr lang="en-US" sz="1400">
                <a:solidFill>
                  <a:srgbClr val="000000"/>
                </a:solidFill>
                <a:latin typeface="Arial"/>
                <a:ea typeface="Arial"/>
                <a:cs typeface="Arial"/>
                <a:sym typeface="Arial"/>
              </a:rPr>
              <a:t>itself </a:t>
            </a: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is mostly irregular, with the highest reported usage rates coming in at 1-3 times per week (24%) and seasonally/as needed (40%).</a:t>
            </a:r>
            <a:endParaRPr lang="en-US" sz="1400" b="0" i="0" u="none" strike="noStrike" kern="1200" cap="none" spc="0" normalizeH="0" baseline="0" noProof="0">
              <a:ln>
                <a:noFill/>
              </a:ln>
              <a:solidFill>
                <a:srgbClr val="000000"/>
              </a:solidFill>
              <a:effectLst/>
              <a:uLnTx/>
              <a:uFillTx/>
              <a:latin typeface="Arial"/>
              <a:ea typeface="Arial"/>
              <a:cs typeface="Arial"/>
            </a:endParaRPr>
          </a:p>
          <a:p>
            <a:pPr marL="285750" indent="-285750">
              <a:buClr>
                <a:srgbClr val="000000"/>
              </a:buClr>
              <a:buSzPts val="1400"/>
              <a:buFont typeface="Arial"/>
              <a:buChar char="•"/>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Daily usage rates for most supplements is above 10%, with the most popular daily </a:t>
            </a:r>
            <a:r>
              <a:rPr lang="en-US" sz="1400">
                <a:solidFill>
                  <a:srgbClr val="000000"/>
                </a:solidFill>
                <a:latin typeface="Arial"/>
                <a:ea typeface="Arial"/>
                <a:cs typeface="Arial"/>
                <a:sym typeface="Arial"/>
              </a:rPr>
              <a:t>usage is </a:t>
            </a: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supplements like vitamin C and multivitamins seeing daily use of 30% or more.</a:t>
            </a:r>
            <a:endParaRPr lang="en-US" sz="1400" b="0" i="0" u="none" strike="noStrike" kern="1200" cap="none" spc="0" normalizeH="0" baseline="0" noProof="0">
              <a:ln>
                <a:noFill/>
              </a:ln>
              <a:solidFill>
                <a:srgbClr val="000000"/>
              </a:solidFill>
              <a:effectLst/>
              <a:uLnTx/>
              <a:uFillTx/>
              <a:latin typeface="Arial"/>
              <a:ea typeface="Arial"/>
              <a:cs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All supplements have a 65% or more total usage rate among prebiotic users.</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6" name="Table 5">
            <a:extLst>
              <a:ext uri="{FF2B5EF4-FFF2-40B4-BE49-F238E27FC236}">
                <a16:creationId xmlns:a16="http://schemas.microsoft.com/office/drawing/2014/main" id="{07E05286-F798-6074-5F07-C4647D7096BF}"/>
              </a:ext>
            </a:extLst>
          </p:cNvPr>
          <p:cNvGraphicFramePr>
            <a:graphicFrameLocks noGrp="1"/>
          </p:cNvGraphicFramePr>
          <p:nvPr>
            <p:extLst>
              <p:ext uri="{D42A27DB-BD31-4B8C-83A1-F6EECF244321}">
                <p14:modId xmlns:p14="http://schemas.microsoft.com/office/powerpoint/2010/main" val="2144386621"/>
              </p:ext>
            </p:extLst>
          </p:nvPr>
        </p:nvGraphicFramePr>
        <p:xfrm>
          <a:off x="3012902" y="729285"/>
          <a:ext cx="9092496" cy="5645431"/>
        </p:xfrm>
        <a:graphic>
          <a:graphicData uri="http://schemas.openxmlformats.org/drawingml/2006/table">
            <a:tbl>
              <a:tblPr firstRow="1" bandRow="1">
                <a:tableStyleId>{5C22544A-7EE6-4342-B048-85BDC9FD1C3A}</a:tableStyleId>
              </a:tblPr>
              <a:tblGrid>
                <a:gridCol w="1188720">
                  <a:extLst>
                    <a:ext uri="{9D8B030D-6E8A-4147-A177-3AD203B41FA5}">
                      <a16:colId xmlns:a16="http://schemas.microsoft.com/office/drawing/2014/main" val="1505334280"/>
                    </a:ext>
                  </a:extLst>
                </a:gridCol>
                <a:gridCol w="493986">
                  <a:extLst>
                    <a:ext uri="{9D8B030D-6E8A-4147-A177-3AD203B41FA5}">
                      <a16:colId xmlns:a16="http://schemas.microsoft.com/office/drawing/2014/main" val="29063975"/>
                    </a:ext>
                  </a:extLst>
                </a:gridCol>
                <a:gridCol w="493986">
                  <a:extLst>
                    <a:ext uri="{9D8B030D-6E8A-4147-A177-3AD203B41FA5}">
                      <a16:colId xmlns:a16="http://schemas.microsoft.com/office/drawing/2014/main" val="2840432327"/>
                    </a:ext>
                  </a:extLst>
                </a:gridCol>
                <a:gridCol w="493986">
                  <a:extLst>
                    <a:ext uri="{9D8B030D-6E8A-4147-A177-3AD203B41FA5}">
                      <a16:colId xmlns:a16="http://schemas.microsoft.com/office/drawing/2014/main" val="545337677"/>
                    </a:ext>
                  </a:extLst>
                </a:gridCol>
                <a:gridCol w="493986">
                  <a:extLst>
                    <a:ext uri="{9D8B030D-6E8A-4147-A177-3AD203B41FA5}">
                      <a16:colId xmlns:a16="http://schemas.microsoft.com/office/drawing/2014/main" val="463601193"/>
                    </a:ext>
                  </a:extLst>
                </a:gridCol>
                <a:gridCol w="493986">
                  <a:extLst>
                    <a:ext uri="{9D8B030D-6E8A-4147-A177-3AD203B41FA5}">
                      <a16:colId xmlns:a16="http://schemas.microsoft.com/office/drawing/2014/main" val="1809670086"/>
                    </a:ext>
                  </a:extLst>
                </a:gridCol>
                <a:gridCol w="493986">
                  <a:extLst>
                    <a:ext uri="{9D8B030D-6E8A-4147-A177-3AD203B41FA5}">
                      <a16:colId xmlns:a16="http://schemas.microsoft.com/office/drawing/2014/main" val="4200774462"/>
                    </a:ext>
                  </a:extLst>
                </a:gridCol>
                <a:gridCol w="493986">
                  <a:extLst>
                    <a:ext uri="{9D8B030D-6E8A-4147-A177-3AD203B41FA5}">
                      <a16:colId xmlns:a16="http://schemas.microsoft.com/office/drawing/2014/main" val="1665520618"/>
                    </a:ext>
                  </a:extLst>
                </a:gridCol>
                <a:gridCol w="493986">
                  <a:extLst>
                    <a:ext uri="{9D8B030D-6E8A-4147-A177-3AD203B41FA5}">
                      <a16:colId xmlns:a16="http://schemas.microsoft.com/office/drawing/2014/main" val="883992204"/>
                    </a:ext>
                  </a:extLst>
                </a:gridCol>
                <a:gridCol w="493986">
                  <a:extLst>
                    <a:ext uri="{9D8B030D-6E8A-4147-A177-3AD203B41FA5}">
                      <a16:colId xmlns:a16="http://schemas.microsoft.com/office/drawing/2014/main" val="2411204966"/>
                    </a:ext>
                  </a:extLst>
                </a:gridCol>
                <a:gridCol w="493986">
                  <a:extLst>
                    <a:ext uri="{9D8B030D-6E8A-4147-A177-3AD203B41FA5}">
                      <a16:colId xmlns:a16="http://schemas.microsoft.com/office/drawing/2014/main" val="2461067269"/>
                    </a:ext>
                  </a:extLst>
                </a:gridCol>
                <a:gridCol w="493986">
                  <a:extLst>
                    <a:ext uri="{9D8B030D-6E8A-4147-A177-3AD203B41FA5}">
                      <a16:colId xmlns:a16="http://schemas.microsoft.com/office/drawing/2014/main" val="1191092026"/>
                    </a:ext>
                  </a:extLst>
                </a:gridCol>
                <a:gridCol w="493986">
                  <a:extLst>
                    <a:ext uri="{9D8B030D-6E8A-4147-A177-3AD203B41FA5}">
                      <a16:colId xmlns:a16="http://schemas.microsoft.com/office/drawing/2014/main" val="416289291"/>
                    </a:ext>
                  </a:extLst>
                </a:gridCol>
                <a:gridCol w="493986">
                  <a:extLst>
                    <a:ext uri="{9D8B030D-6E8A-4147-A177-3AD203B41FA5}">
                      <a16:colId xmlns:a16="http://schemas.microsoft.com/office/drawing/2014/main" val="3053880690"/>
                    </a:ext>
                  </a:extLst>
                </a:gridCol>
                <a:gridCol w="493986">
                  <a:extLst>
                    <a:ext uri="{9D8B030D-6E8A-4147-A177-3AD203B41FA5}">
                      <a16:colId xmlns:a16="http://schemas.microsoft.com/office/drawing/2014/main" val="3683087261"/>
                    </a:ext>
                  </a:extLst>
                </a:gridCol>
                <a:gridCol w="493986">
                  <a:extLst>
                    <a:ext uri="{9D8B030D-6E8A-4147-A177-3AD203B41FA5}">
                      <a16:colId xmlns:a16="http://schemas.microsoft.com/office/drawing/2014/main" val="1263089259"/>
                    </a:ext>
                  </a:extLst>
                </a:gridCol>
                <a:gridCol w="493986">
                  <a:extLst>
                    <a:ext uri="{9D8B030D-6E8A-4147-A177-3AD203B41FA5}">
                      <a16:colId xmlns:a16="http://schemas.microsoft.com/office/drawing/2014/main" val="3522431202"/>
                    </a:ext>
                  </a:extLst>
                </a:gridCol>
              </a:tblGrid>
              <a:tr h="457200">
                <a:tc>
                  <a:txBody>
                    <a:bodyPr/>
                    <a:lstStyle/>
                    <a:p>
                      <a:pPr algn="l" fontAlgn="b"/>
                      <a:endParaRPr lang="en-US" sz="11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n</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All Usage</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Daily</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4-6 times per week</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1-3 times per week</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Seasonally/As needed</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It's in another supplement I take</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Never</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extLst>
                  <a:ext uri="{0D108BD9-81ED-4DB2-BD59-A6C34878D82A}">
                    <a16:rowId xmlns:a16="http://schemas.microsoft.com/office/drawing/2014/main" val="3759370448"/>
                  </a:ext>
                </a:extLst>
              </a:tr>
              <a:tr h="137160">
                <a:tc>
                  <a:txBody>
                    <a:bodyPr/>
                    <a:lstStyle/>
                    <a:p>
                      <a:pPr algn="ctr" fontAlgn="b"/>
                      <a:endParaRPr lang="en-US" sz="1000" b="0" i="0" u="none" strike="noStrike">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900" b="0" i="0" u="none" strike="noStrike">
                          <a:solidFill>
                            <a:srgbClr val="000000"/>
                          </a:solidFill>
                          <a:effectLst/>
                          <a:latin typeface="+mn-lt"/>
                        </a:rPr>
                        <a:t>Prebiotic</a:t>
                      </a: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900" b="0" i="0" u="none" strike="noStrike">
                          <a:solidFill>
                            <a:srgbClr val="000000"/>
                          </a:solidFill>
                          <a:effectLst/>
                          <a:latin typeface="+mn-lt"/>
                        </a:rPr>
                        <a:t>All</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900" b="0" i="0" u="none" strike="noStrike">
                          <a:solidFill>
                            <a:srgbClr val="000000"/>
                          </a:solidFill>
                          <a:effectLst/>
                          <a:latin typeface="+mn-lt"/>
                        </a:rPr>
                        <a:t>Prebiotic</a:t>
                      </a: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900" b="0" i="0" u="none" strike="noStrike">
                          <a:solidFill>
                            <a:srgbClr val="000000"/>
                          </a:solidFill>
                          <a:effectLst/>
                          <a:latin typeface="+mn-lt"/>
                        </a:rPr>
                        <a:t>All</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900" b="0" i="0" u="none" strike="noStrike">
                          <a:solidFill>
                            <a:srgbClr val="000000"/>
                          </a:solidFill>
                          <a:effectLst/>
                          <a:latin typeface="+mn-lt"/>
                        </a:rPr>
                        <a:t>Prebiotic</a:t>
                      </a: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900" b="0" i="0" u="none" strike="noStrike">
                          <a:solidFill>
                            <a:srgbClr val="000000"/>
                          </a:solidFill>
                          <a:effectLst/>
                          <a:latin typeface="+mn-lt"/>
                        </a:rPr>
                        <a:t>All</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900" b="0" i="0" u="none" strike="noStrike">
                          <a:solidFill>
                            <a:srgbClr val="000000"/>
                          </a:solidFill>
                          <a:effectLst/>
                          <a:latin typeface="+mn-lt"/>
                        </a:rPr>
                        <a:t>Prebiotic</a:t>
                      </a: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900" b="0" i="0" u="none" strike="noStrike">
                          <a:solidFill>
                            <a:srgbClr val="000000"/>
                          </a:solidFill>
                          <a:effectLst/>
                          <a:latin typeface="+mn-lt"/>
                        </a:rPr>
                        <a:t>All</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900" b="0" i="0" u="none" strike="noStrike">
                          <a:solidFill>
                            <a:srgbClr val="000000"/>
                          </a:solidFill>
                          <a:effectLst/>
                          <a:latin typeface="+mn-lt"/>
                        </a:rPr>
                        <a:t>Prebiotic</a:t>
                      </a: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900" b="0" i="0" u="none" strike="noStrike">
                          <a:solidFill>
                            <a:srgbClr val="000000"/>
                          </a:solidFill>
                          <a:effectLst/>
                          <a:latin typeface="+mn-lt"/>
                        </a:rPr>
                        <a:t>All</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900" b="0" i="0" u="none" strike="noStrike">
                          <a:solidFill>
                            <a:srgbClr val="000000"/>
                          </a:solidFill>
                          <a:effectLst/>
                          <a:latin typeface="+mn-lt"/>
                        </a:rPr>
                        <a:t>Prebiotic</a:t>
                      </a: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900" b="0" i="0" u="none" strike="noStrike">
                          <a:solidFill>
                            <a:srgbClr val="000000"/>
                          </a:solidFill>
                          <a:effectLst/>
                          <a:latin typeface="+mn-lt"/>
                        </a:rPr>
                        <a:t>All</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900" b="0" i="0" u="none" strike="noStrike">
                          <a:solidFill>
                            <a:srgbClr val="000000"/>
                          </a:solidFill>
                          <a:effectLst/>
                          <a:latin typeface="+mn-lt"/>
                        </a:rPr>
                        <a:t>Prebiotic</a:t>
                      </a: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900" b="0" i="0" u="none" strike="noStrike">
                          <a:solidFill>
                            <a:srgbClr val="000000"/>
                          </a:solidFill>
                          <a:effectLst/>
                          <a:latin typeface="+mn-lt"/>
                        </a:rPr>
                        <a:t>All</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900" b="0" i="0" u="none" strike="noStrike">
                          <a:solidFill>
                            <a:srgbClr val="000000"/>
                          </a:solidFill>
                          <a:effectLst/>
                          <a:latin typeface="+mn-lt"/>
                        </a:rPr>
                        <a:t>Prebiotic</a:t>
                      </a: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900" b="0" i="0" u="none" strike="noStrike">
                          <a:solidFill>
                            <a:srgbClr val="000000"/>
                          </a:solidFill>
                          <a:effectLst/>
                          <a:latin typeface="+mn-lt"/>
                        </a:rPr>
                        <a:t>All</a:t>
                      </a:r>
                    </a:p>
                  </a:txBody>
                  <a:tcPr marL="9525" marR="9525" marT="9525" marB="0" anchor="b"/>
                </a:tc>
                <a:extLst>
                  <a:ext uri="{0D108BD9-81ED-4DB2-BD59-A6C34878D82A}">
                    <a16:rowId xmlns:a16="http://schemas.microsoft.com/office/drawing/2014/main" val="2073491220"/>
                  </a:ext>
                </a:extLst>
              </a:tr>
              <a:tr h="137160">
                <a:tc>
                  <a:txBody>
                    <a:bodyPr/>
                    <a:lstStyle/>
                    <a:p>
                      <a:pPr algn="l" fontAlgn="b"/>
                      <a:r>
                        <a:rPr lang="en-US" sz="1000" b="0" i="0" u="none" strike="noStrike">
                          <a:solidFill>
                            <a:srgbClr val="000000"/>
                          </a:solidFill>
                          <a:effectLst/>
                          <a:latin typeface="+mn-lt"/>
                        </a:rPr>
                        <a:t> Prebiotics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1972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3548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42%</a:t>
                      </a:r>
                    </a:p>
                  </a:txBody>
                  <a:tcPr marL="9525" marR="9525" marT="9525" marB="0" anchor="ctr"/>
                </a:tc>
                <a:extLst>
                  <a:ext uri="{0D108BD9-81ED-4DB2-BD59-A6C34878D82A}">
                    <a16:rowId xmlns:a16="http://schemas.microsoft.com/office/drawing/2014/main" val="3049519676"/>
                  </a:ext>
                </a:extLst>
              </a:tr>
              <a:tr h="137160">
                <a:tc>
                  <a:txBody>
                    <a:bodyPr/>
                    <a:lstStyle/>
                    <a:p>
                      <a:pPr algn="l" fontAlgn="b"/>
                      <a:r>
                        <a:rPr lang="en-US" sz="1000" b="0" i="0" u="none" strike="noStrike">
                          <a:solidFill>
                            <a:srgbClr val="000000"/>
                          </a:solidFill>
                          <a:effectLst/>
                          <a:latin typeface="+mn-lt"/>
                        </a:rPr>
                        <a:t> Vitamin C</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1967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4170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tc>
                <a:extLst>
                  <a:ext uri="{0D108BD9-81ED-4DB2-BD59-A6C34878D82A}">
                    <a16:rowId xmlns:a16="http://schemas.microsoft.com/office/drawing/2014/main" val="3198521995"/>
                  </a:ext>
                </a:extLst>
              </a:tr>
              <a:tr h="137160">
                <a:tc>
                  <a:txBody>
                    <a:bodyPr/>
                    <a:lstStyle/>
                    <a:p>
                      <a:pPr algn="l" fontAlgn="b"/>
                      <a:r>
                        <a:rPr lang="en-US" sz="1000" b="0" i="0" u="none" strike="noStrike">
                          <a:solidFill>
                            <a:srgbClr val="000000"/>
                          </a:solidFill>
                          <a:effectLst/>
                          <a:latin typeface="+mn-lt"/>
                        </a:rPr>
                        <a:t> Multivitamin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1961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4151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tc>
                <a:extLst>
                  <a:ext uri="{0D108BD9-81ED-4DB2-BD59-A6C34878D82A}">
                    <a16:rowId xmlns:a16="http://schemas.microsoft.com/office/drawing/2014/main" val="2490641973"/>
                  </a:ext>
                </a:extLst>
              </a:tr>
              <a:tr h="137160">
                <a:tc>
                  <a:txBody>
                    <a:bodyPr/>
                    <a:lstStyle/>
                    <a:p>
                      <a:pPr algn="l" fontAlgn="b"/>
                      <a:r>
                        <a:rPr lang="en-US" sz="1000" b="0" i="0" u="none" strike="noStrike">
                          <a:solidFill>
                            <a:srgbClr val="000000"/>
                          </a:solidFill>
                          <a:effectLst/>
                          <a:latin typeface="+mn-lt"/>
                        </a:rPr>
                        <a:t> Vitamin D</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1959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4147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tc>
                <a:extLst>
                  <a:ext uri="{0D108BD9-81ED-4DB2-BD59-A6C34878D82A}">
                    <a16:rowId xmlns:a16="http://schemas.microsoft.com/office/drawing/2014/main" val="2825403287"/>
                  </a:ext>
                </a:extLst>
              </a:tr>
              <a:tr h="137160">
                <a:tc>
                  <a:txBody>
                    <a:bodyPr/>
                    <a:lstStyle/>
                    <a:p>
                      <a:pPr algn="l" fontAlgn="b"/>
                      <a:r>
                        <a:rPr lang="en-US" sz="1000" b="0" i="0" u="none" strike="noStrike">
                          <a:solidFill>
                            <a:srgbClr val="000000"/>
                          </a:solidFill>
                          <a:effectLst/>
                          <a:latin typeface="+mn-lt"/>
                        </a:rPr>
                        <a:t> Probiotics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1948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3953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31%</a:t>
                      </a:r>
                    </a:p>
                  </a:txBody>
                  <a:tcPr marL="9525" marR="9525" marT="9525" marB="0" anchor="ctr"/>
                </a:tc>
                <a:extLst>
                  <a:ext uri="{0D108BD9-81ED-4DB2-BD59-A6C34878D82A}">
                    <a16:rowId xmlns:a16="http://schemas.microsoft.com/office/drawing/2014/main" val="1392915816"/>
                  </a:ext>
                </a:extLst>
              </a:tr>
              <a:tr h="137160">
                <a:tc>
                  <a:txBody>
                    <a:bodyPr/>
                    <a:lstStyle/>
                    <a:p>
                      <a:pPr algn="l" fontAlgn="b"/>
                      <a:r>
                        <a:rPr lang="en-US" sz="1000" b="0" i="0" u="none" strike="noStrike">
                          <a:solidFill>
                            <a:srgbClr val="000000"/>
                          </a:solidFill>
                          <a:effectLst/>
                          <a:latin typeface="+mn-lt"/>
                        </a:rPr>
                        <a:t> Magnesium</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1950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4070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tc>
                <a:extLst>
                  <a:ext uri="{0D108BD9-81ED-4DB2-BD59-A6C34878D82A}">
                    <a16:rowId xmlns:a16="http://schemas.microsoft.com/office/drawing/2014/main" val="3722339751"/>
                  </a:ext>
                </a:extLst>
              </a:tr>
              <a:tr h="137160">
                <a:tc>
                  <a:txBody>
                    <a:bodyPr/>
                    <a:lstStyle/>
                    <a:p>
                      <a:pPr algn="l" fontAlgn="b"/>
                      <a:r>
                        <a:rPr lang="en-US" sz="1000" b="0" i="0" u="none" strike="noStrike">
                          <a:solidFill>
                            <a:srgbClr val="000000"/>
                          </a:solidFill>
                          <a:effectLst/>
                          <a:latin typeface="+mn-lt"/>
                        </a:rPr>
                        <a:t> Omega-3s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1954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4095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tc>
                <a:extLst>
                  <a:ext uri="{0D108BD9-81ED-4DB2-BD59-A6C34878D82A}">
                    <a16:rowId xmlns:a16="http://schemas.microsoft.com/office/drawing/2014/main" val="2518044867"/>
                  </a:ext>
                </a:extLst>
              </a:tr>
              <a:tr h="137160">
                <a:tc>
                  <a:txBody>
                    <a:bodyPr/>
                    <a:lstStyle/>
                    <a:p>
                      <a:pPr algn="l" fontAlgn="b"/>
                      <a:r>
                        <a:rPr lang="en-US" sz="1000" b="0" i="0" u="none" strike="noStrike">
                          <a:solidFill>
                            <a:srgbClr val="000000"/>
                          </a:solidFill>
                          <a:effectLst/>
                          <a:latin typeface="+mn-lt"/>
                        </a:rPr>
                        <a:t> Antioxidants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1932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tc>
                <a:extLst>
                  <a:ext uri="{0D108BD9-81ED-4DB2-BD59-A6C34878D82A}">
                    <a16:rowId xmlns:a16="http://schemas.microsoft.com/office/drawing/2014/main" val="583618714"/>
                  </a:ext>
                </a:extLst>
              </a:tr>
              <a:tr h="137160">
                <a:tc>
                  <a:txBody>
                    <a:bodyPr/>
                    <a:lstStyle/>
                    <a:p>
                      <a:pPr algn="l" fontAlgn="b"/>
                      <a:r>
                        <a:rPr lang="en-US" sz="1000" b="0" i="0" u="none" strike="noStrike">
                          <a:solidFill>
                            <a:srgbClr val="000000"/>
                          </a:solidFill>
                          <a:effectLst/>
                          <a:latin typeface="+mn-lt"/>
                        </a:rPr>
                        <a:t> Iron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1958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4137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tc>
                <a:extLst>
                  <a:ext uri="{0D108BD9-81ED-4DB2-BD59-A6C34878D82A}">
                    <a16:rowId xmlns:a16="http://schemas.microsoft.com/office/drawing/2014/main" val="3146510394"/>
                  </a:ext>
                </a:extLst>
              </a:tr>
              <a:tr h="137160">
                <a:tc>
                  <a:txBody>
                    <a:bodyPr/>
                    <a:lstStyle/>
                    <a:p>
                      <a:pPr algn="l" fontAlgn="b"/>
                      <a:r>
                        <a:rPr lang="en-US" sz="1000" b="0" i="0" u="none" strike="noStrike">
                          <a:solidFill>
                            <a:srgbClr val="000000"/>
                          </a:solidFill>
                          <a:effectLst/>
                          <a:latin typeface="+mn-lt"/>
                        </a:rPr>
                        <a:t> Calcium</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1959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4139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tc>
                <a:extLst>
                  <a:ext uri="{0D108BD9-81ED-4DB2-BD59-A6C34878D82A}">
                    <a16:rowId xmlns:a16="http://schemas.microsoft.com/office/drawing/2014/main" val="1808786945"/>
                  </a:ext>
                </a:extLst>
              </a:tr>
              <a:tr h="137160">
                <a:tc>
                  <a:txBody>
                    <a:bodyPr/>
                    <a:lstStyle/>
                    <a:p>
                      <a:pPr algn="l" fontAlgn="b"/>
                      <a:r>
                        <a:rPr lang="en-US" sz="1000" b="0" i="0" u="none" strike="noStrike">
                          <a:solidFill>
                            <a:srgbClr val="000000"/>
                          </a:solidFill>
                          <a:effectLst/>
                          <a:latin typeface="+mn-lt"/>
                        </a:rPr>
                        <a:t> Postbiotics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1631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2567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43%</a:t>
                      </a:r>
                    </a:p>
                  </a:txBody>
                  <a:tcPr marL="9525" marR="9525" marT="9525" marB="0" anchor="ctr"/>
                </a:tc>
                <a:extLst>
                  <a:ext uri="{0D108BD9-81ED-4DB2-BD59-A6C34878D82A}">
                    <a16:rowId xmlns:a16="http://schemas.microsoft.com/office/drawing/2014/main" val="1581613591"/>
                  </a:ext>
                </a:extLst>
              </a:tr>
              <a:tr h="137160">
                <a:tc>
                  <a:txBody>
                    <a:bodyPr/>
                    <a:lstStyle/>
                    <a:p>
                      <a:pPr algn="l" fontAlgn="b"/>
                      <a:r>
                        <a:rPr lang="en-US" sz="1000" b="0" i="0" u="none" strike="noStrike">
                          <a:solidFill>
                            <a:srgbClr val="000000"/>
                          </a:solidFill>
                          <a:effectLst/>
                          <a:latin typeface="+mn-lt"/>
                        </a:rPr>
                        <a:t> Protein Powder</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3881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a:t>
                      </a:r>
                    </a:p>
                  </a:txBody>
                  <a:tcPr marL="9525" marR="9525" marT="9525" marB="0" anchor="ctr"/>
                </a:tc>
                <a:extLst>
                  <a:ext uri="{0D108BD9-81ED-4DB2-BD59-A6C34878D82A}">
                    <a16:rowId xmlns:a16="http://schemas.microsoft.com/office/drawing/2014/main" val="3125596967"/>
                  </a:ext>
                </a:extLst>
              </a:tr>
              <a:tr h="137160">
                <a:tc>
                  <a:txBody>
                    <a:bodyPr/>
                    <a:lstStyle/>
                    <a:p>
                      <a:pPr algn="l" fontAlgn="b"/>
                      <a:r>
                        <a:rPr lang="en-US" sz="1000" b="0" i="0" u="none" strike="noStrike">
                          <a:solidFill>
                            <a:srgbClr val="000000"/>
                          </a:solidFill>
                          <a:effectLst/>
                          <a:latin typeface="+mn-lt"/>
                        </a:rPr>
                        <a:t> Curcumin/ Turmeric</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1901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3716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a:t>
                      </a:r>
                    </a:p>
                  </a:txBody>
                  <a:tcPr marL="9525" marR="9525" marT="9525" marB="0" anchor="ctr"/>
                </a:tc>
                <a:extLst>
                  <a:ext uri="{0D108BD9-81ED-4DB2-BD59-A6C34878D82A}">
                    <a16:rowId xmlns:a16="http://schemas.microsoft.com/office/drawing/2014/main" val="1113373522"/>
                  </a:ext>
                </a:extLst>
              </a:tr>
              <a:tr h="137160">
                <a:tc>
                  <a:txBody>
                    <a:bodyPr/>
                    <a:lstStyle/>
                    <a:p>
                      <a:pPr algn="l" fontAlgn="b"/>
                      <a:r>
                        <a:rPr lang="en-US" sz="1000" b="0" i="0" u="none" strike="noStrike">
                          <a:solidFill>
                            <a:srgbClr val="000000"/>
                          </a:solidFill>
                          <a:effectLst/>
                          <a:latin typeface="+mn-lt"/>
                        </a:rPr>
                        <a:t> Vitamin K2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1748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3020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a:t>
                      </a:r>
                    </a:p>
                  </a:txBody>
                  <a:tcPr marL="9525" marR="9525" marT="9525" marB="0" anchor="ctr"/>
                </a:tc>
                <a:extLst>
                  <a:ext uri="{0D108BD9-81ED-4DB2-BD59-A6C34878D82A}">
                    <a16:rowId xmlns:a16="http://schemas.microsoft.com/office/drawing/2014/main" val="1386171226"/>
                  </a:ext>
                </a:extLst>
              </a:tr>
              <a:tr h="137160">
                <a:tc>
                  <a:txBody>
                    <a:bodyPr/>
                    <a:lstStyle/>
                    <a:p>
                      <a:pPr algn="l" fontAlgn="b"/>
                      <a:r>
                        <a:rPr lang="en-US" sz="1000" b="0" i="0" u="none" strike="noStrike">
                          <a:solidFill>
                            <a:srgbClr val="000000"/>
                          </a:solidFill>
                          <a:effectLst/>
                          <a:latin typeface="+mn-lt"/>
                        </a:rPr>
                        <a:t> Collagen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1904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3805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48%</a:t>
                      </a:r>
                    </a:p>
                  </a:txBody>
                  <a:tcPr marL="9525" marR="9525" marT="9525" marB="0" anchor="ctr"/>
                </a:tc>
                <a:extLst>
                  <a:ext uri="{0D108BD9-81ED-4DB2-BD59-A6C34878D82A}">
                    <a16:rowId xmlns:a16="http://schemas.microsoft.com/office/drawing/2014/main" val="3619762496"/>
                  </a:ext>
                </a:extLst>
              </a:tr>
              <a:tr h="137160">
                <a:tc>
                  <a:txBody>
                    <a:bodyPr/>
                    <a:lstStyle/>
                    <a:p>
                      <a:pPr algn="l" fontAlgn="b"/>
                      <a:r>
                        <a:rPr lang="en-US" sz="1000" b="0" i="0" u="none" strike="noStrike">
                          <a:solidFill>
                            <a:srgbClr val="000000"/>
                          </a:solidFill>
                          <a:effectLst/>
                          <a:latin typeface="+mn-lt"/>
                        </a:rPr>
                        <a:t> Ashwagandha</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1336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2072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a:t>
                      </a:r>
                    </a:p>
                  </a:txBody>
                  <a:tcPr marL="9525" marR="9525" marT="9525" marB="0" anchor="ctr"/>
                </a:tc>
                <a:extLst>
                  <a:ext uri="{0D108BD9-81ED-4DB2-BD59-A6C34878D82A}">
                    <a16:rowId xmlns:a16="http://schemas.microsoft.com/office/drawing/2014/main" val="3765521720"/>
                  </a:ext>
                </a:extLst>
              </a:tr>
              <a:tr h="137160">
                <a:tc>
                  <a:txBody>
                    <a:bodyPr/>
                    <a:lstStyle/>
                    <a:p>
                      <a:pPr algn="l" fontAlgn="b"/>
                      <a:r>
                        <a:rPr lang="en-US" sz="1000" b="0" i="0" u="none" strike="noStrike">
                          <a:solidFill>
                            <a:srgbClr val="000000"/>
                          </a:solidFill>
                          <a:effectLst/>
                          <a:latin typeface="+mn-lt"/>
                        </a:rPr>
                        <a:t> Biotin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1766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3053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43%</a:t>
                      </a:r>
                    </a:p>
                  </a:txBody>
                  <a:tcPr marL="9525" marR="9525" marT="9525" marB="0" anchor="ctr"/>
                </a:tc>
                <a:extLst>
                  <a:ext uri="{0D108BD9-81ED-4DB2-BD59-A6C34878D82A}">
                    <a16:rowId xmlns:a16="http://schemas.microsoft.com/office/drawing/2014/main" val="3801500523"/>
                  </a:ext>
                </a:extLst>
              </a:tr>
              <a:tr h="137160">
                <a:tc>
                  <a:txBody>
                    <a:bodyPr/>
                    <a:lstStyle/>
                    <a:p>
                      <a:pPr algn="l" fontAlgn="b"/>
                      <a:r>
                        <a:rPr lang="en-US" sz="1000" b="0" i="0" u="none" strike="noStrike">
                          <a:solidFill>
                            <a:srgbClr val="000000"/>
                          </a:solidFill>
                          <a:effectLst/>
                          <a:latin typeface="+mn-lt"/>
                        </a:rPr>
                        <a:t> Alpha-GPC</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1299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a:t>
                      </a:r>
                    </a:p>
                  </a:txBody>
                  <a:tcPr marL="9525" marR="9525" marT="9525" marB="0" anchor="ctr"/>
                </a:tc>
                <a:extLst>
                  <a:ext uri="{0D108BD9-81ED-4DB2-BD59-A6C34878D82A}">
                    <a16:rowId xmlns:a16="http://schemas.microsoft.com/office/drawing/2014/main" val="776063846"/>
                  </a:ext>
                </a:extLst>
              </a:tr>
              <a:tr h="137160">
                <a:tc>
                  <a:txBody>
                    <a:bodyPr/>
                    <a:lstStyle/>
                    <a:p>
                      <a:pPr algn="l" fontAlgn="b"/>
                      <a:r>
                        <a:rPr lang="en-US" sz="1000" b="0" i="0" u="none" strike="noStrike">
                          <a:solidFill>
                            <a:srgbClr val="000000"/>
                          </a:solidFill>
                          <a:effectLst/>
                          <a:latin typeface="+mn-lt"/>
                        </a:rPr>
                        <a:t> Melatonin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1874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3701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44%</a:t>
                      </a:r>
                    </a:p>
                  </a:txBody>
                  <a:tcPr marL="9525" marR="9525" marT="9525" marB="0" anchor="ctr"/>
                </a:tc>
                <a:extLst>
                  <a:ext uri="{0D108BD9-81ED-4DB2-BD59-A6C34878D82A}">
                    <a16:rowId xmlns:a16="http://schemas.microsoft.com/office/drawing/2014/main" val="59779975"/>
                  </a:ext>
                </a:extLst>
              </a:tr>
              <a:tr h="137160">
                <a:tc>
                  <a:txBody>
                    <a:bodyPr/>
                    <a:lstStyle/>
                    <a:p>
                      <a:pPr algn="l" fontAlgn="b"/>
                      <a:r>
                        <a:rPr lang="en-US" sz="1000" b="0" i="0" u="none" strike="noStrike">
                          <a:solidFill>
                            <a:srgbClr val="000000"/>
                          </a:solidFill>
                          <a:effectLst/>
                          <a:latin typeface="+mn-lt"/>
                        </a:rPr>
                        <a:t> Nootropics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1649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a:t>
                      </a:r>
                    </a:p>
                  </a:txBody>
                  <a:tcPr marL="9525" marR="9525" marT="9525" marB="0" anchor="ctr"/>
                </a:tc>
                <a:extLst>
                  <a:ext uri="{0D108BD9-81ED-4DB2-BD59-A6C34878D82A}">
                    <a16:rowId xmlns:a16="http://schemas.microsoft.com/office/drawing/2014/main" val="4226447261"/>
                  </a:ext>
                </a:extLst>
              </a:tr>
              <a:tr h="137160">
                <a:tc>
                  <a:txBody>
                    <a:bodyPr/>
                    <a:lstStyle/>
                    <a:p>
                      <a:pPr algn="l" fontAlgn="b"/>
                      <a:r>
                        <a:rPr lang="en-US" sz="1000" b="0" i="0" u="none" strike="noStrike">
                          <a:solidFill>
                            <a:srgbClr val="000000"/>
                          </a:solidFill>
                          <a:effectLst/>
                          <a:latin typeface="+mn-lt"/>
                        </a:rPr>
                        <a:t> Synbiotics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1458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45%</a:t>
                      </a:r>
                    </a:p>
                  </a:txBody>
                  <a:tcPr marL="9525" marR="9525" marT="9525" marB="0" anchor="ctr"/>
                </a:tc>
                <a:extLst>
                  <a:ext uri="{0D108BD9-81ED-4DB2-BD59-A6C34878D82A}">
                    <a16:rowId xmlns:a16="http://schemas.microsoft.com/office/drawing/2014/main" val="3289269467"/>
                  </a:ext>
                </a:extLst>
              </a:tr>
              <a:tr h="137160">
                <a:tc>
                  <a:txBody>
                    <a:bodyPr/>
                    <a:lstStyle/>
                    <a:p>
                      <a:pPr algn="l" fontAlgn="b"/>
                      <a:r>
                        <a:rPr lang="en-US" sz="1000" b="0" i="0" u="none" strike="noStrike">
                          <a:solidFill>
                            <a:srgbClr val="000000"/>
                          </a:solidFill>
                          <a:effectLst/>
                          <a:latin typeface="+mn-lt"/>
                        </a:rPr>
                        <a:t> MSM</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1385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1980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42%</a:t>
                      </a:r>
                    </a:p>
                  </a:txBody>
                  <a:tcPr marL="9525" marR="9525" marT="9525" marB="0" anchor="ctr"/>
                </a:tc>
                <a:extLst>
                  <a:ext uri="{0D108BD9-81ED-4DB2-BD59-A6C34878D82A}">
                    <a16:rowId xmlns:a16="http://schemas.microsoft.com/office/drawing/2014/main" val="4240657036"/>
                  </a:ext>
                </a:extLst>
              </a:tr>
              <a:tr h="137160">
                <a:tc>
                  <a:txBody>
                    <a:bodyPr/>
                    <a:lstStyle/>
                    <a:p>
                      <a:pPr algn="l" fontAlgn="b"/>
                      <a:r>
                        <a:rPr lang="en-US" sz="1000" b="0" i="0" u="none" strike="noStrike">
                          <a:solidFill>
                            <a:srgbClr val="000000"/>
                          </a:solidFill>
                          <a:effectLst/>
                          <a:latin typeface="+mn-lt"/>
                        </a:rPr>
                        <a:t> Astaxanthin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1332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1791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a:t>
                      </a:r>
                    </a:p>
                  </a:txBody>
                  <a:tcPr marL="9525" marR="9525" marT="9525" marB="0" anchor="ctr"/>
                </a:tc>
                <a:extLst>
                  <a:ext uri="{0D108BD9-81ED-4DB2-BD59-A6C34878D82A}">
                    <a16:rowId xmlns:a16="http://schemas.microsoft.com/office/drawing/2014/main" val="4004845599"/>
                  </a:ext>
                </a:extLst>
              </a:tr>
              <a:tr h="137160">
                <a:tc>
                  <a:txBody>
                    <a:bodyPr/>
                    <a:lstStyle/>
                    <a:p>
                      <a:pPr algn="l" fontAlgn="b"/>
                      <a:r>
                        <a:rPr lang="en-US" sz="1000" b="0" i="0" u="none" strike="noStrike">
                          <a:solidFill>
                            <a:srgbClr val="000000"/>
                          </a:solidFill>
                          <a:effectLst/>
                          <a:latin typeface="+mn-lt"/>
                        </a:rPr>
                        <a:t> CoQ10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1437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2253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44%</a:t>
                      </a:r>
                    </a:p>
                  </a:txBody>
                  <a:tcPr marL="9525" marR="9525" marT="9525" marB="0" anchor="ctr"/>
                </a:tc>
                <a:extLst>
                  <a:ext uri="{0D108BD9-81ED-4DB2-BD59-A6C34878D82A}">
                    <a16:rowId xmlns:a16="http://schemas.microsoft.com/office/drawing/2014/main" val="1205704435"/>
                  </a:ext>
                </a:extLst>
              </a:tr>
              <a:tr h="137160">
                <a:tc>
                  <a:txBody>
                    <a:bodyPr/>
                    <a:lstStyle/>
                    <a:p>
                      <a:pPr algn="l" fontAlgn="b"/>
                      <a:r>
                        <a:rPr lang="en-US" sz="1000" b="0" i="0" u="none" strike="noStrike">
                          <a:solidFill>
                            <a:srgbClr val="000000"/>
                          </a:solidFill>
                          <a:effectLst/>
                          <a:latin typeface="+mn-lt"/>
                        </a:rPr>
                        <a:t> Citicoline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1245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a:t>
                      </a:r>
                    </a:p>
                  </a:txBody>
                  <a:tcPr marL="9525" marR="9525" marT="9525" marB="0" anchor="ctr"/>
                </a:tc>
                <a:extLst>
                  <a:ext uri="{0D108BD9-81ED-4DB2-BD59-A6C34878D82A}">
                    <a16:rowId xmlns:a16="http://schemas.microsoft.com/office/drawing/2014/main" val="2871135130"/>
                  </a:ext>
                </a:extLst>
              </a:tr>
              <a:tr h="137160">
                <a:tc>
                  <a:txBody>
                    <a:bodyPr/>
                    <a:lstStyle/>
                    <a:p>
                      <a:pPr algn="l" fontAlgn="b"/>
                      <a:r>
                        <a:rPr lang="en-US" sz="1000" b="0" i="0" u="none" strike="noStrike">
                          <a:solidFill>
                            <a:srgbClr val="000000"/>
                          </a:solidFill>
                          <a:effectLst/>
                          <a:latin typeface="+mn-lt"/>
                        </a:rPr>
                        <a:t> Glucosamine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1802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3249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48%</a:t>
                      </a:r>
                    </a:p>
                  </a:txBody>
                  <a:tcPr marL="9525" marR="9525" marT="9525" marB="0" anchor="ctr"/>
                </a:tc>
                <a:extLst>
                  <a:ext uri="{0D108BD9-81ED-4DB2-BD59-A6C34878D82A}">
                    <a16:rowId xmlns:a16="http://schemas.microsoft.com/office/drawing/2014/main" val="2871939046"/>
                  </a:ext>
                </a:extLst>
              </a:tr>
              <a:tr h="137160">
                <a:tc>
                  <a:txBody>
                    <a:bodyPr/>
                    <a:lstStyle/>
                    <a:p>
                      <a:pPr algn="l" fontAlgn="b"/>
                      <a:r>
                        <a:rPr lang="en-US" sz="1000" b="0" i="0" u="none" strike="noStrike">
                          <a:solidFill>
                            <a:srgbClr val="000000"/>
                          </a:solidFill>
                          <a:effectLst/>
                          <a:latin typeface="+mn-lt"/>
                        </a:rPr>
                        <a:t> Glutathione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1489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2145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44%</a:t>
                      </a:r>
                    </a:p>
                  </a:txBody>
                  <a:tcPr marL="9525" marR="9525" marT="9525" marB="0" anchor="ctr"/>
                </a:tc>
                <a:extLst>
                  <a:ext uri="{0D108BD9-81ED-4DB2-BD59-A6C34878D82A}">
                    <a16:rowId xmlns:a16="http://schemas.microsoft.com/office/drawing/2014/main" val="2872181627"/>
                  </a:ext>
                </a:extLst>
              </a:tr>
              <a:tr h="137160">
                <a:tc>
                  <a:txBody>
                    <a:bodyPr/>
                    <a:lstStyle/>
                    <a:p>
                      <a:pPr algn="l" fontAlgn="b"/>
                      <a:r>
                        <a:rPr lang="en-US" sz="1000" b="0" i="0" u="none" strike="noStrike">
                          <a:solidFill>
                            <a:srgbClr val="000000"/>
                          </a:solidFill>
                          <a:effectLst/>
                          <a:latin typeface="+mn-lt"/>
                        </a:rPr>
                        <a:t> Lutein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1569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43%</a:t>
                      </a:r>
                    </a:p>
                  </a:txBody>
                  <a:tcPr marL="9525" marR="9525" marT="9525" marB="0" anchor="ctr"/>
                </a:tc>
                <a:extLst>
                  <a:ext uri="{0D108BD9-81ED-4DB2-BD59-A6C34878D82A}">
                    <a16:rowId xmlns:a16="http://schemas.microsoft.com/office/drawing/2014/main" val="3492693819"/>
                  </a:ext>
                </a:extLst>
              </a:tr>
              <a:tr h="137160">
                <a:tc>
                  <a:txBody>
                    <a:bodyPr/>
                    <a:lstStyle/>
                    <a:p>
                      <a:pPr algn="l" fontAlgn="b"/>
                      <a:r>
                        <a:rPr lang="en-US" sz="1000" b="0" i="0" u="none" strike="noStrike">
                          <a:solidFill>
                            <a:srgbClr val="000000"/>
                          </a:solidFill>
                          <a:effectLst/>
                          <a:latin typeface="+mn-lt"/>
                        </a:rPr>
                        <a:t> Choline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1388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2006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45%</a:t>
                      </a:r>
                    </a:p>
                  </a:txBody>
                  <a:tcPr marL="9525" marR="9525" marT="9525" marB="0" anchor="ctr"/>
                </a:tc>
                <a:extLst>
                  <a:ext uri="{0D108BD9-81ED-4DB2-BD59-A6C34878D82A}">
                    <a16:rowId xmlns:a16="http://schemas.microsoft.com/office/drawing/2014/main" val="2562013948"/>
                  </a:ext>
                </a:extLst>
              </a:tr>
              <a:tr h="137160">
                <a:tc>
                  <a:txBody>
                    <a:bodyPr/>
                    <a:lstStyle/>
                    <a:p>
                      <a:pPr algn="l" fontAlgn="b"/>
                      <a:r>
                        <a:rPr lang="en-US" sz="1000" b="0" i="0" u="none" strike="noStrike">
                          <a:solidFill>
                            <a:srgbClr val="000000"/>
                          </a:solidFill>
                          <a:effectLst/>
                          <a:latin typeface="+mn-lt"/>
                        </a:rPr>
                        <a:t> CBD</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1563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2893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53%</a:t>
                      </a:r>
                    </a:p>
                  </a:txBody>
                  <a:tcPr marL="9525" marR="9525" marT="9525" marB="0" anchor="ctr"/>
                </a:tc>
                <a:extLst>
                  <a:ext uri="{0D108BD9-81ED-4DB2-BD59-A6C34878D82A}">
                    <a16:rowId xmlns:a16="http://schemas.microsoft.com/office/drawing/2014/main" val="2948212968"/>
                  </a:ext>
                </a:extLst>
              </a:tr>
              <a:tr h="137160">
                <a:tc>
                  <a:txBody>
                    <a:bodyPr/>
                    <a:lstStyle/>
                    <a:p>
                      <a:pPr algn="l" fontAlgn="b"/>
                      <a:r>
                        <a:rPr lang="en-US" sz="1000" b="0" i="0" u="none" strike="noStrike">
                          <a:solidFill>
                            <a:srgbClr val="000000"/>
                          </a:solidFill>
                          <a:effectLst/>
                          <a:latin typeface="+mn-lt"/>
                        </a:rPr>
                        <a:t> Mushrooms </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1649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2936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54%</a:t>
                      </a:r>
                    </a:p>
                  </a:txBody>
                  <a:tcPr marL="9525" marR="9525" marT="9525" marB="0" anchor="ctr"/>
                </a:tc>
                <a:extLst>
                  <a:ext uri="{0D108BD9-81ED-4DB2-BD59-A6C34878D82A}">
                    <a16:rowId xmlns:a16="http://schemas.microsoft.com/office/drawing/2014/main" val="3803138734"/>
                  </a:ext>
                </a:extLst>
              </a:tr>
            </a:tbl>
          </a:graphicData>
        </a:graphic>
      </p:graphicFrame>
    </p:spTree>
    <p:extLst>
      <p:ext uri="{BB962C8B-B14F-4D97-AF65-F5344CB8AC3E}">
        <p14:creationId xmlns:p14="http://schemas.microsoft.com/office/powerpoint/2010/main" val="24026160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Supplement usage: us</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8229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n varies by supplement. Question: “Which of the following best describes how frequently you are taking the following supplements?”</a:t>
            </a:r>
          </a:p>
        </p:txBody>
      </p:sp>
      <p:graphicFrame>
        <p:nvGraphicFramePr>
          <p:cNvPr id="5" name="Table 4">
            <a:extLst>
              <a:ext uri="{FF2B5EF4-FFF2-40B4-BE49-F238E27FC236}">
                <a16:creationId xmlns:a16="http://schemas.microsoft.com/office/drawing/2014/main" id="{F974067B-8013-D629-4E68-32BBBF8D11A0}"/>
              </a:ext>
            </a:extLst>
          </p:cNvPr>
          <p:cNvGraphicFramePr>
            <a:graphicFrameLocks noGrp="1"/>
          </p:cNvGraphicFramePr>
          <p:nvPr>
            <p:extLst>
              <p:ext uri="{D42A27DB-BD31-4B8C-83A1-F6EECF244321}">
                <p14:modId xmlns:p14="http://schemas.microsoft.com/office/powerpoint/2010/main" val="3248702149"/>
              </p:ext>
            </p:extLst>
          </p:nvPr>
        </p:nvGraphicFramePr>
        <p:xfrm>
          <a:off x="3012902" y="729285"/>
          <a:ext cx="9092496" cy="5645431"/>
        </p:xfrm>
        <a:graphic>
          <a:graphicData uri="http://schemas.openxmlformats.org/drawingml/2006/table">
            <a:tbl>
              <a:tblPr firstRow="1" bandRow="1">
                <a:tableStyleId>{5C22544A-7EE6-4342-B048-85BDC9FD1C3A}</a:tableStyleId>
              </a:tblPr>
              <a:tblGrid>
                <a:gridCol w="1188720">
                  <a:extLst>
                    <a:ext uri="{9D8B030D-6E8A-4147-A177-3AD203B41FA5}">
                      <a16:colId xmlns:a16="http://schemas.microsoft.com/office/drawing/2014/main" val="1505334280"/>
                    </a:ext>
                  </a:extLst>
                </a:gridCol>
                <a:gridCol w="493986">
                  <a:extLst>
                    <a:ext uri="{9D8B030D-6E8A-4147-A177-3AD203B41FA5}">
                      <a16:colId xmlns:a16="http://schemas.microsoft.com/office/drawing/2014/main" val="29063975"/>
                    </a:ext>
                  </a:extLst>
                </a:gridCol>
                <a:gridCol w="493986">
                  <a:extLst>
                    <a:ext uri="{9D8B030D-6E8A-4147-A177-3AD203B41FA5}">
                      <a16:colId xmlns:a16="http://schemas.microsoft.com/office/drawing/2014/main" val="2840432327"/>
                    </a:ext>
                  </a:extLst>
                </a:gridCol>
                <a:gridCol w="493986">
                  <a:extLst>
                    <a:ext uri="{9D8B030D-6E8A-4147-A177-3AD203B41FA5}">
                      <a16:colId xmlns:a16="http://schemas.microsoft.com/office/drawing/2014/main" val="545337677"/>
                    </a:ext>
                  </a:extLst>
                </a:gridCol>
                <a:gridCol w="493986">
                  <a:extLst>
                    <a:ext uri="{9D8B030D-6E8A-4147-A177-3AD203B41FA5}">
                      <a16:colId xmlns:a16="http://schemas.microsoft.com/office/drawing/2014/main" val="463601193"/>
                    </a:ext>
                  </a:extLst>
                </a:gridCol>
                <a:gridCol w="493986">
                  <a:extLst>
                    <a:ext uri="{9D8B030D-6E8A-4147-A177-3AD203B41FA5}">
                      <a16:colId xmlns:a16="http://schemas.microsoft.com/office/drawing/2014/main" val="1809670086"/>
                    </a:ext>
                  </a:extLst>
                </a:gridCol>
                <a:gridCol w="493986">
                  <a:extLst>
                    <a:ext uri="{9D8B030D-6E8A-4147-A177-3AD203B41FA5}">
                      <a16:colId xmlns:a16="http://schemas.microsoft.com/office/drawing/2014/main" val="4200774462"/>
                    </a:ext>
                  </a:extLst>
                </a:gridCol>
                <a:gridCol w="493986">
                  <a:extLst>
                    <a:ext uri="{9D8B030D-6E8A-4147-A177-3AD203B41FA5}">
                      <a16:colId xmlns:a16="http://schemas.microsoft.com/office/drawing/2014/main" val="1665520618"/>
                    </a:ext>
                  </a:extLst>
                </a:gridCol>
                <a:gridCol w="493986">
                  <a:extLst>
                    <a:ext uri="{9D8B030D-6E8A-4147-A177-3AD203B41FA5}">
                      <a16:colId xmlns:a16="http://schemas.microsoft.com/office/drawing/2014/main" val="883992204"/>
                    </a:ext>
                  </a:extLst>
                </a:gridCol>
                <a:gridCol w="493986">
                  <a:extLst>
                    <a:ext uri="{9D8B030D-6E8A-4147-A177-3AD203B41FA5}">
                      <a16:colId xmlns:a16="http://schemas.microsoft.com/office/drawing/2014/main" val="2411204966"/>
                    </a:ext>
                  </a:extLst>
                </a:gridCol>
                <a:gridCol w="493986">
                  <a:extLst>
                    <a:ext uri="{9D8B030D-6E8A-4147-A177-3AD203B41FA5}">
                      <a16:colId xmlns:a16="http://schemas.microsoft.com/office/drawing/2014/main" val="2461067269"/>
                    </a:ext>
                  </a:extLst>
                </a:gridCol>
                <a:gridCol w="493986">
                  <a:extLst>
                    <a:ext uri="{9D8B030D-6E8A-4147-A177-3AD203B41FA5}">
                      <a16:colId xmlns:a16="http://schemas.microsoft.com/office/drawing/2014/main" val="1191092026"/>
                    </a:ext>
                  </a:extLst>
                </a:gridCol>
                <a:gridCol w="493986">
                  <a:extLst>
                    <a:ext uri="{9D8B030D-6E8A-4147-A177-3AD203B41FA5}">
                      <a16:colId xmlns:a16="http://schemas.microsoft.com/office/drawing/2014/main" val="416289291"/>
                    </a:ext>
                  </a:extLst>
                </a:gridCol>
                <a:gridCol w="493986">
                  <a:extLst>
                    <a:ext uri="{9D8B030D-6E8A-4147-A177-3AD203B41FA5}">
                      <a16:colId xmlns:a16="http://schemas.microsoft.com/office/drawing/2014/main" val="3053880690"/>
                    </a:ext>
                  </a:extLst>
                </a:gridCol>
                <a:gridCol w="493986">
                  <a:extLst>
                    <a:ext uri="{9D8B030D-6E8A-4147-A177-3AD203B41FA5}">
                      <a16:colId xmlns:a16="http://schemas.microsoft.com/office/drawing/2014/main" val="3683087261"/>
                    </a:ext>
                  </a:extLst>
                </a:gridCol>
                <a:gridCol w="493986">
                  <a:extLst>
                    <a:ext uri="{9D8B030D-6E8A-4147-A177-3AD203B41FA5}">
                      <a16:colId xmlns:a16="http://schemas.microsoft.com/office/drawing/2014/main" val="1263089259"/>
                    </a:ext>
                  </a:extLst>
                </a:gridCol>
                <a:gridCol w="493986">
                  <a:extLst>
                    <a:ext uri="{9D8B030D-6E8A-4147-A177-3AD203B41FA5}">
                      <a16:colId xmlns:a16="http://schemas.microsoft.com/office/drawing/2014/main" val="3522431202"/>
                    </a:ext>
                  </a:extLst>
                </a:gridCol>
              </a:tblGrid>
              <a:tr h="457200">
                <a:tc>
                  <a:txBody>
                    <a:bodyPr/>
                    <a:lstStyle/>
                    <a:p>
                      <a:pPr algn="l" fontAlgn="b"/>
                      <a:endParaRPr lang="en-US" sz="11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n</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All Usage</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Daily</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4-6 times per week</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1-3 times per week</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Seasonally/As needed</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It's in another supplement I take</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Never</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extLst>
                  <a:ext uri="{0D108BD9-81ED-4DB2-BD59-A6C34878D82A}">
                    <a16:rowId xmlns:a16="http://schemas.microsoft.com/office/drawing/2014/main" val="3759370448"/>
                  </a:ext>
                </a:extLst>
              </a:tr>
              <a:tr h="137160">
                <a:tc>
                  <a:txBody>
                    <a:bodyPr/>
                    <a:lstStyle/>
                    <a:p>
                      <a:pPr algn="ctr" fontAlgn="b"/>
                      <a:endParaRPr lang="en-US" sz="1000" b="0" i="0" u="none" strike="noStrike">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US</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US</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US</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US</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US</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US</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US</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US</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tc>
                <a:extLst>
                  <a:ext uri="{0D108BD9-81ED-4DB2-BD59-A6C34878D82A}">
                    <a16:rowId xmlns:a16="http://schemas.microsoft.com/office/drawing/2014/main" val="2073491220"/>
                  </a:ext>
                </a:extLst>
              </a:tr>
              <a:tr h="137160">
                <a:tc>
                  <a:txBody>
                    <a:bodyPr/>
                    <a:lstStyle/>
                    <a:p>
                      <a:pPr algn="l" fontAlgn="b"/>
                      <a:r>
                        <a:rPr lang="en-US" sz="1000" b="0" i="0" u="none" strike="noStrike">
                          <a:solidFill>
                            <a:srgbClr val="000000"/>
                          </a:solidFill>
                          <a:effectLst/>
                          <a:latin typeface="+mn-lt"/>
                        </a:rPr>
                        <a:t> Prebiotics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474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3548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42%</a:t>
                      </a:r>
                    </a:p>
                  </a:txBody>
                  <a:tcPr marL="9525" marR="9525" marT="9525" marB="0" anchor="ctr"/>
                </a:tc>
                <a:extLst>
                  <a:ext uri="{0D108BD9-81ED-4DB2-BD59-A6C34878D82A}">
                    <a16:rowId xmlns:a16="http://schemas.microsoft.com/office/drawing/2014/main" val="3049519676"/>
                  </a:ext>
                </a:extLst>
              </a:tr>
              <a:tr h="137160">
                <a:tc>
                  <a:txBody>
                    <a:bodyPr/>
                    <a:lstStyle/>
                    <a:p>
                      <a:pPr algn="l" fontAlgn="b"/>
                      <a:r>
                        <a:rPr lang="en-US" sz="1000" b="0" i="0" u="none" strike="noStrike">
                          <a:solidFill>
                            <a:srgbClr val="000000"/>
                          </a:solidFill>
                          <a:effectLst/>
                          <a:latin typeface="+mn-lt"/>
                        </a:rPr>
                        <a:t> Vitamin C</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472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4170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tc>
                <a:extLst>
                  <a:ext uri="{0D108BD9-81ED-4DB2-BD59-A6C34878D82A}">
                    <a16:rowId xmlns:a16="http://schemas.microsoft.com/office/drawing/2014/main" val="3198521995"/>
                  </a:ext>
                </a:extLst>
              </a:tr>
              <a:tr h="137160">
                <a:tc>
                  <a:txBody>
                    <a:bodyPr/>
                    <a:lstStyle/>
                    <a:p>
                      <a:pPr algn="l" fontAlgn="b"/>
                      <a:r>
                        <a:rPr lang="en-US" sz="1000" b="0" i="0" u="none" strike="noStrike">
                          <a:solidFill>
                            <a:srgbClr val="000000"/>
                          </a:solidFill>
                          <a:effectLst/>
                          <a:latin typeface="+mn-lt"/>
                        </a:rPr>
                        <a:t> Multivitamin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471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4151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tc>
                <a:extLst>
                  <a:ext uri="{0D108BD9-81ED-4DB2-BD59-A6C34878D82A}">
                    <a16:rowId xmlns:a16="http://schemas.microsoft.com/office/drawing/2014/main" val="2490641973"/>
                  </a:ext>
                </a:extLst>
              </a:tr>
              <a:tr h="137160">
                <a:tc>
                  <a:txBody>
                    <a:bodyPr/>
                    <a:lstStyle/>
                    <a:p>
                      <a:pPr algn="l" fontAlgn="b"/>
                      <a:r>
                        <a:rPr lang="en-US" sz="1000" b="0" i="0" u="none" strike="noStrike">
                          <a:solidFill>
                            <a:srgbClr val="000000"/>
                          </a:solidFill>
                          <a:effectLst/>
                          <a:latin typeface="+mn-lt"/>
                        </a:rPr>
                        <a:t> Probiotics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468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3953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31%</a:t>
                      </a:r>
                    </a:p>
                  </a:txBody>
                  <a:tcPr marL="9525" marR="9525" marT="9525" marB="0" anchor="ctr"/>
                </a:tc>
                <a:extLst>
                  <a:ext uri="{0D108BD9-81ED-4DB2-BD59-A6C34878D82A}">
                    <a16:rowId xmlns:a16="http://schemas.microsoft.com/office/drawing/2014/main" val="2825403287"/>
                  </a:ext>
                </a:extLst>
              </a:tr>
              <a:tr h="137160">
                <a:tc>
                  <a:txBody>
                    <a:bodyPr/>
                    <a:lstStyle/>
                    <a:p>
                      <a:pPr algn="l" fontAlgn="b"/>
                      <a:r>
                        <a:rPr lang="en-US" sz="1000" b="0" i="0" u="none" strike="noStrike">
                          <a:solidFill>
                            <a:srgbClr val="000000"/>
                          </a:solidFill>
                          <a:effectLst/>
                          <a:latin typeface="+mn-lt"/>
                        </a:rPr>
                        <a:t> Vitamin D</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471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4147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tc>
                <a:extLst>
                  <a:ext uri="{0D108BD9-81ED-4DB2-BD59-A6C34878D82A}">
                    <a16:rowId xmlns:a16="http://schemas.microsoft.com/office/drawing/2014/main" val="1392915816"/>
                  </a:ext>
                </a:extLst>
              </a:tr>
              <a:tr h="137160">
                <a:tc>
                  <a:txBody>
                    <a:bodyPr/>
                    <a:lstStyle/>
                    <a:p>
                      <a:pPr algn="l" fontAlgn="b"/>
                      <a:r>
                        <a:rPr lang="en-US" sz="1000" b="0" i="0" u="none" strike="noStrike">
                          <a:solidFill>
                            <a:srgbClr val="000000"/>
                          </a:solidFill>
                          <a:effectLst/>
                          <a:latin typeface="+mn-lt"/>
                        </a:rPr>
                        <a:t> Antioxidants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465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tc>
                <a:extLst>
                  <a:ext uri="{0D108BD9-81ED-4DB2-BD59-A6C34878D82A}">
                    <a16:rowId xmlns:a16="http://schemas.microsoft.com/office/drawing/2014/main" val="3722339751"/>
                  </a:ext>
                </a:extLst>
              </a:tr>
              <a:tr h="137160">
                <a:tc>
                  <a:txBody>
                    <a:bodyPr/>
                    <a:lstStyle/>
                    <a:p>
                      <a:pPr algn="l" fontAlgn="b"/>
                      <a:r>
                        <a:rPr lang="en-US" sz="1000" b="0" i="0" u="none" strike="noStrike">
                          <a:solidFill>
                            <a:srgbClr val="000000"/>
                          </a:solidFill>
                          <a:effectLst/>
                          <a:latin typeface="+mn-lt"/>
                        </a:rPr>
                        <a:t> Calcium</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469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4139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tc>
                <a:extLst>
                  <a:ext uri="{0D108BD9-81ED-4DB2-BD59-A6C34878D82A}">
                    <a16:rowId xmlns:a16="http://schemas.microsoft.com/office/drawing/2014/main" val="2518044867"/>
                  </a:ext>
                </a:extLst>
              </a:tr>
              <a:tr h="137160">
                <a:tc>
                  <a:txBody>
                    <a:bodyPr/>
                    <a:lstStyle/>
                    <a:p>
                      <a:pPr algn="l" fontAlgn="b"/>
                      <a:r>
                        <a:rPr lang="en-US" sz="1000" b="0" i="0" u="none" strike="noStrike">
                          <a:solidFill>
                            <a:srgbClr val="000000"/>
                          </a:solidFill>
                          <a:effectLst/>
                          <a:latin typeface="+mn-lt"/>
                        </a:rPr>
                        <a:t> Iron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469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4137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tc>
                <a:extLst>
                  <a:ext uri="{0D108BD9-81ED-4DB2-BD59-A6C34878D82A}">
                    <a16:rowId xmlns:a16="http://schemas.microsoft.com/office/drawing/2014/main" val="583618714"/>
                  </a:ext>
                </a:extLst>
              </a:tr>
              <a:tr h="137160">
                <a:tc>
                  <a:txBody>
                    <a:bodyPr/>
                    <a:lstStyle/>
                    <a:p>
                      <a:pPr algn="l" fontAlgn="b"/>
                      <a:r>
                        <a:rPr lang="en-US" sz="1000" b="0" i="0" u="none" strike="noStrike">
                          <a:solidFill>
                            <a:srgbClr val="000000"/>
                          </a:solidFill>
                          <a:effectLst/>
                          <a:latin typeface="+mn-lt"/>
                        </a:rPr>
                        <a:t> Omega-3s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465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4095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tc>
                <a:extLst>
                  <a:ext uri="{0D108BD9-81ED-4DB2-BD59-A6C34878D82A}">
                    <a16:rowId xmlns:a16="http://schemas.microsoft.com/office/drawing/2014/main" val="3146510394"/>
                  </a:ext>
                </a:extLst>
              </a:tr>
              <a:tr h="137160">
                <a:tc>
                  <a:txBody>
                    <a:bodyPr/>
                    <a:lstStyle/>
                    <a:p>
                      <a:pPr algn="l" fontAlgn="b"/>
                      <a:r>
                        <a:rPr lang="en-US" sz="1000" b="0" i="0" u="none" strike="noStrike">
                          <a:solidFill>
                            <a:srgbClr val="000000"/>
                          </a:solidFill>
                          <a:effectLst/>
                          <a:latin typeface="+mn-lt"/>
                        </a:rPr>
                        <a:t> Magnesium</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466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4070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tc>
                <a:extLst>
                  <a:ext uri="{0D108BD9-81ED-4DB2-BD59-A6C34878D82A}">
                    <a16:rowId xmlns:a16="http://schemas.microsoft.com/office/drawing/2014/main" val="1808786945"/>
                  </a:ext>
                </a:extLst>
              </a:tr>
              <a:tr h="137160">
                <a:tc>
                  <a:txBody>
                    <a:bodyPr/>
                    <a:lstStyle/>
                    <a:p>
                      <a:pPr algn="l" fontAlgn="b"/>
                      <a:r>
                        <a:rPr lang="en-US" sz="1000" b="0" i="0" u="none" strike="noStrike">
                          <a:solidFill>
                            <a:srgbClr val="000000"/>
                          </a:solidFill>
                          <a:effectLst/>
                          <a:latin typeface="+mn-lt"/>
                        </a:rPr>
                        <a:t> Melatonin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463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3701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44%</a:t>
                      </a:r>
                    </a:p>
                  </a:txBody>
                  <a:tcPr marL="9525" marR="9525" marT="9525" marB="0" anchor="ctr"/>
                </a:tc>
                <a:extLst>
                  <a:ext uri="{0D108BD9-81ED-4DB2-BD59-A6C34878D82A}">
                    <a16:rowId xmlns:a16="http://schemas.microsoft.com/office/drawing/2014/main" val="1581613591"/>
                  </a:ext>
                </a:extLst>
              </a:tr>
              <a:tr h="137160">
                <a:tc>
                  <a:txBody>
                    <a:bodyPr/>
                    <a:lstStyle/>
                    <a:p>
                      <a:pPr algn="l" fontAlgn="b"/>
                      <a:r>
                        <a:rPr lang="en-US" sz="1000" b="0" i="0" u="none" strike="noStrike">
                          <a:solidFill>
                            <a:srgbClr val="000000"/>
                          </a:solidFill>
                          <a:effectLst/>
                          <a:latin typeface="+mn-lt"/>
                        </a:rPr>
                        <a:t> Protein Powder</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458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3881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a:t>
                      </a:r>
                    </a:p>
                  </a:txBody>
                  <a:tcPr marL="9525" marR="9525" marT="9525" marB="0" anchor="ctr"/>
                </a:tc>
                <a:extLst>
                  <a:ext uri="{0D108BD9-81ED-4DB2-BD59-A6C34878D82A}">
                    <a16:rowId xmlns:a16="http://schemas.microsoft.com/office/drawing/2014/main" val="3125596967"/>
                  </a:ext>
                </a:extLst>
              </a:tr>
              <a:tr h="137160">
                <a:tc>
                  <a:txBody>
                    <a:bodyPr/>
                    <a:lstStyle/>
                    <a:p>
                      <a:pPr algn="l" fontAlgn="b"/>
                      <a:r>
                        <a:rPr lang="en-US" sz="1000" b="0" i="0" u="none" strike="noStrike">
                          <a:solidFill>
                            <a:srgbClr val="000000"/>
                          </a:solidFill>
                          <a:effectLst/>
                          <a:latin typeface="+mn-lt"/>
                        </a:rPr>
                        <a:t> Postbiotics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396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2567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43%</a:t>
                      </a:r>
                    </a:p>
                  </a:txBody>
                  <a:tcPr marL="9525" marR="9525" marT="9525" marB="0" anchor="ctr"/>
                </a:tc>
                <a:extLst>
                  <a:ext uri="{0D108BD9-81ED-4DB2-BD59-A6C34878D82A}">
                    <a16:rowId xmlns:a16="http://schemas.microsoft.com/office/drawing/2014/main" val="1113373522"/>
                  </a:ext>
                </a:extLst>
              </a:tr>
              <a:tr h="137160">
                <a:tc>
                  <a:txBody>
                    <a:bodyPr/>
                    <a:lstStyle/>
                    <a:p>
                      <a:pPr algn="l" fontAlgn="b"/>
                      <a:r>
                        <a:rPr lang="en-US" sz="1000" b="0" i="0" u="none" strike="noStrike">
                          <a:solidFill>
                            <a:srgbClr val="000000"/>
                          </a:solidFill>
                          <a:effectLst/>
                          <a:latin typeface="+mn-lt"/>
                        </a:rPr>
                        <a:t> Curcumin/ Turmeric</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457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3716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a:t>
                      </a:r>
                    </a:p>
                  </a:txBody>
                  <a:tcPr marL="9525" marR="9525" marT="9525" marB="0" anchor="ctr"/>
                </a:tc>
                <a:extLst>
                  <a:ext uri="{0D108BD9-81ED-4DB2-BD59-A6C34878D82A}">
                    <a16:rowId xmlns:a16="http://schemas.microsoft.com/office/drawing/2014/main" val="1386171226"/>
                  </a:ext>
                </a:extLst>
              </a:tr>
              <a:tr h="137160">
                <a:tc>
                  <a:txBody>
                    <a:bodyPr/>
                    <a:lstStyle/>
                    <a:p>
                      <a:pPr algn="l" fontAlgn="b"/>
                      <a:r>
                        <a:rPr lang="en-US" sz="1000" b="0" i="0" u="none" strike="noStrike">
                          <a:solidFill>
                            <a:srgbClr val="000000"/>
                          </a:solidFill>
                          <a:effectLst/>
                          <a:latin typeface="+mn-lt"/>
                        </a:rPr>
                        <a:t> Alpha-GPC</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a:t>
                      </a:r>
                    </a:p>
                  </a:txBody>
                  <a:tcPr marL="9525" marR="9525" marT="9525" marB="0" anchor="ctr"/>
                </a:tc>
                <a:extLst>
                  <a:ext uri="{0D108BD9-81ED-4DB2-BD59-A6C34878D82A}">
                    <a16:rowId xmlns:a16="http://schemas.microsoft.com/office/drawing/2014/main" val="3619762496"/>
                  </a:ext>
                </a:extLst>
              </a:tr>
              <a:tr h="137160">
                <a:tc>
                  <a:txBody>
                    <a:bodyPr/>
                    <a:lstStyle/>
                    <a:p>
                      <a:pPr algn="l" fontAlgn="b"/>
                      <a:r>
                        <a:rPr lang="en-US" sz="1000" b="0" i="0" u="none" strike="noStrike">
                          <a:solidFill>
                            <a:srgbClr val="000000"/>
                          </a:solidFill>
                          <a:effectLst/>
                          <a:latin typeface="+mn-lt"/>
                        </a:rPr>
                        <a:t> Citicoline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a:t>
                      </a:r>
                    </a:p>
                  </a:txBody>
                  <a:tcPr marL="9525" marR="9525" marT="9525" marB="0" anchor="ctr"/>
                </a:tc>
                <a:extLst>
                  <a:ext uri="{0D108BD9-81ED-4DB2-BD59-A6C34878D82A}">
                    <a16:rowId xmlns:a16="http://schemas.microsoft.com/office/drawing/2014/main" val="3765521720"/>
                  </a:ext>
                </a:extLst>
              </a:tr>
              <a:tr h="137160">
                <a:tc>
                  <a:txBody>
                    <a:bodyPr/>
                    <a:lstStyle/>
                    <a:p>
                      <a:pPr algn="l" fontAlgn="b"/>
                      <a:r>
                        <a:rPr lang="en-US" sz="1000" b="0" i="0" u="none" strike="noStrike">
                          <a:solidFill>
                            <a:srgbClr val="000000"/>
                          </a:solidFill>
                          <a:effectLst/>
                          <a:latin typeface="+mn-lt"/>
                        </a:rPr>
                        <a:t> Biotin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448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3053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43%</a:t>
                      </a:r>
                    </a:p>
                  </a:txBody>
                  <a:tcPr marL="9525" marR="9525" marT="9525" marB="0" anchor="ctr"/>
                </a:tc>
                <a:extLst>
                  <a:ext uri="{0D108BD9-81ED-4DB2-BD59-A6C34878D82A}">
                    <a16:rowId xmlns:a16="http://schemas.microsoft.com/office/drawing/2014/main" val="3801500523"/>
                  </a:ext>
                </a:extLst>
              </a:tr>
              <a:tr h="137160">
                <a:tc>
                  <a:txBody>
                    <a:bodyPr/>
                    <a:lstStyle/>
                    <a:p>
                      <a:pPr algn="l" fontAlgn="b"/>
                      <a:r>
                        <a:rPr lang="en-US" sz="1000" b="0" i="0" u="none" strike="noStrike">
                          <a:solidFill>
                            <a:srgbClr val="000000"/>
                          </a:solidFill>
                          <a:effectLst/>
                          <a:latin typeface="+mn-lt"/>
                        </a:rPr>
                        <a:t> Astaxanthin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295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1791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a:t>
                      </a:r>
                    </a:p>
                  </a:txBody>
                  <a:tcPr marL="9525" marR="9525" marT="9525" marB="0" anchor="ctr"/>
                </a:tc>
                <a:extLst>
                  <a:ext uri="{0D108BD9-81ED-4DB2-BD59-A6C34878D82A}">
                    <a16:rowId xmlns:a16="http://schemas.microsoft.com/office/drawing/2014/main" val="776063846"/>
                  </a:ext>
                </a:extLst>
              </a:tr>
              <a:tr h="137160">
                <a:tc>
                  <a:txBody>
                    <a:bodyPr/>
                    <a:lstStyle/>
                    <a:p>
                      <a:pPr algn="l" fontAlgn="b"/>
                      <a:r>
                        <a:rPr lang="en-US" sz="1000" b="0" i="0" u="none" strike="noStrike">
                          <a:solidFill>
                            <a:srgbClr val="000000"/>
                          </a:solidFill>
                          <a:effectLst/>
                          <a:latin typeface="+mn-lt"/>
                        </a:rPr>
                        <a:t> Vitamin K2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3020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a:t>
                      </a:r>
                    </a:p>
                  </a:txBody>
                  <a:tcPr marL="9525" marR="9525" marT="9525" marB="0" anchor="ctr"/>
                </a:tc>
                <a:extLst>
                  <a:ext uri="{0D108BD9-81ED-4DB2-BD59-A6C34878D82A}">
                    <a16:rowId xmlns:a16="http://schemas.microsoft.com/office/drawing/2014/main" val="59779975"/>
                  </a:ext>
                </a:extLst>
              </a:tr>
              <a:tr h="137160">
                <a:tc>
                  <a:txBody>
                    <a:bodyPr/>
                    <a:lstStyle/>
                    <a:p>
                      <a:pPr algn="l" fontAlgn="b"/>
                      <a:r>
                        <a:rPr lang="en-US" sz="1000" b="0" i="0" u="none" strike="noStrike">
                          <a:solidFill>
                            <a:srgbClr val="000000"/>
                          </a:solidFill>
                          <a:effectLst/>
                          <a:latin typeface="+mn-lt"/>
                        </a:rPr>
                        <a:t> Synbiotics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336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45%</a:t>
                      </a:r>
                    </a:p>
                  </a:txBody>
                  <a:tcPr marL="9525" marR="9525" marT="9525" marB="0" anchor="ctr"/>
                </a:tc>
                <a:extLst>
                  <a:ext uri="{0D108BD9-81ED-4DB2-BD59-A6C34878D82A}">
                    <a16:rowId xmlns:a16="http://schemas.microsoft.com/office/drawing/2014/main" val="4226447261"/>
                  </a:ext>
                </a:extLst>
              </a:tr>
              <a:tr h="137160">
                <a:tc>
                  <a:txBody>
                    <a:bodyPr/>
                    <a:lstStyle/>
                    <a:p>
                      <a:pPr algn="l" fontAlgn="b"/>
                      <a:r>
                        <a:rPr lang="en-US" sz="1000" b="0" i="0" u="none" strike="noStrike">
                          <a:solidFill>
                            <a:srgbClr val="000000"/>
                          </a:solidFill>
                          <a:effectLst/>
                          <a:latin typeface="+mn-lt"/>
                        </a:rPr>
                        <a:t> Nootropics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1649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a:t>
                      </a:r>
                    </a:p>
                  </a:txBody>
                  <a:tcPr marL="9525" marR="9525" marT="9525" marB="0" anchor="ctr"/>
                </a:tc>
                <a:extLst>
                  <a:ext uri="{0D108BD9-81ED-4DB2-BD59-A6C34878D82A}">
                    <a16:rowId xmlns:a16="http://schemas.microsoft.com/office/drawing/2014/main" val="3289269467"/>
                  </a:ext>
                </a:extLst>
              </a:tr>
              <a:tr h="137160">
                <a:tc>
                  <a:txBody>
                    <a:bodyPr/>
                    <a:lstStyle/>
                    <a:p>
                      <a:pPr algn="l" fontAlgn="b"/>
                      <a:r>
                        <a:rPr lang="en-US" sz="1000" b="0" i="0" u="none" strike="noStrike">
                          <a:solidFill>
                            <a:srgbClr val="000000"/>
                          </a:solidFill>
                          <a:effectLst/>
                          <a:latin typeface="+mn-lt"/>
                        </a:rPr>
                        <a:t> MSM</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1980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42%</a:t>
                      </a:r>
                    </a:p>
                  </a:txBody>
                  <a:tcPr marL="9525" marR="9525" marT="9525" marB="0" anchor="ctr"/>
                </a:tc>
                <a:extLst>
                  <a:ext uri="{0D108BD9-81ED-4DB2-BD59-A6C34878D82A}">
                    <a16:rowId xmlns:a16="http://schemas.microsoft.com/office/drawing/2014/main" val="4240657036"/>
                  </a:ext>
                </a:extLst>
              </a:tr>
              <a:tr h="137160">
                <a:tc>
                  <a:txBody>
                    <a:bodyPr/>
                    <a:lstStyle/>
                    <a:p>
                      <a:pPr algn="l" fontAlgn="b"/>
                      <a:r>
                        <a:rPr lang="en-US" sz="1000" b="0" i="0" u="none" strike="noStrike">
                          <a:solidFill>
                            <a:srgbClr val="000000"/>
                          </a:solidFill>
                          <a:effectLst/>
                          <a:latin typeface="+mn-lt"/>
                        </a:rPr>
                        <a:t> CoQ10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379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2253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44%</a:t>
                      </a:r>
                    </a:p>
                  </a:txBody>
                  <a:tcPr marL="9525" marR="9525" marT="9525" marB="0" anchor="ctr"/>
                </a:tc>
                <a:extLst>
                  <a:ext uri="{0D108BD9-81ED-4DB2-BD59-A6C34878D82A}">
                    <a16:rowId xmlns:a16="http://schemas.microsoft.com/office/drawing/2014/main" val="4004845599"/>
                  </a:ext>
                </a:extLst>
              </a:tr>
              <a:tr h="137160">
                <a:tc>
                  <a:txBody>
                    <a:bodyPr/>
                    <a:lstStyle/>
                    <a:p>
                      <a:pPr algn="l" fontAlgn="b"/>
                      <a:r>
                        <a:rPr lang="en-US" sz="1000" b="0" i="0" u="none" strike="noStrike">
                          <a:solidFill>
                            <a:srgbClr val="000000"/>
                          </a:solidFill>
                          <a:effectLst/>
                          <a:latin typeface="+mn-lt"/>
                        </a:rPr>
                        <a:t> Glutathione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339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2145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44%</a:t>
                      </a:r>
                    </a:p>
                  </a:txBody>
                  <a:tcPr marL="9525" marR="9525" marT="9525" marB="0" anchor="ctr"/>
                </a:tc>
                <a:extLst>
                  <a:ext uri="{0D108BD9-81ED-4DB2-BD59-A6C34878D82A}">
                    <a16:rowId xmlns:a16="http://schemas.microsoft.com/office/drawing/2014/main" val="1205704435"/>
                  </a:ext>
                </a:extLst>
              </a:tr>
              <a:tr h="137160">
                <a:tc>
                  <a:txBody>
                    <a:bodyPr/>
                    <a:lstStyle/>
                    <a:p>
                      <a:pPr algn="l" fontAlgn="b"/>
                      <a:r>
                        <a:rPr lang="en-US" sz="1000" b="0" i="0" u="none" strike="noStrike">
                          <a:solidFill>
                            <a:srgbClr val="000000"/>
                          </a:solidFill>
                          <a:effectLst/>
                          <a:latin typeface="+mn-lt"/>
                        </a:rPr>
                        <a:t> Collagen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454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3805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48%</a:t>
                      </a:r>
                    </a:p>
                  </a:txBody>
                  <a:tcPr marL="9525" marR="9525" marT="9525" marB="0" anchor="ctr"/>
                </a:tc>
                <a:extLst>
                  <a:ext uri="{0D108BD9-81ED-4DB2-BD59-A6C34878D82A}">
                    <a16:rowId xmlns:a16="http://schemas.microsoft.com/office/drawing/2014/main" val="2871135130"/>
                  </a:ext>
                </a:extLst>
              </a:tr>
              <a:tr h="137160">
                <a:tc>
                  <a:txBody>
                    <a:bodyPr/>
                    <a:lstStyle/>
                    <a:p>
                      <a:pPr algn="l" fontAlgn="b"/>
                      <a:r>
                        <a:rPr lang="en-US" sz="1000" b="0" i="0" u="none" strike="noStrike">
                          <a:solidFill>
                            <a:srgbClr val="000000"/>
                          </a:solidFill>
                          <a:effectLst/>
                          <a:latin typeface="+mn-lt"/>
                        </a:rPr>
                        <a:t> Glucosamine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438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3249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48%</a:t>
                      </a:r>
                    </a:p>
                  </a:txBody>
                  <a:tcPr marL="9525" marR="9525" marT="9525" marB="0" anchor="ctr"/>
                </a:tc>
                <a:extLst>
                  <a:ext uri="{0D108BD9-81ED-4DB2-BD59-A6C34878D82A}">
                    <a16:rowId xmlns:a16="http://schemas.microsoft.com/office/drawing/2014/main" val="2871939046"/>
                  </a:ext>
                </a:extLst>
              </a:tr>
              <a:tr h="137160">
                <a:tc>
                  <a:txBody>
                    <a:bodyPr/>
                    <a:lstStyle/>
                    <a:p>
                      <a:pPr algn="l" fontAlgn="b"/>
                      <a:r>
                        <a:rPr lang="en-US" sz="1000" b="0" i="0" u="none" strike="noStrike">
                          <a:solidFill>
                            <a:srgbClr val="000000"/>
                          </a:solidFill>
                          <a:effectLst/>
                          <a:latin typeface="+mn-lt"/>
                        </a:rPr>
                        <a:t> Ashwagandha</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349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2072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a:t>
                      </a:r>
                    </a:p>
                  </a:txBody>
                  <a:tcPr marL="9525" marR="9525" marT="9525" marB="0" anchor="ctr"/>
                </a:tc>
                <a:extLst>
                  <a:ext uri="{0D108BD9-81ED-4DB2-BD59-A6C34878D82A}">
                    <a16:rowId xmlns:a16="http://schemas.microsoft.com/office/drawing/2014/main" val="2872181627"/>
                  </a:ext>
                </a:extLst>
              </a:tr>
              <a:tr h="137160">
                <a:tc>
                  <a:txBody>
                    <a:bodyPr/>
                    <a:lstStyle/>
                    <a:p>
                      <a:pPr algn="l" fontAlgn="b"/>
                      <a:r>
                        <a:rPr lang="en-US" sz="1000" b="0" i="0" u="none" strike="noStrike">
                          <a:solidFill>
                            <a:srgbClr val="000000"/>
                          </a:solidFill>
                          <a:effectLst/>
                          <a:latin typeface="+mn-lt"/>
                        </a:rPr>
                        <a:t> Choline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354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2006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45%</a:t>
                      </a:r>
                    </a:p>
                  </a:txBody>
                  <a:tcPr marL="9525" marR="9525" marT="9525" marB="0" anchor="ctr"/>
                </a:tc>
                <a:extLst>
                  <a:ext uri="{0D108BD9-81ED-4DB2-BD59-A6C34878D82A}">
                    <a16:rowId xmlns:a16="http://schemas.microsoft.com/office/drawing/2014/main" val="3492693819"/>
                  </a:ext>
                </a:extLst>
              </a:tr>
              <a:tr h="137160">
                <a:tc>
                  <a:txBody>
                    <a:bodyPr/>
                    <a:lstStyle/>
                    <a:p>
                      <a:pPr algn="l" fontAlgn="b"/>
                      <a:r>
                        <a:rPr lang="en-US" sz="1000" b="0" i="0" u="none" strike="noStrike">
                          <a:solidFill>
                            <a:srgbClr val="000000"/>
                          </a:solidFill>
                          <a:effectLst/>
                          <a:latin typeface="+mn-lt"/>
                        </a:rPr>
                        <a:t> Lutein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369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43%</a:t>
                      </a:r>
                    </a:p>
                  </a:txBody>
                  <a:tcPr marL="9525" marR="9525" marT="9525" marB="0" anchor="ctr"/>
                </a:tc>
                <a:extLst>
                  <a:ext uri="{0D108BD9-81ED-4DB2-BD59-A6C34878D82A}">
                    <a16:rowId xmlns:a16="http://schemas.microsoft.com/office/drawing/2014/main" val="2562013948"/>
                  </a:ext>
                </a:extLst>
              </a:tr>
              <a:tr h="137160">
                <a:tc>
                  <a:txBody>
                    <a:bodyPr/>
                    <a:lstStyle/>
                    <a:p>
                      <a:pPr algn="l" fontAlgn="b"/>
                      <a:r>
                        <a:rPr lang="en-US" sz="1000" b="0" i="0" u="none" strike="noStrike">
                          <a:solidFill>
                            <a:srgbClr val="000000"/>
                          </a:solidFill>
                          <a:effectLst/>
                          <a:latin typeface="+mn-lt"/>
                        </a:rPr>
                        <a:t> CBD</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449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2893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53%</a:t>
                      </a:r>
                    </a:p>
                  </a:txBody>
                  <a:tcPr marL="9525" marR="9525" marT="9525" marB="0" anchor="ctr"/>
                </a:tc>
                <a:extLst>
                  <a:ext uri="{0D108BD9-81ED-4DB2-BD59-A6C34878D82A}">
                    <a16:rowId xmlns:a16="http://schemas.microsoft.com/office/drawing/2014/main" val="2948212968"/>
                  </a:ext>
                </a:extLst>
              </a:tr>
              <a:tr h="137160">
                <a:tc>
                  <a:txBody>
                    <a:bodyPr/>
                    <a:lstStyle/>
                    <a:p>
                      <a:pPr algn="l" fontAlgn="b"/>
                      <a:r>
                        <a:rPr lang="en-US" sz="1000" b="0" i="0" u="none" strike="noStrike">
                          <a:solidFill>
                            <a:srgbClr val="000000"/>
                          </a:solidFill>
                          <a:effectLst/>
                          <a:latin typeface="+mn-lt"/>
                        </a:rPr>
                        <a:t> Mushrooms </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2936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54%</a:t>
                      </a:r>
                    </a:p>
                  </a:txBody>
                  <a:tcPr marL="9525" marR="9525" marT="9525" marB="0" anchor="ctr"/>
                </a:tc>
                <a:extLst>
                  <a:ext uri="{0D108BD9-81ED-4DB2-BD59-A6C34878D82A}">
                    <a16:rowId xmlns:a16="http://schemas.microsoft.com/office/drawing/2014/main" val="3803138734"/>
                  </a:ext>
                </a:extLst>
              </a:tr>
            </a:tbl>
          </a:graphicData>
        </a:graphic>
      </p:graphicFrame>
      <p:pic>
        <p:nvPicPr>
          <p:cNvPr id="9" name="Google Shape;590;p21" descr="Icon&#10;&#10;Description automatically generated">
            <a:extLst>
              <a:ext uri="{FF2B5EF4-FFF2-40B4-BE49-F238E27FC236}">
                <a16:creationId xmlns:a16="http://schemas.microsoft.com/office/drawing/2014/main" id="{2EF39EFF-606C-1FD1-45F2-DA06A91F1325}"/>
              </a:ext>
            </a:extLst>
          </p:cNvPr>
          <p:cNvPicPr preferRelativeResize="0"/>
          <p:nvPr/>
        </p:nvPicPr>
        <p:blipFill rotWithShape="1">
          <a:blip r:embed="rId2">
            <a:alphaModFix/>
          </a:blip>
          <a:srcRect/>
          <a:stretch/>
        </p:blipFill>
        <p:spPr>
          <a:xfrm>
            <a:off x="0" y="865776"/>
            <a:ext cx="457200" cy="457200"/>
          </a:xfrm>
          <a:prstGeom prst="rect">
            <a:avLst/>
          </a:prstGeom>
          <a:noFill/>
          <a:ln>
            <a:noFill/>
          </a:ln>
        </p:spPr>
      </p:pic>
      <p:sp>
        <p:nvSpPr>
          <p:cNvPr id="10" name="Google Shape;591;p21">
            <a:extLst>
              <a:ext uri="{FF2B5EF4-FFF2-40B4-BE49-F238E27FC236}">
                <a16:creationId xmlns:a16="http://schemas.microsoft.com/office/drawing/2014/main" id="{C971CFDE-3D84-B310-EEF2-436D32C24CAE}"/>
              </a:ext>
            </a:extLst>
          </p:cNvPr>
          <p:cNvSpPr txBox="1"/>
          <p:nvPr/>
        </p:nvSpPr>
        <p:spPr>
          <a:xfrm>
            <a:off x="357147" y="865776"/>
            <a:ext cx="2655755" cy="289305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indent="-285750">
              <a:buClr>
                <a:srgbClr val="000000"/>
              </a:buClr>
              <a:buSzPts val="1400"/>
              <a:buFont typeface="Arial"/>
              <a:buChar char="•"/>
              <a:defRPr/>
            </a:pPr>
            <a:r>
              <a:rPr lang="en-US" sz="1400">
                <a:solidFill>
                  <a:srgbClr val="000000"/>
                </a:solidFill>
                <a:latin typeface="Arial"/>
                <a:ea typeface="Arial"/>
                <a:cs typeface="Arial"/>
                <a:sym typeface="Arial"/>
              </a:rPr>
              <a:t>In the US, we see a significant uptick of all supplement frequency of use for prebiotic users. For instance, regular use of probiotics is up 23%.</a:t>
            </a:r>
            <a:endParaRPr lang="en-US">
              <a:solidFill>
                <a:srgbClr val="000000"/>
              </a:solidFill>
              <a:latin typeface="Arial"/>
              <a:ea typeface="Arial"/>
              <a:cs typeface="Arial"/>
              <a:sym typeface="Arial"/>
            </a:endParaRPr>
          </a:p>
          <a:p>
            <a:pPr marL="285750" indent="-285750">
              <a:buClr>
                <a:srgbClr val="000000"/>
              </a:buClr>
              <a:buSzPts val="1400"/>
              <a:buFont typeface="Arial"/>
              <a:buChar char="•"/>
              <a:defRPr/>
            </a:pPr>
            <a:r>
              <a:rPr lang="en-US" sz="1400">
                <a:solidFill>
                  <a:srgbClr val="000000"/>
                </a:solidFill>
                <a:latin typeface="Arial"/>
                <a:ea typeface="Arial"/>
                <a:cs typeface="Arial"/>
                <a:sym typeface="Arial"/>
              </a:rPr>
              <a:t>US</a:t>
            </a: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 prebiotic use is more spread out over each category, with not single category, regular or irregular seeing a usage rate above 28%.</a:t>
            </a:r>
            <a:endParaRPr lang="en-US">
              <a:cs typeface="Arial"/>
            </a:endParaRPr>
          </a:p>
        </p:txBody>
      </p:sp>
    </p:spTree>
    <p:extLst>
      <p:ext uri="{BB962C8B-B14F-4D97-AF65-F5344CB8AC3E}">
        <p14:creationId xmlns:p14="http://schemas.microsoft.com/office/powerpoint/2010/main" val="15418126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Supplement usage: UK</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8229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n varies by supplement. Question: “Which of the following best describes how frequently you are taking the following supplements?”</a:t>
            </a:r>
          </a:p>
        </p:txBody>
      </p:sp>
      <p:graphicFrame>
        <p:nvGraphicFramePr>
          <p:cNvPr id="5" name="Table 4">
            <a:extLst>
              <a:ext uri="{FF2B5EF4-FFF2-40B4-BE49-F238E27FC236}">
                <a16:creationId xmlns:a16="http://schemas.microsoft.com/office/drawing/2014/main" id="{F974067B-8013-D629-4E68-32BBBF8D11A0}"/>
              </a:ext>
            </a:extLst>
          </p:cNvPr>
          <p:cNvGraphicFramePr>
            <a:graphicFrameLocks noGrp="1"/>
          </p:cNvGraphicFramePr>
          <p:nvPr>
            <p:extLst>
              <p:ext uri="{D42A27DB-BD31-4B8C-83A1-F6EECF244321}">
                <p14:modId xmlns:p14="http://schemas.microsoft.com/office/powerpoint/2010/main" val="4016849767"/>
              </p:ext>
            </p:extLst>
          </p:nvPr>
        </p:nvGraphicFramePr>
        <p:xfrm>
          <a:off x="3012902" y="729285"/>
          <a:ext cx="9092496" cy="5645431"/>
        </p:xfrm>
        <a:graphic>
          <a:graphicData uri="http://schemas.openxmlformats.org/drawingml/2006/table">
            <a:tbl>
              <a:tblPr firstRow="1" bandRow="1">
                <a:tableStyleId>{5C22544A-7EE6-4342-B048-85BDC9FD1C3A}</a:tableStyleId>
              </a:tblPr>
              <a:tblGrid>
                <a:gridCol w="1188720">
                  <a:extLst>
                    <a:ext uri="{9D8B030D-6E8A-4147-A177-3AD203B41FA5}">
                      <a16:colId xmlns:a16="http://schemas.microsoft.com/office/drawing/2014/main" val="1505334280"/>
                    </a:ext>
                  </a:extLst>
                </a:gridCol>
                <a:gridCol w="493986">
                  <a:extLst>
                    <a:ext uri="{9D8B030D-6E8A-4147-A177-3AD203B41FA5}">
                      <a16:colId xmlns:a16="http://schemas.microsoft.com/office/drawing/2014/main" val="29063975"/>
                    </a:ext>
                  </a:extLst>
                </a:gridCol>
                <a:gridCol w="493986">
                  <a:extLst>
                    <a:ext uri="{9D8B030D-6E8A-4147-A177-3AD203B41FA5}">
                      <a16:colId xmlns:a16="http://schemas.microsoft.com/office/drawing/2014/main" val="2840432327"/>
                    </a:ext>
                  </a:extLst>
                </a:gridCol>
                <a:gridCol w="493986">
                  <a:extLst>
                    <a:ext uri="{9D8B030D-6E8A-4147-A177-3AD203B41FA5}">
                      <a16:colId xmlns:a16="http://schemas.microsoft.com/office/drawing/2014/main" val="545337677"/>
                    </a:ext>
                  </a:extLst>
                </a:gridCol>
                <a:gridCol w="493986">
                  <a:extLst>
                    <a:ext uri="{9D8B030D-6E8A-4147-A177-3AD203B41FA5}">
                      <a16:colId xmlns:a16="http://schemas.microsoft.com/office/drawing/2014/main" val="463601193"/>
                    </a:ext>
                  </a:extLst>
                </a:gridCol>
                <a:gridCol w="493986">
                  <a:extLst>
                    <a:ext uri="{9D8B030D-6E8A-4147-A177-3AD203B41FA5}">
                      <a16:colId xmlns:a16="http://schemas.microsoft.com/office/drawing/2014/main" val="1809670086"/>
                    </a:ext>
                  </a:extLst>
                </a:gridCol>
                <a:gridCol w="493986">
                  <a:extLst>
                    <a:ext uri="{9D8B030D-6E8A-4147-A177-3AD203B41FA5}">
                      <a16:colId xmlns:a16="http://schemas.microsoft.com/office/drawing/2014/main" val="4200774462"/>
                    </a:ext>
                  </a:extLst>
                </a:gridCol>
                <a:gridCol w="493986">
                  <a:extLst>
                    <a:ext uri="{9D8B030D-6E8A-4147-A177-3AD203B41FA5}">
                      <a16:colId xmlns:a16="http://schemas.microsoft.com/office/drawing/2014/main" val="1665520618"/>
                    </a:ext>
                  </a:extLst>
                </a:gridCol>
                <a:gridCol w="493986">
                  <a:extLst>
                    <a:ext uri="{9D8B030D-6E8A-4147-A177-3AD203B41FA5}">
                      <a16:colId xmlns:a16="http://schemas.microsoft.com/office/drawing/2014/main" val="883992204"/>
                    </a:ext>
                  </a:extLst>
                </a:gridCol>
                <a:gridCol w="493986">
                  <a:extLst>
                    <a:ext uri="{9D8B030D-6E8A-4147-A177-3AD203B41FA5}">
                      <a16:colId xmlns:a16="http://schemas.microsoft.com/office/drawing/2014/main" val="2411204966"/>
                    </a:ext>
                  </a:extLst>
                </a:gridCol>
                <a:gridCol w="493986">
                  <a:extLst>
                    <a:ext uri="{9D8B030D-6E8A-4147-A177-3AD203B41FA5}">
                      <a16:colId xmlns:a16="http://schemas.microsoft.com/office/drawing/2014/main" val="2461067269"/>
                    </a:ext>
                  </a:extLst>
                </a:gridCol>
                <a:gridCol w="493986">
                  <a:extLst>
                    <a:ext uri="{9D8B030D-6E8A-4147-A177-3AD203B41FA5}">
                      <a16:colId xmlns:a16="http://schemas.microsoft.com/office/drawing/2014/main" val="1191092026"/>
                    </a:ext>
                  </a:extLst>
                </a:gridCol>
                <a:gridCol w="493986">
                  <a:extLst>
                    <a:ext uri="{9D8B030D-6E8A-4147-A177-3AD203B41FA5}">
                      <a16:colId xmlns:a16="http://schemas.microsoft.com/office/drawing/2014/main" val="416289291"/>
                    </a:ext>
                  </a:extLst>
                </a:gridCol>
                <a:gridCol w="493986">
                  <a:extLst>
                    <a:ext uri="{9D8B030D-6E8A-4147-A177-3AD203B41FA5}">
                      <a16:colId xmlns:a16="http://schemas.microsoft.com/office/drawing/2014/main" val="3053880690"/>
                    </a:ext>
                  </a:extLst>
                </a:gridCol>
                <a:gridCol w="493986">
                  <a:extLst>
                    <a:ext uri="{9D8B030D-6E8A-4147-A177-3AD203B41FA5}">
                      <a16:colId xmlns:a16="http://schemas.microsoft.com/office/drawing/2014/main" val="3683087261"/>
                    </a:ext>
                  </a:extLst>
                </a:gridCol>
                <a:gridCol w="493986">
                  <a:extLst>
                    <a:ext uri="{9D8B030D-6E8A-4147-A177-3AD203B41FA5}">
                      <a16:colId xmlns:a16="http://schemas.microsoft.com/office/drawing/2014/main" val="1263089259"/>
                    </a:ext>
                  </a:extLst>
                </a:gridCol>
                <a:gridCol w="493986">
                  <a:extLst>
                    <a:ext uri="{9D8B030D-6E8A-4147-A177-3AD203B41FA5}">
                      <a16:colId xmlns:a16="http://schemas.microsoft.com/office/drawing/2014/main" val="3522431202"/>
                    </a:ext>
                  </a:extLst>
                </a:gridCol>
              </a:tblGrid>
              <a:tr h="457200">
                <a:tc>
                  <a:txBody>
                    <a:bodyPr/>
                    <a:lstStyle/>
                    <a:p>
                      <a:pPr algn="l" fontAlgn="b"/>
                      <a:endParaRPr lang="en-US" sz="11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n</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All Usage</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Daily</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4-6 times per week</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1-3 times per week</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Seasonally/As needed</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It's in another supplement I take</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Never</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extLst>
                  <a:ext uri="{0D108BD9-81ED-4DB2-BD59-A6C34878D82A}">
                    <a16:rowId xmlns:a16="http://schemas.microsoft.com/office/drawing/2014/main" val="3759370448"/>
                  </a:ext>
                </a:extLst>
              </a:tr>
              <a:tr h="137160">
                <a:tc>
                  <a:txBody>
                    <a:bodyPr/>
                    <a:lstStyle/>
                    <a:p>
                      <a:pPr algn="ctr" fontAlgn="b"/>
                      <a:endParaRPr lang="en-US" sz="1000" b="0" i="0" u="none" strike="noStrike">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UK</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UK</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UK</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UK</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UK</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UK</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UK</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UK</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tc>
                <a:extLst>
                  <a:ext uri="{0D108BD9-81ED-4DB2-BD59-A6C34878D82A}">
                    <a16:rowId xmlns:a16="http://schemas.microsoft.com/office/drawing/2014/main" val="2073491220"/>
                  </a:ext>
                </a:extLst>
              </a:tr>
              <a:tr h="137160">
                <a:tc>
                  <a:txBody>
                    <a:bodyPr/>
                    <a:lstStyle/>
                    <a:p>
                      <a:pPr algn="l" fontAlgn="b"/>
                      <a:r>
                        <a:rPr lang="en-US" sz="1000" b="0" i="0" u="none" strike="noStrike">
                          <a:solidFill>
                            <a:srgbClr val="000000"/>
                          </a:solidFill>
                          <a:effectLst/>
                          <a:latin typeface="+mn-lt"/>
                        </a:rPr>
                        <a:t> Prebiotics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3548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42%</a:t>
                      </a:r>
                    </a:p>
                  </a:txBody>
                  <a:tcPr marL="9525" marR="9525" marT="9525" marB="0" anchor="ctr"/>
                </a:tc>
                <a:extLst>
                  <a:ext uri="{0D108BD9-81ED-4DB2-BD59-A6C34878D82A}">
                    <a16:rowId xmlns:a16="http://schemas.microsoft.com/office/drawing/2014/main" val="3049519676"/>
                  </a:ext>
                </a:extLst>
              </a:tr>
              <a:tr h="137160">
                <a:tc>
                  <a:txBody>
                    <a:bodyPr/>
                    <a:lstStyle/>
                    <a:p>
                      <a:pPr algn="l" fontAlgn="b"/>
                      <a:r>
                        <a:rPr lang="en-US" sz="1000" b="0" i="0" u="none" strike="noStrike">
                          <a:solidFill>
                            <a:srgbClr val="000000"/>
                          </a:solidFill>
                          <a:effectLst/>
                          <a:latin typeface="+mn-lt"/>
                        </a:rPr>
                        <a:t> Vitamin C</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4170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tc>
                <a:extLst>
                  <a:ext uri="{0D108BD9-81ED-4DB2-BD59-A6C34878D82A}">
                    <a16:rowId xmlns:a16="http://schemas.microsoft.com/office/drawing/2014/main" val="3198521995"/>
                  </a:ext>
                </a:extLst>
              </a:tr>
              <a:tr h="137160">
                <a:tc>
                  <a:txBody>
                    <a:bodyPr/>
                    <a:lstStyle/>
                    <a:p>
                      <a:pPr algn="l" fontAlgn="b"/>
                      <a:r>
                        <a:rPr lang="en-US" sz="1000" b="0" i="0" u="none" strike="noStrike">
                          <a:solidFill>
                            <a:srgbClr val="000000"/>
                          </a:solidFill>
                          <a:effectLst/>
                          <a:latin typeface="+mn-lt"/>
                        </a:rPr>
                        <a:t> Vitamin D</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4147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tc>
                <a:extLst>
                  <a:ext uri="{0D108BD9-81ED-4DB2-BD59-A6C34878D82A}">
                    <a16:rowId xmlns:a16="http://schemas.microsoft.com/office/drawing/2014/main" val="2490641973"/>
                  </a:ext>
                </a:extLst>
              </a:tr>
              <a:tr h="137160">
                <a:tc>
                  <a:txBody>
                    <a:bodyPr/>
                    <a:lstStyle/>
                    <a:p>
                      <a:pPr algn="l" fontAlgn="b"/>
                      <a:r>
                        <a:rPr lang="en-US" sz="1000" b="0" i="0" u="none" strike="noStrike">
                          <a:solidFill>
                            <a:srgbClr val="000000"/>
                          </a:solidFill>
                          <a:effectLst/>
                          <a:latin typeface="+mn-lt"/>
                        </a:rPr>
                        <a:t> Multivitamin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4151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tc>
                <a:extLst>
                  <a:ext uri="{0D108BD9-81ED-4DB2-BD59-A6C34878D82A}">
                    <a16:rowId xmlns:a16="http://schemas.microsoft.com/office/drawing/2014/main" val="2825403287"/>
                  </a:ext>
                </a:extLst>
              </a:tr>
              <a:tr h="137160">
                <a:tc>
                  <a:txBody>
                    <a:bodyPr/>
                    <a:lstStyle/>
                    <a:p>
                      <a:pPr algn="l" fontAlgn="b"/>
                      <a:r>
                        <a:rPr lang="en-US" sz="1000" b="0" i="0" u="none" strike="noStrike">
                          <a:solidFill>
                            <a:srgbClr val="000000"/>
                          </a:solidFill>
                          <a:effectLst/>
                          <a:latin typeface="+mn-lt"/>
                        </a:rPr>
                        <a:t> Iron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4137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tc>
                <a:extLst>
                  <a:ext uri="{0D108BD9-81ED-4DB2-BD59-A6C34878D82A}">
                    <a16:rowId xmlns:a16="http://schemas.microsoft.com/office/drawing/2014/main" val="1392915816"/>
                  </a:ext>
                </a:extLst>
              </a:tr>
              <a:tr h="137160">
                <a:tc>
                  <a:txBody>
                    <a:bodyPr/>
                    <a:lstStyle/>
                    <a:p>
                      <a:pPr algn="l" fontAlgn="b"/>
                      <a:r>
                        <a:rPr lang="en-US" sz="1000" b="0" i="0" u="none" strike="noStrike">
                          <a:solidFill>
                            <a:srgbClr val="000000"/>
                          </a:solidFill>
                          <a:effectLst/>
                          <a:latin typeface="+mn-lt"/>
                        </a:rPr>
                        <a:t> Omega-3s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4095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tc>
                <a:extLst>
                  <a:ext uri="{0D108BD9-81ED-4DB2-BD59-A6C34878D82A}">
                    <a16:rowId xmlns:a16="http://schemas.microsoft.com/office/drawing/2014/main" val="3722339751"/>
                  </a:ext>
                </a:extLst>
              </a:tr>
              <a:tr h="137160">
                <a:tc>
                  <a:txBody>
                    <a:bodyPr/>
                    <a:lstStyle/>
                    <a:p>
                      <a:pPr algn="l" fontAlgn="b"/>
                      <a:r>
                        <a:rPr lang="en-US" sz="1000" b="0" i="0" u="none" strike="noStrike">
                          <a:solidFill>
                            <a:srgbClr val="000000"/>
                          </a:solidFill>
                          <a:effectLst/>
                          <a:latin typeface="+mn-lt"/>
                        </a:rPr>
                        <a:t> Probiotics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3953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31%</a:t>
                      </a:r>
                    </a:p>
                  </a:txBody>
                  <a:tcPr marL="9525" marR="9525" marT="9525" marB="0" anchor="ctr"/>
                </a:tc>
                <a:extLst>
                  <a:ext uri="{0D108BD9-81ED-4DB2-BD59-A6C34878D82A}">
                    <a16:rowId xmlns:a16="http://schemas.microsoft.com/office/drawing/2014/main" val="2518044867"/>
                  </a:ext>
                </a:extLst>
              </a:tr>
              <a:tr h="137160">
                <a:tc>
                  <a:txBody>
                    <a:bodyPr/>
                    <a:lstStyle/>
                    <a:p>
                      <a:pPr algn="l" fontAlgn="b"/>
                      <a:r>
                        <a:rPr lang="en-US" sz="1000" b="0" i="0" u="none" strike="noStrike">
                          <a:solidFill>
                            <a:srgbClr val="000000"/>
                          </a:solidFill>
                          <a:effectLst/>
                          <a:latin typeface="+mn-lt"/>
                        </a:rPr>
                        <a:t> Antioxidants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tc>
                <a:extLst>
                  <a:ext uri="{0D108BD9-81ED-4DB2-BD59-A6C34878D82A}">
                    <a16:rowId xmlns:a16="http://schemas.microsoft.com/office/drawing/2014/main" val="583618714"/>
                  </a:ext>
                </a:extLst>
              </a:tr>
              <a:tr h="137160">
                <a:tc>
                  <a:txBody>
                    <a:bodyPr/>
                    <a:lstStyle/>
                    <a:p>
                      <a:pPr algn="l" fontAlgn="b"/>
                      <a:r>
                        <a:rPr lang="en-US" sz="1000" b="0" i="0" u="none" strike="noStrike">
                          <a:solidFill>
                            <a:srgbClr val="000000"/>
                          </a:solidFill>
                          <a:effectLst/>
                          <a:latin typeface="+mn-lt"/>
                        </a:rPr>
                        <a:t> Calcium</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4139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tc>
                <a:extLst>
                  <a:ext uri="{0D108BD9-81ED-4DB2-BD59-A6C34878D82A}">
                    <a16:rowId xmlns:a16="http://schemas.microsoft.com/office/drawing/2014/main" val="3146510394"/>
                  </a:ext>
                </a:extLst>
              </a:tr>
              <a:tr h="137160">
                <a:tc>
                  <a:txBody>
                    <a:bodyPr/>
                    <a:lstStyle/>
                    <a:p>
                      <a:pPr algn="l" fontAlgn="b"/>
                      <a:r>
                        <a:rPr lang="en-US" sz="1000" b="0" i="0" u="none" strike="noStrike">
                          <a:solidFill>
                            <a:srgbClr val="000000"/>
                          </a:solidFill>
                          <a:effectLst/>
                          <a:latin typeface="+mn-lt"/>
                        </a:rPr>
                        <a:t> Magnesium</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4070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tc>
                <a:extLst>
                  <a:ext uri="{0D108BD9-81ED-4DB2-BD59-A6C34878D82A}">
                    <a16:rowId xmlns:a16="http://schemas.microsoft.com/office/drawing/2014/main" val="1808786945"/>
                  </a:ext>
                </a:extLst>
              </a:tr>
              <a:tr h="137160">
                <a:tc>
                  <a:txBody>
                    <a:bodyPr/>
                    <a:lstStyle/>
                    <a:p>
                      <a:pPr algn="l" fontAlgn="b"/>
                      <a:r>
                        <a:rPr lang="en-US" sz="1000" b="0" i="0" u="none" strike="noStrike">
                          <a:solidFill>
                            <a:srgbClr val="000000"/>
                          </a:solidFill>
                          <a:effectLst/>
                          <a:latin typeface="+mn-lt"/>
                        </a:rPr>
                        <a:t> Curcumin/ Turmeric</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3716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a:t>
                      </a:r>
                    </a:p>
                  </a:txBody>
                  <a:tcPr marL="9525" marR="9525" marT="9525" marB="0" anchor="ctr"/>
                </a:tc>
                <a:extLst>
                  <a:ext uri="{0D108BD9-81ED-4DB2-BD59-A6C34878D82A}">
                    <a16:rowId xmlns:a16="http://schemas.microsoft.com/office/drawing/2014/main" val="1581613591"/>
                  </a:ext>
                </a:extLst>
              </a:tr>
              <a:tr h="137160">
                <a:tc>
                  <a:txBody>
                    <a:bodyPr/>
                    <a:lstStyle/>
                    <a:p>
                      <a:pPr algn="l" fontAlgn="b"/>
                      <a:r>
                        <a:rPr lang="en-US" sz="1000" b="0" i="0" u="none" strike="noStrike">
                          <a:solidFill>
                            <a:srgbClr val="000000"/>
                          </a:solidFill>
                          <a:effectLst/>
                          <a:latin typeface="+mn-lt"/>
                        </a:rPr>
                        <a:t> Vitamin K2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3020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a:t>
                      </a:r>
                    </a:p>
                  </a:txBody>
                  <a:tcPr marL="9525" marR="9525" marT="9525" marB="0" anchor="ctr"/>
                </a:tc>
                <a:extLst>
                  <a:ext uri="{0D108BD9-81ED-4DB2-BD59-A6C34878D82A}">
                    <a16:rowId xmlns:a16="http://schemas.microsoft.com/office/drawing/2014/main" val="3125596967"/>
                  </a:ext>
                </a:extLst>
              </a:tr>
              <a:tr h="137160">
                <a:tc>
                  <a:txBody>
                    <a:bodyPr/>
                    <a:lstStyle/>
                    <a:p>
                      <a:pPr algn="l" fontAlgn="b"/>
                      <a:r>
                        <a:rPr lang="en-US" sz="1000" b="0" i="0" u="none" strike="noStrike">
                          <a:solidFill>
                            <a:srgbClr val="000000"/>
                          </a:solidFill>
                          <a:effectLst/>
                          <a:latin typeface="+mn-lt"/>
                        </a:rPr>
                        <a:t> Postbiotics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2567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43%</a:t>
                      </a:r>
                    </a:p>
                  </a:txBody>
                  <a:tcPr marL="9525" marR="9525" marT="9525" marB="0" anchor="ctr"/>
                </a:tc>
                <a:extLst>
                  <a:ext uri="{0D108BD9-81ED-4DB2-BD59-A6C34878D82A}">
                    <a16:rowId xmlns:a16="http://schemas.microsoft.com/office/drawing/2014/main" val="1113373522"/>
                  </a:ext>
                </a:extLst>
              </a:tr>
              <a:tr h="137160">
                <a:tc>
                  <a:txBody>
                    <a:bodyPr/>
                    <a:lstStyle/>
                    <a:p>
                      <a:pPr algn="l" fontAlgn="b"/>
                      <a:r>
                        <a:rPr lang="en-US" sz="1000" b="0" i="0" u="none" strike="noStrike">
                          <a:solidFill>
                            <a:srgbClr val="000000"/>
                          </a:solidFill>
                          <a:effectLst/>
                          <a:latin typeface="+mn-lt"/>
                        </a:rPr>
                        <a:t> Protein Powder</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3881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a:t>
                      </a:r>
                    </a:p>
                  </a:txBody>
                  <a:tcPr marL="9525" marR="9525" marT="9525" marB="0" anchor="ctr"/>
                </a:tc>
                <a:extLst>
                  <a:ext uri="{0D108BD9-81ED-4DB2-BD59-A6C34878D82A}">
                    <a16:rowId xmlns:a16="http://schemas.microsoft.com/office/drawing/2014/main" val="1386171226"/>
                  </a:ext>
                </a:extLst>
              </a:tr>
              <a:tr h="137160">
                <a:tc>
                  <a:txBody>
                    <a:bodyPr/>
                    <a:lstStyle/>
                    <a:p>
                      <a:pPr algn="l" fontAlgn="b"/>
                      <a:r>
                        <a:rPr lang="en-US" sz="1000" b="0" i="0" u="none" strike="noStrike">
                          <a:solidFill>
                            <a:srgbClr val="000000"/>
                          </a:solidFill>
                          <a:effectLst/>
                          <a:latin typeface="+mn-lt"/>
                        </a:rPr>
                        <a:t> Collagen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3805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48%</a:t>
                      </a:r>
                    </a:p>
                  </a:txBody>
                  <a:tcPr marL="9525" marR="9525" marT="9525" marB="0" anchor="ctr"/>
                </a:tc>
                <a:extLst>
                  <a:ext uri="{0D108BD9-81ED-4DB2-BD59-A6C34878D82A}">
                    <a16:rowId xmlns:a16="http://schemas.microsoft.com/office/drawing/2014/main" val="3619762496"/>
                  </a:ext>
                </a:extLst>
              </a:tr>
              <a:tr h="137160">
                <a:tc>
                  <a:txBody>
                    <a:bodyPr/>
                    <a:lstStyle/>
                    <a:p>
                      <a:pPr algn="l" fontAlgn="b"/>
                      <a:r>
                        <a:rPr lang="en-US" sz="1000" b="0" i="0" u="none" strike="noStrike">
                          <a:solidFill>
                            <a:srgbClr val="000000"/>
                          </a:solidFill>
                          <a:effectLst/>
                          <a:latin typeface="+mn-lt"/>
                        </a:rPr>
                        <a:t> Glucosamine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3249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48%</a:t>
                      </a:r>
                    </a:p>
                  </a:txBody>
                  <a:tcPr marL="9525" marR="9525" marT="9525" marB="0" anchor="ctr"/>
                </a:tc>
                <a:extLst>
                  <a:ext uri="{0D108BD9-81ED-4DB2-BD59-A6C34878D82A}">
                    <a16:rowId xmlns:a16="http://schemas.microsoft.com/office/drawing/2014/main" val="3765521720"/>
                  </a:ext>
                </a:extLst>
              </a:tr>
              <a:tr h="137160">
                <a:tc>
                  <a:txBody>
                    <a:bodyPr/>
                    <a:lstStyle/>
                    <a:p>
                      <a:pPr algn="l" fontAlgn="b"/>
                      <a:r>
                        <a:rPr lang="en-US" sz="1000" b="0" i="0" u="none" strike="noStrike">
                          <a:solidFill>
                            <a:srgbClr val="000000"/>
                          </a:solidFill>
                          <a:effectLst/>
                          <a:latin typeface="+mn-lt"/>
                        </a:rPr>
                        <a:t> Ashwagandha</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2072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a:t>
                      </a:r>
                    </a:p>
                  </a:txBody>
                  <a:tcPr marL="9525" marR="9525" marT="9525" marB="0" anchor="ctr"/>
                </a:tc>
                <a:extLst>
                  <a:ext uri="{0D108BD9-81ED-4DB2-BD59-A6C34878D82A}">
                    <a16:rowId xmlns:a16="http://schemas.microsoft.com/office/drawing/2014/main" val="3801500523"/>
                  </a:ext>
                </a:extLst>
              </a:tr>
              <a:tr h="137160">
                <a:tc>
                  <a:txBody>
                    <a:bodyPr/>
                    <a:lstStyle/>
                    <a:p>
                      <a:pPr algn="l" fontAlgn="b"/>
                      <a:r>
                        <a:rPr lang="en-US" sz="1000" b="0" i="0" u="none" strike="noStrike">
                          <a:solidFill>
                            <a:srgbClr val="000000"/>
                          </a:solidFill>
                          <a:effectLst/>
                          <a:latin typeface="+mn-lt"/>
                        </a:rPr>
                        <a:t> Nootropics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1649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a:t>
                      </a:r>
                    </a:p>
                  </a:txBody>
                  <a:tcPr marL="9525" marR="9525" marT="9525" marB="0" anchor="ctr"/>
                </a:tc>
                <a:extLst>
                  <a:ext uri="{0D108BD9-81ED-4DB2-BD59-A6C34878D82A}">
                    <a16:rowId xmlns:a16="http://schemas.microsoft.com/office/drawing/2014/main" val="776063846"/>
                  </a:ext>
                </a:extLst>
              </a:tr>
              <a:tr h="137160">
                <a:tc>
                  <a:txBody>
                    <a:bodyPr/>
                    <a:lstStyle/>
                    <a:p>
                      <a:pPr algn="l" fontAlgn="b"/>
                      <a:r>
                        <a:rPr lang="en-US" sz="1000" b="0" i="0" u="none" strike="noStrike">
                          <a:solidFill>
                            <a:srgbClr val="000000"/>
                          </a:solidFill>
                          <a:effectLst/>
                          <a:latin typeface="+mn-lt"/>
                        </a:rPr>
                        <a:t> MSM</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1980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42%</a:t>
                      </a:r>
                    </a:p>
                  </a:txBody>
                  <a:tcPr marL="9525" marR="9525" marT="9525" marB="0" anchor="ctr"/>
                </a:tc>
                <a:extLst>
                  <a:ext uri="{0D108BD9-81ED-4DB2-BD59-A6C34878D82A}">
                    <a16:rowId xmlns:a16="http://schemas.microsoft.com/office/drawing/2014/main" val="59779975"/>
                  </a:ext>
                </a:extLst>
              </a:tr>
              <a:tr h="137160">
                <a:tc>
                  <a:txBody>
                    <a:bodyPr/>
                    <a:lstStyle/>
                    <a:p>
                      <a:pPr algn="l" fontAlgn="b"/>
                      <a:r>
                        <a:rPr lang="en-US" sz="1000" b="0" i="0" u="none" strike="noStrike">
                          <a:solidFill>
                            <a:srgbClr val="000000"/>
                          </a:solidFill>
                          <a:effectLst/>
                          <a:latin typeface="+mn-lt"/>
                        </a:rPr>
                        <a:t> Alpha-GPC</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a:t>
                      </a:r>
                    </a:p>
                  </a:txBody>
                  <a:tcPr marL="9525" marR="9525" marT="9525" marB="0" anchor="ctr"/>
                </a:tc>
                <a:extLst>
                  <a:ext uri="{0D108BD9-81ED-4DB2-BD59-A6C34878D82A}">
                    <a16:rowId xmlns:a16="http://schemas.microsoft.com/office/drawing/2014/main" val="4226447261"/>
                  </a:ext>
                </a:extLst>
              </a:tr>
              <a:tr h="137160">
                <a:tc>
                  <a:txBody>
                    <a:bodyPr/>
                    <a:lstStyle/>
                    <a:p>
                      <a:pPr algn="l" fontAlgn="b"/>
                      <a:r>
                        <a:rPr lang="en-US" sz="1000" b="0" i="0" u="none" strike="noStrike">
                          <a:solidFill>
                            <a:srgbClr val="000000"/>
                          </a:solidFill>
                          <a:effectLst/>
                          <a:latin typeface="+mn-lt"/>
                        </a:rPr>
                        <a:t> Lutein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43%</a:t>
                      </a:r>
                    </a:p>
                  </a:txBody>
                  <a:tcPr marL="9525" marR="9525" marT="9525" marB="0" anchor="ctr"/>
                </a:tc>
                <a:extLst>
                  <a:ext uri="{0D108BD9-81ED-4DB2-BD59-A6C34878D82A}">
                    <a16:rowId xmlns:a16="http://schemas.microsoft.com/office/drawing/2014/main" val="3289269467"/>
                  </a:ext>
                </a:extLst>
              </a:tr>
              <a:tr h="137160">
                <a:tc>
                  <a:txBody>
                    <a:bodyPr/>
                    <a:lstStyle/>
                    <a:p>
                      <a:pPr algn="l" fontAlgn="b"/>
                      <a:r>
                        <a:rPr lang="en-US" sz="1000" b="0" i="0" u="none" strike="noStrike">
                          <a:solidFill>
                            <a:srgbClr val="000000"/>
                          </a:solidFill>
                          <a:effectLst/>
                          <a:latin typeface="+mn-lt"/>
                        </a:rPr>
                        <a:t> Astaxanthin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1791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a:t>
                      </a:r>
                    </a:p>
                  </a:txBody>
                  <a:tcPr marL="9525" marR="9525" marT="9525" marB="0" anchor="ctr"/>
                </a:tc>
                <a:extLst>
                  <a:ext uri="{0D108BD9-81ED-4DB2-BD59-A6C34878D82A}">
                    <a16:rowId xmlns:a16="http://schemas.microsoft.com/office/drawing/2014/main" val="4240657036"/>
                  </a:ext>
                </a:extLst>
              </a:tr>
              <a:tr h="137160">
                <a:tc>
                  <a:txBody>
                    <a:bodyPr/>
                    <a:lstStyle/>
                    <a:p>
                      <a:pPr algn="l" fontAlgn="b"/>
                      <a:r>
                        <a:rPr lang="en-US" sz="1000" b="0" i="0" u="none" strike="noStrike">
                          <a:solidFill>
                            <a:srgbClr val="000000"/>
                          </a:solidFill>
                          <a:effectLst/>
                          <a:latin typeface="+mn-lt"/>
                        </a:rPr>
                        <a:t> Biotin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3053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43%</a:t>
                      </a:r>
                    </a:p>
                  </a:txBody>
                  <a:tcPr marL="9525" marR="9525" marT="9525" marB="0" anchor="ctr"/>
                </a:tc>
                <a:extLst>
                  <a:ext uri="{0D108BD9-81ED-4DB2-BD59-A6C34878D82A}">
                    <a16:rowId xmlns:a16="http://schemas.microsoft.com/office/drawing/2014/main" val="4004845599"/>
                  </a:ext>
                </a:extLst>
              </a:tr>
              <a:tr h="137160">
                <a:tc>
                  <a:txBody>
                    <a:bodyPr/>
                    <a:lstStyle/>
                    <a:p>
                      <a:pPr algn="l" fontAlgn="b"/>
                      <a:r>
                        <a:rPr lang="en-US" sz="1000" b="0" i="0" u="none" strike="noStrike">
                          <a:solidFill>
                            <a:srgbClr val="000000"/>
                          </a:solidFill>
                          <a:effectLst/>
                          <a:latin typeface="+mn-lt"/>
                        </a:rPr>
                        <a:t> Glutathione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2145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44%</a:t>
                      </a:r>
                    </a:p>
                  </a:txBody>
                  <a:tcPr marL="9525" marR="9525" marT="9525" marB="0" anchor="ctr"/>
                </a:tc>
                <a:extLst>
                  <a:ext uri="{0D108BD9-81ED-4DB2-BD59-A6C34878D82A}">
                    <a16:rowId xmlns:a16="http://schemas.microsoft.com/office/drawing/2014/main" val="1205704435"/>
                  </a:ext>
                </a:extLst>
              </a:tr>
              <a:tr h="137160">
                <a:tc>
                  <a:txBody>
                    <a:bodyPr/>
                    <a:lstStyle/>
                    <a:p>
                      <a:pPr algn="l" fontAlgn="b"/>
                      <a:r>
                        <a:rPr lang="en-US" sz="1000" b="0" i="0" u="none" strike="noStrike">
                          <a:solidFill>
                            <a:srgbClr val="000000"/>
                          </a:solidFill>
                          <a:effectLst/>
                          <a:latin typeface="+mn-lt"/>
                        </a:rPr>
                        <a:t> Synbiotics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45%</a:t>
                      </a:r>
                    </a:p>
                  </a:txBody>
                  <a:tcPr marL="9525" marR="9525" marT="9525" marB="0" anchor="ctr"/>
                </a:tc>
                <a:extLst>
                  <a:ext uri="{0D108BD9-81ED-4DB2-BD59-A6C34878D82A}">
                    <a16:rowId xmlns:a16="http://schemas.microsoft.com/office/drawing/2014/main" val="2871135130"/>
                  </a:ext>
                </a:extLst>
              </a:tr>
              <a:tr h="137160">
                <a:tc>
                  <a:txBody>
                    <a:bodyPr/>
                    <a:lstStyle/>
                    <a:p>
                      <a:pPr algn="l" fontAlgn="b"/>
                      <a:r>
                        <a:rPr lang="en-US" sz="1000" b="0" i="0" u="none" strike="noStrike">
                          <a:solidFill>
                            <a:srgbClr val="000000"/>
                          </a:solidFill>
                          <a:effectLst/>
                          <a:latin typeface="+mn-lt"/>
                        </a:rPr>
                        <a:t> Melatonin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3701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44%</a:t>
                      </a:r>
                    </a:p>
                  </a:txBody>
                  <a:tcPr marL="9525" marR="9525" marT="9525" marB="0" anchor="ctr"/>
                </a:tc>
                <a:extLst>
                  <a:ext uri="{0D108BD9-81ED-4DB2-BD59-A6C34878D82A}">
                    <a16:rowId xmlns:a16="http://schemas.microsoft.com/office/drawing/2014/main" val="2871939046"/>
                  </a:ext>
                </a:extLst>
              </a:tr>
              <a:tr h="137160">
                <a:tc>
                  <a:txBody>
                    <a:bodyPr/>
                    <a:lstStyle/>
                    <a:p>
                      <a:pPr algn="l" fontAlgn="b"/>
                      <a:r>
                        <a:rPr lang="en-US" sz="1000" b="0" i="0" u="none" strike="noStrike">
                          <a:solidFill>
                            <a:srgbClr val="000000"/>
                          </a:solidFill>
                          <a:effectLst/>
                          <a:latin typeface="+mn-lt"/>
                        </a:rPr>
                        <a:t> Citicoline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a:t>
                      </a:r>
                    </a:p>
                  </a:txBody>
                  <a:tcPr marL="9525" marR="9525" marT="9525" marB="0" anchor="ctr"/>
                </a:tc>
                <a:extLst>
                  <a:ext uri="{0D108BD9-81ED-4DB2-BD59-A6C34878D82A}">
                    <a16:rowId xmlns:a16="http://schemas.microsoft.com/office/drawing/2014/main" val="2872181627"/>
                  </a:ext>
                </a:extLst>
              </a:tr>
              <a:tr h="137160">
                <a:tc>
                  <a:txBody>
                    <a:bodyPr/>
                    <a:lstStyle/>
                    <a:p>
                      <a:pPr algn="l" fontAlgn="b"/>
                      <a:r>
                        <a:rPr lang="en-US" sz="1000" b="0" i="0" u="none" strike="noStrike">
                          <a:solidFill>
                            <a:srgbClr val="000000"/>
                          </a:solidFill>
                          <a:effectLst/>
                          <a:latin typeface="+mn-lt"/>
                        </a:rPr>
                        <a:t> Choline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2006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45%</a:t>
                      </a:r>
                    </a:p>
                  </a:txBody>
                  <a:tcPr marL="9525" marR="9525" marT="9525" marB="0" anchor="ctr"/>
                </a:tc>
                <a:extLst>
                  <a:ext uri="{0D108BD9-81ED-4DB2-BD59-A6C34878D82A}">
                    <a16:rowId xmlns:a16="http://schemas.microsoft.com/office/drawing/2014/main" val="3492693819"/>
                  </a:ext>
                </a:extLst>
              </a:tr>
              <a:tr h="137160">
                <a:tc>
                  <a:txBody>
                    <a:bodyPr/>
                    <a:lstStyle/>
                    <a:p>
                      <a:pPr algn="l" fontAlgn="b"/>
                      <a:r>
                        <a:rPr lang="en-US" sz="1000" b="0" i="0" u="none" strike="noStrike">
                          <a:solidFill>
                            <a:srgbClr val="000000"/>
                          </a:solidFill>
                          <a:effectLst/>
                          <a:latin typeface="+mn-lt"/>
                        </a:rPr>
                        <a:t> CoQ10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2253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44%</a:t>
                      </a:r>
                    </a:p>
                  </a:txBody>
                  <a:tcPr marL="9525" marR="9525" marT="9525" marB="0" anchor="ctr"/>
                </a:tc>
                <a:extLst>
                  <a:ext uri="{0D108BD9-81ED-4DB2-BD59-A6C34878D82A}">
                    <a16:rowId xmlns:a16="http://schemas.microsoft.com/office/drawing/2014/main" val="2562013948"/>
                  </a:ext>
                </a:extLst>
              </a:tr>
              <a:tr h="137160">
                <a:tc>
                  <a:txBody>
                    <a:bodyPr/>
                    <a:lstStyle/>
                    <a:p>
                      <a:pPr algn="l" fontAlgn="b"/>
                      <a:r>
                        <a:rPr lang="en-US" sz="1000" b="0" i="0" u="none" strike="noStrike">
                          <a:solidFill>
                            <a:srgbClr val="000000"/>
                          </a:solidFill>
                          <a:effectLst/>
                          <a:latin typeface="+mn-lt"/>
                        </a:rPr>
                        <a:t> CBD</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2893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53%</a:t>
                      </a:r>
                    </a:p>
                  </a:txBody>
                  <a:tcPr marL="9525" marR="9525" marT="9525" marB="0" anchor="ctr"/>
                </a:tc>
                <a:extLst>
                  <a:ext uri="{0D108BD9-81ED-4DB2-BD59-A6C34878D82A}">
                    <a16:rowId xmlns:a16="http://schemas.microsoft.com/office/drawing/2014/main" val="2948212968"/>
                  </a:ext>
                </a:extLst>
              </a:tr>
              <a:tr h="137160">
                <a:tc>
                  <a:txBody>
                    <a:bodyPr/>
                    <a:lstStyle/>
                    <a:p>
                      <a:pPr algn="l" fontAlgn="b"/>
                      <a:r>
                        <a:rPr lang="en-US" sz="1000" b="0" i="0" u="none" strike="noStrike">
                          <a:solidFill>
                            <a:srgbClr val="000000"/>
                          </a:solidFill>
                          <a:effectLst/>
                          <a:latin typeface="+mn-lt"/>
                        </a:rPr>
                        <a:t> Mushrooms </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2936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54%</a:t>
                      </a:r>
                    </a:p>
                  </a:txBody>
                  <a:tcPr marL="9525" marR="9525" marT="9525" marB="0" anchor="ctr"/>
                </a:tc>
                <a:extLst>
                  <a:ext uri="{0D108BD9-81ED-4DB2-BD59-A6C34878D82A}">
                    <a16:rowId xmlns:a16="http://schemas.microsoft.com/office/drawing/2014/main" val="3803138734"/>
                  </a:ext>
                </a:extLst>
              </a:tr>
            </a:tbl>
          </a:graphicData>
        </a:graphic>
      </p:graphicFrame>
      <p:pic>
        <p:nvPicPr>
          <p:cNvPr id="9" name="Google Shape;590;p21" descr="Icon&#10;&#10;Description automatically generated">
            <a:extLst>
              <a:ext uri="{FF2B5EF4-FFF2-40B4-BE49-F238E27FC236}">
                <a16:creationId xmlns:a16="http://schemas.microsoft.com/office/drawing/2014/main" id="{2EF39EFF-606C-1FD1-45F2-DA06A91F1325}"/>
              </a:ext>
            </a:extLst>
          </p:cNvPr>
          <p:cNvPicPr preferRelativeResize="0"/>
          <p:nvPr/>
        </p:nvPicPr>
        <p:blipFill rotWithShape="1">
          <a:blip r:embed="rId2">
            <a:alphaModFix/>
          </a:blip>
          <a:srcRect/>
          <a:stretch/>
        </p:blipFill>
        <p:spPr>
          <a:xfrm>
            <a:off x="0" y="865776"/>
            <a:ext cx="457200" cy="457200"/>
          </a:xfrm>
          <a:prstGeom prst="rect">
            <a:avLst/>
          </a:prstGeom>
          <a:noFill/>
          <a:ln>
            <a:noFill/>
          </a:ln>
        </p:spPr>
      </p:pic>
      <p:sp>
        <p:nvSpPr>
          <p:cNvPr id="10" name="Google Shape;591;p21">
            <a:extLst>
              <a:ext uri="{FF2B5EF4-FFF2-40B4-BE49-F238E27FC236}">
                <a16:creationId xmlns:a16="http://schemas.microsoft.com/office/drawing/2014/main" id="{C971CFDE-3D84-B310-EEF2-436D32C24CAE}"/>
              </a:ext>
            </a:extLst>
          </p:cNvPr>
          <p:cNvSpPr txBox="1"/>
          <p:nvPr/>
        </p:nvSpPr>
        <p:spPr>
          <a:xfrm>
            <a:off x="357147" y="865776"/>
            <a:ext cx="2655755" cy="310850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indent="-285750">
              <a:buClr>
                <a:srgbClr val="000000"/>
              </a:buClr>
              <a:buSzPts val="1400"/>
              <a:buFont typeface="Arial"/>
              <a:buChar char="•"/>
              <a:defRPr/>
            </a:pPr>
            <a:r>
              <a:rPr lang="en-US" sz="1400">
                <a:solidFill>
                  <a:srgbClr val="000000"/>
                </a:solidFill>
                <a:latin typeface="Arial"/>
                <a:cs typeface="Arial"/>
                <a:sym typeface="Arial"/>
              </a:rPr>
              <a:t>Again, in the UK, we see that prebiotic users also use other supplements more regularly, for jnstance, vitamin D up 13%. Probiotic regular use though is only up 3% for these users</a:t>
            </a:r>
            <a:endParaRPr lang="en-US">
              <a:solidFill>
                <a:srgbClr val="000000"/>
              </a:solidFill>
              <a:latin typeface="Arial"/>
              <a:cs typeface="Arial"/>
              <a:sym typeface="Arial"/>
            </a:endParaRPr>
          </a:p>
          <a:p>
            <a:pPr marL="285750" indent="-285750">
              <a:buClr>
                <a:srgbClr val="000000"/>
              </a:buClr>
              <a:buSzPts val="1400"/>
              <a:buFont typeface="Arial"/>
              <a:buChar char="•"/>
              <a:defRPr/>
            </a:pPr>
            <a:r>
              <a:rPr lang="en-US" sz="1400">
                <a:solidFill>
                  <a:srgbClr val="000000"/>
                </a:solidFill>
                <a:latin typeface="Arial"/>
                <a:cs typeface="Arial"/>
                <a:sym typeface="Arial"/>
              </a:rPr>
              <a:t>UK prebiotic use is heavily driven by the seasonal/as needed category at 48%, double the next highest, the irregular 1-3 times per week (24%).</a:t>
            </a:r>
            <a:endParaRPr lang="en-US">
              <a:cs typeface="Arial"/>
            </a:endParaRPr>
          </a:p>
        </p:txBody>
      </p:sp>
    </p:spTree>
    <p:extLst>
      <p:ext uri="{BB962C8B-B14F-4D97-AF65-F5344CB8AC3E}">
        <p14:creationId xmlns:p14="http://schemas.microsoft.com/office/powerpoint/2010/main" val="41200650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Supplement usage: de</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8229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n varies by supplement. Question: “Which of the following best describes how frequently you are taking the following supplements?”</a:t>
            </a:r>
          </a:p>
        </p:txBody>
      </p:sp>
      <p:graphicFrame>
        <p:nvGraphicFramePr>
          <p:cNvPr id="5" name="Table 4">
            <a:extLst>
              <a:ext uri="{FF2B5EF4-FFF2-40B4-BE49-F238E27FC236}">
                <a16:creationId xmlns:a16="http://schemas.microsoft.com/office/drawing/2014/main" id="{F974067B-8013-D629-4E68-32BBBF8D11A0}"/>
              </a:ext>
            </a:extLst>
          </p:cNvPr>
          <p:cNvGraphicFramePr>
            <a:graphicFrameLocks noGrp="1"/>
          </p:cNvGraphicFramePr>
          <p:nvPr>
            <p:extLst>
              <p:ext uri="{D42A27DB-BD31-4B8C-83A1-F6EECF244321}">
                <p14:modId xmlns:p14="http://schemas.microsoft.com/office/powerpoint/2010/main" val="1772322876"/>
              </p:ext>
            </p:extLst>
          </p:nvPr>
        </p:nvGraphicFramePr>
        <p:xfrm>
          <a:off x="3012902" y="729285"/>
          <a:ext cx="9092496" cy="5645431"/>
        </p:xfrm>
        <a:graphic>
          <a:graphicData uri="http://schemas.openxmlformats.org/drawingml/2006/table">
            <a:tbl>
              <a:tblPr firstRow="1" bandRow="1">
                <a:tableStyleId>{5C22544A-7EE6-4342-B048-85BDC9FD1C3A}</a:tableStyleId>
              </a:tblPr>
              <a:tblGrid>
                <a:gridCol w="1188720">
                  <a:extLst>
                    <a:ext uri="{9D8B030D-6E8A-4147-A177-3AD203B41FA5}">
                      <a16:colId xmlns:a16="http://schemas.microsoft.com/office/drawing/2014/main" val="1505334280"/>
                    </a:ext>
                  </a:extLst>
                </a:gridCol>
                <a:gridCol w="493986">
                  <a:extLst>
                    <a:ext uri="{9D8B030D-6E8A-4147-A177-3AD203B41FA5}">
                      <a16:colId xmlns:a16="http://schemas.microsoft.com/office/drawing/2014/main" val="29063975"/>
                    </a:ext>
                  </a:extLst>
                </a:gridCol>
                <a:gridCol w="493986">
                  <a:extLst>
                    <a:ext uri="{9D8B030D-6E8A-4147-A177-3AD203B41FA5}">
                      <a16:colId xmlns:a16="http://schemas.microsoft.com/office/drawing/2014/main" val="2840432327"/>
                    </a:ext>
                  </a:extLst>
                </a:gridCol>
                <a:gridCol w="493986">
                  <a:extLst>
                    <a:ext uri="{9D8B030D-6E8A-4147-A177-3AD203B41FA5}">
                      <a16:colId xmlns:a16="http://schemas.microsoft.com/office/drawing/2014/main" val="545337677"/>
                    </a:ext>
                  </a:extLst>
                </a:gridCol>
                <a:gridCol w="493986">
                  <a:extLst>
                    <a:ext uri="{9D8B030D-6E8A-4147-A177-3AD203B41FA5}">
                      <a16:colId xmlns:a16="http://schemas.microsoft.com/office/drawing/2014/main" val="463601193"/>
                    </a:ext>
                  </a:extLst>
                </a:gridCol>
                <a:gridCol w="493986">
                  <a:extLst>
                    <a:ext uri="{9D8B030D-6E8A-4147-A177-3AD203B41FA5}">
                      <a16:colId xmlns:a16="http://schemas.microsoft.com/office/drawing/2014/main" val="1809670086"/>
                    </a:ext>
                  </a:extLst>
                </a:gridCol>
                <a:gridCol w="493986">
                  <a:extLst>
                    <a:ext uri="{9D8B030D-6E8A-4147-A177-3AD203B41FA5}">
                      <a16:colId xmlns:a16="http://schemas.microsoft.com/office/drawing/2014/main" val="4200774462"/>
                    </a:ext>
                  </a:extLst>
                </a:gridCol>
                <a:gridCol w="493986">
                  <a:extLst>
                    <a:ext uri="{9D8B030D-6E8A-4147-A177-3AD203B41FA5}">
                      <a16:colId xmlns:a16="http://schemas.microsoft.com/office/drawing/2014/main" val="1665520618"/>
                    </a:ext>
                  </a:extLst>
                </a:gridCol>
                <a:gridCol w="493986">
                  <a:extLst>
                    <a:ext uri="{9D8B030D-6E8A-4147-A177-3AD203B41FA5}">
                      <a16:colId xmlns:a16="http://schemas.microsoft.com/office/drawing/2014/main" val="883992204"/>
                    </a:ext>
                  </a:extLst>
                </a:gridCol>
                <a:gridCol w="493986">
                  <a:extLst>
                    <a:ext uri="{9D8B030D-6E8A-4147-A177-3AD203B41FA5}">
                      <a16:colId xmlns:a16="http://schemas.microsoft.com/office/drawing/2014/main" val="2411204966"/>
                    </a:ext>
                  </a:extLst>
                </a:gridCol>
                <a:gridCol w="493986">
                  <a:extLst>
                    <a:ext uri="{9D8B030D-6E8A-4147-A177-3AD203B41FA5}">
                      <a16:colId xmlns:a16="http://schemas.microsoft.com/office/drawing/2014/main" val="2461067269"/>
                    </a:ext>
                  </a:extLst>
                </a:gridCol>
                <a:gridCol w="493986">
                  <a:extLst>
                    <a:ext uri="{9D8B030D-6E8A-4147-A177-3AD203B41FA5}">
                      <a16:colId xmlns:a16="http://schemas.microsoft.com/office/drawing/2014/main" val="1191092026"/>
                    </a:ext>
                  </a:extLst>
                </a:gridCol>
                <a:gridCol w="493986">
                  <a:extLst>
                    <a:ext uri="{9D8B030D-6E8A-4147-A177-3AD203B41FA5}">
                      <a16:colId xmlns:a16="http://schemas.microsoft.com/office/drawing/2014/main" val="416289291"/>
                    </a:ext>
                  </a:extLst>
                </a:gridCol>
                <a:gridCol w="493986">
                  <a:extLst>
                    <a:ext uri="{9D8B030D-6E8A-4147-A177-3AD203B41FA5}">
                      <a16:colId xmlns:a16="http://schemas.microsoft.com/office/drawing/2014/main" val="3053880690"/>
                    </a:ext>
                  </a:extLst>
                </a:gridCol>
                <a:gridCol w="493986">
                  <a:extLst>
                    <a:ext uri="{9D8B030D-6E8A-4147-A177-3AD203B41FA5}">
                      <a16:colId xmlns:a16="http://schemas.microsoft.com/office/drawing/2014/main" val="3683087261"/>
                    </a:ext>
                  </a:extLst>
                </a:gridCol>
                <a:gridCol w="493986">
                  <a:extLst>
                    <a:ext uri="{9D8B030D-6E8A-4147-A177-3AD203B41FA5}">
                      <a16:colId xmlns:a16="http://schemas.microsoft.com/office/drawing/2014/main" val="1263089259"/>
                    </a:ext>
                  </a:extLst>
                </a:gridCol>
                <a:gridCol w="493986">
                  <a:extLst>
                    <a:ext uri="{9D8B030D-6E8A-4147-A177-3AD203B41FA5}">
                      <a16:colId xmlns:a16="http://schemas.microsoft.com/office/drawing/2014/main" val="3522431202"/>
                    </a:ext>
                  </a:extLst>
                </a:gridCol>
              </a:tblGrid>
              <a:tr h="457200">
                <a:tc>
                  <a:txBody>
                    <a:bodyPr/>
                    <a:lstStyle/>
                    <a:p>
                      <a:pPr algn="l" fontAlgn="b"/>
                      <a:endParaRPr lang="en-US" sz="11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n</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All Usage</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Daily</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4-6 times per week</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1-3 times per week</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Seasonally/As needed</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It's in another supplement I take</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Never</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extLst>
                  <a:ext uri="{0D108BD9-81ED-4DB2-BD59-A6C34878D82A}">
                    <a16:rowId xmlns:a16="http://schemas.microsoft.com/office/drawing/2014/main" val="3759370448"/>
                  </a:ext>
                </a:extLst>
              </a:tr>
              <a:tr h="137160">
                <a:tc>
                  <a:txBody>
                    <a:bodyPr/>
                    <a:lstStyle/>
                    <a:p>
                      <a:pPr algn="ctr" fontAlgn="b"/>
                      <a:endParaRPr lang="en-US" sz="1000" b="0" i="0" u="none" strike="noStrike">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DE</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DE</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DE</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DE</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DE</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DE</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DE</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DE</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tc>
                <a:extLst>
                  <a:ext uri="{0D108BD9-81ED-4DB2-BD59-A6C34878D82A}">
                    <a16:rowId xmlns:a16="http://schemas.microsoft.com/office/drawing/2014/main" val="2073491220"/>
                  </a:ext>
                </a:extLst>
              </a:tr>
              <a:tr h="137160">
                <a:tc>
                  <a:txBody>
                    <a:bodyPr/>
                    <a:lstStyle/>
                    <a:p>
                      <a:pPr algn="l" fontAlgn="b"/>
                      <a:r>
                        <a:rPr lang="en-US" sz="1000" b="0" i="0" u="none" strike="noStrike">
                          <a:solidFill>
                            <a:srgbClr val="000000"/>
                          </a:solidFill>
                          <a:effectLst/>
                          <a:latin typeface="+mn-lt"/>
                        </a:rPr>
                        <a:t> Prebiotics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3548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42%</a:t>
                      </a:r>
                    </a:p>
                  </a:txBody>
                  <a:tcPr marL="9525" marR="9525" marT="9525" marB="0" anchor="ctr"/>
                </a:tc>
                <a:extLst>
                  <a:ext uri="{0D108BD9-81ED-4DB2-BD59-A6C34878D82A}">
                    <a16:rowId xmlns:a16="http://schemas.microsoft.com/office/drawing/2014/main" val="3049519676"/>
                  </a:ext>
                </a:extLst>
              </a:tr>
              <a:tr h="137160">
                <a:tc>
                  <a:txBody>
                    <a:bodyPr/>
                    <a:lstStyle/>
                    <a:p>
                      <a:pPr algn="l" fontAlgn="b"/>
                      <a:r>
                        <a:rPr lang="en-US" sz="1000" b="0" i="0" u="none" strike="noStrike">
                          <a:solidFill>
                            <a:srgbClr val="000000"/>
                          </a:solidFill>
                          <a:effectLst/>
                          <a:latin typeface="+mn-lt"/>
                        </a:rPr>
                        <a:t> Vitamin C</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4170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tc>
                <a:extLst>
                  <a:ext uri="{0D108BD9-81ED-4DB2-BD59-A6C34878D82A}">
                    <a16:rowId xmlns:a16="http://schemas.microsoft.com/office/drawing/2014/main" val="3198521995"/>
                  </a:ext>
                </a:extLst>
              </a:tr>
              <a:tr h="137160">
                <a:tc>
                  <a:txBody>
                    <a:bodyPr/>
                    <a:lstStyle/>
                    <a:p>
                      <a:pPr algn="l" fontAlgn="b"/>
                      <a:r>
                        <a:rPr lang="en-US" sz="1000" b="0" i="0" u="none" strike="noStrike">
                          <a:solidFill>
                            <a:srgbClr val="000000"/>
                          </a:solidFill>
                          <a:effectLst/>
                          <a:latin typeface="+mn-lt"/>
                        </a:rPr>
                        <a:t> Vitamin D</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4147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tc>
                <a:extLst>
                  <a:ext uri="{0D108BD9-81ED-4DB2-BD59-A6C34878D82A}">
                    <a16:rowId xmlns:a16="http://schemas.microsoft.com/office/drawing/2014/main" val="2490641973"/>
                  </a:ext>
                </a:extLst>
              </a:tr>
              <a:tr h="137160">
                <a:tc>
                  <a:txBody>
                    <a:bodyPr/>
                    <a:lstStyle/>
                    <a:p>
                      <a:pPr algn="l" fontAlgn="b"/>
                      <a:r>
                        <a:rPr lang="en-US" sz="1000" b="0" i="0" u="none" strike="noStrike">
                          <a:solidFill>
                            <a:srgbClr val="000000"/>
                          </a:solidFill>
                          <a:effectLst/>
                          <a:latin typeface="+mn-lt"/>
                        </a:rPr>
                        <a:t> Magnesium</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4070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tc>
                <a:extLst>
                  <a:ext uri="{0D108BD9-81ED-4DB2-BD59-A6C34878D82A}">
                    <a16:rowId xmlns:a16="http://schemas.microsoft.com/office/drawing/2014/main" val="2825403287"/>
                  </a:ext>
                </a:extLst>
              </a:tr>
              <a:tr h="137160">
                <a:tc>
                  <a:txBody>
                    <a:bodyPr/>
                    <a:lstStyle/>
                    <a:p>
                      <a:pPr algn="l" fontAlgn="b"/>
                      <a:r>
                        <a:rPr lang="en-US" sz="1000" b="0" i="0" u="none" strike="noStrike">
                          <a:solidFill>
                            <a:srgbClr val="000000"/>
                          </a:solidFill>
                          <a:effectLst/>
                          <a:latin typeface="+mn-lt"/>
                        </a:rPr>
                        <a:t> Multivitamin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4151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tc>
                <a:extLst>
                  <a:ext uri="{0D108BD9-81ED-4DB2-BD59-A6C34878D82A}">
                    <a16:rowId xmlns:a16="http://schemas.microsoft.com/office/drawing/2014/main" val="1392915816"/>
                  </a:ext>
                </a:extLst>
              </a:tr>
              <a:tr h="137160">
                <a:tc>
                  <a:txBody>
                    <a:bodyPr/>
                    <a:lstStyle/>
                    <a:p>
                      <a:pPr algn="l" fontAlgn="b"/>
                      <a:r>
                        <a:rPr lang="en-US" sz="1000" b="0" i="0" u="none" strike="noStrike">
                          <a:solidFill>
                            <a:srgbClr val="000000"/>
                          </a:solidFill>
                          <a:effectLst/>
                          <a:latin typeface="+mn-lt"/>
                        </a:rPr>
                        <a:t> Iron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4137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tc>
                <a:extLst>
                  <a:ext uri="{0D108BD9-81ED-4DB2-BD59-A6C34878D82A}">
                    <a16:rowId xmlns:a16="http://schemas.microsoft.com/office/drawing/2014/main" val="3722339751"/>
                  </a:ext>
                </a:extLst>
              </a:tr>
              <a:tr h="137160">
                <a:tc>
                  <a:txBody>
                    <a:bodyPr/>
                    <a:lstStyle/>
                    <a:p>
                      <a:pPr algn="l" fontAlgn="b"/>
                      <a:r>
                        <a:rPr lang="en-US" sz="1000" b="0" i="0" u="none" strike="noStrike">
                          <a:solidFill>
                            <a:srgbClr val="000000"/>
                          </a:solidFill>
                          <a:effectLst/>
                          <a:latin typeface="+mn-lt"/>
                        </a:rPr>
                        <a:t> Omega-3s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4095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tc>
                <a:extLst>
                  <a:ext uri="{0D108BD9-81ED-4DB2-BD59-A6C34878D82A}">
                    <a16:rowId xmlns:a16="http://schemas.microsoft.com/office/drawing/2014/main" val="2518044867"/>
                  </a:ext>
                </a:extLst>
              </a:tr>
              <a:tr h="137160">
                <a:tc>
                  <a:txBody>
                    <a:bodyPr/>
                    <a:lstStyle/>
                    <a:p>
                      <a:pPr algn="l" fontAlgn="b"/>
                      <a:r>
                        <a:rPr lang="en-US" sz="1000" b="0" i="0" u="none" strike="noStrike">
                          <a:solidFill>
                            <a:srgbClr val="000000"/>
                          </a:solidFill>
                          <a:effectLst/>
                          <a:latin typeface="+mn-lt"/>
                        </a:rPr>
                        <a:t> Probiotics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3953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31%</a:t>
                      </a:r>
                    </a:p>
                  </a:txBody>
                  <a:tcPr marL="9525" marR="9525" marT="9525" marB="0" anchor="ctr"/>
                </a:tc>
                <a:extLst>
                  <a:ext uri="{0D108BD9-81ED-4DB2-BD59-A6C34878D82A}">
                    <a16:rowId xmlns:a16="http://schemas.microsoft.com/office/drawing/2014/main" val="583618714"/>
                  </a:ext>
                </a:extLst>
              </a:tr>
              <a:tr h="137160">
                <a:tc>
                  <a:txBody>
                    <a:bodyPr/>
                    <a:lstStyle/>
                    <a:p>
                      <a:pPr algn="l" fontAlgn="b"/>
                      <a:r>
                        <a:rPr lang="en-US" sz="1000" b="0" i="0" u="none" strike="noStrike">
                          <a:solidFill>
                            <a:srgbClr val="000000"/>
                          </a:solidFill>
                          <a:effectLst/>
                          <a:latin typeface="+mn-lt"/>
                        </a:rPr>
                        <a:t> Antioxidants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tc>
                <a:extLst>
                  <a:ext uri="{0D108BD9-81ED-4DB2-BD59-A6C34878D82A}">
                    <a16:rowId xmlns:a16="http://schemas.microsoft.com/office/drawing/2014/main" val="3146510394"/>
                  </a:ext>
                </a:extLst>
              </a:tr>
              <a:tr h="137160">
                <a:tc>
                  <a:txBody>
                    <a:bodyPr/>
                    <a:lstStyle/>
                    <a:p>
                      <a:pPr algn="l" fontAlgn="b"/>
                      <a:r>
                        <a:rPr lang="en-US" sz="1000" b="0" i="0" u="none" strike="noStrike">
                          <a:solidFill>
                            <a:srgbClr val="000000"/>
                          </a:solidFill>
                          <a:effectLst/>
                          <a:latin typeface="+mn-lt"/>
                        </a:rPr>
                        <a:t> Calcium</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4139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tc>
                <a:extLst>
                  <a:ext uri="{0D108BD9-81ED-4DB2-BD59-A6C34878D82A}">
                    <a16:rowId xmlns:a16="http://schemas.microsoft.com/office/drawing/2014/main" val="1808786945"/>
                  </a:ext>
                </a:extLst>
              </a:tr>
              <a:tr h="137160">
                <a:tc>
                  <a:txBody>
                    <a:bodyPr/>
                    <a:lstStyle/>
                    <a:p>
                      <a:pPr algn="l" fontAlgn="b"/>
                      <a:r>
                        <a:rPr lang="en-US" sz="1000" b="0" i="0" u="none" strike="noStrike">
                          <a:solidFill>
                            <a:srgbClr val="000000"/>
                          </a:solidFill>
                          <a:effectLst/>
                          <a:latin typeface="+mn-lt"/>
                        </a:rPr>
                        <a:t> Curcumin/ Turmeric</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3716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a:t>
                      </a:r>
                    </a:p>
                  </a:txBody>
                  <a:tcPr marL="9525" marR="9525" marT="9525" marB="0" anchor="ctr"/>
                </a:tc>
                <a:extLst>
                  <a:ext uri="{0D108BD9-81ED-4DB2-BD59-A6C34878D82A}">
                    <a16:rowId xmlns:a16="http://schemas.microsoft.com/office/drawing/2014/main" val="1581613591"/>
                  </a:ext>
                </a:extLst>
              </a:tr>
              <a:tr h="137160">
                <a:tc>
                  <a:txBody>
                    <a:bodyPr/>
                    <a:lstStyle/>
                    <a:p>
                      <a:pPr algn="l" fontAlgn="b"/>
                      <a:r>
                        <a:rPr lang="en-US" sz="1000" b="0" i="0" u="none" strike="noStrike">
                          <a:solidFill>
                            <a:srgbClr val="000000"/>
                          </a:solidFill>
                          <a:effectLst/>
                          <a:latin typeface="+mn-lt"/>
                        </a:rPr>
                        <a:t> Postbiotics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2567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43%</a:t>
                      </a:r>
                    </a:p>
                  </a:txBody>
                  <a:tcPr marL="9525" marR="9525" marT="9525" marB="0" anchor="ctr"/>
                </a:tc>
                <a:extLst>
                  <a:ext uri="{0D108BD9-81ED-4DB2-BD59-A6C34878D82A}">
                    <a16:rowId xmlns:a16="http://schemas.microsoft.com/office/drawing/2014/main" val="3125596967"/>
                  </a:ext>
                </a:extLst>
              </a:tr>
              <a:tr h="137160">
                <a:tc>
                  <a:txBody>
                    <a:bodyPr/>
                    <a:lstStyle/>
                    <a:p>
                      <a:pPr algn="l" fontAlgn="b"/>
                      <a:r>
                        <a:rPr lang="en-US" sz="1000" b="0" i="0" u="none" strike="noStrike">
                          <a:solidFill>
                            <a:srgbClr val="000000"/>
                          </a:solidFill>
                          <a:effectLst/>
                          <a:latin typeface="+mn-lt"/>
                        </a:rPr>
                        <a:t> Biotin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3053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43%</a:t>
                      </a:r>
                    </a:p>
                  </a:txBody>
                  <a:tcPr marL="9525" marR="9525" marT="9525" marB="0" anchor="ctr"/>
                </a:tc>
                <a:extLst>
                  <a:ext uri="{0D108BD9-81ED-4DB2-BD59-A6C34878D82A}">
                    <a16:rowId xmlns:a16="http://schemas.microsoft.com/office/drawing/2014/main" val="1113373522"/>
                  </a:ext>
                </a:extLst>
              </a:tr>
              <a:tr h="137160">
                <a:tc>
                  <a:txBody>
                    <a:bodyPr/>
                    <a:lstStyle/>
                    <a:p>
                      <a:pPr algn="l" fontAlgn="b"/>
                      <a:r>
                        <a:rPr lang="en-US" sz="1000" b="0" i="0" u="none" strike="noStrike">
                          <a:solidFill>
                            <a:srgbClr val="000000"/>
                          </a:solidFill>
                          <a:effectLst/>
                          <a:latin typeface="+mn-lt"/>
                        </a:rPr>
                        <a:t> Protein Powder</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3881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a:t>
                      </a:r>
                    </a:p>
                  </a:txBody>
                  <a:tcPr marL="9525" marR="9525" marT="9525" marB="0" anchor="ctr"/>
                </a:tc>
                <a:extLst>
                  <a:ext uri="{0D108BD9-81ED-4DB2-BD59-A6C34878D82A}">
                    <a16:rowId xmlns:a16="http://schemas.microsoft.com/office/drawing/2014/main" val="1386171226"/>
                  </a:ext>
                </a:extLst>
              </a:tr>
              <a:tr h="137160">
                <a:tc>
                  <a:txBody>
                    <a:bodyPr/>
                    <a:lstStyle/>
                    <a:p>
                      <a:pPr algn="l" fontAlgn="b"/>
                      <a:r>
                        <a:rPr lang="en-US" sz="1000" b="0" i="0" u="none" strike="noStrike">
                          <a:solidFill>
                            <a:srgbClr val="000000"/>
                          </a:solidFill>
                          <a:effectLst/>
                          <a:latin typeface="+mn-lt"/>
                        </a:rPr>
                        <a:t> Alpha-GPC</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a:t>
                      </a:r>
                    </a:p>
                  </a:txBody>
                  <a:tcPr marL="9525" marR="9525" marT="9525" marB="0" anchor="ctr"/>
                </a:tc>
                <a:extLst>
                  <a:ext uri="{0D108BD9-81ED-4DB2-BD59-A6C34878D82A}">
                    <a16:rowId xmlns:a16="http://schemas.microsoft.com/office/drawing/2014/main" val="3619762496"/>
                  </a:ext>
                </a:extLst>
              </a:tr>
              <a:tr h="137160">
                <a:tc>
                  <a:txBody>
                    <a:bodyPr/>
                    <a:lstStyle/>
                    <a:p>
                      <a:pPr algn="l" fontAlgn="b"/>
                      <a:r>
                        <a:rPr lang="en-US" sz="1000" b="0" i="0" u="none" strike="noStrike">
                          <a:solidFill>
                            <a:srgbClr val="000000"/>
                          </a:solidFill>
                          <a:effectLst/>
                          <a:latin typeface="+mn-lt"/>
                        </a:rPr>
                        <a:t> Astaxanthin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1791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a:t>
                      </a:r>
                    </a:p>
                  </a:txBody>
                  <a:tcPr marL="9525" marR="9525" marT="9525" marB="0" anchor="ctr"/>
                </a:tc>
                <a:extLst>
                  <a:ext uri="{0D108BD9-81ED-4DB2-BD59-A6C34878D82A}">
                    <a16:rowId xmlns:a16="http://schemas.microsoft.com/office/drawing/2014/main" val="3765521720"/>
                  </a:ext>
                </a:extLst>
              </a:tr>
              <a:tr h="137160">
                <a:tc>
                  <a:txBody>
                    <a:bodyPr/>
                    <a:lstStyle/>
                    <a:p>
                      <a:pPr algn="l" fontAlgn="b"/>
                      <a:r>
                        <a:rPr lang="en-US" sz="1000" b="0" i="0" u="none" strike="noStrike">
                          <a:solidFill>
                            <a:srgbClr val="000000"/>
                          </a:solidFill>
                          <a:effectLst/>
                          <a:latin typeface="+mn-lt"/>
                        </a:rPr>
                        <a:t> CoQ10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2253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44%</a:t>
                      </a:r>
                    </a:p>
                  </a:txBody>
                  <a:tcPr marL="9525" marR="9525" marT="9525" marB="0" anchor="ctr"/>
                </a:tc>
                <a:extLst>
                  <a:ext uri="{0D108BD9-81ED-4DB2-BD59-A6C34878D82A}">
                    <a16:rowId xmlns:a16="http://schemas.microsoft.com/office/drawing/2014/main" val="3801500523"/>
                  </a:ext>
                </a:extLst>
              </a:tr>
              <a:tr h="137160">
                <a:tc>
                  <a:txBody>
                    <a:bodyPr/>
                    <a:lstStyle/>
                    <a:p>
                      <a:pPr algn="l" fontAlgn="b"/>
                      <a:r>
                        <a:rPr lang="en-US" sz="1000" b="0" i="0" u="none" strike="noStrike">
                          <a:solidFill>
                            <a:srgbClr val="000000"/>
                          </a:solidFill>
                          <a:effectLst/>
                          <a:latin typeface="+mn-lt"/>
                        </a:rPr>
                        <a:t> Choline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2006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45%</a:t>
                      </a:r>
                    </a:p>
                  </a:txBody>
                  <a:tcPr marL="9525" marR="9525" marT="9525" marB="0" anchor="ctr"/>
                </a:tc>
                <a:extLst>
                  <a:ext uri="{0D108BD9-81ED-4DB2-BD59-A6C34878D82A}">
                    <a16:rowId xmlns:a16="http://schemas.microsoft.com/office/drawing/2014/main" val="776063846"/>
                  </a:ext>
                </a:extLst>
              </a:tr>
              <a:tr h="137160">
                <a:tc>
                  <a:txBody>
                    <a:bodyPr/>
                    <a:lstStyle/>
                    <a:p>
                      <a:pPr algn="l" fontAlgn="b"/>
                      <a:r>
                        <a:rPr lang="en-US" sz="1000" b="0" i="0" u="none" strike="noStrike">
                          <a:solidFill>
                            <a:srgbClr val="000000"/>
                          </a:solidFill>
                          <a:effectLst/>
                          <a:latin typeface="+mn-lt"/>
                        </a:rPr>
                        <a:t> Synbiotics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45%</a:t>
                      </a:r>
                    </a:p>
                  </a:txBody>
                  <a:tcPr marL="9525" marR="9525" marT="9525" marB="0" anchor="ctr"/>
                </a:tc>
                <a:extLst>
                  <a:ext uri="{0D108BD9-81ED-4DB2-BD59-A6C34878D82A}">
                    <a16:rowId xmlns:a16="http://schemas.microsoft.com/office/drawing/2014/main" val="59779975"/>
                  </a:ext>
                </a:extLst>
              </a:tr>
              <a:tr h="137160">
                <a:tc>
                  <a:txBody>
                    <a:bodyPr/>
                    <a:lstStyle/>
                    <a:p>
                      <a:pPr algn="l" fontAlgn="b"/>
                      <a:r>
                        <a:rPr lang="en-US" sz="1000" b="0" i="0" u="none" strike="noStrike">
                          <a:solidFill>
                            <a:srgbClr val="000000"/>
                          </a:solidFill>
                          <a:effectLst/>
                          <a:latin typeface="+mn-lt"/>
                        </a:rPr>
                        <a:t> Vitamin K2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3020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a:t>
                      </a:r>
                    </a:p>
                  </a:txBody>
                  <a:tcPr marL="9525" marR="9525" marT="9525" marB="0" anchor="ctr"/>
                </a:tc>
                <a:extLst>
                  <a:ext uri="{0D108BD9-81ED-4DB2-BD59-A6C34878D82A}">
                    <a16:rowId xmlns:a16="http://schemas.microsoft.com/office/drawing/2014/main" val="4226447261"/>
                  </a:ext>
                </a:extLst>
              </a:tr>
              <a:tr h="137160">
                <a:tc>
                  <a:txBody>
                    <a:bodyPr/>
                    <a:lstStyle/>
                    <a:p>
                      <a:pPr algn="l" fontAlgn="b"/>
                      <a:r>
                        <a:rPr lang="en-US" sz="1000" b="0" i="0" u="none" strike="noStrike">
                          <a:solidFill>
                            <a:srgbClr val="000000"/>
                          </a:solidFill>
                          <a:effectLst/>
                          <a:latin typeface="+mn-lt"/>
                        </a:rPr>
                        <a:t> MSM</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1980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42%</a:t>
                      </a:r>
                    </a:p>
                  </a:txBody>
                  <a:tcPr marL="9525" marR="9525" marT="9525" marB="0" anchor="ctr"/>
                </a:tc>
                <a:extLst>
                  <a:ext uri="{0D108BD9-81ED-4DB2-BD59-A6C34878D82A}">
                    <a16:rowId xmlns:a16="http://schemas.microsoft.com/office/drawing/2014/main" val="3289269467"/>
                  </a:ext>
                </a:extLst>
              </a:tr>
              <a:tr h="137160">
                <a:tc>
                  <a:txBody>
                    <a:bodyPr/>
                    <a:lstStyle/>
                    <a:p>
                      <a:pPr algn="l" fontAlgn="b"/>
                      <a:r>
                        <a:rPr lang="en-US" sz="1000" b="0" i="0" u="none" strike="noStrike">
                          <a:solidFill>
                            <a:srgbClr val="000000"/>
                          </a:solidFill>
                          <a:effectLst/>
                          <a:latin typeface="+mn-lt"/>
                        </a:rPr>
                        <a:t> Nootropics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1649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a:t>
                      </a:r>
                    </a:p>
                  </a:txBody>
                  <a:tcPr marL="9525" marR="9525" marT="9525" marB="0" anchor="ctr"/>
                </a:tc>
                <a:extLst>
                  <a:ext uri="{0D108BD9-81ED-4DB2-BD59-A6C34878D82A}">
                    <a16:rowId xmlns:a16="http://schemas.microsoft.com/office/drawing/2014/main" val="4240657036"/>
                  </a:ext>
                </a:extLst>
              </a:tr>
              <a:tr h="137160">
                <a:tc>
                  <a:txBody>
                    <a:bodyPr/>
                    <a:lstStyle/>
                    <a:p>
                      <a:pPr algn="l" fontAlgn="b"/>
                      <a:r>
                        <a:rPr lang="en-US" sz="1000" b="0" i="0" u="none" strike="noStrike">
                          <a:solidFill>
                            <a:srgbClr val="000000"/>
                          </a:solidFill>
                          <a:effectLst/>
                          <a:latin typeface="+mn-lt"/>
                        </a:rPr>
                        <a:t> Glutathione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2145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44%</a:t>
                      </a:r>
                    </a:p>
                  </a:txBody>
                  <a:tcPr marL="9525" marR="9525" marT="9525" marB="0" anchor="ctr"/>
                </a:tc>
                <a:extLst>
                  <a:ext uri="{0D108BD9-81ED-4DB2-BD59-A6C34878D82A}">
                    <a16:rowId xmlns:a16="http://schemas.microsoft.com/office/drawing/2014/main" val="4004845599"/>
                  </a:ext>
                </a:extLst>
              </a:tr>
              <a:tr h="137160">
                <a:tc>
                  <a:txBody>
                    <a:bodyPr/>
                    <a:lstStyle/>
                    <a:p>
                      <a:pPr algn="l" fontAlgn="b"/>
                      <a:r>
                        <a:rPr lang="en-US" sz="1000" b="0" i="0" u="none" strike="noStrike">
                          <a:solidFill>
                            <a:srgbClr val="000000"/>
                          </a:solidFill>
                          <a:effectLst/>
                          <a:latin typeface="+mn-lt"/>
                        </a:rPr>
                        <a:t> Ashwagandha</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2072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a:t>
                      </a:r>
                    </a:p>
                  </a:txBody>
                  <a:tcPr marL="9525" marR="9525" marT="9525" marB="0" anchor="ctr"/>
                </a:tc>
                <a:extLst>
                  <a:ext uri="{0D108BD9-81ED-4DB2-BD59-A6C34878D82A}">
                    <a16:rowId xmlns:a16="http://schemas.microsoft.com/office/drawing/2014/main" val="1205704435"/>
                  </a:ext>
                </a:extLst>
              </a:tr>
              <a:tr h="137160">
                <a:tc>
                  <a:txBody>
                    <a:bodyPr/>
                    <a:lstStyle/>
                    <a:p>
                      <a:pPr algn="l" fontAlgn="b"/>
                      <a:r>
                        <a:rPr lang="en-US" sz="1000" b="0" i="0" u="none" strike="noStrike">
                          <a:solidFill>
                            <a:srgbClr val="000000"/>
                          </a:solidFill>
                          <a:effectLst/>
                          <a:latin typeface="+mn-lt"/>
                        </a:rPr>
                        <a:t> Collagen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3805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48%</a:t>
                      </a:r>
                    </a:p>
                  </a:txBody>
                  <a:tcPr marL="9525" marR="9525" marT="9525" marB="0" anchor="ctr"/>
                </a:tc>
                <a:extLst>
                  <a:ext uri="{0D108BD9-81ED-4DB2-BD59-A6C34878D82A}">
                    <a16:rowId xmlns:a16="http://schemas.microsoft.com/office/drawing/2014/main" val="2871135130"/>
                  </a:ext>
                </a:extLst>
              </a:tr>
              <a:tr h="137160">
                <a:tc>
                  <a:txBody>
                    <a:bodyPr/>
                    <a:lstStyle/>
                    <a:p>
                      <a:pPr algn="l" fontAlgn="b"/>
                      <a:r>
                        <a:rPr lang="en-US" sz="1000" b="0" i="0" u="none" strike="noStrike">
                          <a:solidFill>
                            <a:srgbClr val="000000"/>
                          </a:solidFill>
                          <a:effectLst/>
                          <a:latin typeface="+mn-lt"/>
                        </a:rPr>
                        <a:t> Mushrooms </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2936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54%</a:t>
                      </a:r>
                    </a:p>
                  </a:txBody>
                  <a:tcPr marL="9525" marR="9525" marT="9525" marB="0" anchor="ctr"/>
                </a:tc>
                <a:extLst>
                  <a:ext uri="{0D108BD9-81ED-4DB2-BD59-A6C34878D82A}">
                    <a16:rowId xmlns:a16="http://schemas.microsoft.com/office/drawing/2014/main" val="2871939046"/>
                  </a:ext>
                </a:extLst>
              </a:tr>
              <a:tr h="137160">
                <a:tc>
                  <a:txBody>
                    <a:bodyPr/>
                    <a:lstStyle/>
                    <a:p>
                      <a:pPr algn="l" fontAlgn="b"/>
                      <a:r>
                        <a:rPr lang="en-US" sz="1000" b="0" i="0" u="none" strike="noStrike">
                          <a:solidFill>
                            <a:srgbClr val="000000"/>
                          </a:solidFill>
                          <a:effectLst/>
                          <a:latin typeface="+mn-lt"/>
                        </a:rPr>
                        <a:t> Melatonin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3701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44%</a:t>
                      </a:r>
                    </a:p>
                  </a:txBody>
                  <a:tcPr marL="9525" marR="9525" marT="9525" marB="0" anchor="ctr"/>
                </a:tc>
                <a:extLst>
                  <a:ext uri="{0D108BD9-81ED-4DB2-BD59-A6C34878D82A}">
                    <a16:rowId xmlns:a16="http://schemas.microsoft.com/office/drawing/2014/main" val="2872181627"/>
                  </a:ext>
                </a:extLst>
              </a:tr>
              <a:tr h="137160">
                <a:tc>
                  <a:txBody>
                    <a:bodyPr/>
                    <a:lstStyle/>
                    <a:p>
                      <a:pPr algn="l" fontAlgn="b"/>
                      <a:r>
                        <a:rPr lang="en-US" sz="1000" b="0" i="0" u="none" strike="noStrike">
                          <a:solidFill>
                            <a:srgbClr val="000000"/>
                          </a:solidFill>
                          <a:effectLst/>
                          <a:latin typeface="+mn-lt"/>
                        </a:rPr>
                        <a:t> Citicoline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a:t>
                      </a:r>
                    </a:p>
                  </a:txBody>
                  <a:tcPr marL="9525" marR="9525" marT="9525" marB="0" anchor="ctr"/>
                </a:tc>
                <a:extLst>
                  <a:ext uri="{0D108BD9-81ED-4DB2-BD59-A6C34878D82A}">
                    <a16:rowId xmlns:a16="http://schemas.microsoft.com/office/drawing/2014/main" val="3492693819"/>
                  </a:ext>
                </a:extLst>
              </a:tr>
              <a:tr h="137160">
                <a:tc>
                  <a:txBody>
                    <a:bodyPr/>
                    <a:lstStyle/>
                    <a:p>
                      <a:pPr algn="l" fontAlgn="b"/>
                      <a:r>
                        <a:rPr lang="en-US" sz="1000" b="0" i="0" u="none" strike="noStrike">
                          <a:solidFill>
                            <a:srgbClr val="000000"/>
                          </a:solidFill>
                          <a:effectLst/>
                          <a:latin typeface="+mn-lt"/>
                        </a:rPr>
                        <a:t> CBD</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2893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53%</a:t>
                      </a:r>
                    </a:p>
                  </a:txBody>
                  <a:tcPr marL="9525" marR="9525" marT="9525" marB="0" anchor="ctr"/>
                </a:tc>
                <a:extLst>
                  <a:ext uri="{0D108BD9-81ED-4DB2-BD59-A6C34878D82A}">
                    <a16:rowId xmlns:a16="http://schemas.microsoft.com/office/drawing/2014/main" val="2562013948"/>
                  </a:ext>
                </a:extLst>
              </a:tr>
              <a:tr h="137160">
                <a:tc>
                  <a:txBody>
                    <a:bodyPr/>
                    <a:lstStyle/>
                    <a:p>
                      <a:pPr algn="l" fontAlgn="b"/>
                      <a:r>
                        <a:rPr lang="en-US" sz="1000" b="0" i="0" u="none" strike="noStrike">
                          <a:solidFill>
                            <a:srgbClr val="000000"/>
                          </a:solidFill>
                          <a:effectLst/>
                          <a:latin typeface="+mn-lt"/>
                        </a:rPr>
                        <a:t> Glucosamine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3249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48%</a:t>
                      </a:r>
                    </a:p>
                  </a:txBody>
                  <a:tcPr marL="9525" marR="9525" marT="9525" marB="0" anchor="ctr"/>
                </a:tc>
                <a:extLst>
                  <a:ext uri="{0D108BD9-81ED-4DB2-BD59-A6C34878D82A}">
                    <a16:rowId xmlns:a16="http://schemas.microsoft.com/office/drawing/2014/main" val="2948212968"/>
                  </a:ext>
                </a:extLst>
              </a:tr>
              <a:tr h="137160">
                <a:tc>
                  <a:txBody>
                    <a:bodyPr/>
                    <a:lstStyle/>
                    <a:p>
                      <a:pPr algn="l" fontAlgn="b"/>
                      <a:r>
                        <a:rPr lang="en-US" sz="1000" b="0" i="0" u="none" strike="noStrike">
                          <a:solidFill>
                            <a:srgbClr val="000000"/>
                          </a:solidFill>
                          <a:effectLst/>
                          <a:latin typeface="+mn-lt"/>
                        </a:rPr>
                        <a:t> Lutein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43%</a:t>
                      </a:r>
                    </a:p>
                  </a:txBody>
                  <a:tcPr marL="9525" marR="9525" marT="9525" marB="0" anchor="ctr"/>
                </a:tc>
                <a:extLst>
                  <a:ext uri="{0D108BD9-81ED-4DB2-BD59-A6C34878D82A}">
                    <a16:rowId xmlns:a16="http://schemas.microsoft.com/office/drawing/2014/main" val="3803138734"/>
                  </a:ext>
                </a:extLst>
              </a:tr>
            </a:tbl>
          </a:graphicData>
        </a:graphic>
      </p:graphicFrame>
      <p:pic>
        <p:nvPicPr>
          <p:cNvPr id="9" name="Google Shape;590;p21" descr="Icon&#10;&#10;Description automatically generated">
            <a:extLst>
              <a:ext uri="{FF2B5EF4-FFF2-40B4-BE49-F238E27FC236}">
                <a16:creationId xmlns:a16="http://schemas.microsoft.com/office/drawing/2014/main" id="{2EF39EFF-606C-1FD1-45F2-DA06A91F1325}"/>
              </a:ext>
            </a:extLst>
          </p:cNvPr>
          <p:cNvPicPr preferRelativeResize="0"/>
          <p:nvPr/>
        </p:nvPicPr>
        <p:blipFill rotWithShape="1">
          <a:blip r:embed="rId2">
            <a:alphaModFix/>
          </a:blip>
          <a:srcRect/>
          <a:stretch/>
        </p:blipFill>
        <p:spPr>
          <a:xfrm>
            <a:off x="0" y="865776"/>
            <a:ext cx="457200" cy="457200"/>
          </a:xfrm>
          <a:prstGeom prst="rect">
            <a:avLst/>
          </a:prstGeom>
          <a:noFill/>
          <a:ln>
            <a:noFill/>
          </a:ln>
        </p:spPr>
      </p:pic>
      <p:sp>
        <p:nvSpPr>
          <p:cNvPr id="10" name="Google Shape;591;p21">
            <a:extLst>
              <a:ext uri="{FF2B5EF4-FFF2-40B4-BE49-F238E27FC236}">
                <a16:creationId xmlns:a16="http://schemas.microsoft.com/office/drawing/2014/main" id="{C971CFDE-3D84-B310-EEF2-436D32C24CAE}"/>
              </a:ext>
            </a:extLst>
          </p:cNvPr>
          <p:cNvSpPr txBox="1"/>
          <p:nvPr/>
        </p:nvSpPr>
        <p:spPr>
          <a:xfrm>
            <a:off x="357147" y="865776"/>
            <a:ext cx="2655755" cy="246217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indent="-285750">
              <a:buClr>
                <a:srgbClr val="000000"/>
              </a:buClr>
              <a:buSzPts val="1400"/>
              <a:buFont typeface="Arial"/>
              <a:buChar char="•"/>
              <a:defRPr/>
            </a:pPr>
            <a:r>
              <a:rPr lang="en-US" sz="1400">
                <a:solidFill>
                  <a:srgbClr val="000000"/>
                </a:solidFill>
                <a:latin typeface="Arial"/>
                <a:ea typeface="Arial"/>
                <a:cs typeface="Arial"/>
                <a:sym typeface="Arial"/>
              </a:rPr>
              <a:t>In Germany, for prebiotic users, regular use of magnesium is up 20%, and all probiotic use has gone up 22%.</a:t>
            </a:r>
          </a:p>
          <a:p>
            <a:pPr marL="285750" indent="-285750">
              <a:buClr>
                <a:srgbClr val="000000"/>
              </a:buClr>
              <a:buSzPts val="1400"/>
              <a:buFont typeface="Arial"/>
              <a:buChar char="•"/>
              <a:defRPr/>
            </a:pPr>
            <a:r>
              <a:rPr lang="en-US" sz="1400">
                <a:solidFill>
                  <a:srgbClr val="000000"/>
                </a:solidFill>
                <a:latin typeface="Arial"/>
                <a:ea typeface="Arial"/>
                <a:cs typeface="Arial"/>
                <a:sym typeface="Arial"/>
              </a:rPr>
              <a:t>German</a:t>
            </a: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 respondents also have high usage in the seasonal/as needed category at 40% for prebiotics.</a:t>
            </a:r>
            <a:endParaRPr lang="en-US" sz="1400" b="0" i="0" u="none" strike="noStrike" kern="1200" cap="none" spc="0" normalizeH="0" baseline="0" noProof="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3247162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5FB4E-002A-5793-BEE4-D421B227747D}"/>
              </a:ext>
            </a:extLst>
          </p:cNvPr>
          <p:cNvSpPr>
            <a:spLocks noGrp="1"/>
          </p:cNvSpPr>
          <p:nvPr>
            <p:ph type="title"/>
          </p:nvPr>
        </p:nvSpPr>
        <p:spPr/>
        <p:txBody>
          <a:bodyPr/>
          <a:lstStyle/>
          <a:p>
            <a:r>
              <a:rPr lang="en-US">
                <a:solidFill>
                  <a:schemeClr val="tx1"/>
                </a:solidFill>
              </a:rPr>
              <a:t>Demographics</a:t>
            </a:r>
          </a:p>
        </p:txBody>
      </p:sp>
      <p:sp>
        <p:nvSpPr>
          <p:cNvPr id="3" name="TextBox 2">
            <a:extLst>
              <a:ext uri="{FF2B5EF4-FFF2-40B4-BE49-F238E27FC236}">
                <a16:creationId xmlns:a16="http://schemas.microsoft.com/office/drawing/2014/main" id="{4FF409B3-04FD-C731-94E1-267DAA14B44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a:t>
            </a:r>
            <a:r>
              <a:rPr lang="en-US" sz="1000">
                <a:solidFill>
                  <a:prstClr val="white">
                    <a:lumMod val="50000"/>
                  </a:prstClr>
                </a:solidFill>
                <a:latin typeface="Arial"/>
                <a:cs typeface="Arial"/>
              </a:rPr>
              <a:t>Prebiotic</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 Users n=1972, Income n=1607 (UK and AU not included).</a:t>
            </a:r>
          </a:p>
        </p:txBody>
      </p:sp>
      <p:sp>
        <p:nvSpPr>
          <p:cNvPr id="6" name="TextBox 5">
            <a:extLst>
              <a:ext uri="{FF2B5EF4-FFF2-40B4-BE49-F238E27FC236}">
                <a16:creationId xmlns:a16="http://schemas.microsoft.com/office/drawing/2014/main" id="{7A51BBD6-7110-51BF-AF8D-C8C0E2496F38}"/>
              </a:ext>
            </a:extLst>
          </p:cNvPr>
          <p:cNvSpPr txBox="1"/>
          <p:nvPr/>
        </p:nvSpPr>
        <p:spPr>
          <a:xfrm>
            <a:off x="2960704" y="3117182"/>
            <a:ext cx="9517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51%</a:t>
            </a:r>
          </a:p>
        </p:txBody>
      </p:sp>
      <p:sp>
        <p:nvSpPr>
          <p:cNvPr id="7" name="TextBox 6">
            <a:extLst>
              <a:ext uri="{FF2B5EF4-FFF2-40B4-BE49-F238E27FC236}">
                <a16:creationId xmlns:a16="http://schemas.microsoft.com/office/drawing/2014/main" id="{E8384FCA-3D1C-AF8D-12E9-95A17606F78B}"/>
              </a:ext>
            </a:extLst>
          </p:cNvPr>
          <p:cNvSpPr txBox="1"/>
          <p:nvPr/>
        </p:nvSpPr>
        <p:spPr>
          <a:xfrm>
            <a:off x="1386495" y="3153999"/>
            <a:ext cx="9517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49%</a:t>
            </a:r>
          </a:p>
        </p:txBody>
      </p:sp>
      <p:sp>
        <p:nvSpPr>
          <p:cNvPr id="8" name="Round Same Side Corner Rectangle 58">
            <a:extLst>
              <a:ext uri="{FF2B5EF4-FFF2-40B4-BE49-F238E27FC236}">
                <a16:creationId xmlns:a16="http://schemas.microsoft.com/office/drawing/2014/main" id="{DB1BC8F0-E260-FAE2-C84F-C87273248A63}"/>
              </a:ext>
            </a:extLst>
          </p:cNvPr>
          <p:cNvSpPr/>
          <p:nvPr/>
        </p:nvSpPr>
        <p:spPr>
          <a:xfrm rot="16200000" flipH="1">
            <a:off x="3285562" y="3190875"/>
            <a:ext cx="204543" cy="914400"/>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9" name="Round Same Side Corner Rectangle 58">
            <a:extLst>
              <a:ext uri="{FF2B5EF4-FFF2-40B4-BE49-F238E27FC236}">
                <a16:creationId xmlns:a16="http://schemas.microsoft.com/office/drawing/2014/main" id="{F4172DBD-DFC1-2CEC-36EF-BBDE20775682}"/>
              </a:ext>
            </a:extLst>
          </p:cNvPr>
          <p:cNvSpPr/>
          <p:nvPr/>
        </p:nvSpPr>
        <p:spPr>
          <a:xfrm rot="16200000" flipH="1">
            <a:off x="1753528" y="3192563"/>
            <a:ext cx="201168" cy="914400"/>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10" name="Google Shape;2323;p39">
            <a:extLst>
              <a:ext uri="{FF2B5EF4-FFF2-40B4-BE49-F238E27FC236}">
                <a16:creationId xmlns:a16="http://schemas.microsoft.com/office/drawing/2014/main" id="{C3A5E340-8BDB-9890-1F46-4E849F5A7B9C}"/>
              </a:ext>
            </a:extLst>
          </p:cNvPr>
          <p:cNvSpPr>
            <a:spLocks noChangeAspect="1"/>
          </p:cNvSpPr>
          <p:nvPr/>
        </p:nvSpPr>
        <p:spPr>
          <a:xfrm>
            <a:off x="454579" y="2059982"/>
            <a:ext cx="887977" cy="1685473"/>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11" name="Google Shape;2321;p39">
            <a:extLst>
              <a:ext uri="{FF2B5EF4-FFF2-40B4-BE49-F238E27FC236}">
                <a16:creationId xmlns:a16="http://schemas.microsoft.com/office/drawing/2014/main" id="{9C2FF0D4-F98D-0769-9E8A-06E82ADDCEE4}"/>
              </a:ext>
            </a:extLst>
          </p:cNvPr>
          <p:cNvSpPr>
            <a:spLocks noChangeAspect="1"/>
          </p:cNvSpPr>
          <p:nvPr/>
        </p:nvSpPr>
        <p:spPr>
          <a:xfrm>
            <a:off x="2272847" y="2067874"/>
            <a:ext cx="748969" cy="166968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12" name="Content Placeholder 4">
            <a:extLst>
              <a:ext uri="{FF2B5EF4-FFF2-40B4-BE49-F238E27FC236}">
                <a16:creationId xmlns:a16="http://schemas.microsoft.com/office/drawing/2014/main" id="{3C3C92A9-316D-AFB9-D424-9FF2DBD5FF93}"/>
              </a:ext>
            </a:extLst>
          </p:cNvPr>
          <p:cNvSpPr txBox="1">
            <a:spLocks/>
          </p:cNvSpPr>
          <p:nvPr/>
        </p:nvSpPr>
        <p:spPr>
          <a:xfrm>
            <a:off x="596922" y="4583205"/>
            <a:ext cx="3052763" cy="1159733"/>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Even mix of men and women. </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Female n=958</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Male n=1009</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Non-Binary n=5</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13" name="Content Placeholder 8">
            <a:extLst>
              <a:ext uri="{FF2B5EF4-FFF2-40B4-BE49-F238E27FC236}">
                <a16:creationId xmlns:a16="http://schemas.microsoft.com/office/drawing/2014/main" id="{4BEA88AC-C4E8-674A-1DAD-40D332D08A6F}"/>
              </a:ext>
            </a:extLst>
          </p:cNvPr>
          <p:cNvGraphicFramePr>
            <a:graphicFrameLocks/>
          </p:cNvGraphicFramePr>
          <p:nvPr>
            <p:extLst>
              <p:ext uri="{D42A27DB-BD31-4B8C-83A1-F6EECF244321}">
                <p14:modId xmlns:p14="http://schemas.microsoft.com/office/powerpoint/2010/main" val="759637499"/>
              </p:ext>
            </p:extLst>
          </p:nvPr>
        </p:nvGraphicFramePr>
        <p:xfrm>
          <a:off x="4188348" y="1096715"/>
          <a:ext cx="3815304" cy="35651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ontent Placeholder 8">
            <a:extLst>
              <a:ext uri="{FF2B5EF4-FFF2-40B4-BE49-F238E27FC236}">
                <a16:creationId xmlns:a16="http://schemas.microsoft.com/office/drawing/2014/main" id="{0FB0DD8E-9939-6981-87EE-50BD4EE25376}"/>
              </a:ext>
            </a:extLst>
          </p:cNvPr>
          <p:cNvGraphicFramePr>
            <a:graphicFrameLocks/>
          </p:cNvGraphicFramePr>
          <p:nvPr>
            <p:extLst>
              <p:ext uri="{D42A27DB-BD31-4B8C-83A1-F6EECF244321}">
                <p14:modId xmlns:p14="http://schemas.microsoft.com/office/powerpoint/2010/main" val="723540753"/>
              </p:ext>
            </p:extLst>
          </p:nvPr>
        </p:nvGraphicFramePr>
        <p:xfrm>
          <a:off x="8067234" y="1206448"/>
          <a:ext cx="3815304" cy="3565161"/>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E2AE2533-A593-5C63-E26A-8B2BABCEDE52}"/>
              </a:ext>
            </a:extLst>
          </p:cNvPr>
          <p:cNvSpPr txBox="1"/>
          <p:nvPr/>
        </p:nvSpPr>
        <p:spPr>
          <a:xfrm>
            <a:off x="9322874" y="2902718"/>
            <a:ext cx="13040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Black" panose="020B0604020202020204" pitchFamily="34" charset="0"/>
                <a:ea typeface="+mn-ea"/>
                <a:cs typeface="Arial Black" panose="020B0604020202020204" pitchFamily="34" charset="0"/>
              </a:rPr>
              <a:t>INCOME</a:t>
            </a:r>
          </a:p>
        </p:txBody>
      </p:sp>
      <p:sp>
        <p:nvSpPr>
          <p:cNvPr id="17" name="TextBox 16">
            <a:extLst>
              <a:ext uri="{FF2B5EF4-FFF2-40B4-BE49-F238E27FC236}">
                <a16:creationId xmlns:a16="http://schemas.microsoft.com/office/drawing/2014/main" id="{F4178580-EB6B-7A42-333C-CB077ACB8D15}"/>
              </a:ext>
            </a:extLst>
          </p:cNvPr>
          <p:cNvSpPr txBox="1"/>
          <p:nvPr/>
        </p:nvSpPr>
        <p:spPr>
          <a:xfrm>
            <a:off x="8267704" y="4583205"/>
            <a:ext cx="36148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diverse balance of all income groups was achieved, via individualized country quotas.</a:t>
            </a:r>
          </a:p>
        </p:txBody>
      </p:sp>
      <p:sp>
        <p:nvSpPr>
          <p:cNvPr id="18" name="TextBox 17">
            <a:extLst>
              <a:ext uri="{FF2B5EF4-FFF2-40B4-BE49-F238E27FC236}">
                <a16:creationId xmlns:a16="http://schemas.microsoft.com/office/drawing/2014/main" id="{08062266-D4ED-9F93-4F7A-BC3E74375DBB}"/>
              </a:ext>
            </a:extLst>
          </p:cNvPr>
          <p:cNvSpPr txBox="1"/>
          <p:nvPr/>
        </p:nvSpPr>
        <p:spPr>
          <a:xfrm>
            <a:off x="4262974" y="4583205"/>
            <a:ext cx="3666053"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We surveyed a well-diversified set of age brackets, in this survey, across all countries/markets.</a:t>
            </a:r>
          </a:p>
        </p:txBody>
      </p:sp>
      <p:cxnSp>
        <p:nvCxnSpPr>
          <p:cNvPr id="19" name="Straight Connector 18">
            <a:extLst>
              <a:ext uri="{FF2B5EF4-FFF2-40B4-BE49-F238E27FC236}">
                <a16:creationId xmlns:a16="http://schemas.microsoft.com/office/drawing/2014/main" id="{CA6D7141-D556-FDA1-03B2-504AA568B5C9}"/>
              </a:ext>
            </a:extLst>
          </p:cNvPr>
          <p:cNvCxnSpPr>
            <a:cxnSpLocks/>
          </p:cNvCxnSpPr>
          <p:nvPr/>
        </p:nvCxnSpPr>
        <p:spPr>
          <a:xfrm>
            <a:off x="4262974" y="1513761"/>
            <a:ext cx="0" cy="4403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2081124-47E1-C511-04B1-F07A760EE159}"/>
              </a:ext>
            </a:extLst>
          </p:cNvPr>
          <p:cNvCxnSpPr>
            <a:cxnSpLocks/>
          </p:cNvCxnSpPr>
          <p:nvPr/>
        </p:nvCxnSpPr>
        <p:spPr>
          <a:xfrm>
            <a:off x="7929027" y="1548850"/>
            <a:ext cx="0" cy="4403792"/>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B26C3DD-3B01-DE8F-CB23-50B7676FCCD0}"/>
              </a:ext>
            </a:extLst>
          </p:cNvPr>
          <p:cNvSpPr txBox="1"/>
          <p:nvPr/>
        </p:nvSpPr>
        <p:spPr>
          <a:xfrm>
            <a:off x="5657183" y="2863817"/>
            <a:ext cx="87763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Black" panose="020B0604020202020204" pitchFamily="34" charset="0"/>
                <a:ea typeface="+mn-ea"/>
                <a:cs typeface="Arial Black" panose="020B0604020202020204" pitchFamily="34" charset="0"/>
              </a:rPr>
              <a:t>AGE</a:t>
            </a:r>
          </a:p>
        </p:txBody>
      </p:sp>
    </p:spTree>
    <p:extLst>
      <p:ext uri="{BB962C8B-B14F-4D97-AF65-F5344CB8AC3E}">
        <p14:creationId xmlns:p14="http://schemas.microsoft.com/office/powerpoint/2010/main" val="20850007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Supplement usage: it</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8229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n varies by supplement. Question: “Which of the following best describes how frequently you are taking the following supplements?”</a:t>
            </a:r>
          </a:p>
        </p:txBody>
      </p:sp>
      <p:graphicFrame>
        <p:nvGraphicFramePr>
          <p:cNvPr id="5" name="Table 4">
            <a:extLst>
              <a:ext uri="{FF2B5EF4-FFF2-40B4-BE49-F238E27FC236}">
                <a16:creationId xmlns:a16="http://schemas.microsoft.com/office/drawing/2014/main" id="{F974067B-8013-D629-4E68-32BBBF8D11A0}"/>
              </a:ext>
            </a:extLst>
          </p:cNvPr>
          <p:cNvGraphicFramePr>
            <a:graphicFrameLocks noGrp="1"/>
          </p:cNvGraphicFramePr>
          <p:nvPr>
            <p:extLst>
              <p:ext uri="{D42A27DB-BD31-4B8C-83A1-F6EECF244321}">
                <p14:modId xmlns:p14="http://schemas.microsoft.com/office/powerpoint/2010/main" val="3456818011"/>
              </p:ext>
            </p:extLst>
          </p:nvPr>
        </p:nvGraphicFramePr>
        <p:xfrm>
          <a:off x="3012902" y="729285"/>
          <a:ext cx="9092496" cy="5645431"/>
        </p:xfrm>
        <a:graphic>
          <a:graphicData uri="http://schemas.openxmlformats.org/drawingml/2006/table">
            <a:tbl>
              <a:tblPr firstRow="1" bandRow="1">
                <a:tableStyleId>{5C22544A-7EE6-4342-B048-85BDC9FD1C3A}</a:tableStyleId>
              </a:tblPr>
              <a:tblGrid>
                <a:gridCol w="1188720">
                  <a:extLst>
                    <a:ext uri="{9D8B030D-6E8A-4147-A177-3AD203B41FA5}">
                      <a16:colId xmlns:a16="http://schemas.microsoft.com/office/drawing/2014/main" val="1505334280"/>
                    </a:ext>
                  </a:extLst>
                </a:gridCol>
                <a:gridCol w="493986">
                  <a:extLst>
                    <a:ext uri="{9D8B030D-6E8A-4147-A177-3AD203B41FA5}">
                      <a16:colId xmlns:a16="http://schemas.microsoft.com/office/drawing/2014/main" val="29063975"/>
                    </a:ext>
                  </a:extLst>
                </a:gridCol>
                <a:gridCol w="493986">
                  <a:extLst>
                    <a:ext uri="{9D8B030D-6E8A-4147-A177-3AD203B41FA5}">
                      <a16:colId xmlns:a16="http://schemas.microsoft.com/office/drawing/2014/main" val="2840432327"/>
                    </a:ext>
                  </a:extLst>
                </a:gridCol>
                <a:gridCol w="493986">
                  <a:extLst>
                    <a:ext uri="{9D8B030D-6E8A-4147-A177-3AD203B41FA5}">
                      <a16:colId xmlns:a16="http://schemas.microsoft.com/office/drawing/2014/main" val="545337677"/>
                    </a:ext>
                  </a:extLst>
                </a:gridCol>
                <a:gridCol w="493986">
                  <a:extLst>
                    <a:ext uri="{9D8B030D-6E8A-4147-A177-3AD203B41FA5}">
                      <a16:colId xmlns:a16="http://schemas.microsoft.com/office/drawing/2014/main" val="463601193"/>
                    </a:ext>
                  </a:extLst>
                </a:gridCol>
                <a:gridCol w="493986">
                  <a:extLst>
                    <a:ext uri="{9D8B030D-6E8A-4147-A177-3AD203B41FA5}">
                      <a16:colId xmlns:a16="http://schemas.microsoft.com/office/drawing/2014/main" val="1809670086"/>
                    </a:ext>
                  </a:extLst>
                </a:gridCol>
                <a:gridCol w="493986">
                  <a:extLst>
                    <a:ext uri="{9D8B030D-6E8A-4147-A177-3AD203B41FA5}">
                      <a16:colId xmlns:a16="http://schemas.microsoft.com/office/drawing/2014/main" val="4200774462"/>
                    </a:ext>
                  </a:extLst>
                </a:gridCol>
                <a:gridCol w="493986">
                  <a:extLst>
                    <a:ext uri="{9D8B030D-6E8A-4147-A177-3AD203B41FA5}">
                      <a16:colId xmlns:a16="http://schemas.microsoft.com/office/drawing/2014/main" val="1665520618"/>
                    </a:ext>
                  </a:extLst>
                </a:gridCol>
                <a:gridCol w="493986">
                  <a:extLst>
                    <a:ext uri="{9D8B030D-6E8A-4147-A177-3AD203B41FA5}">
                      <a16:colId xmlns:a16="http://schemas.microsoft.com/office/drawing/2014/main" val="883992204"/>
                    </a:ext>
                  </a:extLst>
                </a:gridCol>
                <a:gridCol w="493986">
                  <a:extLst>
                    <a:ext uri="{9D8B030D-6E8A-4147-A177-3AD203B41FA5}">
                      <a16:colId xmlns:a16="http://schemas.microsoft.com/office/drawing/2014/main" val="2411204966"/>
                    </a:ext>
                  </a:extLst>
                </a:gridCol>
                <a:gridCol w="493986">
                  <a:extLst>
                    <a:ext uri="{9D8B030D-6E8A-4147-A177-3AD203B41FA5}">
                      <a16:colId xmlns:a16="http://schemas.microsoft.com/office/drawing/2014/main" val="2461067269"/>
                    </a:ext>
                  </a:extLst>
                </a:gridCol>
                <a:gridCol w="493986">
                  <a:extLst>
                    <a:ext uri="{9D8B030D-6E8A-4147-A177-3AD203B41FA5}">
                      <a16:colId xmlns:a16="http://schemas.microsoft.com/office/drawing/2014/main" val="1191092026"/>
                    </a:ext>
                  </a:extLst>
                </a:gridCol>
                <a:gridCol w="493986">
                  <a:extLst>
                    <a:ext uri="{9D8B030D-6E8A-4147-A177-3AD203B41FA5}">
                      <a16:colId xmlns:a16="http://schemas.microsoft.com/office/drawing/2014/main" val="416289291"/>
                    </a:ext>
                  </a:extLst>
                </a:gridCol>
                <a:gridCol w="493986">
                  <a:extLst>
                    <a:ext uri="{9D8B030D-6E8A-4147-A177-3AD203B41FA5}">
                      <a16:colId xmlns:a16="http://schemas.microsoft.com/office/drawing/2014/main" val="3053880690"/>
                    </a:ext>
                  </a:extLst>
                </a:gridCol>
                <a:gridCol w="493986">
                  <a:extLst>
                    <a:ext uri="{9D8B030D-6E8A-4147-A177-3AD203B41FA5}">
                      <a16:colId xmlns:a16="http://schemas.microsoft.com/office/drawing/2014/main" val="3683087261"/>
                    </a:ext>
                  </a:extLst>
                </a:gridCol>
                <a:gridCol w="493986">
                  <a:extLst>
                    <a:ext uri="{9D8B030D-6E8A-4147-A177-3AD203B41FA5}">
                      <a16:colId xmlns:a16="http://schemas.microsoft.com/office/drawing/2014/main" val="1263089259"/>
                    </a:ext>
                  </a:extLst>
                </a:gridCol>
                <a:gridCol w="493986">
                  <a:extLst>
                    <a:ext uri="{9D8B030D-6E8A-4147-A177-3AD203B41FA5}">
                      <a16:colId xmlns:a16="http://schemas.microsoft.com/office/drawing/2014/main" val="3522431202"/>
                    </a:ext>
                  </a:extLst>
                </a:gridCol>
              </a:tblGrid>
              <a:tr h="457200">
                <a:tc>
                  <a:txBody>
                    <a:bodyPr/>
                    <a:lstStyle/>
                    <a:p>
                      <a:pPr algn="l" fontAlgn="b"/>
                      <a:endParaRPr lang="en-US" sz="11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n</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All Usage</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Daily</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4-6 times per week</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1-3 times per week</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Seasonally/As needed</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It's in another supplement I take</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Never</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extLst>
                  <a:ext uri="{0D108BD9-81ED-4DB2-BD59-A6C34878D82A}">
                    <a16:rowId xmlns:a16="http://schemas.microsoft.com/office/drawing/2014/main" val="3759370448"/>
                  </a:ext>
                </a:extLst>
              </a:tr>
              <a:tr h="137160">
                <a:tc>
                  <a:txBody>
                    <a:bodyPr/>
                    <a:lstStyle/>
                    <a:p>
                      <a:pPr algn="ctr" fontAlgn="b"/>
                      <a:endParaRPr lang="en-US" sz="1000" b="0" i="0" u="none" strike="noStrike">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IT</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IT</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IT</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IT</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IT</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IT</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IT</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IT</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tc>
                <a:extLst>
                  <a:ext uri="{0D108BD9-81ED-4DB2-BD59-A6C34878D82A}">
                    <a16:rowId xmlns:a16="http://schemas.microsoft.com/office/drawing/2014/main" val="2073491220"/>
                  </a:ext>
                </a:extLst>
              </a:tr>
              <a:tr h="137160">
                <a:tc>
                  <a:txBody>
                    <a:bodyPr/>
                    <a:lstStyle/>
                    <a:p>
                      <a:pPr algn="l" fontAlgn="b"/>
                      <a:r>
                        <a:rPr lang="en-US" sz="1000" b="0" i="0" u="none" strike="noStrike">
                          <a:solidFill>
                            <a:srgbClr val="000000"/>
                          </a:solidFill>
                          <a:effectLst/>
                          <a:latin typeface="+mn-lt"/>
                        </a:rPr>
                        <a:t> Prebiotics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3548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42%</a:t>
                      </a:r>
                    </a:p>
                  </a:txBody>
                  <a:tcPr marL="9525" marR="9525" marT="9525" marB="0" anchor="ctr"/>
                </a:tc>
                <a:extLst>
                  <a:ext uri="{0D108BD9-81ED-4DB2-BD59-A6C34878D82A}">
                    <a16:rowId xmlns:a16="http://schemas.microsoft.com/office/drawing/2014/main" val="3049519676"/>
                  </a:ext>
                </a:extLst>
              </a:tr>
              <a:tr h="137160">
                <a:tc>
                  <a:txBody>
                    <a:bodyPr/>
                    <a:lstStyle/>
                    <a:p>
                      <a:pPr algn="l" fontAlgn="b"/>
                      <a:r>
                        <a:rPr lang="en-US" sz="1000" b="0" i="0" u="none" strike="noStrike">
                          <a:solidFill>
                            <a:srgbClr val="000000"/>
                          </a:solidFill>
                          <a:effectLst/>
                          <a:latin typeface="+mn-lt"/>
                        </a:rPr>
                        <a:t> Vitamin C</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4170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tc>
                <a:extLst>
                  <a:ext uri="{0D108BD9-81ED-4DB2-BD59-A6C34878D82A}">
                    <a16:rowId xmlns:a16="http://schemas.microsoft.com/office/drawing/2014/main" val="3198521995"/>
                  </a:ext>
                </a:extLst>
              </a:tr>
              <a:tr h="137160">
                <a:tc>
                  <a:txBody>
                    <a:bodyPr/>
                    <a:lstStyle/>
                    <a:p>
                      <a:pPr algn="l" fontAlgn="b"/>
                      <a:r>
                        <a:rPr lang="en-US" sz="1000" b="0" i="0" u="none" strike="noStrike">
                          <a:solidFill>
                            <a:srgbClr val="000000"/>
                          </a:solidFill>
                          <a:effectLst/>
                          <a:latin typeface="+mn-lt"/>
                        </a:rPr>
                        <a:t> Multivitamin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4151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tc>
                <a:extLst>
                  <a:ext uri="{0D108BD9-81ED-4DB2-BD59-A6C34878D82A}">
                    <a16:rowId xmlns:a16="http://schemas.microsoft.com/office/drawing/2014/main" val="2490641973"/>
                  </a:ext>
                </a:extLst>
              </a:tr>
              <a:tr h="137160">
                <a:tc>
                  <a:txBody>
                    <a:bodyPr/>
                    <a:lstStyle/>
                    <a:p>
                      <a:pPr algn="l" fontAlgn="b"/>
                      <a:r>
                        <a:rPr lang="en-US" sz="1000" b="0" i="0" u="none" strike="noStrike">
                          <a:solidFill>
                            <a:srgbClr val="000000"/>
                          </a:solidFill>
                          <a:effectLst/>
                          <a:latin typeface="+mn-lt"/>
                        </a:rPr>
                        <a:t> Probiotics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3953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31%</a:t>
                      </a:r>
                    </a:p>
                  </a:txBody>
                  <a:tcPr marL="9525" marR="9525" marT="9525" marB="0" anchor="ctr"/>
                </a:tc>
                <a:extLst>
                  <a:ext uri="{0D108BD9-81ED-4DB2-BD59-A6C34878D82A}">
                    <a16:rowId xmlns:a16="http://schemas.microsoft.com/office/drawing/2014/main" val="2825403287"/>
                  </a:ext>
                </a:extLst>
              </a:tr>
              <a:tr h="137160">
                <a:tc>
                  <a:txBody>
                    <a:bodyPr/>
                    <a:lstStyle/>
                    <a:p>
                      <a:pPr algn="l" fontAlgn="b"/>
                      <a:r>
                        <a:rPr lang="en-US" sz="1000" b="0" i="0" u="none" strike="noStrike">
                          <a:solidFill>
                            <a:srgbClr val="000000"/>
                          </a:solidFill>
                          <a:effectLst/>
                          <a:latin typeface="+mn-lt"/>
                        </a:rPr>
                        <a:t> Magnesium</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4070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tc>
                <a:extLst>
                  <a:ext uri="{0D108BD9-81ED-4DB2-BD59-A6C34878D82A}">
                    <a16:rowId xmlns:a16="http://schemas.microsoft.com/office/drawing/2014/main" val="1392915816"/>
                  </a:ext>
                </a:extLst>
              </a:tr>
              <a:tr h="137160">
                <a:tc>
                  <a:txBody>
                    <a:bodyPr/>
                    <a:lstStyle/>
                    <a:p>
                      <a:pPr algn="l" fontAlgn="b"/>
                      <a:r>
                        <a:rPr lang="en-US" sz="1000" b="0" i="0" u="none" strike="noStrike">
                          <a:solidFill>
                            <a:srgbClr val="000000"/>
                          </a:solidFill>
                          <a:effectLst/>
                          <a:latin typeface="+mn-lt"/>
                        </a:rPr>
                        <a:t> Vitamin D</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4147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tc>
                <a:extLst>
                  <a:ext uri="{0D108BD9-81ED-4DB2-BD59-A6C34878D82A}">
                    <a16:rowId xmlns:a16="http://schemas.microsoft.com/office/drawing/2014/main" val="3722339751"/>
                  </a:ext>
                </a:extLst>
              </a:tr>
              <a:tr h="137160">
                <a:tc>
                  <a:txBody>
                    <a:bodyPr/>
                    <a:lstStyle/>
                    <a:p>
                      <a:pPr algn="l" fontAlgn="b"/>
                      <a:r>
                        <a:rPr lang="en-US" sz="1000" b="0" i="0" u="none" strike="noStrike">
                          <a:solidFill>
                            <a:srgbClr val="000000"/>
                          </a:solidFill>
                          <a:effectLst/>
                          <a:latin typeface="+mn-lt"/>
                        </a:rPr>
                        <a:t> Omega-3s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4095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tc>
                <a:extLst>
                  <a:ext uri="{0D108BD9-81ED-4DB2-BD59-A6C34878D82A}">
                    <a16:rowId xmlns:a16="http://schemas.microsoft.com/office/drawing/2014/main" val="2518044867"/>
                  </a:ext>
                </a:extLst>
              </a:tr>
              <a:tr h="137160">
                <a:tc>
                  <a:txBody>
                    <a:bodyPr/>
                    <a:lstStyle/>
                    <a:p>
                      <a:pPr algn="l" fontAlgn="b"/>
                      <a:r>
                        <a:rPr lang="en-US" sz="1000" b="0" i="0" u="none" strike="noStrike">
                          <a:solidFill>
                            <a:srgbClr val="000000"/>
                          </a:solidFill>
                          <a:effectLst/>
                          <a:latin typeface="+mn-lt"/>
                        </a:rPr>
                        <a:t> Antioxidants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tc>
                <a:extLst>
                  <a:ext uri="{0D108BD9-81ED-4DB2-BD59-A6C34878D82A}">
                    <a16:rowId xmlns:a16="http://schemas.microsoft.com/office/drawing/2014/main" val="583618714"/>
                  </a:ext>
                </a:extLst>
              </a:tr>
              <a:tr h="137160">
                <a:tc>
                  <a:txBody>
                    <a:bodyPr/>
                    <a:lstStyle/>
                    <a:p>
                      <a:pPr algn="l" fontAlgn="b"/>
                      <a:r>
                        <a:rPr lang="en-US" sz="1000" b="0" i="0" u="none" strike="noStrike">
                          <a:solidFill>
                            <a:srgbClr val="000000"/>
                          </a:solidFill>
                          <a:effectLst/>
                          <a:latin typeface="+mn-lt"/>
                        </a:rPr>
                        <a:t> Iron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4137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tc>
                <a:extLst>
                  <a:ext uri="{0D108BD9-81ED-4DB2-BD59-A6C34878D82A}">
                    <a16:rowId xmlns:a16="http://schemas.microsoft.com/office/drawing/2014/main" val="3146510394"/>
                  </a:ext>
                </a:extLst>
              </a:tr>
              <a:tr h="137160">
                <a:tc>
                  <a:txBody>
                    <a:bodyPr/>
                    <a:lstStyle/>
                    <a:p>
                      <a:pPr algn="l" fontAlgn="b"/>
                      <a:r>
                        <a:rPr lang="en-US" sz="1000" b="0" i="0" u="none" strike="noStrike">
                          <a:solidFill>
                            <a:srgbClr val="000000"/>
                          </a:solidFill>
                          <a:effectLst/>
                          <a:latin typeface="+mn-lt"/>
                        </a:rPr>
                        <a:t> Calcium</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4139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tc>
                <a:extLst>
                  <a:ext uri="{0D108BD9-81ED-4DB2-BD59-A6C34878D82A}">
                    <a16:rowId xmlns:a16="http://schemas.microsoft.com/office/drawing/2014/main" val="1808786945"/>
                  </a:ext>
                </a:extLst>
              </a:tr>
              <a:tr h="137160">
                <a:tc>
                  <a:txBody>
                    <a:bodyPr/>
                    <a:lstStyle/>
                    <a:p>
                      <a:pPr algn="l" fontAlgn="b"/>
                      <a:r>
                        <a:rPr lang="en-US" sz="1000" b="0" i="0" u="none" strike="noStrike">
                          <a:solidFill>
                            <a:srgbClr val="000000"/>
                          </a:solidFill>
                          <a:effectLst/>
                          <a:latin typeface="+mn-lt"/>
                        </a:rPr>
                        <a:t> Melatonin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3701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44%</a:t>
                      </a:r>
                    </a:p>
                  </a:txBody>
                  <a:tcPr marL="9525" marR="9525" marT="9525" marB="0" anchor="ctr"/>
                </a:tc>
                <a:extLst>
                  <a:ext uri="{0D108BD9-81ED-4DB2-BD59-A6C34878D82A}">
                    <a16:rowId xmlns:a16="http://schemas.microsoft.com/office/drawing/2014/main" val="1581613591"/>
                  </a:ext>
                </a:extLst>
              </a:tr>
              <a:tr h="137160">
                <a:tc>
                  <a:txBody>
                    <a:bodyPr/>
                    <a:lstStyle/>
                    <a:p>
                      <a:pPr algn="l" fontAlgn="b"/>
                      <a:r>
                        <a:rPr lang="en-US" sz="1000" b="0" i="0" u="none" strike="noStrike">
                          <a:solidFill>
                            <a:srgbClr val="000000"/>
                          </a:solidFill>
                          <a:effectLst/>
                          <a:latin typeface="+mn-lt"/>
                        </a:rPr>
                        <a:t> Postbiotics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2567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43%</a:t>
                      </a:r>
                    </a:p>
                  </a:txBody>
                  <a:tcPr marL="9525" marR="9525" marT="9525" marB="0" anchor="ctr"/>
                </a:tc>
                <a:extLst>
                  <a:ext uri="{0D108BD9-81ED-4DB2-BD59-A6C34878D82A}">
                    <a16:rowId xmlns:a16="http://schemas.microsoft.com/office/drawing/2014/main" val="3125596967"/>
                  </a:ext>
                </a:extLst>
              </a:tr>
              <a:tr h="137160">
                <a:tc>
                  <a:txBody>
                    <a:bodyPr/>
                    <a:lstStyle/>
                    <a:p>
                      <a:pPr algn="l" fontAlgn="b"/>
                      <a:r>
                        <a:rPr lang="en-US" sz="1000" b="0" i="0" u="none" strike="noStrike">
                          <a:solidFill>
                            <a:srgbClr val="000000"/>
                          </a:solidFill>
                          <a:effectLst/>
                          <a:latin typeface="+mn-lt"/>
                        </a:rPr>
                        <a:t> Protein Powder</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3881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a:t>
                      </a:r>
                    </a:p>
                  </a:txBody>
                  <a:tcPr marL="9525" marR="9525" marT="9525" marB="0" anchor="ctr"/>
                </a:tc>
                <a:extLst>
                  <a:ext uri="{0D108BD9-81ED-4DB2-BD59-A6C34878D82A}">
                    <a16:rowId xmlns:a16="http://schemas.microsoft.com/office/drawing/2014/main" val="1113373522"/>
                  </a:ext>
                </a:extLst>
              </a:tr>
              <a:tr h="137160">
                <a:tc>
                  <a:txBody>
                    <a:bodyPr/>
                    <a:lstStyle/>
                    <a:p>
                      <a:pPr algn="l" fontAlgn="b"/>
                      <a:r>
                        <a:rPr lang="en-US" sz="1000" b="0" i="0" u="none" strike="noStrike">
                          <a:solidFill>
                            <a:srgbClr val="000000"/>
                          </a:solidFill>
                          <a:effectLst/>
                          <a:latin typeface="+mn-lt"/>
                        </a:rPr>
                        <a:t> Vitamin K2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3020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a:t>
                      </a:r>
                    </a:p>
                  </a:txBody>
                  <a:tcPr marL="9525" marR="9525" marT="9525" marB="0" anchor="ctr"/>
                </a:tc>
                <a:extLst>
                  <a:ext uri="{0D108BD9-81ED-4DB2-BD59-A6C34878D82A}">
                    <a16:rowId xmlns:a16="http://schemas.microsoft.com/office/drawing/2014/main" val="1386171226"/>
                  </a:ext>
                </a:extLst>
              </a:tr>
              <a:tr h="137160">
                <a:tc>
                  <a:txBody>
                    <a:bodyPr/>
                    <a:lstStyle/>
                    <a:p>
                      <a:pPr algn="l" fontAlgn="b"/>
                      <a:r>
                        <a:rPr lang="en-US" sz="1000" b="0" i="0" u="none" strike="noStrike">
                          <a:solidFill>
                            <a:srgbClr val="000000"/>
                          </a:solidFill>
                          <a:effectLst/>
                          <a:latin typeface="+mn-lt"/>
                        </a:rPr>
                        <a:t> Collagen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3805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48%</a:t>
                      </a:r>
                    </a:p>
                  </a:txBody>
                  <a:tcPr marL="9525" marR="9525" marT="9525" marB="0" anchor="ctr"/>
                </a:tc>
                <a:extLst>
                  <a:ext uri="{0D108BD9-81ED-4DB2-BD59-A6C34878D82A}">
                    <a16:rowId xmlns:a16="http://schemas.microsoft.com/office/drawing/2014/main" val="3619762496"/>
                  </a:ext>
                </a:extLst>
              </a:tr>
              <a:tr h="137160">
                <a:tc>
                  <a:txBody>
                    <a:bodyPr/>
                    <a:lstStyle/>
                    <a:p>
                      <a:pPr algn="l" fontAlgn="b"/>
                      <a:r>
                        <a:rPr lang="en-US" sz="1000" b="0" i="0" u="none" strike="noStrike">
                          <a:solidFill>
                            <a:srgbClr val="000000"/>
                          </a:solidFill>
                          <a:effectLst/>
                          <a:latin typeface="+mn-lt"/>
                        </a:rPr>
                        <a:t> Curcumin/ Turmeric</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3716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a:t>
                      </a:r>
                    </a:p>
                  </a:txBody>
                  <a:tcPr marL="9525" marR="9525" marT="9525" marB="0" anchor="ctr"/>
                </a:tc>
                <a:extLst>
                  <a:ext uri="{0D108BD9-81ED-4DB2-BD59-A6C34878D82A}">
                    <a16:rowId xmlns:a16="http://schemas.microsoft.com/office/drawing/2014/main" val="3765521720"/>
                  </a:ext>
                </a:extLst>
              </a:tr>
              <a:tr h="137160">
                <a:tc>
                  <a:txBody>
                    <a:bodyPr/>
                    <a:lstStyle/>
                    <a:p>
                      <a:pPr algn="l" fontAlgn="b"/>
                      <a:r>
                        <a:rPr lang="en-US" sz="1000" b="0" i="0" u="none" strike="noStrike">
                          <a:solidFill>
                            <a:srgbClr val="000000"/>
                          </a:solidFill>
                          <a:effectLst/>
                          <a:latin typeface="+mn-lt"/>
                        </a:rPr>
                        <a:t> Alpha-GPC</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a:t>
                      </a:r>
                    </a:p>
                  </a:txBody>
                  <a:tcPr marL="9525" marR="9525" marT="9525" marB="0" anchor="ctr"/>
                </a:tc>
                <a:extLst>
                  <a:ext uri="{0D108BD9-81ED-4DB2-BD59-A6C34878D82A}">
                    <a16:rowId xmlns:a16="http://schemas.microsoft.com/office/drawing/2014/main" val="3801500523"/>
                  </a:ext>
                </a:extLst>
              </a:tr>
              <a:tr h="137160">
                <a:tc>
                  <a:txBody>
                    <a:bodyPr/>
                    <a:lstStyle/>
                    <a:p>
                      <a:pPr algn="l" fontAlgn="b"/>
                      <a:r>
                        <a:rPr lang="en-US" sz="1000" b="0" i="0" u="none" strike="noStrike">
                          <a:solidFill>
                            <a:srgbClr val="000000"/>
                          </a:solidFill>
                          <a:effectLst/>
                          <a:latin typeface="+mn-lt"/>
                        </a:rPr>
                        <a:t> Biotin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3053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43%</a:t>
                      </a:r>
                    </a:p>
                  </a:txBody>
                  <a:tcPr marL="9525" marR="9525" marT="9525" marB="0" anchor="ctr"/>
                </a:tc>
                <a:extLst>
                  <a:ext uri="{0D108BD9-81ED-4DB2-BD59-A6C34878D82A}">
                    <a16:rowId xmlns:a16="http://schemas.microsoft.com/office/drawing/2014/main" val="776063846"/>
                  </a:ext>
                </a:extLst>
              </a:tr>
              <a:tr h="137160">
                <a:tc>
                  <a:txBody>
                    <a:bodyPr/>
                    <a:lstStyle/>
                    <a:p>
                      <a:pPr algn="l" fontAlgn="b"/>
                      <a:r>
                        <a:rPr lang="en-US" sz="1000" b="0" i="0" u="none" strike="noStrike">
                          <a:solidFill>
                            <a:srgbClr val="000000"/>
                          </a:solidFill>
                          <a:effectLst/>
                          <a:latin typeface="+mn-lt"/>
                        </a:rPr>
                        <a:t> Nootropics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1649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a:t>
                      </a:r>
                    </a:p>
                  </a:txBody>
                  <a:tcPr marL="9525" marR="9525" marT="9525" marB="0" anchor="ctr"/>
                </a:tc>
                <a:extLst>
                  <a:ext uri="{0D108BD9-81ED-4DB2-BD59-A6C34878D82A}">
                    <a16:rowId xmlns:a16="http://schemas.microsoft.com/office/drawing/2014/main" val="59779975"/>
                  </a:ext>
                </a:extLst>
              </a:tr>
              <a:tr h="137160">
                <a:tc>
                  <a:txBody>
                    <a:bodyPr/>
                    <a:lstStyle/>
                    <a:p>
                      <a:pPr algn="l" fontAlgn="b"/>
                      <a:r>
                        <a:rPr lang="en-US" sz="1000" b="0" i="0" u="none" strike="noStrike">
                          <a:solidFill>
                            <a:srgbClr val="000000"/>
                          </a:solidFill>
                          <a:effectLst/>
                          <a:latin typeface="+mn-lt"/>
                        </a:rPr>
                        <a:t> MSM</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1980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42%</a:t>
                      </a:r>
                    </a:p>
                  </a:txBody>
                  <a:tcPr marL="9525" marR="9525" marT="9525" marB="0" anchor="ctr"/>
                </a:tc>
                <a:extLst>
                  <a:ext uri="{0D108BD9-81ED-4DB2-BD59-A6C34878D82A}">
                    <a16:rowId xmlns:a16="http://schemas.microsoft.com/office/drawing/2014/main" val="4226447261"/>
                  </a:ext>
                </a:extLst>
              </a:tr>
              <a:tr h="137160">
                <a:tc>
                  <a:txBody>
                    <a:bodyPr/>
                    <a:lstStyle/>
                    <a:p>
                      <a:pPr algn="l" fontAlgn="b"/>
                      <a:r>
                        <a:rPr lang="en-US" sz="1000" b="0" i="0" u="none" strike="noStrike">
                          <a:solidFill>
                            <a:srgbClr val="000000"/>
                          </a:solidFill>
                          <a:effectLst/>
                          <a:latin typeface="+mn-lt"/>
                        </a:rPr>
                        <a:t> Synbiotics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45%</a:t>
                      </a:r>
                    </a:p>
                  </a:txBody>
                  <a:tcPr marL="9525" marR="9525" marT="9525" marB="0" anchor="ctr"/>
                </a:tc>
                <a:extLst>
                  <a:ext uri="{0D108BD9-81ED-4DB2-BD59-A6C34878D82A}">
                    <a16:rowId xmlns:a16="http://schemas.microsoft.com/office/drawing/2014/main" val="3289269467"/>
                  </a:ext>
                </a:extLst>
              </a:tr>
              <a:tr h="137160">
                <a:tc>
                  <a:txBody>
                    <a:bodyPr/>
                    <a:lstStyle/>
                    <a:p>
                      <a:pPr algn="l" fontAlgn="b"/>
                      <a:r>
                        <a:rPr lang="en-US" sz="1000" b="0" i="0" u="none" strike="noStrike">
                          <a:solidFill>
                            <a:srgbClr val="000000"/>
                          </a:solidFill>
                          <a:effectLst/>
                          <a:latin typeface="+mn-lt"/>
                        </a:rPr>
                        <a:t> Glucosamine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3249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48%</a:t>
                      </a:r>
                    </a:p>
                  </a:txBody>
                  <a:tcPr marL="9525" marR="9525" marT="9525" marB="0" anchor="ctr"/>
                </a:tc>
                <a:extLst>
                  <a:ext uri="{0D108BD9-81ED-4DB2-BD59-A6C34878D82A}">
                    <a16:rowId xmlns:a16="http://schemas.microsoft.com/office/drawing/2014/main" val="4240657036"/>
                  </a:ext>
                </a:extLst>
              </a:tr>
              <a:tr h="137160">
                <a:tc>
                  <a:txBody>
                    <a:bodyPr/>
                    <a:lstStyle/>
                    <a:p>
                      <a:pPr algn="l" fontAlgn="b"/>
                      <a:r>
                        <a:rPr lang="en-US" sz="1000" b="0" i="0" u="none" strike="noStrike">
                          <a:solidFill>
                            <a:srgbClr val="000000"/>
                          </a:solidFill>
                          <a:effectLst/>
                          <a:latin typeface="+mn-lt"/>
                        </a:rPr>
                        <a:t> CoQ10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2253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44%</a:t>
                      </a:r>
                    </a:p>
                  </a:txBody>
                  <a:tcPr marL="9525" marR="9525" marT="9525" marB="0" anchor="ctr"/>
                </a:tc>
                <a:extLst>
                  <a:ext uri="{0D108BD9-81ED-4DB2-BD59-A6C34878D82A}">
                    <a16:rowId xmlns:a16="http://schemas.microsoft.com/office/drawing/2014/main" val="4004845599"/>
                  </a:ext>
                </a:extLst>
              </a:tr>
              <a:tr h="137160">
                <a:tc>
                  <a:txBody>
                    <a:bodyPr/>
                    <a:lstStyle/>
                    <a:p>
                      <a:pPr algn="l" fontAlgn="b"/>
                      <a:r>
                        <a:rPr lang="en-US" sz="1000" b="0" i="0" u="none" strike="noStrike">
                          <a:solidFill>
                            <a:srgbClr val="000000"/>
                          </a:solidFill>
                          <a:effectLst/>
                          <a:latin typeface="+mn-lt"/>
                        </a:rPr>
                        <a:t> Choline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2006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45%</a:t>
                      </a:r>
                    </a:p>
                  </a:txBody>
                  <a:tcPr marL="9525" marR="9525" marT="9525" marB="0" anchor="ctr"/>
                </a:tc>
                <a:extLst>
                  <a:ext uri="{0D108BD9-81ED-4DB2-BD59-A6C34878D82A}">
                    <a16:rowId xmlns:a16="http://schemas.microsoft.com/office/drawing/2014/main" val="1205704435"/>
                  </a:ext>
                </a:extLst>
              </a:tr>
              <a:tr h="137160">
                <a:tc>
                  <a:txBody>
                    <a:bodyPr/>
                    <a:lstStyle/>
                    <a:p>
                      <a:pPr algn="l" fontAlgn="b"/>
                      <a:r>
                        <a:rPr lang="en-US" sz="1000" b="0" i="0" u="none" strike="noStrike">
                          <a:solidFill>
                            <a:srgbClr val="000000"/>
                          </a:solidFill>
                          <a:effectLst/>
                          <a:latin typeface="+mn-lt"/>
                        </a:rPr>
                        <a:t> Astaxanthin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1791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a:t>
                      </a:r>
                    </a:p>
                  </a:txBody>
                  <a:tcPr marL="9525" marR="9525" marT="9525" marB="0" anchor="ctr"/>
                </a:tc>
                <a:extLst>
                  <a:ext uri="{0D108BD9-81ED-4DB2-BD59-A6C34878D82A}">
                    <a16:rowId xmlns:a16="http://schemas.microsoft.com/office/drawing/2014/main" val="2871135130"/>
                  </a:ext>
                </a:extLst>
              </a:tr>
              <a:tr h="137160">
                <a:tc>
                  <a:txBody>
                    <a:bodyPr/>
                    <a:lstStyle/>
                    <a:p>
                      <a:pPr algn="l" fontAlgn="b"/>
                      <a:r>
                        <a:rPr lang="en-US" sz="1000" b="0" i="0" u="none" strike="noStrike">
                          <a:solidFill>
                            <a:srgbClr val="000000"/>
                          </a:solidFill>
                          <a:effectLst/>
                          <a:latin typeface="+mn-lt"/>
                        </a:rPr>
                        <a:t> Citicoline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a:t>
                      </a:r>
                    </a:p>
                  </a:txBody>
                  <a:tcPr marL="9525" marR="9525" marT="9525" marB="0" anchor="ctr"/>
                </a:tc>
                <a:extLst>
                  <a:ext uri="{0D108BD9-81ED-4DB2-BD59-A6C34878D82A}">
                    <a16:rowId xmlns:a16="http://schemas.microsoft.com/office/drawing/2014/main" val="2871939046"/>
                  </a:ext>
                </a:extLst>
              </a:tr>
              <a:tr h="137160">
                <a:tc>
                  <a:txBody>
                    <a:bodyPr/>
                    <a:lstStyle/>
                    <a:p>
                      <a:pPr algn="l" fontAlgn="b"/>
                      <a:r>
                        <a:rPr lang="en-US" sz="1000" b="0" i="0" u="none" strike="noStrike">
                          <a:solidFill>
                            <a:srgbClr val="000000"/>
                          </a:solidFill>
                          <a:effectLst/>
                          <a:latin typeface="+mn-lt"/>
                        </a:rPr>
                        <a:t> Ashwagandha</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2072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a:t>
                      </a:r>
                    </a:p>
                  </a:txBody>
                  <a:tcPr marL="9525" marR="9525" marT="9525" marB="0" anchor="ctr"/>
                </a:tc>
                <a:extLst>
                  <a:ext uri="{0D108BD9-81ED-4DB2-BD59-A6C34878D82A}">
                    <a16:rowId xmlns:a16="http://schemas.microsoft.com/office/drawing/2014/main" val="2872181627"/>
                  </a:ext>
                </a:extLst>
              </a:tr>
              <a:tr h="137160">
                <a:tc>
                  <a:txBody>
                    <a:bodyPr/>
                    <a:lstStyle/>
                    <a:p>
                      <a:pPr algn="l" fontAlgn="b"/>
                      <a:r>
                        <a:rPr lang="en-US" sz="1000" b="0" i="0" u="none" strike="noStrike">
                          <a:solidFill>
                            <a:srgbClr val="000000"/>
                          </a:solidFill>
                          <a:effectLst/>
                          <a:latin typeface="+mn-lt"/>
                        </a:rPr>
                        <a:t> Lutein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43%</a:t>
                      </a:r>
                    </a:p>
                  </a:txBody>
                  <a:tcPr marL="9525" marR="9525" marT="9525" marB="0" anchor="ctr"/>
                </a:tc>
                <a:extLst>
                  <a:ext uri="{0D108BD9-81ED-4DB2-BD59-A6C34878D82A}">
                    <a16:rowId xmlns:a16="http://schemas.microsoft.com/office/drawing/2014/main" val="3492693819"/>
                  </a:ext>
                </a:extLst>
              </a:tr>
              <a:tr h="137160">
                <a:tc>
                  <a:txBody>
                    <a:bodyPr/>
                    <a:lstStyle/>
                    <a:p>
                      <a:pPr algn="l" fontAlgn="b"/>
                      <a:r>
                        <a:rPr lang="en-US" sz="1000" b="0" i="0" u="none" strike="noStrike">
                          <a:solidFill>
                            <a:srgbClr val="000000"/>
                          </a:solidFill>
                          <a:effectLst/>
                          <a:latin typeface="+mn-lt"/>
                        </a:rPr>
                        <a:t> Glutathione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2145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44%</a:t>
                      </a:r>
                    </a:p>
                  </a:txBody>
                  <a:tcPr marL="9525" marR="9525" marT="9525" marB="0" anchor="ctr"/>
                </a:tc>
                <a:extLst>
                  <a:ext uri="{0D108BD9-81ED-4DB2-BD59-A6C34878D82A}">
                    <a16:rowId xmlns:a16="http://schemas.microsoft.com/office/drawing/2014/main" val="2562013948"/>
                  </a:ext>
                </a:extLst>
              </a:tr>
              <a:tr h="137160">
                <a:tc>
                  <a:txBody>
                    <a:bodyPr/>
                    <a:lstStyle/>
                    <a:p>
                      <a:pPr algn="l" fontAlgn="b"/>
                      <a:r>
                        <a:rPr lang="en-US" sz="1000" b="0" i="0" u="none" strike="noStrike">
                          <a:solidFill>
                            <a:srgbClr val="000000"/>
                          </a:solidFill>
                          <a:effectLst/>
                          <a:latin typeface="+mn-lt"/>
                        </a:rPr>
                        <a:t> CBD</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2893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53%</a:t>
                      </a:r>
                    </a:p>
                  </a:txBody>
                  <a:tcPr marL="9525" marR="9525" marT="9525" marB="0" anchor="ctr"/>
                </a:tc>
                <a:extLst>
                  <a:ext uri="{0D108BD9-81ED-4DB2-BD59-A6C34878D82A}">
                    <a16:rowId xmlns:a16="http://schemas.microsoft.com/office/drawing/2014/main" val="2948212968"/>
                  </a:ext>
                </a:extLst>
              </a:tr>
              <a:tr h="137160">
                <a:tc>
                  <a:txBody>
                    <a:bodyPr/>
                    <a:lstStyle/>
                    <a:p>
                      <a:pPr algn="l" fontAlgn="b"/>
                      <a:r>
                        <a:rPr lang="en-US" sz="1000" b="0" i="0" u="none" strike="noStrike">
                          <a:solidFill>
                            <a:srgbClr val="000000"/>
                          </a:solidFill>
                          <a:effectLst/>
                          <a:latin typeface="+mn-lt"/>
                        </a:rPr>
                        <a:t> Mushrooms </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2936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54%</a:t>
                      </a:r>
                    </a:p>
                  </a:txBody>
                  <a:tcPr marL="9525" marR="9525" marT="9525" marB="0" anchor="ctr"/>
                </a:tc>
                <a:extLst>
                  <a:ext uri="{0D108BD9-81ED-4DB2-BD59-A6C34878D82A}">
                    <a16:rowId xmlns:a16="http://schemas.microsoft.com/office/drawing/2014/main" val="3803138734"/>
                  </a:ext>
                </a:extLst>
              </a:tr>
            </a:tbl>
          </a:graphicData>
        </a:graphic>
      </p:graphicFrame>
      <p:pic>
        <p:nvPicPr>
          <p:cNvPr id="9" name="Google Shape;590;p21" descr="Icon&#10;&#10;Description automatically generated">
            <a:extLst>
              <a:ext uri="{FF2B5EF4-FFF2-40B4-BE49-F238E27FC236}">
                <a16:creationId xmlns:a16="http://schemas.microsoft.com/office/drawing/2014/main" id="{2EF39EFF-606C-1FD1-45F2-DA06A91F1325}"/>
              </a:ext>
            </a:extLst>
          </p:cNvPr>
          <p:cNvPicPr preferRelativeResize="0"/>
          <p:nvPr/>
        </p:nvPicPr>
        <p:blipFill rotWithShape="1">
          <a:blip r:embed="rId2">
            <a:alphaModFix/>
          </a:blip>
          <a:srcRect/>
          <a:stretch/>
        </p:blipFill>
        <p:spPr>
          <a:xfrm>
            <a:off x="0" y="865776"/>
            <a:ext cx="457200" cy="457200"/>
          </a:xfrm>
          <a:prstGeom prst="rect">
            <a:avLst/>
          </a:prstGeom>
          <a:noFill/>
          <a:ln>
            <a:noFill/>
          </a:ln>
        </p:spPr>
      </p:pic>
      <p:sp>
        <p:nvSpPr>
          <p:cNvPr id="10" name="Google Shape;591;p21">
            <a:extLst>
              <a:ext uri="{FF2B5EF4-FFF2-40B4-BE49-F238E27FC236}">
                <a16:creationId xmlns:a16="http://schemas.microsoft.com/office/drawing/2014/main" id="{C971CFDE-3D84-B310-EEF2-436D32C24CAE}"/>
              </a:ext>
            </a:extLst>
          </p:cNvPr>
          <p:cNvSpPr txBox="1"/>
          <p:nvPr/>
        </p:nvSpPr>
        <p:spPr>
          <a:xfrm>
            <a:off x="269896" y="865776"/>
            <a:ext cx="2743006" cy="37548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Italian prebiotic users see the highest irregular usage rates from any group. </a:t>
            </a:r>
            <a:r>
              <a:rPr lang="en-US" sz="1400">
                <a:solidFill>
                  <a:srgbClr val="000000"/>
                </a:solidFill>
                <a:latin typeface="Arial"/>
                <a:ea typeface="Arial"/>
                <a:cs typeface="Arial"/>
                <a:sym typeface="Arial"/>
              </a:rPr>
              <a:t>Prebiotics sit at 78% irregular use.</a:t>
            </a:r>
          </a:p>
          <a:p>
            <a:pPr marL="285750" indent="-285750">
              <a:buClr>
                <a:srgbClr val="000000"/>
              </a:buClr>
              <a:buSzPts val="1400"/>
              <a:buFont typeface="Arial"/>
              <a:buChar char="•"/>
              <a:defRPr/>
            </a:pPr>
            <a:r>
              <a:rPr lang="en-US" sz="1400">
                <a:solidFill>
                  <a:srgbClr val="000000"/>
                </a:solidFill>
                <a:latin typeface="Arial"/>
                <a:cs typeface="Arial"/>
                <a:sym typeface="Arial"/>
              </a:rPr>
              <a:t>These users actually under-index, that is they have less regular use than all users for many of the more common supplements (probiotics –3% for instance).</a:t>
            </a:r>
          </a:p>
          <a:p>
            <a:pPr marL="285750" indent="-285750">
              <a:buClr>
                <a:srgbClr val="000000"/>
              </a:buClr>
              <a:buSzPts val="1400"/>
              <a:buFont typeface="Arial"/>
              <a:buChar char="•"/>
              <a:defRPr/>
            </a:pPr>
            <a:r>
              <a:rPr lang="en-US" sz="1400">
                <a:solidFill>
                  <a:srgbClr val="000000"/>
                </a:solidFill>
                <a:latin typeface="Arial"/>
                <a:cs typeface="Arial"/>
                <a:sym typeface="Arial"/>
              </a:rPr>
              <a:t>They also have some of the highest response rates for never, with many supplements above 40% there.</a:t>
            </a:r>
            <a:endParaRPr lang="en-US" sz="1400">
              <a:solidFill>
                <a:srgbClr val="000000"/>
              </a:solidFill>
              <a:latin typeface="Arial"/>
              <a:cs typeface="Arial"/>
            </a:endParaRPr>
          </a:p>
        </p:txBody>
      </p:sp>
    </p:spTree>
    <p:extLst>
      <p:ext uri="{BB962C8B-B14F-4D97-AF65-F5344CB8AC3E}">
        <p14:creationId xmlns:p14="http://schemas.microsoft.com/office/powerpoint/2010/main" val="24624666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Supplement usage: kr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8229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n varies by supplement. Question: “Which of the following best describes how frequently you are taking the following supplements?”</a:t>
            </a:r>
          </a:p>
        </p:txBody>
      </p:sp>
      <p:graphicFrame>
        <p:nvGraphicFramePr>
          <p:cNvPr id="5" name="Table 4">
            <a:extLst>
              <a:ext uri="{FF2B5EF4-FFF2-40B4-BE49-F238E27FC236}">
                <a16:creationId xmlns:a16="http://schemas.microsoft.com/office/drawing/2014/main" id="{F974067B-8013-D629-4E68-32BBBF8D11A0}"/>
              </a:ext>
            </a:extLst>
          </p:cNvPr>
          <p:cNvGraphicFramePr>
            <a:graphicFrameLocks noGrp="1"/>
          </p:cNvGraphicFramePr>
          <p:nvPr>
            <p:extLst>
              <p:ext uri="{D42A27DB-BD31-4B8C-83A1-F6EECF244321}">
                <p14:modId xmlns:p14="http://schemas.microsoft.com/office/powerpoint/2010/main" val="2361536496"/>
              </p:ext>
            </p:extLst>
          </p:nvPr>
        </p:nvGraphicFramePr>
        <p:xfrm>
          <a:off x="3012902" y="729285"/>
          <a:ext cx="9092496" cy="5645431"/>
        </p:xfrm>
        <a:graphic>
          <a:graphicData uri="http://schemas.openxmlformats.org/drawingml/2006/table">
            <a:tbl>
              <a:tblPr firstRow="1" bandRow="1">
                <a:tableStyleId>{5C22544A-7EE6-4342-B048-85BDC9FD1C3A}</a:tableStyleId>
              </a:tblPr>
              <a:tblGrid>
                <a:gridCol w="1188720">
                  <a:extLst>
                    <a:ext uri="{9D8B030D-6E8A-4147-A177-3AD203B41FA5}">
                      <a16:colId xmlns:a16="http://schemas.microsoft.com/office/drawing/2014/main" val="1505334280"/>
                    </a:ext>
                  </a:extLst>
                </a:gridCol>
                <a:gridCol w="493986">
                  <a:extLst>
                    <a:ext uri="{9D8B030D-6E8A-4147-A177-3AD203B41FA5}">
                      <a16:colId xmlns:a16="http://schemas.microsoft.com/office/drawing/2014/main" val="29063975"/>
                    </a:ext>
                  </a:extLst>
                </a:gridCol>
                <a:gridCol w="493986">
                  <a:extLst>
                    <a:ext uri="{9D8B030D-6E8A-4147-A177-3AD203B41FA5}">
                      <a16:colId xmlns:a16="http://schemas.microsoft.com/office/drawing/2014/main" val="2840432327"/>
                    </a:ext>
                  </a:extLst>
                </a:gridCol>
                <a:gridCol w="493986">
                  <a:extLst>
                    <a:ext uri="{9D8B030D-6E8A-4147-A177-3AD203B41FA5}">
                      <a16:colId xmlns:a16="http://schemas.microsoft.com/office/drawing/2014/main" val="545337677"/>
                    </a:ext>
                  </a:extLst>
                </a:gridCol>
                <a:gridCol w="493986">
                  <a:extLst>
                    <a:ext uri="{9D8B030D-6E8A-4147-A177-3AD203B41FA5}">
                      <a16:colId xmlns:a16="http://schemas.microsoft.com/office/drawing/2014/main" val="463601193"/>
                    </a:ext>
                  </a:extLst>
                </a:gridCol>
                <a:gridCol w="493986">
                  <a:extLst>
                    <a:ext uri="{9D8B030D-6E8A-4147-A177-3AD203B41FA5}">
                      <a16:colId xmlns:a16="http://schemas.microsoft.com/office/drawing/2014/main" val="1809670086"/>
                    </a:ext>
                  </a:extLst>
                </a:gridCol>
                <a:gridCol w="493986">
                  <a:extLst>
                    <a:ext uri="{9D8B030D-6E8A-4147-A177-3AD203B41FA5}">
                      <a16:colId xmlns:a16="http://schemas.microsoft.com/office/drawing/2014/main" val="4200774462"/>
                    </a:ext>
                  </a:extLst>
                </a:gridCol>
                <a:gridCol w="493986">
                  <a:extLst>
                    <a:ext uri="{9D8B030D-6E8A-4147-A177-3AD203B41FA5}">
                      <a16:colId xmlns:a16="http://schemas.microsoft.com/office/drawing/2014/main" val="1665520618"/>
                    </a:ext>
                  </a:extLst>
                </a:gridCol>
                <a:gridCol w="493986">
                  <a:extLst>
                    <a:ext uri="{9D8B030D-6E8A-4147-A177-3AD203B41FA5}">
                      <a16:colId xmlns:a16="http://schemas.microsoft.com/office/drawing/2014/main" val="883992204"/>
                    </a:ext>
                  </a:extLst>
                </a:gridCol>
                <a:gridCol w="493986">
                  <a:extLst>
                    <a:ext uri="{9D8B030D-6E8A-4147-A177-3AD203B41FA5}">
                      <a16:colId xmlns:a16="http://schemas.microsoft.com/office/drawing/2014/main" val="2411204966"/>
                    </a:ext>
                  </a:extLst>
                </a:gridCol>
                <a:gridCol w="493986">
                  <a:extLst>
                    <a:ext uri="{9D8B030D-6E8A-4147-A177-3AD203B41FA5}">
                      <a16:colId xmlns:a16="http://schemas.microsoft.com/office/drawing/2014/main" val="2461067269"/>
                    </a:ext>
                  </a:extLst>
                </a:gridCol>
                <a:gridCol w="493986">
                  <a:extLst>
                    <a:ext uri="{9D8B030D-6E8A-4147-A177-3AD203B41FA5}">
                      <a16:colId xmlns:a16="http://schemas.microsoft.com/office/drawing/2014/main" val="1191092026"/>
                    </a:ext>
                  </a:extLst>
                </a:gridCol>
                <a:gridCol w="493986">
                  <a:extLst>
                    <a:ext uri="{9D8B030D-6E8A-4147-A177-3AD203B41FA5}">
                      <a16:colId xmlns:a16="http://schemas.microsoft.com/office/drawing/2014/main" val="416289291"/>
                    </a:ext>
                  </a:extLst>
                </a:gridCol>
                <a:gridCol w="493986">
                  <a:extLst>
                    <a:ext uri="{9D8B030D-6E8A-4147-A177-3AD203B41FA5}">
                      <a16:colId xmlns:a16="http://schemas.microsoft.com/office/drawing/2014/main" val="3053880690"/>
                    </a:ext>
                  </a:extLst>
                </a:gridCol>
                <a:gridCol w="493986">
                  <a:extLst>
                    <a:ext uri="{9D8B030D-6E8A-4147-A177-3AD203B41FA5}">
                      <a16:colId xmlns:a16="http://schemas.microsoft.com/office/drawing/2014/main" val="3683087261"/>
                    </a:ext>
                  </a:extLst>
                </a:gridCol>
                <a:gridCol w="493986">
                  <a:extLst>
                    <a:ext uri="{9D8B030D-6E8A-4147-A177-3AD203B41FA5}">
                      <a16:colId xmlns:a16="http://schemas.microsoft.com/office/drawing/2014/main" val="1263089259"/>
                    </a:ext>
                  </a:extLst>
                </a:gridCol>
                <a:gridCol w="493986">
                  <a:extLst>
                    <a:ext uri="{9D8B030D-6E8A-4147-A177-3AD203B41FA5}">
                      <a16:colId xmlns:a16="http://schemas.microsoft.com/office/drawing/2014/main" val="3522431202"/>
                    </a:ext>
                  </a:extLst>
                </a:gridCol>
              </a:tblGrid>
              <a:tr h="457200">
                <a:tc>
                  <a:txBody>
                    <a:bodyPr/>
                    <a:lstStyle/>
                    <a:p>
                      <a:pPr algn="l" fontAlgn="b"/>
                      <a:endParaRPr lang="en-US" sz="11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n</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All Usage</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Daily</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4-6 times per week</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1-3 times per week</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Seasonally/As needed</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It's in another supplement I take</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Never</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extLst>
                  <a:ext uri="{0D108BD9-81ED-4DB2-BD59-A6C34878D82A}">
                    <a16:rowId xmlns:a16="http://schemas.microsoft.com/office/drawing/2014/main" val="3759370448"/>
                  </a:ext>
                </a:extLst>
              </a:tr>
              <a:tr h="137160">
                <a:tc>
                  <a:txBody>
                    <a:bodyPr/>
                    <a:lstStyle/>
                    <a:p>
                      <a:pPr algn="ctr" fontAlgn="b"/>
                      <a:endParaRPr lang="en-US" sz="1000" b="0" i="0" u="none" strike="noStrike">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KR</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KR</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KR</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KR</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KR</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KR</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KR</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KR</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tc>
                <a:extLst>
                  <a:ext uri="{0D108BD9-81ED-4DB2-BD59-A6C34878D82A}">
                    <a16:rowId xmlns:a16="http://schemas.microsoft.com/office/drawing/2014/main" val="2073491220"/>
                  </a:ext>
                </a:extLst>
              </a:tr>
              <a:tr h="137160">
                <a:tc>
                  <a:txBody>
                    <a:bodyPr/>
                    <a:lstStyle/>
                    <a:p>
                      <a:pPr algn="l" fontAlgn="b"/>
                      <a:r>
                        <a:rPr lang="en-US" sz="1000" b="0" i="0" u="none" strike="noStrike">
                          <a:solidFill>
                            <a:srgbClr val="000000"/>
                          </a:solidFill>
                          <a:effectLst/>
                          <a:latin typeface="+mn-lt"/>
                        </a:rPr>
                        <a:t> Prebiotics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3548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42%</a:t>
                      </a:r>
                    </a:p>
                  </a:txBody>
                  <a:tcPr marL="9525" marR="9525" marT="9525" marB="0" anchor="ctr"/>
                </a:tc>
                <a:extLst>
                  <a:ext uri="{0D108BD9-81ED-4DB2-BD59-A6C34878D82A}">
                    <a16:rowId xmlns:a16="http://schemas.microsoft.com/office/drawing/2014/main" val="3049519676"/>
                  </a:ext>
                </a:extLst>
              </a:tr>
              <a:tr h="137160">
                <a:tc>
                  <a:txBody>
                    <a:bodyPr/>
                    <a:lstStyle/>
                    <a:p>
                      <a:pPr algn="l" fontAlgn="b"/>
                      <a:r>
                        <a:rPr lang="en-US" sz="1000" b="0" i="0" u="none" strike="noStrike">
                          <a:solidFill>
                            <a:srgbClr val="000000"/>
                          </a:solidFill>
                          <a:effectLst/>
                          <a:latin typeface="+mn-lt"/>
                        </a:rPr>
                        <a:t> Vitamin C</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4170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tc>
                <a:extLst>
                  <a:ext uri="{0D108BD9-81ED-4DB2-BD59-A6C34878D82A}">
                    <a16:rowId xmlns:a16="http://schemas.microsoft.com/office/drawing/2014/main" val="3198521995"/>
                  </a:ext>
                </a:extLst>
              </a:tr>
              <a:tr h="137160">
                <a:tc>
                  <a:txBody>
                    <a:bodyPr/>
                    <a:lstStyle/>
                    <a:p>
                      <a:pPr algn="l" fontAlgn="b"/>
                      <a:r>
                        <a:rPr lang="en-US" sz="1000" b="0" i="0" u="none" strike="noStrike">
                          <a:solidFill>
                            <a:srgbClr val="000000"/>
                          </a:solidFill>
                          <a:effectLst/>
                          <a:latin typeface="+mn-lt"/>
                        </a:rPr>
                        <a:t> Multivitamin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4151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tc>
                <a:extLst>
                  <a:ext uri="{0D108BD9-81ED-4DB2-BD59-A6C34878D82A}">
                    <a16:rowId xmlns:a16="http://schemas.microsoft.com/office/drawing/2014/main" val="2490641973"/>
                  </a:ext>
                </a:extLst>
              </a:tr>
              <a:tr h="137160">
                <a:tc>
                  <a:txBody>
                    <a:bodyPr/>
                    <a:lstStyle/>
                    <a:p>
                      <a:pPr algn="l" fontAlgn="b"/>
                      <a:r>
                        <a:rPr lang="en-US" sz="1000" b="0" i="0" u="none" strike="noStrike">
                          <a:solidFill>
                            <a:srgbClr val="000000"/>
                          </a:solidFill>
                          <a:effectLst/>
                          <a:latin typeface="+mn-lt"/>
                        </a:rPr>
                        <a:t> Probiotics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3953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31%</a:t>
                      </a:r>
                    </a:p>
                  </a:txBody>
                  <a:tcPr marL="9525" marR="9525" marT="9525" marB="0" anchor="ctr"/>
                </a:tc>
                <a:extLst>
                  <a:ext uri="{0D108BD9-81ED-4DB2-BD59-A6C34878D82A}">
                    <a16:rowId xmlns:a16="http://schemas.microsoft.com/office/drawing/2014/main" val="2825403287"/>
                  </a:ext>
                </a:extLst>
              </a:tr>
              <a:tr h="137160">
                <a:tc>
                  <a:txBody>
                    <a:bodyPr/>
                    <a:lstStyle/>
                    <a:p>
                      <a:pPr algn="l" fontAlgn="b"/>
                      <a:r>
                        <a:rPr lang="en-US" sz="1000" b="0" i="0" u="none" strike="noStrike">
                          <a:solidFill>
                            <a:srgbClr val="000000"/>
                          </a:solidFill>
                          <a:effectLst/>
                          <a:latin typeface="+mn-lt"/>
                        </a:rPr>
                        <a:t> Vitamin D</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4147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tc>
                <a:extLst>
                  <a:ext uri="{0D108BD9-81ED-4DB2-BD59-A6C34878D82A}">
                    <a16:rowId xmlns:a16="http://schemas.microsoft.com/office/drawing/2014/main" val="1392915816"/>
                  </a:ext>
                </a:extLst>
              </a:tr>
              <a:tr h="137160">
                <a:tc>
                  <a:txBody>
                    <a:bodyPr/>
                    <a:lstStyle/>
                    <a:p>
                      <a:pPr algn="l" fontAlgn="b"/>
                      <a:r>
                        <a:rPr lang="en-US" sz="1000" b="0" i="0" u="none" strike="noStrike">
                          <a:solidFill>
                            <a:srgbClr val="000000"/>
                          </a:solidFill>
                          <a:effectLst/>
                          <a:latin typeface="+mn-lt"/>
                        </a:rPr>
                        <a:t> Omega-3s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4095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tc>
                <a:extLst>
                  <a:ext uri="{0D108BD9-81ED-4DB2-BD59-A6C34878D82A}">
                    <a16:rowId xmlns:a16="http://schemas.microsoft.com/office/drawing/2014/main" val="3722339751"/>
                  </a:ext>
                </a:extLst>
              </a:tr>
              <a:tr h="137160">
                <a:tc>
                  <a:txBody>
                    <a:bodyPr/>
                    <a:lstStyle/>
                    <a:p>
                      <a:pPr algn="l" fontAlgn="b"/>
                      <a:r>
                        <a:rPr lang="en-US" sz="1000" b="0" i="0" u="none" strike="noStrike">
                          <a:solidFill>
                            <a:srgbClr val="000000"/>
                          </a:solidFill>
                          <a:effectLst/>
                          <a:latin typeface="+mn-lt"/>
                        </a:rPr>
                        <a:t> Magnesium</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4070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tc>
                <a:extLst>
                  <a:ext uri="{0D108BD9-81ED-4DB2-BD59-A6C34878D82A}">
                    <a16:rowId xmlns:a16="http://schemas.microsoft.com/office/drawing/2014/main" val="2518044867"/>
                  </a:ext>
                </a:extLst>
              </a:tr>
              <a:tr h="137160">
                <a:tc>
                  <a:txBody>
                    <a:bodyPr/>
                    <a:lstStyle/>
                    <a:p>
                      <a:pPr algn="l" fontAlgn="b"/>
                      <a:r>
                        <a:rPr lang="en-US" sz="1000" b="0" i="0" u="none" strike="noStrike">
                          <a:solidFill>
                            <a:srgbClr val="000000"/>
                          </a:solidFill>
                          <a:effectLst/>
                          <a:latin typeface="+mn-lt"/>
                        </a:rPr>
                        <a:t> Calcium</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4139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tc>
                <a:extLst>
                  <a:ext uri="{0D108BD9-81ED-4DB2-BD59-A6C34878D82A}">
                    <a16:rowId xmlns:a16="http://schemas.microsoft.com/office/drawing/2014/main" val="583618714"/>
                  </a:ext>
                </a:extLst>
              </a:tr>
              <a:tr h="137160">
                <a:tc>
                  <a:txBody>
                    <a:bodyPr/>
                    <a:lstStyle/>
                    <a:p>
                      <a:pPr algn="l" fontAlgn="b"/>
                      <a:r>
                        <a:rPr lang="en-US" sz="1000" b="0" i="0" u="none" strike="noStrike">
                          <a:solidFill>
                            <a:srgbClr val="000000"/>
                          </a:solidFill>
                          <a:effectLst/>
                          <a:latin typeface="+mn-lt"/>
                        </a:rPr>
                        <a:t> Lutein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43%</a:t>
                      </a:r>
                    </a:p>
                  </a:txBody>
                  <a:tcPr marL="9525" marR="9525" marT="9525" marB="0" anchor="ctr"/>
                </a:tc>
                <a:extLst>
                  <a:ext uri="{0D108BD9-81ED-4DB2-BD59-A6C34878D82A}">
                    <a16:rowId xmlns:a16="http://schemas.microsoft.com/office/drawing/2014/main" val="3146510394"/>
                  </a:ext>
                </a:extLst>
              </a:tr>
              <a:tr h="137160">
                <a:tc>
                  <a:txBody>
                    <a:bodyPr/>
                    <a:lstStyle/>
                    <a:p>
                      <a:pPr algn="l" fontAlgn="b"/>
                      <a:r>
                        <a:rPr lang="en-US" sz="1000" b="0" i="0" u="none" strike="noStrike">
                          <a:solidFill>
                            <a:srgbClr val="000000"/>
                          </a:solidFill>
                          <a:effectLst/>
                          <a:latin typeface="+mn-lt"/>
                        </a:rPr>
                        <a:t> Iron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4137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tc>
                <a:extLst>
                  <a:ext uri="{0D108BD9-81ED-4DB2-BD59-A6C34878D82A}">
                    <a16:rowId xmlns:a16="http://schemas.microsoft.com/office/drawing/2014/main" val="1808786945"/>
                  </a:ext>
                </a:extLst>
              </a:tr>
              <a:tr h="137160">
                <a:tc>
                  <a:txBody>
                    <a:bodyPr/>
                    <a:lstStyle/>
                    <a:p>
                      <a:pPr algn="l" fontAlgn="b"/>
                      <a:r>
                        <a:rPr lang="en-US" sz="1000" b="0" i="0" u="none" strike="noStrike">
                          <a:solidFill>
                            <a:srgbClr val="000000"/>
                          </a:solidFill>
                          <a:effectLst/>
                          <a:latin typeface="+mn-lt"/>
                        </a:rPr>
                        <a:t> Antioxidants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tc>
                <a:extLst>
                  <a:ext uri="{0D108BD9-81ED-4DB2-BD59-A6C34878D82A}">
                    <a16:rowId xmlns:a16="http://schemas.microsoft.com/office/drawing/2014/main" val="1581613591"/>
                  </a:ext>
                </a:extLst>
              </a:tr>
              <a:tr h="137160">
                <a:tc>
                  <a:txBody>
                    <a:bodyPr/>
                    <a:lstStyle/>
                    <a:p>
                      <a:pPr algn="l" fontAlgn="b"/>
                      <a:r>
                        <a:rPr lang="en-US" sz="1000" b="0" i="0" u="none" strike="noStrike">
                          <a:solidFill>
                            <a:srgbClr val="000000"/>
                          </a:solidFill>
                          <a:effectLst/>
                          <a:latin typeface="+mn-lt"/>
                        </a:rPr>
                        <a:t> Postbiotics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2567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43%</a:t>
                      </a:r>
                    </a:p>
                  </a:txBody>
                  <a:tcPr marL="9525" marR="9525" marT="9525" marB="0" anchor="ctr"/>
                </a:tc>
                <a:extLst>
                  <a:ext uri="{0D108BD9-81ED-4DB2-BD59-A6C34878D82A}">
                    <a16:rowId xmlns:a16="http://schemas.microsoft.com/office/drawing/2014/main" val="3125596967"/>
                  </a:ext>
                </a:extLst>
              </a:tr>
              <a:tr h="137160">
                <a:tc>
                  <a:txBody>
                    <a:bodyPr/>
                    <a:lstStyle/>
                    <a:p>
                      <a:pPr algn="l" fontAlgn="b"/>
                      <a:r>
                        <a:rPr lang="en-US" sz="1000" b="0" i="0" u="none" strike="noStrike">
                          <a:solidFill>
                            <a:srgbClr val="000000"/>
                          </a:solidFill>
                          <a:effectLst/>
                          <a:latin typeface="+mn-lt"/>
                        </a:rPr>
                        <a:t> Collagen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3805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48%</a:t>
                      </a:r>
                    </a:p>
                  </a:txBody>
                  <a:tcPr marL="9525" marR="9525" marT="9525" marB="0" anchor="ctr"/>
                </a:tc>
                <a:extLst>
                  <a:ext uri="{0D108BD9-81ED-4DB2-BD59-A6C34878D82A}">
                    <a16:rowId xmlns:a16="http://schemas.microsoft.com/office/drawing/2014/main" val="1113373522"/>
                  </a:ext>
                </a:extLst>
              </a:tr>
              <a:tr h="137160">
                <a:tc>
                  <a:txBody>
                    <a:bodyPr/>
                    <a:lstStyle/>
                    <a:p>
                      <a:pPr algn="l" fontAlgn="b"/>
                      <a:r>
                        <a:rPr lang="en-US" sz="1000" b="0" i="0" u="none" strike="noStrike">
                          <a:solidFill>
                            <a:srgbClr val="000000"/>
                          </a:solidFill>
                          <a:effectLst/>
                          <a:latin typeface="+mn-lt"/>
                        </a:rPr>
                        <a:t> Protein Powder</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3881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a:t>
                      </a:r>
                    </a:p>
                  </a:txBody>
                  <a:tcPr marL="9525" marR="9525" marT="9525" marB="0" anchor="ctr"/>
                </a:tc>
                <a:extLst>
                  <a:ext uri="{0D108BD9-81ED-4DB2-BD59-A6C34878D82A}">
                    <a16:rowId xmlns:a16="http://schemas.microsoft.com/office/drawing/2014/main" val="1386171226"/>
                  </a:ext>
                </a:extLst>
              </a:tr>
              <a:tr h="137160">
                <a:tc>
                  <a:txBody>
                    <a:bodyPr/>
                    <a:lstStyle/>
                    <a:p>
                      <a:pPr algn="l" fontAlgn="b"/>
                      <a:r>
                        <a:rPr lang="en-US" sz="1000" b="0" i="0" u="none" strike="noStrike">
                          <a:solidFill>
                            <a:srgbClr val="000000"/>
                          </a:solidFill>
                          <a:effectLst/>
                          <a:latin typeface="+mn-lt"/>
                        </a:rPr>
                        <a:t> Nootropics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1649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a:t>
                      </a:r>
                    </a:p>
                  </a:txBody>
                  <a:tcPr marL="9525" marR="9525" marT="9525" marB="0" anchor="ctr"/>
                </a:tc>
                <a:extLst>
                  <a:ext uri="{0D108BD9-81ED-4DB2-BD59-A6C34878D82A}">
                    <a16:rowId xmlns:a16="http://schemas.microsoft.com/office/drawing/2014/main" val="3619762496"/>
                  </a:ext>
                </a:extLst>
              </a:tr>
              <a:tr h="137160">
                <a:tc>
                  <a:txBody>
                    <a:bodyPr/>
                    <a:lstStyle/>
                    <a:p>
                      <a:pPr algn="l" fontAlgn="b"/>
                      <a:r>
                        <a:rPr lang="en-US" sz="1000" b="0" i="0" u="none" strike="noStrike">
                          <a:solidFill>
                            <a:srgbClr val="000000"/>
                          </a:solidFill>
                          <a:effectLst/>
                          <a:latin typeface="+mn-lt"/>
                        </a:rPr>
                        <a:t> CBD</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2893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53%</a:t>
                      </a:r>
                    </a:p>
                  </a:txBody>
                  <a:tcPr marL="9525" marR="9525" marT="9525" marB="0" anchor="ctr"/>
                </a:tc>
                <a:extLst>
                  <a:ext uri="{0D108BD9-81ED-4DB2-BD59-A6C34878D82A}">
                    <a16:rowId xmlns:a16="http://schemas.microsoft.com/office/drawing/2014/main" val="3765521720"/>
                  </a:ext>
                </a:extLst>
              </a:tr>
              <a:tr h="137160">
                <a:tc>
                  <a:txBody>
                    <a:bodyPr/>
                    <a:lstStyle/>
                    <a:p>
                      <a:pPr algn="l" fontAlgn="b"/>
                      <a:r>
                        <a:rPr lang="en-US" sz="1000" b="0" i="0" u="none" strike="noStrike">
                          <a:solidFill>
                            <a:srgbClr val="000000"/>
                          </a:solidFill>
                          <a:effectLst/>
                          <a:latin typeface="+mn-lt"/>
                        </a:rPr>
                        <a:t> Synbiotics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45%</a:t>
                      </a:r>
                    </a:p>
                  </a:txBody>
                  <a:tcPr marL="9525" marR="9525" marT="9525" marB="0" anchor="ctr"/>
                </a:tc>
                <a:extLst>
                  <a:ext uri="{0D108BD9-81ED-4DB2-BD59-A6C34878D82A}">
                    <a16:rowId xmlns:a16="http://schemas.microsoft.com/office/drawing/2014/main" val="3801500523"/>
                  </a:ext>
                </a:extLst>
              </a:tr>
              <a:tr h="137160">
                <a:tc>
                  <a:txBody>
                    <a:bodyPr/>
                    <a:lstStyle/>
                    <a:p>
                      <a:pPr algn="l" fontAlgn="b"/>
                      <a:r>
                        <a:rPr lang="en-US" sz="1000" b="0" i="0" u="none" strike="noStrike">
                          <a:solidFill>
                            <a:srgbClr val="000000"/>
                          </a:solidFill>
                          <a:effectLst/>
                          <a:latin typeface="+mn-lt"/>
                        </a:rPr>
                        <a:t> Alpha-GPC</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a:t>
                      </a:r>
                    </a:p>
                  </a:txBody>
                  <a:tcPr marL="9525" marR="9525" marT="9525" marB="0" anchor="ctr"/>
                </a:tc>
                <a:extLst>
                  <a:ext uri="{0D108BD9-81ED-4DB2-BD59-A6C34878D82A}">
                    <a16:rowId xmlns:a16="http://schemas.microsoft.com/office/drawing/2014/main" val="776063846"/>
                  </a:ext>
                </a:extLst>
              </a:tr>
              <a:tr h="137160">
                <a:tc>
                  <a:txBody>
                    <a:bodyPr/>
                    <a:lstStyle/>
                    <a:p>
                      <a:pPr algn="l" fontAlgn="b"/>
                      <a:r>
                        <a:rPr lang="en-US" sz="1000" b="0" i="0" u="none" strike="noStrike">
                          <a:solidFill>
                            <a:srgbClr val="000000"/>
                          </a:solidFill>
                          <a:effectLst/>
                          <a:latin typeface="+mn-lt"/>
                        </a:rPr>
                        <a:t> CoQ10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2253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44%</a:t>
                      </a:r>
                    </a:p>
                  </a:txBody>
                  <a:tcPr marL="9525" marR="9525" marT="9525" marB="0" anchor="ctr"/>
                </a:tc>
                <a:extLst>
                  <a:ext uri="{0D108BD9-81ED-4DB2-BD59-A6C34878D82A}">
                    <a16:rowId xmlns:a16="http://schemas.microsoft.com/office/drawing/2014/main" val="59779975"/>
                  </a:ext>
                </a:extLst>
              </a:tr>
              <a:tr h="137160">
                <a:tc>
                  <a:txBody>
                    <a:bodyPr/>
                    <a:lstStyle/>
                    <a:p>
                      <a:pPr algn="l" fontAlgn="b"/>
                      <a:r>
                        <a:rPr lang="en-US" sz="1000" b="0" i="0" u="none" strike="noStrike">
                          <a:solidFill>
                            <a:srgbClr val="000000"/>
                          </a:solidFill>
                          <a:effectLst/>
                          <a:latin typeface="+mn-lt"/>
                        </a:rPr>
                        <a:t> Glucosamine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3249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48%</a:t>
                      </a:r>
                    </a:p>
                  </a:txBody>
                  <a:tcPr marL="9525" marR="9525" marT="9525" marB="0" anchor="ctr"/>
                </a:tc>
                <a:extLst>
                  <a:ext uri="{0D108BD9-81ED-4DB2-BD59-A6C34878D82A}">
                    <a16:rowId xmlns:a16="http://schemas.microsoft.com/office/drawing/2014/main" val="4226447261"/>
                  </a:ext>
                </a:extLst>
              </a:tr>
              <a:tr h="137160">
                <a:tc>
                  <a:txBody>
                    <a:bodyPr/>
                    <a:lstStyle/>
                    <a:p>
                      <a:pPr algn="l" fontAlgn="b"/>
                      <a:r>
                        <a:rPr lang="en-US" sz="1000" b="0" i="0" u="none" strike="noStrike">
                          <a:solidFill>
                            <a:srgbClr val="000000"/>
                          </a:solidFill>
                          <a:effectLst/>
                          <a:latin typeface="+mn-lt"/>
                        </a:rPr>
                        <a:t> Vitamin K2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3020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a:t>
                      </a:r>
                    </a:p>
                  </a:txBody>
                  <a:tcPr marL="9525" marR="9525" marT="9525" marB="0" anchor="ctr"/>
                </a:tc>
                <a:extLst>
                  <a:ext uri="{0D108BD9-81ED-4DB2-BD59-A6C34878D82A}">
                    <a16:rowId xmlns:a16="http://schemas.microsoft.com/office/drawing/2014/main" val="3289269467"/>
                  </a:ext>
                </a:extLst>
              </a:tr>
              <a:tr h="137160">
                <a:tc>
                  <a:txBody>
                    <a:bodyPr/>
                    <a:lstStyle/>
                    <a:p>
                      <a:pPr algn="l" fontAlgn="b"/>
                      <a:r>
                        <a:rPr lang="en-US" sz="1000" b="0" i="0" u="none" strike="noStrike">
                          <a:solidFill>
                            <a:srgbClr val="000000"/>
                          </a:solidFill>
                          <a:effectLst/>
                          <a:latin typeface="+mn-lt"/>
                        </a:rPr>
                        <a:t> Citicoline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a:t>
                      </a:r>
                    </a:p>
                  </a:txBody>
                  <a:tcPr marL="9525" marR="9525" marT="9525" marB="0" anchor="ctr"/>
                </a:tc>
                <a:extLst>
                  <a:ext uri="{0D108BD9-81ED-4DB2-BD59-A6C34878D82A}">
                    <a16:rowId xmlns:a16="http://schemas.microsoft.com/office/drawing/2014/main" val="4240657036"/>
                  </a:ext>
                </a:extLst>
              </a:tr>
              <a:tr h="137160">
                <a:tc>
                  <a:txBody>
                    <a:bodyPr/>
                    <a:lstStyle/>
                    <a:p>
                      <a:pPr algn="l" fontAlgn="b"/>
                      <a:r>
                        <a:rPr lang="en-US" sz="1000" b="0" i="0" u="none" strike="noStrike">
                          <a:solidFill>
                            <a:srgbClr val="000000"/>
                          </a:solidFill>
                          <a:effectLst/>
                          <a:latin typeface="+mn-lt"/>
                        </a:rPr>
                        <a:t> Ashwagandha</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2072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a:t>
                      </a:r>
                    </a:p>
                  </a:txBody>
                  <a:tcPr marL="9525" marR="9525" marT="9525" marB="0" anchor="ctr"/>
                </a:tc>
                <a:extLst>
                  <a:ext uri="{0D108BD9-81ED-4DB2-BD59-A6C34878D82A}">
                    <a16:rowId xmlns:a16="http://schemas.microsoft.com/office/drawing/2014/main" val="4004845599"/>
                  </a:ext>
                </a:extLst>
              </a:tr>
              <a:tr h="137160">
                <a:tc>
                  <a:txBody>
                    <a:bodyPr/>
                    <a:lstStyle/>
                    <a:p>
                      <a:pPr algn="l" fontAlgn="b"/>
                      <a:r>
                        <a:rPr lang="en-US" sz="1000" b="0" i="0" u="none" strike="noStrike">
                          <a:solidFill>
                            <a:srgbClr val="000000"/>
                          </a:solidFill>
                          <a:effectLst/>
                          <a:latin typeface="+mn-lt"/>
                        </a:rPr>
                        <a:t> Biotin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295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3053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43%</a:t>
                      </a:r>
                    </a:p>
                  </a:txBody>
                  <a:tcPr marL="9525" marR="9525" marT="9525" marB="0" anchor="ctr"/>
                </a:tc>
                <a:extLst>
                  <a:ext uri="{0D108BD9-81ED-4DB2-BD59-A6C34878D82A}">
                    <a16:rowId xmlns:a16="http://schemas.microsoft.com/office/drawing/2014/main" val="1205704435"/>
                  </a:ext>
                </a:extLst>
              </a:tr>
              <a:tr h="137160">
                <a:tc>
                  <a:txBody>
                    <a:bodyPr/>
                    <a:lstStyle/>
                    <a:p>
                      <a:pPr algn="l" fontAlgn="b"/>
                      <a:r>
                        <a:rPr lang="en-US" sz="1000" b="0" i="0" u="none" strike="noStrike">
                          <a:solidFill>
                            <a:srgbClr val="000000"/>
                          </a:solidFill>
                          <a:effectLst/>
                          <a:latin typeface="+mn-lt"/>
                        </a:rPr>
                        <a:t> MSM</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1980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42%</a:t>
                      </a:r>
                    </a:p>
                  </a:txBody>
                  <a:tcPr marL="9525" marR="9525" marT="9525" marB="0" anchor="ctr"/>
                </a:tc>
                <a:extLst>
                  <a:ext uri="{0D108BD9-81ED-4DB2-BD59-A6C34878D82A}">
                    <a16:rowId xmlns:a16="http://schemas.microsoft.com/office/drawing/2014/main" val="2871135130"/>
                  </a:ext>
                </a:extLst>
              </a:tr>
              <a:tr h="137160">
                <a:tc>
                  <a:txBody>
                    <a:bodyPr/>
                    <a:lstStyle/>
                    <a:p>
                      <a:pPr algn="l" fontAlgn="b"/>
                      <a:r>
                        <a:rPr lang="en-US" sz="1000" b="0" i="0" u="none" strike="noStrike">
                          <a:solidFill>
                            <a:srgbClr val="000000"/>
                          </a:solidFill>
                          <a:effectLst/>
                          <a:latin typeface="+mn-lt"/>
                        </a:rPr>
                        <a:t> Glutathione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2145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44%</a:t>
                      </a:r>
                    </a:p>
                  </a:txBody>
                  <a:tcPr marL="9525" marR="9525" marT="9525" marB="0" anchor="ctr"/>
                </a:tc>
                <a:extLst>
                  <a:ext uri="{0D108BD9-81ED-4DB2-BD59-A6C34878D82A}">
                    <a16:rowId xmlns:a16="http://schemas.microsoft.com/office/drawing/2014/main" val="2871939046"/>
                  </a:ext>
                </a:extLst>
              </a:tr>
              <a:tr h="137160">
                <a:tc>
                  <a:txBody>
                    <a:bodyPr/>
                    <a:lstStyle/>
                    <a:p>
                      <a:pPr algn="l" fontAlgn="b"/>
                      <a:r>
                        <a:rPr lang="en-US" sz="1000" b="0" i="0" u="none" strike="noStrike">
                          <a:solidFill>
                            <a:srgbClr val="000000"/>
                          </a:solidFill>
                          <a:effectLst/>
                          <a:latin typeface="+mn-lt"/>
                        </a:rPr>
                        <a:t> Choline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2006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45%</a:t>
                      </a:r>
                    </a:p>
                  </a:txBody>
                  <a:tcPr marL="9525" marR="9525" marT="9525" marB="0" anchor="ctr"/>
                </a:tc>
                <a:extLst>
                  <a:ext uri="{0D108BD9-81ED-4DB2-BD59-A6C34878D82A}">
                    <a16:rowId xmlns:a16="http://schemas.microsoft.com/office/drawing/2014/main" val="2872181627"/>
                  </a:ext>
                </a:extLst>
              </a:tr>
              <a:tr h="137160">
                <a:tc>
                  <a:txBody>
                    <a:bodyPr/>
                    <a:lstStyle/>
                    <a:p>
                      <a:pPr algn="l" fontAlgn="b"/>
                      <a:r>
                        <a:rPr lang="en-US" sz="1000" b="0" i="0" u="none" strike="noStrike">
                          <a:solidFill>
                            <a:srgbClr val="000000"/>
                          </a:solidFill>
                          <a:effectLst/>
                          <a:latin typeface="+mn-lt"/>
                        </a:rPr>
                        <a:t> Astaxanthin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1791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a:t>
                      </a:r>
                    </a:p>
                  </a:txBody>
                  <a:tcPr marL="9525" marR="9525" marT="9525" marB="0" anchor="ctr"/>
                </a:tc>
                <a:extLst>
                  <a:ext uri="{0D108BD9-81ED-4DB2-BD59-A6C34878D82A}">
                    <a16:rowId xmlns:a16="http://schemas.microsoft.com/office/drawing/2014/main" val="3492693819"/>
                  </a:ext>
                </a:extLst>
              </a:tr>
              <a:tr h="137160">
                <a:tc>
                  <a:txBody>
                    <a:bodyPr/>
                    <a:lstStyle/>
                    <a:p>
                      <a:pPr algn="l" fontAlgn="b"/>
                      <a:r>
                        <a:rPr lang="en-US" sz="1000" b="0" i="0" u="none" strike="noStrike">
                          <a:solidFill>
                            <a:srgbClr val="000000"/>
                          </a:solidFill>
                          <a:effectLst/>
                          <a:latin typeface="+mn-lt"/>
                        </a:rPr>
                        <a:t> Mushrooms </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2936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54%</a:t>
                      </a:r>
                    </a:p>
                  </a:txBody>
                  <a:tcPr marL="9525" marR="9525" marT="9525" marB="0" anchor="ctr"/>
                </a:tc>
                <a:extLst>
                  <a:ext uri="{0D108BD9-81ED-4DB2-BD59-A6C34878D82A}">
                    <a16:rowId xmlns:a16="http://schemas.microsoft.com/office/drawing/2014/main" val="2562013948"/>
                  </a:ext>
                </a:extLst>
              </a:tr>
              <a:tr h="137160">
                <a:tc>
                  <a:txBody>
                    <a:bodyPr/>
                    <a:lstStyle/>
                    <a:p>
                      <a:pPr algn="l" fontAlgn="b"/>
                      <a:r>
                        <a:rPr lang="en-US" sz="1000" b="0" i="0" u="none" strike="noStrike">
                          <a:solidFill>
                            <a:srgbClr val="000000"/>
                          </a:solidFill>
                          <a:effectLst/>
                          <a:latin typeface="+mn-lt"/>
                        </a:rPr>
                        <a:t> Curcumin/ Turmeric</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298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3716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a:t>
                      </a:r>
                    </a:p>
                  </a:txBody>
                  <a:tcPr marL="9525" marR="9525" marT="9525" marB="0" anchor="ctr"/>
                </a:tc>
                <a:extLst>
                  <a:ext uri="{0D108BD9-81ED-4DB2-BD59-A6C34878D82A}">
                    <a16:rowId xmlns:a16="http://schemas.microsoft.com/office/drawing/2014/main" val="2948212968"/>
                  </a:ext>
                </a:extLst>
              </a:tr>
              <a:tr h="137160">
                <a:tc>
                  <a:txBody>
                    <a:bodyPr/>
                    <a:lstStyle/>
                    <a:p>
                      <a:pPr algn="l" fontAlgn="b"/>
                      <a:r>
                        <a:rPr lang="en-US" sz="1000" b="0" i="0" u="none" strike="noStrike">
                          <a:solidFill>
                            <a:srgbClr val="000000"/>
                          </a:solidFill>
                          <a:effectLst/>
                          <a:latin typeface="+mn-lt"/>
                        </a:rPr>
                        <a:t> Melatonin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296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3701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44%</a:t>
                      </a:r>
                    </a:p>
                  </a:txBody>
                  <a:tcPr marL="9525" marR="9525" marT="9525" marB="0" anchor="ctr"/>
                </a:tc>
                <a:extLst>
                  <a:ext uri="{0D108BD9-81ED-4DB2-BD59-A6C34878D82A}">
                    <a16:rowId xmlns:a16="http://schemas.microsoft.com/office/drawing/2014/main" val="3803138734"/>
                  </a:ext>
                </a:extLst>
              </a:tr>
            </a:tbl>
          </a:graphicData>
        </a:graphic>
      </p:graphicFrame>
      <p:pic>
        <p:nvPicPr>
          <p:cNvPr id="9" name="Google Shape;590;p21" descr="Icon&#10;&#10;Description automatically generated">
            <a:extLst>
              <a:ext uri="{FF2B5EF4-FFF2-40B4-BE49-F238E27FC236}">
                <a16:creationId xmlns:a16="http://schemas.microsoft.com/office/drawing/2014/main" id="{2EF39EFF-606C-1FD1-45F2-DA06A91F1325}"/>
              </a:ext>
            </a:extLst>
          </p:cNvPr>
          <p:cNvPicPr preferRelativeResize="0"/>
          <p:nvPr/>
        </p:nvPicPr>
        <p:blipFill rotWithShape="1">
          <a:blip r:embed="rId2">
            <a:alphaModFix/>
          </a:blip>
          <a:srcRect/>
          <a:stretch/>
        </p:blipFill>
        <p:spPr>
          <a:xfrm>
            <a:off x="0" y="865776"/>
            <a:ext cx="457200" cy="457200"/>
          </a:xfrm>
          <a:prstGeom prst="rect">
            <a:avLst/>
          </a:prstGeom>
          <a:noFill/>
          <a:ln>
            <a:noFill/>
          </a:ln>
        </p:spPr>
      </p:pic>
      <p:sp>
        <p:nvSpPr>
          <p:cNvPr id="10" name="Google Shape;591;p21">
            <a:extLst>
              <a:ext uri="{FF2B5EF4-FFF2-40B4-BE49-F238E27FC236}">
                <a16:creationId xmlns:a16="http://schemas.microsoft.com/office/drawing/2014/main" id="{C971CFDE-3D84-B310-EEF2-436D32C24CAE}"/>
              </a:ext>
            </a:extLst>
          </p:cNvPr>
          <p:cNvSpPr txBox="1"/>
          <p:nvPr/>
        </p:nvSpPr>
        <p:spPr>
          <a:xfrm>
            <a:off x="357147" y="865776"/>
            <a:ext cx="2655755" cy="246217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indent="-285750">
              <a:buClr>
                <a:srgbClr val="000000"/>
              </a:buClr>
              <a:buSzPts val="1400"/>
              <a:buFont typeface="Arial"/>
              <a:buChar char="•"/>
              <a:defRPr/>
            </a:pPr>
            <a:r>
              <a:rPr lang="en-US" sz="1400">
                <a:solidFill>
                  <a:srgbClr val="000000"/>
                </a:solidFill>
                <a:latin typeface="Arial"/>
                <a:cs typeface="Arial"/>
                <a:sym typeface="Arial"/>
              </a:rPr>
              <a:t>Prebiotic users in South Korea have a relatively high daily usage rate for prebiotics (28%), the highest among all respondent countries by a decent margin</a:t>
            </a:r>
            <a:r>
              <a:rPr lang="en-US" sz="1400">
                <a:solidFill>
                  <a:srgbClr val="000000"/>
                </a:solidFill>
                <a:latin typeface="Arial"/>
                <a:cs typeface="Arial"/>
              </a:rPr>
              <a:t>.</a:t>
            </a:r>
          </a:p>
          <a:p>
            <a:pPr marL="285750" indent="-285750">
              <a:buClr>
                <a:srgbClr val="000000"/>
              </a:buClr>
              <a:buSzPts val="1400"/>
              <a:buFont typeface="Arial"/>
              <a:buChar char="•"/>
              <a:defRPr/>
            </a:pPr>
            <a:r>
              <a:rPr lang="en-US" sz="1400">
                <a:solidFill>
                  <a:srgbClr val="000000"/>
                </a:solidFill>
                <a:latin typeface="Arial"/>
                <a:cs typeface="Arial"/>
              </a:rPr>
              <a:t>Regular use of probiotics goes up 20%, also the same for omega-3s.</a:t>
            </a:r>
          </a:p>
        </p:txBody>
      </p:sp>
    </p:spTree>
    <p:extLst>
      <p:ext uri="{BB962C8B-B14F-4D97-AF65-F5344CB8AC3E}">
        <p14:creationId xmlns:p14="http://schemas.microsoft.com/office/powerpoint/2010/main" val="42847754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Supplement usage: au</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8229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n varies by supplement. Question: “Which of the following best describes how frequently you are taking the following supplements?”</a:t>
            </a:r>
          </a:p>
        </p:txBody>
      </p:sp>
      <p:graphicFrame>
        <p:nvGraphicFramePr>
          <p:cNvPr id="5" name="Table 4">
            <a:extLst>
              <a:ext uri="{FF2B5EF4-FFF2-40B4-BE49-F238E27FC236}">
                <a16:creationId xmlns:a16="http://schemas.microsoft.com/office/drawing/2014/main" id="{F974067B-8013-D629-4E68-32BBBF8D11A0}"/>
              </a:ext>
            </a:extLst>
          </p:cNvPr>
          <p:cNvGraphicFramePr>
            <a:graphicFrameLocks noGrp="1"/>
          </p:cNvGraphicFramePr>
          <p:nvPr>
            <p:extLst>
              <p:ext uri="{D42A27DB-BD31-4B8C-83A1-F6EECF244321}">
                <p14:modId xmlns:p14="http://schemas.microsoft.com/office/powerpoint/2010/main" val="3965513630"/>
              </p:ext>
            </p:extLst>
          </p:nvPr>
        </p:nvGraphicFramePr>
        <p:xfrm>
          <a:off x="3012902" y="729285"/>
          <a:ext cx="9092496" cy="5645431"/>
        </p:xfrm>
        <a:graphic>
          <a:graphicData uri="http://schemas.openxmlformats.org/drawingml/2006/table">
            <a:tbl>
              <a:tblPr firstRow="1" bandRow="1">
                <a:tableStyleId>{5C22544A-7EE6-4342-B048-85BDC9FD1C3A}</a:tableStyleId>
              </a:tblPr>
              <a:tblGrid>
                <a:gridCol w="1188720">
                  <a:extLst>
                    <a:ext uri="{9D8B030D-6E8A-4147-A177-3AD203B41FA5}">
                      <a16:colId xmlns:a16="http://schemas.microsoft.com/office/drawing/2014/main" val="1505334280"/>
                    </a:ext>
                  </a:extLst>
                </a:gridCol>
                <a:gridCol w="493986">
                  <a:extLst>
                    <a:ext uri="{9D8B030D-6E8A-4147-A177-3AD203B41FA5}">
                      <a16:colId xmlns:a16="http://schemas.microsoft.com/office/drawing/2014/main" val="29063975"/>
                    </a:ext>
                  </a:extLst>
                </a:gridCol>
                <a:gridCol w="493986">
                  <a:extLst>
                    <a:ext uri="{9D8B030D-6E8A-4147-A177-3AD203B41FA5}">
                      <a16:colId xmlns:a16="http://schemas.microsoft.com/office/drawing/2014/main" val="2840432327"/>
                    </a:ext>
                  </a:extLst>
                </a:gridCol>
                <a:gridCol w="493986">
                  <a:extLst>
                    <a:ext uri="{9D8B030D-6E8A-4147-A177-3AD203B41FA5}">
                      <a16:colId xmlns:a16="http://schemas.microsoft.com/office/drawing/2014/main" val="545337677"/>
                    </a:ext>
                  </a:extLst>
                </a:gridCol>
                <a:gridCol w="493986">
                  <a:extLst>
                    <a:ext uri="{9D8B030D-6E8A-4147-A177-3AD203B41FA5}">
                      <a16:colId xmlns:a16="http://schemas.microsoft.com/office/drawing/2014/main" val="463601193"/>
                    </a:ext>
                  </a:extLst>
                </a:gridCol>
                <a:gridCol w="493986">
                  <a:extLst>
                    <a:ext uri="{9D8B030D-6E8A-4147-A177-3AD203B41FA5}">
                      <a16:colId xmlns:a16="http://schemas.microsoft.com/office/drawing/2014/main" val="1809670086"/>
                    </a:ext>
                  </a:extLst>
                </a:gridCol>
                <a:gridCol w="493986">
                  <a:extLst>
                    <a:ext uri="{9D8B030D-6E8A-4147-A177-3AD203B41FA5}">
                      <a16:colId xmlns:a16="http://schemas.microsoft.com/office/drawing/2014/main" val="4200774462"/>
                    </a:ext>
                  </a:extLst>
                </a:gridCol>
                <a:gridCol w="493986">
                  <a:extLst>
                    <a:ext uri="{9D8B030D-6E8A-4147-A177-3AD203B41FA5}">
                      <a16:colId xmlns:a16="http://schemas.microsoft.com/office/drawing/2014/main" val="1665520618"/>
                    </a:ext>
                  </a:extLst>
                </a:gridCol>
                <a:gridCol w="493986">
                  <a:extLst>
                    <a:ext uri="{9D8B030D-6E8A-4147-A177-3AD203B41FA5}">
                      <a16:colId xmlns:a16="http://schemas.microsoft.com/office/drawing/2014/main" val="883992204"/>
                    </a:ext>
                  </a:extLst>
                </a:gridCol>
                <a:gridCol w="493986">
                  <a:extLst>
                    <a:ext uri="{9D8B030D-6E8A-4147-A177-3AD203B41FA5}">
                      <a16:colId xmlns:a16="http://schemas.microsoft.com/office/drawing/2014/main" val="2411204966"/>
                    </a:ext>
                  </a:extLst>
                </a:gridCol>
                <a:gridCol w="493986">
                  <a:extLst>
                    <a:ext uri="{9D8B030D-6E8A-4147-A177-3AD203B41FA5}">
                      <a16:colId xmlns:a16="http://schemas.microsoft.com/office/drawing/2014/main" val="2461067269"/>
                    </a:ext>
                  </a:extLst>
                </a:gridCol>
                <a:gridCol w="493986">
                  <a:extLst>
                    <a:ext uri="{9D8B030D-6E8A-4147-A177-3AD203B41FA5}">
                      <a16:colId xmlns:a16="http://schemas.microsoft.com/office/drawing/2014/main" val="1191092026"/>
                    </a:ext>
                  </a:extLst>
                </a:gridCol>
                <a:gridCol w="493986">
                  <a:extLst>
                    <a:ext uri="{9D8B030D-6E8A-4147-A177-3AD203B41FA5}">
                      <a16:colId xmlns:a16="http://schemas.microsoft.com/office/drawing/2014/main" val="416289291"/>
                    </a:ext>
                  </a:extLst>
                </a:gridCol>
                <a:gridCol w="493986">
                  <a:extLst>
                    <a:ext uri="{9D8B030D-6E8A-4147-A177-3AD203B41FA5}">
                      <a16:colId xmlns:a16="http://schemas.microsoft.com/office/drawing/2014/main" val="3053880690"/>
                    </a:ext>
                  </a:extLst>
                </a:gridCol>
                <a:gridCol w="493986">
                  <a:extLst>
                    <a:ext uri="{9D8B030D-6E8A-4147-A177-3AD203B41FA5}">
                      <a16:colId xmlns:a16="http://schemas.microsoft.com/office/drawing/2014/main" val="3683087261"/>
                    </a:ext>
                  </a:extLst>
                </a:gridCol>
                <a:gridCol w="493986">
                  <a:extLst>
                    <a:ext uri="{9D8B030D-6E8A-4147-A177-3AD203B41FA5}">
                      <a16:colId xmlns:a16="http://schemas.microsoft.com/office/drawing/2014/main" val="1263089259"/>
                    </a:ext>
                  </a:extLst>
                </a:gridCol>
                <a:gridCol w="493986">
                  <a:extLst>
                    <a:ext uri="{9D8B030D-6E8A-4147-A177-3AD203B41FA5}">
                      <a16:colId xmlns:a16="http://schemas.microsoft.com/office/drawing/2014/main" val="3522431202"/>
                    </a:ext>
                  </a:extLst>
                </a:gridCol>
              </a:tblGrid>
              <a:tr h="457200">
                <a:tc>
                  <a:txBody>
                    <a:bodyPr/>
                    <a:lstStyle/>
                    <a:p>
                      <a:pPr algn="l" fontAlgn="b"/>
                      <a:endParaRPr lang="en-US" sz="11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n</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All Usage</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Daily</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4-6 times per week</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1-3 times per week</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Seasonally/As needed</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It's in another supplement I take</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Never</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extLst>
                  <a:ext uri="{0D108BD9-81ED-4DB2-BD59-A6C34878D82A}">
                    <a16:rowId xmlns:a16="http://schemas.microsoft.com/office/drawing/2014/main" val="3759370448"/>
                  </a:ext>
                </a:extLst>
              </a:tr>
              <a:tr h="137160">
                <a:tc>
                  <a:txBody>
                    <a:bodyPr/>
                    <a:lstStyle/>
                    <a:p>
                      <a:pPr algn="ctr" fontAlgn="b"/>
                      <a:endParaRPr lang="en-US" sz="1000" b="0" i="0" u="none" strike="noStrike">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AU</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AU</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AU</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AU</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AU</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AU</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AU</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AU</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tc>
                <a:extLst>
                  <a:ext uri="{0D108BD9-81ED-4DB2-BD59-A6C34878D82A}">
                    <a16:rowId xmlns:a16="http://schemas.microsoft.com/office/drawing/2014/main" val="2073491220"/>
                  </a:ext>
                </a:extLst>
              </a:tr>
              <a:tr h="137160">
                <a:tc>
                  <a:txBody>
                    <a:bodyPr/>
                    <a:lstStyle/>
                    <a:p>
                      <a:pPr algn="l" fontAlgn="b"/>
                      <a:r>
                        <a:rPr lang="en-US" sz="1000" b="0" i="0" u="none" strike="noStrike">
                          <a:solidFill>
                            <a:srgbClr val="000000"/>
                          </a:solidFill>
                          <a:effectLst/>
                          <a:latin typeface="+mn-lt"/>
                        </a:rPr>
                        <a:t> Prebiotics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3548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42%</a:t>
                      </a:r>
                    </a:p>
                  </a:txBody>
                  <a:tcPr marL="9525" marR="9525" marT="9525" marB="0" anchor="ctr"/>
                </a:tc>
                <a:extLst>
                  <a:ext uri="{0D108BD9-81ED-4DB2-BD59-A6C34878D82A}">
                    <a16:rowId xmlns:a16="http://schemas.microsoft.com/office/drawing/2014/main" val="3049519676"/>
                  </a:ext>
                </a:extLst>
              </a:tr>
              <a:tr h="137160">
                <a:tc>
                  <a:txBody>
                    <a:bodyPr/>
                    <a:lstStyle/>
                    <a:p>
                      <a:pPr algn="l" fontAlgn="b"/>
                      <a:r>
                        <a:rPr lang="en-US" sz="1000" b="0" i="0" u="none" strike="noStrike">
                          <a:solidFill>
                            <a:srgbClr val="000000"/>
                          </a:solidFill>
                          <a:effectLst/>
                          <a:latin typeface="+mn-lt"/>
                        </a:rPr>
                        <a:t> Probiotics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3953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31%</a:t>
                      </a:r>
                    </a:p>
                  </a:txBody>
                  <a:tcPr marL="9525" marR="9525" marT="9525" marB="0" anchor="ctr"/>
                </a:tc>
                <a:extLst>
                  <a:ext uri="{0D108BD9-81ED-4DB2-BD59-A6C34878D82A}">
                    <a16:rowId xmlns:a16="http://schemas.microsoft.com/office/drawing/2014/main" val="3198521995"/>
                  </a:ext>
                </a:extLst>
              </a:tr>
              <a:tr h="137160">
                <a:tc>
                  <a:txBody>
                    <a:bodyPr/>
                    <a:lstStyle/>
                    <a:p>
                      <a:pPr algn="l" fontAlgn="b"/>
                      <a:r>
                        <a:rPr lang="en-US" sz="1000" b="0" i="0" u="none" strike="noStrike">
                          <a:solidFill>
                            <a:srgbClr val="000000"/>
                          </a:solidFill>
                          <a:effectLst/>
                          <a:latin typeface="+mn-lt"/>
                        </a:rPr>
                        <a:t> Vitamin C</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4170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tc>
                <a:extLst>
                  <a:ext uri="{0D108BD9-81ED-4DB2-BD59-A6C34878D82A}">
                    <a16:rowId xmlns:a16="http://schemas.microsoft.com/office/drawing/2014/main" val="2490641973"/>
                  </a:ext>
                </a:extLst>
              </a:tr>
              <a:tr h="137160">
                <a:tc>
                  <a:txBody>
                    <a:bodyPr/>
                    <a:lstStyle/>
                    <a:p>
                      <a:pPr algn="l" fontAlgn="b"/>
                      <a:r>
                        <a:rPr lang="en-US" sz="1000" b="0" i="0" u="none" strike="noStrike">
                          <a:solidFill>
                            <a:srgbClr val="000000"/>
                          </a:solidFill>
                          <a:effectLst/>
                          <a:latin typeface="+mn-lt"/>
                        </a:rPr>
                        <a:t> Multivitamin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4151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tc>
                <a:extLst>
                  <a:ext uri="{0D108BD9-81ED-4DB2-BD59-A6C34878D82A}">
                    <a16:rowId xmlns:a16="http://schemas.microsoft.com/office/drawing/2014/main" val="2825403287"/>
                  </a:ext>
                </a:extLst>
              </a:tr>
              <a:tr h="137160">
                <a:tc>
                  <a:txBody>
                    <a:bodyPr/>
                    <a:lstStyle/>
                    <a:p>
                      <a:pPr algn="l" fontAlgn="b"/>
                      <a:r>
                        <a:rPr lang="en-US" sz="1000" b="0" i="0" u="none" strike="noStrike">
                          <a:solidFill>
                            <a:srgbClr val="000000"/>
                          </a:solidFill>
                          <a:effectLst/>
                          <a:latin typeface="+mn-lt"/>
                        </a:rPr>
                        <a:t> Vitamin D</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4147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tc>
                <a:extLst>
                  <a:ext uri="{0D108BD9-81ED-4DB2-BD59-A6C34878D82A}">
                    <a16:rowId xmlns:a16="http://schemas.microsoft.com/office/drawing/2014/main" val="1392915816"/>
                  </a:ext>
                </a:extLst>
              </a:tr>
              <a:tr h="137160">
                <a:tc>
                  <a:txBody>
                    <a:bodyPr/>
                    <a:lstStyle/>
                    <a:p>
                      <a:pPr algn="l" fontAlgn="b"/>
                      <a:r>
                        <a:rPr lang="en-US" sz="1000" b="0" i="0" u="none" strike="noStrike">
                          <a:solidFill>
                            <a:srgbClr val="000000"/>
                          </a:solidFill>
                          <a:effectLst/>
                          <a:latin typeface="+mn-lt"/>
                        </a:rPr>
                        <a:t> Iron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4137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tc>
                <a:extLst>
                  <a:ext uri="{0D108BD9-81ED-4DB2-BD59-A6C34878D82A}">
                    <a16:rowId xmlns:a16="http://schemas.microsoft.com/office/drawing/2014/main" val="3722339751"/>
                  </a:ext>
                </a:extLst>
              </a:tr>
              <a:tr h="137160">
                <a:tc>
                  <a:txBody>
                    <a:bodyPr/>
                    <a:lstStyle/>
                    <a:p>
                      <a:pPr algn="l" fontAlgn="b"/>
                      <a:r>
                        <a:rPr lang="en-US" sz="1000" b="0" i="0" u="none" strike="noStrike">
                          <a:solidFill>
                            <a:srgbClr val="000000"/>
                          </a:solidFill>
                          <a:effectLst/>
                          <a:latin typeface="+mn-lt"/>
                        </a:rPr>
                        <a:t> Omega-3s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4095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tc>
                <a:extLst>
                  <a:ext uri="{0D108BD9-81ED-4DB2-BD59-A6C34878D82A}">
                    <a16:rowId xmlns:a16="http://schemas.microsoft.com/office/drawing/2014/main" val="2518044867"/>
                  </a:ext>
                </a:extLst>
              </a:tr>
              <a:tr h="137160">
                <a:tc>
                  <a:txBody>
                    <a:bodyPr/>
                    <a:lstStyle/>
                    <a:p>
                      <a:pPr algn="l" fontAlgn="b"/>
                      <a:r>
                        <a:rPr lang="en-US" sz="1000" b="0" i="0" u="none" strike="noStrike">
                          <a:solidFill>
                            <a:srgbClr val="000000"/>
                          </a:solidFill>
                          <a:effectLst/>
                          <a:latin typeface="+mn-lt"/>
                        </a:rPr>
                        <a:t> Magnesium</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4070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tc>
                <a:extLst>
                  <a:ext uri="{0D108BD9-81ED-4DB2-BD59-A6C34878D82A}">
                    <a16:rowId xmlns:a16="http://schemas.microsoft.com/office/drawing/2014/main" val="583618714"/>
                  </a:ext>
                </a:extLst>
              </a:tr>
              <a:tr h="137160">
                <a:tc>
                  <a:txBody>
                    <a:bodyPr/>
                    <a:lstStyle/>
                    <a:p>
                      <a:pPr algn="l" fontAlgn="b"/>
                      <a:r>
                        <a:rPr lang="en-US" sz="1000" b="0" i="0" u="none" strike="noStrike">
                          <a:solidFill>
                            <a:srgbClr val="000000"/>
                          </a:solidFill>
                          <a:effectLst/>
                          <a:latin typeface="+mn-lt"/>
                        </a:rPr>
                        <a:t> Antioxidants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tc>
                <a:extLst>
                  <a:ext uri="{0D108BD9-81ED-4DB2-BD59-A6C34878D82A}">
                    <a16:rowId xmlns:a16="http://schemas.microsoft.com/office/drawing/2014/main" val="3146510394"/>
                  </a:ext>
                </a:extLst>
              </a:tr>
              <a:tr h="137160">
                <a:tc>
                  <a:txBody>
                    <a:bodyPr/>
                    <a:lstStyle/>
                    <a:p>
                      <a:pPr algn="l" fontAlgn="b"/>
                      <a:r>
                        <a:rPr lang="en-US" sz="1000" b="0" i="0" u="none" strike="noStrike">
                          <a:solidFill>
                            <a:srgbClr val="000000"/>
                          </a:solidFill>
                          <a:effectLst/>
                          <a:latin typeface="+mn-lt"/>
                        </a:rPr>
                        <a:t> Calcium</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4139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tc>
                <a:extLst>
                  <a:ext uri="{0D108BD9-81ED-4DB2-BD59-A6C34878D82A}">
                    <a16:rowId xmlns:a16="http://schemas.microsoft.com/office/drawing/2014/main" val="1808786945"/>
                  </a:ext>
                </a:extLst>
              </a:tr>
              <a:tr h="137160">
                <a:tc>
                  <a:txBody>
                    <a:bodyPr/>
                    <a:lstStyle/>
                    <a:p>
                      <a:pPr algn="l" fontAlgn="b"/>
                      <a:r>
                        <a:rPr lang="en-US" sz="1000" b="0" i="0" u="none" strike="noStrike">
                          <a:solidFill>
                            <a:srgbClr val="000000"/>
                          </a:solidFill>
                          <a:effectLst/>
                          <a:latin typeface="+mn-lt"/>
                        </a:rPr>
                        <a:t> Astaxanthin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1791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a:t>
                      </a:r>
                    </a:p>
                  </a:txBody>
                  <a:tcPr marL="9525" marR="9525" marT="9525" marB="0" anchor="ctr"/>
                </a:tc>
                <a:extLst>
                  <a:ext uri="{0D108BD9-81ED-4DB2-BD59-A6C34878D82A}">
                    <a16:rowId xmlns:a16="http://schemas.microsoft.com/office/drawing/2014/main" val="1581613591"/>
                  </a:ext>
                </a:extLst>
              </a:tr>
              <a:tr h="137160">
                <a:tc>
                  <a:txBody>
                    <a:bodyPr/>
                    <a:lstStyle/>
                    <a:p>
                      <a:pPr algn="l" fontAlgn="b"/>
                      <a:r>
                        <a:rPr lang="en-US" sz="1000" b="0" i="0" u="none" strike="noStrike">
                          <a:solidFill>
                            <a:srgbClr val="000000"/>
                          </a:solidFill>
                          <a:effectLst/>
                          <a:latin typeface="+mn-lt"/>
                        </a:rPr>
                        <a:t> Protein Powder</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3881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a:t>
                      </a:r>
                    </a:p>
                  </a:txBody>
                  <a:tcPr marL="9525" marR="9525" marT="9525" marB="0" anchor="ctr"/>
                </a:tc>
                <a:extLst>
                  <a:ext uri="{0D108BD9-81ED-4DB2-BD59-A6C34878D82A}">
                    <a16:rowId xmlns:a16="http://schemas.microsoft.com/office/drawing/2014/main" val="3125596967"/>
                  </a:ext>
                </a:extLst>
              </a:tr>
              <a:tr h="137160">
                <a:tc>
                  <a:txBody>
                    <a:bodyPr/>
                    <a:lstStyle/>
                    <a:p>
                      <a:pPr algn="l" fontAlgn="b"/>
                      <a:r>
                        <a:rPr lang="en-US" sz="1000" b="0" i="0" u="none" strike="noStrike">
                          <a:solidFill>
                            <a:srgbClr val="000000"/>
                          </a:solidFill>
                          <a:effectLst/>
                          <a:latin typeface="+mn-lt"/>
                        </a:rPr>
                        <a:t> Curcumin/ Turmeric</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3716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a:t>
                      </a:r>
                    </a:p>
                  </a:txBody>
                  <a:tcPr marL="9525" marR="9525" marT="9525" marB="0" anchor="ctr"/>
                </a:tc>
                <a:extLst>
                  <a:ext uri="{0D108BD9-81ED-4DB2-BD59-A6C34878D82A}">
                    <a16:rowId xmlns:a16="http://schemas.microsoft.com/office/drawing/2014/main" val="1113373522"/>
                  </a:ext>
                </a:extLst>
              </a:tr>
              <a:tr h="137160">
                <a:tc>
                  <a:txBody>
                    <a:bodyPr/>
                    <a:lstStyle/>
                    <a:p>
                      <a:pPr algn="l" fontAlgn="b"/>
                      <a:r>
                        <a:rPr lang="en-US" sz="1000" b="0" i="0" u="none" strike="noStrike">
                          <a:solidFill>
                            <a:srgbClr val="000000"/>
                          </a:solidFill>
                          <a:effectLst/>
                          <a:latin typeface="+mn-lt"/>
                        </a:rPr>
                        <a:t> Postbiotics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2567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43%</a:t>
                      </a:r>
                    </a:p>
                  </a:txBody>
                  <a:tcPr marL="9525" marR="9525" marT="9525" marB="0" anchor="ctr"/>
                </a:tc>
                <a:extLst>
                  <a:ext uri="{0D108BD9-81ED-4DB2-BD59-A6C34878D82A}">
                    <a16:rowId xmlns:a16="http://schemas.microsoft.com/office/drawing/2014/main" val="1386171226"/>
                  </a:ext>
                </a:extLst>
              </a:tr>
              <a:tr h="137160">
                <a:tc>
                  <a:txBody>
                    <a:bodyPr/>
                    <a:lstStyle/>
                    <a:p>
                      <a:pPr algn="l" fontAlgn="b"/>
                      <a:r>
                        <a:rPr lang="en-US" sz="1000" b="0" i="0" u="none" strike="noStrike">
                          <a:solidFill>
                            <a:srgbClr val="000000"/>
                          </a:solidFill>
                          <a:effectLst/>
                          <a:latin typeface="+mn-lt"/>
                        </a:rPr>
                        <a:t> Collagen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3805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48%</a:t>
                      </a:r>
                    </a:p>
                  </a:txBody>
                  <a:tcPr marL="9525" marR="9525" marT="9525" marB="0" anchor="ctr"/>
                </a:tc>
                <a:extLst>
                  <a:ext uri="{0D108BD9-81ED-4DB2-BD59-A6C34878D82A}">
                    <a16:rowId xmlns:a16="http://schemas.microsoft.com/office/drawing/2014/main" val="3619762496"/>
                  </a:ext>
                </a:extLst>
              </a:tr>
              <a:tr h="137160">
                <a:tc>
                  <a:txBody>
                    <a:bodyPr/>
                    <a:lstStyle/>
                    <a:p>
                      <a:pPr algn="l" fontAlgn="b"/>
                      <a:r>
                        <a:rPr lang="en-US" sz="1000" b="0" i="0" u="none" strike="noStrike">
                          <a:solidFill>
                            <a:srgbClr val="000000"/>
                          </a:solidFill>
                          <a:effectLst/>
                          <a:latin typeface="+mn-lt"/>
                        </a:rPr>
                        <a:t> Nootropics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1649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a:t>
                      </a:r>
                    </a:p>
                  </a:txBody>
                  <a:tcPr marL="9525" marR="9525" marT="9525" marB="0" anchor="ctr"/>
                </a:tc>
                <a:extLst>
                  <a:ext uri="{0D108BD9-81ED-4DB2-BD59-A6C34878D82A}">
                    <a16:rowId xmlns:a16="http://schemas.microsoft.com/office/drawing/2014/main" val="3765521720"/>
                  </a:ext>
                </a:extLst>
              </a:tr>
              <a:tr h="137160">
                <a:tc>
                  <a:txBody>
                    <a:bodyPr/>
                    <a:lstStyle/>
                    <a:p>
                      <a:pPr algn="l" fontAlgn="b"/>
                      <a:r>
                        <a:rPr lang="en-US" sz="1000" b="0" i="0" u="none" strike="noStrike">
                          <a:solidFill>
                            <a:srgbClr val="000000"/>
                          </a:solidFill>
                          <a:effectLst/>
                          <a:latin typeface="+mn-lt"/>
                        </a:rPr>
                        <a:t> CoQ10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2253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44%</a:t>
                      </a:r>
                    </a:p>
                  </a:txBody>
                  <a:tcPr marL="9525" marR="9525" marT="9525" marB="0" anchor="ctr"/>
                </a:tc>
                <a:extLst>
                  <a:ext uri="{0D108BD9-81ED-4DB2-BD59-A6C34878D82A}">
                    <a16:rowId xmlns:a16="http://schemas.microsoft.com/office/drawing/2014/main" val="3801500523"/>
                  </a:ext>
                </a:extLst>
              </a:tr>
              <a:tr h="137160">
                <a:tc>
                  <a:txBody>
                    <a:bodyPr/>
                    <a:lstStyle/>
                    <a:p>
                      <a:pPr algn="l" fontAlgn="b"/>
                      <a:r>
                        <a:rPr lang="en-US" sz="1000" b="0" i="0" u="none" strike="noStrike">
                          <a:solidFill>
                            <a:srgbClr val="000000"/>
                          </a:solidFill>
                          <a:effectLst/>
                          <a:latin typeface="+mn-lt"/>
                        </a:rPr>
                        <a:t> Alpha-GPC</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a:t>
                      </a:r>
                    </a:p>
                  </a:txBody>
                  <a:tcPr marL="9525" marR="9525" marT="9525" marB="0" anchor="ctr"/>
                </a:tc>
                <a:extLst>
                  <a:ext uri="{0D108BD9-81ED-4DB2-BD59-A6C34878D82A}">
                    <a16:rowId xmlns:a16="http://schemas.microsoft.com/office/drawing/2014/main" val="776063846"/>
                  </a:ext>
                </a:extLst>
              </a:tr>
              <a:tr h="137160">
                <a:tc>
                  <a:txBody>
                    <a:bodyPr/>
                    <a:lstStyle/>
                    <a:p>
                      <a:pPr algn="l" fontAlgn="b"/>
                      <a:r>
                        <a:rPr lang="en-US" sz="1000" b="0" i="0" u="none" strike="noStrike">
                          <a:solidFill>
                            <a:srgbClr val="000000"/>
                          </a:solidFill>
                          <a:effectLst/>
                          <a:latin typeface="+mn-lt"/>
                        </a:rPr>
                        <a:t> Citicoline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a:t>
                      </a:r>
                    </a:p>
                  </a:txBody>
                  <a:tcPr marL="9525" marR="9525" marT="9525" marB="0" anchor="ctr"/>
                </a:tc>
                <a:extLst>
                  <a:ext uri="{0D108BD9-81ED-4DB2-BD59-A6C34878D82A}">
                    <a16:rowId xmlns:a16="http://schemas.microsoft.com/office/drawing/2014/main" val="59779975"/>
                  </a:ext>
                </a:extLst>
              </a:tr>
              <a:tr h="137160">
                <a:tc>
                  <a:txBody>
                    <a:bodyPr/>
                    <a:lstStyle/>
                    <a:p>
                      <a:pPr algn="l" fontAlgn="b"/>
                      <a:r>
                        <a:rPr lang="en-US" sz="1000" b="0" i="0" u="none" strike="noStrike">
                          <a:solidFill>
                            <a:srgbClr val="000000"/>
                          </a:solidFill>
                          <a:effectLst/>
                          <a:latin typeface="+mn-lt"/>
                        </a:rPr>
                        <a:t> MSM</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1980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42%</a:t>
                      </a:r>
                    </a:p>
                  </a:txBody>
                  <a:tcPr marL="9525" marR="9525" marT="9525" marB="0" anchor="ctr"/>
                </a:tc>
                <a:extLst>
                  <a:ext uri="{0D108BD9-81ED-4DB2-BD59-A6C34878D82A}">
                    <a16:rowId xmlns:a16="http://schemas.microsoft.com/office/drawing/2014/main" val="4226447261"/>
                  </a:ext>
                </a:extLst>
              </a:tr>
              <a:tr h="137160">
                <a:tc>
                  <a:txBody>
                    <a:bodyPr/>
                    <a:lstStyle/>
                    <a:p>
                      <a:pPr algn="l" fontAlgn="b"/>
                      <a:r>
                        <a:rPr lang="en-US" sz="1000" b="0" i="0" u="none" strike="noStrike">
                          <a:solidFill>
                            <a:srgbClr val="000000"/>
                          </a:solidFill>
                          <a:effectLst/>
                          <a:latin typeface="+mn-lt"/>
                        </a:rPr>
                        <a:t> Melatonin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3701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44%</a:t>
                      </a:r>
                    </a:p>
                  </a:txBody>
                  <a:tcPr marL="9525" marR="9525" marT="9525" marB="0" anchor="ctr"/>
                </a:tc>
                <a:extLst>
                  <a:ext uri="{0D108BD9-81ED-4DB2-BD59-A6C34878D82A}">
                    <a16:rowId xmlns:a16="http://schemas.microsoft.com/office/drawing/2014/main" val="3289269467"/>
                  </a:ext>
                </a:extLst>
              </a:tr>
              <a:tr h="137160">
                <a:tc>
                  <a:txBody>
                    <a:bodyPr/>
                    <a:lstStyle/>
                    <a:p>
                      <a:pPr algn="l" fontAlgn="b"/>
                      <a:r>
                        <a:rPr lang="en-US" sz="1000" b="0" i="0" u="none" strike="noStrike">
                          <a:solidFill>
                            <a:srgbClr val="000000"/>
                          </a:solidFill>
                          <a:effectLst/>
                          <a:latin typeface="+mn-lt"/>
                        </a:rPr>
                        <a:t> Glutathione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2145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44%</a:t>
                      </a:r>
                    </a:p>
                  </a:txBody>
                  <a:tcPr marL="9525" marR="9525" marT="9525" marB="0" anchor="ctr"/>
                </a:tc>
                <a:extLst>
                  <a:ext uri="{0D108BD9-81ED-4DB2-BD59-A6C34878D82A}">
                    <a16:rowId xmlns:a16="http://schemas.microsoft.com/office/drawing/2014/main" val="4240657036"/>
                  </a:ext>
                </a:extLst>
              </a:tr>
              <a:tr h="137160">
                <a:tc>
                  <a:txBody>
                    <a:bodyPr/>
                    <a:lstStyle/>
                    <a:p>
                      <a:pPr algn="l" fontAlgn="b"/>
                      <a:r>
                        <a:rPr lang="en-US" sz="1000" b="0" i="0" u="none" strike="noStrike">
                          <a:solidFill>
                            <a:srgbClr val="000000"/>
                          </a:solidFill>
                          <a:effectLst/>
                          <a:latin typeface="+mn-lt"/>
                        </a:rPr>
                        <a:t> Vitamin K2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3020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a:t>
                      </a:r>
                    </a:p>
                  </a:txBody>
                  <a:tcPr marL="9525" marR="9525" marT="9525" marB="0" anchor="ctr"/>
                </a:tc>
                <a:extLst>
                  <a:ext uri="{0D108BD9-81ED-4DB2-BD59-A6C34878D82A}">
                    <a16:rowId xmlns:a16="http://schemas.microsoft.com/office/drawing/2014/main" val="4004845599"/>
                  </a:ext>
                </a:extLst>
              </a:tr>
              <a:tr h="137160">
                <a:tc>
                  <a:txBody>
                    <a:bodyPr/>
                    <a:lstStyle/>
                    <a:p>
                      <a:pPr algn="l" fontAlgn="b"/>
                      <a:r>
                        <a:rPr lang="en-US" sz="1000" b="0" i="0" u="none" strike="noStrike">
                          <a:solidFill>
                            <a:srgbClr val="000000"/>
                          </a:solidFill>
                          <a:effectLst/>
                          <a:latin typeface="+mn-lt"/>
                        </a:rPr>
                        <a:t> Glucosamine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3249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48%</a:t>
                      </a:r>
                    </a:p>
                  </a:txBody>
                  <a:tcPr marL="9525" marR="9525" marT="9525" marB="0" anchor="ctr"/>
                </a:tc>
                <a:extLst>
                  <a:ext uri="{0D108BD9-81ED-4DB2-BD59-A6C34878D82A}">
                    <a16:rowId xmlns:a16="http://schemas.microsoft.com/office/drawing/2014/main" val="1205704435"/>
                  </a:ext>
                </a:extLst>
              </a:tr>
              <a:tr h="137160">
                <a:tc>
                  <a:txBody>
                    <a:bodyPr/>
                    <a:lstStyle/>
                    <a:p>
                      <a:pPr algn="l" fontAlgn="b"/>
                      <a:r>
                        <a:rPr lang="en-US" sz="1000" b="0" i="0" u="none" strike="noStrike">
                          <a:solidFill>
                            <a:srgbClr val="000000"/>
                          </a:solidFill>
                          <a:effectLst/>
                          <a:latin typeface="+mn-lt"/>
                        </a:rPr>
                        <a:t> Biotin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3053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43%</a:t>
                      </a:r>
                    </a:p>
                  </a:txBody>
                  <a:tcPr marL="9525" marR="9525" marT="9525" marB="0" anchor="ctr"/>
                </a:tc>
                <a:extLst>
                  <a:ext uri="{0D108BD9-81ED-4DB2-BD59-A6C34878D82A}">
                    <a16:rowId xmlns:a16="http://schemas.microsoft.com/office/drawing/2014/main" val="2871135130"/>
                  </a:ext>
                </a:extLst>
              </a:tr>
              <a:tr h="137160">
                <a:tc>
                  <a:txBody>
                    <a:bodyPr/>
                    <a:lstStyle/>
                    <a:p>
                      <a:pPr algn="l" fontAlgn="b"/>
                      <a:r>
                        <a:rPr lang="en-US" sz="1000" b="0" i="0" u="none" strike="noStrike">
                          <a:solidFill>
                            <a:srgbClr val="000000"/>
                          </a:solidFill>
                          <a:effectLst/>
                          <a:latin typeface="+mn-lt"/>
                        </a:rPr>
                        <a:t> Lutein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43%</a:t>
                      </a:r>
                    </a:p>
                  </a:txBody>
                  <a:tcPr marL="9525" marR="9525" marT="9525" marB="0" anchor="ctr"/>
                </a:tc>
                <a:extLst>
                  <a:ext uri="{0D108BD9-81ED-4DB2-BD59-A6C34878D82A}">
                    <a16:rowId xmlns:a16="http://schemas.microsoft.com/office/drawing/2014/main" val="2871939046"/>
                  </a:ext>
                </a:extLst>
              </a:tr>
              <a:tr h="137160">
                <a:tc>
                  <a:txBody>
                    <a:bodyPr/>
                    <a:lstStyle/>
                    <a:p>
                      <a:pPr algn="l" fontAlgn="b"/>
                      <a:r>
                        <a:rPr lang="en-US" sz="1000" b="0" i="0" u="none" strike="noStrike">
                          <a:solidFill>
                            <a:srgbClr val="000000"/>
                          </a:solidFill>
                          <a:effectLst/>
                          <a:latin typeface="+mn-lt"/>
                        </a:rPr>
                        <a:t> Synbiotics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45%</a:t>
                      </a:r>
                    </a:p>
                  </a:txBody>
                  <a:tcPr marL="9525" marR="9525" marT="9525" marB="0" anchor="ctr"/>
                </a:tc>
                <a:extLst>
                  <a:ext uri="{0D108BD9-81ED-4DB2-BD59-A6C34878D82A}">
                    <a16:rowId xmlns:a16="http://schemas.microsoft.com/office/drawing/2014/main" val="2872181627"/>
                  </a:ext>
                </a:extLst>
              </a:tr>
              <a:tr h="137160">
                <a:tc>
                  <a:txBody>
                    <a:bodyPr/>
                    <a:lstStyle/>
                    <a:p>
                      <a:pPr algn="l" fontAlgn="b"/>
                      <a:r>
                        <a:rPr lang="en-US" sz="1000" b="0" i="0" u="none" strike="noStrike">
                          <a:solidFill>
                            <a:srgbClr val="000000"/>
                          </a:solidFill>
                          <a:effectLst/>
                          <a:latin typeface="+mn-lt"/>
                        </a:rPr>
                        <a:t> Ashwagandha</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2072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a:t>
                      </a:r>
                    </a:p>
                  </a:txBody>
                  <a:tcPr marL="9525" marR="9525" marT="9525" marB="0" anchor="ctr"/>
                </a:tc>
                <a:extLst>
                  <a:ext uri="{0D108BD9-81ED-4DB2-BD59-A6C34878D82A}">
                    <a16:rowId xmlns:a16="http://schemas.microsoft.com/office/drawing/2014/main" val="3492693819"/>
                  </a:ext>
                </a:extLst>
              </a:tr>
              <a:tr h="137160">
                <a:tc>
                  <a:txBody>
                    <a:bodyPr/>
                    <a:lstStyle/>
                    <a:p>
                      <a:pPr algn="l" fontAlgn="b"/>
                      <a:r>
                        <a:rPr lang="en-US" sz="1000" b="0" i="0" u="none" strike="noStrike">
                          <a:solidFill>
                            <a:srgbClr val="000000"/>
                          </a:solidFill>
                          <a:effectLst/>
                          <a:latin typeface="+mn-lt"/>
                        </a:rPr>
                        <a:t> Choline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2006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45%</a:t>
                      </a:r>
                    </a:p>
                  </a:txBody>
                  <a:tcPr marL="9525" marR="9525" marT="9525" marB="0" anchor="ctr"/>
                </a:tc>
                <a:extLst>
                  <a:ext uri="{0D108BD9-81ED-4DB2-BD59-A6C34878D82A}">
                    <a16:rowId xmlns:a16="http://schemas.microsoft.com/office/drawing/2014/main" val="2562013948"/>
                  </a:ext>
                </a:extLst>
              </a:tr>
              <a:tr h="137160">
                <a:tc>
                  <a:txBody>
                    <a:bodyPr/>
                    <a:lstStyle/>
                    <a:p>
                      <a:pPr algn="l" fontAlgn="b"/>
                      <a:r>
                        <a:rPr lang="en-US" sz="1000" b="0" i="0" u="none" strike="noStrike">
                          <a:solidFill>
                            <a:srgbClr val="000000"/>
                          </a:solidFill>
                          <a:effectLst/>
                          <a:latin typeface="+mn-lt"/>
                        </a:rPr>
                        <a:t> CBD</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2893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53%</a:t>
                      </a:r>
                    </a:p>
                  </a:txBody>
                  <a:tcPr marL="9525" marR="9525" marT="9525" marB="0" anchor="ctr"/>
                </a:tc>
                <a:extLst>
                  <a:ext uri="{0D108BD9-81ED-4DB2-BD59-A6C34878D82A}">
                    <a16:rowId xmlns:a16="http://schemas.microsoft.com/office/drawing/2014/main" val="2948212968"/>
                  </a:ext>
                </a:extLst>
              </a:tr>
              <a:tr h="137160">
                <a:tc>
                  <a:txBody>
                    <a:bodyPr/>
                    <a:lstStyle/>
                    <a:p>
                      <a:pPr algn="l" fontAlgn="b"/>
                      <a:r>
                        <a:rPr lang="en-US" sz="1000" b="0" i="0" u="none" strike="noStrike">
                          <a:solidFill>
                            <a:srgbClr val="000000"/>
                          </a:solidFill>
                          <a:effectLst/>
                          <a:latin typeface="+mn-lt"/>
                        </a:rPr>
                        <a:t> Mushrooms </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2936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54%</a:t>
                      </a:r>
                    </a:p>
                  </a:txBody>
                  <a:tcPr marL="9525" marR="9525" marT="9525" marB="0" anchor="ctr"/>
                </a:tc>
                <a:extLst>
                  <a:ext uri="{0D108BD9-81ED-4DB2-BD59-A6C34878D82A}">
                    <a16:rowId xmlns:a16="http://schemas.microsoft.com/office/drawing/2014/main" val="3803138734"/>
                  </a:ext>
                </a:extLst>
              </a:tr>
            </a:tbl>
          </a:graphicData>
        </a:graphic>
      </p:graphicFrame>
      <p:pic>
        <p:nvPicPr>
          <p:cNvPr id="9" name="Google Shape;590;p21" descr="Icon&#10;&#10;Description automatically generated">
            <a:extLst>
              <a:ext uri="{FF2B5EF4-FFF2-40B4-BE49-F238E27FC236}">
                <a16:creationId xmlns:a16="http://schemas.microsoft.com/office/drawing/2014/main" id="{2EF39EFF-606C-1FD1-45F2-DA06A91F1325}"/>
              </a:ext>
            </a:extLst>
          </p:cNvPr>
          <p:cNvPicPr preferRelativeResize="0"/>
          <p:nvPr/>
        </p:nvPicPr>
        <p:blipFill rotWithShape="1">
          <a:blip r:embed="rId2">
            <a:alphaModFix/>
          </a:blip>
          <a:srcRect/>
          <a:stretch/>
        </p:blipFill>
        <p:spPr>
          <a:xfrm>
            <a:off x="0" y="865776"/>
            <a:ext cx="457200" cy="457200"/>
          </a:xfrm>
          <a:prstGeom prst="rect">
            <a:avLst/>
          </a:prstGeom>
          <a:noFill/>
          <a:ln>
            <a:noFill/>
          </a:ln>
        </p:spPr>
      </p:pic>
      <p:sp>
        <p:nvSpPr>
          <p:cNvPr id="10" name="Google Shape;591;p21">
            <a:extLst>
              <a:ext uri="{FF2B5EF4-FFF2-40B4-BE49-F238E27FC236}">
                <a16:creationId xmlns:a16="http://schemas.microsoft.com/office/drawing/2014/main" id="{C971CFDE-3D84-B310-EEF2-436D32C24CAE}"/>
              </a:ext>
            </a:extLst>
          </p:cNvPr>
          <p:cNvSpPr txBox="1"/>
          <p:nvPr/>
        </p:nvSpPr>
        <p:spPr>
          <a:xfrm>
            <a:off x="357147" y="865776"/>
            <a:ext cx="2655755"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Australian prebiotic users are similar to those in Italy, with high irregular use (73% for prebiotics) and relatively high response rates for never for many supplements</a:t>
            </a: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a:t>
            </a:r>
          </a:p>
          <a:p>
            <a:pPr marL="285750" indent="-285750">
              <a:buClr>
                <a:srgbClr val="000000"/>
              </a:buClr>
              <a:buSzPts val="1400"/>
              <a:buFont typeface="Arial"/>
              <a:buChar char="•"/>
              <a:defRPr/>
            </a:pPr>
            <a:r>
              <a:rPr lang="en-US" sz="1400">
                <a:solidFill>
                  <a:srgbClr val="000000"/>
                </a:solidFill>
                <a:latin typeface="Arial"/>
                <a:cs typeface="Arial"/>
              </a:rPr>
              <a:t>Regular use of probiotics among these users rises 20%, omega-3s goes up 6%.</a:t>
            </a:r>
          </a:p>
        </p:txBody>
      </p:sp>
    </p:spTree>
    <p:extLst>
      <p:ext uri="{BB962C8B-B14F-4D97-AF65-F5344CB8AC3E}">
        <p14:creationId xmlns:p14="http://schemas.microsoft.com/office/powerpoint/2010/main" val="28529118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Supplement usage: in</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8229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n varies by supplement. Question: “Which of the following best describes how frequently you are taking the following supplements?”</a:t>
            </a:r>
          </a:p>
        </p:txBody>
      </p:sp>
      <p:graphicFrame>
        <p:nvGraphicFramePr>
          <p:cNvPr id="5" name="Table 4">
            <a:extLst>
              <a:ext uri="{FF2B5EF4-FFF2-40B4-BE49-F238E27FC236}">
                <a16:creationId xmlns:a16="http://schemas.microsoft.com/office/drawing/2014/main" id="{F974067B-8013-D629-4E68-32BBBF8D11A0}"/>
              </a:ext>
            </a:extLst>
          </p:cNvPr>
          <p:cNvGraphicFramePr>
            <a:graphicFrameLocks noGrp="1"/>
          </p:cNvGraphicFramePr>
          <p:nvPr>
            <p:extLst>
              <p:ext uri="{D42A27DB-BD31-4B8C-83A1-F6EECF244321}">
                <p14:modId xmlns:p14="http://schemas.microsoft.com/office/powerpoint/2010/main" val="1296356871"/>
              </p:ext>
            </p:extLst>
          </p:nvPr>
        </p:nvGraphicFramePr>
        <p:xfrm>
          <a:off x="3012902" y="729285"/>
          <a:ext cx="9092496" cy="5645431"/>
        </p:xfrm>
        <a:graphic>
          <a:graphicData uri="http://schemas.openxmlformats.org/drawingml/2006/table">
            <a:tbl>
              <a:tblPr firstRow="1" bandRow="1">
                <a:tableStyleId>{5C22544A-7EE6-4342-B048-85BDC9FD1C3A}</a:tableStyleId>
              </a:tblPr>
              <a:tblGrid>
                <a:gridCol w="1188720">
                  <a:extLst>
                    <a:ext uri="{9D8B030D-6E8A-4147-A177-3AD203B41FA5}">
                      <a16:colId xmlns:a16="http://schemas.microsoft.com/office/drawing/2014/main" val="1505334280"/>
                    </a:ext>
                  </a:extLst>
                </a:gridCol>
                <a:gridCol w="493986">
                  <a:extLst>
                    <a:ext uri="{9D8B030D-6E8A-4147-A177-3AD203B41FA5}">
                      <a16:colId xmlns:a16="http://schemas.microsoft.com/office/drawing/2014/main" val="29063975"/>
                    </a:ext>
                  </a:extLst>
                </a:gridCol>
                <a:gridCol w="493986">
                  <a:extLst>
                    <a:ext uri="{9D8B030D-6E8A-4147-A177-3AD203B41FA5}">
                      <a16:colId xmlns:a16="http://schemas.microsoft.com/office/drawing/2014/main" val="2840432327"/>
                    </a:ext>
                  </a:extLst>
                </a:gridCol>
                <a:gridCol w="493986">
                  <a:extLst>
                    <a:ext uri="{9D8B030D-6E8A-4147-A177-3AD203B41FA5}">
                      <a16:colId xmlns:a16="http://schemas.microsoft.com/office/drawing/2014/main" val="545337677"/>
                    </a:ext>
                  </a:extLst>
                </a:gridCol>
                <a:gridCol w="493986">
                  <a:extLst>
                    <a:ext uri="{9D8B030D-6E8A-4147-A177-3AD203B41FA5}">
                      <a16:colId xmlns:a16="http://schemas.microsoft.com/office/drawing/2014/main" val="463601193"/>
                    </a:ext>
                  </a:extLst>
                </a:gridCol>
                <a:gridCol w="493986">
                  <a:extLst>
                    <a:ext uri="{9D8B030D-6E8A-4147-A177-3AD203B41FA5}">
                      <a16:colId xmlns:a16="http://schemas.microsoft.com/office/drawing/2014/main" val="1809670086"/>
                    </a:ext>
                  </a:extLst>
                </a:gridCol>
                <a:gridCol w="493986">
                  <a:extLst>
                    <a:ext uri="{9D8B030D-6E8A-4147-A177-3AD203B41FA5}">
                      <a16:colId xmlns:a16="http://schemas.microsoft.com/office/drawing/2014/main" val="4200774462"/>
                    </a:ext>
                  </a:extLst>
                </a:gridCol>
                <a:gridCol w="493986">
                  <a:extLst>
                    <a:ext uri="{9D8B030D-6E8A-4147-A177-3AD203B41FA5}">
                      <a16:colId xmlns:a16="http://schemas.microsoft.com/office/drawing/2014/main" val="1665520618"/>
                    </a:ext>
                  </a:extLst>
                </a:gridCol>
                <a:gridCol w="493986">
                  <a:extLst>
                    <a:ext uri="{9D8B030D-6E8A-4147-A177-3AD203B41FA5}">
                      <a16:colId xmlns:a16="http://schemas.microsoft.com/office/drawing/2014/main" val="883992204"/>
                    </a:ext>
                  </a:extLst>
                </a:gridCol>
                <a:gridCol w="493986">
                  <a:extLst>
                    <a:ext uri="{9D8B030D-6E8A-4147-A177-3AD203B41FA5}">
                      <a16:colId xmlns:a16="http://schemas.microsoft.com/office/drawing/2014/main" val="2411204966"/>
                    </a:ext>
                  </a:extLst>
                </a:gridCol>
                <a:gridCol w="493986">
                  <a:extLst>
                    <a:ext uri="{9D8B030D-6E8A-4147-A177-3AD203B41FA5}">
                      <a16:colId xmlns:a16="http://schemas.microsoft.com/office/drawing/2014/main" val="2461067269"/>
                    </a:ext>
                  </a:extLst>
                </a:gridCol>
                <a:gridCol w="493986">
                  <a:extLst>
                    <a:ext uri="{9D8B030D-6E8A-4147-A177-3AD203B41FA5}">
                      <a16:colId xmlns:a16="http://schemas.microsoft.com/office/drawing/2014/main" val="1191092026"/>
                    </a:ext>
                  </a:extLst>
                </a:gridCol>
                <a:gridCol w="493986">
                  <a:extLst>
                    <a:ext uri="{9D8B030D-6E8A-4147-A177-3AD203B41FA5}">
                      <a16:colId xmlns:a16="http://schemas.microsoft.com/office/drawing/2014/main" val="416289291"/>
                    </a:ext>
                  </a:extLst>
                </a:gridCol>
                <a:gridCol w="493986">
                  <a:extLst>
                    <a:ext uri="{9D8B030D-6E8A-4147-A177-3AD203B41FA5}">
                      <a16:colId xmlns:a16="http://schemas.microsoft.com/office/drawing/2014/main" val="3053880690"/>
                    </a:ext>
                  </a:extLst>
                </a:gridCol>
                <a:gridCol w="493986">
                  <a:extLst>
                    <a:ext uri="{9D8B030D-6E8A-4147-A177-3AD203B41FA5}">
                      <a16:colId xmlns:a16="http://schemas.microsoft.com/office/drawing/2014/main" val="3683087261"/>
                    </a:ext>
                  </a:extLst>
                </a:gridCol>
                <a:gridCol w="493986">
                  <a:extLst>
                    <a:ext uri="{9D8B030D-6E8A-4147-A177-3AD203B41FA5}">
                      <a16:colId xmlns:a16="http://schemas.microsoft.com/office/drawing/2014/main" val="1263089259"/>
                    </a:ext>
                  </a:extLst>
                </a:gridCol>
                <a:gridCol w="493986">
                  <a:extLst>
                    <a:ext uri="{9D8B030D-6E8A-4147-A177-3AD203B41FA5}">
                      <a16:colId xmlns:a16="http://schemas.microsoft.com/office/drawing/2014/main" val="3522431202"/>
                    </a:ext>
                  </a:extLst>
                </a:gridCol>
              </a:tblGrid>
              <a:tr h="457200">
                <a:tc>
                  <a:txBody>
                    <a:bodyPr/>
                    <a:lstStyle/>
                    <a:p>
                      <a:pPr algn="l" fontAlgn="b"/>
                      <a:endParaRPr lang="en-US" sz="11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n</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All Usage</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Daily</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4-6 times per week</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1-3 times per week</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Seasonally/As needed</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It's in another supplement I take</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tc gridSpan="2">
                  <a:txBody>
                    <a:bodyPr/>
                    <a:lstStyle/>
                    <a:p>
                      <a:pPr algn="ctr" fontAlgn="b"/>
                      <a:r>
                        <a:rPr lang="en-US" sz="1000" u="none" strike="noStrike">
                          <a:effectLst/>
                        </a:rPr>
                        <a:t>Never</a:t>
                      </a:r>
                      <a:endParaRPr lang="en-US" sz="1000" b="0" i="0" u="none" strike="noStrike">
                        <a:solidFill>
                          <a:srgbClr val="000000"/>
                        </a:solidFill>
                        <a:effectLst/>
                        <a:latin typeface="+mn-lt"/>
                      </a:endParaRPr>
                    </a:p>
                  </a:txBody>
                  <a:tcPr marL="6631" marR="6631" marT="6631" marB="0" anchor="ctr"/>
                </a:tc>
                <a:tc hMerge="1">
                  <a:txBody>
                    <a:bodyPr/>
                    <a:lstStyle/>
                    <a:p>
                      <a:pPr algn="ctr" fontAlgn="b"/>
                      <a:endParaRPr lang="en-US" sz="1000" b="0" i="0" u="none" strike="noStrike">
                        <a:solidFill>
                          <a:srgbClr val="000000"/>
                        </a:solidFill>
                        <a:effectLst/>
                        <a:latin typeface="+mn-lt"/>
                      </a:endParaRPr>
                    </a:p>
                  </a:txBody>
                  <a:tcPr marL="6631" marR="6631" marT="6631" marB="0" anchor="ctr"/>
                </a:tc>
                <a:extLst>
                  <a:ext uri="{0D108BD9-81ED-4DB2-BD59-A6C34878D82A}">
                    <a16:rowId xmlns:a16="http://schemas.microsoft.com/office/drawing/2014/main" val="3759370448"/>
                  </a:ext>
                </a:extLst>
              </a:tr>
              <a:tr h="137160">
                <a:tc>
                  <a:txBody>
                    <a:bodyPr/>
                    <a:lstStyle/>
                    <a:p>
                      <a:pPr algn="ctr" fontAlgn="b"/>
                      <a:endParaRPr lang="en-US" sz="1000" b="0" i="0" u="none" strike="noStrike">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IN</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IN</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IN</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IN</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IN</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IN</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IN</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IN</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All</a:t>
                      </a:r>
                    </a:p>
                  </a:txBody>
                  <a:tcPr marL="9525" marR="9525" marT="9525" marB="0" anchor="ctr"/>
                </a:tc>
                <a:extLst>
                  <a:ext uri="{0D108BD9-81ED-4DB2-BD59-A6C34878D82A}">
                    <a16:rowId xmlns:a16="http://schemas.microsoft.com/office/drawing/2014/main" val="2073491220"/>
                  </a:ext>
                </a:extLst>
              </a:tr>
              <a:tr h="137160">
                <a:tc>
                  <a:txBody>
                    <a:bodyPr/>
                    <a:lstStyle/>
                    <a:p>
                      <a:pPr algn="l" fontAlgn="b"/>
                      <a:r>
                        <a:rPr lang="en-US" sz="1000" b="0" i="0" u="none" strike="noStrike">
                          <a:solidFill>
                            <a:srgbClr val="000000"/>
                          </a:solidFill>
                          <a:effectLst/>
                          <a:latin typeface="+mn-lt"/>
                        </a:rPr>
                        <a:t> Prebiotics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367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3548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42%</a:t>
                      </a:r>
                    </a:p>
                  </a:txBody>
                  <a:tcPr marL="9525" marR="9525" marT="9525" marB="0" anchor="ctr"/>
                </a:tc>
                <a:extLst>
                  <a:ext uri="{0D108BD9-81ED-4DB2-BD59-A6C34878D82A}">
                    <a16:rowId xmlns:a16="http://schemas.microsoft.com/office/drawing/2014/main" val="3049519676"/>
                  </a:ext>
                </a:extLst>
              </a:tr>
              <a:tr h="137160">
                <a:tc>
                  <a:txBody>
                    <a:bodyPr/>
                    <a:lstStyle/>
                    <a:p>
                      <a:pPr algn="l" fontAlgn="b"/>
                      <a:r>
                        <a:rPr lang="en-US" sz="1000" b="0" i="0" u="none" strike="noStrike">
                          <a:solidFill>
                            <a:srgbClr val="000000"/>
                          </a:solidFill>
                          <a:effectLst/>
                          <a:latin typeface="+mn-lt"/>
                        </a:rPr>
                        <a:t> Vitamin C</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366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4170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tc>
                <a:extLst>
                  <a:ext uri="{0D108BD9-81ED-4DB2-BD59-A6C34878D82A}">
                    <a16:rowId xmlns:a16="http://schemas.microsoft.com/office/drawing/2014/main" val="3198521995"/>
                  </a:ext>
                </a:extLst>
              </a:tr>
              <a:tr h="137160">
                <a:tc>
                  <a:txBody>
                    <a:bodyPr/>
                    <a:lstStyle/>
                    <a:p>
                      <a:pPr algn="l" fontAlgn="b"/>
                      <a:r>
                        <a:rPr lang="en-US" sz="1000" b="0" i="0" u="none" strike="noStrike">
                          <a:solidFill>
                            <a:srgbClr val="000000"/>
                          </a:solidFill>
                          <a:effectLst/>
                          <a:latin typeface="+mn-lt"/>
                        </a:rPr>
                        <a:t> Vitamin D</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367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4147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tc>
                <a:extLst>
                  <a:ext uri="{0D108BD9-81ED-4DB2-BD59-A6C34878D82A}">
                    <a16:rowId xmlns:a16="http://schemas.microsoft.com/office/drawing/2014/main" val="2490641973"/>
                  </a:ext>
                </a:extLst>
              </a:tr>
              <a:tr h="137160">
                <a:tc>
                  <a:txBody>
                    <a:bodyPr/>
                    <a:lstStyle/>
                    <a:p>
                      <a:pPr algn="l" fontAlgn="b"/>
                      <a:r>
                        <a:rPr lang="en-US" sz="1000" b="0" i="0" u="none" strike="noStrike">
                          <a:solidFill>
                            <a:srgbClr val="000000"/>
                          </a:solidFill>
                          <a:effectLst/>
                          <a:latin typeface="+mn-lt"/>
                        </a:rPr>
                        <a:t> Multivitamin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363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4151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tc>
                <a:extLst>
                  <a:ext uri="{0D108BD9-81ED-4DB2-BD59-A6C34878D82A}">
                    <a16:rowId xmlns:a16="http://schemas.microsoft.com/office/drawing/2014/main" val="2825403287"/>
                  </a:ext>
                </a:extLst>
              </a:tr>
              <a:tr h="137160">
                <a:tc>
                  <a:txBody>
                    <a:bodyPr/>
                    <a:lstStyle/>
                    <a:p>
                      <a:pPr algn="l" fontAlgn="b"/>
                      <a:r>
                        <a:rPr lang="en-US" sz="1000" b="0" i="0" u="none" strike="noStrike">
                          <a:solidFill>
                            <a:srgbClr val="000000"/>
                          </a:solidFill>
                          <a:effectLst/>
                          <a:latin typeface="+mn-lt"/>
                        </a:rPr>
                        <a:t> Iron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366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4137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tc>
                <a:extLst>
                  <a:ext uri="{0D108BD9-81ED-4DB2-BD59-A6C34878D82A}">
                    <a16:rowId xmlns:a16="http://schemas.microsoft.com/office/drawing/2014/main" val="1392915816"/>
                  </a:ext>
                </a:extLst>
              </a:tr>
              <a:tr h="137160">
                <a:tc>
                  <a:txBody>
                    <a:bodyPr/>
                    <a:lstStyle/>
                    <a:p>
                      <a:pPr algn="l" fontAlgn="b"/>
                      <a:r>
                        <a:rPr lang="en-US" sz="1000" b="0" i="0" u="none" strike="noStrike">
                          <a:solidFill>
                            <a:srgbClr val="000000"/>
                          </a:solidFill>
                          <a:effectLst/>
                          <a:latin typeface="+mn-lt"/>
                        </a:rPr>
                        <a:t> Calcium</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366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4139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tc>
                <a:extLst>
                  <a:ext uri="{0D108BD9-81ED-4DB2-BD59-A6C34878D82A}">
                    <a16:rowId xmlns:a16="http://schemas.microsoft.com/office/drawing/2014/main" val="3722339751"/>
                  </a:ext>
                </a:extLst>
              </a:tr>
              <a:tr h="137160">
                <a:tc>
                  <a:txBody>
                    <a:bodyPr/>
                    <a:lstStyle/>
                    <a:p>
                      <a:pPr algn="l" fontAlgn="b"/>
                      <a:r>
                        <a:rPr lang="en-US" sz="1000" b="0" i="0" u="none" strike="noStrike">
                          <a:solidFill>
                            <a:srgbClr val="000000"/>
                          </a:solidFill>
                          <a:effectLst/>
                          <a:latin typeface="+mn-lt"/>
                        </a:rPr>
                        <a:t> Curcumin/ Turmeric</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365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3716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a:t>
                      </a:r>
                    </a:p>
                  </a:txBody>
                  <a:tcPr marL="9525" marR="9525" marT="9525" marB="0" anchor="ctr"/>
                </a:tc>
                <a:extLst>
                  <a:ext uri="{0D108BD9-81ED-4DB2-BD59-A6C34878D82A}">
                    <a16:rowId xmlns:a16="http://schemas.microsoft.com/office/drawing/2014/main" val="2518044867"/>
                  </a:ext>
                </a:extLst>
              </a:tr>
              <a:tr h="137160">
                <a:tc>
                  <a:txBody>
                    <a:bodyPr/>
                    <a:lstStyle/>
                    <a:p>
                      <a:pPr algn="l" fontAlgn="b"/>
                      <a:r>
                        <a:rPr lang="en-US" sz="1000" b="0" i="0" u="none" strike="noStrike">
                          <a:solidFill>
                            <a:srgbClr val="000000"/>
                          </a:solidFill>
                          <a:effectLst/>
                          <a:latin typeface="+mn-lt"/>
                        </a:rPr>
                        <a:t> Omega-3s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367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4095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tc>
                <a:extLst>
                  <a:ext uri="{0D108BD9-81ED-4DB2-BD59-A6C34878D82A}">
                    <a16:rowId xmlns:a16="http://schemas.microsoft.com/office/drawing/2014/main" val="583618714"/>
                  </a:ext>
                </a:extLst>
              </a:tr>
              <a:tr h="137160">
                <a:tc>
                  <a:txBody>
                    <a:bodyPr/>
                    <a:lstStyle/>
                    <a:p>
                      <a:pPr algn="l" fontAlgn="b"/>
                      <a:r>
                        <a:rPr lang="en-US" sz="1000" b="0" i="0" u="none" strike="noStrike">
                          <a:solidFill>
                            <a:srgbClr val="000000"/>
                          </a:solidFill>
                          <a:effectLst/>
                          <a:latin typeface="+mn-lt"/>
                        </a:rPr>
                        <a:t> Magnesium</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364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4070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tc>
                <a:extLst>
                  <a:ext uri="{0D108BD9-81ED-4DB2-BD59-A6C34878D82A}">
                    <a16:rowId xmlns:a16="http://schemas.microsoft.com/office/drawing/2014/main" val="3146510394"/>
                  </a:ext>
                </a:extLst>
              </a:tr>
              <a:tr h="137160">
                <a:tc>
                  <a:txBody>
                    <a:bodyPr/>
                    <a:lstStyle/>
                    <a:p>
                      <a:pPr algn="l" fontAlgn="b"/>
                      <a:r>
                        <a:rPr lang="en-US" sz="1000" b="0" i="0" u="none" strike="noStrike">
                          <a:solidFill>
                            <a:srgbClr val="000000"/>
                          </a:solidFill>
                          <a:effectLst/>
                          <a:latin typeface="+mn-lt"/>
                        </a:rPr>
                        <a:t> Antioxidants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361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tc>
                <a:extLst>
                  <a:ext uri="{0D108BD9-81ED-4DB2-BD59-A6C34878D82A}">
                    <a16:rowId xmlns:a16="http://schemas.microsoft.com/office/drawing/2014/main" val="1808786945"/>
                  </a:ext>
                </a:extLst>
              </a:tr>
              <a:tr h="137160">
                <a:tc>
                  <a:txBody>
                    <a:bodyPr/>
                    <a:lstStyle/>
                    <a:p>
                      <a:pPr algn="l" fontAlgn="b"/>
                      <a:r>
                        <a:rPr lang="en-US" sz="1000" b="0" i="0" u="none" strike="noStrike">
                          <a:solidFill>
                            <a:srgbClr val="000000"/>
                          </a:solidFill>
                          <a:effectLst/>
                          <a:latin typeface="+mn-lt"/>
                        </a:rPr>
                        <a:t> Ashwagandha</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364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2072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a:t>
                      </a:r>
                    </a:p>
                  </a:txBody>
                  <a:tcPr marL="9525" marR="9525" marT="9525" marB="0" anchor="ctr"/>
                </a:tc>
                <a:extLst>
                  <a:ext uri="{0D108BD9-81ED-4DB2-BD59-A6C34878D82A}">
                    <a16:rowId xmlns:a16="http://schemas.microsoft.com/office/drawing/2014/main" val="1581613591"/>
                  </a:ext>
                </a:extLst>
              </a:tr>
              <a:tr h="137160">
                <a:tc>
                  <a:txBody>
                    <a:bodyPr/>
                    <a:lstStyle/>
                    <a:p>
                      <a:pPr algn="l" fontAlgn="b"/>
                      <a:r>
                        <a:rPr lang="en-US" sz="1000" b="0" i="0" u="none" strike="noStrike">
                          <a:solidFill>
                            <a:srgbClr val="000000"/>
                          </a:solidFill>
                          <a:effectLst/>
                          <a:latin typeface="+mn-lt"/>
                        </a:rPr>
                        <a:t> Probiotics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362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3953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31%</a:t>
                      </a:r>
                    </a:p>
                  </a:txBody>
                  <a:tcPr marL="9525" marR="9525" marT="9525" marB="0" anchor="ctr"/>
                </a:tc>
                <a:extLst>
                  <a:ext uri="{0D108BD9-81ED-4DB2-BD59-A6C34878D82A}">
                    <a16:rowId xmlns:a16="http://schemas.microsoft.com/office/drawing/2014/main" val="3125596967"/>
                  </a:ext>
                </a:extLst>
              </a:tr>
              <a:tr h="137160">
                <a:tc>
                  <a:txBody>
                    <a:bodyPr/>
                    <a:lstStyle/>
                    <a:p>
                      <a:pPr algn="l" fontAlgn="b"/>
                      <a:r>
                        <a:rPr lang="en-US" sz="1000" b="0" i="0" u="none" strike="noStrike">
                          <a:solidFill>
                            <a:srgbClr val="000000"/>
                          </a:solidFill>
                          <a:effectLst/>
                          <a:latin typeface="+mn-lt"/>
                        </a:rPr>
                        <a:t> Protein Powder</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365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3881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a:t>
                      </a:r>
                    </a:p>
                  </a:txBody>
                  <a:tcPr marL="9525" marR="9525" marT="9525" marB="0" anchor="ctr"/>
                </a:tc>
                <a:extLst>
                  <a:ext uri="{0D108BD9-81ED-4DB2-BD59-A6C34878D82A}">
                    <a16:rowId xmlns:a16="http://schemas.microsoft.com/office/drawing/2014/main" val="1113373522"/>
                  </a:ext>
                </a:extLst>
              </a:tr>
              <a:tr h="137160">
                <a:tc>
                  <a:txBody>
                    <a:bodyPr/>
                    <a:lstStyle/>
                    <a:p>
                      <a:pPr algn="l" fontAlgn="b"/>
                      <a:r>
                        <a:rPr lang="en-US" sz="1000" b="0" i="0" u="none" strike="noStrike">
                          <a:solidFill>
                            <a:srgbClr val="000000"/>
                          </a:solidFill>
                          <a:effectLst/>
                          <a:latin typeface="+mn-lt"/>
                        </a:rPr>
                        <a:t> Vitamin K2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353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3020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a:t>
                      </a:r>
                    </a:p>
                  </a:txBody>
                  <a:tcPr marL="9525" marR="9525" marT="9525" marB="0" anchor="ctr"/>
                </a:tc>
                <a:extLst>
                  <a:ext uri="{0D108BD9-81ED-4DB2-BD59-A6C34878D82A}">
                    <a16:rowId xmlns:a16="http://schemas.microsoft.com/office/drawing/2014/main" val="1386171226"/>
                  </a:ext>
                </a:extLst>
              </a:tr>
              <a:tr h="137160">
                <a:tc>
                  <a:txBody>
                    <a:bodyPr/>
                    <a:lstStyle/>
                    <a:p>
                      <a:pPr algn="l" fontAlgn="b"/>
                      <a:r>
                        <a:rPr lang="en-US" sz="1000" b="0" i="0" u="none" strike="noStrike">
                          <a:solidFill>
                            <a:srgbClr val="000000"/>
                          </a:solidFill>
                          <a:effectLst/>
                          <a:latin typeface="+mn-lt"/>
                        </a:rPr>
                        <a:t> Mushrooms </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356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2936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54%</a:t>
                      </a:r>
                    </a:p>
                  </a:txBody>
                  <a:tcPr marL="9525" marR="9525" marT="9525" marB="0" anchor="ctr"/>
                </a:tc>
                <a:extLst>
                  <a:ext uri="{0D108BD9-81ED-4DB2-BD59-A6C34878D82A}">
                    <a16:rowId xmlns:a16="http://schemas.microsoft.com/office/drawing/2014/main" val="3619762496"/>
                  </a:ext>
                </a:extLst>
              </a:tr>
              <a:tr h="137160">
                <a:tc>
                  <a:txBody>
                    <a:bodyPr/>
                    <a:lstStyle/>
                    <a:p>
                      <a:pPr algn="l" fontAlgn="b"/>
                      <a:r>
                        <a:rPr lang="en-US" sz="1000" b="0" i="0" u="none" strike="noStrike">
                          <a:solidFill>
                            <a:srgbClr val="000000"/>
                          </a:solidFill>
                          <a:effectLst/>
                          <a:latin typeface="+mn-lt"/>
                        </a:rPr>
                        <a:t> Biotin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352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3053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43%</a:t>
                      </a:r>
                    </a:p>
                  </a:txBody>
                  <a:tcPr marL="9525" marR="9525" marT="9525" marB="0" anchor="ctr"/>
                </a:tc>
                <a:extLst>
                  <a:ext uri="{0D108BD9-81ED-4DB2-BD59-A6C34878D82A}">
                    <a16:rowId xmlns:a16="http://schemas.microsoft.com/office/drawing/2014/main" val="3765521720"/>
                  </a:ext>
                </a:extLst>
              </a:tr>
              <a:tr h="137160">
                <a:tc>
                  <a:txBody>
                    <a:bodyPr/>
                    <a:lstStyle/>
                    <a:p>
                      <a:pPr algn="l" fontAlgn="b"/>
                      <a:r>
                        <a:rPr lang="en-US" sz="1000" b="0" i="0" u="none" strike="noStrike">
                          <a:solidFill>
                            <a:srgbClr val="000000"/>
                          </a:solidFill>
                          <a:effectLst/>
                          <a:latin typeface="+mn-lt"/>
                        </a:rPr>
                        <a:t> Postbiotics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343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2567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43%</a:t>
                      </a:r>
                    </a:p>
                  </a:txBody>
                  <a:tcPr marL="9525" marR="9525" marT="9525" marB="0" anchor="ctr"/>
                </a:tc>
                <a:extLst>
                  <a:ext uri="{0D108BD9-81ED-4DB2-BD59-A6C34878D82A}">
                    <a16:rowId xmlns:a16="http://schemas.microsoft.com/office/drawing/2014/main" val="3801500523"/>
                  </a:ext>
                </a:extLst>
              </a:tr>
              <a:tr h="137160">
                <a:tc>
                  <a:txBody>
                    <a:bodyPr/>
                    <a:lstStyle/>
                    <a:p>
                      <a:pPr algn="l" fontAlgn="b"/>
                      <a:r>
                        <a:rPr lang="en-US" sz="1000" b="0" i="0" u="none" strike="noStrike">
                          <a:solidFill>
                            <a:srgbClr val="000000"/>
                          </a:solidFill>
                          <a:effectLst/>
                          <a:latin typeface="+mn-lt"/>
                        </a:rPr>
                        <a:t> Collagen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347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3805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48%</a:t>
                      </a:r>
                    </a:p>
                  </a:txBody>
                  <a:tcPr marL="9525" marR="9525" marT="9525" marB="0" anchor="ctr"/>
                </a:tc>
                <a:extLst>
                  <a:ext uri="{0D108BD9-81ED-4DB2-BD59-A6C34878D82A}">
                    <a16:rowId xmlns:a16="http://schemas.microsoft.com/office/drawing/2014/main" val="776063846"/>
                  </a:ext>
                </a:extLst>
              </a:tr>
              <a:tr h="137160">
                <a:tc>
                  <a:txBody>
                    <a:bodyPr/>
                    <a:lstStyle/>
                    <a:p>
                      <a:pPr algn="l" fontAlgn="b"/>
                      <a:r>
                        <a:rPr lang="en-US" sz="1000" b="0" i="0" u="none" strike="noStrike">
                          <a:solidFill>
                            <a:srgbClr val="000000"/>
                          </a:solidFill>
                          <a:effectLst/>
                          <a:latin typeface="+mn-lt"/>
                        </a:rPr>
                        <a:t> Glutathione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2145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44%</a:t>
                      </a:r>
                    </a:p>
                  </a:txBody>
                  <a:tcPr marL="9525" marR="9525" marT="9525" marB="0" anchor="ctr"/>
                </a:tc>
                <a:extLst>
                  <a:ext uri="{0D108BD9-81ED-4DB2-BD59-A6C34878D82A}">
                    <a16:rowId xmlns:a16="http://schemas.microsoft.com/office/drawing/2014/main" val="59779975"/>
                  </a:ext>
                </a:extLst>
              </a:tr>
              <a:tr h="137160">
                <a:tc>
                  <a:txBody>
                    <a:bodyPr/>
                    <a:lstStyle/>
                    <a:p>
                      <a:pPr algn="l" fontAlgn="b"/>
                      <a:r>
                        <a:rPr lang="en-US" sz="1000" b="0" i="0" u="none" strike="noStrike">
                          <a:solidFill>
                            <a:srgbClr val="000000"/>
                          </a:solidFill>
                          <a:effectLst/>
                          <a:latin typeface="+mn-lt"/>
                        </a:rPr>
                        <a:t> Synbiotics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335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45%</a:t>
                      </a:r>
                    </a:p>
                  </a:txBody>
                  <a:tcPr marL="9525" marR="9525" marT="9525" marB="0" anchor="ctr"/>
                </a:tc>
                <a:extLst>
                  <a:ext uri="{0D108BD9-81ED-4DB2-BD59-A6C34878D82A}">
                    <a16:rowId xmlns:a16="http://schemas.microsoft.com/office/drawing/2014/main" val="4226447261"/>
                  </a:ext>
                </a:extLst>
              </a:tr>
              <a:tr h="137160">
                <a:tc>
                  <a:txBody>
                    <a:bodyPr/>
                    <a:lstStyle/>
                    <a:p>
                      <a:pPr algn="l" fontAlgn="b"/>
                      <a:r>
                        <a:rPr lang="en-US" sz="1000" b="0" i="0" u="none" strike="noStrike">
                          <a:solidFill>
                            <a:srgbClr val="000000"/>
                          </a:solidFill>
                          <a:effectLst/>
                          <a:latin typeface="+mn-lt"/>
                        </a:rPr>
                        <a:t> Alpha-GPC</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a:t>
                      </a:r>
                    </a:p>
                  </a:txBody>
                  <a:tcPr marL="9525" marR="9525" marT="9525" marB="0" anchor="ctr"/>
                </a:tc>
                <a:extLst>
                  <a:ext uri="{0D108BD9-81ED-4DB2-BD59-A6C34878D82A}">
                    <a16:rowId xmlns:a16="http://schemas.microsoft.com/office/drawing/2014/main" val="3289269467"/>
                  </a:ext>
                </a:extLst>
              </a:tr>
              <a:tr h="137160">
                <a:tc>
                  <a:txBody>
                    <a:bodyPr/>
                    <a:lstStyle/>
                    <a:p>
                      <a:pPr algn="l" fontAlgn="b"/>
                      <a:r>
                        <a:rPr lang="en-US" sz="1000" b="0" i="0" u="none" strike="noStrike">
                          <a:solidFill>
                            <a:srgbClr val="000000"/>
                          </a:solidFill>
                          <a:effectLst/>
                          <a:latin typeface="+mn-lt"/>
                        </a:rPr>
                        <a:t> Glucosamine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347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3249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48%</a:t>
                      </a:r>
                    </a:p>
                  </a:txBody>
                  <a:tcPr marL="9525" marR="9525" marT="9525" marB="0" anchor="ctr"/>
                </a:tc>
                <a:extLst>
                  <a:ext uri="{0D108BD9-81ED-4DB2-BD59-A6C34878D82A}">
                    <a16:rowId xmlns:a16="http://schemas.microsoft.com/office/drawing/2014/main" val="4240657036"/>
                  </a:ext>
                </a:extLst>
              </a:tr>
              <a:tr h="137160">
                <a:tc>
                  <a:txBody>
                    <a:bodyPr/>
                    <a:lstStyle/>
                    <a:p>
                      <a:pPr algn="l" fontAlgn="b"/>
                      <a:r>
                        <a:rPr lang="en-US" sz="1000" b="0" i="0" u="none" strike="noStrike">
                          <a:solidFill>
                            <a:srgbClr val="000000"/>
                          </a:solidFill>
                          <a:effectLst/>
                          <a:latin typeface="+mn-lt"/>
                        </a:rPr>
                        <a:t> Melatonin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344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3701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44%</a:t>
                      </a:r>
                    </a:p>
                  </a:txBody>
                  <a:tcPr marL="9525" marR="9525" marT="9525" marB="0" anchor="ctr"/>
                </a:tc>
                <a:extLst>
                  <a:ext uri="{0D108BD9-81ED-4DB2-BD59-A6C34878D82A}">
                    <a16:rowId xmlns:a16="http://schemas.microsoft.com/office/drawing/2014/main" val="4004845599"/>
                  </a:ext>
                </a:extLst>
              </a:tr>
              <a:tr h="137160">
                <a:tc>
                  <a:txBody>
                    <a:bodyPr/>
                    <a:lstStyle/>
                    <a:p>
                      <a:pPr algn="l" fontAlgn="b"/>
                      <a:r>
                        <a:rPr lang="en-US" sz="1000" b="0" i="0" u="none" strike="noStrike">
                          <a:solidFill>
                            <a:srgbClr val="000000"/>
                          </a:solidFill>
                          <a:effectLst/>
                          <a:latin typeface="+mn-lt"/>
                        </a:rPr>
                        <a:t> MSM</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1980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42%</a:t>
                      </a:r>
                    </a:p>
                  </a:txBody>
                  <a:tcPr marL="9525" marR="9525" marT="9525" marB="0" anchor="ctr"/>
                </a:tc>
                <a:extLst>
                  <a:ext uri="{0D108BD9-81ED-4DB2-BD59-A6C34878D82A}">
                    <a16:rowId xmlns:a16="http://schemas.microsoft.com/office/drawing/2014/main" val="1205704435"/>
                  </a:ext>
                </a:extLst>
              </a:tr>
              <a:tr h="137160">
                <a:tc>
                  <a:txBody>
                    <a:bodyPr/>
                    <a:lstStyle/>
                    <a:p>
                      <a:pPr algn="l" fontAlgn="b"/>
                      <a:r>
                        <a:rPr lang="en-US" sz="1000" b="0" i="0" u="none" strike="noStrike">
                          <a:solidFill>
                            <a:srgbClr val="000000"/>
                          </a:solidFill>
                          <a:effectLst/>
                          <a:latin typeface="+mn-lt"/>
                        </a:rPr>
                        <a:t> Astaxanthin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1791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a:t>
                      </a:r>
                    </a:p>
                  </a:txBody>
                  <a:tcPr marL="9525" marR="9525" marT="9525" marB="0" anchor="ctr"/>
                </a:tc>
                <a:extLst>
                  <a:ext uri="{0D108BD9-81ED-4DB2-BD59-A6C34878D82A}">
                    <a16:rowId xmlns:a16="http://schemas.microsoft.com/office/drawing/2014/main" val="2871135130"/>
                  </a:ext>
                </a:extLst>
              </a:tr>
              <a:tr h="137160">
                <a:tc>
                  <a:txBody>
                    <a:bodyPr/>
                    <a:lstStyle/>
                    <a:p>
                      <a:pPr algn="l" fontAlgn="b"/>
                      <a:r>
                        <a:rPr lang="en-US" sz="1000" b="0" i="0" u="none" strike="noStrike">
                          <a:solidFill>
                            <a:srgbClr val="000000"/>
                          </a:solidFill>
                          <a:effectLst/>
                          <a:latin typeface="+mn-lt"/>
                        </a:rPr>
                        <a:t> Choline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2006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45%</a:t>
                      </a:r>
                    </a:p>
                  </a:txBody>
                  <a:tcPr marL="9525" marR="9525" marT="9525" marB="0" anchor="ctr"/>
                </a:tc>
                <a:extLst>
                  <a:ext uri="{0D108BD9-81ED-4DB2-BD59-A6C34878D82A}">
                    <a16:rowId xmlns:a16="http://schemas.microsoft.com/office/drawing/2014/main" val="2871939046"/>
                  </a:ext>
                </a:extLst>
              </a:tr>
              <a:tr h="137160">
                <a:tc>
                  <a:txBody>
                    <a:bodyPr/>
                    <a:lstStyle/>
                    <a:p>
                      <a:pPr algn="l" fontAlgn="b"/>
                      <a:r>
                        <a:rPr lang="en-US" sz="1000" b="0" i="0" u="none" strike="noStrike">
                          <a:solidFill>
                            <a:srgbClr val="000000"/>
                          </a:solidFill>
                          <a:effectLst/>
                          <a:latin typeface="+mn-lt"/>
                        </a:rPr>
                        <a:t> CBD</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2893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53%</a:t>
                      </a:r>
                    </a:p>
                  </a:txBody>
                  <a:tcPr marL="9525" marR="9525" marT="9525" marB="0" anchor="ctr"/>
                </a:tc>
                <a:extLst>
                  <a:ext uri="{0D108BD9-81ED-4DB2-BD59-A6C34878D82A}">
                    <a16:rowId xmlns:a16="http://schemas.microsoft.com/office/drawing/2014/main" val="2872181627"/>
                  </a:ext>
                </a:extLst>
              </a:tr>
              <a:tr h="137160">
                <a:tc>
                  <a:txBody>
                    <a:bodyPr/>
                    <a:lstStyle/>
                    <a:p>
                      <a:pPr algn="l" fontAlgn="b"/>
                      <a:r>
                        <a:rPr lang="en-US" sz="1000" b="0" i="0" u="none" strike="noStrike">
                          <a:solidFill>
                            <a:srgbClr val="000000"/>
                          </a:solidFill>
                          <a:effectLst/>
                          <a:latin typeface="+mn-lt"/>
                        </a:rPr>
                        <a:t> CoQ10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2253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44%</a:t>
                      </a:r>
                    </a:p>
                  </a:txBody>
                  <a:tcPr marL="9525" marR="9525" marT="9525" marB="0" anchor="ctr"/>
                </a:tc>
                <a:extLst>
                  <a:ext uri="{0D108BD9-81ED-4DB2-BD59-A6C34878D82A}">
                    <a16:rowId xmlns:a16="http://schemas.microsoft.com/office/drawing/2014/main" val="3492693819"/>
                  </a:ext>
                </a:extLst>
              </a:tr>
              <a:tr h="137160">
                <a:tc>
                  <a:txBody>
                    <a:bodyPr/>
                    <a:lstStyle/>
                    <a:p>
                      <a:pPr algn="l" fontAlgn="b"/>
                      <a:r>
                        <a:rPr lang="en-US" sz="1000" b="0" i="0" u="none" strike="noStrike">
                          <a:solidFill>
                            <a:srgbClr val="000000"/>
                          </a:solidFill>
                          <a:effectLst/>
                          <a:latin typeface="+mn-lt"/>
                        </a:rPr>
                        <a:t> Lutein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331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43%</a:t>
                      </a:r>
                    </a:p>
                  </a:txBody>
                  <a:tcPr marL="9525" marR="9525" marT="9525" marB="0" anchor="ctr"/>
                </a:tc>
                <a:extLst>
                  <a:ext uri="{0D108BD9-81ED-4DB2-BD59-A6C34878D82A}">
                    <a16:rowId xmlns:a16="http://schemas.microsoft.com/office/drawing/2014/main" val="2562013948"/>
                  </a:ext>
                </a:extLst>
              </a:tr>
              <a:tr h="137160">
                <a:tc>
                  <a:txBody>
                    <a:bodyPr/>
                    <a:lstStyle/>
                    <a:p>
                      <a:pPr algn="l" fontAlgn="b"/>
                      <a:r>
                        <a:rPr lang="en-US" sz="1000" b="0" i="0" u="none" strike="noStrike">
                          <a:solidFill>
                            <a:srgbClr val="000000"/>
                          </a:solidFill>
                          <a:effectLst/>
                          <a:latin typeface="+mn-lt"/>
                        </a:rPr>
                        <a:t> Citicoline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a:t>
                      </a:r>
                    </a:p>
                  </a:txBody>
                  <a:tcPr marL="9525" marR="9525" marT="9525" marB="0" anchor="ctr"/>
                </a:tc>
                <a:extLst>
                  <a:ext uri="{0D108BD9-81ED-4DB2-BD59-A6C34878D82A}">
                    <a16:rowId xmlns:a16="http://schemas.microsoft.com/office/drawing/2014/main" val="2948212968"/>
                  </a:ext>
                </a:extLst>
              </a:tr>
              <a:tr h="137160">
                <a:tc>
                  <a:txBody>
                    <a:bodyPr/>
                    <a:lstStyle/>
                    <a:p>
                      <a:pPr algn="l" fontAlgn="b"/>
                      <a:r>
                        <a:rPr lang="en-US" sz="1000" b="0" i="0" u="none" strike="noStrike">
                          <a:solidFill>
                            <a:srgbClr val="000000"/>
                          </a:solidFill>
                          <a:effectLst/>
                          <a:latin typeface="+mn-lt"/>
                        </a:rPr>
                        <a:t> Nootropics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295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1649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a:t>
                      </a:r>
                    </a:p>
                  </a:txBody>
                  <a:tcPr marL="9525" marR="9525" marT="9525" marB="0" anchor="ctr"/>
                </a:tc>
                <a:extLst>
                  <a:ext uri="{0D108BD9-81ED-4DB2-BD59-A6C34878D82A}">
                    <a16:rowId xmlns:a16="http://schemas.microsoft.com/office/drawing/2014/main" val="3803138734"/>
                  </a:ext>
                </a:extLst>
              </a:tr>
            </a:tbl>
          </a:graphicData>
        </a:graphic>
      </p:graphicFrame>
      <p:pic>
        <p:nvPicPr>
          <p:cNvPr id="9" name="Google Shape;590;p21" descr="Icon&#10;&#10;Description automatically generated">
            <a:extLst>
              <a:ext uri="{FF2B5EF4-FFF2-40B4-BE49-F238E27FC236}">
                <a16:creationId xmlns:a16="http://schemas.microsoft.com/office/drawing/2014/main" id="{2EF39EFF-606C-1FD1-45F2-DA06A91F1325}"/>
              </a:ext>
            </a:extLst>
          </p:cNvPr>
          <p:cNvPicPr preferRelativeResize="0"/>
          <p:nvPr/>
        </p:nvPicPr>
        <p:blipFill rotWithShape="1">
          <a:blip r:embed="rId2">
            <a:alphaModFix/>
          </a:blip>
          <a:srcRect/>
          <a:stretch/>
        </p:blipFill>
        <p:spPr>
          <a:xfrm>
            <a:off x="0" y="865776"/>
            <a:ext cx="457200" cy="457200"/>
          </a:xfrm>
          <a:prstGeom prst="rect">
            <a:avLst/>
          </a:prstGeom>
          <a:noFill/>
          <a:ln>
            <a:noFill/>
          </a:ln>
        </p:spPr>
      </p:pic>
      <p:sp>
        <p:nvSpPr>
          <p:cNvPr id="10" name="Google Shape;591;p21">
            <a:extLst>
              <a:ext uri="{FF2B5EF4-FFF2-40B4-BE49-F238E27FC236}">
                <a16:creationId xmlns:a16="http://schemas.microsoft.com/office/drawing/2014/main" id="{C971CFDE-3D84-B310-EEF2-436D32C24CAE}"/>
              </a:ext>
            </a:extLst>
          </p:cNvPr>
          <p:cNvSpPr txBox="1"/>
          <p:nvPr/>
        </p:nvSpPr>
        <p:spPr>
          <a:xfrm>
            <a:off x="357147" y="865776"/>
            <a:ext cx="2655755" cy="33239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400">
                <a:solidFill>
                  <a:srgbClr val="000000"/>
                </a:solidFill>
                <a:latin typeface="Arial"/>
                <a:cs typeface="Arial"/>
                <a:sym typeface="Arial"/>
              </a:rPr>
              <a:t>Indian respondents, despite having some of the highest total usage rates, see most of their usage in the irregular categories. Prebiotics have high irregular rates (66%).</a:t>
            </a:r>
          </a:p>
          <a:p>
            <a:pPr marL="285750" indent="-285750">
              <a:buClr>
                <a:srgbClr val="000000"/>
              </a:buClr>
              <a:buSzPts val="1400"/>
              <a:buFont typeface="Arial"/>
              <a:buChar char="•"/>
              <a:defRPr/>
            </a:pPr>
            <a:r>
              <a:rPr lang="en-US" sz="1400">
                <a:solidFill>
                  <a:srgbClr val="000000"/>
                </a:solidFill>
                <a:latin typeface="Arial"/>
                <a:cs typeface="Arial"/>
              </a:rPr>
              <a:t>Regular use of probiotics among these users does go up by net 9%, but this is with a drop of 2% in those using daily and a rise of 11% by those using 4-6 times per week.</a:t>
            </a:r>
          </a:p>
        </p:txBody>
      </p:sp>
    </p:spTree>
    <p:extLst>
      <p:ext uri="{BB962C8B-B14F-4D97-AF65-F5344CB8AC3E}">
        <p14:creationId xmlns:p14="http://schemas.microsoft.com/office/powerpoint/2010/main" val="21779767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Supplement usage: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n varies by supplement. Question: “Which of the following best describes how frequently you are taking the following supplements?” Sum of total usage.</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For most supplements surveyed</a:t>
            </a:r>
            <a:r>
              <a:rPr lang="en-US" sz="1400">
                <a:solidFill>
                  <a:srgbClr val="000000"/>
                </a:solidFill>
                <a:latin typeface="Arial"/>
                <a:ea typeface="Arial"/>
                <a:cs typeface="Arial"/>
                <a:sym typeface="Arial"/>
              </a:rPr>
              <a:t>,</a:t>
            </a: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 males 18-34 have the highest percentage of total usage.</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Female 18-34 and males 35-54 also have high total usage rates.</a:t>
            </a:r>
            <a:endParaRPr lang="en-US" sz="1400" b="0" i="0" u="none" strike="noStrike" kern="1200" cap="none" spc="0" normalizeH="0" baseline="0" noProof="0">
              <a:ln>
                <a:noFill/>
              </a:ln>
              <a:solidFill>
                <a:srgbClr val="000000"/>
              </a:solidFill>
              <a:effectLst/>
              <a:uLnTx/>
              <a:uFillTx/>
              <a:latin typeface="Arial"/>
              <a:ea typeface="Arial"/>
              <a:cs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Those over 55 have the lowest total usage rates across the board.</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11" name="Chart 10">
            <a:extLst>
              <a:ext uri="{FF2B5EF4-FFF2-40B4-BE49-F238E27FC236}">
                <a16:creationId xmlns:a16="http://schemas.microsoft.com/office/drawing/2014/main" id="{9CBFC7CB-9552-AF2C-945D-442D9F5D56E5}"/>
              </a:ext>
            </a:extLst>
          </p:cNvPr>
          <p:cNvGraphicFramePr/>
          <p:nvPr>
            <p:extLst>
              <p:ext uri="{D42A27DB-BD31-4B8C-83A1-F6EECF244321}">
                <p14:modId xmlns:p14="http://schemas.microsoft.com/office/powerpoint/2010/main" val="3519687715"/>
              </p:ext>
            </p:extLst>
          </p:nvPr>
        </p:nvGraphicFramePr>
        <p:xfrm>
          <a:off x="198783" y="1741335"/>
          <a:ext cx="11993217" cy="46435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877563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Usage change</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n varies by supplement. Question: “Which of the following best describes how your use of each of these supplements compares to your usage 1 year ago?”</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3"/>
            <a:ext cx="3904753" cy="203128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Prebiotic users see a decent amount of supplements with more use this year versus last.</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400">
                <a:solidFill>
                  <a:srgbClr val="000000"/>
                </a:solidFill>
                <a:latin typeface="Arial"/>
                <a:cs typeface="Arial"/>
                <a:sym typeface="Arial"/>
              </a:rPr>
              <a:t>While they have more than half of the surveyed supplements seeing a negative net change, no single supplement saw a “taking less” response of more than 34%, with most under 30% there.</a:t>
            </a: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graphicFrame>
        <p:nvGraphicFramePr>
          <p:cNvPr id="6" name="Table 5">
            <a:extLst>
              <a:ext uri="{FF2B5EF4-FFF2-40B4-BE49-F238E27FC236}">
                <a16:creationId xmlns:a16="http://schemas.microsoft.com/office/drawing/2014/main" id="{AE97E5D9-F31B-EFB6-16DA-89EF6A85513A}"/>
              </a:ext>
            </a:extLst>
          </p:cNvPr>
          <p:cNvGraphicFramePr>
            <a:graphicFrameLocks noGrp="1"/>
          </p:cNvGraphicFramePr>
          <p:nvPr>
            <p:extLst>
              <p:ext uri="{D42A27DB-BD31-4B8C-83A1-F6EECF244321}">
                <p14:modId xmlns:p14="http://schemas.microsoft.com/office/powerpoint/2010/main" val="3599451294"/>
              </p:ext>
            </p:extLst>
          </p:nvPr>
        </p:nvGraphicFramePr>
        <p:xfrm>
          <a:off x="5257800" y="903826"/>
          <a:ext cx="5943600" cy="5567494"/>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1168228448"/>
                    </a:ext>
                  </a:extLst>
                </a:gridCol>
                <a:gridCol w="914400">
                  <a:extLst>
                    <a:ext uri="{9D8B030D-6E8A-4147-A177-3AD203B41FA5}">
                      <a16:colId xmlns:a16="http://schemas.microsoft.com/office/drawing/2014/main" val="4280992192"/>
                    </a:ext>
                  </a:extLst>
                </a:gridCol>
                <a:gridCol w="914400">
                  <a:extLst>
                    <a:ext uri="{9D8B030D-6E8A-4147-A177-3AD203B41FA5}">
                      <a16:colId xmlns:a16="http://schemas.microsoft.com/office/drawing/2014/main" val="3858649053"/>
                    </a:ext>
                  </a:extLst>
                </a:gridCol>
                <a:gridCol w="914400">
                  <a:extLst>
                    <a:ext uri="{9D8B030D-6E8A-4147-A177-3AD203B41FA5}">
                      <a16:colId xmlns:a16="http://schemas.microsoft.com/office/drawing/2014/main" val="3082541881"/>
                    </a:ext>
                  </a:extLst>
                </a:gridCol>
                <a:gridCol w="914400">
                  <a:extLst>
                    <a:ext uri="{9D8B030D-6E8A-4147-A177-3AD203B41FA5}">
                      <a16:colId xmlns:a16="http://schemas.microsoft.com/office/drawing/2014/main" val="910250422"/>
                    </a:ext>
                  </a:extLst>
                </a:gridCol>
                <a:gridCol w="914400">
                  <a:extLst>
                    <a:ext uri="{9D8B030D-6E8A-4147-A177-3AD203B41FA5}">
                      <a16:colId xmlns:a16="http://schemas.microsoft.com/office/drawing/2014/main" val="2684138917"/>
                    </a:ext>
                  </a:extLst>
                </a:gridCol>
              </a:tblGrid>
              <a:tr h="274320">
                <a:tc>
                  <a:txBody>
                    <a:bodyPr/>
                    <a:lstStyle/>
                    <a:p>
                      <a:pPr algn="ctr" fontAlgn="b"/>
                      <a:endParaRPr lang="en-US" sz="1000" b="0" i="0" u="none" strike="noStrike">
                        <a:solidFill>
                          <a:srgbClr val="000000"/>
                        </a:solidFill>
                        <a:effectLst/>
                        <a:latin typeface="+mn-lt"/>
                      </a:endParaRPr>
                    </a:p>
                  </a:txBody>
                  <a:tcPr marL="6799" marR="6799" marT="6799" marB="0" anchor="ctr"/>
                </a:tc>
                <a:tc>
                  <a:txBody>
                    <a:bodyPr/>
                    <a:lstStyle/>
                    <a:p>
                      <a:pPr algn="ctr" fontAlgn="b"/>
                      <a:r>
                        <a:rPr lang="en-US" sz="1000" u="none" strike="noStrike">
                          <a:effectLst/>
                          <a:latin typeface="+mn-lt"/>
                        </a:rPr>
                        <a:t>n</a:t>
                      </a:r>
                      <a:endParaRPr lang="en-US" sz="1000" b="0" i="0" u="none" strike="noStrike">
                        <a:solidFill>
                          <a:srgbClr val="000000"/>
                        </a:solidFill>
                        <a:effectLst/>
                        <a:latin typeface="+mn-lt"/>
                      </a:endParaRPr>
                    </a:p>
                  </a:txBody>
                  <a:tcPr marL="6799" marR="6799" marT="6799" marB="0" anchor="ctr"/>
                </a:tc>
                <a:tc>
                  <a:txBody>
                    <a:bodyPr/>
                    <a:lstStyle/>
                    <a:p>
                      <a:pPr algn="ctr" fontAlgn="b"/>
                      <a:r>
                        <a:rPr lang="en-US" sz="1000" u="none" strike="noStrike">
                          <a:effectLst/>
                          <a:latin typeface="+mn-lt"/>
                        </a:rPr>
                        <a:t>Taking Less</a:t>
                      </a:r>
                      <a:endParaRPr lang="en-US" sz="1000" b="0" i="0" u="none" strike="noStrike">
                        <a:solidFill>
                          <a:srgbClr val="000000"/>
                        </a:solidFill>
                        <a:effectLst/>
                        <a:latin typeface="+mn-lt"/>
                      </a:endParaRPr>
                    </a:p>
                  </a:txBody>
                  <a:tcPr marL="6799" marR="6799" marT="6799" marB="0" anchor="ctr"/>
                </a:tc>
                <a:tc>
                  <a:txBody>
                    <a:bodyPr/>
                    <a:lstStyle/>
                    <a:p>
                      <a:pPr algn="ctr" fontAlgn="b"/>
                      <a:r>
                        <a:rPr lang="en-US" sz="1000" u="none" strike="noStrike">
                          <a:effectLst/>
                          <a:latin typeface="+mn-lt"/>
                        </a:rPr>
                        <a:t>Taking the Same</a:t>
                      </a:r>
                      <a:endParaRPr lang="en-US" sz="1000" b="0" i="0" u="none" strike="noStrike">
                        <a:solidFill>
                          <a:srgbClr val="000000"/>
                        </a:solidFill>
                        <a:effectLst/>
                        <a:latin typeface="+mn-lt"/>
                      </a:endParaRPr>
                    </a:p>
                  </a:txBody>
                  <a:tcPr marL="6799" marR="6799" marT="6799" marB="0" anchor="ctr"/>
                </a:tc>
                <a:tc>
                  <a:txBody>
                    <a:bodyPr/>
                    <a:lstStyle/>
                    <a:p>
                      <a:pPr algn="ctr" fontAlgn="b"/>
                      <a:r>
                        <a:rPr lang="en-US" sz="1000" u="none" strike="noStrike">
                          <a:effectLst/>
                          <a:latin typeface="+mn-lt"/>
                        </a:rPr>
                        <a:t>Taking More</a:t>
                      </a:r>
                      <a:endParaRPr lang="en-US" sz="1000" b="0" i="0" u="none" strike="noStrike">
                        <a:solidFill>
                          <a:srgbClr val="000000"/>
                        </a:solidFill>
                        <a:effectLst/>
                        <a:latin typeface="+mn-lt"/>
                      </a:endParaRPr>
                    </a:p>
                  </a:txBody>
                  <a:tcPr marL="6799" marR="6799" marT="6799" marB="0" anchor="ctr"/>
                </a:tc>
                <a:tc>
                  <a:txBody>
                    <a:bodyPr/>
                    <a:lstStyle/>
                    <a:p>
                      <a:pPr algn="ctr" fontAlgn="b"/>
                      <a:r>
                        <a:rPr lang="en-US" sz="1000" u="none" strike="noStrike">
                          <a:effectLst/>
                          <a:latin typeface="+mn-lt"/>
                        </a:rPr>
                        <a:t>More vs. Less</a:t>
                      </a:r>
                      <a:endParaRPr lang="en-US" sz="1000" b="0" i="0" u="none" strike="noStrike">
                        <a:solidFill>
                          <a:srgbClr val="000000"/>
                        </a:solidFill>
                        <a:effectLst/>
                        <a:latin typeface="+mn-lt"/>
                      </a:endParaRPr>
                    </a:p>
                  </a:txBody>
                  <a:tcPr marL="6799" marR="6799" marT="6799" marB="0" anchor="ctr"/>
                </a:tc>
                <a:extLst>
                  <a:ext uri="{0D108BD9-81ED-4DB2-BD59-A6C34878D82A}">
                    <a16:rowId xmlns:a16="http://schemas.microsoft.com/office/drawing/2014/main" val="2367076214"/>
                  </a:ext>
                </a:extLst>
              </a:tr>
              <a:tr h="91440">
                <a:tc>
                  <a:txBody>
                    <a:bodyPr/>
                    <a:lstStyle/>
                    <a:p>
                      <a:pPr algn="l" fontAlgn="b"/>
                      <a:r>
                        <a:rPr lang="en-US" sz="1050" b="0" i="0" u="none" strike="noStrike">
                          <a:solidFill>
                            <a:srgbClr val="000000"/>
                          </a:solidFill>
                          <a:effectLst/>
                          <a:latin typeface="+mn-lt"/>
                        </a:rPr>
                        <a:t> Vitamin C</a:t>
                      </a:r>
                    </a:p>
                  </a:txBody>
                  <a:tcPr marL="9525" marR="9525" marT="9525" marB="0" anchor="ctr"/>
                </a:tc>
                <a:tc>
                  <a:txBody>
                    <a:bodyPr/>
                    <a:lstStyle/>
                    <a:p>
                      <a:pPr algn="ctr" fontAlgn="b"/>
                      <a:r>
                        <a:rPr lang="en-US" sz="1050" b="0" i="0" u="none" strike="noStrike">
                          <a:solidFill>
                            <a:srgbClr val="000000"/>
                          </a:solidFill>
                          <a:effectLst/>
                          <a:latin typeface="+mn-lt"/>
                        </a:rPr>
                        <a:t>1935</a:t>
                      </a:r>
                    </a:p>
                  </a:txBody>
                  <a:tcPr marL="9525" marR="9525" marT="9525" marB="0" anchor="ctr"/>
                </a:tc>
                <a:tc>
                  <a:txBody>
                    <a:bodyPr/>
                    <a:lstStyle/>
                    <a:p>
                      <a:pPr algn="ctr" fontAlgn="b"/>
                      <a:r>
                        <a:rPr lang="en-US" sz="1050" b="0" i="0" u="none" strike="noStrike">
                          <a:solidFill>
                            <a:srgbClr val="000000"/>
                          </a:solidFill>
                          <a:effectLst/>
                          <a:latin typeface="+mn-lt"/>
                        </a:rPr>
                        <a:t>16%</a:t>
                      </a:r>
                    </a:p>
                  </a:txBody>
                  <a:tcPr marL="9525" marR="9525" marT="9525" marB="0" anchor="ctr"/>
                </a:tc>
                <a:tc>
                  <a:txBody>
                    <a:bodyPr/>
                    <a:lstStyle/>
                    <a:p>
                      <a:pPr algn="ctr" fontAlgn="b"/>
                      <a:r>
                        <a:rPr lang="en-US" sz="1050" b="0" i="0" u="none" strike="noStrike">
                          <a:solidFill>
                            <a:srgbClr val="000000"/>
                          </a:solidFill>
                          <a:effectLst/>
                          <a:latin typeface="+mn-lt"/>
                        </a:rPr>
                        <a:t>49%</a:t>
                      </a:r>
                    </a:p>
                  </a:txBody>
                  <a:tcPr marL="9525" marR="9525" marT="9525" marB="0" anchor="ctr"/>
                </a:tc>
                <a:tc>
                  <a:txBody>
                    <a:bodyPr/>
                    <a:lstStyle/>
                    <a:p>
                      <a:pPr algn="ctr" fontAlgn="b"/>
                      <a:r>
                        <a:rPr lang="en-US" sz="1050" b="0" i="0" u="none" strike="noStrike">
                          <a:solidFill>
                            <a:srgbClr val="000000"/>
                          </a:solidFill>
                          <a:effectLst/>
                          <a:latin typeface="+mn-lt"/>
                        </a:rPr>
                        <a:t>35%</a:t>
                      </a:r>
                    </a:p>
                  </a:txBody>
                  <a:tcPr marL="9525" marR="9525" marT="9525" marB="0" anchor="ctr"/>
                </a:tc>
                <a:tc>
                  <a:txBody>
                    <a:bodyPr/>
                    <a:lstStyle/>
                    <a:p>
                      <a:pPr algn="ctr" fontAlgn="b"/>
                      <a:r>
                        <a:rPr lang="en-US" sz="1050" b="0" i="0" u="none" strike="noStrike">
                          <a:solidFill>
                            <a:srgbClr val="00B050"/>
                          </a:solidFill>
                          <a:effectLst/>
                          <a:latin typeface="+mn-lt"/>
                        </a:rPr>
                        <a:t>18%</a:t>
                      </a:r>
                    </a:p>
                  </a:txBody>
                  <a:tcPr marL="9525" marR="9525" marT="9525" marB="0" anchor="ctr"/>
                </a:tc>
                <a:extLst>
                  <a:ext uri="{0D108BD9-81ED-4DB2-BD59-A6C34878D82A}">
                    <a16:rowId xmlns:a16="http://schemas.microsoft.com/office/drawing/2014/main" val="2479093412"/>
                  </a:ext>
                </a:extLst>
              </a:tr>
              <a:tr h="91440">
                <a:tc>
                  <a:txBody>
                    <a:bodyPr/>
                    <a:lstStyle/>
                    <a:p>
                      <a:pPr algn="l" fontAlgn="b"/>
                      <a:r>
                        <a:rPr lang="en-US" sz="1050" b="0" i="0" u="none" strike="noStrike">
                          <a:solidFill>
                            <a:srgbClr val="000000"/>
                          </a:solidFill>
                          <a:effectLst/>
                          <a:latin typeface="+mn-lt"/>
                        </a:rPr>
                        <a:t> Vitamin D</a:t>
                      </a:r>
                    </a:p>
                  </a:txBody>
                  <a:tcPr marL="9525" marR="9525" marT="9525" marB="0" anchor="ctr"/>
                </a:tc>
                <a:tc>
                  <a:txBody>
                    <a:bodyPr/>
                    <a:lstStyle/>
                    <a:p>
                      <a:pPr algn="ctr" fontAlgn="b"/>
                      <a:r>
                        <a:rPr lang="en-US" sz="1050" b="0" i="0" u="none" strike="noStrike">
                          <a:solidFill>
                            <a:srgbClr val="000000"/>
                          </a:solidFill>
                          <a:effectLst/>
                          <a:latin typeface="+mn-lt"/>
                        </a:rPr>
                        <a:t>1877</a:t>
                      </a:r>
                    </a:p>
                  </a:txBody>
                  <a:tcPr marL="9525" marR="9525" marT="9525" marB="0" anchor="ctr"/>
                </a:tc>
                <a:tc>
                  <a:txBody>
                    <a:bodyPr/>
                    <a:lstStyle/>
                    <a:p>
                      <a:pPr algn="ctr" fontAlgn="b"/>
                      <a:r>
                        <a:rPr lang="en-US" sz="1050" b="0" i="0" u="none" strike="noStrike">
                          <a:solidFill>
                            <a:srgbClr val="000000"/>
                          </a:solidFill>
                          <a:effectLst/>
                          <a:latin typeface="+mn-lt"/>
                        </a:rPr>
                        <a:t>16%</a:t>
                      </a:r>
                    </a:p>
                  </a:txBody>
                  <a:tcPr marL="9525" marR="9525" marT="9525" marB="0" anchor="ctr"/>
                </a:tc>
                <a:tc>
                  <a:txBody>
                    <a:bodyPr/>
                    <a:lstStyle/>
                    <a:p>
                      <a:pPr algn="ctr" fontAlgn="b"/>
                      <a:r>
                        <a:rPr lang="en-US" sz="1050" b="0" i="0" u="none" strike="noStrike">
                          <a:solidFill>
                            <a:srgbClr val="000000"/>
                          </a:solidFill>
                          <a:effectLst/>
                          <a:latin typeface="+mn-lt"/>
                        </a:rPr>
                        <a:t>49%</a:t>
                      </a:r>
                    </a:p>
                  </a:txBody>
                  <a:tcPr marL="9525" marR="9525" marT="9525" marB="0" anchor="ctr"/>
                </a:tc>
                <a:tc>
                  <a:txBody>
                    <a:bodyPr/>
                    <a:lstStyle/>
                    <a:p>
                      <a:pPr algn="ctr" fontAlgn="b"/>
                      <a:r>
                        <a:rPr lang="en-US" sz="1050" b="0" i="0" u="none" strike="noStrike">
                          <a:solidFill>
                            <a:srgbClr val="000000"/>
                          </a:solidFill>
                          <a:effectLst/>
                          <a:latin typeface="+mn-lt"/>
                        </a:rPr>
                        <a:t>34%</a:t>
                      </a:r>
                    </a:p>
                  </a:txBody>
                  <a:tcPr marL="9525" marR="9525" marT="9525" marB="0" anchor="ctr"/>
                </a:tc>
                <a:tc>
                  <a:txBody>
                    <a:bodyPr/>
                    <a:lstStyle/>
                    <a:p>
                      <a:pPr algn="ctr" fontAlgn="b"/>
                      <a:r>
                        <a:rPr lang="en-US" sz="1050" b="0" i="0" u="none" strike="noStrike">
                          <a:solidFill>
                            <a:srgbClr val="00B050"/>
                          </a:solidFill>
                          <a:effectLst/>
                          <a:latin typeface="+mn-lt"/>
                        </a:rPr>
                        <a:t>18%</a:t>
                      </a:r>
                    </a:p>
                  </a:txBody>
                  <a:tcPr marL="9525" marR="9525" marT="9525" marB="0" anchor="ctr"/>
                </a:tc>
                <a:extLst>
                  <a:ext uri="{0D108BD9-81ED-4DB2-BD59-A6C34878D82A}">
                    <a16:rowId xmlns:a16="http://schemas.microsoft.com/office/drawing/2014/main" val="3179851705"/>
                  </a:ext>
                </a:extLst>
              </a:tr>
              <a:tr h="91440">
                <a:tc>
                  <a:txBody>
                    <a:bodyPr/>
                    <a:lstStyle/>
                    <a:p>
                      <a:pPr algn="l" fontAlgn="b"/>
                      <a:r>
                        <a:rPr lang="en-US" sz="1050" b="0" i="0" u="none" strike="noStrike">
                          <a:solidFill>
                            <a:srgbClr val="000000"/>
                          </a:solidFill>
                          <a:effectLst/>
                          <a:latin typeface="+mn-lt"/>
                        </a:rPr>
                        <a:t> Multivitamin</a:t>
                      </a:r>
                    </a:p>
                  </a:txBody>
                  <a:tcPr marL="9525" marR="9525" marT="9525" marB="0" anchor="ctr"/>
                </a:tc>
                <a:tc>
                  <a:txBody>
                    <a:bodyPr/>
                    <a:lstStyle/>
                    <a:p>
                      <a:pPr algn="ctr" fontAlgn="b"/>
                      <a:r>
                        <a:rPr lang="en-US" sz="1050" b="0" i="0" u="none" strike="noStrike">
                          <a:solidFill>
                            <a:srgbClr val="000000"/>
                          </a:solidFill>
                          <a:effectLst/>
                          <a:latin typeface="+mn-lt"/>
                        </a:rPr>
                        <a:t>1895</a:t>
                      </a:r>
                    </a:p>
                  </a:txBody>
                  <a:tcPr marL="9525" marR="9525" marT="9525" marB="0" anchor="ctr"/>
                </a:tc>
                <a:tc>
                  <a:txBody>
                    <a:bodyPr/>
                    <a:lstStyle/>
                    <a:p>
                      <a:pPr algn="ctr" fontAlgn="b"/>
                      <a:r>
                        <a:rPr lang="en-US" sz="1050" b="0" i="0" u="none" strike="noStrike">
                          <a:solidFill>
                            <a:srgbClr val="000000"/>
                          </a:solidFill>
                          <a:effectLst/>
                          <a:latin typeface="+mn-lt"/>
                        </a:rPr>
                        <a:t>18%</a:t>
                      </a:r>
                    </a:p>
                  </a:txBody>
                  <a:tcPr marL="9525" marR="9525" marT="9525" marB="0" anchor="ctr"/>
                </a:tc>
                <a:tc>
                  <a:txBody>
                    <a:bodyPr/>
                    <a:lstStyle/>
                    <a:p>
                      <a:pPr algn="ctr" fontAlgn="b"/>
                      <a:r>
                        <a:rPr lang="en-US" sz="1050" b="0" i="0" u="none" strike="noStrike">
                          <a:solidFill>
                            <a:srgbClr val="000000"/>
                          </a:solidFill>
                          <a:effectLst/>
                          <a:latin typeface="+mn-lt"/>
                        </a:rPr>
                        <a:t>48%</a:t>
                      </a:r>
                    </a:p>
                  </a:txBody>
                  <a:tcPr marL="9525" marR="9525" marT="9525" marB="0" anchor="ctr"/>
                </a:tc>
                <a:tc>
                  <a:txBody>
                    <a:bodyPr/>
                    <a:lstStyle/>
                    <a:p>
                      <a:pPr algn="ctr" fontAlgn="b"/>
                      <a:r>
                        <a:rPr lang="en-US" sz="1050" b="0" i="0" u="none" strike="noStrike">
                          <a:solidFill>
                            <a:srgbClr val="000000"/>
                          </a:solidFill>
                          <a:effectLst/>
                          <a:latin typeface="+mn-lt"/>
                        </a:rPr>
                        <a:t>32%</a:t>
                      </a:r>
                    </a:p>
                  </a:txBody>
                  <a:tcPr marL="9525" marR="9525" marT="9525" marB="0" anchor="ctr"/>
                </a:tc>
                <a:tc>
                  <a:txBody>
                    <a:bodyPr/>
                    <a:lstStyle/>
                    <a:p>
                      <a:pPr algn="ctr" fontAlgn="b"/>
                      <a:r>
                        <a:rPr lang="en-US" sz="1050" b="0" i="0" u="none" strike="noStrike">
                          <a:solidFill>
                            <a:srgbClr val="00B050"/>
                          </a:solidFill>
                          <a:effectLst/>
                          <a:latin typeface="+mn-lt"/>
                        </a:rPr>
                        <a:t>14%</a:t>
                      </a:r>
                    </a:p>
                  </a:txBody>
                  <a:tcPr marL="9525" marR="9525" marT="9525" marB="0" anchor="ctr"/>
                </a:tc>
                <a:extLst>
                  <a:ext uri="{0D108BD9-81ED-4DB2-BD59-A6C34878D82A}">
                    <a16:rowId xmlns:a16="http://schemas.microsoft.com/office/drawing/2014/main" val="18241870"/>
                  </a:ext>
                </a:extLst>
              </a:tr>
              <a:tr h="91440">
                <a:tc>
                  <a:txBody>
                    <a:bodyPr/>
                    <a:lstStyle/>
                    <a:p>
                      <a:pPr algn="l" fontAlgn="b"/>
                      <a:r>
                        <a:rPr lang="en-US" sz="1050" b="0" i="0" u="none" strike="noStrike">
                          <a:solidFill>
                            <a:srgbClr val="000000"/>
                          </a:solidFill>
                          <a:effectLst/>
                          <a:latin typeface="+mn-lt"/>
                        </a:rPr>
                        <a:t> Calcium</a:t>
                      </a:r>
                    </a:p>
                  </a:txBody>
                  <a:tcPr marL="9525" marR="9525" marT="9525" marB="0" anchor="ctr"/>
                </a:tc>
                <a:tc>
                  <a:txBody>
                    <a:bodyPr/>
                    <a:lstStyle/>
                    <a:p>
                      <a:pPr algn="ctr" fontAlgn="b"/>
                      <a:r>
                        <a:rPr lang="en-US" sz="1050" b="0" i="0" u="none" strike="noStrike">
                          <a:solidFill>
                            <a:srgbClr val="000000"/>
                          </a:solidFill>
                          <a:effectLst/>
                          <a:latin typeface="+mn-lt"/>
                        </a:rPr>
                        <a:t>1769</a:t>
                      </a:r>
                    </a:p>
                  </a:txBody>
                  <a:tcPr marL="9525" marR="9525" marT="9525" marB="0" anchor="ctr"/>
                </a:tc>
                <a:tc>
                  <a:txBody>
                    <a:bodyPr/>
                    <a:lstStyle/>
                    <a:p>
                      <a:pPr algn="ctr" fontAlgn="b"/>
                      <a:r>
                        <a:rPr lang="en-US" sz="1050" b="0" i="0" u="none" strike="noStrike">
                          <a:solidFill>
                            <a:srgbClr val="000000"/>
                          </a:solidFill>
                          <a:effectLst/>
                          <a:latin typeface="+mn-lt"/>
                        </a:rPr>
                        <a:t>20%</a:t>
                      </a:r>
                    </a:p>
                  </a:txBody>
                  <a:tcPr marL="9525" marR="9525" marT="9525" marB="0" anchor="ctr"/>
                </a:tc>
                <a:tc>
                  <a:txBody>
                    <a:bodyPr/>
                    <a:lstStyle/>
                    <a:p>
                      <a:pPr algn="ctr" fontAlgn="b"/>
                      <a:r>
                        <a:rPr lang="en-US" sz="1050" b="0" i="0" u="none" strike="noStrike">
                          <a:solidFill>
                            <a:srgbClr val="000000"/>
                          </a:solidFill>
                          <a:effectLst/>
                          <a:latin typeface="+mn-lt"/>
                        </a:rPr>
                        <a:t>47%</a:t>
                      </a:r>
                    </a:p>
                  </a:txBody>
                  <a:tcPr marL="9525" marR="9525" marT="9525" marB="0" anchor="ctr"/>
                </a:tc>
                <a:tc>
                  <a:txBody>
                    <a:bodyPr/>
                    <a:lstStyle/>
                    <a:p>
                      <a:pPr algn="ctr" fontAlgn="b"/>
                      <a:r>
                        <a:rPr lang="en-US" sz="1050" b="0" i="0" u="none" strike="noStrike">
                          <a:solidFill>
                            <a:srgbClr val="000000"/>
                          </a:solidFill>
                          <a:effectLst/>
                          <a:latin typeface="+mn-lt"/>
                        </a:rPr>
                        <a:t>30%</a:t>
                      </a:r>
                    </a:p>
                  </a:txBody>
                  <a:tcPr marL="9525" marR="9525" marT="9525" marB="0" anchor="ctr"/>
                </a:tc>
                <a:tc>
                  <a:txBody>
                    <a:bodyPr/>
                    <a:lstStyle/>
                    <a:p>
                      <a:pPr algn="ctr" fontAlgn="b"/>
                      <a:r>
                        <a:rPr lang="en-US" sz="1050" b="0" i="0" u="none" strike="noStrike">
                          <a:solidFill>
                            <a:srgbClr val="00B050"/>
                          </a:solidFill>
                          <a:effectLst/>
                          <a:latin typeface="+mn-lt"/>
                        </a:rPr>
                        <a:t>10%</a:t>
                      </a:r>
                    </a:p>
                  </a:txBody>
                  <a:tcPr marL="9525" marR="9525" marT="9525" marB="0" anchor="ctr"/>
                </a:tc>
                <a:extLst>
                  <a:ext uri="{0D108BD9-81ED-4DB2-BD59-A6C34878D82A}">
                    <a16:rowId xmlns:a16="http://schemas.microsoft.com/office/drawing/2014/main" val="3268088495"/>
                  </a:ext>
                </a:extLst>
              </a:tr>
              <a:tr h="91440">
                <a:tc>
                  <a:txBody>
                    <a:bodyPr/>
                    <a:lstStyle/>
                    <a:p>
                      <a:pPr algn="l" fontAlgn="b"/>
                      <a:r>
                        <a:rPr lang="en-US" sz="1050" b="0" i="0" u="none" strike="noStrike">
                          <a:solidFill>
                            <a:srgbClr val="000000"/>
                          </a:solidFill>
                          <a:effectLst/>
                          <a:latin typeface="+mn-lt"/>
                        </a:rPr>
                        <a:t> Protein Powder</a:t>
                      </a:r>
                    </a:p>
                  </a:txBody>
                  <a:tcPr marL="9525" marR="9525" marT="9525" marB="0" anchor="ctr"/>
                </a:tc>
                <a:tc>
                  <a:txBody>
                    <a:bodyPr/>
                    <a:lstStyle/>
                    <a:p>
                      <a:pPr algn="ctr" fontAlgn="b"/>
                      <a:r>
                        <a:rPr lang="en-US" sz="1050" b="0" i="0" u="none" strike="noStrike">
                          <a:solidFill>
                            <a:srgbClr val="000000"/>
                          </a:solidFill>
                          <a:effectLst/>
                          <a:latin typeface="+mn-lt"/>
                        </a:rPr>
                        <a:t>1547</a:t>
                      </a:r>
                    </a:p>
                  </a:txBody>
                  <a:tcPr marL="9525" marR="9525" marT="9525" marB="0" anchor="ctr"/>
                </a:tc>
                <a:tc>
                  <a:txBody>
                    <a:bodyPr/>
                    <a:lstStyle/>
                    <a:p>
                      <a:pPr algn="ctr" fontAlgn="b"/>
                      <a:r>
                        <a:rPr lang="en-US" sz="1050" b="0" i="0" u="none" strike="noStrike">
                          <a:solidFill>
                            <a:srgbClr val="000000"/>
                          </a:solidFill>
                          <a:effectLst/>
                          <a:latin typeface="+mn-lt"/>
                        </a:rPr>
                        <a:t>26%</a:t>
                      </a:r>
                    </a:p>
                  </a:txBody>
                  <a:tcPr marL="9525" marR="9525" marT="9525" marB="0" anchor="ctr"/>
                </a:tc>
                <a:tc>
                  <a:txBody>
                    <a:bodyPr/>
                    <a:lstStyle/>
                    <a:p>
                      <a:pPr algn="ctr" fontAlgn="b"/>
                      <a:r>
                        <a:rPr lang="en-US" sz="1050" b="0" i="0" u="none" strike="noStrike">
                          <a:solidFill>
                            <a:srgbClr val="000000"/>
                          </a:solidFill>
                          <a:effectLst/>
                          <a:latin typeface="+mn-lt"/>
                        </a:rPr>
                        <a:t>39%</a:t>
                      </a:r>
                    </a:p>
                  </a:txBody>
                  <a:tcPr marL="9525" marR="9525" marT="9525" marB="0" anchor="ctr"/>
                </a:tc>
                <a:tc>
                  <a:txBody>
                    <a:bodyPr/>
                    <a:lstStyle/>
                    <a:p>
                      <a:pPr algn="ctr" fontAlgn="b"/>
                      <a:r>
                        <a:rPr lang="en-US" sz="1050" b="0" i="0" u="none" strike="noStrike">
                          <a:solidFill>
                            <a:srgbClr val="000000"/>
                          </a:solidFill>
                          <a:effectLst/>
                          <a:latin typeface="+mn-lt"/>
                        </a:rPr>
                        <a:t>31%</a:t>
                      </a:r>
                    </a:p>
                  </a:txBody>
                  <a:tcPr marL="9525" marR="9525" marT="9525" marB="0" anchor="ctr"/>
                </a:tc>
                <a:tc>
                  <a:txBody>
                    <a:bodyPr/>
                    <a:lstStyle/>
                    <a:p>
                      <a:pPr algn="ctr" fontAlgn="b"/>
                      <a:r>
                        <a:rPr lang="en-US" sz="1050" b="0" i="0" u="none" strike="noStrike">
                          <a:solidFill>
                            <a:srgbClr val="00B050"/>
                          </a:solidFill>
                          <a:effectLst/>
                          <a:latin typeface="+mn-lt"/>
                        </a:rPr>
                        <a:t>5%</a:t>
                      </a:r>
                    </a:p>
                  </a:txBody>
                  <a:tcPr marL="9525" marR="9525" marT="9525" marB="0" anchor="ctr"/>
                </a:tc>
                <a:extLst>
                  <a:ext uri="{0D108BD9-81ED-4DB2-BD59-A6C34878D82A}">
                    <a16:rowId xmlns:a16="http://schemas.microsoft.com/office/drawing/2014/main" val="3326340557"/>
                  </a:ext>
                </a:extLst>
              </a:tr>
              <a:tr h="91440">
                <a:tc>
                  <a:txBody>
                    <a:bodyPr/>
                    <a:lstStyle/>
                    <a:p>
                      <a:pPr algn="l" fontAlgn="b"/>
                      <a:r>
                        <a:rPr lang="en-US" sz="1050" b="0" i="0" u="none" strike="noStrike">
                          <a:solidFill>
                            <a:srgbClr val="000000"/>
                          </a:solidFill>
                          <a:effectLst/>
                          <a:latin typeface="+mn-lt"/>
                        </a:rPr>
                        <a:t> Iron</a:t>
                      </a:r>
                    </a:p>
                  </a:txBody>
                  <a:tcPr marL="9525" marR="9525" marT="9525" marB="0" anchor="ctr"/>
                </a:tc>
                <a:tc>
                  <a:txBody>
                    <a:bodyPr/>
                    <a:lstStyle/>
                    <a:p>
                      <a:pPr algn="ctr" fontAlgn="b"/>
                      <a:r>
                        <a:rPr lang="en-US" sz="1050" b="0" i="0" u="none" strike="noStrike">
                          <a:solidFill>
                            <a:srgbClr val="000000"/>
                          </a:solidFill>
                          <a:effectLst/>
                          <a:latin typeface="+mn-lt"/>
                        </a:rPr>
                        <a:t>1776</a:t>
                      </a:r>
                    </a:p>
                  </a:txBody>
                  <a:tcPr marL="9525" marR="9525" marT="9525" marB="0" anchor="ctr"/>
                </a:tc>
                <a:tc>
                  <a:txBody>
                    <a:bodyPr/>
                    <a:lstStyle/>
                    <a:p>
                      <a:pPr algn="ctr" fontAlgn="b"/>
                      <a:r>
                        <a:rPr lang="en-US" sz="1050" b="0" i="0" u="none" strike="noStrike">
                          <a:solidFill>
                            <a:srgbClr val="000000"/>
                          </a:solidFill>
                          <a:effectLst/>
                          <a:latin typeface="+mn-lt"/>
                        </a:rPr>
                        <a:t>23%</a:t>
                      </a:r>
                    </a:p>
                  </a:txBody>
                  <a:tcPr marL="9525" marR="9525" marT="9525" marB="0" anchor="ctr"/>
                </a:tc>
                <a:tc>
                  <a:txBody>
                    <a:bodyPr/>
                    <a:lstStyle/>
                    <a:p>
                      <a:pPr algn="ctr" fontAlgn="b"/>
                      <a:r>
                        <a:rPr lang="en-US" sz="1050" b="0" i="0" u="none" strike="noStrike">
                          <a:solidFill>
                            <a:srgbClr val="000000"/>
                          </a:solidFill>
                          <a:effectLst/>
                          <a:latin typeface="+mn-lt"/>
                        </a:rPr>
                        <a:t>47%</a:t>
                      </a:r>
                    </a:p>
                  </a:txBody>
                  <a:tcPr marL="9525" marR="9525" marT="9525" marB="0" anchor="ctr"/>
                </a:tc>
                <a:tc>
                  <a:txBody>
                    <a:bodyPr/>
                    <a:lstStyle/>
                    <a:p>
                      <a:pPr algn="ctr" fontAlgn="b"/>
                      <a:r>
                        <a:rPr lang="en-US" sz="1050" b="0" i="0" u="none" strike="noStrike">
                          <a:solidFill>
                            <a:srgbClr val="000000"/>
                          </a:solidFill>
                          <a:effectLst/>
                          <a:latin typeface="+mn-lt"/>
                        </a:rPr>
                        <a:t>27%</a:t>
                      </a:r>
                    </a:p>
                  </a:txBody>
                  <a:tcPr marL="9525" marR="9525" marT="9525" marB="0" anchor="ctr"/>
                </a:tc>
                <a:tc>
                  <a:txBody>
                    <a:bodyPr/>
                    <a:lstStyle/>
                    <a:p>
                      <a:pPr algn="ctr" fontAlgn="b"/>
                      <a:r>
                        <a:rPr lang="en-US" sz="1050" b="0" i="0" u="none" strike="noStrike">
                          <a:solidFill>
                            <a:srgbClr val="00B050"/>
                          </a:solidFill>
                          <a:effectLst/>
                          <a:latin typeface="+mn-lt"/>
                        </a:rPr>
                        <a:t>4%</a:t>
                      </a:r>
                    </a:p>
                  </a:txBody>
                  <a:tcPr marL="9525" marR="9525" marT="9525" marB="0" anchor="ctr"/>
                </a:tc>
                <a:extLst>
                  <a:ext uri="{0D108BD9-81ED-4DB2-BD59-A6C34878D82A}">
                    <a16:rowId xmlns:a16="http://schemas.microsoft.com/office/drawing/2014/main" val="1388792371"/>
                  </a:ext>
                </a:extLst>
              </a:tr>
              <a:tr h="91440">
                <a:tc>
                  <a:txBody>
                    <a:bodyPr/>
                    <a:lstStyle/>
                    <a:p>
                      <a:pPr algn="l" fontAlgn="b"/>
                      <a:r>
                        <a:rPr lang="en-US" sz="1050" b="0" i="0" u="none" strike="noStrike">
                          <a:solidFill>
                            <a:srgbClr val="000000"/>
                          </a:solidFill>
                          <a:effectLst/>
                          <a:latin typeface="+mn-lt"/>
                        </a:rPr>
                        <a:t> Vitamin K2</a:t>
                      </a:r>
                    </a:p>
                  </a:txBody>
                  <a:tcPr marL="9525" marR="9525" marT="9525" marB="0" anchor="ctr"/>
                </a:tc>
                <a:tc>
                  <a:txBody>
                    <a:bodyPr/>
                    <a:lstStyle/>
                    <a:p>
                      <a:pPr algn="ctr" fontAlgn="b"/>
                      <a:r>
                        <a:rPr lang="en-US" sz="1050" b="0" i="0" u="none" strike="noStrike">
                          <a:solidFill>
                            <a:srgbClr val="000000"/>
                          </a:solidFill>
                          <a:effectLst/>
                          <a:latin typeface="+mn-lt"/>
                        </a:rPr>
                        <a:t>1347</a:t>
                      </a:r>
                    </a:p>
                  </a:txBody>
                  <a:tcPr marL="9525" marR="9525" marT="9525" marB="0" anchor="ctr"/>
                </a:tc>
                <a:tc>
                  <a:txBody>
                    <a:bodyPr/>
                    <a:lstStyle/>
                    <a:p>
                      <a:pPr algn="ctr" fontAlgn="b"/>
                      <a:r>
                        <a:rPr lang="en-US" sz="1050" b="0" i="0" u="none" strike="noStrike">
                          <a:solidFill>
                            <a:srgbClr val="000000"/>
                          </a:solidFill>
                          <a:effectLst/>
                          <a:latin typeface="+mn-lt"/>
                        </a:rPr>
                        <a:t>24%</a:t>
                      </a:r>
                    </a:p>
                  </a:txBody>
                  <a:tcPr marL="9525" marR="9525" marT="9525" marB="0" anchor="ctr"/>
                </a:tc>
                <a:tc>
                  <a:txBody>
                    <a:bodyPr/>
                    <a:lstStyle/>
                    <a:p>
                      <a:pPr algn="ctr" fontAlgn="b"/>
                      <a:r>
                        <a:rPr lang="en-US" sz="1050" b="0" i="0" u="none" strike="noStrike">
                          <a:solidFill>
                            <a:srgbClr val="000000"/>
                          </a:solidFill>
                          <a:effectLst/>
                          <a:latin typeface="+mn-lt"/>
                        </a:rPr>
                        <a:t>42%</a:t>
                      </a:r>
                    </a:p>
                  </a:txBody>
                  <a:tcPr marL="9525" marR="9525" marT="9525" marB="0" anchor="ctr"/>
                </a:tc>
                <a:tc>
                  <a:txBody>
                    <a:bodyPr/>
                    <a:lstStyle/>
                    <a:p>
                      <a:pPr algn="ctr" fontAlgn="b"/>
                      <a:r>
                        <a:rPr lang="en-US" sz="1050" b="0" i="0" u="none" strike="noStrike">
                          <a:solidFill>
                            <a:srgbClr val="000000"/>
                          </a:solidFill>
                          <a:effectLst/>
                          <a:latin typeface="+mn-lt"/>
                        </a:rPr>
                        <a:t>27%</a:t>
                      </a:r>
                    </a:p>
                  </a:txBody>
                  <a:tcPr marL="9525" marR="9525" marT="9525" marB="0" anchor="ctr"/>
                </a:tc>
                <a:tc>
                  <a:txBody>
                    <a:bodyPr/>
                    <a:lstStyle/>
                    <a:p>
                      <a:pPr algn="ctr" fontAlgn="b"/>
                      <a:r>
                        <a:rPr lang="en-US" sz="1050" b="0" i="0" u="none" strike="noStrike">
                          <a:solidFill>
                            <a:srgbClr val="00B050"/>
                          </a:solidFill>
                          <a:effectLst/>
                          <a:latin typeface="+mn-lt"/>
                        </a:rPr>
                        <a:t>3%</a:t>
                      </a:r>
                    </a:p>
                  </a:txBody>
                  <a:tcPr marL="9525" marR="9525" marT="9525" marB="0" anchor="ctr"/>
                </a:tc>
                <a:extLst>
                  <a:ext uri="{0D108BD9-81ED-4DB2-BD59-A6C34878D82A}">
                    <a16:rowId xmlns:a16="http://schemas.microsoft.com/office/drawing/2014/main" val="3869592005"/>
                  </a:ext>
                </a:extLst>
              </a:tr>
              <a:tr h="91440">
                <a:tc>
                  <a:txBody>
                    <a:bodyPr/>
                    <a:lstStyle/>
                    <a:p>
                      <a:pPr algn="l" fontAlgn="b"/>
                      <a:r>
                        <a:rPr lang="en-US" sz="1050" b="0" i="0" u="none" strike="noStrike">
                          <a:solidFill>
                            <a:srgbClr val="000000"/>
                          </a:solidFill>
                          <a:effectLst/>
                          <a:latin typeface="+mn-lt"/>
                        </a:rPr>
                        <a:t> Magnesium</a:t>
                      </a:r>
                    </a:p>
                  </a:txBody>
                  <a:tcPr marL="9525" marR="9525" marT="9525" marB="0" anchor="ctr"/>
                </a:tc>
                <a:tc>
                  <a:txBody>
                    <a:bodyPr/>
                    <a:lstStyle/>
                    <a:p>
                      <a:pPr algn="ctr" fontAlgn="b"/>
                      <a:r>
                        <a:rPr lang="en-US" sz="1050" b="0" i="0" u="none" strike="noStrike">
                          <a:solidFill>
                            <a:srgbClr val="000000"/>
                          </a:solidFill>
                          <a:effectLst/>
                          <a:latin typeface="+mn-lt"/>
                        </a:rPr>
                        <a:t>1783</a:t>
                      </a:r>
                    </a:p>
                  </a:txBody>
                  <a:tcPr marL="9525" marR="9525" marT="9525" marB="0" anchor="ctr"/>
                </a:tc>
                <a:tc>
                  <a:txBody>
                    <a:bodyPr/>
                    <a:lstStyle/>
                    <a:p>
                      <a:pPr algn="ctr" fontAlgn="b"/>
                      <a:r>
                        <a:rPr lang="en-US" sz="1050" b="0" i="0" u="none" strike="noStrike">
                          <a:solidFill>
                            <a:srgbClr val="000000"/>
                          </a:solidFill>
                          <a:effectLst/>
                          <a:latin typeface="+mn-lt"/>
                        </a:rPr>
                        <a:t>23%</a:t>
                      </a:r>
                    </a:p>
                  </a:txBody>
                  <a:tcPr marL="9525" marR="9525" marT="9525" marB="0" anchor="ctr"/>
                </a:tc>
                <a:tc>
                  <a:txBody>
                    <a:bodyPr/>
                    <a:lstStyle/>
                    <a:p>
                      <a:pPr algn="ctr" fontAlgn="b"/>
                      <a:r>
                        <a:rPr lang="en-US" sz="1050" b="0" i="0" u="none" strike="noStrike">
                          <a:solidFill>
                            <a:srgbClr val="000000"/>
                          </a:solidFill>
                          <a:effectLst/>
                          <a:latin typeface="+mn-lt"/>
                        </a:rPr>
                        <a:t>48%</a:t>
                      </a:r>
                    </a:p>
                  </a:txBody>
                  <a:tcPr marL="9525" marR="9525" marT="9525" marB="0" anchor="ctr"/>
                </a:tc>
                <a:tc>
                  <a:txBody>
                    <a:bodyPr/>
                    <a:lstStyle/>
                    <a:p>
                      <a:pPr algn="ctr" fontAlgn="b"/>
                      <a:r>
                        <a:rPr lang="en-US" sz="1050" b="0" i="0" u="none" strike="noStrike">
                          <a:solidFill>
                            <a:srgbClr val="000000"/>
                          </a:solidFill>
                          <a:effectLst/>
                          <a:latin typeface="+mn-lt"/>
                        </a:rPr>
                        <a:t>25%</a:t>
                      </a:r>
                    </a:p>
                  </a:txBody>
                  <a:tcPr marL="9525" marR="9525" marT="9525" marB="0" anchor="ctr"/>
                </a:tc>
                <a:tc>
                  <a:txBody>
                    <a:bodyPr/>
                    <a:lstStyle/>
                    <a:p>
                      <a:pPr algn="ctr" fontAlgn="b"/>
                      <a:r>
                        <a:rPr lang="en-US" sz="1050" b="0" i="0" u="none" strike="noStrike">
                          <a:solidFill>
                            <a:srgbClr val="00B050"/>
                          </a:solidFill>
                          <a:effectLst/>
                          <a:latin typeface="+mn-lt"/>
                        </a:rPr>
                        <a:t>2%</a:t>
                      </a:r>
                    </a:p>
                  </a:txBody>
                  <a:tcPr marL="9525" marR="9525" marT="9525" marB="0" anchor="ctr"/>
                </a:tc>
                <a:extLst>
                  <a:ext uri="{0D108BD9-81ED-4DB2-BD59-A6C34878D82A}">
                    <a16:rowId xmlns:a16="http://schemas.microsoft.com/office/drawing/2014/main" val="4276627665"/>
                  </a:ext>
                </a:extLst>
              </a:tr>
              <a:tr h="91440">
                <a:tc>
                  <a:txBody>
                    <a:bodyPr/>
                    <a:lstStyle/>
                    <a:p>
                      <a:pPr algn="l" fontAlgn="b"/>
                      <a:r>
                        <a:rPr lang="en-US" sz="1050" b="0" i="0" u="none" strike="noStrike">
                          <a:solidFill>
                            <a:srgbClr val="000000"/>
                          </a:solidFill>
                          <a:effectLst/>
                          <a:latin typeface="+mn-lt"/>
                        </a:rPr>
                        <a:t> Omega-3s</a:t>
                      </a:r>
                    </a:p>
                  </a:txBody>
                  <a:tcPr marL="9525" marR="9525" marT="9525" marB="0" anchor="ctr"/>
                </a:tc>
                <a:tc>
                  <a:txBody>
                    <a:bodyPr/>
                    <a:lstStyle/>
                    <a:p>
                      <a:pPr algn="ctr" fontAlgn="b"/>
                      <a:r>
                        <a:rPr lang="en-US" sz="1050" b="0" i="0" u="none" strike="noStrike">
                          <a:solidFill>
                            <a:srgbClr val="000000"/>
                          </a:solidFill>
                          <a:effectLst/>
                          <a:latin typeface="+mn-lt"/>
                        </a:rPr>
                        <a:t>1786</a:t>
                      </a:r>
                    </a:p>
                  </a:txBody>
                  <a:tcPr marL="9525" marR="9525" marT="9525" marB="0" anchor="ctr"/>
                </a:tc>
                <a:tc>
                  <a:txBody>
                    <a:bodyPr/>
                    <a:lstStyle/>
                    <a:p>
                      <a:pPr algn="ctr" fontAlgn="b"/>
                      <a:r>
                        <a:rPr lang="en-US" sz="1050" b="0" i="0" u="none" strike="noStrike">
                          <a:solidFill>
                            <a:srgbClr val="000000"/>
                          </a:solidFill>
                          <a:effectLst/>
                          <a:latin typeface="+mn-lt"/>
                        </a:rPr>
                        <a:t>24%</a:t>
                      </a:r>
                    </a:p>
                  </a:txBody>
                  <a:tcPr marL="9525" marR="9525" marT="9525" marB="0" anchor="ctr"/>
                </a:tc>
                <a:tc>
                  <a:txBody>
                    <a:bodyPr/>
                    <a:lstStyle/>
                    <a:p>
                      <a:pPr algn="ctr" fontAlgn="b"/>
                      <a:r>
                        <a:rPr lang="en-US" sz="1050" b="0" i="0" u="none" strike="noStrike">
                          <a:solidFill>
                            <a:srgbClr val="000000"/>
                          </a:solidFill>
                          <a:effectLst/>
                          <a:latin typeface="+mn-lt"/>
                        </a:rPr>
                        <a:t>47%</a:t>
                      </a:r>
                    </a:p>
                  </a:txBody>
                  <a:tcPr marL="9525" marR="9525" marT="9525" marB="0" anchor="ctr"/>
                </a:tc>
                <a:tc>
                  <a:txBody>
                    <a:bodyPr/>
                    <a:lstStyle/>
                    <a:p>
                      <a:pPr algn="ctr" fontAlgn="b"/>
                      <a:r>
                        <a:rPr lang="en-US" sz="1050" b="0" i="0" u="none" strike="noStrike">
                          <a:solidFill>
                            <a:srgbClr val="000000"/>
                          </a:solidFill>
                          <a:effectLst/>
                          <a:latin typeface="+mn-lt"/>
                        </a:rPr>
                        <a:t>26%</a:t>
                      </a:r>
                    </a:p>
                  </a:txBody>
                  <a:tcPr marL="9525" marR="9525" marT="9525" marB="0" anchor="ctr"/>
                </a:tc>
                <a:tc>
                  <a:txBody>
                    <a:bodyPr/>
                    <a:lstStyle/>
                    <a:p>
                      <a:pPr algn="ctr" fontAlgn="b"/>
                      <a:r>
                        <a:rPr lang="en-US" sz="1050" b="0" i="0" u="none" strike="noStrike">
                          <a:solidFill>
                            <a:srgbClr val="00B050"/>
                          </a:solidFill>
                          <a:effectLst/>
                          <a:latin typeface="+mn-lt"/>
                        </a:rPr>
                        <a:t>2%</a:t>
                      </a:r>
                    </a:p>
                  </a:txBody>
                  <a:tcPr marL="9525" marR="9525" marT="9525" marB="0" anchor="ctr"/>
                </a:tc>
                <a:extLst>
                  <a:ext uri="{0D108BD9-81ED-4DB2-BD59-A6C34878D82A}">
                    <a16:rowId xmlns:a16="http://schemas.microsoft.com/office/drawing/2014/main" val="1500106077"/>
                  </a:ext>
                </a:extLst>
              </a:tr>
              <a:tr h="91440">
                <a:tc>
                  <a:txBody>
                    <a:bodyPr/>
                    <a:lstStyle/>
                    <a:p>
                      <a:pPr algn="l" fontAlgn="b"/>
                      <a:r>
                        <a:rPr lang="en-US" sz="1050" b="0" i="0" u="none" strike="noStrike">
                          <a:solidFill>
                            <a:srgbClr val="000000"/>
                          </a:solidFill>
                          <a:effectLst/>
                          <a:latin typeface="+mn-lt"/>
                        </a:rPr>
                        <a:t> Curcumin/ Turmeric</a:t>
                      </a:r>
                    </a:p>
                  </a:txBody>
                  <a:tcPr marL="9525" marR="9525" marT="9525" marB="0" anchor="ctr"/>
                </a:tc>
                <a:tc>
                  <a:txBody>
                    <a:bodyPr/>
                    <a:lstStyle/>
                    <a:p>
                      <a:pPr algn="ctr" fontAlgn="b"/>
                      <a:r>
                        <a:rPr lang="en-US" sz="1050" b="0" i="0" u="none" strike="noStrike">
                          <a:solidFill>
                            <a:srgbClr val="000000"/>
                          </a:solidFill>
                          <a:effectLst/>
                          <a:latin typeface="+mn-lt"/>
                        </a:rPr>
                        <a:t>1510</a:t>
                      </a:r>
                    </a:p>
                  </a:txBody>
                  <a:tcPr marL="9525" marR="9525" marT="9525" marB="0" anchor="ctr"/>
                </a:tc>
                <a:tc>
                  <a:txBody>
                    <a:bodyPr/>
                    <a:lstStyle/>
                    <a:p>
                      <a:pPr algn="ctr" fontAlgn="b"/>
                      <a:r>
                        <a:rPr lang="en-US" sz="1050" b="0" i="0" u="none" strike="noStrike">
                          <a:solidFill>
                            <a:srgbClr val="000000"/>
                          </a:solidFill>
                          <a:effectLst/>
                          <a:latin typeface="+mn-lt"/>
                        </a:rPr>
                        <a:t>25%</a:t>
                      </a:r>
                    </a:p>
                  </a:txBody>
                  <a:tcPr marL="9525" marR="9525" marT="9525" marB="0" anchor="ctr"/>
                </a:tc>
                <a:tc>
                  <a:txBody>
                    <a:bodyPr/>
                    <a:lstStyle/>
                    <a:p>
                      <a:pPr algn="ctr" fontAlgn="b"/>
                      <a:r>
                        <a:rPr lang="en-US" sz="1050" b="0" i="0" u="none" strike="noStrike">
                          <a:solidFill>
                            <a:srgbClr val="000000"/>
                          </a:solidFill>
                          <a:effectLst/>
                          <a:latin typeface="+mn-lt"/>
                        </a:rPr>
                        <a:t>42%</a:t>
                      </a:r>
                    </a:p>
                  </a:txBody>
                  <a:tcPr marL="9525" marR="9525" marT="9525" marB="0" anchor="ctr"/>
                </a:tc>
                <a:tc>
                  <a:txBody>
                    <a:bodyPr/>
                    <a:lstStyle/>
                    <a:p>
                      <a:pPr algn="ctr" fontAlgn="b"/>
                      <a:r>
                        <a:rPr lang="en-US" sz="1050" b="0" i="0" u="none" strike="noStrike">
                          <a:solidFill>
                            <a:srgbClr val="000000"/>
                          </a:solidFill>
                          <a:effectLst/>
                          <a:latin typeface="+mn-lt"/>
                        </a:rPr>
                        <a:t>26%</a:t>
                      </a:r>
                    </a:p>
                  </a:txBody>
                  <a:tcPr marL="9525" marR="9525" marT="9525" marB="0" anchor="ctr"/>
                </a:tc>
                <a:tc>
                  <a:txBody>
                    <a:bodyPr/>
                    <a:lstStyle/>
                    <a:p>
                      <a:pPr algn="ctr" fontAlgn="b"/>
                      <a:r>
                        <a:rPr lang="en-US" sz="1050" b="0" i="0" u="none" strike="noStrike">
                          <a:solidFill>
                            <a:srgbClr val="00B050"/>
                          </a:solidFill>
                          <a:effectLst/>
                          <a:latin typeface="+mn-lt"/>
                        </a:rPr>
                        <a:t>1%</a:t>
                      </a:r>
                    </a:p>
                  </a:txBody>
                  <a:tcPr marL="9525" marR="9525" marT="9525" marB="0" anchor="ctr"/>
                </a:tc>
                <a:extLst>
                  <a:ext uri="{0D108BD9-81ED-4DB2-BD59-A6C34878D82A}">
                    <a16:rowId xmlns:a16="http://schemas.microsoft.com/office/drawing/2014/main" val="802466323"/>
                  </a:ext>
                </a:extLst>
              </a:tr>
              <a:tr h="91440">
                <a:tc>
                  <a:txBody>
                    <a:bodyPr/>
                    <a:lstStyle/>
                    <a:p>
                      <a:pPr algn="l" fontAlgn="b"/>
                      <a:r>
                        <a:rPr lang="en-US" sz="1050" b="0" i="0" u="none" strike="noStrike">
                          <a:solidFill>
                            <a:srgbClr val="000000"/>
                          </a:solidFill>
                          <a:effectLst/>
                          <a:latin typeface="+mn-lt"/>
                        </a:rPr>
                        <a:t> Antioxidants</a:t>
                      </a:r>
                    </a:p>
                  </a:txBody>
                  <a:tcPr marL="9525" marR="9525" marT="9525" marB="0" anchor="ctr"/>
                </a:tc>
                <a:tc>
                  <a:txBody>
                    <a:bodyPr/>
                    <a:lstStyle/>
                    <a:p>
                      <a:pPr algn="ctr" fontAlgn="b"/>
                      <a:r>
                        <a:rPr lang="en-US" sz="1050" b="0" i="0" u="none" strike="noStrike">
                          <a:solidFill>
                            <a:srgbClr val="000000"/>
                          </a:solidFill>
                          <a:effectLst/>
                          <a:latin typeface="+mn-lt"/>
                        </a:rPr>
                        <a:t>1753</a:t>
                      </a:r>
                    </a:p>
                  </a:txBody>
                  <a:tcPr marL="9525" marR="9525" marT="9525" marB="0" anchor="ctr"/>
                </a:tc>
                <a:tc>
                  <a:txBody>
                    <a:bodyPr/>
                    <a:lstStyle/>
                    <a:p>
                      <a:pPr algn="ctr" fontAlgn="b"/>
                      <a:r>
                        <a:rPr lang="en-US" sz="1050" b="0" i="0" u="none" strike="noStrike">
                          <a:solidFill>
                            <a:srgbClr val="000000"/>
                          </a:solidFill>
                          <a:effectLst/>
                          <a:latin typeface="+mn-lt"/>
                        </a:rPr>
                        <a:t>24%</a:t>
                      </a:r>
                    </a:p>
                  </a:txBody>
                  <a:tcPr marL="9525" marR="9525" marT="9525" marB="0" anchor="ctr"/>
                </a:tc>
                <a:tc>
                  <a:txBody>
                    <a:bodyPr/>
                    <a:lstStyle/>
                    <a:p>
                      <a:pPr algn="ctr" fontAlgn="b"/>
                      <a:r>
                        <a:rPr lang="en-US" sz="1050" b="0" i="0" u="none" strike="noStrike">
                          <a:solidFill>
                            <a:srgbClr val="000000"/>
                          </a:solidFill>
                          <a:effectLst/>
                          <a:latin typeface="+mn-lt"/>
                        </a:rPr>
                        <a:t>47%</a:t>
                      </a:r>
                    </a:p>
                  </a:txBody>
                  <a:tcPr marL="9525" marR="9525" marT="9525" marB="0" anchor="ctr"/>
                </a:tc>
                <a:tc>
                  <a:txBody>
                    <a:bodyPr/>
                    <a:lstStyle/>
                    <a:p>
                      <a:pPr algn="ctr" fontAlgn="b"/>
                      <a:r>
                        <a:rPr lang="en-US" sz="1050" b="0" i="0" u="none" strike="noStrike">
                          <a:solidFill>
                            <a:srgbClr val="000000"/>
                          </a:solidFill>
                          <a:effectLst/>
                          <a:latin typeface="+mn-lt"/>
                        </a:rPr>
                        <a:t>24%</a:t>
                      </a:r>
                    </a:p>
                  </a:txBody>
                  <a:tcPr marL="9525" marR="9525" marT="9525" marB="0" anchor="ctr"/>
                </a:tc>
                <a:tc>
                  <a:txBody>
                    <a:bodyPr/>
                    <a:lstStyle/>
                    <a:p>
                      <a:pPr algn="ctr" fontAlgn="b"/>
                      <a:r>
                        <a:rPr lang="en-US" sz="1050" b="0" i="0" u="none" strike="noStrike">
                          <a:solidFill>
                            <a:srgbClr val="00B050"/>
                          </a:solidFill>
                          <a:effectLst/>
                          <a:latin typeface="+mn-lt"/>
                        </a:rPr>
                        <a:t>0%</a:t>
                      </a:r>
                    </a:p>
                  </a:txBody>
                  <a:tcPr marL="9525" marR="9525" marT="9525" marB="0" anchor="ctr"/>
                </a:tc>
                <a:extLst>
                  <a:ext uri="{0D108BD9-81ED-4DB2-BD59-A6C34878D82A}">
                    <a16:rowId xmlns:a16="http://schemas.microsoft.com/office/drawing/2014/main" val="273919918"/>
                  </a:ext>
                </a:extLst>
              </a:tr>
              <a:tr h="91440">
                <a:tc>
                  <a:txBody>
                    <a:bodyPr/>
                    <a:lstStyle/>
                    <a:p>
                      <a:pPr algn="l" fontAlgn="b"/>
                      <a:r>
                        <a:rPr lang="en-US" sz="1050" b="0" i="0" u="none" strike="noStrike">
                          <a:solidFill>
                            <a:srgbClr val="000000"/>
                          </a:solidFill>
                          <a:effectLst/>
                          <a:latin typeface="+mn-lt"/>
                        </a:rPr>
                        <a:t> Ashwagandha</a:t>
                      </a:r>
                    </a:p>
                  </a:txBody>
                  <a:tcPr marL="9525" marR="9525" marT="9525" marB="0" anchor="ctr"/>
                </a:tc>
                <a:tc>
                  <a:txBody>
                    <a:bodyPr/>
                    <a:lstStyle/>
                    <a:p>
                      <a:pPr algn="ctr" fontAlgn="b"/>
                      <a:r>
                        <a:rPr lang="en-US" sz="1050" b="0" i="0" u="none" strike="noStrike">
                          <a:solidFill>
                            <a:srgbClr val="000000"/>
                          </a:solidFill>
                          <a:effectLst/>
                          <a:latin typeface="+mn-lt"/>
                        </a:rPr>
                        <a:t>1014</a:t>
                      </a:r>
                    </a:p>
                  </a:txBody>
                  <a:tcPr marL="9525" marR="9525" marT="9525" marB="0" anchor="ctr"/>
                </a:tc>
                <a:tc>
                  <a:txBody>
                    <a:bodyPr/>
                    <a:lstStyle/>
                    <a:p>
                      <a:pPr algn="ctr" fontAlgn="b"/>
                      <a:r>
                        <a:rPr lang="en-US" sz="1050" b="0" i="0" u="none" strike="noStrike">
                          <a:solidFill>
                            <a:srgbClr val="000000"/>
                          </a:solidFill>
                          <a:effectLst/>
                          <a:latin typeface="+mn-lt"/>
                        </a:rPr>
                        <a:t>27%</a:t>
                      </a:r>
                    </a:p>
                  </a:txBody>
                  <a:tcPr marL="9525" marR="9525" marT="9525" marB="0" anchor="ctr"/>
                </a:tc>
                <a:tc>
                  <a:txBody>
                    <a:bodyPr/>
                    <a:lstStyle/>
                    <a:p>
                      <a:pPr algn="ctr" fontAlgn="b"/>
                      <a:r>
                        <a:rPr lang="en-US" sz="1050" b="0" i="0" u="none" strike="noStrike">
                          <a:solidFill>
                            <a:srgbClr val="000000"/>
                          </a:solidFill>
                          <a:effectLst/>
                          <a:latin typeface="+mn-lt"/>
                        </a:rPr>
                        <a:t>39%</a:t>
                      </a:r>
                    </a:p>
                  </a:txBody>
                  <a:tcPr marL="9525" marR="9525" marT="9525" marB="0" anchor="ctr"/>
                </a:tc>
                <a:tc>
                  <a:txBody>
                    <a:bodyPr/>
                    <a:lstStyle/>
                    <a:p>
                      <a:pPr algn="ctr" fontAlgn="b"/>
                      <a:r>
                        <a:rPr lang="en-US" sz="1050" b="0" i="0" u="none" strike="noStrike">
                          <a:solidFill>
                            <a:srgbClr val="000000"/>
                          </a:solidFill>
                          <a:effectLst/>
                          <a:latin typeface="+mn-lt"/>
                        </a:rPr>
                        <a:t>28%</a:t>
                      </a:r>
                    </a:p>
                  </a:txBody>
                  <a:tcPr marL="9525" marR="9525" marT="9525" marB="0" anchor="ctr"/>
                </a:tc>
                <a:tc>
                  <a:txBody>
                    <a:bodyPr/>
                    <a:lstStyle/>
                    <a:p>
                      <a:pPr algn="ctr" fontAlgn="b"/>
                      <a:r>
                        <a:rPr lang="en-US" sz="1050" b="0" i="0" u="none" strike="noStrike">
                          <a:solidFill>
                            <a:srgbClr val="00B050"/>
                          </a:solidFill>
                          <a:effectLst/>
                          <a:latin typeface="+mn-lt"/>
                        </a:rPr>
                        <a:t>0%</a:t>
                      </a:r>
                    </a:p>
                  </a:txBody>
                  <a:tcPr marL="9525" marR="9525" marT="9525" marB="0" anchor="ctr"/>
                </a:tc>
                <a:extLst>
                  <a:ext uri="{0D108BD9-81ED-4DB2-BD59-A6C34878D82A}">
                    <a16:rowId xmlns:a16="http://schemas.microsoft.com/office/drawing/2014/main" val="1612919355"/>
                  </a:ext>
                </a:extLst>
              </a:tr>
              <a:tr h="91440">
                <a:tc>
                  <a:txBody>
                    <a:bodyPr/>
                    <a:lstStyle/>
                    <a:p>
                      <a:pPr algn="l" fontAlgn="b"/>
                      <a:r>
                        <a:rPr lang="en-US" sz="1050" b="0" i="0" u="none" strike="noStrike">
                          <a:solidFill>
                            <a:srgbClr val="000000"/>
                          </a:solidFill>
                          <a:effectLst/>
                          <a:latin typeface="+mn-lt"/>
                        </a:rPr>
                        <a:t> Probiotics</a:t>
                      </a:r>
                    </a:p>
                  </a:txBody>
                  <a:tcPr marL="9525" marR="9525" marT="9525" marB="0" anchor="ctr"/>
                </a:tc>
                <a:tc>
                  <a:txBody>
                    <a:bodyPr/>
                    <a:lstStyle/>
                    <a:p>
                      <a:pPr algn="ctr" fontAlgn="b"/>
                      <a:r>
                        <a:rPr lang="en-US" sz="1050" b="0" i="0" u="none" strike="noStrike">
                          <a:solidFill>
                            <a:srgbClr val="000000"/>
                          </a:solidFill>
                          <a:effectLst/>
                          <a:latin typeface="+mn-lt"/>
                        </a:rPr>
                        <a:t>1850</a:t>
                      </a:r>
                    </a:p>
                  </a:txBody>
                  <a:tcPr marL="9525" marR="9525" marT="9525" marB="0" anchor="ctr"/>
                </a:tc>
                <a:tc>
                  <a:txBody>
                    <a:bodyPr/>
                    <a:lstStyle/>
                    <a:p>
                      <a:pPr algn="ctr" fontAlgn="b"/>
                      <a:r>
                        <a:rPr lang="en-US" sz="1050" b="0" i="0" u="none" strike="noStrike">
                          <a:solidFill>
                            <a:srgbClr val="000000"/>
                          </a:solidFill>
                          <a:effectLst/>
                          <a:latin typeface="+mn-lt"/>
                        </a:rPr>
                        <a:t>26%</a:t>
                      </a:r>
                    </a:p>
                  </a:txBody>
                  <a:tcPr marL="9525" marR="9525" marT="9525" marB="0" anchor="ctr"/>
                </a:tc>
                <a:tc>
                  <a:txBody>
                    <a:bodyPr/>
                    <a:lstStyle/>
                    <a:p>
                      <a:pPr algn="ctr" fontAlgn="b"/>
                      <a:r>
                        <a:rPr lang="en-US" sz="1050" b="0" i="0" u="none" strike="noStrike">
                          <a:solidFill>
                            <a:srgbClr val="000000"/>
                          </a:solidFill>
                          <a:effectLst/>
                          <a:latin typeface="+mn-lt"/>
                        </a:rPr>
                        <a:t>47%</a:t>
                      </a:r>
                    </a:p>
                  </a:txBody>
                  <a:tcPr marL="9525" marR="9525" marT="9525" marB="0" anchor="ctr"/>
                </a:tc>
                <a:tc>
                  <a:txBody>
                    <a:bodyPr/>
                    <a:lstStyle/>
                    <a:p>
                      <a:pPr algn="ctr" fontAlgn="b"/>
                      <a:r>
                        <a:rPr lang="en-US" sz="1050" b="0" i="0" u="none" strike="noStrike">
                          <a:solidFill>
                            <a:srgbClr val="000000"/>
                          </a:solidFill>
                          <a:effectLst/>
                          <a:latin typeface="+mn-lt"/>
                        </a:rPr>
                        <a:t>24%</a:t>
                      </a:r>
                    </a:p>
                  </a:txBody>
                  <a:tcPr marL="9525" marR="9525" marT="9525" marB="0" anchor="ctr"/>
                </a:tc>
                <a:tc>
                  <a:txBody>
                    <a:bodyPr/>
                    <a:lstStyle/>
                    <a:p>
                      <a:pPr algn="ctr" fontAlgn="b"/>
                      <a:r>
                        <a:rPr lang="en-US" sz="1050" b="0" i="0" u="none" strike="noStrike">
                          <a:solidFill>
                            <a:srgbClr val="FF0000"/>
                          </a:solidFill>
                          <a:effectLst/>
                          <a:latin typeface="+mn-lt"/>
                        </a:rPr>
                        <a:t>-1%</a:t>
                      </a:r>
                    </a:p>
                  </a:txBody>
                  <a:tcPr marL="9525" marR="9525" marT="9525" marB="0" anchor="ctr"/>
                </a:tc>
                <a:extLst>
                  <a:ext uri="{0D108BD9-81ED-4DB2-BD59-A6C34878D82A}">
                    <a16:rowId xmlns:a16="http://schemas.microsoft.com/office/drawing/2014/main" val="805376873"/>
                  </a:ext>
                </a:extLst>
              </a:tr>
              <a:tr h="91440">
                <a:tc>
                  <a:txBody>
                    <a:bodyPr/>
                    <a:lstStyle/>
                    <a:p>
                      <a:pPr algn="l" fontAlgn="b"/>
                      <a:r>
                        <a:rPr lang="en-US" sz="1050" b="0" i="0" u="none" strike="noStrike">
                          <a:solidFill>
                            <a:srgbClr val="000000"/>
                          </a:solidFill>
                          <a:effectLst/>
                          <a:latin typeface="+mn-lt"/>
                        </a:rPr>
                        <a:t> Collagen</a:t>
                      </a:r>
                    </a:p>
                  </a:txBody>
                  <a:tcPr marL="9525" marR="9525" marT="9525" marB="0" anchor="ctr"/>
                </a:tc>
                <a:tc>
                  <a:txBody>
                    <a:bodyPr/>
                    <a:lstStyle/>
                    <a:p>
                      <a:pPr algn="ctr" fontAlgn="b"/>
                      <a:r>
                        <a:rPr lang="en-US" sz="1050" b="0" i="0" u="none" strike="noStrike">
                          <a:solidFill>
                            <a:srgbClr val="000000"/>
                          </a:solidFill>
                          <a:effectLst/>
                          <a:latin typeface="+mn-lt"/>
                        </a:rPr>
                        <a:t>1456</a:t>
                      </a:r>
                    </a:p>
                  </a:txBody>
                  <a:tcPr marL="9525" marR="9525" marT="9525" marB="0" anchor="ctr"/>
                </a:tc>
                <a:tc>
                  <a:txBody>
                    <a:bodyPr/>
                    <a:lstStyle/>
                    <a:p>
                      <a:pPr algn="ctr" fontAlgn="b"/>
                      <a:r>
                        <a:rPr lang="en-US" sz="1050" b="0" i="0" u="none" strike="noStrike">
                          <a:solidFill>
                            <a:srgbClr val="000000"/>
                          </a:solidFill>
                          <a:effectLst/>
                          <a:latin typeface="+mn-lt"/>
                        </a:rPr>
                        <a:t>28%</a:t>
                      </a:r>
                    </a:p>
                  </a:txBody>
                  <a:tcPr marL="9525" marR="9525" marT="9525" marB="0" anchor="ctr"/>
                </a:tc>
                <a:tc>
                  <a:txBody>
                    <a:bodyPr/>
                    <a:lstStyle/>
                    <a:p>
                      <a:pPr algn="ctr" fontAlgn="b"/>
                      <a:r>
                        <a:rPr lang="en-US" sz="1050" b="0" i="0" u="none" strike="noStrike">
                          <a:solidFill>
                            <a:srgbClr val="000000"/>
                          </a:solidFill>
                          <a:effectLst/>
                          <a:latin typeface="+mn-lt"/>
                        </a:rPr>
                        <a:t>41%</a:t>
                      </a:r>
                    </a:p>
                  </a:txBody>
                  <a:tcPr marL="9525" marR="9525" marT="9525" marB="0" anchor="ctr"/>
                </a:tc>
                <a:tc>
                  <a:txBody>
                    <a:bodyPr/>
                    <a:lstStyle/>
                    <a:p>
                      <a:pPr algn="ctr" fontAlgn="b"/>
                      <a:r>
                        <a:rPr lang="en-US" sz="1050" b="0" i="0" u="none" strike="noStrike">
                          <a:solidFill>
                            <a:srgbClr val="000000"/>
                          </a:solidFill>
                          <a:effectLst/>
                          <a:latin typeface="+mn-lt"/>
                        </a:rPr>
                        <a:t>25%</a:t>
                      </a:r>
                    </a:p>
                  </a:txBody>
                  <a:tcPr marL="9525" marR="9525" marT="9525" marB="0" anchor="ctr"/>
                </a:tc>
                <a:tc>
                  <a:txBody>
                    <a:bodyPr/>
                    <a:lstStyle/>
                    <a:p>
                      <a:pPr algn="ctr" fontAlgn="b"/>
                      <a:r>
                        <a:rPr lang="en-US" sz="1050" b="0" i="0" u="none" strike="noStrike">
                          <a:solidFill>
                            <a:srgbClr val="FF0000"/>
                          </a:solidFill>
                          <a:effectLst/>
                          <a:latin typeface="+mn-lt"/>
                        </a:rPr>
                        <a:t>-2%</a:t>
                      </a:r>
                    </a:p>
                  </a:txBody>
                  <a:tcPr marL="9525" marR="9525" marT="9525" marB="0" anchor="ctr"/>
                </a:tc>
                <a:extLst>
                  <a:ext uri="{0D108BD9-81ED-4DB2-BD59-A6C34878D82A}">
                    <a16:rowId xmlns:a16="http://schemas.microsoft.com/office/drawing/2014/main" val="686791135"/>
                  </a:ext>
                </a:extLst>
              </a:tr>
              <a:tr h="91440">
                <a:tc>
                  <a:txBody>
                    <a:bodyPr/>
                    <a:lstStyle/>
                    <a:p>
                      <a:pPr algn="l" fontAlgn="b"/>
                      <a:r>
                        <a:rPr lang="en-US" sz="1050" b="0" i="0" u="none" strike="noStrike">
                          <a:solidFill>
                            <a:srgbClr val="000000"/>
                          </a:solidFill>
                          <a:effectLst/>
                          <a:latin typeface="+mn-lt"/>
                        </a:rPr>
                        <a:t> Melatonin</a:t>
                      </a:r>
                    </a:p>
                  </a:txBody>
                  <a:tcPr marL="9525" marR="9525" marT="9525" marB="0" anchor="ctr"/>
                </a:tc>
                <a:tc>
                  <a:txBody>
                    <a:bodyPr/>
                    <a:lstStyle/>
                    <a:p>
                      <a:pPr algn="ctr" fontAlgn="b"/>
                      <a:r>
                        <a:rPr lang="en-US" sz="1050" b="0" i="0" u="none" strike="noStrike">
                          <a:solidFill>
                            <a:srgbClr val="000000"/>
                          </a:solidFill>
                          <a:effectLst/>
                          <a:latin typeface="+mn-lt"/>
                        </a:rPr>
                        <a:t>1405</a:t>
                      </a:r>
                    </a:p>
                  </a:txBody>
                  <a:tcPr marL="9525" marR="9525" marT="9525" marB="0" anchor="ctr"/>
                </a:tc>
                <a:tc>
                  <a:txBody>
                    <a:bodyPr/>
                    <a:lstStyle/>
                    <a:p>
                      <a:pPr algn="ctr" fontAlgn="b"/>
                      <a:r>
                        <a:rPr lang="en-US" sz="1050" b="0" i="0" u="none" strike="noStrike">
                          <a:solidFill>
                            <a:srgbClr val="000000"/>
                          </a:solidFill>
                          <a:effectLst/>
                          <a:latin typeface="+mn-lt"/>
                        </a:rPr>
                        <a:t>28%</a:t>
                      </a:r>
                    </a:p>
                  </a:txBody>
                  <a:tcPr marL="9525" marR="9525" marT="9525" marB="0" anchor="ctr"/>
                </a:tc>
                <a:tc>
                  <a:txBody>
                    <a:bodyPr/>
                    <a:lstStyle/>
                    <a:p>
                      <a:pPr algn="ctr" fontAlgn="b"/>
                      <a:r>
                        <a:rPr lang="en-US" sz="1050" b="0" i="0" u="none" strike="noStrike">
                          <a:solidFill>
                            <a:srgbClr val="000000"/>
                          </a:solidFill>
                          <a:effectLst/>
                          <a:latin typeface="+mn-lt"/>
                        </a:rPr>
                        <a:t>40%</a:t>
                      </a:r>
                    </a:p>
                  </a:txBody>
                  <a:tcPr marL="9525" marR="9525" marT="9525" marB="0" anchor="ctr"/>
                </a:tc>
                <a:tc>
                  <a:txBody>
                    <a:bodyPr/>
                    <a:lstStyle/>
                    <a:p>
                      <a:pPr algn="ctr" fontAlgn="b"/>
                      <a:r>
                        <a:rPr lang="en-US" sz="1050" b="0" i="0" u="none" strike="noStrike">
                          <a:solidFill>
                            <a:srgbClr val="000000"/>
                          </a:solidFill>
                          <a:effectLst/>
                          <a:latin typeface="+mn-lt"/>
                        </a:rPr>
                        <a:t>25%</a:t>
                      </a:r>
                    </a:p>
                  </a:txBody>
                  <a:tcPr marL="9525" marR="9525" marT="9525" marB="0" anchor="ctr"/>
                </a:tc>
                <a:tc>
                  <a:txBody>
                    <a:bodyPr/>
                    <a:lstStyle/>
                    <a:p>
                      <a:pPr algn="ctr" fontAlgn="b"/>
                      <a:r>
                        <a:rPr lang="en-US" sz="1050" b="0" i="0" u="none" strike="noStrike">
                          <a:solidFill>
                            <a:srgbClr val="FF0000"/>
                          </a:solidFill>
                          <a:effectLst/>
                          <a:latin typeface="+mn-lt"/>
                        </a:rPr>
                        <a:t>-3%</a:t>
                      </a:r>
                    </a:p>
                  </a:txBody>
                  <a:tcPr marL="9525" marR="9525" marT="9525" marB="0" anchor="ctr"/>
                </a:tc>
                <a:extLst>
                  <a:ext uri="{0D108BD9-81ED-4DB2-BD59-A6C34878D82A}">
                    <a16:rowId xmlns:a16="http://schemas.microsoft.com/office/drawing/2014/main" val="2405892856"/>
                  </a:ext>
                </a:extLst>
              </a:tr>
              <a:tr h="91440">
                <a:tc>
                  <a:txBody>
                    <a:bodyPr/>
                    <a:lstStyle/>
                    <a:p>
                      <a:pPr algn="l" fontAlgn="b"/>
                      <a:r>
                        <a:rPr lang="en-US" sz="1050" b="0" i="0" u="none" strike="noStrike">
                          <a:solidFill>
                            <a:srgbClr val="000000"/>
                          </a:solidFill>
                          <a:effectLst/>
                          <a:latin typeface="+mn-lt"/>
                        </a:rPr>
                        <a:t> CoQ10</a:t>
                      </a:r>
                    </a:p>
                  </a:txBody>
                  <a:tcPr marL="9525" marR="9525" marT="9525" marB="0" anchor="ctr"/>
                </a:tc>
                <a:tc>
                  <a:txBody>
                    <a:bodyPr/>
                    <a:lstStyle/>
                    <a:p>
                      <a:pPr algn="ctr" fontAlgn="b"/>
                      <a:r>
                        <a:rPr lang="en-US" sz="1050" b="0" i="0" u="none" strike="noStrike">
                          <a:solidFill>
                            <a:srgbClr val="000000"/>
                          </a:solidFill>
                          <a:effectLst/>
                          <a:latin typeface="+mn-lt"/>
                        </a:rPr>
                        <a:t>1044</a:t>
                      </a:r>
                    </a:p>
                  </a:txBody>
                  <a:tcPr marL="9525" marR="9525" marT="9525" marB="0" anchor="ctr"/>
                </a:tc>
                <a:tc>
                  <a:txBody>
                    <a:bodyPr/>
                    <a:lstStyle/>
                    <a:p>
                      <a:pPr algn="ctr" fontAlgn="b"/>
                      <a:r>
                        <a:rPr lang="en-US" sz="1050" b="0" i="0" u="none" strike="noStrike">
                          <a:solidFill>
                            <a:srgbClr val="000000"/>
                          </a:solidFill>
                          <a:effectLst/>
                          <a:latin typeface="+mn-lt"/>
                        </a:rPr>
                        <a:t>29%</a:t>
                      </a:r>
                    </a:p>
                  </a:txBody>
                  <a:tcPr marL="9525" marR="9525" marT="9525" marB="0" anchor="ctr"/>
                </a:tc>
                <a:tc>
                  <a:txBody>
                    <a:bodyPr/>
                    <a:lstStyle/>
                    <a:p>
                      <a:pPr algn="ctr" fontAlgn="b"/>
                      <a:r>
                        <a:rPr lang="en-US" sz="1050" b="0" i="0" u="none" strike="noStrike">
                          <a:solidFill>
                            <a:srgbClr val="000000"/>
                          </a:solidFill>
                          <a:effectLst/>
                          <a:latin typeface="+mn-lt"/>
                        </a:rPr>
                        <a:t>38%</a:t>
                      </a:r>
                    </a:p>
                  </a:txBody>
                  <a:tcPr marL="9525" marR="9525" marT="9525" marB="0" anchor="ctr"/>
                </a:tc>
                <a:tc>
                  <a:txBody>
                    <a:bodyPr/>
                    <a:lstStyle/>
                    <a:p>
                      <a:pPr algn="ctr" fontAlgn="b"/>
                      <a:r>
                        <a:rPr lang="en-US" sz="1050" b="0" i="0" u="none" strike="noStrike">
                          <a:solidFill>
                            <a:srgbClr val="000000"/>
                          </a:solidFill>
                          <a:effectLst/>
                          <a:latin typeface="+mn-lt"/>
                        </a:rPr>
                        <a:t>24%</a:t>
                      </a:r>
                    </a:p>
                  </a:txBody>
                  <a:tcPr marL="9525" marR="9525" marT="9525" marB="0" anchor="ctr"/>
                </a:tc>
                <a:tc>
                  <a:txBody>
                    <a:bodyPr/>
                    <a:lstStyle/>
                    <a:p>
                      <a:pPr algn="ctr" fontAlgn="b"/>
                      <a:r>
                        <a:rPr lang="en-US" sz="1050" b="0" i="0" u="none" strike="noStrike">
                          <a:solidFill>
                            <a:srgbClr val="FF0000"/>
                          </a:solidFill>
                          <a:effectLst/>
                          <a:latin typeface="+mn-lt"/>
                        </a:rPr>
                        <a:t>-5%</a:t>
                      </a:r>
                    </a:p>
                  </a:txBody>
                  <a:tcPr marL="9525" marR="9525" marT="9525" marB="0" anchor="ctr"/>
                </a:tc>
                <a:extLst>
                  <a:ext uri="{0D108BD9-81ED-4DB2-BD59-A6C34878D82A}">
                    <a16:rowId xmlns:a16="http://schemas.microsoft.com/office/drawing/2014/main" val="3488277300"/>
                  </a:ext>
                </a:extLst>
              </a:tr>
              <a:tr h="91440">
                <a:tc>
                  <a:txBody>
                    <a:bodyPr/>
                    <a:lstStyle/>
                    <a:p>
                      <a:pPr algn="l" fontAlgn="b"/>
                      <a:r>
                        <a:rPr lang="en-US" sz="1050" b="0" i="0" u="none" strike="noStrike">
                          <a:solidFill>
                            <a:srgbClr val="000000"/>
                          </a:solidFill>
                          <a:effectLst/>
                          <a:latin typeface="+mn-lt"/>
                        </a:rPr>
                        <a:t> Biotin</a:t>
                      </a:r>
                    </a:p>
                  </a:txBody>
                  <a:tcPr marL="9525" marR="9525" marT="9525" marB="0" anchor="ctr"/>
                </a:tc>
                <a:tc>
                  <a:txBody>
                    <a:bodyPr/>
                    <a:lstStyle/>
                    <a:p>
                      <a:pPr algn="ctr" fontAlgn="b"/>
                      <a:r>
                        <a:rPr lang="en-US" sz="1050" b="0" i="0" u="none" strike="noStrike">
                          <a:solidFill>
                            <a:srgbClr val="000000"/>
                          </a:solidFill>
                          <a:effectLst/>
                          <a:latin typeface="+mn-lt"/>
                        </a:rPr>
                        <a:t>1336</a:t>
                      </a:r>
                    </a:p>
                  </a:txBody>
                  <a:tcPr marL="9525" marR="9525" marT="9525" marB="0" anchor="ctr"/>
                </a:tc>
                <a:tc>
                  <a:txBody>
                    <a:bodyPr/>
                    <a:lstStyle/>
                    <a:p>
                      <a:pPr algn="ctr" fontAlgn="b"/>
                      <a:r>
                        <a:rPr lang="en-US" sz="1050" b="0" i="0" u="none" strike="noStrike">
                          <a:solidFill>
                            <a:srgbClr val="000000"/>
                          </a:solidFill>
                          <a:effectLst/>
                          <a:latin typeface="+mn-lt"/>
                        </a:rPr>
                        <a:t>28%</a:t>
                      </a:r>
                    </a:p>
                  </a:txBody>
                  <a:tcPr marL="9525" marR="9525" marT="9525" marB="0" anchor="ctr"/>
                </a:tc>
                <a:tc>
                  <a:txBody>
                    <a:bodyPr/>
                    <a:lstStyle/>
                    <a:p>
                      <a:pPr algn="ctr" fontAlgn="b"/>
                      <a:r>
                        <a:rPr lang="en-US" sz="1050" b="0" i="0" u="none" strike="noStrike">
                          <a:solidFill>
                            <a:srgbClr val="000000"/>
                          </a:solidFill>
                          <a:effectLst/>
                          <a:latin typeface="+mn-lt"/>
                        </a:rPr>
                        <a:t>42%</a:t>
                      </a:r>
                    </a:p>
                  </a:txBody>
                  <a:tcPr marL="9525" marR="9525" marT="9525" marB="0" anchor="ctr"/>
                </a:tc>
                <a:tc>
                  <a:txBody>
                    <a:bodyPr/>
                    <a:lstStyle/>
                    <a:p>
                      <a:pPr algn="ctr" fontAlgn="b"/>
                      <a:r>
                        <a:rPr lang="en-US" sz="1050" b="0" i="0" u="none" strike="noStrike">
                          <a:solidFill>
                            <a:srgbClr val="000000"/>
                          </a:solidFill>
                          <a:effectLst/>
                          <a:latin typeface="+mn-lt"/>
                        </a:rPr>
                        <a:t>23%</a:t>
                      </a:r>
                    </a:p>
                  </a:txBody>
                  <a:tcPr marL="9525" marR="9525" marT="9525" marB="0" anchor="ctr"/>
                </a:tc>
                <a:tc>
                  <a:txBody>
                    <a:bodyPr/>
                    <a:lstStyle/>
                    <a:p>
                      <a:pPr algn="ctr" fontAlgn="b"/>
                      <a:r>
                        <a:rPr lang="en-US" sz="1050" b="0" i="0" u="none" strike="noStrike">
                          <a:solidFill>
                            <a:srgbClr val="FF0000"/>
                          </a:solidFill>
                          <a:effectLst/>
                          <a:latin typeface="+mn-lt"/>
                        </a:rPr>
                        <a:t>-5%</a:t>
                      </a:r>
                    </a:p>
                  </a:txBody>
                  <a:tcPr marL="9525" marR="9525" marT="9525" marB="0" anchor="ctr"/>
                </a:tc>
                <a:extLst>
                  <a:ext uri="{0D108BD9-81ED-4DB2-BD59-A6C34878D82A}">
                    <a16:rowId xmlns:a16="http://schemas.microsoft.com/office/drawing/2014/main" val="2296089654"/>
                  </a:ext>
                </a:extLst>
              </a:tr>
              <a:tr h="91440">
                <a:tc>
                  <a:txBody>
                    <a:bodyPr/>
                    <a:lstStyle/>
                    <a:p>
                      <a:pPr algn="l" fontAlgn="b"/>
                      <a:r>
                        <a:rPr lang="en-US" sz="1050" b="0" i="0" u="none" strike="noStrike">
                          <a:solidFill>
                            <a:srgbClr val="000000"/>
                          </a:solidFill>
                          <a:effectLst/>
                          <a:latin typeface="+mn-lt"/>
                        </a:rPr>
                        <a:t> Astaxanthin</a:t>
                      </a:r>
                    </a:p>
                  </a:txBody>
                  <a:tcPr marL="9525" marR="9525" marT="9525" marB="0" anchor="ctr"/>
                </a:tc>
                <a:tc>
                  <a:txBody>
                    <a:bodyPr/>
                    <a:lstStyle/>
                    <a:p>
                      <a:pPr algn="ctr" fontAlgn="b"/>
                      <a:r>
                        <a:rPr lang="en-US" sz="1050" b="0" i="0" u="none" strike="noStrike">
                          <a:solidFill>
                            <a:srgbClr val="000000"/>
                          </a:solidFill>
                          <a:effectLst/>
                          <a:latin typeface="+mn-lt"/>
                        </a:rPr>
                        <a:t>979</a:t>
                      </a:r>
                    </a:p>
                  </a:txBody>
                  <a:tcPr marL="9525" marR="9525" marT="9525" marB="0" anchor="ctr"/>
                </a:tc>
                <a:tc>
                  <a:txBody>
                    <a:bodyPr/>
                    <a:lstStyle/>
                    <a:p>
                      <a:pPr algn="ctr" fontAlgn="b"/>
                      <a:r>
                        <a:rPr lang="en-US" sz="1050" b="0" i="0" u="none" strike="noStrike">
                          <a:solidFill>
                            <a:srgbClr val="000000"/>
                          </a:solidFill>
                          <a:effectLst/>
                          <a:latin typeface="+mn-lt"/>
                        </a:rPr>
                        <a:t>31%</a:t>
                      </a:r>
                    </a:p>
                  </a:txBody>
                  <a:tcPr marL="9525" marR="9525" marT="9525" marB="0" anchor="ctr"/>
                </a:tc>
                <a:tc>
                  <a:txBody>
                    <a:bodyPr/>
                    <a:lstStyle/>
                    <a:p>
                      <a:pPr algn="ctr" fontAlgn="b"/>
                      <a:r>
                        <a:rPr lang="en-US" sz="1050" b="0" i="0" u="none" strike="noStrike">
                          <a:solidFill>
                            <a:srgbClr val="000000"/>
                          </a:solidFill>
                          <a:effectLst/>
                          <a:latin typeface="+mn-lt"/>
                        </a:rPr>
                        <a:t>36%</a:t>
                      </a:r>
                    </a:p>
                  </a:txBody>
                  <a:tcPr marL="9525" marR="9525" marT="9525" marB="0" anchor="ctr"/>
                </a:tc>
                <a:tc>
                  <a:txBody>
                    <a:bodyPr/>
                    <a:lstStyle/>
                    <a:p>
                      <a:pPr algn="ctr" fontAlgn="b"/>
                      <a:r>
                        <a:rPr lang="en-US" sz="1050" b="0" i="0" u="none" strike="noStrike">
                          <a:solidFill>
                            <a:srgbClr val="000000"/>
                          </a:solidFill>
                          <a:effectLst/>
                          <a:latin typeface="+mn-lt"/>
                        </a:rPr>
                        <a:t>25%</a:t>
                      </a:r>
                    </a:p>
                  </a:txBody>
                  <a:tcPr marL="9525" marR="9525" marT="9525" marB="0" anchor="ctr"/>
                </a:tc>
                <a:tc>
                  <a:txBody>
                    <a:bodyPr/>
                    <a:lstStyle/>
                    <a:p>
                      <a:pPr algn="ctr" fontAlgn="b"/>
                      <a:r>
                        <a:rPr lang="en-US" sz="1050" b="0" i="0" u="none" strike="noStrike">
                          <a:solidFill>
                            <a:srgbClr val="FF0000"/>
                          </a:solidFill>
                          <a:effectLst/>
                          <a:latin typeface="+mn-lt"/>
                        </a:rPr>
                        <a:t>-6%</a:t>
                      </a:r>
                    </a:p>
                  </a:txBody>
                  <a:tcPr marL="9525" marR="9525" marT="9525" marB="0" anchor="ctr"/>
                </a:tc>
                <a:extLst>
                  <a:ext uri="{0D108BD9-81ED-4DB2-BD59-A6C34878D82A}">
                    <a16:rowId xmlns:a16="http://schemas.microsoft.com/office/drawing/2014/main" val="3281655450"/>
                  </a:ext>
                </a:extLst>
              </a:tr>
              <a:tr h="91440">
                <a:tc>
                  <a:txBody>
                    <a:bodyPr/>
                    <a:lstStyle/>
                    <a:p>
                      <a:pPr algn="l" fontAlgn="b"/>
                      <a:r>
                        <a:rPr lang="en-US" sz="1050" b="0" i="0" u="none" strike="noStrike">
                          <a:solidFill>
                            <a:srgbClr val="000000"/>
                          </a:solidFill>
                          <a:effectLst/>
                          <a:latin typeface="+mn-lt"/>
                        </a:rPr>
                        <a:t> Lutein</a:t>
                      </a:r>
                    </a:p>
                  </a:txBody>
                  <a:tcPr marL="9525" marR="9525" marT="9525" marB="0" anchor="ctr"/>
                </a:tc>
                <a:tc>
                  <a:txBody>
                    <a:bodyPr/>
                    <a:lstStyle/>
                    <a:p>
                      <a:pPr algn="ctr" fontAlgn="b"/>
                      <a:r>
                        <a:rPr lang="en-US" sz="1050" b="0" i="0" u="none" strike="noStrike">
                          <a:solidFill>
                            <a:srgbClr val="000000"/>
                          </a:solidFill>
                          <a:effectLst/>
                          <a:latin typeface="+mn-lt"/>
                        </a:rPr>
                        <a:t>1123</a:t>
                      </a:r>
                    </a:p>
                  </a:txBody>
                  <a:tcPr marL="9525" marR="9525" marT="9525" marB="0" anchor="ctr"/>
                </a:tc>
                <a:tc>
                  <a:txBody>
                    <a:bodyPr/>
                    <a:lstStyle/>
                    <a:p>
                      <a:pPr algn="ctr" fontAlgn="b"/>
                      <a:r>
                        <a:rPr lang="en-US" sz="1050" b="0" i="0" u="none" strike="noStrike">
                          <a:solidFill>
                            <a:srgbClr val="000000"/>
                          </a:solidFill>
                          <a:effectLst/>
                          <a:latin typeface="+mn-lt"/>
                        </a:rPr>
                        <a:t>29%</a:t>
                      </a:r>
                    </a:p>
                  </a:txBody>
                  <a:tcPr marL="9525" marR="9525" marT="9525" marB="0" anchor="ctr"/>
                </a:tc>
                <a:tc>
                  <a:txBody>
                    <a:bodyPr/>
                    <a:lstStyle/>
                    <a:p>
                      <a:pPr algn="ctr" fontAlgn="b"/>
                      <a:r>
                        <a:rPr lang="en-US" sz="1050" b="0" i="0" u="none" strike="noStrike">
                          <a:solidFill>
                            <a:srgbClr val="000000"/>
                          </a:solidFill>
                          <a:effectLst/>
                          <a:latin typeface="+mn-lt"/>
                        </a:rPr>
                        <a:t>41%</a:t>
                      </a:r>
                    </a:p>
                  </a:txBody>
                  <a:tcPr marL="9525" marR="9525" marT="9525" marB="0" anchor="ctr"/>
                </a:tc>
                <a:tc>
                  <a:txBody>
                    <a:bodyPr/>
                    <a:lstStyle/>
                    <a:p>
                      <a:pPr algn="ctr" fontAlgn="b"/>
                      <a:r>
                        <a:rPr lang="en-US" sz="1050" b="0" i="0" u="none" strike="noStrike">
                          <a:solidFill>
                            <a:srgbClr val="000000"/>
                          </a:solidFill>
                          <a:effectLst/>
                          <a:latin typeface="+mn-lt"/>
                        </a:rPr>
                        <a:t>22%</a:t>
                      </a:r>
                    </a:p>
                  </a:txBody>
                  <a:tcPr marL="9525" marR="9525" marT="9525" marB="0" anchor="ctr"/>
                </a:tc>
                <a:tc>
                  <a:txBody>
                    <a:bodyPr/>
                    <a:lstStyle/>
                    <a:p>
                      <a:pPr algn="ctr" fontAlgn="b"/>
                      <a:r>
                        <a:rPr lang="en-US" sz="1050" b="0" i="0" u="none" strike="noStrike">
                          <a:solidFill>
                            <a:srgbClr val="FF0000"/>
                          </a:solidFill>
                          <a:effectLst/>
                          <a:latin typeface="+mn-lt"/>
                        </a:rPr>
                        <a:t>-7%</a:t>
                      </a:r>
                    </a:p>
                  </a:txBody>
                  <a:tcPr marL="9525" marR="9525" marT="9525" marB="0" anchor="ctr"/>
                </a:tc>
                <a:extLst>
                  <a:ext uri="{0D108BD9-81ED-4DB2-BD59-A6C34878D82A}">
                    <a16:rowId xmlns:a16="http://schemas.microsoft.com/office/drawing/2014/main" val="1974351352"/>
                  </a:ext>
                </a:extLst>
              </a:tr>
              <a:tr h="91440">
                <a:tc>
                  <a:txBody>
                    <a:bodyPr/>
                    <a:lstStyle/>
                    <a:p>
                      <a:pPr algn="l" fontAlgn="b"/>
                      <a:r>
                        <a:rPr lang="en-US" sz="1050" b="0" i="0" u="none" strike="noStrike">
                          <a:solidFill>
                            <a:srgbClr val="000000"/>
                          </a:solidFill>
                          <a:effectLst/>
                          <a:latin typeface="+mn-lt"/>
                        </a:rPr>
                        <a:t> Glutathione</a:t>
                      </a:r>
                    </a:p>
                  </a:txBody>
                  <a:tcPr marL="9525" marR="9525" marT="9525" marB="0" anchor="ctr"/>
                </a:tc>
                <a:tc>
                  <a:txBody>
                    <a:bodyPr/>
                    <a:lstStyle/>
                    <a:p>
                      <a:pPr algn="ctr" fontAlgn="b"/>
                      <a:r>
                        <a:rPr lang="en-US" sz="1050" b="0" i="0" u="none" strike="noStrike">
                          <a:solidFill>
                            <a:srgbClr val="000000"/>
                          </a:solidFill>
                          <a:effectLst/>
                          <a:latin typeface="+mn-lt"/>
                        </a:rPr>
                        <a:t>1066</a:t>
                      </a:r>
                    </a:p>
                  </a:txBody>
                  <a:tcPr marL="9525" marR="9525" marT="9525" marB="0" anchor="ctr"/>
                </a:tc>
                <a:tc>
                  <a:txBody>
                    <a:bodyPr/>
                    <a:lstStyle/>
                    <a:p>
                      <a:pPr algn="ctr" fontAlgn="b"/>
                      <a:r>
                        <a:rPr lang="en-US" sz="1050" b="0" i="0" u="none" strike="noStrike">
                          <a:solidFill>
                            <a:srgbClr val="000000"/>
                          </a:solidFill>
                          <a:effectLst/>
                          <a:latin typeface="+mn-lt"/>
                        </a:rPr>
                        <a:t>30%</a:t>
                      </a:r>
                    </a:p>
                  </a:txBody>
                  <a:tcPr marL="9525" marR="9525" marT="9525" marB="0" anchor="ctr"/>
                </a:tc>
                <a:tc>
                  <a:txBody>
                    <a:bodyPr/>
                    <a:lstStyle/>
                    <a:p>
                      <a:pPr algn="ctr" fontAlgn="b"/>
                      <a:r>
                        <a:rPr lang="en-US" sz="1050" b="0" i="0" u="none" strike="noStrike">
                          <a:solidFill>
                            <a:srgbClr val="000000"/>
                          </a:solidFill>
                          <a:effectLst/>
                          <a:latin typeface="+mn-lt"/>
                        </a:rPr>
                        <a:t>37%</a:t>
                      </a:r>
                    </a:p>
                  </a:txBody>
                  <a:tcPr marL="9525" marR="9525" marT="9525" marB="0" anchor="ctr"/>
                </a:tc>
                <a:tc>
                  <a:txBody>
                    <a:bodyPr/>
                    <a:lstStyle/>
                    <a:p>
                      <a:pPr algn="ctr" fontAlgn="b"/>
                      <a:r>
                        <a:rPr lang="en-US" sz="1050" b="0" i="0" u="none" strike="noStrike">
                          <a:solidFill>
                            <a:srgbClr val="000000"/>
                          </a:solidFill>
                          <a:effectLst/>
                          <a:latin typeface="+mn-lt"/>
                        </a:rPr>
                        <a:t>23%</a:t>
                      </a:r>
                    </a:p>
                  </a:txBody>
                  <a:tcPr marL="9525" marR="9525" marT="9525" marB="0" anchor="ctr"/>
                </a:tc>
                <a:tc>
                  <a:txBody>
                    <a:bodyPr/>
                    <a:lstStyle/>
                    <a:p>
                      <a:pPr algn="ctr" fontAlgn="b"/>
                      <a:r>
                        <a:rPr lang="en-US" sz="1050" b="0" i="0" u="none" strike="noStrike">
                          <a:solidFill>
                            <a:srgbClr val="FF0000"/>
                          </a:solidFill>
                          <a:effectLst/>
                          <a:latin typeface="+mn-lt"/>
                        </a:rPr>
                        <a:t>-8%</a:t>
                      </a:r>
                    </a:p>
                  </a:txBody>
                  <a:tcPr marL="9525" marR="9525" marT="9525" marB="0" anchor="ctr"/>
                </a:tc>
                <a:extLst>
                  <a:ext uri="{0D108BD9-81ED-4DB2-BD59-A6C34878D82A}">
                    <a16:rowId xmlns:a16="http://schemas.microsoft.com/office/drawing/2014/main" val="3932975647"/>
                  </a:ext>
                </a:extLst>
              </a:tr>
              <a:tr h="91440">
                <a:tc>
                  <a:txBody>
                    <a:bodyPr/>
                    <a:lstStyle/>
                    <a:p>
                      <a:pPr algn="l" fontAlgn="b"/>
                      <a:r>
                        <a:rPr lang="en-US" sz="1050" b="0" i="0" u="none" strike="noStrike">
                          <a:solidFill>
                            <a:srgbClr val="000000"/>
                          </a:solidFill>
                          <a:effectLst/>
                          <a:latin typeface="+mn-lt"/>
                        </a:rPr>
                        <a:t> Mushrooms</a:t>
                      </a:r>
                    </a:p>
                  </a:txBody>
                  <a:tcPr marL="9525" marR="9525" marT="9525" marB="0" anchor="ctr"/>
                </a:tc>
                <a:tc>
                  <a:txBody>
                    <a:bodyPr/>
                    <a:lstStyle/>
                    <a:p>
                      <a:pPr algn="ctr" fontAlgn="b"/>
                      <a:r>
                        <a:rPr lang="en-US" sz="1050" b="0" i="0" u="none" strike="noStrike">
                          <a:solidFill>
                            <a:srgbClr val="000000"/>
                          </a:solidFill>
                          <a:effectLst/>
                          <a:latin typeface="+mn-lt"/>
                        </a:rPr>
                        <a:t>1093</a:t>
                      </a:r>
                    </a:p>
                  </a:txBody>
                  <a:tcPr marL="9525" marR="9525" marT="9525" marB="0" anchor="ctr"/>
                </a:tc>
                <a:tc>
                  <a:txBody>
                    <a:bodyPr/>
                    <a:lstStyle/>
                    <a:p>
                      <a:pPr algn="ctr" fontAlgn="b"/>
                      <a:r>
                        <a:rPr lang="en-US" sz="1050" b="0" i="0" u="none" strike="noStrike">
                          <a:solidFill>
                            <a:srgbClr val="000000"/>
                          </a:solidFill>
                          <a:effectLst/>
                          <a:latin typeface="+mn-lt"/>
                        </a:rPr>
                        <a:t>32%</a:t>
                      </a:r>
                    </a:p>
                  </a:txBody>
                  <a:tcPr marL="9525" marR="9525" marT="9525" marB="0" anchor="ctr"/>
                </a:tc>
                <a:tc>
                  <a:txBody>
                    <a:bodyPr/>
                    <a:lstStyle/>
                    <a:p>
                      <a:pPr algn="ctr" fontAlgn="b"/>
                      <a:r>
                        <a:rPr lang="en-US" sz="1050" b="0" i="0" u="none" strike="noStrike">
                          <a:solidFill>
                            <a:srgbClr val="000000"/>
                          </a:solidFill>
                          <a:effectLst/>
                          <a:latin typeface="+mn-lt"/>
                        </a:rPr>
                        <a:t>37%</a:t>
                      </a:r>
                    </a:p>
                  </a:txBody>
                  <a:tcPr marL="9525" marR="9525" marT="9525" marB="0" anchor="ctr"/>
                </a:tc>
                <a:tc>
                  <a:txBody>
                    <a:bodyPr/>
                    <a:lstStyle/>
                    <a:p>
                      <a:pPr algn="ctr" fontAlgn="b"/>
                      <a:r>
                        <a:rPr lang="en-US" sz="1050" b="0" i="0" u="none" strike="noStrike">
                          <a:solidFill>
                            <a:srgbClr val="000000"/>
                          </a:solidFill>
                          <a:effectLst/>
                          <a:latin typeface="+mn-lt"/>
                        </a:rPr>
                        <a:t>24%</a:t>
                      </a:r>
                    </a:p>
                  </a:txBody>
                  <a:tcPr marL="9525" marR="9525" marT="9525" marB="0" anchor="ctr"/>
                </a:tc>
                <a:tc>
                  <a:txBody>
                    <a:bodyPr/>
                    <a:lstStyle/>
                    <a:p>
                      <a:pPr algn="ctr" fontAlgn="b"/>
                      <a:r>
                        <a:rPr lang="en-US" sz="1050" b="0" i="0" u="none" strike="noStrike">
                          <a:solidFill>
                            <a:srgbClr val="FF0000"/>
                          </a:solidFill>
                          <a:effectLst/>
                          <a:latin typeface="+mn-lt"/>
                        </a:rPr>
                        <a:t>-9%</a:t>
                      </a:r>
                    </a:p>
                  </a:txBody>
                  <a:tcPr marL="9525" marR="9525" marT="9525" marB="0" anchor="ctr"/>
                </a:tc>
                <a:extLst>
                  <a:ext uri="{0D108BD9-81ED-4DB2-BD59-A6C34878D82A}">
                    <a16:rowId xmlns:a16="http://schemas.microsoft.com/office/drawing/2014/main" val="622171425"/>
                  </a:ext>
                </a:extLst>
              </a:tr>
              <a:tr h="91440">
                <a:tc>
                  <a:txBody>
                    <a:bodyPr/>
                    <a:lstStyle/>
                    <a:p>
                      <a:pPr algn="l" fontAlgn="b"/>
                      <a:r>
                        <a:rPr lang="en-US" sz="1050" b="0" i="0" u="none" strike="noStrike">
                          <a:solidFill>
                            <a:srgbClr val="000000"/>
                          </a:solidFill>
                          <a:effectLst/>
                          <a:latin typeface="+mn-lt"/>
                        </a:rPr>
                        <a:t> CBD</a:t>
                      </a:r>
                    </a:p>
                  </a:txBody>
                  <a:tcPr marL="9525" marR="9525" marT="9525" marB="0" anchor="ctr"/>
                </a:tc>
                <a:tc>
                  <a:txBody>
                    <a:bodyPr/>
                    <a:lstStyle/>
                    <a:p>
                      <a:pPr algn="ctr" fontAlgn="b"/>
                      <a:r>
                        <a:rPr lang="en-US" sz="1050" b="0" i="0" u="none" strike="noStrike">
                          <a:solidFill>
                            <a:srgbClr val="000000"/>
                          </a:solidFill>
                          <a:effectLst/>
                          <a:latin typeface="+mn-lt"/>
                        </a:rPr>
                        <a:t>1044</a:t>
                      </a:r>
                    </a:p>
                  </a:txBody>
                  <a:tcPr marL="9525" marR="9525" marT="9525" marB="0" anchor="ctr"/>
                </a:tc>
                <a:tc>
                  <a:txBody>
                    <a:bodyPr/>
                    <a:lstStyle/>
                    <a:p>
                      <a:pPr algn="ctr" fontAlgn="b"/>
                      <a:r>
                        <a:rPr lang="en-US" sz="1050" b="0" i="0" u="none" strike="noStrike">
                          <a:solidFill>
                            <a:srgbClr val="000000"/>
                          </a:solidFill>
                          <a:effectLst/>
                          <a:latin typeface="+mn-lt"/>
                        </a:rPr>
                        <a:t>33%</a:t>
                      </a:r>
                    </a:p>
                  </a:txBody>
                  <a:tcPr marL="9525" marR="9525" marT="9525" marB="0" anchor="ctr"/>
                </a:tc>
                <a:tc>
                  <a:txBody>
                    <a:bodyPr/>
                    <a:lstStyle/>
                    <a:p>
                      <a:pPr algn="ctr" fontAlgn="b"/>
                      <a:r>
                        <a:rPr lang="en-US" sz="1050" b="0" i="0" u="none" strike="noStrike">
                          <a:solidFill>
                            <a:srgbClr val="000000"/>
                          </a:solidFill>
                          <a:effectLst/>
                          <a:latin typeface="+mn-lt"/>
                        </a:rPr>
                        <a:t>33%</a:t>
                      </a:r>
                    </a:p>
                  </a:txBody>
                  <a:tcPr marL="9525" marR="9525" marT="9525" marB="0" anchor="ctr"/>
                </a:tc>
                <a:tc>
                  <a:txBody>
                    <a:bodyPr/>
                    <a:lstStyle/>
                    <a:p>
                      <a:pPr algn="ctr" fontAlgn="b"/>
                      <a:r>
                        <a:rPr lang="en-US" sz="1050" b="0" i="0" u="none" strike="noStrike">
                          <a:solidFill>
                            <a:srgbClr val="000000"/>
                          </a:solidFill>
                          <a:effectLst/>
                          <a:latin typeface="+mn-lt"/>
                        </a:rPr>
                        <a:t>24%</a:t>
                      </a:r>
                    </a:p>
                  </a:txBody>
                  <a:tcPr marL="9525" marR="9525" marT="9525" marB="0" anchor="ctr"/>
                </a:tc>
                <a:tc>
                  <a:txBody>
                    <a:bodyPr/>
                    <a:lstStyle/>
                    <a:p>
                      <a:pPr algn="ctr" fontAlgn="b"/>
                      <a:r>
                        <a:rPr lang="en-US" sz="1050" b="0" i="0" u="none" strike="noStrike">
                          <a:solidFill>
                            <a:srgbClr val="FF0000"/>
                          </a:solidFill>
                          <a:effectLst/>
                          <a:latin typeface="+mn-lt"/>
                        </a:rPr>
                        <a:t>-9%</a:t>
                      </a:r>
                    </a:p>
                  </a:txBody>
                  <a:tcPr marL="9525" marR="9525" marT="9525" marB="0" anchor="ctr"/>
                </a:tc>
                <a:extLst>
                  <a:ext uri="{0D108BD9-81ED-4DB2-BD59-A6C34878D82A}">
                    <a16:rowId xmlns:a16="http://schemas.microsoft.com/office/drawing/2014/main" val="2259542848"/>
                  </a:ext>
                </a:extLst>
              </a:tr>
              <a:tr h="91440">
                <a:tc>
                  <a:txBody>
                    <a:bodyPr/>
                    <a:lstStyle/>
                    <a:p>
                      <a:pPr algn="l" fontAlgn="b"/>
                      <a:r>
                        <a:rPr lang="en-US" sz="1050" b="0" i="0" u="none" strike="noStrike">
                          <a:solidFill>
                            <a:srgbClr val="000000"/>
                          </a:solidFill>
                          <a:effectLst/>
                          <a:latin typeface="+mn-lt"/>
                        </a:rPr>
                        <a:t> Synbiotics</a:t>
                      </a:r>
                    </a:p>
                  </a:txBody>
                  <a:tcPr marL="9525" marR="9525" marT="9525" marB="0" anchor="ctr"/>
                </a:tc>
                <a:tc>
                  <a:txBody>
                    <a:bodyPr/>
                    <a:lstStyle/>
                    <a:p>
                      <a:pPr algn="ctr" fontAlgn="b"/>
                      <a:r>
                        <a:rPr lang="en-US" sz="1050" b="0" i="0" u="none" strike="noStrike">
                          <a:solidFill>
                            <a:srgbClr val="000000"/>
                          </a:solidFill>
                          <a:effectLst/>
                          <a:latin typeface="+mn-lt"/>
                        </a:rPr>
                        <a:t>1082</a:t>
                      </a:r>
                    </a:p>
                  </a:txBody>
                  <a:tcPr marL="9525" marR="9525" marT="9525" marB="0" anchor="ctr"/>
                </a:tc>
                <a:tc>
                  <a:txBody>
                    <a:bodyPr/>
                    <a:lstStyle/>
                    <a:p>
                      <a:pPr algn="ctr" fontAlgn="b"/>
                      <a:r>
                        <a:rPr lang="en-US" sz="1050" b="0" i="0" u="none" strike="noStrike">
                          <a:solidFill>
                            <a:srgbClr val="000000"/>
                          </a:solidFill>
                          <a:effectLst/>
                          <a:latin typeface="+mn-lt"/>
                        </a:rPr>
                        <a:t>30%</a:t>
                      </a:r>
                    </a:p>
                  </a:txBody>
                  <a:tcPr marL="9525" marR="9525" marT="9525" marB="0" anchor="ctr"/>
                </a:tc>
                <a:tc>
                  <a:txBody>
                    <a:bodyPr/>
                    <a:lstStyle/>
                    <a:p>
                      <a:pPr algn="ctr" fontAlgn="b"/>
                      <a:r>
                        <a:rPr lang="en-US" sz="1050" b="0" i="0" u="none" strike="noStrike">
                          <a:solidFill>
                            <a:srgbClr val="000000"/>
                          </a:solidFill>
                          <a:effectLst/>
                          <a:latin typeface="+mn-lt"/>
                        </a:rPr>
                        <a:t>38%</a:t>
                      </a:r>
                    </a:p>
                  </a:txBody>
                  <a:tcPr marL="9525" marR="9525" marT="9525" marB="0" anchor="ctr"/>
                </a:tc>
                <a:tc>
                  <a:txBody>
                    <a:bodyPr/>
                    <a:lstStyle/>
                    <a:p>
                      <a:pPr algn="ctr" fontAlgn="b"/>
                      <a:r>
                        <a:rPr lang="en-US" sz="1050" b="0" i="0" u="none" strike="noStrike">
                          <a:solidFill>
                            <a:srgbClr val="000000"/>
                          </a:solidFill>
                          <a:effectLst/>
                          <a:latin typeface="+mn-lt"/>
                        </a:rPr>
                        <a:t>21%</a:t>
                      </a:r>
                    </a:p>
                  </a:txBody>
                  <a:tcPr marL="9525" marR="9525" marT="9525" marB="0" anchor="ctr"/>
                </a:tc>
                <a:tc>
                  <a:txBody>
                    <a:bodyPr/>
                    <a:lstStyle/>
                    <a:p>
                      <a:pPr algn="ctr" fontAlgn="b"/>
                      <a:r>
                        <a:rPr lang="en-US" sz="1050" b="0" i="0" u="none" strike="noStrike">
                          <a:solidFill>
                            <a:srgbClr val="FF0000"/>
                          </a:solidFill>
                          <a:effectLst/>
                          <a:latin typeface="+mn-lt"/>
                        </a:rPr>
                        <a:t>-9%</a:t>
                      </a:r>
                    </a:p>
                  </a:txBody>
                  <a:tcPr marL="9525" marR="9525" marT="9525" marB="0" anchor="ctr"/>
                </a:tc>
                <a:extLst>
                  <a:ext uri="{0D108BD9-81ED-4DB2-BD59-A6C34878D82A}">
                    <a16:rowId xmlns:a16="http://schemas.microsoft.com/office/drawing/2014/main" val="1511381424"/>
                  </a:ext>
                </a:extLst>
              </a:tr>
              <a:tr h="91440">
                <a:tc>
                  <a:txBody>
                    <a:bodyPr/>
                    <a:lstStyle/>
                    <a:p>
                      <a:pPr algn="l" fontAlgn="b"/>
                      <a:r>
                        <a:rPr lang="en-US" sz="1050" b="0" i="0" u="none" strike="noStrike">
                          <a:solidFill>
                            <a:srgbClr val="000000"/>
                          </a:solidFill>
                          <a:effectLst/>
                          <a:latin typeface="+mn-lt"/>
                        </a:rPr>
                        <a:t> Prebiotics</a:t>
                      </a:r>
                    </a:p>
                  </a:txBody>
                  <a:tcPr marL="9525" marR="9525" marT="9525" marB="0" anchor="ctr"/>
                </a:tc>
                <a:tc>
                  <a:txBody>
                    <a:bodyPr/>
                    <a:lstStyle/>
                    <a:p>
                      <a:pPr algn="ctr" fontAlgn="b"/>
                      <a:r>
                        <a:rPr lang="en-US" sz="1050" b="0" i="0" u="none" strike="noStrike">
                          <a:solidFill>
                            <a:srgbClr val="000000"/>
                          </a:solidFill>
                          <a:effectLst/>
                          <a:latin typeface="+mn-lt"/>
                        </a:rPr>
                        <a:t>1972</a:t>
                      </a:r>
                    </a:p>
                  </a:txBody>
                  <a:tcPr marL="9525" marR="9525" marT="9525" marB="0" anchor="ctr"/>
                </a:tc>
                <a:tc>
                  <a:txBody>
                    <a:bodyPr/>
                    <a:lstStyle/>
                    <a:p>
                      <a:pPr algn="ctr" fontAlgn="b"/>
                      <a:r>
                        <a:rPr lang="en-US" sz="1050" b="0" i="0" u="none" strike="noStrike">
                          <a:solidFill>
                            <a:srgbClr val="000000"/>
                          </a:solidFill>
                          <a:effectLst/>
                          <a:latin typeface="+mn-lt"/>
                        </a:rPr>
                        <a:t>29%</a:t>
                      </a:r>
                    </a:p>
                  </a:txBody>
                  <a:tcPr marL="9525" marR="9525" marT="9525" marB="0" anchor="ctr"/>
                </a:tc>
                <a:tc>
                  <a:txBody>
                    <a:bodyPr/>
                    <a:lstStyle/>
                    <a:p>
                      <a:pPr algn="ctr" fontAlgn="b"/>
                      <a:r>
                        <a:rPr lang="en-US" sz="1050" b="0" i="0" u="none" strike="noStrike">
                          <a:solidFill>
                            <a:srgbClr val="000000"/>
                          </a:solidFill>
                          <a:effectLst/>
                          <a:latin typeface="+mn-lt"/>
                        </a:rPr>
                        <a:t>45%</a:t>
                      </a:r>
                    </a:p>
                  </a:txBody>
                  <a:tcPr marL="9525" marR="9525" marT="9525" marB="0" anchor="ctr"/>
                </a:tc>
                <a:tc>
                  <a:txBody>
                    <a:bodyPr/>
                    <a:lstStyle/>
                    <a:p>
                      <a:pPr algn="ctr" fontAlgn="b"/>
                      <a:r>
                        <a:rPr lang="en-US" sz="1050" b="0" i="0" u="none" strike="noStrike">
                          <a:solidFill>
                            <a:srgbClr val="000000"/>
                          </a:solidFill>
                          <a:effectLst/>
                          <a:latin typeface="+mn-lt"/>
                        </a:rPr>
                        <a:t>20%</a:t>
                      </a:r>
                    </a:p>
                  </a:txBody>
                  <a:tcPr marL="9525" marR="9525" marT="9525" marB="0" anchor="ctr"/>
                </a:tc>
                <a:tc>
                  <a:txBody>
                    <a:bodyPr/>
                    <a:lstStyle/>
                    <a:p>
                      <a:pPr algn="ctr" fontAlgn="b"/>
                      <a:r>
                        <a:rPr lang="en-US" sz="1050" b="0" i="0" u="none" strike="noStrike">
                          <a:solidFill>
                            <a:srgbClr val="FF0000"/>
                          </a:solidFill>
                          <a:effectLst/>
                          <a:latin typeface="+mn-lt"/>
                        </a:rPr>
                        <a:t>-9%</a:t>
                      </a:r>
                    </a:p>
                  </a:txBody>
                  <a:tcPr marL="9525" marR="9525" marT="9525" marB="0" anchor="ctr"/>
                </a:tc>
                <a:extLst>
                  <a:ext uri="{0D108BD9-81ED-4DB2-BD59-A6C34878D82A}">
                    <a16:rowId xmlns:a16="http://schemas.microsoft.com/office/drawing/2014/main" val="3023266300"/>
                  </a:ext>
                </a:extLst>
              </a:tr>
              <a:tr h="91440">
                <a:tc>
                  <a:txBody>
                    <a:bodyPr/>
                    <a:lstStyle/>
                    <a:p>
                      <a:pPr algn="l" fontAlgn="b"/>
                      <a:r>
                        <a:rPr lang="en-US" sz="1050" b="0" i="0" u="none" strike="noStrike">
                          <a:solidFill>
                            <a:srgbClr val="000000"/>
                          </a:solidFill>
                          <a:effectLst/>
                          <a:latin typeface="+mn-lt"/>
                        </a:rPr>
                        <a:t> Alpha-GPC</a:t>
                      </a:r>
                    </a:p>
                  </a:txBody>
                  <a:tcPr marL="9525" marR="9525" marT="9525" marB="0" anchor="ctr"/>
                </a:tc>
                <a:tc>
                  <a:txBody>
                    <a:bodyPr/>
                    <a:lstStyle/>
                    <a:p>
                      <a:pPr algn="ctr" fontAlgn="b"/>
                      <a:r>
                        <a:rPr lang="en-US" sz="1050" b="0" i="0" u="none" strike="noStrike">
                          <a:solidFill>
                            <a:srgbClr val="000000"/>
                          </a:solidFill>
                          <a:effectLst/>
                          <a:latin typeface="+mn-lt"/>
                        </a:rPr>
                        <a:t>982</a:t>
                      </a:r>
                    </a:p>
                  </a:txBody>
                  <a:tcPr marL="9525" marR="9525" marT="9525" marB="0" anchor="ctr"/>
                </a:tc>
                <a:tc>
                  <a:txBody>
                    <a:bodyPr/>
                    <a:lstStyle/>
                    <a:p>
                      <a:pPr algn="ctr" fontAlgn="b"/>
                      <a:r>
                        <a:rPr lang="en-US" sz="1050" b="0" i="0" u="none" strike="noStrike">
                          <a:solidFill>
                            <a:srgbClr val="000000"/>
                          </a:solidFill>
                          <a:effectLst/>
                          <a:latin typeface="+mn-lt"/>
                        </a:rPr>
                        <a:t>30%</a:t>
                      </a:r>
                    </a:p>
                  </a:txBody>
                  <a:tcPr marL="9525" marR="9525" marT="9525" marB="0" anchor="ctr"/>
                </a:tc>
                <a:tc>
                  <a:txBody>
                    <a:bodyPr/>
                    <a:lstStyle/>
                    <a:p>
                      <a:pPr algn="ctr" fontAlgn="b"/>
                      <a:r>
                        <a:rPr lang="en-US" sz="1050" b="0" i="0" u="none" strike="noStrike">
                          <a:solidFill>
                            <a:srgbClr val="000000"/>
                          </a:solidFill>
                          <a:effectLst/>
                          <a:latin typeface="+mn-lt"/>
                        </a:rPr>
                        <a:t>38%</a:t>
                      </a:r>
                    </a:p>
                  </a:txBody>
                  <a:tcPr marL="9525" marR="9525" marT="9525" marB="0" anchor="ctr"/>
                </a:tc>
                <a:tc>
                  <a:txBody>
                    <a:bodyPr/>
                    <a:lstStyle/>
                    <a:p>
                      <a:pPr algn="ctr" fontAlgn="b"/>
                      <a:r>
                        <a:rPr lang="en-US" sz="1050" b="0" i="0" u="none" strike="noStrike">
                          <a:solidFill>
                            <a:srgbClr val="000000"/>
                          </a:solidFill>
                          <a:effectLst/>
                          <a:latin typeface="+mn-lt"/>
                        </a:rPr>
                        <a:t>21%</a:t>
                      </a:r>
                    </a:p>
                  </a:txBody>
                  <a:tcPr marL="9525" marR="9525" marT="9525" marB="0" anchor="ctr"/>
                </a:tc>
                <a:tc>
                  <a:txBody>
                    <a:bodyPr/>
                    <a:lstStyle/>
                    <a:p>
                      <a:pPr algn="ctr" fontAlgn="b"/>
                      <a:r>
                        <a:rPr lang="en-US" sz="1050" b="0" i="0" u="none" strike="noStrike">
                          <a:solidFill>
                            <a:srgbClr val="FF0000"/>
                          </a:solidFill>
                          <a:effectLst/>
                          <a:latin typeface="+mn-lt"/>
                        </a:rPr>
                        <a:t>-9%</a:t>
                      </a:r>
                    </a:p>
                  </a:txBody>
                  <a:tcPr marL="9525" marR="9525" marT="9525" marB="0" anchor="ctr"/>
                </a:tc>
                <a:extLst>
                  <a:ext uri="{0D108BD9-81ED-4DB2-BD59-A6C34878D82A}">
                    <a16:rowId xmlns:a16="http://schemas.microsoft.com/office/drawing/2014/main" val="124606255"/>
                  </a:ext>
                </a:extLst>
              </a:tr>
              <a:tr h="91440">
                <a:tc>
                  <a:txBody>
                    <a:bodyPr/>
                    <a:lstStyle/>
                    <a:p>
                      <a:pPr algn="l" fontAlgn="b"/>
                      <a:r>
                        <a:rPr lang="en-US" sz="1050" b="0" i="0" u="none" strike="noStrike">
                          <a:solidFill>
                            <a:srgbClr val="000000"/>
                          </a:solidFill>
                          <a:effectLst/>
                          <a:latin typeface="+mn-lt"/>
                        </a:rPr>
                        <a:t> Citicoline</a:t>
                      </a:r>
                    </a:p>
                  </a:txBody>
                  <a:tcPr marL="9525" marR="9525" marT="9525" marB="0" anchor="ctr"/>
                </a:tc>
                <a:tc>
                  <a:txBody>
                    <a:bodyPr/>
                    <a:lstStyle/>
                    <a:p>
                      <a:pPr algn="ctr" fontAlgn="b"/>
                      <a:r>
                        <a:rPr lang="en-US" sz="1050" b="0" i="0" u="none" strike="noStrike">
                          <a:solidFill>
                            <a:srgbClr val="000000"/>
                          </a:solidFill>
                          <a:effectLst/>
                          <a:latin typeface="+mn-lt"/>
                        </a:rPr>
                        <a:t>900</a:t>
                      </a:r>
                    </a:p>
                  </a:txBody>
                  <a:tcPr marL="9525" marR="9525" marT="9525" marB="0" anchor="ctr"/>
                </a:tc>
                <a:tc>
                  <a:txBody>
                    <a:bodyPr/>
                    <a:lstStyle/>
                    <a:p>
                      <a:pPr algn="ctr" fontAlgn="b"/>
                      <a:r>
                        <a:rPr lang="en-US" sz="1050" b="0" i="0" u="none" strike="noStrike">
                          <a:solidFill>
                            <a:srgbClr val="000000"/>
                          </a:solidFill>
                          <a:effectLst/>
                          <a:latin typeface="+mn-lt"/>
                        </a:rPr>
                        <a:t>32%</a:t>
                      </a:r>
                    </a:p>
                  </a:txBody>
                  <a:tcPr marL="9525" marR="9525" marT="9525" marB="0" anchor="ctr"/>
                </a:tc>
                <a:tc>
                  <a:txBody>
                    <a:bodyPr/>
                    <a:lstStyle/>
                    <a:p>
                      <a:pPr algn="ctr" fontAlgn="b"/>
                      <a:r>
                        <a:rPr lang="en-US" sz="1050" b="0" i="0" u="none" strike="noStrike">
                          <a:solidFill>
                            <a:srgbClr val="000000"/>
                          </a:solidFill>
                          <a:effectLst/>
                          <a:latin typeface="+mn-lt"/>
                        </a:rPr>
                        <a:t>38%</a:t>
                      </a:r>
                    </a:p>
                  </a:txBody>
                  <a:tcPr marL="9525" marR="9525" marT="9525" marB="0" anchor="ctr"/>
                </a:tc>
                <a:tc>
                  <a:txBody>
                    <a:bodyPr/>
                    <a:lstStyle/>
                    <a:p>
                      <a:pPr algn="ctr" fontAlgn="b"/>
                      <a:r>
                        <a:rPr lang="en-US" sz="1050" b="0" i="0" u="none" strike="noStrike">
                          <a:solidFill>
                            <a:srgbClr val="000000"/>
                          </a:solidFill>
                          <a:effectLst/>
                          <a:latin typeface="+mn-lt"/>
                        </a:rPr>
                        <a:t>22%</a:t>
                      </a:r>
                    </a:p>
                  </a:txBody>
                  <a:tcPr marL="9525" marR="9525" marT="9525" marB="0" anchor="ctr"/>
                </a:tc>
                <a:tc>
                  <a:txBody>
                    <a:bodyPr/>
                    <a:lstStyle/>
                    <a:p>
                      <a:pPr algn="ctr" fontAlgn="b"/>
                      <a:r>
                        <a:rPr lang="en-US" sz="1050" b="0" i="0" u="none" strike="noStrike">
                          <a:solidFill>
                            <a:srgbClr val="FF0000"/>
                          </a:solidFill>
                          <a:effectLst/>
                          <a:latin typeface="+mn-lt"/>
                        </a:rPr>
                        <a:t>-10%</a:t>
                      </a:r>
                    </a:p>
                  </a:txBody>
                  <a:tcPr marL="9525" marR="9525" marT="9525" marB="0" anchor="ctr"/>
                </a:tc>
                <a:extLst>
                  <a:ext uri="{0D108BD9-81ED-4DB2-BD59-A6C34878D82A}">
                    <a16:rowId xmlns:a16="http://schemas.microsoft.com/office/drawing/2014/main" val="4224138961"/>
                  </a:ext>
                </a:extLst>
              </a:tr>
              <a:tr h="91440">
                <a:tc>
                  <a:txBody>
                    <a:bodyPr/>
                    <a:lstStyle/>
                    <a:p>
                      <a:pPr algn="l" fontAlgn="b"/>
                      <a:r>
                        <a:rPr lang="en-US" sz="1050" b="0" i="0" u="none" strike="noStrike">
                          <a:solidFill>
                            <a:srgbClr val="000000"/>
                          </a:solidFill>
                          <a:effectLst/>
                          <a:latin typeface="+mn-lt"/>
                        </a:rPr>
                        <a:t> Glucosamine</a:t>
                      </a:r>
                    </a:p>
                  </a:txBody>
                  <a:tcPr marL="9525" marR="9525" marT="9525" marB="0" anchor="ctr"/>
                </a:tc>
                <a:tc>
                  <a:txBody>
                    <a:bodyPr/>
                    <a:lstStyle/>
                    <a:p>
                      <a:pPr algn="ctr" fontAlgn="b"/>
                      <a:r>
                        <a:rPr lang="en-US" sz="1050" b="0" i="0" u="none" strike="noStrike">
                          <a:solidFill>
                            <a:srgbClr val="000000"/>
                          </a:solidFill>
                          <a:effectLst/>
                          <a:latin typeface="+mn-lt"/>
                        </a:rPr>
                        <a:t>1292</a:t>
                      </a:r>
                    </a:p>
                  </a:txBody>
                  <a:tcPr marL="9525" marR="9525" marT="9525" marB="0" anchor="ctr"/>
                </a:tc>
                <a:tc>
                  <a:txBody>
                    <a:bodyPr/>
                    <a:lstStyle/>
                    <a:p>
                      <a:pPr algn="ctr" fontAlgn="b"/>
                      <a:r>
                        <a:rPr lang="en-US" sz="1050" b="0" i="0" u="none" strike="noStrike">
                          <a:solidFill>
                            <a:srgbClr val="000000"/>
                          </a:solidFill>
                          <a:effectLst/>
                          <a:latin typeface="+mn-lt"/>
                        </a:rPr>
                        <a:t>30%</a:t>
                      </a:r>
                    </a:p>
                  </a:txBody>
                  <a:tcPr marL="9525" marR="9525" marT="9525" marB="0" anchor="ctr"/>
                </a:tc>
                <a:tc>
                  <a:txBody>
                    <a:bodyPr/>
                    <a:lstStyle/>
                    <a:p>
                      <a:pPr algn="ctr" fontAlgn="b"/>
                      <a:r>
                        <a:rPr lang="en-US" sz="1050" b="0" i="0" u="none" strike="noStrike">
                          <a:solidFill>
                            <a:srgbClr val="000000"/>
                          </a:solidFill>
                          <a:effectLst/>
                          <a:latin typeface="+mn-lt"/>
                        </a:rPr>
                        <a:t>40%</a:t>
                      </a:r>
                    </a:p>
                  </a:txBody>
                  <a:tcPr marL="9525" marR="9525" marT="9525" marB="0" anchor="ctr"/>
                </a:tc>
                <a:tc>
                  <a:txBody>
                    <a:bodyPr/>
                    <a:lstStyle/>
                    <a:p>
                      <a:pPr algn="ctr" fontAlgn="b"/>
                      <a:r>
                        <a:rPr lang="en-US" sz="1050" b="0" i="0" u="none" strike="noStrike">
                          <a:solidFill>
                            <a:srgbClr val="000000"/>
                          </a:solidFill>
                          <a:effectLst/>
                          <a:latin typeface="+mn-lt"/>
                        </a:rPr>
                        <a:t>20%</a:t>
                      </a:r>
                    </a:p>
                  </a:txBody>
                  <a:tcPr marL="9525" marR="9525" marT="9525" marB="0" anchor="ctr"/>
                </a:tc>
                <a:tc>
                  <a:txBody>
                    <a:bodyPr/>
                    <a:lstStyle/>
                    <a:p>
                      <a:pPr algn="ctr" fontAlgn="b"/>
                      <a:r>
                        <a:rPr lang="en-US" sz="1050" b="0" i="0" u="none" strike="noStrike">
                          <a:solidFill>
                            <a:srgbClr val="FF0000"/>
                          </a:solidFill>
                          <a:effectLst/>
                          <a:latin typeface="+mn-lt"/>
                        </a:rPr>
                        <a:t>-10%</a:t>
                      </a:r>
                    </a:p>
                  </a:txBody>
                  <a:tcPr marL="9525" marR="9525" marT="9525" marB="0" anchor="ctr"/>
                </a:tc>
                <a:extLst>
                  <a:ext uri="{0D108BD9-81ED-4DB2-BD59-A6C34878D82A}">
                    <a16:rowId xmlns:a16="http://schemas.microsoft.com/office/drawing/2014/main" val="2977495338"/>
                  </a:ext>
                </a:extLst>
              </a:tr>
              <a:tr h="91440">
                <a:tc>
                  <a:txBody>
                    <a:bodyPr/>
                    <a:lstStyle/>
                    <a:p>
                      <a:pPr algn="l" fontAlgn="b"/>
                      <a:r>
                        <a:rPr lang="en-US" sz="1050" b="0" i="0" u="none" strike="noStrike">
                          <a:solidFill>
                            <a:srgbClr val="000000"/>
                          </a:solidFill>
                          <a:effectLst/>
                          <a:latin typeface="+mn-lt"/>
                        </a:rPr>
                        <a:t> Choline</a:t>
                      </a:r>
                    </a:p>
                  </a:txBody>
                  <a:tcPr marL="9525" marR="9525" marT="9525" marB="0" anchor="ctr"/>
                </a:tc>
                <a:tc>
                  <a:txBody>
                    <a:bodyPr/>
                    <a:lstStyle/>
                    <a:p>
                      <a:pPr algn="ctr" fontAlgn="b"/>
                      <a:r>
                        <a:rPr lang="en-US" sz="1050" b="0" i="0" u="none" strike="noStrike">
                          <a:solidFill>
                            <a:srgbClr val="000000"/>
                          </a:solidFill>
                          <a:effectLst/>
                          <a:latin typeface="+mn-lt"/>
                        </a:rPr>
                        <a:t>973</a:t>
                      </a:r>
                    </a:p>
                  </a:txBody>
                  <a:tcPr marL="9525" marR="9525" marT="9525" marB="0" anchor="ctr"/>
                </a:tc>
                <a:tc>
                  <a:txBody>
                    <a:bodyPr/>
                    <a:lstStyle/>
                    <a:p>
                      <a:pPr algn="ctr" fontAlgn="b"/>
                      <a:r>
                        <a:rPr lang="en-US" sz="1050" b="0" i="0" u="none" strike="noStrike">
                          <a:solidFill>
                            <a:srgbClr val="000000"/>
                          </a:solidFill>
                          <a:effectLst/>
                          <a:latin typeface="+mn-lt"/>
                        </a:rPr>
                        <a:t>32%</a:t>
                      </a:r>
                    </a:p>
                  </a:txBody>
                  <a:tcPr marL="9525" marR="9525" marT="9525" marB="0" anchor="ctr"/>
                </a:tc>
                <a:tc>
                  <a:txBody>
                    <a:bodyPr/>
                    <a:lstStyle/>
                    <a:p>
                      <a:pPr algn="ctr" fontAlgn="b"/>
                      <a:r>
                        <a:rPr lang="en-US" sz="1050" b="0" i="0" u="none" strike="noStrike">
                          <a:solidFill>
                            <a:srgbClr val="000000"/>
                          </a:solidFill>
                          <a:effectLst/>
                          <a:latin typeface="+mn-lt"/>
                        </a:rPr>
                        <a:t>37%</a:t>
                      </a:r>
                    </a:p>
                  </a:txBody>
                  <a:tcPr marL="9525" marR="9525" marT="9525" marB="0" anchor="ctr"/>
                </a:tc>
                <a:tc>
                  <a:txBody>
                    <a:bodyPr/>
                    <a:lstStyle/>
                    <a:p>
                      <a:pPr algn="ctr" fontAlgn="b"/>
                      <a:r>
                        <a:rPr lang="en-US" sz="1050" b="0" i="0" u="none" strike="noStrike">
                          <a:solidFill>
                            <a:srgbClr val="000000"/>
                          </a:solidFill>
                          <a:effectLst/>
                          <a:latin typeface="+mn-lt"/>
                        </a:rPr>
                        <a:t>21%</a:t>
                      </a:r>
                    </a:p>
                  </a:txBody>
                  <a:tcPr marL="9525" marR="9525" marT="9525" marB="0" anchor="ctr"/>
                </a:tc>
                <a:tc>
                  <a:txBody>
                    <a:bodyPr/>
                    <a:lstStyle/>
                    <a:p>
                      <a:pPr algn="ctr" fontAlgn="b"/>
                      <a:r>
                        <a:rPr lang="en-US" sz="1050" b="0" i="0" u="none" strike="noStrike">
                          <a:solidFill>
                            <a:srgbClr val="FF0000"/>
                          </a:solidFill>
                          <a:effectLst/>
                          <a:latin typeface="+mn-lt"/>
                        </a:rPr>
                        <a:t>-11%</a:t>
                      </a:r>
                    </a:p>
                  </a:txBody>
                  <a:tcPr marL="9525" marR="9525" marT="9525" marB="0" anchor="ctr"/>
                </a:tc>
                <a:extLst>
                  <a:ext uri="{0D108BD9-81ED-4DB2-BD59-A6C34878D82A}">
                    <a16:rowId xmlns:a16="http://schemas.microsoft.com/office/drawing/2014/main" val="3170224433"/>
                  </a:ext>
                </a:extLst>
              </a:tr>
              <a:tr h="91440">
                <a:tc>
                  <a:txBody>
                    <a:bodyPr/>
                    <a:lstStyle/>
                    <a:p>
                      <a:pPr algn="l" fontAlgn="b"/>
                      <a:r>
                        <a:rPr lang="en-US" sz="1050" b="0" i="0" u="none" strike="noStrike">
                          <a:solidFill>
                            <a:srgbClr val="000000"/>
                          </a:solidFill>
                          <a:effectLst/>
                          <a:latin typeface="+mn-lt"/>
                        </a:rPr>
                        <a:t> MSM</a:t>
                      </a:r>
                    </a:p>
                  </a:txBody>
                  <a:tcPr marL="9525" marR="9525" marT="9525" marB="0" anchor="ctr"/>
                </a:tc>
                <a:tc>
                  <a:txBody>
                    <a:bodyPr/>
                    <a:lstStyle/>
                    <a:p>
                      <a:pPr algn="ctr" fontAlgn="b"/>
                      <a:r>
                        <a:rPr lang="en-US" sz="1050" b="0" i="0" u="none" strike="noStrike">
                          <a:solidFill>
                            <a:srgbClr val="000000"/>
                          </a:solidFill>
                          <a:effectLst/>
                          <a:latin typeface="+mn-lt"/>
                        </a:rPr>
                        <a:t>1019</a:t>
                      </a:r>
                    </a:p>
                  </a:txBody>
                  <a:tcPr marL="9525" marR="9525" marT="9525" marB="0" anchor="ctr"/>
                </a:tc>
                <a:tc>
                  <a:txBody>
                    <a:bodyPr/>
                    <a:lstStyle/>
                    <a:p>
                      <a:pPr algn="ctr" fontAlgn="b"/>
                      <a:r>
                        <a:rPr lang="en-US" sz="1050" b="0" i="0" u="none" strike="noStrike">
                          <a:solidFill>
                            <a:srgbClr val="000000"/>
                          </a:solidFill>
                          <a:effectLst/>
                          <a:latin typeface="+mn-lt"/>
                        </a:rPr>
                        <a:t>33%</a:t>
                      </a:r>
                    </a:p>
                  </a:txBody>
                  <a:tcPr marL="9525" marR="9525" marT="9525" marB="0" anchor="ctr"/>
                </a:tc>
                <a:tc>
                  <a:txBody>
                    <a:bodyPr/>
                    <a:lstStyle/>
                    <a:p>
                      <a:pPr algn="ctr" fontAlgn="b"/>
                      <a:r>
                        <a:rPr lang="en-US" sz="1050" b="0" i="0" u="none" strike="noStrike">
                          <a:solidFill>
                            <a:srgbClr val="000000"/>
                          </a:solidFill>
                          <a:effectLst/>
                          <a:latin typeface="+mn-lt"/>
                        </a:rPr>
                        <a:t>36%</a:t>
                      </a:r>
                    </a:p>
                  </a:txBody>
                  <a:tcPr marL="9525" marR="9525" marT="9525" marB="0" anchor="ctr"/>
                </a:tc>
                <a:tc>
                  <a:txBody>
                    <a:bodyPr/>
                    <a:lstStyle/>
                    <a:p>
                      <a:pPr algn="ctr" fontAlgn="b"/>
                      <a:r>
                        <a:rPr lang="en-US" sz="1050" b="0" i="0" u="none" strike="noStrike">
                          <a:solidFill>
                            <a:srgbClr val="000000"/>
                          </a:solidFill>
                          <a:effectLst/>
                          <a:latin typeface="+mn-lt"/>
                        </a:rPr>
                        <a:t>22%</a:t>
                      </a:r>
                    </a:p>
                  </a:txBody>
                  <a:tcPr marL="9525" marR="9525" marT="9525" marB="0" anchor="ctr"/>
                </a:tc>
                <a:tc>
                  <a:txBody>
                    <a:bodyPr/>
                    <a:lstStyle/>
                    <a:p>
                      <a:pPr algn="ctr" fontAlgn="b"/>
                      <a:r>
                        <a:rPr lang="en-US" sz="1050" b="0" i="0" u="none" strike="noStrike">
                          <a:solidFill>
                            <a:srgbClr val="FF0000"/>
                          </a:solidFill>
                          <a:effectLst/>
                          <a:latin typeface="+mn-lt"/>
                        </a:rPr>
                        <a:t>-11%</a:t>
                      </a:r>
                    </a:p>
                  </a:txBody>
                  <a:tcPr marL="9525" marR="9525" marT="9525" marB="0" anchor="ctr"/>
                </a:tc>
                <a:extLst>
                  <a:ext uri="{0D108BD9-81ED-4DB2-BD59-A6C34878D82A}">
                    <a16:rowId xmlns:a16="http://schemas.microsoft.com/office/drawing/2014/main" val="2955693025"/>
                  </a:ext>
                </a:extLst>
              </a:tr>
              <a:tr h="91440">
                <a:tc>
                  <a:txBody>
                    <a:bodyPr/>
                    <a:lstStyle/>
                    <a:p>
                      <a:pPr algn="l" fontAlgn="b"/>
                      <a:r>
                        <a:rPr lang="en-US" sz="1050" b="0" i="0" u="none" strike="noStrike">
                          <a:solidFill>
                            <a:srgbClr val="000000"/>
                          </a:solidFill>
                          <a:effectLst/>
                          <a:latin typeface="+mn-lt"/>
                        </a:rPr>
                        <a:t> Postbiotics</a:t>
                      </a:r>
                    </a:p>
                  </a:txBody>
                  <a:tcPr marL="9525" marR="9525" marT="9525" marB="0" anchor="ctr"/>
                </a:tc>
                <a:tc>
                  <a:txBody>
                    <a:bodyPr/>
                    <a:lstStyle/>
                    <a:p>
                      <a:pPr algn="ctr" fontAlgn="b"/>
                      <a:r>
                        <a:rPr lang="en-US" sz="1050" b="0" i="0" u="none" strike="noStrike">
                          <a:solidFill>
                            <a:srgbClr val="000000"/>
                          </a:solidFill>
                          <a:effectLst/>
                          <a:latin typeface="+mn-lt"/>
                        </a:rPr>
                        <a:t>1322</a:t>
                      </a:r>
                    </a:p>
                  </a:txBody>
                  <a:tcPr marL="9525" marR="9525" marT="9525" marB="0" anchor="ctr"/>
                </a:tc>
                <a:tc>
                  <a:txBody>
                    <a:bodyPr/>
                    <a:lstStyle/>
                    <a:p>
                      <a:pPr algn="ctr" fontAlgn="b"/>
                      <a:r>
                        <a:rPr lang="en-US" sz="1050" b="0" i="0" u="none" strike="noStrike">
                          <a:solidFill>
                            <a:srgbClr val="000000"/>
                          </a:solidFill>
                          <a:effectLst/>
                          <a:latin typeface="+mn-lt"/>
                        </a:rPr>
                        <a:t>31%</a:t>
                      </a:r>
                    </a:p>
                  </a:txBody>
                  <a:tcPr marL="9525" marR="9525" marT="9525" marB="0" anchor="ctr"/>
                </a:tc>
                <a:tc>
                  <a:txBody>
                    <a:bodyPr/>
                    <a:lstStyle/>
                    <a:p>
                      <a:pPr algn="ctr" fontAlgn="b"/>
                      <a:r>
                        <a:rPr lang="en-US" sz="1050" b="0" i="0" u="none" strike="noStrike">
                          <a:solidFill>
                            <a:srgbClr val="000000"/>
                          </a:solidFill>
                          <a:effectLst/>
                          <a:latin typeface="+mn-lt"/>
                        </a:rPr>
                        <a:t>41%</a:t>
                      </a:r>
                    </a:p>
                  </a:txBody>
                  <a:tcPr marL="9525" marR="9525" marT="9525" marB="0" anchor="ctr"/>
                </a:tc>
                <a:tc>
                  <a:txBody>
                    <a:bodyPr/>
                    <a:lstStyle/>
                    <a:p>
                      <a:pPr algn="ctr" fontAlgn="b"/>
                      <a:r>
                        <a:rPr lang="en-US" sz="1050" b="0" i="0" u="none" strike="noStrike">
                          <a:solidFill>
                            <a:srgbClr val="000000"/>
                          </a:solidFill>
                          <a:effectLst/>
                          <a:latin typeface="+mn-lt"/>
                        </a:rPr>
                        <a:t>19%</a:t>
                      </a:r>
                    </a:p>
                  </a:txBody>
                  <a:tcPr marL="9525" marR="9525" marT="9525" marB="0" anchor="ctr"/>
                </a:tc>
                <a:tc>
                  <a:txBody>
                    <a:bodyPr/>
                    <a:lstStyle/>
                    <a:p>
                      <a:pPr algn="ctr" fontAlgn="b"/>
                      <a:r>
                        <a:rPr lang="en-US" sz="1050" b="0" i="0" u="none" strike="noStrike">
                          <a:solidFill>
                            <a:srgbClr val="FF0000"/>
                          </a:solidFill>
                          <a:effectLst/>
                          <a:latin typeface="+mn-lt"/>
                        </a:rPr>
                        <a:t>-11%</a:t>
                      </a:r>
                    </a:p>
                  </a:txBody>
                  <a:tcPr marL="9525" marR="9525" marT="9525" marB="0" anchor="ctr"/>
                </a:tc>
                <a:extLst>
                  <a:ext uri="{0D108BD9-81ED-4DB2-BD59-A6C34878D82A}">
                    <a16:rowId xmlns:a16="http://schemas.microsoft.com/office/drawing/2014/main" val="3430723351"/>
                  </a:ext>
                </a:extLst>
              </a:tr>
              <a:tr h="91440">
                <a:tc>
                  <a:txBody>
                    <a:bodyPr/>
                    <a:lstStyle/>
                    <a:p>
                      <a:pPr algn="l" fontAlgn="b"/>
                      <a:r>
                        <a:rPr lang="en-US" sz="1050" b="0" i="0" u="none" strike="noStrike">
                          <a:solidFill>
                            <a:srgbClr val="000000"/>
                          </a:solidFill>
                          <a:effectLst/>
                          <a:latin typeface="+mn-lt"/>
                        </a:rPr>
                        <a:t> Nootropics</a:t>
                      </a:r>
                    </a:p>
                  </a:txBody>
                  <a:tcPr marL="9525" marR="9525" marT="9525" marB="0" anchor="ctr"/>
                </a:tc>
                <a:tc>
                  <a:txBody>
                    <a:bodyPr/>
                    <a:lstStyle/>
                    <a:p>
                      <a:pPr algn="ctr" fontAlgn="b"/>
                      <a:r>
                        <a:rPr lang="en-US" sz="1050" b="0" i="0" u="none" strike="noStrike">
                          <a:solidFill>
                            <a:srgbClr val="000000"/>
                          </a:solidFill>
                          <a:effectLst/>
                          <a:latin typeface="+mn-lt"/>
                        </a:rPr>
                        <a:t>911</a:t>
                      </a:r>
                    </a:p>
                  </a:txBody>
                  <a:tcPr marL="9525" marR="9525" marT="9525" marB="0" anchor="ctr"/>
                </a:tc>
                <a:tc>
                  <a:txBody>
                    <a:bodyPr/>
                    <a:lstStyle/>
                    <a:p>
                      <a:pPr algn="ctr" fontAlgn="b"/>
                      <a:r>
                        <a:rPr lang="en-US" sz="1050" b="0" i="0" u="none" strike="noStrike">
                          <a:solidFill>
                            <a:srgbClr val="000000"/>
                          </a:solidFill>
                          <a:effectLst/>
                          <a:latin typeface="+mn-lt"/>
                        </a:rPr>
                        <a:t>34%</a:t>
                      </a:r>
                    </a:p>
                  </a:txBody>
                  <a:tcPr marL="9525" marR="9525" marT="9525" marB="0" anchor="ctr"/>
                </a:tc>
                <a:tc>
                  <a:txBody>
                    <a:bodyPr/>
                    <a:lstStyle/>
                    <a:p>
                      <a:pPr algn="ctr" fontAlgn="b"/>
                      <a:r>
                        <a:rPr lang="en-US" sz="1050" b="0" i="0" u="none" strike="noStrike">
                          <a:solidFill>
                            <a:srgbClr val="000000"/>
                          </a:solidFill>
                          <a:effectLst/>
                          <a:latin typeface="+mn-lt"/>
                        </a:rPr>
                        <a:t>35%</a:t>
                      </a:r>
                    </a:p>
                  </a:txBody>
                  <a:tcPr marL="9525" marR="9525" marT="9525" marB="0" anchor="ctr"/>
                </a:tc>
                <a:tc>
                  <a:txBody>
                    <a:bodyPr/>
                    <a:lstStyle/>
                    <a:p>
                      <a:pPr algn="ctr" fontAlgn="b"/>
                      <a:r>
                        <a:rPr lang="en-US" sz="1050" b="0" i="0" u="none" strike="noStrike">
                          <a:solidFill>
                            <a:srgbClr val="000000"/>
                          </a:solidFill>
                          <a:effectLst/>
                          <a:latin typeface="+mn-lt"/>
                        </a:rPr>
                        <a:t>21%</a:t>
                      </a:r>
                    </a:p>
                  </a:txBody>
                  <a:tcPr marL="9525" marR="9525" marT="9525" marB="0" anchor="ctr"/>
                </a:tc>
                <a:tc>
                  <a:txBody>
                    <a:bodyPr/>
                    <a:lstStyle/>
                    <a:p>
                      <a:pPr algn="ctr" fontAlgn="b"/>
                      <a:r>
                        <a:rPr lang="en-US" sz="1050" b="0" i="0" u="none" strike="noStrike">
                          <a:solidFill>
                            <a:srgbClr val="FF0000"/>
                          </a:solidFill>
                          <a:effectLst/>
                          <a:latin typeface="+mn-lt"/>
                        </a:rPr>
                        <a:t>-13%</a:t>
                      </a:r>
                    </a:p>
                  </a:txBody>
                  <a:tcPr marL="9525" marR="9525" marT="9525" marB="0" anchor="ctr"/>
                </a:tc>
                <a:extLst>
                  <a:ext uri="{0D108BD9-81ED-4DB2-BD59-A6C34878D82A}">
                    <a16:rowId xmlns:a16="http://schemas.microsoft.com/office/drawing/2014/main" val="3940843129"/>
                  </a:ext>
                </a:extLst>
              </a:tr>
            </a:tbl>
          </a:graphicData>
        </a:graphic>
      </p:graphicFrame>
    </p:spTree>
    <p:extLst>
      <p:ext uri="{BB962C8B-B14F-4D97-AF65-F5344CB8AC3E}">
        <p14:creationId xmlns:p14="http://schemas.microsoft.com/office/powerpoint/2010/main" val="1872057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Usage change: UK, de, it</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n varies by supplement. Question: “Which of the following best describes how your use of each of these supplements compares to your usage 1 year ago?”</a:t>
            </a:r>
          </a:p>
        </p:txBody>
      </p:sp>
      <p:graphicFrame>
        <p:nvGraphicFramePr>
          <p:cNvPr id="6" name="Table 5">
            <a:extLst>
              <a:ext uri="{FF2B5EF4-FFF2-40B4-BE49-F238E27FC236}">
                <a16:creationId xmlns:a16="http://schemas.microsoft.com/office/drawing/2014/main" id="{1B744C89-8205-E278-DB78-B20783DF7CDA}"/>
              </a:ext>
            </a:extLst>
          </p:cNvPr>
          <p:cNvGraphicFramePr>
            <a:graphicFrameLocks noGrp="1"/>
          </p:cNvGraphicFramePr>
          <p:nvPr>
            <p:extLst>
              <p:ext uri="{D42A27DB-BD31-4B8C-83A1-F6EECF244321}">
                <p14:modId xmlns:p14="http://schemas.microsoft.com/office/powerpoint/2010/main" val="3960516654"/>
              </p:ext>
            </p:extLst>
          </p:nvPr>
        </p:nvGraphicFramePr>
        <p:xfrm>
          <a:off x="3307080" y="943943"/>
          <a:ext cx="8046720" cy="5361548"/>
        </p:xfrm>
        <a:graphic>
          <a:graphicData uri="http://schemas.openxmlformats.org/drawingml/2006/table">
            <a:tbl>
              <a:tblPr firstRow="1" bandRow="1">
                <a:tableStyleId>{5C22544A-7EE6-4342-B048-85BDC9FD1C3A}</a:tableStyleId>
              </a:tblPr>
              <a:tblGrid>
                <a:gridCol w="1188720">
                  <a:extLst>
                    <a:ext uri="{9D8B030D-6E8A-4147-A177-3AD203B41FA5}">
                      <a16:colId xmlns:a16="http://schemas.microsoft.com/office/drawing/2014/main" val="138671289"/>
                    </a:ext>
                  </a:extLst>
                </a:gridCol>
                <a:gridCol w="457200">
                  <a:extLst>
                    <a:ext uri="{9D8B030D-6E8A-4147-A177-3AD203B41FA5}">
                      <a16:colId xmlns:a16="http://schemas.microsoft.com/office/drawing/2014/main" val="2176019842"/>
                    </a:ext>
                  </a:extLst>
                </a:gridCol>
                <a:gridCol w="457200">
                  <a:extLst>
                    <a:ext uri="{9D8B030D-6E8A-4147-A177-3AD203B41FA5}">
                      <a16:colId xmlns:a16="http://schemas.microsoft.com/office/drawing/2014/main" val="1129068151"/>
                    </a:ext>
                  </a:extLst>
                </a:gridCol>
                <a:gridCol w="457200">
                  <a:extLst>
                    <a:ext uri="{9D8B030D-6E8A-4147-A177-3AD203B41FA5}">
                      <a16:colId xmlns:a16="http://schemas.microsoft.com/office/drawing/2014/main" val="165708192"/>
                    </a:ext>
                  </a:extLst>
                </a:gridCol>
                <a:gridCol w="457200">
                  <a:extLst>
                    <a:ext uri="{9D8B030D-6E8A-4147-A177-3AD203B41FA5}">
                      <a16:colId xmlns:a16="http://schemas.microsoft.com/office/drawing/2014/main" val="746013168"/>
                    </a:ext>
                  </a:extLst>
                </a:gridCol>
                <a:gridCol w="457200">
                  <a:extLst>
                    <a:ext uri="{9D8B030D-6E8A-4147-A177-3AD203B41FA5}">
                      <a16:colId xmlns:a16="http://schemas.microsoft.com/office/drawing/2014/main" val="4282075420"/>
                    </a:ext>
                  </a:extLst>
                </a:gridCol>
                <a:gridCol w="457200">
                  <a:extLst>
                    <a:ext uri="{9D8B030D-6E8A-4147-A177-3AD203B41FA5}">
                      <a16:colId xmlns:a16="http://schemas.microsoft.com/office/drawing/2014/main" val="1979009785"/>
                    </a:ext>
                  </a:extLst>
                </a:gridCol>
                <a:gridCol w="457200">
                  <a:extLst>
                    <a:ext uri="{9D8B030D-6E8A-4147-A177-3AD203B41FA5}">
                      <a16:colId xmlns:a16="http://schemas.microsoft.com/office/drawing/2014/main" val="958053906"/>
                    </a:ext>
                  </a:extLst>
                </a:gridCol>
                <a:gridCol w="457200">
                  <a:extLst>
                    <a:ext uri="{9D8B030D-6E8A-4147-A177-3AD203B41FA5}">
                      <a16:colId xmlns:a16="http://schemas.microsoft.com/office/drawing/2014/main" val="801023621"/>
                    </a:ext>
                  </a:extLst>
                </a:gridCol>
                <a:gridCol w="457200">
                  <a:extLst>
                    <a:ext uri="{9D8B030D-6E8A-4147-A177-3AD203B41FA5}">
                      <a16:colId xmlns:a16="http://schemas.microsoft.com/office/drawing/2014/main" val="2140393093"/>
                    </a:ext>
                  </a:extLst>
                </a:gridCol>
                <a:gridCol w="457200">
                  <a:extLst>
                    <a:ext uri="{9D8B030D-6E8A-4147-A177-3AD203B41FA5}">
                      <a16:colId xmlns:a16="http://schemas.microsoft.com/office/drawing/2014/main" val="431858037"/>
                    </a:ext>
                  </a:extLst>
                </a:gridCol>
                <a:gridCol w="457200">
                  <a:extLst>
                    <a:ext uri="{9D8B030D-6E8A-4147-A177-3AD203B41FA5}">
                      <a16:colId xmlns:a16="http://schemas.microsoft.com/office/drawing/2014/main" val="1159268468"/>
                    </a:ext>
                  </a:extLst>
                </a:gridCol>
                <a:gridCol w="457200">
                  <a:extLst>
                    <a:ext uri="{9D8B030D-6E8A-4147-A177-3AD203B41FA5}">
                      <a16:colId xmlns:a16="http://schemas.microsoft.com/office/drawing/2014/main" val="4142426992"/>
                    </a:ext>
                  </a:extLst>
                </a:gridCol>
                <a:gridCol w="457200">
                  <a:extLst>
                    <a:ext uri="{9D8B030D-6E8A-4147-A177-3AD203B41FA5}">
                      <a16:colId xmlns:a16="http://schemas.microsoft.com/office/drawing/2014/main" val="2190010771"/>
                    </a:ext>
                  </a:extLst>
                </a:gridCol>
                <a:gridCol w="457200">
                  <a:extLst>
                    <a:ext uri="{9D8B030D-6E8A-4147-A177-3AD203B41FA5}">
                      <a16:colId xmlns:a16="http://schemas.microsoft.com/office/drawing/2014/main" val="2852462397"/>
                    </a:ext>
                  </a:extLst>
                </a:gridCol>
                <a:gridCol w="457200">
                  <a:extLst>
                    <a:ext uri="{9D8B030D-6E8A-4147-A177-3AD203B41FA5}">
                      <a16:colId xmlns:a16="http://schemas.microsoft.com/office/drawing/2014/main" val="2252115291"/>
                    </a:ext>
                  </a:extLst>
                </a:gridCol>
              </a:tblGrid>
              <a:tr h="182880">
                <a:tc>
                  <a:txBody>
                    <a:bodyPr/>
                    <a:lstStyle/>
                    <a:p>
                      <a:pPr algn="ctr" fontAlgn="b"/>
                      <a:endParaRPr lang="en-US" sz="1000" b="0" i="0" u="none" strike="noStrike">
                        <a:solidFill>
                          <a:srgbClr val="000000"/>
                        </a:solidFill>
                        <a:effectLst/>
                        <a:latin typeface="+mn-lt"/>
                      </a:endParaRPr>
                    </a:p>
                  </a:txBody>
                  <a:tcPr marL="6593" marR="6593" marT="6593" marB="0" anchor="ctr"/>
                </a:tc>
                <a:tc gridSpan="3">
                  <a:txBody>
                    <a:bodyPr/>
                    <a:lstStyle/>
                    <a:p>
                      <a:pPr algn="ctr" fontAlgn="b"/>
                      <a:r>
                        <a:rPr lang="en-US" sz="1000" u="none" strike="noStrike">
                          <a:effectLst/>
                          <a:latin typeface="+mn-lt"/>
                        </a:rPr>
                        <a:t>n</a:t>
                      </a:r>
                      <a:endParaRPr lang="en-US" sz="1000" b="0" i="0" u="none" strike="noStrike">
                        <a:solidFill>
                          <a:srgbClr val="000000"/>
                        </a:solidFill>
                        <a:effectLst/>
                        <a:latin typeface="+mn-lt"/>
                      </a:endParaRPr>
                    </a:p>
                  </a:txBody>
                  <a:tcPr marL="6593" marR="6593" marT="6593" marB="0" anchor="ctr"/>
                </a:tc>
                <a:tc hMerge="1">
                  <a:txBody>
                    <a:bodyPr/>
                    <a:lstStyle/>
                    <a:p>
                      <a:endParaRPr lang="en-US"/>
                    </a:p>
                  </a:txBody>
                  <a:tcPr/>
                </a:tc>
                <a:tc hMerge="1">
                  <a:txBody>
                    <a:bodyPr/>
                    <a:lstStyle/>
                    <a:p>
                      <a:endParaRPr lang="en-US"/>
                    </a:p>
                  </a:txBody>
                  <a:tcPr/>
                </a:tc>
                <a:tc gridSpan="3">
                  <a:txBody>
                    <a:bodyPr/>
                    <a:lstStyle/>
                    <a:p>
                      <a:pPr algn="ctr" fontAlgn="b"/>
                      <a:r>
                        <a:rPr lang="en-US" sz="1000" u="none" strike="noStrike">
                          <a:effectLst/>
                          <a:latin typeface="+mn-lt"/>
                        </a:rPr>
                        <a:t>Taking Less</a:t>
                      </a:r>
                      <a:endParaRPr lang="en-US" sz="1000" b="0" i="0" u="none" strike="noStrike">
                        <a:solidFill>
                          <a:srgbClr val="000000"/>
                        </a:solidFill>
                        <a:effectLst/>
                        <a:latin typeface="+mn-lt"/>
                      </a:endParaRPr>
                    </a:p>
                  </a:txBody>
                  <a:tcPr marL="6593" marR="6593" marT="6593" marB="0" anchor="ctr"/>
                </a:tc>
                <a:tc hMerge="1">
                  <a:txBody>
                    <a:bodyPr/>
                    <a:lstStyle/>
                    <a:p>
                      <a:endParaRPr lang="en-US"/>
                    </a:p>
                  </a:txBody>
                  <a:tcPr/>
                </a:tc>
                <a:tc hMerge="1">
                  <a:txBody>
                    <a:bodyPr/>
                    <a:lstStyle/>
                    <a:p>
                      <a:endParaRPr lang="en-US"/>
                    </a:p>
                  </a:txBody>
                  <a:tcPr/>
                </a:tc>
                <a:tc gridSpan="3">
                  <a:txBody>
                    <a:bodyPr/>
                    <a:lstStyle/>
                    <a:p>
                      <a:pPr algn="ctr" fontAlgn="b"/>
                      <a:r>
                        <a:rPr lang="en-US" sz="1000" u="none" strike="noStrike">
                          <a:effectLst/>
                          <a:latin typeface="+mn-lt"/>
                        </a:rPr>
                        <a:t>Taking the Same</a:t>
                      </a:r>
                      <a:endParaRPr lang="en-US" sz="1000" b="0" i="0" u="none" strike="noStrike">
                        <a:solidFill>
                          <a:srgbClr val="000000"/>
                        </a:solidFill>
                        <a:effectLst/>
                        <a:latin typeface="+mn-lt"/>
                      </a:endParaRPr>
                    </a:p>
                  </a:txBody>
                  <a:tcPr marL="6593" marR="6593" marT="6593" marB="0" anchor="ctr"/>
                </a:tc>
                <a:tc hMerge="1">
                  <a:txBody>
                    <a:bodyPr/>
                    <a:lstStyle/>
                    <a:p>
                      <a:endParaRPr lang="en-US"/>
                    </a:p>
                  </a:txBody>
                  <a:tcPr/>
                </a:tc>
                <a:tc hMerge="1">
                  <a:txBody>
                    <a:bodyPr/>
                    <a:lstStyle/>
                    <a:p>
                      <a:endParaRPr lang="en-US"/>
                    </a:p>
                  </a:txBody>
                  <a:tcPr/>
                </a:tc>
                <a:tc gridSpan="3">
                  <a:txBody>
                    <a:bodyPr/>
                    <a:lstStyle/>
                    <a:p>
                      <a:pPr algn="ctr" fontAlgn="b"/>
                      <a:r>
                        <a:rPr lang="en-US" sz="1000" u="none" strike="noStrike">
                          <a:effectLst/>
                          <a:latin typeface="+mn-lt"/>
                        </a:rPr>
                        <a:t>Taking More</a:t>
                      </a:r>
                      <a:endParaRPr lang="en-US" sz="1000" b="0" i="0" u="none" strike="noStrike">
                        <a:solidFill>
                          <a:srgbClr val="000000"/>
                        </a:solidFill>
                        <a:effectLst/>
                        <a:latin typeface="+mn-lt"/>
                      </a:endParaRPr>
                    </a:p>
                  </a:txBody>
                  <a:tcPr marL="6593" marR="6593" marT="6593" marB="0" anchor="ctr"/>
                </a:tc>
                <a:tc hMerge="1">
                  <a:txBody>
                    <a:bodyPr/>
                    <a:lstStyle/>
                    <a:p>
                      <a:endParaRPr lang="en-US"/>
                    </a:p>
                  </a:txBody>
                  <a:tcPr/>
                </a:tc>
                <a:tc hMerge="1">
                  <a:txBody>
                    <a:bodyPr/>
                    <a:lstStyle/>
                    <a:p>
                      <a:endParaRPr lang="en-US"/>
                    </a:p>
                  </a:txBody>
                  <a:tcPr/>
                </a:tc>
                <a:tc gridSpan="3">
                  <a:txBody>
                    <a:bodyPr/>
                    <a:lstStyle/>
                    <a:p>
                      <a:pPr algn="ctr" fontAlgn="b"/>
                      <a:r>
                        <a:rPr lang="en-US" sz="1000" u="none" strike="noStrike">
                          <a:effectLst/>
                          <a:latin typeface="+mn-lt"/>
                        </a:rPr>
                        <a:t>More vs. Less</a:t>
                      </a:r>
                      <a:endParaRPr lang="en-US" sz="1000" b="0" i="0" u="none" strike="noStrike">
                        <a:solidFill>
                          <a:srgbClr val="000000"/>
                        </a:solidFill>
                        <a:effectLst/>
                        <a:latin typeface="+mn-lt"/>
                      </a:endParaRPr>
                    </a:p>
                  </a:txBody>
                  <a:tcPr marL="6593" marR="6593" marT="6593"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05579294"/>
                  </a:ext>
                </a:extLst>
              </a:tr>
              <a:tr h="131859">
                <a:tc>
                  <a:txBody>
                    <a:bodyPr/>
                    <a:lstStyle/>
                    <a:p>
                      <a:pPr algn="l" fontAlgn="b"/>
                      <a:endParaRPr lang="en-US" sz="1000" b="0"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1" u="none" strike="noStrike">
                          <a:effectLst/>
                          <a:latin typeface="+mn-lt"/>
                        </a:rPr>
                        <a:t>UK</a:t>
                      </a:r>
                      <a:endParaRPr lang="en-US" sz="1000" b="1" i="0" u="none" strike="noStrike">
                        <a:solidFill>
                          <a:srgbClr val="000000"/>
                        </a:solidFill>
                        <a:effectLst/>
                        <a:latin typeface="+mn-lt"/>
                      </a:endParaRPr>
                    </a:p>
                  </a:txBody>
                  <a:tcPr marL="6593" marR="6593" marT="6593" marB="0" anchor="ctr">
                    <a:lnL w="12700" cap="flat" cmpd="sng" algn="ctr">
                      <a:solidFill>
                        <a:schemeClr val="tx1"/>
                      </a:solidFill>
                      <a:prstDash val="solid"/>
                      <a:round/>
                      <a:headEnd type="none" w="med" len="med"/>
                      <a:tailEnd type="none" w="med" len="med"/>
                    </a:lnL>
                  </a:tcPr>
                </a:tc>
                <a:tc>
                  <a:txBody>
                    <a:bodyPr/>
                    <a:lstStyle/>
                    <a:p>
                      <a:pPr algn="ctr" fontAlgn="b"/>
                      <a:r>
                        <a:rPr lang="en-US" sz="1000" b="1" u="none" strike="noStrike">
                          <a:effectLst/>
                          <a:latin typeface="+mn-lt"/>
                        </a:rPr>
                        <a:t>DE</a:t>
                      </a:r>
                      <a:endParaRPr lang="en-US" sz="1000" b="1" i="0" u="none" strike="noStrike">
                        <a:solidFill>
                          <a:srgbClr val="000000"/>
                        </a:solidFill>
                        <a:effectLst/>
                        <a:latin typeface="+mn-lt"/>
                      </a:endParaRPr>
                    </a:p>
                  </a:txBody>
                  <a:tcPr marL="6593" marR="6593" marT="6593" marB="0" anchor="ctr"/>
                </a:tc>
                <a:tc>
                  <a:txBody>
                    <a:bodyPr/>
                    <a:lstStyle/>
                    <a:p>
                      <a:pPr algn="ctr" fontAlgn="b"/>
                      <a:r>
                        <a:rPr lang="en-US" sz="1000" b="1" u="none" strike="noStrike">
                          <a:effectLst/>
                          <a:latin typeface="+mn-lt"/>
                        </a:rPr>
                        <a:t>IT</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1" u="none" strike="noStrike">
                          <a:effectLst/>
                          <a:latin typeface="+mn-lt"/>
                        </a:rPr>
                        <a:t>UK</a:t>
                      </a:r>
                      <a:endParaRPr lang="en-US" sz="1000" b="1" i="0" u="none" strike="noStrike">
                        <a:solidFill>
                          <a:srgbClr val="000000"/>
                        </a:solidFill>
                        <a:effectLst/>
                        <a:latin typeface="+mn-lt"/>
                      </a:endParaRPr>
                    </a:p>
                  </a:txBody>
                  <a:tcPr marL="6593" marR="6593" marT="6593" marB="0" anchor="ctr">
                    <a:lnL w="12700" cap="flat" cmpd="sng" algn="ctr">
                      <a:solidFill>
                        <a:schemeClr val="tx1"/>
                      </a:solidFill>
                      <a:prstDash val="solid"/>
                      <a:round/>
                      <a:headEnd type="none" w="med" len="med"/>
                      <a:tailEnd type="none" w="med" len="med"/>
                    </a:lnL>
                  </a:tcPr>
                </a:tc>
                <a:tc>
                  <a:txBody>
                    <a:bodyPr/>
                    <a:lstStyle/>
                    <a:p>
                      <a:pPr algn="ctr" fontAlgn="b"/>
                      <a:r>
                        <a:rPr lang="en-US" sz="1000" b="1" u="none" strike="noStrike">
                          <a:effectLst/>
                          <a:latin typeface="+mn-lt"/>
                        </a:rPr>
                        <a:t>DE</a:t>
                      </a:r>
                      <a:endParaRPr lang="en-US" sz="1000" b="1" i="0" u="none" strike="noStrike">
                        <a:solidFill>
                          <a:srgbClr val="000000"/>
                        </a:solidFill>
                        <a:effectLst/>
                        <a:latin typeface="+mn-lt"/>
                      </a:endParaRPr>
                    </a:p>
                  </a:txBody>
                  <a:tcPr marL="6593" marR="6593" marT="6593" marB="0" anchor="ctr"/>
                </a:tc>
                <a:tc>
                  <a:txBody>
                    <a:bodyPr/>
                    <a:lstStyle/>
                    <a:p>
                      <a:pPr algn="ctr" fontAlgn="b"/>
                      <a:r>
                        <a:rPr lang="en-US" sz="1000" b="1" u="none" strike="noStrike">
                          <a:effectLst/>
                          <a:latin typeface="+mn-lt"/>
                        </a:rPr>
                        <a:t>IT</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1" u="none" strike="noStrike">
                          <a:effectLst/>
                          <a:latin typeface="+mn-lt"/>
                        </a:rPr>
                        <a:t>UK</a:t>
                      </a:r>
                      <a:endParaRPr lang="en-US" sz="1000" b="1" i="0" u="none" strike="noStrike">
                        <a:solidFill>
                          <a:srgbClr val="000000"/>
                        </a:solidFill>
                        <a:effectLst/>
                        <a:latin typeface="+mn-lt"/>
                      </a:endParaRPr>
                    </a:p>
                  </a:txBody>
                  <a:tcPr marL="6593" marR="6593" marT="6593" marB="0" anchor="ctr">
                    <a:lnL w="12700" cap="flat" cmpd="sng" algn="ctr">
                      <a:solidFill>
                        <a:schemeClr val="tx1"/>
                      </a:solidFill>
                      <a:prstDash val="solid"/>
                      <a:round/>
                      <a:headEnd type="none" w="med" len="med"/>
                      <a:tailEnd type="none" w="med" len="med"/>
                    </a:lnL>
                  </a:tcPr>
                </a:tc>
                <a:tc>
                  <a:txBody>
                    <a:bodyPr/>
                    <a:lstStyle/>
                    <a:p>
                      <a:pPr algn="ctr" fontAlgn="b"/>
                      <a:r>
                        <a:rPr lang="en-US" sz="1000" b="1" u="none" strike="noStrike">
                          <a:effectLst/>
                          <a:latin typeface="+mn-lt"/>
                        </a:rPr>
                        <a:t>DE</a:t>
                      </a:r>
                      <a:endParaRPr lang="en-US" sz="1000" b="1" i="0" u="none" strike="noStrike">
                        <a:solidFill>
                          <a:srgbClr val="000000"/>
                        </a:solidFill>
                        <a:effectLst/>
                        <a:latin typeface="+mn-lt"/>
                      </a:endParaRPr>
                    </a:p>
                  </a:txBody>
                  <a:tcPr marL="6593" marR="6593" marT="6593" marB="0" anchor="ctr"/>
                </a:tc>
                <a:tc>
                  <a:txBody>
                    <a:bodyPr/>
                    <a:lstStyle/>
                    <a:p>
                      <a:pPr algn="ctr" fontAlgn="b"/>
                      <a:r>
                        <a:rPr lang="en-US" sz="1000" b="1" u="none" strike="noStrike">
                          <a:effectLst/>
                          <a:latin typeface="+mn-lt"/>
                        </a:rPr>
                        <a:t>IT</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1" u="none" strike="noStrike">
                          <a:effectLst/>
                          <a:latin typeface="+mn-lt"/>
                        </a:rPr>
                        <a:t>UK</a:t>
                      </a:r>
                      <a:endParaRPr lang="en-US" sz="1000" b="1" i="0" u="none" strike="noStrike">
                        <a:solidFill>
                          <a:srgbClr val="000000"/>
                        </a:solidFill>
                        <a:effectLst/>
                        <a:latin typeface="+mn-lt"/>
                      </a:endParaRPr>
                    </a:p>
                  </a:txBody>
                  <a:tcPr marL="6593" marR="6593" marT="6593" marB="0" anchor="ctr">
                    <a:lnL w="12700" cap="flat" cmpd="sng" algn="ctr">
                      <a:solidFill>
                        <a:schemeClr val="tx1"/>
                      </a:solidFill>
                      <a:prstDash val="solid"/>
                      <a:round/>
                      <a:headEnd type="none" w="med" len="med"/>
                      <a:tailEnd type="none" w="med" len="med"/>
                    </a:lnL>
                  </a:tcPr>
                </a:tc>
                <a:tc>
                  <a:txBody>
                    <a:bodyPr/>
                    <a:lstStyle/>
                    <a:p>
                      <a:pPr algn="ctr" fontAlgn="b"/>
                      <a:r>
                        <a:rPr lang="en-US" sz="1000" b="1" u="none" strike="noStrike">
                          <a:effectLst/>
                          <a:latin typeface="+mn-lt"/>
                        </a:rPr>
                        <a:t>DE</a:t>
                      </a:r>
                      <a:endParaRPr lang="en-US" sz="1000" b="1" i="0" u="none" strike="noStrike">
                        <a:solidFill>
                          <a:srgbClr val="000000"/>
                        </a:solidFill>
                        <a:effectLst/>
                        <a:latin typeface="+mn-lt"/>
                      </a:endParaRPr>
                    </a:p>
                  </a:txBody>
                  <a:tcPr marL="6593" marR="6593" marT="6593" marB="0" anchor="ctr"/>
                </a:tc>
                <a:tc>
                  <a:txBody>
                    <a:bodyPr/>
                    <a:lstStyle/>
                    <a:p>
                      <a:pPr algn="ctr" fontAlgn="b"/>
                      <a:r>
                        <a:rPr lang="en-US" sz="1000" b="1" u="none" strike="noStrike">
                          <a:effectLst/>
                          <a:latin typeface="+mn-lt"/>
                        </a:rPr>
                        <a:t>IT</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1" u="none" strike="noStrike">
                          <a:effectLst/>
                          <a:latin typeface="+mn-lt"/>
                        </a:rPr>
                        <a:t>UK</a:t>
                      </a:r>
                      <a:endParaRPr lang="en-US" sz="1000" b="1" i="0" u="none" strike="noStrike">
                        <a:solidFill>
                          <a:srgbClr val="000000"/>
                        </a:solidFill>
                        <a:effectLst/>
                        <a:latin typeface="+mn-lt"/>
                      </a:endParaRPr>
                    </a:p>
                  </a:txBody>
                  <a:tcPr marL="6593" marR="6593" marT="6593" marB="0" anchor="ctr">
                    <a:lnL w="12700" cap="flat" cmpd="sng" algn="ctr">
                      <a:solidFill>
                        <a:schemeClr val="tx1"/>
                      </a:solidFill>
                      <a:prstDash val="solid"/>
                      <a:round/>
                      <a:headEnd type="none" w="med" len="med"/>
                      <a:tailEnd type="none" w="med" len="med"/>
                    </a:lnL>
                  </a:tcPr>
                </a:tc>
                <a:tc>
                  <a:txBody>
                    <a:bodyPr/>
                    <a:lstStyle/>
                    <a:p>
                      <a:pPr algn="ctr" fontAlgn="b"/>
                      <a:r>
                        <a:rPr lang="en-US" sz="1000" b="1" u="none" strike="noStrike">
                          <a:effectLst/>
                          <a:latin typeface="+mn-lt"/>
                        </a:rPr>
                        <a:t>DE</a:t>
                      </a:r>
                      <a:endParaRPr lang="en-US" sz="1000" b="1" i="0" u="none" strike="noStrike">
                        <a:solidFill>
                          <a:srgbClr val="000000"/>
                        </a:solidFill>
                        <a:effectLst/>
                        <a:latin typeface="+mn-lt"/>
                      </a:endParaRPr>
                    </a:p>
                  </a:txBody>
                  <a:tcPr marL="6593" marR="6593" marT="6593" marB="0" anchor="ctr"/>
                </a:tc>
                <a:tc>
                  <a:txBody>
                    <a:bodyPr/>
                    <a:lstStyle/>
                    <a:p>
                      <a:pPr algn="ctr" fontAlgn="b"/>
                      <a:r>
                        <a:rPr lang="en-US" sz="1000" b="1" u="none" strike="noStrike">
                          <a:effectLst/>
                          <a:latin typeface="+mn-lt"/>
                        </a:rPr>
                        <a:t>IT</a:t>
                      </a:r>
                      <a:endParaRPr lang="en-US" sz="1000" b="1" i="0" u="none" strike="noStrike">
                        <a:solidFill>
                          <a:srgbClr val="000000"/>
                        </a:solidFill>
                        <a:effectLst/>
                        <a:latin typeface="+mn-lt"/>
                      </a:endParaRPr>
                    </a:p>
                  </a:txBody>
                  <a:tcPr marL="6593" marR="6593" marT="6593" marB="0" anchor="ctr"/>
                </a:tc>
                <a:extLst>
                  <a:ext uri="{0D108BD9-81ED-4DB2-BD59-A6C34878D82A}">
                    <a16:rowId xmlns:a16="http://schemas.microsoft.com/office/drawing/2014/main" val="3686291712"/>
                  </a:ext>
                </a:extLst>
              </a:tr>
              <a:tr h="131859">
                <a:tc>
                  <a:txBody>
                    <a:bodyPr/>
                    <a:lstStyle/>
                    <a:p>
                      <a:pPr algn="l" fontAlgn="b"/>
                      <a:r>
                        <a:rPr lang="en-US" sz="1000" u="none" strike="noStrike">
                          <a:effectLst/>
                          <a:latin typeface="+mn-lt"/>
                        </a:rPr>
                        <a:t> Alpha-GPC</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97</a:t>
                      </a:r>
                    </a:p>
                  </a:txBody>
                  <a:tcPr marL="9525" marR="9525" marT="9525" marB="0" anchor="ctr"/>
                </a:tc>
                <a:tc>
                  <a:txBody>
                    <a:bodyPr/>
                    <a:lstStyle/>
                    <a:p>
                      <a:pPr algn="ctr" fontAlgn="b"/>
                      <a:r>
                        <a:rPr lang="en-US" sz="1000" b="0" i="0" u="none" strike="noStrike">
                          <a:solidFill>
                            <a:srgbClr val="000000"/>
                          </a:solidFill>
                          <a:effectLst/>
                          <a:latin typeface="+mn-lt"/>
                        </a:rPr>
                        <a:t>84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33%</a:t>
                      </a:r>
                    </a:p>
                  </a:txBody>
                  <a:tcPr marL="9525" marR="9525" marT="9525" marB="0" anchor="ctr"/>
                </a:tc>
                <a:tc>
                  <a:txBody>
                    <a:bodyPr/>
                    <a:lstStyle/>
                    <a:p>
                      <a:pPr algn="ctr" fontAlgn="b"/>
                      <a:r>
                        <a:rPr lang="en-US" sz="1000" b="0" i="0" u="none" strike="noStrike">
                          <a:solidFill>
                            <a:srgbClr val="000000"/>
                          </a:solidFill>
                          <a:effectLst/>
                          <a:latin typeface="+mn-lt"/>
                        </a:rPr>
                        <a:t>42%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a:t>
                      </a:r>
                    </a:p>
                  </a:txBody>
                  <a:tcPr marL="9525" marR="9525" marT="9525" marB="0" anchor="ctr"/>
                </a:tc>
                <a:tc>
                  <a:txBody>
                    <a:bodyPr/>
                    <a:lstStyle/>
                    <a:p>
                      <a:pPr algn="ctr" fontAlgn="b"/>
                      <a:r>
                        <a:rPr lang="en-US" sz="1000" b="0" i="0" u="none" strike="noStrike">
                          <a:solidFill>
                            <a:srgbClr val="000000"/>
                          </a:solidFill>
                          <a:effectLst/>
                          <a:latin typeface="+mn-lt"/>
                        </a:rPr>
                        <a:t>25%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-13%</a:t>
                      </a:r>
                    </a:p>
                  </a:txBody>
                  <a:tcPr marL="9525" marR="9525" marT="9525" marB="0" anchor="ctr"/>
                </a:tc>
                <a:tc>
                  <a:txBody>
                    <a:bodyPr/>
                    <a:lstStyle/>
                    <a:p>
                      <a:pPr algn="ctr" fontAlgn="b"/>
                      <a:r>
                        <a:rPr lang="en-US" sz="1000" b="0" i="0" u="none" strike="noStrike">
                          <a:solidFill>
                            <a:srgbClr val="FF0000"/>
                          </a:solidFill>
                          <a:effectLst/>
                          <a:latin typeface="+mn-lt"/>
                        </a:rPr>
                        <a:t>-33%</a:t>
                      </a:r>
                    </a:p>
                  </a:txBody>
                  <a:tcPr marL="9525" marR="9525" marT="9525" marB="0" anchor="ctr"/>
                </a:tc>
                <a:extLst>
                  <a:ext uri="{0D108BD9-81ED-4DB2-BD59-A6C34878D82A}">
                    <a16:rowId xmlns:a16="http://schemas.microsoft.com/office/drawing/2014/main" val="4226761690"/>
                  </a:ext>
                </a:extLst>
              </a:tr>
              <a:tr h="131859">
                <a:tc>
                  <a:txBody>
                    <a:bodyPr/>
                    <a:lstStyle/>
                    <a:p>
                      <a:pPr algn="l" fontAlgn="b"/>
                      <a:r>
                        <a:rPr lang="en-US" sz="1000" u="none" strike="noStrike">
                          <a:effectLst/>
                          <a:latin typeface="+mn-lt"/>
                        </a:rPr>
                        <a:t> Antioxidants</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173</a:t>
                      </a:r>
                    </a:p>
                  </a:txBody>
                  <a:tcPr marL="9525" marR="9525" marT="9525" marB="0" anchor="ctr"/>
                </a:tc>
                <a:tc>
                  <a:txBody>
                    <a:bodyPr/>
                    <a:lstStyle/>
                    <a:p>
                      <a:pPr algn="ctr" fontAlgn="b"/>
                      <a:r>
                        <a:rPr lang="en-US" sz="1000" b="0" i="0" u="none" strike="noStrike">
                          <a:solidFill>
                            <a:srgbClr val="000000"/>
                          </a:solidFill>
                          <a:effectLst/>
                          <a:latin typeface="+mn-lt"/>
                        </a:rPr>
                        <a:t>214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32%</a:t>
                      </a:r>
                    </a:p>
                  </a:txBody>
                  <a:tcPr marL="9525" marR="9525" marT="9525" marB="0" anchor="ctr"/>
                </a:tc>
                <a:tc>
                  <a:txBody>
                    <a:bodyPr/>
                    <a:lstStyle/>
                    <a:p>
                      <a:pPr algn="ctr" fontAlgn="b"/>
                      <a:r>
                        <a:rPr lang="en-US" sz="1000" b="0" i="0" u="none" strike="noStrike">
                          <a:solidFill>
                            <a:srgbClr val="000000"/>
                          </a:solidFill>
                          <a:effectLst/>
                          <a:latin typeface="+mn-lt"/>
                        </a:rPr>
                        <a:t>26%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a:t>
                      </a:r>
                    </a:p>
                  </a:txBody>
                  <a:tcPr marL="9525" marR="9525" marT="9525" marB="0" anchor="ctr"/>
                </a:tc>
                <a:tc>
                  <a:txBody>
                    <a:bodyPr/>
                    <a:lstStyle/>
                    <a:p>
                      <a:pPr algn="ctr" fontAlgn="b"/>
                      <a:r>
                        <a:rPr lang="en-US" sz="1000" b="0" i="0" u="none" strike="noStrike">
                          <a:solidFill>
                            <a:srgbClr val="000000"/>
                          </a:solidFill>
                          <a:effectLst/>
                          <a:latin typeface="+mn-lt"/>
                        </a:rPr>
                        <a:t>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tc>
                <a:tc>
                  <a:txBody>
                    <a:bodyPr/>
                    <a:lstStyle/>
                    <a:p>
                      <a:pPr algn="ctr" fontAlgn="b"/>
                      <a:r>
                        <a:rPr lang="en-US" sz="1000" b="0" i="0" u="none" strike="noStrike">
                          <a:solidFill>
                            <a:srgbClr val="000000"/>
                          </a:solidFill>
                          <a:effectLst/>
                          <a:latin typeface="+mn-lt"/>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B05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-11%</a:t>
                      </a:r>
                    </a:p>
                  </a:txBody>
                  <a:tcPr marL="9525" marR="9525" marT="9525" marB="0" anchor="ctr"/>
                </a:tc>
                <a:tc>
                  <a:txBody>
                    <a:bodyPr/>
                    <a:lstStyle/>
                    <a:p>
                      <a:pPr algn="ctr" fontAlgn="b"/>
                      <a:r>
                        <a:rPr lang="en-US" sz="1000" b="0" i="0" u="none" strike="noStrike">
                          <a:solidFill>
                            <a:srgbClr val="FF0000"/>
                          </a:solidFill>
                          <a:effectLst/>
                          <a:latin typeface="+mn-lt"/>
                        </a:rPr>
                        <a:t>-10%</a:t>
                      </a:r>
                    </a:p>
                  </a:txBody>
                  <a:tcPr marL="9525" marR="9525" marT="9525" marB="0" anchor="ctr"/>
                </a:tc>
                <a:extLst>
                  <a:ext uri="{0D108BD9-81ED-4DB2-BD59-A6C34878D82A}">
                    <a16:rowId xmlns:a16="http://schemas.microsoft.com/office/drawing/2014/main" val="2180288822"/>
                  </a:ext>
                </a:extLst>
              </a:tr>
              <a:tr h="131859">
                <a:tc>
                  <a:txBody>
                    <a:bodyPr/>
                    <a:lstStyle/>
                    <a:p>
                      <a:pPr algn="l" fontAlgn="b"/>
                      <a:r>
                        <a:rPr lang="en-US" sz="1000" u="none" strike="noStrike">
                          <a:effectLst/>
                          <a:latin typeface="+mn-lt"/>
                        </a:rPr>
                        <a:t> Ashwagandha</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107</a:t>
                      </a:r>
                    </a:p>
                  </a:txBody>
                  <a:tcPr marL="9525" marR="9525" marT="9525" marB="0" anchor="ctr"/>
                </a:tc>
                <a:tc>
                  <a:txBody>
                    <a:bodyPr/>
                    <a:lstStyle/>
                    <a:p>
                      <a:pPr algn="ctr" fontAlgn="b"/>
                      <a:r>
                        <a:rPr lang="en-US" sz="1000" b="0" i="0" u="none" strike="noStrike">
                          <a:solidFill>
                            <a:srgbClr val="000000"/>
                          </a:solidFill>
                          <a:effectLst/>
                          <a:latin typeface="+mn-lt"/>
                        </a:rPr>
                        <a:t>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34%</a:t>
                      </a:r>
                    </a:p>
                  </a:txBody>
                  <a:tcPr marL="9525" marR="9525" marT="9525" marB="0" anchor="ctr"/>
                </a:tc>
                <a:tc>
                  <a:txBody>
                    <a:bodyPr/>
                    <a:lstStyle/>
                    <a:p>
                      <a:pPr algn="ctr" fontAlgn="b"/>
                      <a:r>
                        <a:rPr lang="en-US" sz="1000" b="0" i="0" u="none" strike="noStrike">
                          <a:solidFill>
                            <a:srgbClr val="000000"/>
                          </a:solidFill>
                          <a:effectLst/>
                          <a:latin typeface="+mn-lt"/>
                        </a:rPr>
                        <a:t>37%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36%</a:t>
                      </a:r>
                    </a:p>
                  </a:txBody>
                  <a:tcPr marL="9525" marR="9525" marT="9525" marB="0" anchor="ctr"/>
                </a:tc>
                <a:tc>
                  <a:txBody>
                    <a:bodyPr/>
                    <a:lstStyle/>
                    <a:p>
                      <a:pPr algn="ctr" fontAlgn="b"/>
                      <a:r>
                        <a:rPr lang="en-US" sz="1000" b="0" i="0" u="none" strike="noStrike">
                          <a:solidFill>
                            <a:srgbClr val="000000"/>
                          </a:solidFill>
                          <a:effectLst/>
                          <a:latin typeface="+mn-lt"/>
                        </a:rPr>
                        <a:t>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-11%</a:t>
                      </a:r>
                    </a:p>
                  </a:txBody>
                  <a:tcPr marL="9525" marR="9525" marT="9525" marB="0" anchor="ctr"/>
                </a:tc>
                <a:tc>
                  <a:txBody>
                    <a:bodyPr/>
                    <a:lstStyle/>
                    <a:p>
                      <a:pPr algn="ctr" fontAlgn="b"/>
                      <a:r>
                        <a:rPr lang="en-US" sz="1000" b="0" i="0" u="none" strike="noStrike">
                          <a:solidFill>
                            <a:srgbClr val="FF0000"/>
                          </a:solidFill>
                          <a:effectLst/>
                          <a:latin typeface="+mn-lt"/>
                        </a:rPr>
                        <a:t>-21%</a:t>
                      </a:r>
                    </a:p>
                  </a:txBody>
                  <a:tcPr marL="9525" marR="9525" marT="9525" marB="0" anchor="ctr"/>
                </a:tc>
                <a:extLst>
                  <a:ext uri="{0D108BD9-81ED-4DB2-BD59-A6C34878D82A}">
                    <a16:rowId xmlns:a16="http://schemas.microsoft.com/office/drawing/2014/main" val="4265692049"/>
                  </a:ext>
                </a:extLst>
              </a:tr>
              <a:tr h="131859">
                <a:tc>
                  <a:txBody>
                    <a:bodyPr/>
                    <a:lstStyle/>
                    <a:p>
                      <a:pPr algn="l" fontAlgn="b"/>
                      <a:r>
                        <a:rPr lang="en-US" sz="1000" u="none" strike="noStrike">
                          <a:effectLst/>
                          <a:latin typeface="+mn-lt"/>
                        </a:rPr>
                        <a:t> CBD</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121</a:t>
                      </a:r>
                    </a:p>
                  </a:txBody>
                  <a:tcPr marL="9525" marR="9525" marT="9525" marB="0" anchor="ctr"/>
                </a:tc>
                <a:tc>
                  <a:txBody>
                    <a:bodyPr/>
                    <a:lstStyle/>
                    <a:p>
                      <a:pPr algn="ctr" fontAlgn="b"/>
                      <a:r>
                        <a:rPr lang="en-US" sz="1000" b="0" i="0" u="none" strike="noStrike">
                          <a:solidFill>
                            <a:srgbClr val="000000"/>
                          </a:solidFill>
                          <a:effectLst/>
                          <a:latin typeface="+mn-lt"/>
                        </a:rPr>
                        <a:t>79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42%</a:t>
                      </a:r>
                    </a:p>
                  </a:txBody>
                  <a:tcPr marL="9525" marR="9525" marT="9525" marB="0" anchor="ctr"/>
                </a:tc>
                <a:tc>
                  <a:txBody>
                    <a:bodyPr/>
                    <a:lstStyle/>
                    <a:p>
                      <a:pPr algn="ctr" fontAlgn="b"/>
                      <a:r>
                        <a:rPr lang="en-US" sz="1000" b="0" i="0" u="none" strike="noStrike">
                          <a:solidFill>
                            <a:srgbClr val="000000"/>
                          </a:solidFill>
                          <a:effectLst/>
                          <a:latin typeface="+mn-lt"/>
                        </a:rPr>
                        <a:t>38%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30%</a:t>
                      </a:r>
                    </a:p>
                  </a:txBody>
                  <a:tcPr marL="9525" marR="9525" marT="9525" marB="0" anchor="ctr"/>
                </a:tc>
                <a:tc>
                  <a:txBody>
                    <a:bodyPr/>
                    <a:lstStyle/>
                    <a:p>
                      <a:pPr algn="ctr" fontAlgn="b"/>
                      <a:r>
                        <a:rPr lang="en-US" sz="1000" b="0" i="0" u="none" strike="noStrike">
                          <a:solidFill>
                            <a:srgbClr val="000000"/>
                          </a:solidFill>
                          <a:effectLst/>
                          <a:latin typeface="+mn-lt"/>
                        </a:rPr>
                        <a:t>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tc>
                <a:tc>
                  <a:txBody>
                    <a:bodyPr/>
                    <a:lstStyle/>
                    <a:p>
                      <a:pPr algn="ctr" fontAlgn="b"/>
                      <a:r>
                        <a:rPr lang="en-US" sz="1000" b="0" i="0" u="none" strike="noStrike">
                          <a:solidFill>
                            <a:srgbClr val="000000"/>
                          </a:solidFill>
                          <a:effectLst/>
                          <a:latin typeface="+mn-lt"/>
                        </a:rPr>
                        <a:t>11%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-18%</a:t>
                      </a:r>
                    </a:p>
                  </a:txBody>
                  <a:tcPr marL="9525" marR="9525" marT="9525" marB="0" anchor="ctr"/>
                </a:tc>
                <a:tc>
                  <a:txBody>
                    <a:bodyPr/>
                    <a:lstStyle/>
                    <a:p>
                      <a:pPr algn="ctr" fontAlgn="b"/>
                      <a:r>
                        <a:rPr lang="en-US" sz="1000" b="0" i="0" u="none" strike="noStrike">
                          <a:solidFill>
                            <a:srgbClr val="FF0000"/>
                          </a:solidFill>
                          <a:effectLst/>
                          <a:latin typeface="+mn-lt"/>
                        </a:rPr>
                        <a:t>-27%</a:t>
                      </a:r>
                    </a:p>
                  </a:txBody>
                  <a:tcPr marL="9525" marR="9525" marT="9525" marB="0" anchor="ctr"/>
                </a:tc>
                <a:extLst>
                  <a:ext uri="{0D108BD9-81ED-4DB2-BD59-A6C34878D82A}">
                    <a16:rowId xmlns:a16="http://schemas.microsoft.com/office/drawing/2014/main" val="1216342211"/>
                  </a:ext>
                </a:extLst>
              </a:tr>
              <a:tr h="131859">
                <a:tc>
                  <a:txBody>
                    <a:bodyPr/>
                    <a:lstStyle/>
                    <a:p>
                      <a:pPr algn="l" fontAlgn="b"/>
                      <a:r>
                        <a:rPr lang="en-US" sz="1000" u="none" strike="noStrike">
                          <a:effectLst/>
                          <a:latin typeface="+mn-lt"/>
                        </a:rPr>
                        <a:t> Choline</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105</a:t>
                      </a:r>
                    </a:p>
                  </a:txBody>
                  <a:tcPr marL="9525" marR="9525" marT="9525" marB="0" anchor="ctr"/>
                </a:tc>
                <a:tc>
                  <a:txBody>
                    <a:bodyPr/>
                    <a:lstStyle/>
                    <a:p>
                      <a:pPr algn="ctr" fontAlgn="b"/>
                      <a:r>
                        <a:rPr lang="en-US" sz="1000" b="0" i="0" u="none" strike="noStrike">
                          <a:solidFill>
                            <a:srgbClr val="000000"/>
                          </a:solidFill>
                          <a:effectLst/>
                          <a:latin typeface="+mn-lt"/>
                        </a:rPr>
                        <a:t>82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35%</a:t>
                      </a:r>
                    </a:p>
                  </a:txBody>
                  <a:tcPr marL="9525" marR="9525" marT="9525" marB="0" anchor="ctr"/>
                </a:tc>
                <a:tc>
                  <a:txBody>
                    <a:bodyPr/>
                    <a:lstStyle/>
                    <a:p>
                      <a:pPr algn="ctr" fontAlgn="b"/>
                      <a:r>
                        <a:rPr lang="en-US" sz="1000" b="0" i="0" u="none" strike="noStrike">
                          <a:solidFill>
                            <a:srgbClr val="000000"/>
                          </a:solidFill>
                          <a:effectLst/>
                          <a:latin typeface="+mn-lt"/>
                        </a:rPr>
                        <a:t>40%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36%</a:t>
                      </a:r>
                    </a:p>
                  </a:txBody>
                  <a:tcPr marL="9525" marR="9525" marT="9525" marB="0" anchor="ctr"/>
                </a:tc>
                <a:tc>
                  <a:txBody>
                    <a:bodyPr/>
                    <a:lstStyle/>
                    <a:p>
                      <a:pPr algn="ctr" fontAlgn="b"/>
                      <a:r>
                        <a:rPr lang="en-US" sz="1000" b="0" i="0" u="none" strike="noStrike">
                          <a:solidFill>
                            <a:srgbClr val="000000"/>
                          </a:solidFill>
                          <a:effectLst/>
                          <a:latin typeface="+mn-lt"/>
                        </a:rPr>
                        <a:t>28%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-13%</a:t>
                      </a:r>
                    </a:p>
                  </a:txBody>
                  <a:tcPr marL="9525" marR="9525" marT="9525" marB="0" anchor="ctr"/>
                </a:tc>
                <a:tc>
                  <a:txBody>
                    <a:bodyPr/>
                    <a:lstStyle/>
                    <a:p>
                      <a:pPr algn="ctr" fontAlgn="b"/>
                      <a:r>
                        <a:rPr lang="en-US" sz="1000" b="0" i="0" u="none" strike="noStrike">
                          <a:solidFill>
                            <a:srgbClr val="FF0000"/>
                          </a:solidFill>
                          <a:effectLst/>
                          <a:latin typeface="+mn-lt"/>
                        </a:rPr>
                        <a:t>-30%</a:t>
                      </a:r>
                    </a:p>
                  </a:txBody>
                  <a:tcPr marL="9525" marR="9525" marT="9525" marB="0" anchor="ctr"/>
                </a:tc>
                <a:extLst>
                  <a:ext uri="{0D108BD9-81ED-4DB2-BD59-A6C34878D82A}">
                    <a16:rowId xmlns:a16="http://schemas.microsoft.com/office/drawing/2014/main" val="4151794753"/>
                  </a:ext>
                </a:extLst>
              </a:tr>
              <a:tr h="131859">
                <a:tc>
                  <a:txBody>
                    <a:bodyPr/>
                    <a:lstStyle/>
                    <a:p>
                      <a:pPr algn="l" fontAlgn="b"/>
                      <a:r>
                        <a:rPr lang="en-US" sz="1000" u="none" strike="noStrike">
                          <a:effectLst/>
                          <a:latin typeface="+mn-lt"/>
                        </a:rPr>
                        <a:t> Citicoline</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88</a:t>
                      </a:r>
                    </a:p>
                  </a:txBody>
                  <a:tcPr marL="9525" marR="9525" marT="9525" marB="0" anchor="ctr"/>
                </a:tc>
                <a:tc>
                  <a:txBody>
                    <a:bodyPr/>
                    <a:lstStyle/>
                    <a:p>
                      <a:pPr algn="ctr" fontAlgn="b"/>
                      <a:r>
                        <a:rPr lang="en-US" sz="1000" b="0" i="0" u="none" strike="noStrike">
                          <a:solidFill>
                            <a:srgbClr val="000000"/>
                          </a:solidFill>
                          <a:effectLst/>
                          <a:latin typeface="+mn-lt"/>
                        </a:rPr>
                        <a:t>74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34%</a:t>
                      </a:r>
                    </a:p>
                  </a:txBody>
                  <a:tcPr marL="9525" marR="9525" marT="9525" marB="0" anchor="ctr"/>
                </a:tc>
                <a:tc>
                  <a:txBody>
                    <a:bodyPr/>
                    <a:lstStyle/>
                    <a:p>
                      <a:pPr algn="ctr" fontAlgn="b"/>
                      <a:r>
                        <a:rPr lang="en-US" sz="1000" b="0" i="0" u="none" strike="noStrike">
                          <a:solidFill>
                            <a:srgbClr val="000000"/>
                          </a:solidFill>
                          <a:effectLst/>
                          <a:latin typeface="+mn-lt"/>
                        </a:rPr>
                        <a:t>34%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a:t>
                      </a:r>
                    </a:p>
                  </a:txBody>
                  <a:tcPr marL="9525" marR="9525" marT="9525" marB="0" anchor="ctr"/>
                </a:tc>
                <a:tc>
                  <a:txBody>
                    <a:bodyPr/>
                    <a:lstStyle/>
                    <a:p>
                      <a:pPr algn="ctr" fontAlgn="b"/>
                      <a:r>
                        <a:rPr lang="en-US" sz="1000" b="0" i="0" u="none" strike="noStrike">
                          <a:solidFill>
                            <a:srgbClr val="000000"/>
                          </a:solidFill>
                          <a:effectLst/>
                          <a:latin typeface="+mn-lt"/>
                        </a:rPr>
                        <a:t>35%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tc>
                <a:tc>
                  <a:txBody>
                    <a:bodyPr/>
                    <a:lstStyle/>
                    <a:p>
                      <a:pPr algn="ctr" fontAlgn="b"/>
                      <a:r>
                        <a:rPr lang="en-US" sz="1000" b="0" i="0" u="none" strike="noStrike">
                          <a:solidFill>
                            <a:srgbClr val="000000"/>
                          </a:solidFill>
                          <a:effectLst/>
                          <a:latin typeface="+mn-lt"/>
                        </a:rPr>
                        <a:t>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-13%</a:t>
                      </a:r>
                    </a:p>
                  </a:txBody>
                  <a:tcPr marL="9525" marR="9525" marT="9525" marB="0" anchor="ctr"/>
                </a:tc>
                <a:tc>
                  <a:txBody>
                    <a:bodyPr/>
                    <a:lstStyle/>
                    <a:p>
                      <a:pPr algn="ctr" fontAlgn="b"/>
                      <a:r>
                        <a:rPr lang="en-US" sz="1000" b="0" i="0" u="none" strike="noStrike">
                          <a:solidFill>
                            <a:srgbClr val="FF0000"/>
                          </a:solidFill>
                          <a:effectLst/>
                          <a:latin typeface="+mn-lt"/>
                        </a:rPr>
                        <a:t>-22%</a:t>
                      </a:r>
                    </a:p>
                  </a:txBody>
                  <a:tcPr marL="9525" marR="9525" marT="9525" marB="0" anchor="ctr"/>
                </a:tc>
                <a:extLst>
                  <a:ext uri="{0D108BD9-81ED-4DB2-BD59-A6C34878D82A}">
                    <a16:rowId xmlns:a16="http://schemas.microsoft.com/office/drawing/2014/main" val="3280573251"/>
                  </a:ext>
                </a:extLst>
              </a:tr>
              <a:tr h="131859">
                <a:tc>
                  <a:txBody>
                    <a:bodyPr/>
                    <a:lstStyle/>
                    <a:p>
                      <a:pPr algn="l" fontAlgn="b"/>
                      <a:r>
                        <a:rPr lang="en-US" sz="1000" u="none" strike="noStrike">
                          <a:effectLst/>
                          <a:latin typeface="+mn-lt"/>
                        </a:rPr>
                        <a:t> Magnesium</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197</a:t>
                      </a:r>
                    </a:p>
                  </a:txBody>
                  <a:tcPr marL="9525" marR="9525" marT="9525" marB="0" anchor="ctr"/>
                </a:tc>
                <a:tc>
                  <a:txBody>
                    <a:bodyPr/>
                    <a:lstStyle/>
                    <a:p>
                      <a:pPr algn="ctr" fontAlgn="b"/>
                      <a:r>
                        <a:rPr lang="en-US" sz="1000" b="0" i="0" u="none" strike="noStrike">
                          <a:solidFill>
                            <a:srgbClr val="000000"/>
                          </a:solidFill>
                          <a:effectLst/>
                          <a:latin typeface="+mn-lt"/>
                        </a:rPr>
                        <a:t>233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tc>
                <a:tc>
                  <a:txBody>
                    <a:bodyPr/>
                    <a:lstStyle/>
                    <a:p>
                      <a:pPr algn="ctr" fontAlgn="b"/>
                      <a:r>
                        <a:rPr lang="en-US" sz="1000" b="0" i="0" u="none" strike="noStrike">
                          <a:solidFill>
                            <a:srgbClr val="000000"/>
                          </a:solidFill>
                          <a:effectLst/>
                          <a:latin typeface="+mn-lt"/>
                        </a:rPr>
                        <a:t>25%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49%</a:t>
                      </a:r>
                    </a:p>
                  </a:txBody>
                  <a:tcPr marL="9525" marR="9525" marT="9525" marB="0" anchor="ctr"/>
                </a:tc>
                <a:tc>
                  <a:txBody>
                    <a:bodyPr/>
                    <a:lstStyle/>
                    <a:p>
                      <a:pPr algn="ctr" fontAlgn="b"/>
                      <a:r>
                        <a:rPr lang="en-US" sz="1000" b="0" i="0" u="none" strike="noStrike">
                          <a:solidFill>
                            <a:srgbClr val="000000"/>
                          </a:solidFill>
                          <a:effectLst/>
                          <a:latin typeface="+mn-lt"/>
                        </a:rPr>
                        <a:t>51%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tc>
                <a:tc>
                  <a:txBody>
                    <a:bodyPr/>
                    <a:lstStyle/>
                    <a:p>
                      <a:pPr algn="ctr" fontAlgn="b"/>
                      <a:r>
                        <a:rPr lang="en-US" sz="1000" b="0" i="0" u="none" strike="noStrike">
                          <a:solidFill>
                            <a:srgbClr val="000000"/>
                          </a:solidFill>
                          <a:effectLst/>
                          <a:latin typeface="+mn-lt"/>
                        </a:rPr>
                        <a:t>23%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B05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B050"/>
                          </a:solidFill>
                          <a:effectLst/>
                          <a:latin typeface="+mn-lt"/>
                        </a:rPr>
                        <a:t>10%</a:t>
                      </a:r>
                    </a:p>
                  </a:txBody>
                  <a:tcPr marL="9525" marR="9525" marT="9525" marB="0" anchor="ctr"/>
                </a:tc>
                <a:tc>
                  <a:txBody>
                    <a:bodyPr/>
                    <a:lstStyle/>
                    <a:p>
                      <a:pPr algn="ctr" fontAlgn="b"/>
                      <a:r>
                        <a:rPr lang="en-US" sz="1000" b="0" i="0" u="none" strike="noStrike">
                          <a:solidFill>
                            <a:srgbClr val="FF0000"/>
                          </a:solidFill>
                          <a:effectLst/>
                          <a:latin typeface="+mn-lt"/>
                        </a:rPr>
                        <a:t>-2%</a:t>
                      </a:r>
                    </a:p>
                  </a:txBody>
                  <a:tcPr marL="9525" marR="9525" marT="9525" marB="0" anchor="ctr"/>
                </a:tc>
                <a:extLst>
                  <a:ext uri="{0D108BD9-81ED-4DB2-BD59-A6C34878D82A}">
                    <a16:rowId xmlns:a16="http://schemas.microsoft.com/office/drawing/2014/main" val="4162551638"/>
                  </a:ext>
                </a:extLst>
              </a:tr>
              <a:tr h="131859">
                <a:tc>
                  <a:txBody>
                    <a:bodyPr/>
                    <a:lstStyle/>
                    <a:p>
                      <a:pPr algn="l" fontAlgn="b"/>
                      <a:r>
                        <a:rPr lang="en-US" sz="1000" u="none" strike="noStrike">
                          <a:effectLst/>
                          <a:latin typeface="+mn-lt"/>
                        </a:rPr>
                        <a:t> Nootropics</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87</a:t>
                      </a:r>
                    </a:p>
                  </a:txBody>
                  <a:tcPr marL="9525" marR="9525" marT="9525" marB="0" anchor="ctr"/>
                </a:tc>
                <a:tc>
                  <a:txBody>
                    <a:bodyPr/>
                    <a:lstStyle/>
                    <a:p>
                      <a:pPr algn="ctr" fontAlgn="b"/>
                      <a:r>
                        <a:rPr lang="en-US" sz="1000" b="0" i="0" u="none" strike="noStrike">
                          <a:solidFill>
                            <a:srgbClr val="000000"/>
                          </a:solidFill>
                          <a:effectLst/>
                          <a:latin typeface="+mn-lt"/>
                        </a:rPr>
                        <a:t>69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44%</a:t>
                      </a:r>
                    </a:p>
                  </a:txBody>
                  <a:tcPr marL="9525" marR="9525" marT="9525" marB="0" anchor="ctr"/>
                </a:tc>
                <a:tc>
                  <a:txBody>
                    <a:bodyPr/>
                    <a:lstStyle/>
                    <a:p>
                      <a:pPr algn="ctr" fontAlgn="b"/>
                      <a:r>
                        <a:rPr lang="en-US" sz="1000" b="0" i="0" u="none" strike="noStrike">
                          <a:solidFill>
                            <a:srgbClr val="000000"/>
                          </a:solidFill>
                          <a:effectLst/>
                          <a:latin typeface="+mn-lt"/>
                        </a:rPr>
                        <a:t>39%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33%</a:t>
                      </a:r>
                    </a:p>
                  </a:txBody>
                  <a:tcPr marL="9525" marR="9525" marT="9525" marB="0" anchor="ctr"/>
                </a:tc>
                <a:tc>
                  <a:txBody>
                    <a:bodyPr/>
                    <a:lstStyle/>
                    <a:p>
                      <a:pPr algn="ctr" fontAlgn="b"/>
                      <a:r>
                        <a:rPr lang="en-US" sz="1000" b="0" i="0" u="none" strike="noStrike">
                          <a:solidFill>
                            <a:srgbClr val="000000"/>
                          </a:solidFill>
                          <a:effectLst/>
                          <a:latin typeface="+mn-lt"/>
                        </a:rPr>
                        <a:t>22%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tc>
                <a:tc>
                  <a:txBody>
                    <a:bodyPr/>
                    <a:lstStyle/>
                    <a:p>
                      <a:pPr algn="ctr" fontAlgn="b"/>
                      <a:r>
                        <a:rPr lang="en-US" sz="1000" b="0" i="0" u="none" strike="noStrike">
                          <a:solidFill>
                            <a:srgbClr val="000000"/>
                          </a:solidFill>
                          <a:effectLst/>
                          <a:latin typeface="+mn-lt"/>
                        </a:rPr>
                        <a:t>13%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-26%</a:t>
                      </a:r>
                    </a:p>
                  </a:txBody>
                  <a:tcPr marL="9525" marR="9525" marT="9525" marB="0" anchor="ctr"/>
                </a:tc>
                <a:tc>
                  <a:txBody>
                    <a:bodyPr/>
                    <a:lstStyle/>
                    <a:p>
                      <a:pPr algn="ctr" fontAlgn="b"/>
                      <a:r>
                        <a:rPr lang="en-US" sz="1000" b="0" i="0" u="none" strike="noStrike">
                          <a:solidFill>
                            <a:srgbClr val="FF0000"/>
                          </a:solidFill>
                          <a:effectLst/>
                          <a:latin typeface="+mn-lt"/>
                        </a:rPr>
                        <a:t>-26%</a:t>
                      </a:r>
                    </a:p>
                  </a:txBody>
                  <a:tcPr marL="9525" marR="9525" marT="9525" marB="0" anchor="ctr"/>
                </a:tc>
                <a:extLst>
                  <a:ext uri="{0D108BD9-81ED-4DB2-BD59-A6C34878D82A}">
                    <a16:rowId xmlns:a16="http://schemas.microsoft.com/office/drawing/2014/main" val="4276537759"/>
                  </a:ext>
                </a:extLst>
              </a:tr>
              <a:tr h="131859">
                <a:tc>
                  <a:txBody>
                    <a:bodyPr/>
                    <a:lstStyle/>
                    <a:p>
                      <a:pPr algn="l" fontAlgn="b"/>
                      <a:r>
                        <a:rPr lang="en-US" sz="1000" u="none" strike="noStrike">
                          <a:effectLst/>
                          <a:latin typeface="+mn-lt"/>
                        </a:rPr>
                        <a:t> Omega-3s</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184</a:t>
                      </a:r>
                    </a:p>
                  </a:txBody>
                  <a:tcPr marL="9525" marR="9525" marT="9525" marB="0" anchor="ctr"/>
                </a:tc>
                <a:tc>
                  <a:txBody>
                    <a:bodyPr/>
                    <a:lstStyle/>
                    <a:p>
                      <a:pPr algn="ctr" fontAlgn="b"/>
                      <a:r>
                        <a:rPr lang="en-US" sz="1000" b="0" i="0" u="none" strike="noStrike">
                          <a:solidFill>
                            <a:srgbClr val="000000"/>
                          </a:solidFill>
                          <a:effectLst/>
                          <a:latin typeface="+mn-lt"/>
                        </a:rPr>
                        <a:t>216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27%</a:t>
                      </a:r>
                    </a:p>
                  </a:txBody>
                  <a:tcPr marL="9525" marR="9525" marT="9525" marB="0" anchor="ctr"/>
                </a:tc>
                <a:tc>
                  <a:txBody>
                    <a:bodyPr/>
                    <a:lstStyle/>
                    <a:p>
                      <a:pPr algn="ctr" fontAlgn="b"/>
                      <a:r>
                        <a:rPr lang="en-US" sz="1000" b="0" i="0" u="none" strike="noStrike">
                          <a:solidFill>
                            <a:srgbClr val="000000"/>
                          </a:solidFill>
                          <a:effectLst/>
                          <a:latin typeface="+mn-lt"/>
                        </a:rPr>
                        <a:t>28%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45%</a:t>
                      </a:r>
                    </a:p>
                  </a:txBody>
                  <a:tcPr marL="9525" marR="9525" marT="9525" marB="0" anchor="ctr"/>
                </a:tc>
                <a:tc>
                  <a:txBody>
                    <a:bodyPr/>
                    <a:lstStyle/>
                    <a:p>
                      <a:pPr algn="ctr" fontAlgn="b"/>
                      <a:r>
                        <a:rPr lang="en-US" sz="1000" b="0" i="0" u="none" strike="noStrike">
                          <a:solidFill>
                            <a:srgbClr val="000000"/>
                          </a:solidFill>
                          <a:effectLst/>
                          <a:latin typeface="+mn-lt"/>
                        </a:rPr>
                        <a:t>49%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26%</a:t>
                      </a:r>
                    </a:p>
                  </a:txBody>
                  <a:tcPr marL="9525" marR="9525" marT="9525" marB="0" anchor="ctr"/>
                </a:tc>
                <a:tc>
                  <a:txBody>
                    <a:bodyPr/>
                    <a:lstStyle/>
                    <a:p>
                      <a:pPr algn="ctr" fontAlgn="b"/>
                      <a:r>
                        <a:rPr lang="en-US" sz="1000" b="0" i="0" u="none" strike="noStrike">
                          <a:solidFill>
                            <a:srgbClr val="000000"/>
                          </a:solidFill>
                          <a:effectLst/>
                          <a:latin typeface="+mn-lt"/>
                        </a:rPr>
                        <a:t>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B05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-1%</a:t>
                      </a:r>
                    </a:p>
                  </a:txBody>
                  <a:tcPr marL="9525" marR="9525" marT="9525" marB="0" anchor="ctr"/>
                </a:tc>
                <a:tc>
                  <a:txBody>
                    <a:bodyPr/>
                    <a:lstStyle/>
                    <a:p>
                      <a:pPr algn="ctr" fontAlgn="b"/>
                      <a:r>
                        <a:rPr lang="en-US" sz="1000" b="0" i="0" u="none" strike="noStrike">
                          <a:solidFill>
                            <a:srgbClr val="FF0000"/>
                          </a:solidFill>
                          <a:effectLst/>
                          <a:latin typeface="+mn-lt"/>
                        </a:rPr>
                        <a:t>-10%</a:t>
                      </a:r>
                    </a:p>
                  </a:txBody>
                  <a:tcPr marL="9525" marR="9525" marT="9525" marB="0" anchor="ctr"/>
                </a:tc>
                <a:extLst>
                  <a:ext uri="{0D108BD9-81ED-4DB2-BD59-A6C34878D82A}">
                    <a16:rowId xmlns:a16="http://schemas.microsoft.com/office/drawing/2014/main" val="603091341"/>
                  </a:ext>
                </a:extLst>
              </a:tr>
              <a:tr h="131859">
                <a:tc>
                  <a:txBody>
                    <a:bodyPr/>
                    <a:lstStyle/>
                    <a:p>
                      <a:pPr algn="l" fontAlgn="b"/>
                      <a:r>
                        <a:rPr lang="en-US" sz="1000" u="none" strike="noStrike">
                          <a:effectLst/>
                          <a:latin typeface="+mn-lt"/>
                        </a:rPr>
                        <a:t> Protein Powder</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158</a:t>
                      </a:r>
                    </a:p>
                  </a:txBody>
                  <a:tcPr marL="9525" marR="9525" marT="9525" marB="0" anchor="ctr"/>
                </a:tc>
                <a:tc>
                  <a:txBody>
                    <a:bodyPr/>
                    <a:lstStyle/>
                    <a:p>
                      <a:pPr algn="ctr" fontAlgn="b"/>
                      <a:r>
                        <a:rPr lang="en-US" sz="1000" b="0" i="0" u="none" strike="noStrike">
                          <a:solidFill>
                            <a:srgbClr val="000000"/>
                          </a:solidFill>
                          <a:effectLst/>
                          <a:latin typeface="+mn-lt"/>
                        </a:rPr>
                        <a:t>165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34%</a:t>
                      </a:r>
                    </a:p>
                  </a:txBody>
                  <a:tcPr marL="9525" marR="9525" marT="9525" marB="0" anchor="ctr"/>
                </a:tc>
                <a:tc>
                  <a:txBody>
                    <a:bodyPr/>
                    <a:lstStyle/>
                    <a:p>
                      <a:pPr algn="ctr" fontAlgn="b"/>
                      <a:r>
                        <a:rPr lang="en-US" sz="1000" b="0" i="0" u="none" strike="noStrike">
                          <a:solidFill>
                            <a:srgbClr val="000000"/>
                          </a:solidFill>
                          <a:effectLst/>
                          <a:latin typeface="+mn-lt"/>
                        </a:rPr>
                        <a:t>30%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37%</a:t>
                      </a:r>
                    </a:p>
                  </a:txBody>
                  <a:tcPr marL="9525" marR="9525" marT="9525" marB="0" anchor="ctr"/>
                </a:tc>
                <a:tc>
                  <a:txBody>
                    <a:bodyPr/>
                    <a:lstStyle/>
                    <a:p>
                      <a:pPr algn="ctr" fontAlgn="b"/>
                      <a:r>
                        <a:rPr lang="en-US" sz="1000" b="0" i="0" u="none" strike="noStrike">
                          <a:solidFill>
                            <a:srgbClr val="000000"/>
                          </a:solidFill>
                          <a:effectLst/>
                          <a:latin typeface="+mn-lt"/>
                        </a:rPr>
                        <a:t>45%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25%</a:t>
                      </a:r>
                    </a:p>
                  </a:txBody>
                  <a:tcPr marL="9525" marR="9525" marT="9525" marB="0" anchor="ctr"/>
                </a:tc>
                <a:tc>
                  <a:txBody>
                    <a:bodyPr/>
                    <a:lstStyle/>
                    <a:p>
                      <a:pPr algn="ctr" fontAlgn="b"/>
                      <a:r>
                        <a:rPr lang="en-US" sz="1000" b="0" i="0" u="none" strike="noStrike">
                          <a:solidFill>
                            <a:srgbClr val="000000"/>
                          </a:solidFill>
                          <a:effectLst/>
                          <a:latin typeface="+mn-lt"/>
                        </a:rPr>
                        <a:t>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B05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-8%</a:t>
                      </a:r>
                    </a:p>
                  </a:txBody>
                  <a:tcPr marL="9525" marR="9525" marT="9525" marB="0" anchor="ctr"/>
                </a:tc>
                <a:tc>
                  <a:txBody>
                    <a:bodyPr/>
                    <a:lstStyle/>
                    <a:p>
                      <a:pPr algn="ctr" fontAlgn="b"/>
                      <a:r>
                        <a:rPr lang="en-US" sz="1000" b="0" i="0" u="none" strike="noStrike">
                          <a:solidFill>
                            <a:srgbClr val="FF0000"/>
                          </a:solidFill>
                          <a:effectLst/>
                          <a:latin typeface="+mn-lt"/>
                        </a:rPr>
                        <a:t>-12%</a:t>
                      </a:r>
                    </a:p>
                  </a:txBody>
                  <a:tcPr marL="9525" marR="9525" marT="9525" marB="0" anchor="ctr"/>
                </a:tc>
                <a:extLst>
                  <a:ext uri="{0D108BD9-81ED-4DB2-BD59-A6C34878D82A}">
                    <a16:rowId xmlns:a16="http://schemas.microsoft.com/office/drawing/2014/main" val="3360548671"/>
                  </a:ext>
                </a:extLst>
              </a:tr>
              <a:tr h="131859">
                <a:tc>
                  <a:txBody>
                    <a:bodyPr/>
                    <a:lstStyle/>
                    <a:p>
                      <a:pPr algn="l" fontAlgn="b"/>
                      <a:r>
                        <a:rPr lang="en-US" sz="1000" u="none" strike="noStrike">
                          <a:effectLst/>
                          <a:latin typeface="+mn-lt"/>
                        </a:rPr>
                        <a:t> Multivitamin</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189</a:t>
                      </a:r>
                    </a:p>
                  </a:txBody>
                  <a:tcPr marL="9525" marR="9525" marT="9525" marB="0" anchor="ctr"/>
                </a:tc>
                <a:tc>
                  <a:txBody>
                    <a:bodyPr/>
                    <a:lstStyle/>
                    <a:p>
                      <a:pPr algn="ctr" fontAlgn="b"/>
                      <a:r>
                        <a:rPr lang="en-US" sz="1000" b="0" i="0" u="none" strike="noStrike">
                          <a:solidFill>
                            <a:srgbClr val="000000"/>
                          </a:solidFill>
                          <a:effectLst/>
                          <a:latin typeface="+mn-lt"/>
                        </a:rPr>
                        <a:t>237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48%</a:t>
                      </a:r>
                    </a:p>
                  </a:txBody>
                  <a:tcPr marL="9525" marR="9525" marT="9525" marB="0" anchor="ctr"/>
                </a:tc>
                <a:tc>
                  <a:txBody>
                    <a:bodyPr/>
                    <a:lstStyle/>
                    <a:p>
                      <a:pPr algn="ctr" fontAlgn="b"/>
                      <a:r>
                        <a:rPr lang="en-US" sz="1000" b="0" i="0" u="none" strike="noStrike">
                          <a:solidFill>
                            <a:srgbClr val="000000"/>
                          </a:solidFill>
                          <a:effectLst/>
                          <a:latin typeface="+mn-lt"/>
                        </a:rPr>
                        <a:t>54%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a:t>
                      </a:r>
                    </a:p>
                  </a:txBody>
                  <a:tcPr marL="9525" marR="9525" marT="9525" marB="0" anchor="ct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B05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B050"/>
                          </a:solidFill>
                          <a:effectLst/>
                          <a:latin typeface="+mn-lt"/>
                        </a:rPr>
                        <a:t>5%</a:t>
                      </a:r>
                    </a:p>
                  </a:txBody>
                  <a:tcPr marL="9525" marR="9525" marT="9525" marB="0" anchor="ctr"/>
                </a:tc>
                <a:tc>
                  <a:txBody>
                    <a:bodyPr/>
                    <a:lstStyle/>
                    <a:p>
                      <a:pPr algn="ctr" fontAlgn="b"/>
                      <a:r>
                        <a:rPr lang="en-US" sz="1000" b="0" i="0" u="none" strike="noStrike">
                          <a:solidFill>
                            <a:srgbClr val="00B050"/>
                          </a:solidFill>
                          <a:effectLst/>
                          <a:latin typeface="+mn-lt"/>
                        </a:rPr>
                        <a:t>3%</a:t>
                      </a:r>
                    </a:p>
                  </a:txBody>
                  <a:tcPr marL="9525" marR="9525" marT="9525" marB="0" anchor="ctr"/>
                </a:tc>
                <a:extLst>
                  <a:ext uri="{0D108BD9-81ED-4DB2-BD59-A6C34878D82A}">
                    <a16:rowId xmlns:a16="http://schemas.microsoft.com/office/drawing/2014/main" val="2469631520"/>
                  </a:ext>
                </a:extLst>
              </a:tr>
              <a:tr h="131859">
                <a:tc>
                  <a:txBody>
                    <a:bodyPr/>
                    <a:lstStyle/>
                    <a:p>
                      <a:pPr algn="l" fontAlgn="b"/>
                      <a:r>
                        <a:rPr lang="en-US" sz="1000" u="none" strike="noStrike">
                          <a:effectLst/>
                          <a:latin typeface="+mn-lt"/>
                        </a:rPr>
                        <a:t> Vitamin C</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201</a:t>
                      </a:r>
                    </a:p>
                  </a:txBody>
                  <a:tcPr marL="9525" marR="9525" marT="9525" marB="0" anchor="ctr"/>
                </a:tc>
                <a:tc>
                  <a:txBody>
                    <a:bodyPr/>
                    <a:lstStyle/>
                    <a:p>
                      <a:pPr algn="ctr" fontAlgn="b"/>
                      <a:r>
                        <a:rPr lang="en-US" sz="1000" b="0" i="0" u="none" strike="noStrike">
                          <a:solidFill>
                            <a:srgbClr val="000000"/>
                          </a:solidFill>
                          <a:effectLst/>
                          <a:latin typeface="+mn-lt"/>
                        </a:rPr>
                        <a:t>242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a:t>
                      </a:r>
                    </a:p>
                  </a:txBody>
                  <a:tcPr marL="9525" marR="9525" marT="9525" marB="0" anchor="ct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52%</a:t>
                      </a:r>
                    </a:p>
                  </a:txBody>
                  <a:tcPr marL="9525" marR="9525" marT="9525" marB="0" anchor="ctr"/>
                </a:tc>
                <a:tc>
                  <a:txBody>
                    <a:bodyPr/>
                    <a:lstStyle/>
                    <a:p>
                      <a:pPr algn="ctr" fontAlgn="b"/>
                      <a:r>
                        <a:rPr lang="en-US" sz="1000" b="0" i="0" u="none" strike="noStrike">
                          <a:solidFill>
                            <a:srgbClr val="000000"/>
                          </a:solidFill>
                          <a:effectLst/>
                          <a:latin typeface="+mn-lt"/>
                        </a:rPr>
                        <a:t>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B05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B050"/>
                          </a:solidFill>
                          <a:effectLst/>
                          <a:latin typeface="+mn-lt"/>
                        </a:rPr>
                        <a:t>10%</a:t>
                      </a:r>
                    </a:p>
                  </a:txBody>
                  <a:tcPr marL="9525" marR="9525" marT="9525" marB="0" anchor="ctr"/>
                </a:tc>
                <a:tc>
                  <a:txBody>
                    <a:bodyPr/>
                    <a:lstStyle/>
                    <a:p>
                      <a:pPr algn="ctr" fontAlgn="b"/>
                      <a:r>
                        <a:rPr lang="en-US" sz="1000" b="0" i="0" u="none" strike="noStrike">
                          <a:solidFill>
                            <a:srgbClr val="00B050"/>
                          </a:solidFill>
                          <a:effectLst/>
                          <a:latin typeface="+mn-lt"/>
                        </a:rPr>
                        <a:t>7%</a:t>
                      </a:r>
                    </a:p>
                  </a:txBody>
                  <a:tcPr marL="9525" marR="9525" marT="9525" marB="0" anchor="ctr"/>
                </a:tc>
                <a:extLst>
                  <a:ext uri="{0D108BD9-81ED-4DB2-BD59-A6C34878D82A}">
                    <a16:rowId xmlns:a16="http://schemas.microsoft.com/office/drawing/2014/main" val="3475939810"/>
                  </a:ext>
                </a:extLst>
              </a:tr>
              <a:tr h="131859">
                <a:tc>
                  <a:txBody>
                    <a:bodyPr/>
                    <a:lstStyle/>
                    <a:p>
                      <a:pPr algn="l" fontAlgn="b"/>
                      <a:r>
                        <a:rPr lang="en-US" sz="1000" u="none" strike="noStrike">
                          <a:effectLst/>
                          <a:latin typeface="+mn-lt"/>
                        </a:rPr>
                        <a:t> Mushrooms</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103</a:t>
                      </a:r>
                    </a:p>
                  </a:txBody>
                  <a:tcPr marL="9525" marR="9525" marT="9525" marB="0" anchor="ctr"/>
                </a:tc>
                <a:tc>
                  <a:txBody>
                    <a:bodyPr/>
                    <a:lstStyle/>
                    <a:p>
                      <a:pPr algn="ctr" fontAlgn="b"/>
                      <a:r>
                        <a:rPr lang="en-US" sz="1000" b="0" i="0" u="none" strike="noStrike">
                          <a:solidFill>
                            <a:srgbClr val="000000"/>
                          </a:solidFill>
                          <a:effectLst/>
                          <a:latin typeface="+mn-lt"/>
                        </a:rPr>
                        <a:t>76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36%</a:t>
                      </a:r>
                    </a:p>
                  </a:txBody>
                  <a:tcPr marL="9525" marR="9525" marT="9525" marB="0" anchor="ctr"/>
                </a:tc>
                <a:tc>
                  <a:txBody>
                    <a:bodyPr/>
                    <a:lstStyle/>
                    <a:p>
                      <a:pPr algn="ctr" fontAlgn="b"/>
                      <a:r>
                        <a:rPr lang="en-US" sz="1000" b="0" i="0" u="none" strike="noStrike">
                          <a:solidFill>
                            <a:srgbClr val="000000"/>
                          </a:solidFill>
                          <a:effectLst/>
                          <a:latin typeface="+mn-lt"/>
                        </a:rPr>
                        <a:t>43%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a:t>
                      </a:r>
                    </a:p>
                  </a:txBody>
                  <a:tcPr marL="9525" marR="9525" marT="9525" marB="0" anchor="ctr"/>
                </a:tc>
                <a:tc>
                  <a:txBody>
                    <a:bodyPr/>
                    <a:lstStyle/>
                    <a:p>
                      <a:pPr algn="ctr" fontAlgn="b"/>
                      <a:r>
                        <a:rPr lang="en-US" sz="1000" b="0" i="0" u="none" strike="noStrike">
                          <a:solidFill>
                            <a:srgbClr val="000000"/>
                          </a:solidFill>
                          <a:effectLst/>
                          <a:latin typeface="+mn-lt"/>
                        </a:rPr>
                        <a:t>36%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a:t>
                      </a:r>
                    </a:p>
                  </a:txBody>
                  <a:tcPr marL="9525" marR="9525" marT="9525" marB="0" anchor="ct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-17%</a:t>
                      </a:r>
                    </a:p>
                  </a:txBody>
                  <a:tcPr marL="9525" marR="9525" marT="9525" marB="0" anchor="ctr"/>
                </a:tc>
                <a:tc>
                  <a:txBody>
                    <a:bodyPr/>
                    <a:lstStyle/>
                    <a:p>
                      <a:pPr algn="ctr" fontAlgn="b"/>
                      <a:r>
                        <a:rPr lang="en-US" sz="1000" b="0" i="0" u="none" strike="noStrike">
                          <a:solidFill>
                            <a:srgbClr val="FF0000"/>
                          </a:solidFill>
                          <a:effectLst/>
                          <a:latin typeface="+mn-lt"/>
                        </a:rPr>
                        <a:t>-36%</a:t>
                      </a:r>
                    </a:p>
                  </a:txBody>
                  <a:tcPr marL="9525" marR="9525" marT="9525" marB="0" anchor="ctr"/>
                </a:tc>
                <a:extLst>
                  <a:ext uri="{0D108BD9-81ED-4DB2-BD59-A6C34878D82A}">
                    <a16:rowId xmlns:a16="http://schemas.microsoft.com/office/drawing/2014/main" val="1848067131"/>
                  </a:ext>
                </a:extLst>
              </a:tr>
              <a:tr h="131859">
                <a:tc>
                  <a:txBody>
                    <a:bodyPr/>
                    <a:lstStyle/>
                    <a:p>
                      <a:pPr algn="l" fontAlgn="b"/>
                      <a:r>
                        <a:rPr lang="en-US" sz="1000" u="none" strike="noStrike">
                          <a:effectLst/>
                          <a:latin typeface="+mn-lt"/>
                        </a:rPr>
                        <a:t> Postbiotics</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131</a:t>
                      </a:r>
                    </a:p>
                  </a:txBody>
                  <a:tcPr marL="9525" marR="9525" marT="9525" marB="0" anchor="ctr"/>
                </a:tc>
                <a:tc>
                  <a:txBody>
                    <a:bodyPr/>
                    <a:lstStyle/>
                    <a:p>
                      <a:pPr algn="ctr" fontAlgn="b"/>
                      <a:r>
                        <a:rPr lang="en-US" sz="1000" b="0" i="0" u="none" strike="noStrike">
                          <a:solidFill>
                            <a:srgbClr val="000000"/>
                          </a:solidFill>
                          <a:effectLst/>
                          <a:latin typeface="+mn-lt"/>
                        </a:rPr>
                        <a:t>127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a:t>
                      </a:r>
                    </a:p>
                  </a:txBody>
                  <a:tcPr marL="9525" marR="9525" marT="9525" marB="0" anchor="ctr"/>
                </a:tc>
                <a:tc>
                  <a:txBody>
                    <a:bodyPr/>
                    <a:lstStyle/>
                    <a:p>
                      <a:pPr algn="ctr" fontAlgn="b"/>
                      <a:r>
                        <a:rPr lang="en-US" sz="1000" b="0" i="0" u="none" strike="noStrike">
                          <a:solidFill>
                            <a:srgbClr val="000000"/>
                          </a:solidFill>
                          <a:effectLst/>
                          <a:latin typeface="+mn-lt"/>
                        </a:rPr>
                        <a:t>39%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37%</a:t>
                      </a:r>
                    </a:p>
                  </a:txBody>
                  <a:tcPr marL="9525" marR="9525" marT="9525" marB="0" anchor="ctr"/>
                </a:tc>
                <a:tc>
                  <a:txBody>
                    <a:bodyPr/>
                    <a:lstStyle/>
                    <a:p>
                      <a:pPr algn="ctr" fontAlgn="b"/>
                      <a:r>
                        <a:rPr lang="en-US" sz="1000" b="0" i="0" u="none" strike="noStrike">
                          <a:solidFill>
                            <a:srgbClr val="000000"/>
                          </a:solidFill>
                          <a:effectLst/>
                          <a:latin typeface="+mn-lt"/>
                        </a:rPr>
                        <a:t>44%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-24%</a:t>
                      </a:r>
                    </a:p>
                  </a:txBody>
                  <a:tcPr marL="9525" marR="9525" marT="9525" marB="0" anchor="ctr"/>
                </a:tc>
                <a:tc>
                  <a:txBody>
                    <a:bodyPr/>
                    <a:lstStyle/>
                    <a:p>
                      <a:pPr algn="ctr" fontAlgn="b"/>
                      <a:r>
                        <a:rPr lang="en-US" sz="1000" b="0" i="0" u="none" strike="noStrike">
                          <a:solidFill>
                            <a:srgbClr val="FF0000"/>
                          </a:solidFill>
                          <a:effectLst/>
                          <a:latin typeface="+mn-lt"/>
                        </a:rPr>
                        <a:t>-31%</a:t>
                      </a:r>
                    </a:p>
                  </a:txBody>
                  <a:tcPr marL="9525" marR="9525" marT="9525" marB="0" anchor="ctr"/>
                </a:tc>
                <a:extLst>
                  <a:ext uri="{0D108BD9-81ED-4DB2-BD59-A6C34878D82A}">
                    <a16:rowId xmlns:a16="http://schemas.microsoft.com/office/drawing/2014/main" val="3326472343"/>
                  </a:ext>
                </a:extLst>
              </a:tr>
              <a:tr h="131859">
                <a:tc>
                  <a:txBody>
                    <a:bodyPr/>
                    <a:lstStyle/>
                    <a:p>
                      <a:pPr algn="l" fontAlgn="b"/>
                      <a:r>
                        <a:rPr lang="en-US" sz="1000" u="none" strike="noStrike">
                          <a:effectLst/>
                          <a:latin typeface="+mn-lt"/>
                        </a:rPr>
                        <a:t> Iron</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186</a:t>
                      </a:r>
                    </a:p>
                  </a:txBody>
                  <a:tcPr marL="9525" marR="9525" marT="9525" marB="0" anchor="ctr"/>
                </a:tc>
                <a:tc>
                  <a:txBody>
                    <a:bodyPr/>
                    <a:lstStyle/>
                    <a:p>
                      <a:pPr algn="ctr" fontAlgn="b"/>
                      <a:r>
                        <a:rPr lang="en-US" sz="1000" b="0" i="0" u="none" strike="noStrike">
                          <a:solidFill>
                            <a:srgbClr val="000000"/>
                          </a:solidFill>
                          <a:effectLst/>
                          <a:latin typeface="+mn-lt"/>
                        </a:rPr>
                        <a:t>209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a:t>
                      </a:r>
                    </a:p>
                  </a:txBody>
                  <a:tcPr marL="9525" marR="9525" marT="9525" marB="0" anchor="ctr"/>
                </a:tc>
                <a:tc>
                  <a:txBody>
                    <a:bodyPr/>
                    <a:lstStyle/>
                    <a:p>
                      <a:pPr algn="ctr" fontAlgn="b"/>
                      <a:r>
                        <a:rPr lang="en-US" sz="1000" b="0" i="0" u="none" strike="noStrike">
                          <a:solidFill>
                            <a:srgbClr val="000000"/>
                          </a:solidFill>
                          <a:effectLst/>
                          <a:latin typeface="+mn-lt"/>
                        </a:rPr>
                        <a:t>26%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51%</a:t>
                      </a:r>
                    </a:p>
                  </a:txBody>
                  <a:tcPr marL="9525" marR="9525" marT="9525" marB="0" anchor="ctr"/>
                </a:tc>
                <a:tc>
                  <a:txBody>
                    <a:bodyPr/>
                    <a:lstStyle/>
                    <a:p>
                      <a:pPr algn="ctr" fontAlgn="b"/>
                      <a:r>
                        <a:rPr lang="en-US" sz="1000" b="0" i="0" u="none" strike="noStrike">
                          <a:solidFill>
                            <a:srgbClr val="000000"/>
                          </a:solidFill>
                          <a:effectLst/>
                          <a:latin typeface="+mn-lt"/>
                        </a:rPr>
                        <a:t>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B05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-9%</a:t>
                      </a:r>
                    </a:p>
                  </a:txBody>
                  <a:tcPr marL="9525" marR="9525" marT="9525" marB="0" anchor="ctr"/>
                </a:tc>
                <a:tc>
                  <a:txBody>
                    <a:bodyPr/>
                    <a:lstStyle/>
                    <a:p>
                      <a:pPr algn="ctr" fontAlgn="b"/>
                      <a:r>
                        <a:rPr lang="en-US" sz="1000" b="0" i="0" u="none" strike="noStrike">
                          <a:solidFill>
                            <a:srgbClr val="FF0000"/>
                          </a:solidFill>
                          <a:effectLst/>
                          <a:latin typeface="+mn-lt"/>
                        </a:rPr>
                        <a:t>-6%</a:t>
                      </a:r>
                    </a:p>
                  </a:txBody>
                  <a:tcPr marL="9525" marR="9525" marT="9525" marB="0" anchor="ctr"/>
                </a:tc>
                <a:extLst>
                  <a:ext uri="{0D108BD9-81ED-4DB2-BD59-A6C34878D82A}">
                    <a16:rowId xmlns:a16="http://schemas.microsoft.com/office/drawing/2014/main" val="3134700356"/>
                  </a:ext>
                </a:extLst>
              </a:tr>
              <a:tr h="131859">
                <a:tc>
                  <a:txBody>
                    <a:bodyPr/>
                    <a:lstStyle/>
                    <a:p>
                      <a:pPr algn="l" fontAlgn="b"/>
                      <a:r>
                        <a:rPr lang="en-US" sz="1000" u="none" strike="noStrike">
                          <a:effectLst/>
                          <a:latin typeface="+mn-lt"/>
                        </a:rPr>
                        <a:t> MSM</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105</a:t>
                      </a:r>
                    </a:p>
                  </a:txBody>
                  <a:tcPr marL="9525" marR="9525" marT="9525" marB="0" anchor="ctr"/>
                </a:tc>
                <a:tc>
                  <a:txBody>
                    <a:bodyPr/>
                    <a:lstStyle/>
                    <a:p>
                      <a:pPr algn="ctr" fontAlgn="b"/>
                      <a:r>
                        <a:rPr lang="en-US" sz="1000" b="0" i="0" u="none" strike="noStrike">
                          <a:solidFill>
                            <a:srgbClr val="000000"/>
                          </a:solidFill>
                          <a:effectLst/>
                          <a:latin typeface="+mn-lt"/>
                        </a:rPr>
                        <a:t>80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46%</a:t>
                      </a:r>
                    </a:p>
                  </a:txBody>
                  <a:tcPr marL="9525" marR="9525" marT="9525" marB="0" anchor="ctr"/>
                </a:tc>
                <a:tc>
                  <a:txBody>
                    <a:bodyPr/>
                    <a:lstStyle/>
                    <a:p>
                      <a:pPr algn="ctr" fontAlgn="b"/>
                      <a:r>
                        <a:rPr lang="en-US" sz="1000" b="0" i="0" u="none" strike="noStrike">
                          <a:solidFill>
                            <a:srgbClr val="000000"/>
                          </a:solidFill>
                          <a:effectLst/>
                          <a:latin typeface="+mn-lt"/>
                        </a:rPr>
                        <a:t>43%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25%</a:t>
                      </a:r>
                    </a:p>
                  </a:txBody>
                  <a:tcPr marL="9525" marR="9525" marT="9525" marB="0" anchor="ctr"/>
                </a:tc>
                <a:tc>
                  <a:txBody>
                    <a:bodyPr/>
                    <a:lstStyle/>
                    <a:p>
                      <a:pPr algn="ctr" fontAlgn="b"/>
                      <a:r>
                        <a:rPr lang="en-US" sz="1000" b="0" i="0" u="none" strike="noStrike">
                          <a:solidFill>
                            <a:srgbClr val="000000"/>
                          </a:solidFill>
                          <a:effectLst/>
                          <a:latin typeface="+mn-lt"/>
                        </a:rPr>
                        <a:t>33%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tc>
                <a:tc>
                  <a:txBody>
                    <a:bodyPr/>
                    <a:lstStyle/>
                    <a:p>
                      <a:pPr algn="ctr" fontAlgn="b"/>
                      <a:r>
                        <a:rPr lang="en-US" sz="1000" b="0" i="0" u="none" strike="noStrike">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-22%</a:t>
                      </a:r>
                    </a:p>
                  </a:txBody>
                  <a:tcPr marL="9525" marR="9525" marT="9525" marB="0" anchor="ctr"/>
                </a:tc>
                <a:tc>
                  <a:txBody>
                    <a:bodyPr/>
                    <a:lstStyle/>
                    <a:p>
                      <a:pPr algn="ctr" fontAlgn="b"/>
                      <a:r>
                        <a:rPr lang="en-US" sz="1000" b="0" i="0" u="none" strike="noStrike">
                          <a:solidFill>
                            <a:srgbClr val="FF0000"/>
                          </a:solidFill>
                          <a:effectLst/>
                          <a:latin typeface="+mn-lt"/>
                        </a:rPr>
                        <a:t>-34%</a:t>
                      </a:r>
                    </a:p>
                  </a:txBody>
                  <a:tcPr marL="9525" marR="9525" marT="9525" marB="0" anchor="ctr"/>
                </a:tc>
                <a:extLst>
                  <a:ext uri="{0D108BD9-81ED-4DB2-BD59-A6C34878D82A}">
                    <a16:rowId xmlns:a16="http://schemas.microsoft.com/office/drawing/2014/main" val="917410002"/>
                  </a:ext>
                </a:extLst>
              </a:tr>
              <a:tr h="131859">
                <a:tc>
                  <a:txBody>
                    <a:bodyPr/>
                    <a:lstStyle/>
                    <a:p>
                      <a:pPr algn="l" fontAlgn="b"/>
                      <a:r>
                        <a:rPr lang="en-US" sz="1000" u="none" strike="noStrike">
                          <a:effectLst/>
                          <a:latin typeface="+mn-lt"/>
                        </a:rPr>
                        <a:t> Prebiotics</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203</a:t>
                      </a:r>
                    </a:p>
                  </a:txBody>
                  <a:tcPr marL="9525" marR="9525" marT="9525" marB="0" anchor="ctr"/>
                </a:tc>
                <a:tc>
                  <a:txBody>
                    <a:bodyPr/>
                    <a:lstStyle/>
                    <a:p>
                      <a:pPr algn="ctr" fontAlgn="b"/>
                      <a:r>
                        <a:rPr lang="en-US" sz="1000" b="0" i="0" u="none" strike="noStrike">
                          <a:solidFill>
                            <a:srgbClr val="000000"/>
                          </a:solidFill>
                          <a:effectLst/>
                          <a:latin typeface="+mn-lt"/>
                        </a:rPr>
                        <a:t>247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37%</a:t>
                      </a:r>
                    </a:p>
                  </a:txBody>
                  <a:tcPr marL="9525" marR="9525" marT="9525" marB="0" anchor="ctr"/>
                </a:tc>
                <a:tc>
                  <a:txBody>
                    <a:bodyPr/>
                    <a:lstStyle/>
                    <a:p>
                      <a:pPr algn="ctr" fontAlgn="b"/>
                      <a:r>
                        <a:rPr lang="en-US" sz="1000" b="0" i="0" u="none" strike="noStrike">
                          <a:solidFill>
                            <a:srgbClr val="000000"/>
                          </a:solidFill>
                          <a:effectLst/>
                          <a:latin typeface="+mn-lt"/>
                        </a:rPr>
                        <a:t>30%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a:t>
                      </a:r>
                    </a:p>
                  </a:txBody>
                  <a:tcPr marL="9525" marR="9525" marT="9525" marB="0" anchor="ctr"/>
                </a:tc>
                <a:tc>
                  <a:txBody>
                    <a:bodyPr/>
                    <a:lstStyle/>
                    <a:p>
                      <a:pPr algn="ctr" fontAlgn="b"/>
                      <a:r>
                        <a:rPr lang="en-US" sz="1000" b="0" i="0" u="none" strike="noStrike">
                          <a:solidFill>
                            <a:srgbClr val="000000"/>
                          </a:solidFill>
                          <a:effectLst/>
                          <a:latin typeface="+mn-lt"/>
                        </a:rPr>
                        <a:t>53%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-20%</a:t>
                      </a:r>
                    </a:p>
                  </a:txBody>
                  <a:tcPr marL="9525" marR="9525" marT="9525" marB="0" anchor="ctr"/>
                </a:tc>
                <a:tc>
                  <a:txBody>
                    <a:bodyPr/>
                    <a:lstStyle/>
                    <a:p>
                      <a:pPr algn="ctr" fontAlgn="b"/>
                      <a:r>
                        <a:rPr lang="en-US" sz="1000" b="0" i="0" u="none" strike="noStrike">
                          <a:solidFill>
                            <a:srgbClr val="FF0000"/>
                          </a:solidFill>
                          <a:effectLst/>
                          <a:latin typeface="+mn-lt"/>
                        </a:rPr>
                        <a:t>-19%</a:t>
                      </a:r>
                    </a:p>
                  </a:txBody>
                  <a:tcPr marL="9525" marR="9525" marT="9525" marB="0" anchor="ctr"/>
                </a:tc>
                <a:extLst>
                  <a:ext uri="{0D108BD9-81ED-4DB2-BD59-A6C34878D82A}">
                    <a16:rowId xmlns:a16="http://schemas.microsoft.com/office/drawing/2014/main" val="3871885842"/>
                  </a:ext>
                </a:extLst>
              </a:tr>
              <a:tr h="131859">
                <a:tc>
                  <a:txBody>
                    <a:bodyPr/>
                    <a:lstStyle/>
                    <a:p>
                      <a:pPr algn="l" fontAlgn="b"/>
                      <a:r>
                        <a:rPr lang="en-US" sz="1000" u="none" strike="noStrike">
                          <a:effectLst/>
                          <a:latin typeface="+mn-lt"/>
                        </a:rPr>
                        <a:t> Probiotics</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180</a:t>
                      </a:r>
                    </a:p>
                  </a:txBody>
                  <a:tcPr marL="9525" marR="9525" marT="9525" marB="0" anchor="ctr"/>
                </a:tc>
                <a:tc>
                  <a:txBody>
                    <a:bodyPr/>
                    <a:lstStyle/>
                    <a:p>
                      <a:pPr algn="ctr" fontAlgn="b"/>
                      <a:r>
                        <a:rPr lang="en-US" sz="1000" b="0" i="0" u="none" strike="noStrike">
                          <a:solidFill>
                            <a:srgbClr val="000000"/>
                          </a:solidFill>
                          <a:effectLst/>
                          <a:latin typeface="+mn-lt"/>
                        </a:rPr>
                        <a:t>235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34%</a:t>
                      </a:r>
                    </a:p>
                  </a:txBody>
                  <a:tcPr marL="9525" marR="9525" marT="9525" marB="0" anchor="ct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42%</a:t>
                      </a:r>
                    </a:p>
                  </a:txBody>
                  <a:tcPr marL="9525" marR="9525" marT="9525" marB="0" anchor="ctr"/>
                </a:tc>
                <a:tc>
                  <a:txBody>
                    <a:bodyPr/>
                    <a:lstStyle/>
                    <a:p>
                      <a:pPr algn="ctr" fontAlgn="b"/>
                      <a:r>
                        <a:rPr lang="en-US" sz="1000" b="0" i="0" u="none" strike="noStrike">
                          <a:solidFill>
                            <a:srgbClr val="000000"/>
                          </a:solidFill>
                          <a:effectLst/>
                          <a:latin typeface="+mn-lt"/>
                        </a:rPr>
                        <a:t>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tc>
                <a:tc>
                  <a:txBody>
                    <a:bodyPr/>
                    <a:lstStyle/>
                    <a:p>
                      <a:pPr algn="ctr" fontAlgn="b"/>
                      <a:r>
                        <a:rPr lang="en-US" sz="1000" b="0" i="0" u="none" strike="noStrike">
                          <a:solidFill>
                            <a:srgbClr val="000000"/>
                          </a:solidFill>
                          <a:effectLst/>
                          <a:latin typeface="+mn-lt"/>
                        </a:rPr>
                        <a:t>19%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-14%</a:t>
                      </a:r>
                    </a:p>
                  </a:txBody>
                  <a:tcPr marL="9525" marR="9525" marT="9525" marB="0" anchor="ctr"/>
                </a:tc>
                <a:tc>
                  <a:txBody>
                    <a:bodyPr/>
                    <a:lstStyle/>
                    <a:p>
                      <a:pPr algn="ctr" fontAlgn="b"/>
                      <a:r>
                        <a:rPr lang="en-US" sz="1000" b="0" i="0" u="none" strike="noStrike">
                          <a:solidFill>
                            <a:srgbClr val="FF0000"/>
                          </a:solidFill>
                          <a:effectLst/>
                          <a:latin typeface="+mn-lt"/>
                        </a:rPr>
                        <a:t>-6%</a:t>
                      </a:r>
                    </a:p>
                  </a:txBody>
                  <a:tcPr marL="9525" marR="9525" marT="9525" marB="0" anchor="ctr"/>
                </a:tc>
                <a:extLst>
                  <a:ext uri="{0D108BD9-81ED-4DB2-BD59-A6C34878D82A}">
                    <a16:rowId xmlns:a16="http://schemas.microsoft.com/office/drawing/2014/main" val="1611977774"/>
                  </a:ext>
                </a:extLst>
              </a:tr>
              <a:tr h="131859">
                <a:tc>
                  <a:txBody>
                    <a:bodyPr/>
                    <a:lstStyle/>
                    <a:p>
                      <a:pPr algn="l" fontAlgn="b"/>
                      <a:r>
                        <a:rPr lang="en-US" sz="1000" u="none" strike="noStrike">
                          <a:effectLst/>
                          <a:latin typeface="+mn-lt"/>
                        </a:rPr>
                        <a:t> Synbiotics</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85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111</a:t>
                      </a:r>
                    </a:p>
                  </a:txBody>
                  <a:tcPr marL="9525" marR="9525" marT="9525" marB="0" anchor="ctr"/>
                </a:tc>
                <a:tc>
                  <a:txBody>
                    <a:bodyPr/>
                    <a:lstStyle/>
                    <a:p>
                      <a:pPr algn="ctr" fontAlgn="b"/>
                      <a:r>
                        <a:rPr lang="en-US" sz="1000" b="0" i="0" u="none" strike="noStrike">
                          <a:solidFill>
                            <a:srgbClr val="000000"/>
                          </a:solidFill>
                          <a:effectLst/>
                          <a:latin typeface="+mn-lt"/>
                        </a:rPr>
                        <a:t>84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a:t>
                      </a:r>
                    </a:p>
                  </a:txBody>
                  <a:tcPr marL="9525" marR="9525" marT="9525" marB="0" anchor="ctr"/>
                </a:tc>
                <a:tc>
                  <a:txBody>
                    <a:bodyPr/>
                    <a:lstStyle/>
                    <a:p>
                      <a:pPr algn="ctr" fontAlgn="b"/>
                      <a:r>
                        <a:rPr lang="en-US" sz="1000" b="0" i="0" u="none" strike="noStrike">
                          <a:solidFill>
                            <a:srgbClr val="000000"/>
                          </a:solidFill>
                          <a:effectLst/>
                          <a:latin typeface="+mn-lt"/>
                        </a:rPr>
                        <a:t>42%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37%</a:t>
                      </a:r>
                    </a:p>
                  </a:txBody>
                  <a:tcPr marL="9525" marR="9525" marT="9525" marB="0" anchor="ctr"/>
                </a:tc>
                <a:tc>
                  <a:txBody>
                    <a:bodyPr/>
                    <a:lstStyle/>
                    <a:p>
                      <a:pPr algn="ctr" fontAlgn="b"/>
                      <a:r>
                        <a:rPr lang="en-US" sz="1000" b="0" i="0" u="none" strike="noStrike">
                          <a:solidFill>
                            <a:srgbClr val="000000"/>
                          </a:solidFill>
                          <a:effectLst/>
                          <a:latin typeface="+mn-lt"/>
                        </a:rPr>
                        <a:t>36%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tc>
                <a:tc>
                  <a:txBody>
                    <a:bodyPr/>
                    <a:lstStyle/>
                    <a:p>
                      <a:pPr algn="ctr" fontAlgn="b"/>
                      <a:r>
                        <a:rPr lang="en-US" sz="1000" b="0" i="0" u="none" strike="noStrike">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-24%</a:t>
                      </a:r>
                    </a:p>
                  </a:txBody>
                  <a:tcPr marL="9525" marR="9525" marT="9525" marB="0" anchor="ctr"/>
                </a:tc>
                <a:tc>
                  <a:txBody>
                    <a:bodyPr/>
                    <a:lstStyle/>
                    <a:p>
                      <a:pPr algn="ctr" fontAlgn="b"/>
                      <a:r>
                        <a:rPr lang="en-US" sz="1000" b="0" i="0" u="none" strike="noStrike">
                          <a:solidFill>
                            <a:srgbClr val="FF0000"/>
                          </a:solidFill>
                          <a:effectLst/>
                          <a:latin typeface="+mn-lt"/>
                        </a:rPr>
                        <a:t>-33%</a:t>
                      </a:r>
                    </a:p>
                  </a:txBody>
                  <a:tcPr marL="9525" marR="9525" marT="9525" marB="0" anchor="ctr"/>
                </a:tc>
                <a:extLst>
                  <a:ext uri="{0D108BD9-81ED-4DB2-BD59-A6C34878D82A}">
                    <a16:rowId xmlns:a16="http://schemas.microsoft.com/office/drawing/2014/main" val="687947462"/>
                  </a:ext>
                </a:extLst>
              </a:tr>
              <a:tr h="131859">
                <a:tc>
                  <a:txBody>
                    <a:bodyPr/>
                    <a:lstStyle/>
                    <a:p>
                      <a:pPr algn="l" fontAlgn="b"/>
                      <a:r>
                        <a:rPr lang="en-US" sz="1000" u="none" strike="noStrike">
                          <a:effectLst/>
                          <a:latin typeface="+mn-lt"/>
                        </a:rPr>
                        <a:t> Astaxanthin</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104</a:t>
                      </a:r>
                    </a:p>
                  </a:txBody>
                  <a:tcPr marL="9525" marR="9525" marT="9525" marB="0" anchor="ctr"/>
                </a:tc>
                <a:tc>
                  <a:txBody>
                    <a:bodyPr/>
                    <a:lstStyle/>
                    <a:p>
                      <a:pPr algn="ctr" fontAlgn="b"/>
                      <a:r>
                        <a:rPr lang="en-US" sz="1000" b="0" i="0" u="none" strike="noStrike">
                          <a:solidFill>
                            <a:srgbClr val="000000"/>
                          </a:solidFill>
                          <a:effectLst/>
                          <a:latin typeface="+mn-lt"/>
                        </a:rPr>
                        <a:t>70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a:t>
                      </a:r>
                    </a:p>
                  </a:txBody>
                  <a:tcPr marL="9525" marR="9525" marT="9525" marB="0" anchor="ctr"/>
                </a:tc>
                <a:tc>
                  <a:txBody>
                    <a:bodyPr/>
                    <a:lstStyle/>
                    <a:p>
                      <a:pPr algn="ctr" fontAlgn="b"/>
                      <a:r>
                        <a:rPr lang="en-US" sz="1000" b="0" i="0" u="none" strike="noStrike">
                          <a:solidFill>
                            <a:srgbClr val="000000"/>
                          </a:solidFill>
                          <a:effectLst/>
                          <a:latin typeface="+mn-lt"/>
                        </a:rPr>
                        <a:t>37%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32%</a:t>
                      </a:r>
                    </a:p>
                  </a:txBody>
                  <a:tcPr marL="9525" marR="9525" marT="9525" marB="0" anchor="ctr"/>
                </a:tc>
                <a:tc>
                  <a:txBody>
                    <a:bodyPr/>
                    <a:lstStyle/>
                    <a:p>
                      <a:pPr algn="ctr" fontAlgn="b"/>
                      <a:r>
                        <a:rPr lang="en-US" sz="1000" b="0" i="0" u="none" strike="noStrike">
                          <a:solidFill>
                            <a:srgbClr val="000000"/>
                          </a:solidFill>
                          <a:effectLst/>
                          <a:latin typeface="+mn-lt"/>
                        </a:rPr>
                        <a:t>34%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-14%</a:t>
                      </a:r>
                    </a:p>
                  </a:txBody>
                  <a:tcPr marL="9525" marR="9525" marT="9525" marB="0" anchor="ctr"/>
                </a:tc>
                <a:tc>
                  <a:txBody>
                    <a:bodyPr/>
                    <a:lstStyle/>
                    <a:p>
                      <a:pPr algn="ctr" fontAlgn="b"/>
                      <a:r>
                        <a:rPr lang="en-US" sz="1000" b="0" i="0" u="none" strike="noStrike">
                          <a:solidFill>
                            <a:srgbClr val="FF0000"/>
                          </a:solidFill>
                          <a:effectLst/>
                          <a:latin typeface="+mn-lt"/>
                        </a:rPr>
                        <a:t>-20%</a:t>
                      </a:r>
                    </a:p>
                  </a:txBody>
                  <a:tcPr marL="9525" marR="9525" marT="9525" marB="0" anchor="ctr"/>
                </a:tc>
                <a:extLst>
                  <a:ext uri="{0D108BD9-81ED-4DB2-BD59-A6C34878D82A}">
                    <a16:rowId xmlns:a16="http://schemas.microsoft.com/office/drawing/2014/main" val="89284313"/>
                  </a:ext>
                </a:extLst>
              </a:tr>
              <a:tr h="131859">
                <a:tc>
                  <a:txBody>
                    <a:bodyPr/>
                    <a:lstStyle/>
                    <a:p>
                      <a:pPr algn="l" fontAlgn="b"/>
                      <a:r>
                        <a:rPr lang="en-US" sz="1000" u="none" strike="noStrike">
                          <a:effectLst/>
                          <a:latin typeface="+mn-lt"/>
                        </a:rPr>
                        <a:t> Biotin</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95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151</a:t>
                      </a:r>
                    </a:p>
                  </a:txBody>
                  <a:tcPr marL="9525" marR="9525" marT="9525" marB="0" anchor="ctr"/>
                </a:tc>
                <a:tc>
                  <a:txBody>
                    <a:bodyPr/>
                    <a:lstStyle/>
                    <a:p>
                      <a:pPr algn="ctr" fontAlgn="b"/>
                      <a:r>
                        <a:rPr lang="en-US" sz="1000" b="0" i="0" u="none" strike="noStrike">
                          <a:solidFill>
                            <a:srgbClr val="000000"/>
                          </a:solidFill>
                          <a:effectLst/>
                          <a:latin typeface="+mn-lt"/>
                        </a:rPr>
                        <a:t>122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30%</a:t>
                      </a:r>
                    </a:p>
                  </a:txBody>
                  <a:tcPr marL="9525" marR="9525" marT="9525" marB="0" anchor="ctr"/>
                </a:tc>
                <a:tc>
                  <a:txBody>
                    <a:bodyPr/>
                    <a:lstStyle/>
                    <a:p>
                      <a:pPr algn="ctr" fontAlgn="b"/>
                      <a:r>
                        <a:rPr lang="en-US" sz="1000" b="0" i="0" u="none" strike="noStrike">
                          <a:solidFill>
                            <a:srgbClr val="000000"/>
                          </a:solidFill>
                          <a:effectLst/>
                          <a:latin typeface="+mn-lt"/>
                        </a:rPr>
                        <a:t>38%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45%</a:t>
                      </a:r>
                    </a:p>
                  </a:txBody>
                  <a:tcPr marL="9525" marR="9525" marT="9525" marB="0" anchor="ctr"/>
                </a:tc>
                <a:tc>
                  <a:txBody>
                    <a:bodyPr/>
                    <a:lstStyle/>
                    <a:p>
                      <a:pPr algn="ctr" fontAlgn="b"/>
                      <a:r>
                        <a:rPr lang="en-US" sz="1000" b="0" i="0" u="none" strike="noStrike">
                          <a:solidFill>
                            <a:srgbClr val="000000"/>
                          </a:solidFill>
                          <a:effectLst/>
                          <a:latin typeface="+mn-lt"/>
                        </a:rPr>
                        <a:t>39%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-9%</a:t>
                      </a:r>
                    </a:p>
                  </a:txBody>
                  <a:tcPr marL="9525" marR="9525" marT="9525" marB="0" anchor="ctr"/>
                </a:tc>
                <a:tc>
                  <a:txBody>
                    <a:bodyPr/>
                    <a:lstStyle/>
                    <a:p>
                      <a:pPr algn="ctr" fontAlgn="b"/>
                      <a:r>
                        <a:rPr lang="en-US" sz="1000" b="0" i="0" u="none" strike="noStrike">
                          <a:solidFill>
                            <a:srgbClr val="FF0000"/>
                          </a:solidFill>
                          <a:effectLst/>
                          <a:latin typeface="+mn-lt"/>
                        </a:rPr>
                        <a:t>-30%</a:t>
                      </a:r>
                    </a:p>
                  </a:txBody>
                  <a:tcPr marL="9525" marR="9525" marT="9525" marB="0" anchor="ctr"/>
                </a:tc>
                <a:extLst>
                  <a:ext uri="{0D108BD9-81ED-4DB2-BD59-A6C34878D82A}">
                    <a16:rowId xmlns:a16="http://schemas.microsoft.com/office/drawing/2014/main" val="2768197343"/>
                  </a:ext>
                </a:extLst>
              </a:tr>
              <a:tr h="131859">
                <a:tc>
                  <a:txBody>
                    <a:bodyPr/>
                    <a:lstStyle/>
                    <a:p>
                      <a:pPr algn="l" fontAlgn="b"/>
                      <a:r>
                        <a:rPr lang="en-US" sz="1000" u="none" strike="noStrike">
                          <a:effectLst/>
                          <a:latin typeface="+mn-lt"/>
                        </a:rPr>
                        <a:t> Calcium</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179</a:t>
                      </a:r>
                    </a:p>
                  </a:txBody>
                  <a:tcPr marL="9525" marR="9525" marT="9525" marB="0" anchor="ctr"/>
                </a:tc>
                <a:tc>
                  <a:txBody>
                    <a:bodyPr/>
                    <a:lstStyle/>
                    <a:p>
                      <a:pPr algn="ctr" fontAlgn="b"/>
                      <a:r>
                        <a:rPr lang="en-US" sz="1000" b="0" i="0" u="none" strike="noStrike">
                          <a:solidFill>
                            <a:srgbClr val="000000"/>
                          </a:solidFill>
                          <a:effectLst/>
                          <a:latin typeface="+mn-lt"/>
                        </a:rPr>
                        <a:t>208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tc>
                <a:tc>
                  <a:txBody>
                    <a:bodyPr/>
                    <a:lstStyle/>
                    <a:p>
                      <a:pPr algn="ctr" fontAlgn="b"/>
                      <a:r>
                        <a:rPr lang="en-US" sz="1000" b="0" i="0" u="none" strike="noStrike">
                          <a:solidFill>
                            <a:srgbClr val="000000"/>
                          </a:solidFill>
                          <a:effectLst/>
                          <a:latin typeface="+mn-lt"/>
                        </a:rPr>
                        <a:t>26%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51%</a:t>
                      </a:r>
                    </a:p>
                  </a:txBody>
                  <a:tcPr marL="9525" marR="9525" marT="9525" marB="0" anchor="ctr"/>
                </a:tc>
                <a:tc>
                  <a:txBody>
                    <a:bodyPr/>
                    <a:lstStyle/>
                    <a:p>
                      <a:pPr algn="ctr" fontAlgn="b"/>
                      <a:r>
                        <a:rPr lang="en-US" sz="1000" b="0" i="0" u="none" strike="noStrike">
                          <a:solidFill>
                            <a:srgbClr val="000000"/>
                          </a:solidFill>
                          <a:effectLst/>
                          <a:latin typeface="+mn-lt"/>
                        </a:rPr>
                        <a:t>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B05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B050"/>
                          </a:solidFill>
                          <a:effectLst/>
                          <a:latin typeface="+mn-lt"/>
                        </a:rPr>
                        <a:t>0%</a:t>
                      </a:r>
                    </a:p>
                  </a:txBody>
                  <a:tcPr marL="9525" marR="9525" marT="9525" marB="0" anchor="ctr"/>
                </a:tc>
                <a:tc>
                  <a:txBody>
                    <a:bodyPr/>
                    <a:lstStyle/>
                    <a:p>
                      <a:pPr algn="ctr" fontAlgn="b"/>
                      <a:r>
                        <a:rPr lang="en-US" sz="1000" b="0" i="0" u="none" strike="noStrike">
                          <a:solidFill>
                            <a:srgbClr val="FF0000"/>
                          </a:solidFill>
                          <a:effectLst/>
                          <a:latin typeface="+mn-lt"/>
                        </a:rPr>
                        <a:t>-7%</a:t>
                      </a:r>
                    </a:p>
                  </a:txBody>
                  <a:tcPr marL="9525" marR="9525" marT="9525" marB="0" anchor="ctr"/>
                </a:tc>
                <a:extLst>
                  <a:ext uri="{0D108BD9-81ED-4DB2-BD59-A6C34878D82A}">
                    <a16:rowId xmlns:a16="http://schemas.microsoft.com/office/drawing/2014/main" val="2444665030"/>
                  </a:ext>
                </a:extLst>
              </a:tr>
              <a:tr h="131859">
                <a:tc>
                  <a:txBody>
                    <a:bodyPr/>
                    <a:lstStyle/>
                    <a:p>
                      <a:pPr algn="l" fontAlgn="b"/>
                      <a:r>
                        <a:rPr lang="en-US" sz="1000" u="none" strike="noStrike">
                          <a:effectLst/>
                          <a:latin typeface="+mn-lt"/>
                        </a:rPr>
                        <a:t> Collagen</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139</a:t>
                      </a:r>
                    </a:p>
                  </a:txBody>
                  <a:tcPr marL="9525" marR="9525" marT="9525" marB="0" anchor="ctr"/>
                </a:tc>
                <a:tc>
                  <a:txBody>
                    <a:bodyPr/>
                    <a:lstStyle/>
                    <a:p>
                      <a:pPr algn="ctr" fontAlgn="b"/>
                      <a:r>
                        <a:rPr lang="en-US" sz="1000" b="0" i="0" u="none" strike="noStrike">
                          <a:solidFill>
                            <a:srgbClr val="000000"/>
                          </a:solidFill>
                          <a:effectLst/>
                          <a:latin typeface="+mn-lt"/>
                        </a:rPr>
                        <a:t>160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31%</a:t>
                      </a:r>
                    </a:p>
                  </a:txBody>
                  <a:tcPr marL="9525" marR="9525" marT="9525" marB="0" anchor="ctr"/>
                </a:tc>
                <a:tc>
                  <a:txBody>
                    <a:bodyPr/>
                    <a:lstStyle/>
                    <a:p>
                      <a:pPr algn="ctr" fontAlgn="b"/>
                      <a:r>
                        <a:rPr lang="en-US" sz="1000" b="0" i="0" u="none" strike="noStrike">
                          <a:solidFill>
                            <a:srgbClr val="000000"/>
                          </a:solidFill>
                          <a:effectLst/>
                          <a:latin typeface="+mn-lt"/>
                        </a:rPr>
                        <a:t>39%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a:t>
                      </a:r>
                    </a:p>
                  </a:txBody>
                  <a:tcPr marL="9525" marR="9525" marT="9525" marB="0" anchor="ctr"/>
                </a:tc>
                <a:tc>
                  <a:txBody>
                    <a:bodyPr/>
                    <a:lstStyle/>
                    <a:p>
                      <a:pPr algn="ctr" fontAlgn="b"/>
                      <a:r>
                        <a:rPr lang="en-US" sz="1000" b="0" i="0" u="none" strike="noStrike">
                          <a:solidFill>
                            <a:srgbClr val="000000"/>
                          </a:solidFill>
                          <a:effectLst/>
                          <a:latin typeface="+mn-lt"/>
                        </a:rPr>
                        <a:t>36%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27%</a:t>
                      </a:r>
                    </a:p>
                  </a:txBody>
                  <a:tcPr marL="9525" marR="9525" marT="9525" marB="0" anchor="ctr"/>
                </a:tc>
                <a:tc>
                  <a:txBody>
                    <a:bodyPr/>
                    <a:lstStyle/>
                    <a:p>
                      <a:pPr algn="ctr" fontAlgn="b"/>
                      <a:r>
                        <a:rPr lang="en-US" sz="1000" b="0" i="0" u="none" strike="noStrike">
                          <a:solidFill>
                            <a:srgbClr val="000000"/>
                          </a:solidFill>
                          <a:effectLst/>
                          <a:latin typeface="+mn-lt"/>
                        </a:rPr>
                        <a:t>19%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B05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-4%</a:t>
                      </a:r>
                    </a:p>
                  </a:txBody>
                  <a:tcPr marL="9525" marR="9525" marT="9525" marB="0" anchor="ctr"/>
                </a:tc>
                <a:tc>
                  <a:txBody>
                    <a:bodyPr/>
                    <a:lstStyle/>
                    <a:p>
                      <a:pPr algn="ctr" fontAlgn="b"/>
                      <a:r>
                        <a:rPr lang="en-US" sz="1000" b="0" i="0" u="none" strike="noStrike">
                          <a:solidFill>
                            <a:srgbClr val="FF0000"/>
                          </a:solidFill>
                          <a:effectLst/>
                          <a:latin typeface="+mn-lt"/>
                        </a:rPr>
                        <a:t>-19%</a:t>
                      </a:r>
                    </a:p>
                  </a:txBody>
                  <a:tcPr marL="9525" marR="9525" marT="9525" marB="0" anchor="ctr"/>
                </a:tc>
                <a:extLst>
                  <a:ext uri="{0D108BD9-81ED-4DB2-BD59-A6C34878D82A}">
                    <a16:rowId xmlns:a16="http://schemas.microsoft.com/office/drawing/2014/main" val="3394344024"/>
                  </a:ext>
                </a:extLst>
              </a:tr>
              <a:tr h="131859">
                <a:tc>
                  <a:txBody>
                    <a:bodyPr/>
                    <a:lstStyle/>
                    <a:p>
                      <a:pPr algn="l" fontAlgn="b"/>
                      <a:r>
                        <a:rPr lang="en-US" sz="1000" u="none" strike="noStrike">
                          <a:effectLst/>
                          <a:latin typeface="+mn-lt"/>
                        </a:rPr>
                        <a:t> CoQ10 </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126</a:t>
                      </a:r>
                    </a:p>
                  </a:txBody>
                  <a:tcPr marL="9525" marR="9525" marT="9525" marB="0" anchor="ctr"/>
                </a:tc>
                <a:tc>
                  <a:txBody>
                    <a:bodyPr/>
                    <a:lstStyle/>
                    <a:p>
                      <a:pPr algn="ctr" fontAlgn="b"/>
                      <a:r>
                        <a:rPr lang="en-US" sz="1000" b="0" i="0" u="none" strike="noStrike">
                          <a:solidFill>
                            <a:srgbClr val="000000"/>
                          </a:solidFill>
                          <a:effectLst/>
                          <a:latin typeface="+mn-lt"/>
                        </a:rPr>
                        <a:t>86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30%</a:t>
                      </a:r>
                    </a:p>
                  </a:txBody>
                  <a:tcPr marL="9525" marR="9525" marT="9525" marB="0" anchor="ctr"/>
                </a:tc>
                <a:tc>
                  <a:txBody>
                    <a:bodyPr/>
                    <a:lstStyle/>
                    <a:p>
                      <a:pPr algn="ctr" fontAlgn="b"/>
                      <a:r>
                        <a:rPr lang="en-US" sz="1000" b="0" i="0" u="none" strike="noStrike">
                          <a:solidFill>
                            <a:srgbClr val="000000"/>
                          </a:solidFill>
                          <a:effectLst/>
                          <a:latin typeface="+mn-lt"/>
                        </a:rPr>
                        <a:t>35%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42%</a:t>
                      </a:r>
                    </a:p>
                  </a:txBody>
                  <a:tcPr marL="9525" marR="9525" marT="9525" marB="0" anchor="ctr"/>
                </a:tc>
                <a:tc>
                  <a:txBody>
                    <a:bodyPr/>
                    <a:lstStyle/>
                    <a:p>
                      <a:pPr algn="ctr" fontAlgn="b"/>
                      <a:r>
                        <a:rPr lang="en-US" sz="1000" b="0" i="0" u="none" strike="noStrike">
                          <a:solidFill>
                            <a:srgbClr val="000000"/>
                          </a:solidFill>
                          <a:effectLst/>
                          <a:latin typeface="+mn-lt"/>
                        </a:rPr>
                        <a:t>33%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-6%</a:t>
                      </a:r>
                    </a:p>
                  </a:txBody>
                  <a:tcPr marL="9525" marR="9525" marT="9525" marB="0" anchor="ctr"/>
                </a:tc>
                <a:tc>
                  <a:txBody>
                    <a:bodyPr/>
                    <a:lstStyle/>
                    <a:p>
                      <a:pPr algn="ctr" fontAlgn="b"/>
                      <a:r>
                        <a:rPr lang="en-US" sz="1000" b="0" i="0" u="none" strike="noStrike">
                          <a:solidFill>
                            <a:srgbClr val="FF0000"/>
                          </a:solidFill>
                          <a:effectLst/>
                          <a:latin typeface="+mn-lt"/>
                        </a:rPr>
                        <a:t>-21%</a:t>
                      </a:r>
                    </a:p>
                  </a:txBody>
                  <a:tcPr marL="9525" marR="9525" marT="9525" marB="0" anchor="ctr"/>
                </a:tc>
                <a:extLst>
                  <a:ext uri="{0D108BD9-81ED-4DB2-BD59-A6C34878D82A}">
                    <a16:rowId xmlns:a16="http://schemas.microsoft.com/office/drawing/2014/main" val="3329108403"/>
                  </a:ext>
                </a:extLst>
              </a:tr>
              <a:tr h="131859">
                <a:tc>
                  <a:txBody>
                    <a:bodyPr/>
                    <a:lstStyle/>
                    <a:p>
                      <a:pPr algn="l" fontAlgn="b"/>
                      <a:r>
                        <a:rPr lang="en-US" sz="1000" u="none" strike="noStrike">
                          <a:effectLst/>
                          <a:latin typeface="+mn-lt"/>
                        </a:rPr>
                        <a:t> Curcumin/ Turmeric</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163</a:t>
                      </a:r>
                    </a:p>
                  </a:txBody>
                  <a:tcPr marL="9525" marR="9525" marT="9525" marB="0" anchor="ctr"/>
                </a:tc>
                <a:tc>
                  <a:txBody>
                    <a:bodyPr/>
                    <a:lstStyle/>
                    <a:p>
                      <a:pPr algn="ctr" fontAlgn="b"/>
                      <a:r>
                        <a:rPr lang="en-US" sz="1000" b="0" i="0" u="none" strike="noStrike">
                          <a:solidFill>
                            <a:srgbClr val="000000"/>
                          </a:solidFill>
                          <a:effectLst/>
                          <a:latin typeface="+mn-lt"/>
                        </a:rPr>
                        <a:t>159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32%</a:t>
                      </a:r>
                    </a:p>
                  </a:txBody>
                  <a:tcPr marL="9525" marR="9525" marT="9525" marB="0" anchor="ctr"/>
                </a:tc>
                <a:tc>
                  <a:txBody>
                    <a:bodyPr/>
                    <a:lstStyle/>
                    <a:p>
                      <a:pPr algn="ctr" fontAlgn="b"/>
                      <a:r>
                        <a:rPr lang="en-US" sz="1000" b="0" i="0" u="none" strike="noStrike">
                          <a:solidFill>
                            <a:srgbClr val="000000"/>
                          </a:solidFill>
                          <a:effectLst/>
                          <a:latin typeface="+mn-lt"/>
                        </a:rPr>
                        <a:t>35%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a:t>
                      </a:r>
                    </a:p>
                  </a:txBody>
                  <a:tcPr marL="9525" marR="9525" marT="9525" marB="0" anchor="ctr"/>
                </a:tc>
                <a:tc>
                  <a:txBody>
                    <a:bodyPr/>
                    <a:lstStyle/>
                    <a:p>
                      <a:pPr algn="ctr" fontAlgn="b"/>
                      <a:r>
                        <a:rPr lang="en-US" sz="1000" b="0" i="0" u="none" strike="noStrike">
                          <a:solidFill>
                            <a:srgbClr val="000000"/>
                          </a:solidFill>
                          <a:effectLst/>
                          <a:latin typeface="+mn-lt"/>
                        </a:rPr>
                        <a:t>42%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25%</a:t>
                      </a:r>
                    </a:p>
                  </a:txBody>
                  <a:tcPr marL="9525" marR="9525" marT="9525" marB="0" anchor="ct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B05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-7%</a:t>
                      </a:r>
                    </a:p>
                  </a:txBody>
                  <a:tcPr marL="9525" marR="9525" marT="9525" marB="0" anchor="ctr"/>
                </a:tc>
                <a:tc>
                  <a:txBody>
                    <a:bodyPr/>
                    <a:lstStyle/>
                    <a:p>
                      <a:pPr algn="ctr" fontAlgn="b"/>
                      <a:r>
                        <a:rPr lang="en-US" sz="1000" b="0" i="0" u="none" strike="noStrike">
                          <a:solidFill>
                            <a:srgbClr val="FF0000"/>
                          </a:solidFill>
                          <a:effectLst/>
                          <a:latin typeface="+mn-lt"/>
                        </a:rPr>
                        <a:t>-21%</a:t>
                      </a:r>
                    </a:p>
                  </a:txBody>
                  <a:tcPr marL="9525" marR="9525" marT="9525" marB="0" anchor="ctr"/>
                </a:tc>
                <a:extLst>
                  <a:ext uri="{0D108BD9-81ED-4DB2-BD59-A6C34878D82A}">
                    <a16:rowId xmlns:a16="http://schemas.microsoft.com/office/drawing/2014/main" val="1097783831"/>
                  </a:ext>
                </a:extLst>
              </a:tr>
              <a:tr h="131859">
                <a:tc>
                  <a:txBody>
                    <a:bodyPr/>
                    <a:lstStyle/>
                    <a:p>
                      <a:pPr algn="l" fontAlgn="b"/>
                      <a:r>
                        <a:rPr lang="en-US" sz="1000" u="none" strike="noStrike">
                          <a:effectLst/>
                          <a:latin typeface="+mn-lt"/>
                        </a:rPr>
                        <a:t> Glucosamine</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115</a:t>
                      </a:r>
                    </a:p>
                  </a:txBody>
                  <a:tcPr marL="9525" marR="9525" marT="9525" marB="0" anchor="ctr"/>
                </a:tc>
                <a:tc>
                  <a:txBody>
                    <a:bodyPr/>
                    <a:lstStyle/>
                    <a:p>
                      <a:pPr algn="ctr" fontAlgn="b"/>
                      <a:r>
                        <a:rPr lang="en-US" sz="1000" b="0" i="0" u="none" strike="noStrike">
                          <a:solidFill>
                            <a:srgbClr val="000000"/>
                          </a:solidFill>
                          <a:effectLst/>
                          <a:latin typeface="+mn-lt"/>
                        </a:rPr>
                        <a:t>114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a:t>
                      </a:r>
                    </a:p>
                  </a:txBody>
                  <a:tcPr marL="9525" marR="9525" marT="9525" marB="0" anchor="ctr"/>
                </a:tc>
                <a:tc>
                  <a:txBody>
                    <a:bodyPr/>
                    <a:lstStyle/>
                    <a:p>
                      <a:pPr algn="ctr" fontAlgn="b"/>
                      <a:r>
                        <a:rPr lang="en-US" sz="1000" b="0" i="0" u="none" strike="noStrike">
                          <a:solidFill>
                            <a:srgbClr val="000000"/>
                          </a:solidFill>
                          <a:effectLst/>
                          <a:latin typeface="+mn-lt"/>
                        </a:rPr>
                        <a:t>43%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35%</a:t>
                      </a:r>
                    </a:p>
                  </a:txBody>
                  <a:tcPr marL="9525" marR="9525" marT="9525" marB="0" anchor="ctr"/>
                </a:tc>
                <a:tc>
                  <a:txBody>
                    <a:bodyPr/>
                    <a:lstStyle/>
                    <a:p>
                      <a:pPr algn="ctr" fontAlgn="b"/>
                      <a:r>
                        <a:rPr lang="en-US" sz="1000" b="0" i="0" u="none" strike="noStrike">
                          <a:solidFill>
                            <a:srgbClr val="000000"/>
                          </a:solidFill>
                          <a:effectLst/>
                          <a:latin typeface="+mn-lt"/>
                        </a:rPr>
                        <a:t>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-22%</a:t>
                      </a:r>
                    </a:p>
                  </a:txBody>
                  <a:tcPr marL="9525" marR="9525" marT="9525" marB="0" anchor="ctr"/>
                </a:tc>
                <a:tc>
                  <a:txBody>
                    <a:bodyPr/>
                    <a:lstStyle/>
                    <a:p>
                      <a:pPr algn="ctr" fontAlgn="b"/>
                      <a:r>
                        <a:rPr lang="en-US" sz="1000" b="0" i="0" u="none" strike="noStrike">
                          <a:solidFill>
                            <a:srgbClr val="FF0000"/>
                          </a:solidFill>
                          <a:effectLst/>
                          <a:latin typeface="+mn-lt"/>
                        </a:rPr>
                        <a:t>-33%</a:t>
                      </a:r>
                    </a:p>
                  </a:txBody>
                  <a:tcPr marL="9525" marR="9525" marT="9525" marB="0" anchor="ctr"/>
                </a:tc>
                <a:extLst>
                  <a:ext uri="{0D108BD9-81ED-4DB2-BD59-A6C34878D82A}">
                    <a16:rowId xmlns:a16="http://schemas.microsoft.com/office/drawing/2014/main" val="2100809734"/>
                  </a:ext>
                </a:extLst>
              </a:tr>
              <a:tr h="131859">
                <a:tc>
                  <a:txBody>
                    <a:bodyPr/>
                    <a:lstStyle/>
                    <a:p>
                      <a:pPr algn="l" fontAlgn="b"/>
                      <a:r>
                        <a:rPr lang="en-US" sz="1000" u="none" strike="noStrike">
                          <a:effectLst/>
                          <a:latin typeface="+mn-lt"/>
                        </a:rPr>
                        <a:t> Glutathione</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104</a:t>
                      </a:r>
                    </a:p>
                  </a:txBody>
                  <a:tcPr marL="9525" marR="9525" marT="9525" marB="0" anchor="ctr"/>
                </a:tc>
                <a:tc>
                  <a:txBody>
                    <a:bodyPr/>
                    <a:lstStyle/>
                    <a:p>
                      <a:pPr algn="ctr" fontAlgn="b"/>
                      <a:r>
                        <a:rPr lang="en-US" sz="1000" b="0" i="0" u="none" strike="noStrike">
                          <a:solidFill>
                            <a:srgbClr val="000000"/>
                          </a:solidFill>
                          <a:effectLst/>
                          <a:latin typeface="+mn-lt"/>
                        </a:rPr>
                        <a:t>85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a:t>
                      </a:r>
                    </a:p>
                  </a:txBody>
                  <a:tcPr marL="9525" marR="9525" marT="9525" marB="0" anchor="ctr"/>
                </a:tc>
                <a:tc>
                  <a:txBody>
                    <a:bodyPr/>
                    <a:lstStyle/>
                    <a:p>
                      <a:pPr algn="ctr" fontAlgn="b"/>
                      <a:r>
                        <a:rPr lang="en-US" sz="1000" b="0" i="0" u="none" strike="noStrike">
                          <a:solidFill>
                            <a:srgbClr val="000000"/>
                          </a:solidFill>
                          <a:effectLst/>
                          <a:latin typeface="+mn-lt"/>
                        </a:rPr>
                        <a:t>47%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30%</a:t>
                      </a:r>
                    </a:p>
                  </a:txBody>
                  <a:tcPr marL="9525" marR="9525" marT="9525" marB="0" anchor="ctr"/>
                </a:tc>
                <a:tc>
                  <a:txBody>
                    <a:bodyPr/>
                    <a:lstStyle/>
                    <a:p>
                      <a:pPr algn="ctr" fontAlgn="b"/>
                      <a:r>
                        <a:rPr lang="en-US" sz="1000" b="0" i="0" u="none" strike="noStrike">
                          <a:solidFill>
                            <a:srgbClr val="000000"/>
                          </a:solidFill>
                          <a:effectLst/>
                          <a:latin typeface="+mn-lt"/>
                        </a:rPr>
                        <a:t>35%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tc>
                <a:tc>
                  <a:txBody>
                    <a:bodyPr/>
                    <a:lstStyle/>
                    <a:p>
                      <a:pPr algn="ctr" fontAlgn="b"/>
                      <a:r>
                        <a:rPr lang="en-US" sz="1000" b="0" i="0" u="none" strike="noStrike">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-18%</a:t>
                      </a:r>
                    </a:p>
                  </a:txBody>
                  <a:tcPr marL="9525" marR="9525" marT="9525" marB="0" anchor="ctr"/>
                </a:tc>
                <a:tc>
                  <a:txBody>
                    <a:bodyPr/>
                    <a:lstStyle/>
                    <a:p>
                      <a:pPr algn="ctr" fontAlgn="b"/>
                      <a:r>
                        <a:rPr lang="en-US" sz="1000" b="0" i="0" u="none" strike="noStrike">
                          <a:solidFill>
                            <a:srgbClr val="FF0000"/>
                          </a:solidFill>
                          <a:effectLst/>
                          <a:latin typeface="+mn-lt"/>
                        </a:rPr>
                        <a:t>-40%</a:t>
                      </a:r>
                    </a:p>
                  </a:txBody>
                  <a:tcPr marL="9525" marR="9525" marT="9525" marB="0" anchor="ctr"/>
                </a:tc>
                <a:extLst>
                  <a:ext uri="{0D108BD9-81ED-4DB2-BD59-A6C34878D82A}">
                    <a16:rowId xmlns:a16="http://schemas.microsoft.com/office/drawing/2014/main" val="1954549513"/>
                  </a:ext>
                </a:extLst>
              </a:tr>
              <a:tr h="131859">
                <a:tc>
                  <a:txBody>
                    <a:bodyPr/>
                    <a:lstStyle/>
                    <a:p>
                      <a:pPr algn="l" fontAlgn="b"/>
                      <a:r>
                        <a:rPr lang="en-US" sz="1000" u="none" strike="noStrike">
                          <a:effectLst/>
                          <a:latin typeface="+mn-lt"/>
                        </a:rPr>
                        <a:t> Lutein</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77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106</a:t>
                      </a:r>
                    </a:p>
                  </a:txBody>
                  <a:tcPr marL="9525" marR="9525" marT="9525" marB="0" anchor="ctr"/>
                </a:tc>
                <a:tc>
                  <a:txBody>
                    <a:bodyPr/>
                    <a:lstStyle/>
                    <a:p>
                      <a:pPr algn="ctr" fontAlgn="b"/>
                      <a:r>
                        <a:rPr lang="en-US" sz="1000" b="0" i="0" u="none" strike="noStrike">
                          <a:solidFill>
                            <a:srgbClr val="000000"/>
                          </a:solidFill>
                          <a:effectLst/>
                          <a:latin typeface="+mn-lt"/>
                        </a:rPr>
                        <a:t>89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32%</a:t>
                      </a:r>
                    </a:p>
                  </a:txBody>
                  <a:tcPr marL="9525" marR="9525" marT="9525" marB="0" anchor="ctr"/>
                </a:tc>
                <a:tc>
                  <a:txBody>
                    <a:bodyPr/>
                    <a:lstStyle/>
                    <a:p>
                      <a:pPr algn="ctr" fontAlgn="b"/>
                      <a:r>
                        <a:rPr lang="en-US" sz="1000" b="0" i="0" u="none" strike="noStrike">
                          <a:solidFill>
                            <a:srgbClr val="000000"/>
                          </a:solidFill>
                          <a:effectLst/>
                          <a:latin typeface="+mn-lt"/>
                        </a:rPr>
                        <a:t>44%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34%</a:t>
                      </a:r>
                    </a:p>
                  </a:txBody>
                  <a:tcPr marL="9525" marR="9525" marT="9525" marB="0" anchor="ctr"/>
                </a:tc>
                <a:tc>
                  <a:txBody>
                    <a:bodyPr/>
                    <a:lstStyle/>
                    <a:p>
                      <a:pPr algn="ctr" fontAlgn="b"/>
                      <a:r>
                        <a:rPr lang="en-US" sz="1000" b="0" i="0" u="none" strike="noStrike">
                          <a:solidFill>
                            <a:srgbClr val="000000"/>
                          </a:solidFill>
                          <a:effectLst/>
                          <a:latin typeface="+mn-lt"/>
                        </a:rPr>
                        <a:t>35%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27%</a:t>
                      </a:r>
                    </a:p>
                  </a:txBody>
                  <a:tcPr marL="9525" marR="9525" marT="9525" marB="0" anchor="ctr"/>
                </a:tc>
                <a:tc>
                  <a:txBody>
                    <a:bodyPr/>
                    <a:lstStyle/>
                    <a:p>
                      <a:pPr algn="ctr" fontAlgn="b"/>
                      <a:r>
                        <a:rPr lang="en-US" sz="1000" b="0" i="0" u="none" strike="noStrike">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-5%</a:t>
                      </a:r>
                    </a:p>
                  </a:txBody>
                  <a:tcPr marL="9525" marR="9525" marT="9525" marB="0" anchor="ctr"/>
                </a:tc>
                <a:tc>
                  <a:txBody>
                    <a:bodyPr/>
                    <a:lstStyle/>
                    <a:p>
                      <a:pPr algn="ctr" fontAlgn="b"/>
                      <a:r>
                        <a:rPr lang="en-US" sz="1000" b="0" i="0" u="none" strike="noStrike">
                          <a:solidFill>
                            <a:srgbClr val="FF0000"/>
                          </a:solidFill>
                          <a:effectLst/>
                          <a:latin typeface="+mn-lt"/>
                        </a:rPr>
                        <a:t>-34%</a:t>
                      </a:r>
                    </a:p>
                  </a:txBody>
                  <a:tcPr marL="9525" marR="9525" marT="9525" marB="0" anchor="ctr"/>
                </a:tc>
                <a:extLst>
                  <a:ext uri="{0D108BD9-81ED-4DB2-BD59-A6C34878D82A}">
                    <a16:rowId xmlns:a16="http://schemas.microsoft.com/office/drawing/2014/main" val="311590043"/>
                  </a:ext>
                </a:extLst>
              </a:tr>
              <a:tr h="131859">
                <a:tc>
                  <a:txBody>
                    <a:bodyPr/>
                    <a:lstStyle/>
                    <a:p>
                      <a:pPr algn="l" fontAlgn="b"/>
                      <a:r>
                        <a:rPr lang="en-US" sz="1000" u="none" strike="noStrike">
                          <a:effectLst/>
                          <a:latin typeface="+mn-lt"/>
                        </a:rPr>
                        <a:t> Melatonin</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102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140</a:t>
                      </a:r>
                    </a:p>
                  </a:txBody>
                  <a:tcPr marL="9525" marR="9525" marT="9525" marB="0" anchor="ctr"/>
                </a:tc>
                <a:tc>
                  <a:txBody>
                    <a:bodyPr/>
                    <a:lstStyle/>
                    <a:p>
                      <a:pPr algn="ctr" fontAlgn="b"/>
                      <a:r>
                        <a:rPr lang="en-US" sz="1000" b="0" i="0" u="none" strike="noStrike">
                          <a:solidFill>
                            <a:srgbClr val="000000"/>
                          </a:solidFill>
                          <a:effectLst/>
                          <a:latin typeface="+mn-lt"/>
                        </a:rPr>
                        <a:t>197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26%</a:t>
                      </a:r>
                    </a:p>
                  </a:txBody>
                  <a:tcPr marL="9525" marR="9525" marT="9525" marB="0" anchor="ctr"/>
                </a:tc>
                <a:tc>
                  <a:txBody>
                    <a:bodyPr/>
                    <a:lstStyle/>
                    <a:p>
                      <a:pPr algn="ctr" fontAlgn="b"/>
                      <a:r>
                        <a:rPr lang="en-US" sz="1000" b="0" i="0" u="none" strike="noStrike">
                          <a:solidFill>
                            <a:srgbClr val="000000"/>
                          </a:solidFill>
                          <a:effectLst/>
                          <a:latin typeface="+mn-lt"/>
                        </a:rPr>
                        <a:t>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41%</a:t>
                      </a:r>
                    </a:p>
                  </a:txBody>
                  <a:tcPr marL="9525" marR="9525" marT="9525" marB="0" anchor="ctr"/>
                </a:tc>
                <a:tc>
                  <a:txBody>
                    <a:bodyPr/>
                    <a:lstStyle/>
                    <a:p>
                      <a:pPr algn="ctr" fontAlgn="b"/>
                      <a:r>
                        <a:rPr lang="en-US" sz="1000" b="0" i="0" u="none" strike="noStrike">
                          <a:solidFill>
                            <a:srgbClr val="000000"/>
                          </a:solidFill>
                          <a:effectLst/>
                          <a:latin typeface="+mn-lt"/>
                        </a:rPr>
                        <a:t>43%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B050"/>
                          </a:solidFill>
                          <a:effectLst/>
                          <a:latin typeface="+mn-lt"/>
                        </a:rPr>
                        <a:t>3%</a:t>
                      </a:r>
                    </a:p>
                  </a:txBody>
                  <a:tcPr marL="9525" marR="9525" marT="9525" marB="0" anchor="ctr"/>
                </a:tc>
                <a:tc>
                  <a:txBody>
                    <a:bodyPr/>
                    <a:lstStyle/>
                    <a:p>
                      <a:pPr algn="ctr" fontAlgn="b"/>
                      <a:r>
                        <a:rPr lang="en-US" sz="1000" b="0" i="0" u="none" strike="noStrike">
                          <a:solidFill>
                            <a:srgbClr val="FF0000"/>
                          </a:solidFill>
                          <a:effectLst/>
                          <a:latin typeface="+mn-lt"/>
                        </a:rPr>
                        <a:t>-6%</a:t>
                      </a:r>
                    </a:p>
                  </a:txBody>
                  <a:tcPr marL="9525" marR="9525" marT="9525" marB="0" anchor="ctr"/>
                </a:tc>
                <a:extLst>
                  <a:ext uri="{0D108BD9-81ED-4DB2-BD59-A6C34878D82A}">
                    <a16:rowId xmlns:a16="http://schemas.microsoft.com/office/drawing/2014/main" val="2539655181"/>
                  </a:ext>
                </a:extLst>
              </a:tr>
              <a:tr h="131859">
                <a:tc>
                  <a:txBody>
                    <a:bodyPr/>
                    <a:lstStyle/>
                    <a:p>
                      <a:pPr algn="l" fontAlgn="b"/>
                      <a:r>
                        <a:rPr lang="en-US" sz="1000" u="none" strike="noStrike">
                          <a:effectLst/>
                          <a:latin typeface="+mn-lt"/>
                        </a:rPr>
                        <a:t> Vitamin D</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199</a:t>
                      </a:r>
                    </a:p>
                  </a:txBody>
                  <a:tcPr marL="9525" marR="9525" marT="9525" marB="0" anchor="ctr"/>
                </a:tc>
                <a:tc>
                  <a:txBody>
                    <a:bodyPr/>
                    <a:lstStyle/>
                    <a:p>
                      <a:pPr algn="ctr" fontAlgn="b"/>
                      <a:r>
                        <a:rPr lang="en-US" sz="1000" b="0" i="0" u="none" strike="noStrike">
                          <a:solidFill>
                            <a:srgbClr val="000000"/>
                          </a:solidFill>
                          <a:effectLst/>
                          <a:latin typeface="+mn-lt"/>
                        </a:rPr>
                        <a:t>229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a:t>
                      </a:r>
                    </a:p>
                  </a:txBody>
                  <a:tcPr marL="9525" marR="9525" marT="9525" marB="0" anchor="ct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52%</a:t>
                      </a:r>
                    </a:p>
                  </a:txBody>
                  <a:tcPr marL="9525" marR="9525" marT="9525" marB="0" anchor="ctr"/>
                </a:tc>
                <a:tc>
                  <a:txBody>
                    <a:bodyPr/>
                    <a:lstStyle/>
                    <a:p>
                      <a:pPr algn="ctr" fontAlgn="b"/>
                      <a:r>
                        <a:rPr lang="en-US" sz="1000" b="0" i="0" u="none" strike="noStrike">
                          <a:solidFill>
                            <a:srgbClr val="000000"/>
                          </a:solidFill>
                          <a:effectLst/>
                          <a:latin typeface="+mn-lt"/>
                        </a:rPr>
                        <a:t>56%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31%</a:t>
                      </a:r>
                    </a:p>
                  </a:txBody>
                  <a:tcPr marL="9525" marR="9525" marT="9525" marB="0" anchor="ctr"/>
                </a:tc>
                <a:tc>
                  <a:txBody>
                    <a:bodyPr/>
                    <a:lstStyle/>
                    <a:p>
                      <a:pPr algn="ctr" fontAlgn="b"/>
                      <a:r>
                        <a:rPr lang="en-US" sz="1000" b="0" i="0" u="none" strike="noStrike">
                          <a:solidFill>
                            <a:srgbClr val="000000"/>
                          </a:solidFill>
                          <a:effectLst/>
                          <a:latin typeface="+mn-lt"/>
                        </a:rPr>
                        <a:t>25%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B05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B050"/>
                          </a:solidFill>
                          <a:effectLst/>
                          <a:latin typeface="+mn-lt"/>
                        </a:rPr>
                        <a:t>14%</a:t>
                      </a:r>
                    </a:p>
                  </a:txBody>
                  <a:tcPr marL="9525" marR="9525" marT="9525" marB="0" anchor="ctr"/>
                </a:tc>
                <a:tc>
                  <a:txBody>
                    <a:bodyPr/>
                    <a:lstStyle/>
                    <a:p>
                      <a:pPr algn="ctr" fontAlgn="b"/>
                      <a:r>
                        <a:rPr lang="en-US" sz="1000" b="0" i="0" u="none" strike="noStrike">
                          <a:solidFill>
                            <a:srgbClr val="00B050"/>
                          </a:solidFill>
                          <a:effectLst/>
                          <a:latin typeface="+mn-lt"/>
                        </a:rPr>
                        <a:t>8%</a:t>
                      </a:r>
                    </a:p>
                  </a:txBody>
                  <a:tcPr marL="9525" marR="9525" marT="9525" marB="0" anchor="ctr"/>
                </a:tc>
                <a:extLst>
                  <a:ext uri="{0D108BD9-81ED-4DB2-BD59-A6C34878D82A}">
                    <a16:rowId xmlns:a16="http://schemas.microsoft.com/office/drawing/2014/main" val="2127257049"/>
                  </a:ext>
                </a:extLst>
              </a:tr>
              <a:tr h="131859">
                <a:tc>
                  <a:txBody>
                    <a:bodyPr/>
                    <a:lstStyle/>
                    <a:p>
                      <a:pPr algn="l" fontAlgn="b"/>
                      <a:r>
                        <a:rPr lang="en-US" sz="1000" u="none" strike="noStrike">
                          <a:effectLst/>
                          <a:latin typeface="+mn-lt"/>
                        </a:rPr>
                        <a:t> Vitamin K2</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141</a:t>
                      </a:r>
                    </a:p>
                  </a:txBody>
                  <a:tcPr marL="9525" marR="9525" marT="9525" marB="0" anchor="ctr"/>
                </a:tc>
                <a:tc>
                  <a:txBody>
                    <a:bodyPr/>
                    <a:lstStyle/>
                    <a:p>
                      <a:pPr algn="ctr" fontAlgn="b"/>
                      <a:r>
                        <a:rPr lang="en-US" sz="1000" b="0" i="0" u="none" strike="noStrike">
                          <a:solidFill>
                            <a:srgbClr val="000000"/>
                          </a:solidFill>
                          <a:effectLst/>
                          <a:latin typeface="+mn-lt"/>
                        </a:rPr>
                        <a:t>148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27%</a:t>
                      </a:r>
                    </a:p>
                  </a:txBody>
                  <a:tcPr marL="9525" marR="9525" marT="9525" marB="0" anchor="ctr"/>
                </a:tc>
                <a:tc>
                  <a:txBody>
                    <a:bodyPr/>
                    <a:lstStyle/>
                    <a:p>
                      <a:pPr algn="ctr" fontAlgn="b"/>
                      <a:r>
                        <a:rPr lang="en-US" sz="1000" b="0" i="0" u="none" strike="noStrike">
                          <a:solidFill>
                            <a:srgbClr val="000000"/>
                          </a:solidFill>
                          <a:effectLst/>
                          <a:latin typeface="+mn-lt"/>
                        </a:rPr>
                        <a:t>30%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43%</a:t>
                      </a:r>
                    </a:p>
                  </a:txBody>
                  <a:tcPr marL="9525" marR="9525" marT="9525" marB="0" anchor="ctr"/>
                </a:tc>
                <a:tc>
                  <a:txBody>
                    <a:bodyPr/>
                    <a:lstStyle/>
                    <a:p>
                      <a:pPr algn="ctr" fontAlgn="b"/>
                      <a:r>
                        <a:rPr lang="en-US" sz="1000" b="0" i="0" u="none" strike="noStrike">
                          <a:solidFill>
                            <a:srgbClr val="000000"/>
                          </a:solidFill>
                          <a:effectLst/>
                          <a:latin typeface="+mn-lt"/>
                        </a:rPr>
                        <a:t>44%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a:t>
                      </a:r>
                    </a:p>
                  </a:txBody>
                  <a:tcPr marL="9525" marR="9525" marT="9525" marB="0" anchor="ctr"/>
                </a:tc>
                <a:tc>
                  <a:txBody>
                    <a:bodyPr/>
                    <a:lstStyle/>
                    <a:p>
                      <a:pPr algn="ctr" fontAlgn="b"/>
                      <a:r>
                        <a:rPr lang="en-US" sz="1000" b="0" i="0" u="none" strike="noStrike">
                          <a:solidFill>
                            <a:srgbClr val="000000"/>
                          </a:solidFill>
                          <a:effectLst/>
                          <a:latin typeface="+mn-lt"/>
                        </a:rPr>
                        <a:t>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B05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B050"/>
                          </a:solidFill>
                          <a:effectLst/>
                          <a:latin typeface="+mn-lt"/>
                        </a:rPr>
                        <a:t>1%</a:t>
                      </a:r>
                    </a:p>
                  </a:txBody>
                  <a:tcPr marL="9525" marR="9525" marT="9525" marB="0" anchor="ctr"/>
                </a:tc>
                <a:tc>
                  <a:txBody>
                    <a:bodyPr/>
                    <a:lstStyle/>
                    <a:p>
                      <a:pPr algn="ctr" fontAlgn="b"/>
                      <a:r>
                        <a:rPr lang="en-US" sz="1000" b="0" i="0" u="none" strike="noStrike">
                          <a:solidFill>
                            <a:srgbClr val="FF0000"/>
                          </a:solidFill>
                          <a:effectLst/>
                          <a:latin typeface="+mn-lt"/>
                        </a:rPr>
                        <a:t>-12%</a:t>
                      </a:r>
                    </a:p>
                  </a:txBody>
                  <a:tcPr marL="9525" marR="9525" marT="9525" marB="0" anchor="ctr"/>
                </a:tc>
                <a:extLst>
                  <a:ext uri="{0D108BD9-81ED-4DB2-BD59-A6C34878D82A}">
                    <a16:rowId xmlns:a16="http://schemas.microsoft.com/office/drawing/2014/main" val="3566255360"/>
                  </a:ext>
                </a:extLst>
              </a:tr>
            </a:tbl>
          </a:graphicData>
        </a:graphic>
      </p:graphicFrame>
      <p:pic>
        <p:nvPicPr>
          <p:cNvPr id="7" name="Google Shape;590;p21" descr="Icon&#10;&#10;Description automatically generated">
            <a:extLst>
              <a:ext uri="{FF2B5EF4-FFF2-40B4-BE49-F238E27FC236}">
                <a16:creationId xmlns:a16="http://schemas.microsoft.com/office/drawing/2014/main" id="{6539CAE8-B75E-9205-BDB5-3393FFC9873F}"/>
              </a:ext>
            </a:extLst>
          </p:cNvPr>
          <p:cNvPicPr preferRelativeResize="0"/>
          <p:nvPr/>
        </p:nvPicPr>
        <p:blipFill rotWithShape="1">
          <a:blip r:embed="rId2">
            <a:alphaModFix/>
          </a:blip>
          <a:srcRect/>
          <a:stretch/>
        </p:blipFill>
        <p:spPr>
          <a:xfrm>
            <a:off x="194145" y="865775"/>
            <a:ext cx="457200" cy="457200"/>
          </a:xfrm>
          <a:prstGeom prst="rect">
            <a:avLst/>
          </a:prstGeom>
          <a:noFill/>
          <a:ln>
            <a:noFill/>
          </a:ln>
        </p:spPr>
      </p:pic>
      <p:sp>
        <p:nvSpPr>
          <p:cNvPr id="8" name="Google Shape;591;p21">
            <a:extLst>
              <a:ext uri="{FF2B5EF4-FFF2-40B4-BE49-F238E27FC236}">
                <a16:creationId xmlns:a16="http://schemas.microsoft.com/office/drawing/2014/main" id="{81C47390-8A54-B58F-46D4-2DFEB4DDE0A6}"/>
              </a:ext>
            </a:extLst>
          </p:cNvPr>
          <p:cNvSpPr txBox="1"/>
          <p:nvPr/>
        </p:nvSpPr>
        <p:spPr>
          <a:xfrm>
            <a:off x="651345" y="865776"/>
            <a:ext cx="2584836" cy="203128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European prebiotic users see most supplements seeing a slight negative impact year over year.</a:t>
            </a:r>
            <a:endParaRPr kumimoji="0" lang="en-US" sz="1400" b="0" i="0" u="none" strike="noStrike" kern="1200" cap="none" spc="0" normalizeH="0" baseline="0" noProof="0">
              <a:ln>
                <a:noFill/>
              </a:ln>
              <a:solidFill>
                <a:srgbClr val="00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rPr>
              <a:t>Multivitamins and vitamins C and D are positive in this measure for all 3 European countries.</a:t>
            </a:r>
          </a:p>
        </p:txBody>
      </p:sp>
    </p:spTree>
    <p:extLst>
      <p:ext uri="{BB962C8B-B14F-4D97-AF65-F5344CB8AC3E}">
        <p14:creationId xmlns:p14="http://schemas.microsoft.com/office/powerpoint/2010/main" val="15999068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591;p21">
            <a:extLst>
              <a:ext uri="{FF2B5EF4-FFF2-40B4-BE49-F238E27FC236}">
                <a16:creationId xmlns:a16="http://schemas.microsoft.com/office/drawing/2014/main" id="{CA830B07-C7B3-3673-1F24-1853B2153F23}"/>
              </a:ext>
            </a:extLst>
          </p:cNvPr>
          <p:cNvSpPr txBox="1"/>
          <p:nvPr/>
        </p:nvSpPr>
        <p:spPr>
          <a:xfrm>
            <a:off x="651345" y="865776"/>
            <a:ext cx="2584836" cy="504749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Australian prebiotic users see the highest levels of negative changes, with many supplements seeing 20% negative net change and only multivitamins and vitamin D showing a positive net change.</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Indian prebiotic users see some of the highest positive net changes, with protein powder, multivitamins, vitamins C and D and calcium usage up over 20% year over year.</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400">
                <a:solidFill>
                  <a:srgbClr val="000000"/>
                </a:solidFill>
                <a:latin typeface="Arial"/>
                <a:cs typeface="Arial"/>
                <a:sym typeface="Arial"/>
              </a:rPr>
              <a:t>Multivitamins and vitamin D are the only two supplements that see a net positive change among each country shown here.</a:t>
            </a: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Usage change: KR, AU, IN</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n varies by supplement. Question: “Which of the following best describes how your use of each of these supplements compares to your usage 1 year ago?”</a:t>
            </a:r>
          </a:p>
        </p:txBody>
      </p:sp>
      <p:graphicFrame>
        <p:nvGraphicFramePr>
          <p:cNvPr id="6" name="Table 5">
            <a:extLst>
              <a:ext uri="{FF2B5EF4-FFF2-40B4-BE49-F238E27FC236}">
                <a16:creationId xmlns:a16="http://schemas.microsoft.com/office/drawing/2014/main" id="{F1BDCDAC-1CD8-850F-FC6F-7E780A7B6280}"/>
              </a:ext>
            </a:extLst>
          </p:cNvPr>
          <p:cNvGraphicFramePr>
            <a:graphicFrameLocks noGrp="1"/>
          </p:cNvGraphicFramePr>
          <p:nvPr>
            <p:extLst>
              <p:ext uri="{D42A27DB-BD31-4B8C-83A1-F6EECF244321}">
                <p14:modId xmlns:p14="http://schemas.microsoft.com/office/powerpoint/2010/main" val="1958092990"/>
              </p:ext>
            </p:extLst>
          </p:nvPr>
        </p:nvGraphicFramePr>
        <p:xfrm>
          <a:off x="3307080" y="943943"/>
          <a:ext cx="8046720" cy="5364480"/>
        </p:xfrm>
        <a:graphic>
          <a:graphicData uri="http://schemas.openxmlformats.org/drawingml/2006/table">
            <a:tbl>
              <a:tblPr firstRow="1" bandRow="1">
                <a:tableStyleId>{5C22544A-7EE6-4342-B048-85BDC9FD1C3A}</a:tableStyleId>
              </a:tblPr>
              <a:tblGrid>
                <a:gridCol w="1188720">
                  <a:extLst>
                    <a:ext uri="{9D8B030D-6E8A-4147-A177-3AD203B41FA5}">
                      <a16:colId xmlns:a16="http://schemas.microsoft.com/office/drawing/2014/main" val="138671289"/>
                    </a:ext>
                  </a:extLst>
                </a:gridCol>
                <a:gridCol w="457200">
                  <a:extLst>
                    <a:ext uri="{9D8B030D-6E8A-4147-A177-3AD203B41FA5}">
                      <a16:colId xmlns:a16="http://schemas.microsoft.com/office/drawing/2014/main" val="2176019842"/>
                    </a:ext>
                  </a:extLst>
                </a:gridCol>
                <a:gridCol w="457200">
                  <a:extLst>
                    <a:ext uri="{9D8B030D-6E8A-4147-A177-3AD203B41FA5}">
                      <a16:colId xmlns:a16="http://schemas.microsoft.com/office/drawing/2014/main" val="1129068151"/>
                    </a:ext>
                  </a:extLst>
                </a:gridCol>
                <a:gridCol w="457200">
                  <a:extLst>
                    <a:ext uri="{9D8B030D-6E8A-4147-A177-3AD203B41FA5}">
                      <a16:colId xmlns:a16="http://schemas.microsoft.com/office/drawing/2014/main" val="165708192"/>
                    </a:ext>
                  </a:extLst>
                </a:gridCol>
                <a:gridCol w="457200">
                  <a:extLst>
                    <a:ext uri="{9D8B030D-6E8A-4147-A177-3AD203B41FA5}">
                      <a16:colId xmlns:a16="http://schemas.microsoft.com/office/drawing/2014/main" val="746013168"/>
                    </a:ext>
                  </a:extLst>
                </a:gridCol>
                <a:gridCol w="457200">
                  <a:extLst>
                    <a:ext uri="{9D8B030D-6E8A-4147-A177-3AD203B41FA5}">
                      <a16:colId xmlns:a16="http://schemas.microsoft.com/office/drawing/2014/main" val="4282075420"/>
                    </a:ext>
                  </a:extLst>
                </a:gridCol>
                <a:gridCol w="457200">
                  <a:extLst>
                    <a:ext uri="{9D8B030D-6E8A-4147-A177-3AD203B41FA5}">
                      <a16:colId xmlns:a16="http://schemas.microsoft.com/office/drawing/2014/main" val="1979009785"/>
                    </a:ext>
                  </a:extLst>
                </a:gridCol>
                <a:gridCol w="457200">
                  <a:extLst>
                    <a:ext uri="{9D8B030D-6E8A-4147-A177-3AD203B41FA5}">
                      <a16:colId xmlns:a16="http://schemas.microsoft.com/office/drawing/2014/main" val="958053906"/>
                    </a:ext>
                  </a:extLst>
                </a:gridCol>
                <a:gridCol w="457200">
                  <a:extLst>
                    <a:ext uri="{9D8B030D-6E8A-4147-A177-3AD203B41FA5}">
                      <a16:colId xmlns:a16="http://schemas.microsoft.com/office/drawing/2014/main" val="801023621"/>
                    </a:ext>
                  </a:extLst>
                </a:gridCol>
                <a:gridCol w="457200">
                  <a:extLst>
                    <a:ext uri="{9D8B030D-6E8A-4147-A177-3AD203B41FA5}">
                      <a16:colId xmlns:a16="http://schemas.microsoft.com/office/drawing/2014/main" val="2140393093"/>
                    </a:ext>
                  </a:extLst>
                </a:gridCol>
                <a:gridCol w="457200">
                  <a:extLst>
                    <a:ext uri="{9D8B030D-6E8A-4147-A177-3AD203B41FA5}">
                      <a16:colId xmlns:a16="http://schemas.microsoft.com/office/drawing/2014/main" val="431858037"/>
                    </a:ext>
                  </a:extLst>
                </a:gridCol>
                <a:gridCol w="457200">
                  <a:extLst>
                    <a:ext uri="{9D8B030D-6E8A-4147-A177-3AD203B41FA5}">
                      <a16:colId xmlns:a16="http://schemas.microsoft.com/office/drawing/2014/main" val="1159268468"/>
                    </a:ext>
                  </a:extLst>
                </a:gridCol>
                <a:gridCol w="457200">
                  <a:extLst>
                    <a:ext uri="{9D8B030D-6E8A-4147-A177-3AD203B41FA5}">
                      <a16:colId xmlns:a16="http://schemas.microsoft.com/office/drawing/2014/main" val="4142426992"/>
                    </a:ext>
                  </a:extLst>
                </a:gridCol>
                <a:gridCol w="457200">
                  <a:extLst>
                    <a:ext uri="{9D8B030D-6E8A-4147-A177-3AD203B41FA5}">
                      <a16:colId xmlns:a16="http://schemas.microsoft.com/office/drawing/2014/main" val="2190010771"/>
                    </a:ext>
                  </a:extLst>
                </a:gridCol>
                <a:gridCol w="457200">
                  <a:extLst>
                    <a:ext uri="{9D8B030D-6E8A-4147-A177-3AD203B41FA5}">
                      <a16:colId xmlns:a16="http://schemas.microsoft.com/office/drawing/2014/main" val="2852462397"/>
                    </a:ext>
                  </a:extLst>
                </a:gridCol>
                <a:gridCol w="457200">
                  <a:extLst>
                    <a:ext uri="{9D8B030D-6E8A-4147-A177-3AD203B41FA5}">
                      <a16:colId xmlns:a16="http://schemas.microsoft.com/office/drawing/2014/main" val="2252115291"/>
                    </a:ext>
                  </a:extLst>
                </a:gridCol>
              </a:tblGrid>
              <a:tr h="182880">
                <a:tc>
                  <a:txBody>
                    <a:bodyPr/>
                    <a:lstStyle/>
                    <a:p>
                      <a:pPr algn="ctr" fontAlgn="b"/>
                      <a:endParaRPr lang="en-US" sz="1000" b="0" i="0" u="none" strike="noStrike">
                        <a:solidFill>
                          <a:srgbClr val="000000"/>
                        </a:solidFill>
                        <a:effectLst/>
                        <a:latin typeface="+mn-lt"/>
                      </a:endParaRPr>
                    </a:p>
                  </a:txBody>
                  <a:tcPr marL="6593" marR="6593" marT="6593" marB="0" anchor="ctr"/>
                </a:tc>
                <a:tc gridSpan="3">
                  <a:txBody>
                    <a:bodyPr/>
                    <a:lstStyle/>
                    <a:p>
                      <a:pPr algn="ctr" fontAlgn="b"/>
                      <a:r>
                        <a:rPr lang="en-US" sz="1000" u="none" strike="noStrike">
                          <a:effectLst/>
                          <a:latin typeface="+mn-lt"/>
                        </a:rPr>
                        <a:t>n</a:t>
                      </a:r>
                      <a:endParaRPr lang="en-US" sz="1000" b="0" i="0" u="none" strike="noStrike">
                        <a:solidFill>
                          <a:srgbClr val="000000"/>
                        </a:solidFill>
                        <a:effectLst/>
                        <a:latin typeface="+mn-lt"/>
                      </a:endParaRPr>
                    </a:p>
                  </a:txBody>
                  <a:tcPr marL="6593" marR="6593" marT="6593" marB="0" anchor="ctr"/>
                </a:tc>
                <a:tc hMerge="1">
                  <a:txBody>
                    <a:bodyPr/>
                    <a:lstStyle/>
                    <a:p>
                      <a:endParaRPr lang="en-US"/>
                    </a:p>
                  </a:txBody>
                  <a:tcPr/>
                </a:tc>
                <a:tc hMerge="1">
                  <a:txBody>
                    <a:bodyPr/>
                    <a:lstStyle/>
                    <a:p>
                      <a:endParaRPr lang="en-US"/>
                    </a:p>
                  </a:txBody>
                  <a:tcPr/>
                </a:tc>
                <a:tc gridSpan="3">
                  <a:txBody>
                    <a:bodyPr/>
                    <a:lstStyle/>
                    <a:p>
                      <a:pPr algn="ctr" fontAlgn="b"/>
                      <a:r>
                        <a:rPr lang="en-US" sz="1000" u="none" strike="noStrike">
                          <a:effectLst/>
                          <a:latin typeface="+mn-lt"/>
                        </a:rPr>
                        <a:t>Taking Less</a:t>
                      </a:r>
                      <a:endParaRPr lang="en-US" sz="1000" b="0" i="0" u="none" strike="noStrike">
                        <a:solidFill>
                          <a:srgbClr val="000000"/>
                        </a:solidFill>
                        <a:effectLst/>
                        <a:latin typeface="+mn-lt"/>
                      </a:endParaRPr>
                    </a:p>
                  </a:txBody>
                  <a:tcPr marL="6593" marR="6593" marT="6593" marB="0" anchor="ctr"/>
                </a:tc>
                <a:tc hMerge="1">
                  <a:txBody>
                    <a:bodyPr/>
                    <a:lstStyle/>
                    <a:p>
                      <a:endParaRPr lang="en-US"/>
                    </a:p>
                  </a:txBody>
                  <a:tcPr/>
                </a:tc>
                <a:tc hMerge="1">
                  <a:txBody>
                    <a:bodyPr/>
                    <a:lstStyle/>
                    <a:p>
                      <a:endParaRPr lang="en-US"/>
                    </a:p>
                  </a:txBody>
                  <a:tcPr/>
                </a:tc>
                <a:tc gridSpan="3">
                  <a:txBody>
                    <a:bodyPr/>
                    <a:lstStyle/>
                    <a:p>
                      <a:pPr algn="ctr" fontAlgn="b"/>
                      <a:r>
                        <a:rPr lang="en-US" sz="1000" u="none" strike="noStrike">
                          <a:effectLst/>
                          <a:latin typeface="+mn-lt"/>
                        </a:rPr>
                        <a:t>Taking the Same</a:t>
                      </a:r>
                      <a:endParaRPr lang="en-US" sz="1000" b="0" i="0" u="none" strike="noStrike">
                        <a:solidFill>
                          <a:srgbClr val="000000"/>
                        </a:solidFill>
                        <a:effectLst/>
                        <a:latin typeface="+mn-lt"/>
                      </a:endParaRPr>
                    </a:p>
                  </a:txBody>
                  <a:tcPr marL="6593" marR="6593" marT="6593" marB="0" anchor="ctr"/>
                </a:tc>
                <a:tc hMerge="1">
                  <a:txBody>
                    <a:bodyPr/>
                    <a:lstStyle/>
                    <a:p>
                      <a:endParaRPr lang="en-US"/>
                    </a:p>
                  </a:txBody>
                  <a:tcPr/>
                </a:tc>
                <a:tc hMerge="1">
                  <a:txBody>
                    <a:bodyPr/>
                    <a:lstStyle/>
                    <a:p>
                      <a:endParaRPr lang="en-US"/>
                    </a:p>
                  </a:txBody>
                  <a:tcPr/>
                </a:tc>
                <a:tc gridSpan="3">
                  <a:txBody>
                    <a:bodyPr/>
                    <a:lstStyle/>
                    <a:p>
                      <a:pPr algn="ctr" fontAlgn="b"/>
                      <a:r>
                        <a:rPr lang="en-US" sz="1000" u="none" strike="noStrike">
                          <a:effectLst/>
                          <a:latin typeface="+mn-lt"/>
                        </a:rPr>
                        <a:t>Taking More</a:t>
                      </a:r>
                      <a:endParaRPr lang="en-US" sz="1000" b="0" i="0" u="none" strike="noStrike">
                        <a:solidFill>
                          <a:srgbClr val="000000"/>
                        </a:solidFill>
                        <a:effectLst/>
                        <a:latin typeface="+mn-lt"/>
                      </a:endParaRPr>
                    </a:p>
                  </a:txBody>
                  <a:tcPr marL="6593" marR="6593" marT="6593" marB="0" anchor="ctr"/>
                </a:tc>
                <a:tc hMerge="1">
                  <a:txBody>
                    <a:bodyPr/>
                    <a:lstStyle/>
                    <a:p>
                      <a:endParaRPr lang="en-US"/>
                    </a:p>
                  </a:txBody>
                  <a:tcPr/>
                </a:tc>
                <a:tc hMerge="1">
                  <a:txBody>
                    <a:bodyPr/>
                    <a:lstStyle/>
                    <a:p>
                      <a:endParaRPr lang="en-US"/>
                    </a:p>
                  </a:txBody>
                  <a:tcPr/>
                </a:tc>
                <a:tc gridSpan="3">
                  <a:txBody>
                    <a:bodyPr/>
                    <a:lstStyle/>
                    <a:p>
                      <a:pPr algn="ctr" fontAlgn="b"/>
                      <a:r>
                        <a:rPr lang="en-US" sz="1000" u="none" strike="noStrike">
                          <a:effectLst/>
                          <a:latin typeface="+mn-lt"/>
                        </a:rPr>
                        <a:t>More vs. Less</a:t>
                      </a:r>
                      <a:endParaRPr lang="en-US" sz="1000" b="0" i="0" u="none" strike="noStrike">
                        <a:solidFill>
                          <a:srgbClr val="000000"/>
                        </a:solidFill>
                        <a:effectLst/>
                        <a:latin typeface="+mn-lt"/>
                      </a:endParaRPr>
                    </a:p>
                  </a:txBody>
                  <a:tcPr marL="6593" marR="6593" marT="6593"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05579294"/>
                  </a:ext>
                </a:extLst>
              </a:tr>
              <a:tr h="131859">
                <a:tc>
                  <a:txBody>
                    <a:bodyPr/>
                    <a:lstStyle/>
                    <a:p>
                      <a:pPr algn="l" fontAlgn="b"/>
                      <a:endParaRPr lang="en-US" sz="1000" b="0"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1" i="0" u="none" strike="noStrike">
                          <a:solidFill>
                            <a:srgbClr val="000000"/>
                          </a:solidFill>
                          <a:effectLst/>
                          <a:latin typeface="+mn-lt"/>
                        </a:rPr>
                        <a:t>KR</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1" i="0" u="none" strike="noStrike">
                          <a:solidFill>
                            <a:srgbClr val="000000"/>
                          </a:solidFill>
                          <a:effectLst/>
                          <a:latin typeface="+mn-lt"/>
                        </a:rPr>
                        <a:t>AU</a:t>
                      </a:r>
                    </a:p>
                  </a:txBody>
                  <a:tcPr marL="9525" marR="9525" marT="9525" marB="0" anchor="ctr"/>
                </a:tc>
                <a:tc>
                  <a:txBody>
                    <a:bodyPr/>
                    <a:lstStyle/>
                    <a:p>
                      <a:pPr algn="ctr" fontAlgn="b"/>
                      <a:r>
                        <a:rPr lang="en-US" sz="1000" b="1" i="0" u="none" strike="noStrike">
                          <a:solidFill>
                            <a:srgbClr val="000000"/>
                          </a:solidFill>
                          <a:effectLst/>
                          <a:latin typeface="+mn-lt"/>
                        </a:rPr>
                        <a:t>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1" i="0" u="none" strike="noStrike">
                          <a:solidFill>
                            <a:srgbClr val="000000"/>
                          </a:solidFill>
                          <a:effectLst/>
                          <a:latin typeface="+mn-lt"/>
                        </a:rPr>
                        <a:t>KR</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1" i="0" u="none" strike="noStrike">
                          <a:solidFill>
                            <a:srgbClr val="000000"/>
                          </a:solidFill>
                          <a:effectLst/>
                          <a:latin typeface="+mn-lt"/>
                        </a:rPr>
                        <a:t>AU</a:t>
                      </a:r>
                    </a:p>
                  </a:txBody>
                  <a:tcPr marL="9525" marR="9525" marT="9525" marB="0" anchor="ctr"/>
                </a:tc>
                <a:tc>
                  <a:txBody>
                    <a:bodyPr/>
                    <a:lstStyle/>
                    <a:p>
                      <a:pPr algn="ctr" fontAlgn="b"/>
                      <a:r>
                        <a:rPr lang="en-US" sz="1000" b="1" i="0" u="none" strike="noStrike">
                          <a:solidFill>
                            <a:srgbClr val="000000"/>
                          </a:solidFill>
                          <a:effectLst/>
                          <a:latin typeface="+mn-lt"/>
                        </a:rPr>
                        <a:t>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1" i="0" u="none" strike="noStrike">
                          <a:solidFill>
                            <a:srgbClr val="000000"/>
                          </a:solidFill>
                          <a:effectLst/>
                          <a:latin typeface="+mn-lt"/>
                        </a:rPr>
                        <a:t>KR</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1" i="0" u="none" strike="noStrike">
                          <a:solidFill>
                            <a:srgbClr val="000000"/>
                          </a:solidFill>
                          <a:effectLst/>
                          <a:latin typeface="+mn-lt"/>
                        </a:rPr>
                        <a:t>AU</a:t>
                      </a:r>
                    </a:p>
                  </a:txBody>
                  <a:tcPr marL="9525" marR="9525" marT="9525" marB="0" anchor="ctr"/>
                </a:tc>
                <a:tc>
                  <a:txBody>
                    <a:bodyPr/>
                    <a:lstStyle/>
                    <a:p>
                      <a:pPr algn="ctr" fontAlgn="b"/>
                      <a:r>
                        <a:rPr lang="en-US" sz="1000" b="1" i="0" u="none" strike="noStrike">
                          <a:solidFill>
                            <a:srgbClr val="000000"/>
                          </a:solidFill>
                          <a:effectLst/>
                          <a:latin typeface="+mn-lt"/>
                        </a:rPr>
                        <a:t>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1" i="0" u="none" strike="noStrike">
                          <a:solidFill>
                            <a:srgbClr val="000000"/>
                          </a:solidFill>
                          <a:effectLst/>
                          <a:latin typeface="+mn-lt"/>
                        </a:rPr>
                        <a:t>KR</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1" i="0" u="none" strike="noStrike">
                          <a:solidFill>
                            <a:srgbClr val="000000"/>
                          </a:solidFill>
                          <a:effectLst/>
                          <a:latin typeface="+mn-lt"/>
                        </a:rPr>
                        <a:t>AU</a:t>
                      </a:r>
                    </a:p>
                  </a:txBody>
                  <a:tcPr marL="9525" marR="9525" marT="9525" marB="0" anchor="ctr"/>
                </a:tc>
                <a:tc>
                  <a:txBody>
                    <a:bodyPr/>
                    <a:lstStyle/>
                    <a:p>
                      <a:pPr algn="ctr" fontAlgn="b"/>
                      <a:r>
                        <a:rPr lang="en-US" sz="1000" b="1" i="0" u="none" strike="noStrike">
                          <a:solidFill>
                            <a:srgbClr val="000000"/>
                          </a:solidFill>
                          <a:effectLst/>
                          <a:latin typeface="+mn-lt"/>
                        </a:rPr>
                        <a:t>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1" i="0" u="none" strike="noStrike">
                          <a:solidFill>
                            <a:srgbClr val="000000"/>
                          </a:solidFill>
                          <a:effectLst/>
                          <a:latin typeface="+mn-lt"/>
                        </a:rPr>
                        <a:t>KR</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1" i="0" u="none" strike="noStrike">
                          <a:solidFill>
                            <a:srgbClr val="000000"/>
                          </a:solidFill>
                          <a:effectLst/>
                          <a:latin typeface="+mn-lt"/>
                        </a:rPr>
                        <a:t>AU</a:t>
                      </a:r>
                    </a:p>
                  </a:txBody>
                  <a:tcPr marL="9525" marR="9525" marT="9525" marB="0" anchor="ctr"/>
                </a:tc>
                <a:tc>
                  <a:txBody>
                    <a:bodyPr/>
                    <a:lstStyle/>
                    <a:p>
                      <a:pPr algn="ctr" fontAlgn="b"/>
                      <a:r>
                        <a:rPr lang="en-US" sz="1000" b="1" i="0" u="none" strike="noStrike">
                          <a:solidFill>
                            <a:srgbClr val="000000"/>
                          </a:solidFill>
                          <a:effectLst/>
                          <a:latin typeface="+mn-lt"/>
                        </a:rPr>
                        <a:t>IN</a:t>
                      </a:r>
                    </a:p>
                  </a:txBody>
                  <a:tcPr marL="9525" marR="9525" marT="9525" marB="0" anchor="ctr"/>
                </a:tc>
                <a:extLst>
                  <a:ext uri="{0D108BD9-81ED-4DB2-BD59-A6C34878D82A}">
                    <a16:rowId xmlns:a16="http://schemas.microsoft.com/office/drawing/2014/main" val="3686291712"/>
                  </a:ext>
                </a:extLst>
              </a:tr>
              <a:tr h="131859">
                <a:tc>
                  <a:txBody>
                    <a:bodyPr/>
                    <a:lstStyle/>
                    <a:p>
                      <a:pPr algn="l" fontAlgn="b"/>
                      <a:r>
                        <a:rPr lang="en-US" sz="1000" u="none" strike="noStrike">
                          <a:effectLst/>
                          <a:latin typeface="+mn-lt"/>
                        </a:rPr>
                        <a:t> Alpha-GPC</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59</a:t>
                      </a:r>
                    </a:p>
                  </a:txBody>
                  <a:tcPr marL="9525" marR="9525" marT="9525" marB="0" anchor="ctr"/>
                </a:tc>
                <a:tc>
                  <a:txBody>
                    <a:bodyPr/>
                    <a:lstStyle/>
                    <a:p>
                      <a:pPr algn="ctr" fontAlgn="b"/>
                      <a:r>
                        <a:rPr lang="en-US" sz="1000" b="0" i="0" u="none" strike="noStrike">
                          <a:solidFill>
                            <a:srgbClr val="000000"/>
                          </a:solidFill>
                          <a:effectLst/>
                          <a:latin typeface="+mn-lt"/>
                        </a:rPr>
                        <a:t>261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42%</a:t>
                      </a:r>
                    </a:p>
                  </a:txBody>
                  <a:tcPr marL="9525" marR="9525" marT="9525" marB="0" anchor="ctr"/>
                </a:tc>
                <a:tc>
                  <a:txBody>
                    <a:bodyPr/>
                    <a:lstStyle/>
                    <a:p>
                      <a:pPr algn="ctr" fontAlgn="b"/>
                      <a:r>
                        <a:rPr lang="en-US" sz="1000" b="0" i="0" u="none" strike="noStrike">
                          <a:solidFill>
                            <a:srgbClr val="000000"/>
                          </a:solidFill>
                          <a:effectLst/>
                          <a:latin typeface="+mn-lt"/>
                        </a:rPr>
                        <a:t>34%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34%</a:t>
                      </a:r>
                    </a:p>
                  </a:txBody>
                  <a:tcPr marL="9525" marR="9525" marT="9525" marB="0" anchor="ctr"/>
                </a:tc>
                <a:tc>
                  <a:txBody>
                    <a:bodyPr/>
                    <a:lstStyle/>
                    <a:p>
                      <a:pPr algn="ctr" fontAlgn="b"/>
                      <a:r>
                        <a:rPr lang="en-US" sz="1000" b="0" i="0" u="none" strike="noStrike">
                          <a:solidFill>
                            <a:srgbClr val="000000"/>
                          </a:solidFill>
                          <a:effectLst/>
                          <a:latin typeface="+mn-lt"/>
                        </a:rPr>
                        <a:t>39%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tc>
                <a:tc>
                  <a:txBody>
                    <a:bodyPr/>
                    <a:lstStyle/>
                    <a:p>
                      <a:pPr algn="ctr" fontAlgn="b"/>
                      <a:r>
                        <a:rPr lang="en-US" sz="1000" b="0" i="0" u="none" strike="noStrike">
                          <a:solidFill>
                            <a:srgbClr val="000000"/>
                          </a:solidFill>
                          <a:effectLst/>
                          <a:latin typeface="+mn-lt"/>
                        </a:rPr>
                        <a:t>19%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-29%</a:t>
                      </a:r>
                    </a:p>
                  </a:txBody>
                  <a:tcPr marL="9525" marR="9525" marT="9525" marB="0" anchor="ctr"/>
                </a:tc>
                <a:tc>
                  <a:txBody>
                    <a:bodyPr/>
                    <a:lstStyle/>
                    <a:p>
                      <a:pPr algn="ctr" fontAlgn="b"/>
                      <a:r>
                        <a:rPr lang="en-US" sz="1000" b="0" i="0" u="none" strike="noStrike">
                          <a:solidFill>
                            <a:srgbClr val="FF0000"/>
                          </a:solidFill>
                          <a:effectLst/>
                          <a:latin typeface="+mn-lt"/>
                        </a:rPr>
                        <a:t>-16%</a:t>
                      </a:r>
                    </a:p>
                  </a:txBody>
                  <a:tcPr marL="9525" marR="9525" marT="9525" marB="0" anchor="ctr"/>
                </a:tc>
                <a:extLst>
                  <a:ext uri="{0D108BD9-81ED-4DB2-BD59-A6C34878D82A}">
                    <a16:rowId xmlns:a16="http://schemas.microsoft.com/office/drawing/2014/main" val="4226761690"/>
                  </a:ext>
                </a:extLst>
              </a:tr>
              <a:tr h="131859">
                <a:tc>
                  <a:txBody>
                    <a:bodyPr/>
                    <a:lstStyle/>
                    <a:p>
                      <a:pPr algn="l" fontAlgn="b"/>
                      <a:r>
                        <a:rPr lang="en-US" sz="1000" u="none" strike="noStrike">
                          <a:effectLst/>
                          <a:latin typeface="+mn-lt"/>
                        </a:rPr>
                        <a:t> Antioxidants</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166</a:t>
                      </a:r>
                    </a:p>
                  </a:txBody>
                  <a:tcPr marL="9525" marR="9525" marT="9525" marB="0" anchor="ctr"/>
                </a:tc>
                <a:tc>
                  <a:txBody>
                    <a:bodyPr/>
                    <a:lstStyle/>
                    <a:p>
                      <a:pPr algn="ctr" fontAlgn="b"/>
                      <a:r>
                        <a:rPr lang="en-US" sz="1000" b="0" i="0" u="none" strike="noStrike">
                          <a:solidFill>
                            <a:srgbClr val="000000"/>
                          </a:solidFill>
                          <a:effectLst/>
                          <a:latin typeface="+mn-lt"/>
                        </a:rPr>
                        <a:t>346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tc>
                <a:tc>
                  <a:txBody>
                    <a:bodyPr/>
                    <a:lstStyle/>
                    <a:p>
                      <a:pPr algn="ctr" fontAlgn="b"/>
                      <a:r>
                        <a:rPr lang="en-US" sz="1000" b="0" i="0" u="none" strike="noStrike">
                          <a:solidFill>
                            <a:srgbClr val="000000"/>
                          </a:solidFill>
                          <a:effectLst/>
                          <a:latin typeface="+mn-lt"/>
                        </a:rPr>
                        <a:t>26%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56%</a:t>
                      </a:r>
                    </a:p>
                  </a:txBody>
                  <a:tcPr marL="9525" marR="9525" marT="9525" marB="0" anchor="ctr"/>
                </a:tc>
                <a:tc>
                  <a:txBody>
                    <a:bodyPr/>
                    <a:lstStyle/>
                    <a:p>
                      <a:pPr algn="ctr" fontAlgn="b"/>
                      <a:r>
                        <a:rPr lang="en-US" sz="1000" b="0" i="0" u="none" strike="noStrike">
                          <a:solidFill>
                            <a:srgbClr val="000000"/>
                          </a:solidFill>
                          <a:effectLst/>
                          <a:latin typeface="+mn-lt"/>
                        </a:rPr>
                        <a:t>44%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tc>
                <a:tc>
                  <a:txBody>
                    <a:bodyPr/>
                    <a:lstStyle/>
                    <a:p>
                      <a:pPr algn="ctr" fontAlgn="b"/>
                      <a:r>
                        <a:rPr lang="en-US" sz="1000" b="0" i="0" u="none" strike="noStrike">
                          <a:solidFill>
                            <a:srgbClr val="000000"/>
                          </a:solidFill>
                          <a:effectLst/>
                          <a:latin typeface="+mn-lt"/>
                        </a:rPr>
                        <a:t>28%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-8%</a:t>
                      </a:r>
                    </a:p>
                  </a:txBody>
                  <a:tcPr marL="9525" marR="9525" marT="9525" marB="0" anchor="ctr"/>
                </a:tc>
                <a:tc>
                  <a:txBody>
                    <a:bodyPr/>
                    <a:lstStyle/>
                    <a:p>
                      <a:pPr algn="ctr" fontAlgn="b"/>
                      <a:r>
                        <a:rPr lang="en-US" sz="1000" b="0" i="0" u="none" strike="noStrike">
                          <a:solidFill>
                            <a:srgbClr val="00B050"/>
                          </a:solidFill>
                          <a:effectLst/>
                          <a:latin typeface="+mn-lt"/>
                        </a:rPr>
                        <a:t>2%</a:t>
                      </a:r>
                    </a:p>
                  </a:txBody>
                  <a:tcPr marL="9525" marR="9525" marT="9525" marB="0" anchor="ctr"/>
                </a:tc>
                <a:extLst>
                  <a:ext uri="{0D108BD9-81ED-4DB2-BD59-A6C34878D82A}">
                    <a16:rowId xmlns:a16="http://schemas.microsoft.com/office/drawing/2014/main" val="2180288822"/>
                  </a:ext>
                </a:extLst>
              </a:tr>
              <a:tr h="131859">
                <a:tc>
                  <a:txBody>
                    <a:bodyPr/>
                    <a:lstStyle/>
                    <a:p>
                      <a:pPr algn="l" fontAlgn="b"/>
                      <a:r>
                        <a:rPr lang="en-US" sz="1000" u="none" strike="noStrike">
                          <a:effectLst/>
                          <a:latin typeface="+mn-lt"/>
                        </a:rPr>
                        <a:t> Ashwagandha</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67</a:t>
                      </a:r>
                    </a:p>
                  </a:txBody>
                  <a:tcPr marL="9525" marR="9525" marT="9525" marB="0" anchor="ctr"/>
                </a:tc>
                <a:tc>
                  <a:txBody>
                    <a:bodyPr/>
                    <a:lstStyle/>
                    <a:p>
                      <a:pPr algn="ctr" fontAlgn="b"/>
                      <a:r>
                        <a:rPr lang="en-US" sz="1000" b="0" i="0" u="none" strike="noStrike">
                          <a:solidFill>
                            <a:srgbClr val="000000"/>
                          </a:solidFill>
                          <a:effectLst/>
                          <a:latin typeface="+mn-lt"/>
                        </a:rPr>
                        <a:t>345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a:t>
                      </a:r>
                    </a:p>
                  </a:txBody>
                  <a:tcPr marL="9525" marR="9525" marT="9525" marB="0" anchor="ct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36%</a:t>
                      </a:r>
                    </a:p>
                  </a:txBody>
                  <a:tcPr marL="9525" marR="9525" marT="9525" marB="0" anchor="ctr"/>
                </a:tc>
                <a:tc>
                  <a:txBody>
                    <a:bodyPr/>
                    <a:lstStyle/>
                    <a:p>
                      <a:pPr algn="ctr" fontAlgn="b"/>
                      <a:r>
                        <a:rPr lang="en-US" sz="1000" b="0" i="0" u="none" strike="noStrike">
                          <a:solidFill>
                            <a:srgbClr val="000000"/>
                          </a:solidFill>
                          <a:effectLst/>
                          <a:latin typeface="+mn-lt"/>
                        </a:rPr>
                        <a:t>41%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tc>
                <a:tc>
                  <a:txBody>
                    <a:bodyPr/>
                    <a:lstStyle/>
                    <a:p>
                      <a:pPr algn="ctr" fontAlgn="b"/>
                      <a:r>
                        <a:rPr lang="en-US" sz="1000" b="0" i="0" u="none" strike="noStrike">
                          <a:solidFill>
                            <a:srgbClr val="000000"/>
                          </a:solidFill>
                          <a:effectLst/>
                          <a:latin typeface="+mn-lt"/>
                        </a:rPr>
                        <a:t>34%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B05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-18%</a:t>
                      </a:r>
                    </a:p>
                  </a:txBody>
                  <a:tcPr marL="9525" marR="9525" marT="9525" marB="0" anchor="ctr"/>
                </a:tc>
                <a:tc>
                  <a:txBody>
                    <a:bodyPr/>
                    <a:lstStyle/>
                    <a:p>
                      <a:pPr algn="ctr" fontAlgn="b"/>
                      <a:r>
                        <a:rPr lang="en-US" sz="1000" b="0" i="0" u="none" strike="noStrike">
                          <a:solidFill>
                            <a:srgbClr val="00B050"/>
                          </a:solidFill>
                          <a:effectLst/>
                          <a:latin typeface="+mn-lt"/>
                        </a:rPr>
                        <a:t>10%</a:t>
                      </a:r>
                    </a:p>
                  </a:txBody>
                  <a:tcPr marL="9525" marR="9525" marT="9525" marB="0" anchor="ctr"/>
                </a:tc>
                <a:extLst>
                  <a:ext uri="{0D108BD9-81ED-4DB2-BD59-A6C34878D82A}">
                    <a16:rowId xmlns:a16="http://schemas.microsoft.com/office/drawing/2014/main" val="4265692049"/>
                  </a:ext>
                </a:extLst>
              </a:tr>
              <a:tr h="131859">
                <a:tc>
                  <a:txBody>
                    <a:bodyPr/>
                    <a:lstStyle/>
                    <a:p>
                      <a:pPr algn="l" fontAlgn="b"/>
                      <a:r>
                        <a:rPr lang="en-US" sz="1000" u="none" strike="noStrike">
                          <a:effectLst/>
                          <a:latin typeface="+mn-lt"/>
                        </a:rPr>
                        <a:t> CBD</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66</a:t>
                      </a:r>
                    </a:p>
                  </a:txBody>
                  <a:tcPr marL="9525" marR="9525" marT="9525" marB="0" anchor="ctr"/>
                </a:tc>
                <a:tc>
                  <a:txBody>
                    <a:bodyPr/>
                    <a:lstStyle/>
                    <a:p>
                      <a:pPr algn="ctr" fontAlgn="b"/>
                      <a:r>
                        <a:rPr lang="en-US" sz="1000" b="0" i="0" u="none" strike="noStrike">
                          <a:solidFill>
                            <a:srgbClr val="000000"/>
                          </a:solidFill>
                          <a:effectLst/>
                          <a:latin typeface="+mn-lt"/>
                        </a:rPr>
                        <a:t>240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30%</a:t>
                      </a:r>
                    </a:p>
                  </a:txBody>
                  <a:tcPr marL="9525" marR="9525" marT="9525" marB="0" anchor="ctr"/>
                </a:tc>
                <a:tc>
                  <a:txBody>
                    <a:bodyPr/>
                    <a:lstStyle/>
                    <a:p>
                      <a:pPr algn="ctr" fontAlgn="b"/>
                      <a:r>
                        <a:rPr lang="en-US" sz="1000" b="0" i="0" u="none" strike="noStrike">
                          <a:solidFill>
                            <a:srgbClr val="000000"/>
                          </a:solidFill>
                          <a:effectLst/>
                          <a:latin typeface="+mn-lt"/>
                        </a:rPr>
                        <a:t>40%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47%</a:t>
                      </a:r>
                    </a:p>
                  </a:txBody>
                  <a:tcPr marL="9525" marR="9525" marT="9525" marB="0" anchor="ctr"/>
                </a:tc>
                <a:tc>
                  <a:txBody>
                    <a:bodyPr/>
                    <a:lstStyle/>
                    <a:p>
                      <a:pPr algn="ctr" fontAlgn="b"/>
                      <a:r>
                        <a:rPr lang="en-US" sz="1000" b="0" i="0" u="none" strike="noStrike">
                          <a:solidFill>
                            <a:srgbClr val="000000"/>
                          </a:solidFill>
                          <a:effectLst/>
                          <a:latin typeface="+mn-lt"/>
                        </a:rPr>
                        <a:t>30%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B05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-15%</a:t>
                      </a:r>
                    </a:p>
                  </a:txBody>
                  <a:tcPr marL="9525" marR="9525" marT="9525" marB="0" anchor="ctr"/>
                </a:tc>
                <a:tc>
                  <a:txBody>
                    <a:bodyPr/>
                    <a:lstStyle/>
                    <a:p>
                      <a:pPr algn="ctr" fontAlgn="b"/>
                      <a:r>
                        <a:rPr lang="en-US" sz="1000" b="0" i="0" u="none" strike="noStrike">
                          <a:solidFill>
                            <a:srgbClr val="FF0000"/>
                          </a:solidFill>
                          <a:effectLst/>
                          <a:latin typeface="+mn-lt"/>
                        </a:rPr>
                        <a:t>-20%</a:t>
                      </a:r>
                    </a:p>
                  </a:txBody>
                  <a:tcPr marL="9525" marR="9525" marT="9525" marB="0" anchor="ctr"/>
                </a:tc>
                <a:extLst>
                  <a:ext uri="{0D108BD9-81ED-4DB2-BD59-A6C34878D82A}">
                    <a16:rowId xmlns:a16="http://schemas.microsoft.com/office/drawing/2014/main" val="1216342211"/>
                  </a:ext>
                </a:extLst>
              </a:tr>
              <a:tr h="131859">
                <a:tc>
                  <a:txBody>
                    <a:bodyPr/>
                    <a:lstStyle/>
                    <a:p>
                      <a:pPr algn="l" fontAlgn="b"/>
                      <a:r>
                        <a:rPr lang="en-US" sz="1000" u="none" strike="noStrike">
                          <a:effectLst/>
                          <a:latin typeface="+mn-lt"/>
                        </a:rPr>
                        <a:t> Choline</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145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62</a:t>
                      </a:r>
                    </a:p>
                  </a:txBody>
                  <a:tcPr marL="9525" marR="9525" marT="9525" marB="0" anchor="ctr"/>
                </a:tc>
                <a:tc>
                  <a:txBody>
                    <a:bodyPr/>
                    <a:lstStyle/>
                    <a:p>
                      <a:pPr algn="ctr" fontAlgn="b"/>
                      <a:r>
                        <a:rPr lang="en-US" sz="1000" b="0" i="0" u="none" strike="noStrike">
                          <a:solidFill>
                            <a:srgbClr val="000000"/>
                          </a:solidFill>
                          <a:effectLst/>
                          <a:latin typeface="+mn-lt"/>
                        </a:rPr>
                        <a:t>253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31%</a:t>
                      </a:r>
                    </a:p>
                  </a:txBody>
                  <a:tcPr marL="9525" marR="9525" marT="9525" marB="0" anchor="ctr"/>
                </a:tc>
                <a:tc>
                  <a:txBody>
                    <a:bodyPr/>
                    <a:lstStyle/>
                    <a:p>
                      <a:pPr algn="ctr" fontAlgn="b"/>
                      <a:r>
                        <a:rPr lang="en-US" sz="1000" b="0" i="0" u="none" strike="noStrike">
                          <a:solidFill>
                            <a:srgbClr val="000000"/>
                          </a:solidFill>
                          <a:effectLst/>
                          <a:latin typeface="+mn-lt"/>
                        </a:rPr>
                        <a:t>40%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44%</a:t>
                      </a:r>
                    </a:p>
                  </a:txBody>
                  <a:tcPr marL="9525" marR="9525" marT="9525" marB="0" anchor="ctr"/>
                </a:tc>
                <a:tc>
                  <a:txBody>
                    <a:bodyPr/>
                    <a:lstStyle/>
                    <a:p>
                      <a:pPr algn="ctr" fontAlgn="b"/>
                      <a:r>
                        <a:rPr lang="en-US" sz="1000" b="0" i="0" u="none" strike="noStrike">
                          <a:solidFill>
                            <a:srgbClr val="000000"/>
                          </a:solidFill>
                          <a:effectLst/>
                          <a:latin typeface="+mn-lt"/>
                        </a:rPr>
                        <a:t>36%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-15%</a:t>
                      </a:r>
                    </a:p>
                  </a:txBody>
                  <a:tcPr marL="9525" marR="9525" marT="9525" marB="0" anchor="ctr"/>
                </a:tc>
                <a:tc>
                  <a:txBody>
                    <a:bodyPr/>
                    <a:lstStyle/>
                    <a:p>
                      <a:pPr algn="ctr" fontAlgn="b"/>
                      <a:r>
                        <a:rPr lang="en-US" sz="1000" b="0" i="0" u="none" strike="noStrike">
                          <a:solidFill>
                            <a:srgbClr val="FF0000"/>
                          </a:solidFill>
                          <a:effectLst/>
                          <a:latin typeface="+mn-lt"/>
                        </a:rPr>
                        <a:t>-21%</a:t>
                      </a:r>
                    </a:p>
                  </a:txBody>
                  <a:tcPr marL="9525" marR="9525" marT="9525" marB="0" anchor="ctr"/>
                </a:tc>
                <a:extLst>
                  <a:ext uri="{0D108BD9-81ED-4DB2-BD59-A6C34878D82A}">
                    <a16:rowId xmlns:a16="http://schemas.microsoft.com/office/drawing/2014/main" val="4151794753"/>
                  </a:ext>
                </a:extLst>
              </a:tr>
              <a:tr h="131859">
                <a:tc>
                  <a:txBody>
                    <a:bodyPr/>
                    <a:lstStyle/>
                    <a:p>
                      <a:pPr algn="l" fontAlgn="b"/>
                      <a:r>
                        <a:rPr lang="en-US" sz="1000" u="none" strike="noStrike">
                          <a:effectLst/>
                          <a:latin typeface="+mn-lt"/>
                        </a:rPr>
                        <a:t> Citicoline</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132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55</a:t>
                      </a:r>
                    </a:p>
                  </a:txBody>
                  <a:tcPr marL="9525" marR="9525" marT="9525" marB="0" anchor="ctr"/>
                </a:tc>
                <a:tc>
                  <a:txBody>
                    <a:bodyPr/>
                    <a:lstStyle/>
                    <a:p>
                      <a:pPr algn="ctr" fontAlgn="b"/>
                      <a:r>
                        <a:rPr lang="en-US" sz="1000" b="0" i="0" u="none" strike="noStrike">
                          <a:solidFill>
                            <a:srgbClr val="000000"/>
                          </a:solidFill>
                          <a:effectLst/>
                          <a:latin typeface="+mn-lt"/>
                        </a:rPr>
                        <a:t>243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a:t>
                      </a:r>
                    </a:p>
                  </a:txBody>
                  <a:tcPr marL="9525" marR="9525" marT="9525" marB="0" anchor="ctr"/>
                </a:tc>
                <a:tc>
                  <a:txBody>
                    <a:bodyPr/>
                    <a:lstStyle/>
                    <a:p>
                      <a:pPr algn="ctr" fontAlgn="b"/>
                      <a:r>
                        <a:rPr lang="en-US" sz="1000" b="0" i="0" u="none" strike="noStrike">
                          <a:solidFill>
                            <a:srgbClr val="000000"/>
                          </a:solidFill>
                          <a:effectLst/>
                          <a:latin typeface="+mn-lt"/>
                        </a:rPr>
                        <a:t>37%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a:t>
                      </a:r>
                    </a:p>
                  </a:txBody>
                  <a:tcPr marL="9525" marR="9525" marT="9525" marB="0" anchor="ctr"/>
                </a:tc>
                <a:tc>
                  <a:txBody>
                    <a:bodyPr/>
                    <a:lstStyle/>
                    <a:p>
                      <a:pPr algn="ctr" fontAlgn="b"/>
                      <a:r>
                        <a:rPr lang="en-US" sz="1000" b="0" i="0" u="none" strike="noStrike">
                          <a:solidFill>
                            <a:srgbClr val="000000"/>
                          </a:solidFill>
                          <a:effectLst/>
                          <a:latin typeface="+mn-lt"/>
                        </a:rPr>
                        <a:t>36%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a:t>
                      </a:r>
                    </a:p>
                  </a:txBody>
                  <a:tcPr marL="9525" marR="9525" marT="9525" marB="0" anchor="ctr"/>
                </a:tc>
                <a:tc>
                  <a:txBody>
                    <a:bodyPr/>
                    <a:lstStyle/>
                    <a:p>
                      <a:pPr algn="ctr" fontAlgn="b"/>
                      <a:r>
                        <a:rPr lang="en-US" sz="1000" b="0" i="0" u="none" strike="noStrike">
                          <a:solidFill>
                            <a:srgbClr val="000000"/>
                          </a:solidFill>
                          <a:effectLst/>
                          <a:latin typeface="+mn-lt"/>
                        </a:rPr>
                        <a:t>19%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-20%</a:t>
                      </a:r>
                    </a:p>
                  </a:txBody>
                  <a:tcPr marL="9525" marR="9525" marT="9525" marB="0" anchor="ctr"/>
                </a:tc>
                <a:tc>
                  <a:txBody>
                    <a:bodyPr/>
                    <a:lstStyle/>
                    <a:p>
                      <a:pPr algn="ctr" fontAlgn="b"/>
                      <a:r>
                        <a:rPr lang="en-US" sz="1000" b="0" i="0" u="none" strike="noStrike">
                          <a:solidFill>
                            <a:srgbClr val="FF0000"/>
                          </a:solidFill>
                          <a:effectLst/>
                          <a:latin typeface="+mn-lt"/>
                        </a:rPr>
                        <a:t>-19%</a:t>
                      </a:r>
                    </a:p>
                  </a:txBody>
                  <a:tcPr marL="9525" marR="9525" marT="9525" marB="0" anchor="ctr"/>
                </a:tc>
                <a:extLst>
                  <a:ext uri="{0D108BD9-81ED-4DB2-BD59-A6C34878D82A}">
                    <a16:rowId xmlns:a16="http://schemas.microsoft.com/office/drawing/2014/main" val="3280573251"/>
                  </a:ext>
                </a:extLst>
              </a:tr>
              <a:tr h="131859">
                <a:tc>
                  <a:txBody>
                    <a:bodyPr/>
                    <a:lstStyle/>
                    <a:p>
                      <a:pPr algn="l" fontAlgn="b"/>
                      <a:r>
                        <a:rPr lang="en-US" sz="1000" u="none" strike="noStrike">
                          <a:effectLst/>
                          <a:latin typeface="+mn-lt"/>
                        </a:rPr>
                        <a:t> Magnesium</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167</a:t>
                      </a:r>
                    </a:p>
                  </a:txBody>
                  <a:tcPr marL="9525" marR="9525" marT="9525" marB="0" anchor="ctr"/>
                </a:tc>
                <a:tc>
                  <a:txBody>
                    <a:bodyPr/>
                    <a:lstStyle/>
                    <a:p>
                      <a:pPr algn="ctr" fontAlgn="b"/>
                      <a:r>
                        <a:rPr lang="en-US" sz="1000" b="0" i="0" u="none" strike="noStrike">
                          <a:solidFill>
                            <a:srgbClr val="000000"/>
                          </a:solidFill>
                          <a:effectLst/>
                          <a:latin typeface="+mn-lt"/>
                        </a:rPr>
                        <a:t>352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28%</a:t>
                      </a:r>
                    </a:p>
                  </a:txBody>
                  <a:tcPr marL="9525" marR="9525" marT="9525" marB="0" anchor="ct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49%</a:t>
                      </a:r>
                    </a:p>
                  </a:txBody>
                  <a:tcPr marL="9525" marR="9525" marT="9525" marB="0" anchor="ctr"/>
                </a:tc>
                <a:tc>
                  <a:txBody>
                    <a:bodyPr/>
                    <a:lstStyle/>
                    <a:p>
                      <a:pPr algn="ctr" fontAlgn="b"/>
                      <a:r>
                        <a:rPr lang="en-US" sz="1000" b="0" i="0" u="none" strike="noStrike">
                          <a:solidFill>
                            <a:srgbClr val="000000"/>
                          </a:solidFill>
                          <a:effectLst/>
                          <a:latin typeface="+mn-lt"/>
                        </a:rPr>
                        <a:t>44%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tc>
                <a:tc>
                  <a:txBody>
                    <a:bodyPr/>
                    <a:lstStyle/>
                    <a:p>
                      <a:pPr algn="ctr" fontAlgn="b"/>
                      <a:r>
                        <a:rPr lang="en-US" sz="1000" b="0" i="0" u="none" strike="noStrike">
                          <a:solidFill>
                            <a:srgbClr val="000000"/>
                          </a:solidFill>
                          <a:effectLst/>
                          <a:latin typeface="+mn-lt"/>
                        </a:rPr>
                        <a:t>28%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-6%</a:t>
                      </a:r>
                    </a:p>
                  </a:txBody>
                  <a:tcPr marL="9525" marR="9525" marT="9525" marB="0" anchor="ctr"/>
                </a:tc>
                <a:tc>
                  <a:txBody>
                    <a:bodyPr/>
                    <a:lstStyle/>
                    <a:p>
                      <a:pPr algn="ctr" fontAlgn="b"/>
                      <a:r>
                        <a:rPr lang="en-US" sz="1000" b="0" i="0" u="none" strike="noStrike">
                          <a:solidFill>
                            <a:srgbClr val="00B050"/>
                          </a:solidFill>
                          <a:effectLst/>
                          <a:latin typeface="+mn-lt"/>
                        </a:rPr>
                        <a:t>4%</a:t>
                      </a:r>
                    </a:p>
                  </a:txBody>
                  <a:tcPr marL="9525" marR="9525" marT="9525" marB="0" anchor="ctr"/>
                </a:tc>
                <a:extLst>
                  <a:ext uri="{0D108BD9-81ED-4DB2-BD59-A6C34878D82A}">
                    <a16:rowId xmlns:a16="http://schemas.microsoft.com/office/drawing/2014/main" val="4162551638"/>
                  </a:ext>
                </a:extLst>
              </a:tr>
              <a:tr h="131859">
                <a:tc>
                  <a:txBody>
                    <a:bodyPr/>
                    <a:lstStyle/>
                    <a:p>
                      <a:pPr algn="l" fontAlgn="b"/>
                      <a:r>
                        <a:rPr lang="en-US" sz="1000" u="none" strike="noStrike">
                          <a:effectLst/>
                          <a:latin typeface="+mn-lt"/>
                        </a:rPr>
                        <a:t> Nootropics</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69</a:t>
                      </a:r>
                    </a:p>
                  </a:txBody>
                  <a:tcPr marL="9525" marR="9525" marT="9525" marB="0" anchor="ctr"/>
                </a:tc>
                <a:tc>
                  <a:txBody>
                    <a:bodyPr/>
                    <a:lstStyle/>
                    <a:p>
                      <a:pPr algn="ctr" fontAlgn="b"/>
                      <a:r>
                        <a:rPr lang="en-US" sz="1000" b="0" i="0" u="none" strike="noStrike">
                          <a:solidFill>
                            <a:srgbClr val="000000"/>
                          </a:solidFill>
                          <a:effectLst/>
                          <a:latin typeface="+mn-lt"/>
                        </a:rPr>
                        <a:t>229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30%</a:t>
                      </a:r>
                    </a:p>
                  </a:txBody>
                  <a:tcPr marL="9525" marR="9525" marT="9525" marB="0" anchor="ctr"/>
                </a:tc>
                <a:tc>
                  <a:txBody>
                    <a:bodyPr/>
                    <a:lstStyle/>
                    <a:p>
                      <a:pPr algn="ctr" fontAlgn="b"/>
                      <a:r>
                        <a:rPr lang="en-US" sz="1000" b="0" i="0" u="none" strike="noStrike">
                          <a:solidFill>
                            <a:srgbClr val="000000"/>
                          </a:solidFill>
                          <a:effectLst/>
                          <a:latin typeface="+mn-lt"/>
                        </a:rPr>
                        <a:t>39%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a:t>
                      </a:r>
                    </a:p>
                  </a:txBody>
                  <a:tcPr marL="9525" marR="9525" marT="9525" marB="0" anchor="ctr"/>
                </a:tc>
                <a:tc>
                  <a:txBody>
                    <a:bodyPr/>
                    <a:lstStyle/>
                    <a:p>
                      <a:pPr algn="ctr" fontAlgn="b"/>
                      <a:r>
                        <a:rPr lang="en-US" sz="1000" b="0" i="0" u="none" strike="noStrike">
                          <a:solidFill>
                            <a:srgbClr val="000000"/>
                          </a:solidFill>
                          <a:effectLst/>
                          <a:latin typeface="+mn-lt"/>
                        </a:rPr>
                        <a:t>35%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-7%</a:t>
                      </a:r>
                    </a:p>
                  </a:txBody>
                  <a:tcPr marL="9525" marR="9525" marT="9525" marB="0" anchor="ctr"/>
                </a:tc>
                <a:tc>
                  <a:txBody>
                    <a:bodyPr/>
                    <a:lstStyle/>
                    <a:p>
                      <a:pPr algn="ctr" fontAlgn="b"/>
                      <a:r>
                        <a:rPr lang="en-US" sz="1000" b="0" i="0" u="none" strike="noStrike">
                          <a:solidFill>
                            <a:srgbClr val="FF0000"/>
                          </a:solidFill>
                          <a:effectLst/>
                          <a:latin typeface="+mn-lt"/>
                        </a:rPr>
                        <a:t>-21%</a:t>
                      </a:r>
                    </a:p>
                  </a:txBody>
                  <a:tcPr marL="9525" marR="9525" marT="9525" marB="0" anchor="ctr"/>
                </a:tc>
                <a:extLst>
                  <a:ext uri="{0D108BD9-81ED-4DB2-BD59-A6C34878D82A}">
                    <a16:rowId xmlns:a16="http://schemas.microsoft.com/office/drawing/2014/main" val="4276537759"/>
                  </a:ext>
                </a:extLst>
              </a:tr>
              <a:tr h="131859">
                <a:tc>
                  <a:txBody>
                    <a:bodyPr/>
                    <a:lstStyle/>
                    <a:p>
                      <a:pPr algn="l" fontAlgn="b"/>
                      <a:r>
                        <a:rPr lang="en-US" sz="1000" u="none" strike="noStrike">
                          <a:effectLst/>
                          <a:latin typeface="+mn-lt"/>
                        </a:rPr>
                        <a:t> Omega-3s</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292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168</a:t>
                      </a:r>
                    </a:p>
                  </a:txBody>
                  <a:tcPr marL="9525" marR="9525" marT="9525" marB="0" anchor="ctr"/>
                </a:tc>
                <a:tc>
                  <a:txBody>
                    <a:bodyPr/>
                    <a:lstStyle/>
                    <a:p>
                      <a:pPr algn="ctr" fontAlgn="b"/>
                      <a:r>
                        <a:rPr lang="en-US" sz="1000" b="0" i="0" u="none" strike="noStrike">
                          <a:solidFill>
                            <a:srgbClr val="000000"/>
                          </a:solidFill>
                          <a:effectLst/>
                          <a:latin typeface="+mn-lt"/>
                        </a:rPr>
                        <a:t>355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27%</a:t>
                      </a:r>
                    </a:p>
                  </a:txBody>
                  <a:tcPr marL="9525" marR="9525" marT="9525" marB="0" anchor="ct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52%</a:t>
                      </a:r>
                    </a:p>
                  </a:txBody>
                  <a:tcPr marL="9525" marR="9525" marT="9525" marB="0" anchor="ctr"/>
                </a:tc>
                <a:tc>
                  <a:txBody>
                    <a:bodyPr/>
                    <a:lstStyle/>
                    <a:p>
                      <a:pPr algn="ctr" fontAlgn="b"/>
                      <a:r>
                        <a:rPr lang="en-US" sz="1000" b="0" i="0" u="none" strike="noStrike">
                          <a:solidFill>
                            <a:srgbClr val="000000"/>
                          </a:solidFill>
                          <a:effectLst/>
                          <a:latin typeface="+mn-lt"/>
                        </a:rPr>
                        <a:t>41%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a:t>
                      </a:r>
                    </a:p>
                  </a:txBody>
                  <a:tcPr marL="9525" marR="9525" marT="9525" marB="0" anchor="ctr"/>
                </a:tc>
                <a:tc>
                  <a:txBody>
                    <a:bodyPr/>
                    <a:lstStyle/>
                    <a:p>
                      <a:pPr algn="ctr" fontAlgn="b"/>
                      <a:r>
                        <a:rPr lang="en-US" sz="1000" b="0" i="0" u="none" strike="noStrike">
                          <a:solidFill>
                            <a:srgbClr val="000000"/>
                          </a:solidFill>
                          <a:effectLst/>
                          <a:latin typeface="+mn-lt"/>
                        </a:rPr>
                        <a:t>33%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B05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-8%</a:t>
                      </a:r>
                    </a:p>
                  </a:txBody>
                  <a:tcPr marL="9525" marR="9525" marT="9525" marB="0" anchor="ctr"/>
                </a:tc>
                <a:tc>
                  <a:txBody>
                    <a:bodyPr/>
                    <a:lstStyle/>
                    <a:p>
                      <a:pPr algn="ctr" fontAlgn="b"/>
                      <a:r>
                        <a:rPr lang="en-US" sz="1000" b="0" i="0" u="none" strike="noStrike">
                          <a:solidFill>
                            <a:srgbClr val="00B050"/>
                          </a:solidFill>
                          <a:effectLst/>
                          <a:latin typeface="+mn-lt"/>
                        </a:rPr>
                        <a:t>9%</a:t>
                      </a:r>
                    </a:p>
                  </a:txBody>
                  <a:tcPr marL="9525" marR="9525" marT="9525" marB="0" anchor="ctr"/>
                </a:tc>
                <a:extLst>
                  <a:ext uri="{0D108BD9-81ED-4DB2-BD59-A6C34878D82A}">
                    <a16:rowId xmlns:a16="http://schemas.microsoft.com/office/drawing/2014/main" val="603091341"/>
                  </a:ext>
                </a:extLst>
              </a:tr>
              <a:tr h="131859">
                <a:tc>
                  <a:txBody>
                    <a:bodyPr/>
                    <a:lstStyle/>
                    <a:p>
                      <a:pPr algn="l" fontAlgn="b"/>
                      <a:r>
                        <a:rPr lang="en-US" sz="1000" u="none" strike="noStrike">
                          <a:effectLst/>
                          <a:latin typeface="+mn-lt"/>
                        </a:rPr>
                        <a:t> Protein Powder</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143</a:t>
                      </a:r>
                    </a:p>
                  </a:txBody>
                  <a:tcPr marL="9525" marR="9525" marT="9525" marB="0" anchor="ctr"/>
                </a:tc>
                <a:tc>
                  <a:txBody>
                    <a:bodyPr/>
                    <a:lstStyle/>
                    <a:p>
                      <a:pPr algn="ctr" fontAlgn="b"/>
                      <a:r>
                        <a:rPr lang="en-US" sz="1000" b="0" i="0" u="none" strike="noStrike">
                          <a:solidFill>
                            <a:srgbClr val="000000"/>
                          </a:solidFill>
                          <a:effectLst/>
                          <a:latin typeface="+mn-lt"/>
                        </a:rPr>
                        <a:t>341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36%</a:t>
                      </a:r>
                    </a:p>
                  </a:txBody>
                  <a:tcPr marL="9525" marR="9525" marT="9525" marB="0" anchor="ctr"/>
                </a:tc>
                <a:tc>
                  <a:txBody>
                    <a:bodyPr/>
                    <a:lstStyle/>
                    <a:p>
                      <a:pPr algn="ctr" fontAlgn="b"/>
                      <a:r>
                        <a:rPr lang="en-US" sz="1000" b="0" i="0" u="none" strike="noStrike">
                          <a:solidFill>
                            <a:srgbClr val="000000"/>
                          </a:solidFill>
                          <a:effectLst/>
                          <a:latin typeface="+mn-lt"/>
                        </a:rPr>
                        <a:t>19%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36%</a:t>
                      </a:r>
                    </a:p>
                  </a:txBody>
                  <a:tcPr marL="9525" marR="9525" marT="9525" marB="0" anchor="ctr"/>
                </a:tc>
                <a:tc>
                  <a:txBody>
                    <a:bodyPr/>
                    <a:lstStyle/>
                    <a:p>
                      <a:pPr algn="ctr" fontAlgn="b"/>
                      <a:r>
                        <a:rPr lang="en-US" sz="1000" b="0" i="0" u="none" strike="noStrike">
                          <a:solidFill>
                            <a:srgbClr val="000000"/>
                          </a:solidFill>
                          <a:effectLst/>
                          <a:latin typeface="+mn-lt"/>
                        </a:rPr>
                        <a:t>36%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25%</a:t>
                      </a:r>
                    </a:p>
                  </a:txBody>
                  <a:tcPr marL="9525" marR="9525" marT="9525" marB="0" anchor="ctr"/>
                </a:tc>
                <a:tc>
                  <a:txBody>
                    <a:bodyPr/>
                    <a:lstStyle/>
                    <a:p>
                      <a:pPr algn="ctr" fontAlgn="b"/>
                      <a:r>
                        <a:rPr lang="en-US" sz="1000" b="0" i="0" u="none" strike="noStrike">
                          <a:solidFill>
                            <a:srgbClr val="000000"/>
                          </a:solidFill>
                          <a:effectLst/>
                          <a:latin typeface="+mn-lt"/>
                        </a:rPr>
                        <a:t>43%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B05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-11%</a:t>
                      </a:r>
                    </a:p>
                  </a:txBody>
                  <a:tcPr marL="9525" marR="9525" marT="9525" marB="0" anchor="ctr"/>
                </a:tc>
                <a:tc>
                  <a:txBody>
                    <a:bodyPr/>
                    <a:lstStyle/>
                    <a:p>
                      <a:pPr algn="ctr" fontAlgn="b"/>
                      <a:r>
                        <a:rPr lang="en-US" sz="1000" b="0" i="0" u="none" strike="noStrike">
                          <a:solidFill>
                            <a:srgbClr val="00B050"/>
                          </a:solidFill>
                          <a:effectLst/>
                          <a:latin typeface="+mn-lt"/>
                        </a:rPr>
                        <a:t>23%</a:t>
                      </a:r>
                    </a:p>
                  </a:txBody>
                  <a:tcPr marL="9525" marR="9525" marT="9525" marB="0" anchor="ctr"/>
                </a:tc>
                <a:extLst>
                  <a:ext uri="{0D108BD9-81ED-4DB2-BD59-A6C34878D82A}">
                    <a16:rowId xmlns:a16="http://schemas.microsoft.com/office/drawing/2014/main" val="3360548671"/>
                  </a:ext>
                </a:extLst>
              </a:tr>
              <a:tr h="131859">
                <a:tc>
                  <a:txBody>
                    <a:bodyPr/>
                    <a:lstStyle/>
                    <a:p>
                      <a:pPr algn="l" fontAlgn="b"/>
                      <a:r>
                        <a:rPr lang="en-US" sz="1000" u="none" strike="noStrike">
                          <a:effectLst/>
                          <a:latin typeface="+mn-lt"/>
                        </a:rPr>
                        <a:t> Multivitamin</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182</a:t>
                      </a:r>
                    </a:p>
                  </a:txBody>
                  <a:tcPr marL="9525" marR="9525" marT="9525" marB="0" anchor="ctr"/>
                </a:tc>
                <a:tc>
                  <a:txBody>
                    <a:bodyPr/>
                    <a:lstStyle/>
                    <a:p>
                      <a:pPr algn="ctr" fontAlgn="b"/>
                      <a:r>
                        <a:rPr lang="en-US" sz="1000" b="0" i="0" u="none" strike="noStrike">
                          <a:solidFill>
                            <a:srgbClr val="000000"/>
                          </a:solidFill>
                          <a:effectLst/>
                          <a:latin typeface="+mn-lt"/>
                        </a:rPr>
                        <a:t>361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tc>
                <a:tc>
                  <a:txBody>
                    <a:bodyPr/>
                    <a:lstStyle/>
                    <a:p>
                      <a:pPr algn="ctr" fontAlgn="b"/>
                      <a:r>
                        <a:rPr lang="en-US" sz="1000" b="0" i="0" u="none" strike="noStrike">
                          <a:solidFill>
                            <a:srgbClr val="000000"/>
                          </a:solidFill>
                          <a:effectLst/>
                          <a:latin typeface="+mn-lt"/>
                        </a:rPr>
                        <a:t>18%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55%</a:t>
                      </a:r>
                    </a:p>
                  </a:txBody>
                  <a:tcPr marL="9525" marR="9525" marT="9525" marB="0" anchor="ctr"/>
                </a:tc>
                <a:tc>
                  <a:txBody>
                    <a:bodyPr/>
                    <a:lstStyle/>
                    <a:p>
                      <a:pPr algn="ctr" fontAlgn="b"/>
                      <a:r>
                        <a:rPr lang="en-US" sz="1000" b="0" i="0" u="none" strike="noStrike">
                          <a:solidFill>
                            <a:srgbClr val="000000"/>
                          </a:solidFill>
                          <a:effectLst/>
                          <a:latin typeface="+mn-lt"/>
                        </a:rPr>
                        <a:t>40%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tc>
                <a:tc>
                  <a:txBody>
                    <a:bodyPr/>
                    <a:lstStyle/>
                    <a:p>
                      <a:pPr algn="ctr" fontAlgn="b"/>
                      <a:r>
                        <a:rPr lang="en-US" sz="1000" b="0" i="0" u="none" strike="noStrike">
                          <a:solidFill>
                            <a:srgbClr val="000000"/>
                          </a:solidFill>
                          <a:effectLst/>
                          <a:latin typeface="+mn-lt"/>
                        </a:rPr>
                        <a:t>41%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B05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B050"/>
                          </a:solidFill>
                          <a:effectLst/>
                          <a:latin typeface="+mn-lt"/>
                        </a:rPr>
                        <a:t>3%</a:t>
                      </a:r>
                    </a:p>
                  </a:txBody>
                  <a:tcPr marL="9525" marR="9525" marT="9525" marB="0" anchor="ctr"/>
                </a:tc>
                <a:tc>
                  <a:txBody>
                    <a:bodyPr/>
                    <a:lstStyle/>
                    <a:p>
                      <a:pPr algn="ctr" fontAlgn="b"/>
                      <a:r>
                        <a:rPr lang="en-US" sz="1000" b="0" i="0" u="none" strike="noStrike">
                          <a:solidFill>
                            <a:srgbClr val="00B050"/>
                          </a:solidFill>
                          <a:effectLst/>
                          <a:latin typeface="+mn-lt"/>
                        </a:rPr>
                        <a:t>23%</a:t>
                      </a:r>
                    </a:p>
                  </a:txBody>
                  <a:tcPr marL="9525" marR="9525" marT="9525" marB="0" anchor="ctr"/>
                </a:tc>
                <a:extLst>
                  <a:ext uri="{0D108BD9-81ED-4DB2-BD59-A6C34878D82A}">
                    <a16:rowId xmlns:a16="http://schemas.microsoft.com/office/drawing/2014/main" val="2469631520"/>
                  </a:ext>
                </a:extLst>
              </a:tr>
              <a:tr h="131859">
                <a:tc>
                  <a:txBody>
                    <a:bodyPr/>
                    <a:lstStyle/>
                    <a:p>
                      <a:pPr algn="l" fontAlgn="b"/>
                      <a:r>
                        <a:rPr lang="en-US" sz="1000" u="none" strike="noStrike">
                          <a:effectLst/>
                          <a:latin typeface="+mn-lt"/>
                        </a:rPr>
                        <a:t> Vitamin C</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187</a:t>
                      </a:r>
                    </a:p>
                  </a:txBody>
                  <a:tcPr marL="9525" marR="9525" marT="9525" marB="0" anchor="ctr"/>
                </a:tc>
                <a:tc>
                  <a:txBody>
                    <a:bodyPr/>
                    <a:lstStyle/>
                    <a:p>
                      <a:pPr algn="ctr" fontAlgn="b"/>
                      <a:r>
                        <a:rPr lang="en-US" sz="1000" b="0" i="0" u="none" strike="noStrike">
                          <a:solidFill>
                            <a:srgbClr val="000000"/>
                          </a:solidFill>
                          <a:effectLst/>
                          <a:latin typeface="+mn-lt"/>
                        </a:rPr>
                        <a:t>366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26%</a:t>
                      </a:r>
                    </a:p>
                  </a:txBody>
                  <a:tcPr marL="9525" marR="9525" marT="9525" marB="0" anchor="ctr"/>
                </a:tc>
                <a:tc>
                  <a:txBody>
                    <a:bodyPr/>
                    <a:lstStyle/>
                    <a:p>
                      <a:pPr algn="ctr" fontAlgn="b"/>
                      <a:r>
                        <a:rPr lang="en-US" sz="1000" b="0" i="0" u="none" strike="noStrike">
                          <a:solidFill>
                            <a:srgbClr val="000000"/>
                          </a:solidFill>
                          <a:effectLst/>
                          <a:latin typeface="+mn-lt"/>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50%</a:t>
                      </a:r>
                    </a:p>
                  </a:txBody>
                  <a:tcPr marL="9525" marR="9525" marT="9525" marB="0" anchor="ctr"/>
                </a:tc>
                <a:tc>
                  <a:txBody>
                    <a:bodyPr/>
                    <a:lstStyle/>
                    <a:p>
                      <a:pPr algn="ctr" fontAlgn="b"/>
                      <a:r>
                        <a:rPr lang="en-US" sz="1000" b="0" i="0" u="none" strike="noStrike">
                          <a:solidFill>
                            <a:srgbClr val="000000"/>
                          </a:solidFill>
                          <a:effectLst/>
                          <a:latin typeface="+mn-lt"/>
                        </a:rPr>
                        <a:t>35%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24%</a:t>
                      </a:r>
                    </a:p>
                  </a:txBody>
                  <a:tcPr marL="9525" marR="9525" marT="9525" marB="0" anchor="ctr"/>
                </a:tc>
                <a:tc>
                  <a:txBody>
                    <a:bodyPr/>
                    <a:lstStyle/>
                    <a:p>
                      <a:pPr algn="ctr" fontAlgn="b"/>
                      <a:r>
                        <a:rPr lang="en-US" sz="1000" b="0" i="0" u="none" strike="noStrike">
                          <a:solidFill>
                            <a:srgbClr val="000000"/>
                          </a:solidFill>
                          <a:effectLst/>
                          <a:latin typeface="+mn-lt"/>
                        </a:rPr>
                        <a:t>49%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B05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-2%</a:t>
                      </a:r>
                    </a:p>
                  </a:txBody>
                  <a:tcPr marL="9525" marR="9525" marT="9525" marB="0" anchor="ctr"/>
                </a:tc>
                <a:tc>
                  <a:txBody>
                    <a:bodyPr/>
                    <a:lstStyle/>
                    <a:p>
                      <a:pPr algn="ctr" fontAlgn="b"/>
                      <a:r>
                        <a:rPr lang="en-US" sz="1000" b="0" i="0" u="none" strike="noStrike">
                          <a:solidFill>
                            <a:srgbClr val="00B050"/>
                          </a:solidFill>
                          <a:effectLst/>
                          <a:latin typeface="+mn-lt"/>
                        </a:rPr>
                        <a:t>34%</a:t>
                      </a:r>
                    </a:p>
                  </a:txBody>
                  <a:tcPr marL="9525" marR="9525" marT="9525" marB="0" anchor="ctr"/>
                </a:tc>
                <a:extLst>
                  <a:ext uri="{0D108BD9-81ED-4DB2-BD59-A6C34878D82A}">
                    <a16:rowId xmlns:a16="http://schemas.microsoft.com/office/drawing/2014/main" val="3475939810"/>
                  </a:ext>
                </a:extLst>
              </a:tr>
              <a:tr h="131859">
                <a:tc>
                  <a:txBody>
                    <a:bodyPr/>
                    <a:lstStyle/>
                    <a:p>
                      <a:pPr algn="l" fontAlgn="b"/>
                      <a:r>
                        <a:rPr lang="en-US" sz="1000" u="none" strike="noStrike">
                          <a:effectLst/>
                          <a:latin typeface="+mn-lt"/>
                        </a:rPr>
                        <a:t> Mushrooms</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81</a:t>
                      </a:r>
                    </a:p>
                  </a:txBody>
                  <a:tcPr marL="9525" marR="9525" marT="9525" marB="0" anchor="ctr"/>
                </a:tc>
                <a:tc>
                  <a:txBody>
                    <a:bodyPr/>
                    <a:lstStyle/>
                    <a:p>
                      <a:pPr algn="ctr" fontAlgn="b"/>
                      <a:r>
                        <a:rPr lang="en-US" sz="1000" b="0" i="0" u="none" strike="noStrike">
                          <a:solidFill>
                            <a:srgbClr val="000000"/>
                          </a:solidFill>
                          <a:effectLst/>
                          <a:latin typeface="+mn-lt"/>
                        </a:rPr>
                        <a:t>312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43%</a:t>
                      </a:r>
                    </a:p>
                  </a:txBody>
                  <a:tcPr marL="9525" marR="9525" marT="9525" marB="0" anchor="ctr"/>
                </a:tc>
                <a:tc>
                  <a:txBody>
                    <a:bodyPr/>
                    <a:lstStyle/>
                    <a:p>
                      <a:pPr algn="ctr" fontAlgn="b"/>
                      <a:r>
                        <a:rPr lang="en-US" sz="1000" b="0" i="0" u="none" strike="noStrike">
                          <a:solidFill>
                            <a:srgbClr val="000000"/>
                          </a:solidFill>
                          <a:effectLst/>
                          <a:latin typeface="+mn-lt"/>
                        </a:rPr>
                        <a:t>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36%</a:t>
                      </a:r>
                    </a:p>
                  </a:txBody>
                  <a:tcPr marL="9525" marR="9525" marT="9525" marB="0" anchor="ctr"/>
                </a:tc>
                <a:tc>
                  <a:txBody>
                    <a:bodyPr/>
                    <a:lstStyle/>
                    <a:p>
                      <a:pPr algn="ctr" fontAlgn="b"/>
                      <a:r>
                        <a:rPr lang="en-US" sz="1000" b="0" i="0" u="none" strike="noStrike">
                          <a:solidFill>
                            <a:srgbClr val="000000"/>
                          </a:solidFill>
                          <a:effectLst/>
                          <a:latin typeface="+mn-lt"/>
                        </a:rPr>
                        <a:t>39%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tc>
                <a:tc>
                  <a:txBody>
                    <a:bodyPr/>
                    <a:lstStyle/>
                    <a:p>
                      <a:pPr algn="ctr" fontAlgn="b"/>
                      <a:r>
                        <a:rPr lang="en-US" sz="1000" b="0" i="0" u="none" strike="noStrike">
                          <a:solidFill>
                            <a:srgbClr val="000000"/>
                          </a:solidFill>
                          <a:effectLst/>
                          <a:latin typeface="+mn-lt"/>
                        </a:rPr>
                        <a:t>28%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-27%</a:t>
                      </a:r>
                    </a:p>
                  </a:txBody>
                  <a:tcPr marL="9525" marR="9525" marT="9525" marB="0" anchor="ctr"/>
                </a:tc>
                <a:tc>
                  <a:txBody>
                    <a:bodyPr/>
                    <a:lstStyle/>
                    <a:p>
                      <a:pPr algn="ctr" fontAlgn="b"/>
                      <a:r>
                        <a:rPr lang="en-US" sz="1000" b="0" i="0" u="none" strike="noStrike">
                          <a:solidFill>
                            <a:srgbClr val="FF0000"/>
                          </a:solidFill>
                          <a:effectLst/>
                          <a:latin typeface="+mn-lt"/>
                        </a:rPr>
                        <a:t>-2%</a:t>
                      </a:r>
                    </a:p>
                  </a:txBody>
                  <a:tcPr marL="9525" marR="9525" marT="9525" marB="0" anchor="ctr"/>
                </a:tc>
                <a:extLst>
                  <a:ext uri="{0D108BD9-81ED-4DB2-BD59-A6C34878D82A}">
                    <a16:rowId xmlns:a16="http://schemas.microsoft.com/office/drawing/2014/main" val="1848067131"/>
                  </a:ext>
                </a:extLst>
              </a:tr>
              <a:tr h="131859">
                <a:tc>
                  <a:txBody>
                    <a:bodyPr/>
                    <a:lstStyle/>
                    <a:p>
                      <a:pPr algn="l" fontAlgn="b"/>
                      <a:r>
                        <a:rPr lang="en-US" sz="1000" u="none" strike="noStrike">
                          <a:effectLst/>
                          <a:latin typeface="+mn-lt"/>
                        </a:rPr>
                        <a:t> Postbiotics</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108</a:t>
                      </a:r>
                    </a:p>
                  </a:txBody>
                  <a:tcPr marL="9525" marR="9525" marT="9525" marB="0" anchor="ctr"/>
                </a:tc>
                <a:tc>
                  <a:txBody>
                    <a:bodyPr/>
                    <a:lstStyle/>
                    <a:p>
                      <a:pPr algn="ctr" fontAlgn="b"/>
                      <a:r>
                        <a:rPr lang="en-US" sz="1000" b="0" i="0" u="none" strike="noStrike">
                          <a:solidFill>
                            <a:srgbClr val="000000"/>
                          </a:solidFill>
                          <a:effectLst/>
                          <a:latin typeface="+mn-lt"/>
                        </a:rPr>
                        <a:t>295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32%</a:t>
                      </a:r>
                    </a:p>
                  </a:txBody>
                  <a:tcPr marL="9525" marR="9525" marT="9525" marB="0" anchor="ctr"/>
                </a:tc>
                <a:tc>
                  <a:txBody>
                    <a:bodyPr/>
                    <a:lstStyle/>
                    <a:p>
                      <a:pPr algn="ctr" fontAlgn="b"/>
                      <a:r>
                        <a:rPr lang="en-US" sz="1000" b="0" i="0" u="none" strike="noStrike">
                          <a:solidFill>
                            <a:srgbClr val="000000"/>
                          </a:solidFill>
                          <a:effectLst/>
                          <a:latin typeface="+mn-lt"/>
                        </a:rPr>
                        <a:t>36%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46%</a:t>
                      </a:r>
                    </a:p>
                  </a:txBody>
                  <a:tcPr marL="9525" marR="9525" marT="9525" marB="0" anchor="ctr"/>
                </a:tc>
                <a:tc>
                  <a:txBody>
                    <a:bodyPr/>
                    <a:lstStyle/>
                    <a:p>
                      <a:pPr algn="ctr" fontAlgn="b"/>
                      <a:r>
                        <a:rPr lang="en-US" sz="1000" b="0" i="0" u="none" strike="noStrike">
                          <a:solidFill>
                            <a:srgbClr val="000000"/>
                          </a:solidFill>
                          <a:effectLst/>
                          <a:latin typeface="+mn-lt"/>
                        </a:rPr>
                        <a:t>35%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-18%</a:t>
                      </a:r>
                    </a:p>
                  </a:txBody>
                  <a:tcPr marL="9525" marR="9525" marT="9525" marB="0" anchor="ctr"/>
                </a:tc>
                <a:tc>
                  <a:txBody>
                    <a:bodyPr/>
                    <a:lstStyle/>
                    <a:p>
                      <a:pPr algn="ctr" fontAlgn="b"/>
                      <a:r>
                        <a:rPr lang="en-US" sz="1000" b="0" i="0" u="none" strike="noStrike">
                          <a:solidFill>
                            <a:srgbClr val="FF0000"/>
                          </a:solidFill>
                          <a:effectLst/>
                          <a:latin typeface="+mn-lt"/>
                        </a:rPr>
                        <a:t>-15%</a:t>
                      </a:r>
                    </a:p>
                  </a:txBody>
                  <a:tcPr marL="9525" marR="9525" marT="9525" marB="0" anchor="ctr"/>
                </a:tc>
                <a:extLst>
                  <a:ext uri="{0D108BD9-81ED-4DB2-BD59-A6C34878D82A}">
                    <a16:rowId xmlns:a16="http://schemas.microsoft.com/office/drawing/2014/main" val="3326472343"/>
                  </a:ext>
                </a:extLst>
              </a:tr>
              <a:tr h="131859">
                <a:tc>
                  <a:txBody>
                    <a:bodyPr/>
                    <a:lstStyle/>
                    <a:p>
                      <a:pPr algn="l" fontAlgn="b"/>
                      <a:r>
                        <a:rPr lang="en-US" sz="1000" u="none" strike="noStrike">
                          <a:effectLst/>
                          <a:latin typeface="+mn-lt"/>
                        </a:rPr>
                        <a:t> Iron</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172</a:t>
                      </a:r>
                    </a:p>
                  </a:txBody>
                  <a:tcPr marL="9525" marR="9525" marT="9525" marB="0" anchor="ctr"/>
                </a:tc>
                <a:tc>
                  <a:txBody>
                    <a:bodyPr/>
                    <a:lstStyle/>
                    <a:p>
                      <a:pPr algn="ctr" fontAlgn="b"/>
                      <a:r>
                        <a:rPr lang="en-US" sz="1000" b="0" i="0" u="none" strike="noStrike">
                          <a:solidFill>
                            <a:srgbClr val="000000"/>
                          </a:solidFill>
                          <a:effectLst/>
                          <a:latin typeface="+mn-lt"/>
                        </a:rPr>
                        <a:t>363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27%</a:t>
                      </a:r>
                    </a:p>
                  </a:txBody>
                  <a:tcPr marL="9525" marR="9525" marT="9525" marB="0" anchor="ct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50%</a:t>
                      </a:r>
                    </a:p>
                  </a:txBody>
                  <a:tcPr marL="9525" marR="9525" marT="9525" marB="0" anchor="ctr"/>
                </a:tc>
                <a:tc>
                  <a:txBody>
                    <a:bodyPr/>
                    <a:lstStyle/>
                    <a:p>
                      <a:pPr algn="ctr" fontAlgn="b"/>
                      <a:r>
                        <a:rPr lang="en-US" sz="1000" b="0" i="0" u="none" strike="noStrike">
                          <a:solidFill>
                            <a:srgbClr val="000000"/>
                          </a:solidFill>
                          <a:effectLst/>
                          <a:latin typeface="+mn-lt"/>
                        </a:rPr>
                        <a:t>41%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22%</a:t>
                      </a:r>
                    </a:p>
                  </a:txBody>
                  <a:tcPr marL="9525" marR="9525" marT="9525" marB="0" anchor="ctr"/>
                </a:tc>
                <a:tc>
                  <a:txBody>
                    <a:bodyPr/>
                    <a:lstStyle/>
                    <a:p>
                      <a:pPr algn="ctr" fontAlgn="b"/>
                      <a:r>
                        <a:rPr lang="en-US" sz="1000" b="0" i="0" u="none" strike="noStrike">
                          <a:solidFill>
                            <a:srgbClr val="000000"/>
                          </a:solidFill>
                          <a:effectLst/>
                          <a:latin typeface="+mn-lt"/>
                        </a:rPr>
                        <a:t>37%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-5%</a:t>
                      </a:r>
                    </a:p>
                  </a:txBody>
                  <a:tcPr marL="9525" marR="9525" marT="9525" marB="0" anchor="ctr"/>
                </a:tc>
                <a:tc>
                  <a:txBody>
                    <a:bodyPr/>
                    <a:lstStyle/>
                    <a:p>
                      <a:pPr algn="ctr" fontAlgn="b"/>
                      <a:r>
                        <a:rPr lang="en-US" sz="1000" b="0" i="0" u="none" strike="noStrike">
                          <a:solidFill>
                            <a:srgbClr val="00B050"/>
                          </a:solidFill>
                          <a:effectLst/>
                          <a:latin typeface="+mn-lt"/>
                        </a:rPr>
                        <a:t>16%</a:t>
                      </a:r>
                    </a:p>
                  </a:txBody>
                  <a:tcPr marL="9525" marR="9525" marT="9525" marB="0" anchor="ctr"/>
                </a:tc>
                <a:extLst>
                  <a:ext uri="{0D108BD9-81ED-4DB2-BD59-A6C34878D82A}">
                    <a16:rowId xmlns:a16="http://schemas.microsoft.com/office/drawing/2014/main" val="3134700356"/>
                  </a:ext>
                </a:extLst>
              </a:tr>
              <a:tr h="131859">
                <a:tc>
                  <a:txBody>
                    <a:bodyPr/>
                    <a:lstStyle/>
                    <a:p>
                      <a:pPr algn="l" fontAlgn="b"/>
                      <a:r>
                        <a:rPr lang="en-US" sz="1000" u="none" strike="noStrike">
                          <a:effectLst/>
                          <a:latin typeface="+mn-lt"/>
                        </a:rPr>
                        <a:t> MSM</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177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69</a:t>
                      </a:r>
                    </a:p>
                  </a:txBody>
                  <a:tcPr marL="9525" marR="9525" marT="9525" marB="0" anchor="ctr"/>
                </a:tc>
                <a:tc>
                  <a:txBody>
                    <a:bodyPr/>
                    <a:lstStyle/>
                    <a:p>
                      <a:pPr algn="ctr" fontAlgn="b"/>
                      <a:r>
                        <a:rPr lang="en-US" sz="1000" b="0" i="0" u="none" strike="noStrike">
                          <a:solidFill>
                            <a:srgbClr val="000000"/>
                          </a:solidFill>
                          <a:effectLst/>
                          <a:latin typeface="+mn-lt"/>
                        </a:rPr>
                        <a:t>254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35%</a:t>
                      </a:r>
                    </a:p>
                  </a:txBody>
                  <a:tcPr marL="9525" marR="9525" marT="9525" marB="0" anchor="ctr"/>
                </a:tc>
                <a:tc>
                  <a:txBody>
                    <a:bodyPr/>
                    <a:lstStyle/>
                    <a:p>
                      <a:pPr algn="ctr" fontAlgn="b"/>
                      <a:r>
                        <a:rPr lang="en-US" sz="1000" b="0" i="0" u="none" strike="noStrike">
                          <a:solidFill>
                            <a:srgbClr val="000000"/>
                          </a:solidFill>
                          <a:effectLst/>
                          <a:latin typeface="+mn-lt"/>
                        </a:rPr>
                        <a:t>36%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a:t>
                      </a:r>
                    </a:p>
                  </a:txBody>
                  <a:tcPr marL="9525" marR="9525" marT="9525" marB="0" anchor="ctr"/>
                </a:tc>
                <a:tc>
                  <a:txBody>
                    <a:bodyPr/>
                    <a:lstStyle/>
                    <a:p>
                      <a:pPr algn="ctr" fontAlgn="b"/>
                      <a:r>
                        <a:rPr lang="en-US" sz="1000" b="0" i="0" u="none" strike="noStrike">
                          <a:solidFill>
                            <a:srgbClr val="000000"/>
                          </a:solidFill>
                          <a:effectLst/>
                          <a:latin typeface="+mn-lt"/>
                        </a:rPr>
                        <a:t>38%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tc>
                <a:tc>
                  <a:txBody>
                    <a:bodyPr/>
                    <a:lstStyle/>
                    <a:p>
                      <a:pPr algn="ctr" fontAlgn="b"/>
                      <a:r>
                        <a:rPr lang="en-US" sz="1000" b="0" i="0" u="none" strike="noStrike">
                          <a:solidFill>
                            <a:srgbClr val="000000"/>
                          </a:solidFill>
                          <a:effectLst/>
                          <a:latin typeface="+mn-lt"/>
                        </a:rPr>
                        <a:t>19%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-20%</a:t>
                      </a:r>
                    </a:p>
                  </a:txBody>
                  <a:tcPr marL="9525" marR="9525" marT="9525" marB="0" anchor="ctr"/>
                </a:tc>
                <a:tc>
                  <a:txBody>
                    <a:bodyPr/>
                    <a:lstStyle/>
                    <a:p>
                      <a:pPr algn="ctr" fontAlgn="b"/>
                      <a:r>
                        <a:rPr lang="en-US" sz="1000" b="0" i="0" u="none" strike="noStrike">
                          <a:solidFill>
                            <a:srgbClr val="FF0000"/>
                          </a:solidFill>
                          <a:effectLst/>
                          <a:latin typeface="+mn-lt"/>
                        </a:rPr>
                        <a:t>-17%</a:t>
                      </a:r>
                    </a:p>
                  </a:txBody>
                  <a:tcPr marL="9525" marR="9525" marT="9525" marB="0" anchor="ctr"/>
                </a:tc>
                <a:extLst>
                  <a:ext uri="{0D108BD9-81ED-4DB2-BD59-A6C34878D82A}">
                    <a16:rowId xmlns:a16="http://schemas.microsoft.com/office/drawing/2014/main" val="917410002"/>
                  </a:ext>
                </a:extLst>
              </a:tr>
              <a:tr h="131859">
                <a:tc>
                  <a:txBody>
                    <a:bodyPr/>
                    <a:lstStyle/>
                    <a:p>
                      <a:pPr algn="l" fontAlgn="b"/>
                      <a:r>
                        <a:rPr lang="en-US" sz="1000" u="none" strike="noStrike">
                          <a:effectLst/>
                          <a:latin typeface="+mn-lt"/>
                        </a:rPr>
                        <a:t> Prebiotics</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197</a:t>
                      </a:r>
                    </a:p>
                  </a:txBody>
                  <a:tcPr marL="9525" marR="9525" marT="9525" marB="0" anchor="ctr"/>
                </a:tc>
                <a:tc>
                  <a:txBody>
                    <a:bodyPr/>
                    <a:lstStyle/>
                    <a:p>
                      <a:pPr algn="ctr" fontAlgn="b"/>
                      <a:r>
                        <a:rPr lang="en-US" sz="1000" b="0" i="0" u="none" strike="noStrike">
                          <a:solidFill>
                            <a:srgbClr val="000000"/>
                          </a:solidFill>
                          <a:effectLst/>
                          <a:latin typeface="+mn-lt"/>
                        </a:rPr>
                        <a:t>367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35%</a:t>
                      </a:r>
                    </a:p>
                  </a:txBody>
                  <a:tcPr marL="9525" marR="9525" marT="9525" marB="0" anchor="ctr"/>
                </a:tc>
                <a:tc>
                  <a:txBody>
                    <a:bodyPr/>
                    <a:lstStyle/>
                    <a:p>
                      <a:pPr algn="ctr" fontAlgn="b"/>
                      <a:r>
                        <a:rPr lang="en-US" sz="1000" b="0" i="0" u="none" strike="noStrike">
                          <a:solidFill>
                            <a:srgbClr val="000000"/>
                          </a:solidFill>
                          <a:effectLst/>
                          <a:latin typeface="+mn-lt"/>
                        </a:rPr>
                        <a:t>31%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48%</a:t>
                      </a:r>
                    </a:p>
                  </a:txBody>
                  <a:tcPr marL="9525" marR="9525" marT="9525" marB="0" anchor="ctr"/>
                </a:tc>
                <a:tc>
                  <a:txBody>
                    <a:bodyPr/>
                    <a:lstStyle/>
                    <a:p>
                      <a:pPr algn="ctr" fontAlgn="b"/>
                      <a:r>
                        <a:rPr lang="en-US" sz="1000" b="0" i="0" u="none" strike="noStrike">
                          <a:solidFill>
                            <a:srgbClr val="000000"/>
                          </a:solidFill>
                          <a:effectLst/>
                          <a:latin typeface="+mn-lt"/>
                        </a:rPr>
                        <a:t>36%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a:t>
                      </a:r>
                    </a:p>
                  </a:txBody>
                  <a:tcPr marL="9525" marR="9525" marT="9525" marB="0" anchor="ct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-24%</a:t>
                      </a:r>
                    </a:p>
                  </a:txBody>
                  <a:tcPr marL="9525" marR="9525" marT="9525" marB="0" anchor="ctr"/>
                </a:tc>
                <a:tc>
                  <a:txBody>
                    <a:bodyPr/>
                    <a:lstStyle/>
                    <a:p>
                      <a:pPr algn="ctr" fontAlgn="b"/>
                      <a:r>
                        <a:rPr lang="en-US" sz="1000" b="0" i="0" u="none" strike="noStrike">
                          <a:solidFill>
                            <a:srgbClr val="FF0000"/>
                          </a:solidFill>
                          <a:effectLst/>
                          <a:latin typeface="+mn-lt"/>
                        </a:rPr>
                        <a:t>-7%</a:t>
                      </a:r>
                    </a:p>
                  </a:txBody>
                  <a:tcPr marL="9525" marR="9525" marT="9525" marB="0" anchor="ctr"/>
                </a:tc>
                <a:extLst>
                  <a:ext uri="{0D108BD9-81ED-4DB2-BD59-A6C34878D82A}">
                    <a16:rowId xmlns:a16="http://schemas.microsoft.com/office/drawing/2014/main" val="3871885842"/>
                  </a:ext>
                </a:extLst>
              </a:tr>
              <a:tr h="131859">
                <a:tc>
                  <a:txBody>
                    <a:bodyPr/>
                    <a:lstStyle/>
                    <a:p>
                      <a:pPr algn="l" fontAlgn="b"/>
                      <a:r>
                        <a:rPr lang="en-US" sz="1000" u="none" strike="noStrike">
                          <a:effectLst/>
                          <a:latin typeface="+mn-lt"/>
                        </a:rPr>
                        <a:t> Probiotics</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191</a:t>
                      </a:r>
                    </a:p>
                  </a:txBody>
                  <a:tcPr marL="9525" marR="9525" marT="9525" marB="0" anchor="ctr"/>
                </a:tc>
                <a:tc>
                  <a:txBody>
                    <a:bodyPr/>
                    <a:lstStyle/>
                    <a:p>
                      <a:pPr algn="ctr" fontAlgn="b"/>
                      <a:r>
                        <a:rPr lang="en-US" sz="1000" b="0" i="0" u="none" strike="noStrike">
                          <a:solidFill>
                            <a:srgbClr val="000000"/>
                          </a:solidFill>
                          <a:effectLst/>
                          <a:latin typeface="+mn-lt"/>
                        </a:rPr>
                        <a:t>340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30%</a:t>
                      </a:r>
                    </a:p>
                  </a:txBody>
                  <a:tcPr marL="9525" marR="9525" marT="9525" marB="0" anchor="ctr"/>
                </a:tc>
                <a:tc>
                  <a:txBody>
                    <a:bodyPr/>
                    <a:lstStyle/>
                    <a:p>
                      <a:pPr algn="ctr" fontAlgn="b"/>
                      <a:r>
                        <a:rPr lang="en-US" sz="1000" b="0" i="0" u="none" strike="noStrike">
                          <a:solidFill>
                            <a:srgbClr val="000000"/>
                          </a:solidFill>
                          <a:effectLst/>
                          <a:latin typeface="+mn-lt"/>
                        </a:rPr>
                        <a:t>31%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50%</a:t>
                      </a:r>
                    </a:p>
                  </a:txBody>
                  <a:tcPr marL="9525" marR="9525" marT="9525" marB="0" anchor="ctr"/>
                </a:tc>
                <a:tc>
                  <a:txBody>
                    <a:bodyPr/>
                    <a:lstStyle/>
                    <a:p>
                      <a:pPr algn="ctr" fontAlgn="b"/>
                      <a:r>
                        <a:rPr lang="en-US" sz="1000" b="0" i="0" u="none" strike="noStrike">
                          <a:solidFill>
                            <a:srgbClr val="000000"/>
                          </a:solidFill>
                          <a:effectLst/>
                          <a:latin typeface="+mn-lt"/>
                        </a:rPr>
                        <a:t>40%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a:t>
                      </a:r>
                    </a:p>
                  </a:txBody>
                  <a:tcPr marL="9525" marR="9525" marT="9525" marB="0" anchor="ctr"/>
                </a:tc>
                <a:tc>
                  <a:txBody>
                    <a:bodyPr/>
                    <a:lstStyle/>
                    <a:p>
                      <a:pPr algn="ctr" fontAlgn="b"/>
                      <a:r>
                        <a:rPr lang="en-US" sz="1000" b="0" i="0" u="none" strike="noStrike">
                          <a:solidFill>
                            <a:srgbClr val="000000"/>
                          </a:solidFill>
                          <a:effectLst/>
                          <a:latin typeface="+mn-lt"/>
                        </a:rPr>
                        <a:t>25%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B05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-12%</a:t>
                      </a:r>
                    </a:p>
                  </a:txBody>
                  <a:tcPr marL="9525" marR="9525" marT="9525" marB="0" anchor="ctr"/>
                </a:tc>
                <a:tc>
                  <a:txBody>
                    <a:bodyPr/>
                    <a:lstStyle/>
                    <a:p>
                      <a:pPr algn="ctr" fontAlgn="b"/>
                      <a:r>
                        <a:rPr lang="en-US" sz="1000" b="0" i="0" u="none" strike="noStrike">
                          <a:solidFill>
                            <a:srgbClr val="FF0000"/>
                          </a:solidFill>
                          <a:effectLst/>
                          <a:latin typeface="+mn-lt"/>
                        </a:rPr>
                        <a:t>-6%</a:t>
                      </a:r>
                    </a:p>
                  </a:txBody>
                  <a:tcPr marL="9525" marR="9525" marT="9525" marB="0" anchor="ctr"/>
                </a:tc>
                <a:extLst>
                  <a:ext uri="{0D108BD9-81ED-4DB2-BD59-A6C34878D82A}">
                    <a16:rowId xmlns:a16="http://schemas.microsoft.com/office/drawing/2014/main" val="1611977774"/>
                  </a:ext>
                </a:extLst>
              </a:tr>
              <a:tr h="131859">
                <a:tc>
                  <a:txBody>
                    <a:bodyPr/>
                    <a:lstStyle/>
                    <a:p>
                      <a:pPr algn="l" fontAlgn="b"/>
                      <a:r>
                        <a:rPr lang="en-US" sz="1000" u="none" strike="noStrike">
                          <a:effectLst/>
                          <a:latin typeface="+mn-lt"/>
                        </a:rPr>
                        <a:t> Synbiotics</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66</a:t>
                      </a:r>
                    </a:p>
                  </a:txBody>
                  <a:tcPr marL="9525" marR="9525" marT="9525" marB="0" anchor="ctr"/>
                </a:tc>
                <a:tc>
                  <a:txBody>
                    <a:bodyPr/>
                    <a:lstStyle/>
                    <a:p>
                      <a:pPr algn="ctr" fontAlgn="b"/>
                      <a:r>
                        <a:rPr lang="en-US" sz="1000" b="0" i="0" u="none" strike="noStrike">
                          <a:solidFill>
                            <a:srgbClr val="000000"/>
                          </a:solidFill>
                          <a:effectLst/>
                          <a:latin typeface="+mn-lt"/>
                        </a:rPr>
                        <a:t>272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a:t>
                      </a:r>
                    </a:p>
                  </a:txBody>
                  <a:tcPr marL="9525" marR="9525" marT="9525" marB="0" anchor="ctr"/>
                </a:tc>
                <a:tc>
                  <a:txBody>
                    <a:bodyPr/>
                    <a:lstStyle/>
                    <a:p>
                      <a:pPr algn="ctr" fontAlgn="b"/>
                      <a:r>
                        <a:rPr lang="en-US" sz="1000" b="0" i="0" u="none" strike="noStrike">
                          <a:solidFill>
                            <a:srgbClr val="000000"/>
                          </a:solidFill>
                          <a:effectLst/>
                          <a:latin typeface="+mn-lt"/>
                        </a:rPr>
                        <a:t>34%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42%</a:t>
                      </a:r>
                    </a:p>
                  </a:txBody>
                  <a:tcPr marL="9525" marR="9525" marT="9525" marB="0" anchor="ctr"/>
                </a:tc>
                <a:tc>
                  <a:txBody>
                    <a:bodyPr/>
                    <a:lstStyle/>
                    <a:p>
                      <a:pPr algn="ctr" fontAlgn="b"/>
                      <a:r>
                        <a:rPr lang="en-US" sz="1000" b="0" i="0" u="none" strike="noStrike">
                          <a:solidFill>
                            <a:srgbClr val="000000"/>
                          </a:solidFill>
                          <a:effectLst/>
                          <a:latin typeface="+mn-lt"/>
                        </a:rPr>
                        <a:t>36%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B050"/>
                          </a:solidFill>
                          <a:effectLst/>
                          <a:latin typeface="+mn-lt"/>
                        </a:rPr>
                        <a:t>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-26%</a:t>
                      </a:r>
                    </a:p>
                  </a:txBody>
                  <a:tcPr marL="9525" marR="9525" marT="9525" marB="0" anchor="ctr"/>
                </a:tc>
                <a:tc>
                  <a:txBody>
                    <a:bodyPr/>
                    <a:lstStyle/>
                    <a:p>
                      <a:pPr algn="ctr" fontAlgn="b"/>
                      <a:r>
                        <a:rPr lang="en-US" sz="1000" b="0" i="0" u="none" strike="noStrike">
                          <a:solidFill>
                            <a:srgbClr val="FF0000"/>
                          </a:solidFill>
                          <a:effectLst/>
                          <a:latin typeface="+mn-lt"/>
                        </a:rPr>
                        <a:t>-13%</a:t>
                      </a:r>
                    </a:p>
                  </a:txBody>
                  <a:tcPr marL="9525" marR="9525" marT="9525" marB="0" anchor="ctr"/>
                </a:tc>
                <a:extLst>
                  <a:ext uri="{0D108BD9-81ED-4DB2-BD59-A6C34878D82A}">
                    <a16:rowId xmlns:a16="http://schemas.microsoft.com/office/drawing/2014/main" val="687947462"/>
                  </a:ext>
                </a:extLst>
              </a:tr>
              <a:tr h="131859">
                <a:tc>
                  <a:txBody>
                    <a:bodyPr/>
                    <a:lstStyle/>
                    <a:p>
                      <a:pPr algn="l" fontAlgn="b"/>
                      <a:r>
                        <a:rPr lang="en-US" sz="1000" u="none" strike="noStrike">
                          <a:effectLst/>
                          <a:latin typeface="+mn-lt"/>
                        </a:rPr>
                        <a:t> Astaxanthin</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64</a:t>
                      </a:r>
                    </a:p>
                  </a:txBody>
                  <a:tcPr marL="9525" marR="9525" marT="9525" marB="0" anchor="ctr"/>
                </a:tc>
                <a:tc>
                  <a:txBody>
                    <a:bodyPr/>
                    <a:lstStyle/>
                    <a:p>
                      <a:pPr algn="ctr" fontAlgn="b"/>
                      <a:r>
                        <a:rPr lang="en-US" sz="1000" b="0" i="0" u="none" strike="noStrike">
                          <a:solidFill>
                            <a:srgbClr val="000000"/>
                          </a:solidFill>
                          <a:effectLst/>
                          <a:latin typeface="+mn-lt"/>
                        </a:rPr>
                        <a:t>247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42%</a:t>
                      </a:r>
                    </a:p>
                  </a:txBody>
                  <a:tcPr marL="9525" marR="9525" marT="9525" marB="0" anchor="ctr"/>
                </a:tc>
                <a:tc>
                  <a:txBody>
                    <a:bodyPr/>
                    <a:lstStyle/>
                    <a:p>
                      <a:pPr algn="ctr" fontAlgn="b"/>
                      <a:r>
                        <a:rPr lang="en-US" sz="1000" b="0" i="0" u="none" strike="noStrike">
                          <a:solidFill>
                            <a:srgbClr val="000000"/>
                          </a:solidFill>
                          <a:effectLst/>
                          <a:latin typeface="+mn-lt"/>
                        </a:rPr>
                        <a:t>34%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34%</a:t>
                      </a:r>
                    </a:p>
                  </a:txBody>
                  <a:tcPr marL="9525" marR="9525" marT="9525" marB="0" anchor="ctr"/>
                </a:tc>
                <a:tc>
                  <a:txBody>
                    <a:bodyPr/>
                    <a:lstStyle/>
                    <a:p>
                      <a:pPr algn="ctr" fontAlgn="b"/>
                      <a:r>
                        <a:rPr lang="en-US" sz="1000" b="0" i="0" u="none" strike="noStrike">
                          <a:solidFill>
                            <a:srgbClr val="000000"/>
                          </a:solidFill>
                          <a:effectLst/>
                          <a:latin typeface="+mn-lt"/>
                        </a:rPr>
                        <a:t>35%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-27%</a:t>
                      </a:r>
                    </a:p>
                  </a:txBody>
                  <a:tcPr marL="9525" marR="9525" marT="9525" marB="0" anchor="ctr"/>
                </a:tc>
                <a:tc>
                  <a:txBody>
                    <a:bodyPr/>
                    <a:lstStyle/>
                    <a:p>
                      <a:pPr algn="ctr" fontAlgn="b"/>
                      <a:r>
                        <a:rPr lang="en-US" sz="1000" b="0" i="0" u="none" strike="noStrike">
                          <a:solidFill>
                            <a:srgbClr val="FF0000"/>
                          </a:solidFill>
                          <a:effectLst/>
                          <a:latin typeface="+mn-lt"/>
                        </a:rPr>
                        <a:t>-11%</a:t>
                      </a:r>
                    </a:p>
                  </a:txBody>
                  <a:tcPr marL="9525" marR="9525" marT="9525" marB="0" anchor="ctr"/>
                </a:tc>
                <a:extLst>
                  <a:ext uri="{0D108BD9-81ED-4DB2-BD59-A6C34878D82A}">
                    <a16:rowId xmlns:a16="http://schemas.microsoft.com/office/drawing/2014/main" val="89284313"/>
                  </a:ext>
                </a:extLst>
              </a:tr>
              <a:tr h="131859">
                <a:tc>
                  <a:txBody>
                    <a:bodyPr/>
                    <a:lstStyle/>
                    <a:p>
                      <a:pPr algn="l" fontAlgn="b"/>
                      <a:r>
                        <a:rPr lang="en-US" sz="1000" u="none" strike="noStrike">
                          <a:effectLst/>
                          <a:latin typeface="+mn-lt"/>
                        </a:rPr>
                        <a:t> Biotin</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90</a:t>
                      </a:r>
                    </a:p>
                  </a:txBody>
                  <a:tcPr marL="9525" marR="9525" marT="9525" marB="0" anchor="ctr"/>
                </a:tc>
                <a:tc>
                  <a:txBody>
                    <a:bodyPr/>
                    <a:lstStyle/>
                    <a:p>
                      <a:pPr algn="ctr" fontAlgn="b"/>
                      <a:r>
                        <a:rPr lang="en-US" sz="1000" b="0" i="0" u="none" strike="noStrike">
                          <a:solidFill>
                            <a:srgbClr val="000000"/>
                          </a:solidFill>
                          <a:effectLst/>
                          <a:latin typeface="+mn-lt"/>
                        </a:rPr>
                        <a:t>307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40%</a:t>
                      </a:r>
                    </a:p>
                  </a:txBody>
                  <a:tcPr marL="9525" marR="9525" marT="9525" marB="0" anchor="ctr"/>
                </a:tc>
                <a:tc>
                  <a:txBody>
                    <a:bodyPr/>
                    <a:lstStyle/>
                    <a:p>
                      <a:pPr algn="ctr" fontAlgn="b"/>
                      <a:r>
                        <a:rPr lang="en-US" sz="1000" b="0" i="0" u="none" strike="noStrike">
                          <a:solidFill>
                            <a:srgbClr val="000000"/>
                          </a:solidFill>
                          <a:effectLst/>
                          <a:latin typeface="+mn-lt"/>
                        </a:rPr>
                        <a:t>30%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38%</a:t>
                      </a:r>
                    </a:p>
                  </a:txBody>
                  <a:tcPr marL="9525" marR="9525" marT="9525" marB="0" anchor="ctr"/>
                </a:tc>
                <a:tc>
                  <a:txBody>
                    <a:bodyPr/>
                    <a:lstStyle/>
                    <a:p>
                      <a:pPr algn="ctr" fontAlgn="b"/>
                      <a:r>
                        <a:rPr lang="en-US" sz="1000" b="0" i="0" u="none" strike="noStrike">
                          <a:solidFill>
                            <a:srgbClr val="000000"/>
                          </a:solidFill>
                          <a:effectLst/>
                          <a:latin typeface="+mn-lt"/>
                        </a:rPr>
                        <a:t>40%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16%</a:t>
                      </a:r>
                    </a:p>
                  </a:txBody>
                  <a:tcPr marL="9525" marR="9525" marT="9525" marB="0" anchor="ct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B050"/>
                          </a:solidFill>
                          <a:effectLst/>
                          <a:latin typeface="+mn-lt"/>
                        </a:rPr>
                        <a:t>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-24%</a:t>
                      </a:r>
                    </a:p>
                  </a:txBody>
                  <a:tcPr marL="9525" marR="9525" marT="9525" marB="0" anchor="ctr"/>
                </a:tc>
                <a:tc>
                  <a:txBody>
                    <a:bodyPr/>
                    <a:lstStyle/>
                    <a:p>
                      <a:pPr algn="ctr" fontAlgn="b"/>
                      <a:r>
                        <a:rPr lang="en-US" sz="1000" b="0" i="0" u="none" strike="noStrike">
                          <a:solidFill>
                            <a:srgbClr val="FF0000"/>
                          </a:solidFill>
                          <a:effectLst/>
                          <a:latin typeface="+mn-lt"/>
                        </a:rPr>
                        <a:t>-6%</a:t>
                      </a:r>
                    </a:p>
                  </a:txBody>
                  <a:tcPr marL="9525" marR="9525" marT="9525" marB="0" anchor="ctr"/>
                </a:tc>
                <a:extLst>
                  <a:ext uri="{0D108BD9-81ED-4DB2-BD59-A6C34878D82A}">
                    <a16:rowId xmlns:a16="http://schemas.microsoft.com/office/drawing/2014/main" val="2768197343"/>
                  </a:ext>
                </a:extLst>
              </a:tr>
              <a:tr h="131859">
                <a:tc>
                  <a:txBody>
                    <a:bodyPr/>
                    <a:lstStyle/>
                    <a:p>
                      <a:pPr algn="l" fontAlgn="b"/>
                      <a:r>
                        <a:rPr lang="en-US" sz="1000" u="none" strike="noStrike">
                          <a:effectLst/>
                          <a:latin typeface="+mn-lt"/>
                        </a:rPr>
                        <a:t> Calcium</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158</a:t>
                      </a:r>
                    </a:p>
                  </a:txBody>
                  <a:tcPr marL="9525" marR="9525" marT="9525" marB="0" anchor="ctr"/>
                </a:tc>
                <a:tc>
                  <a:txBody>
                    <a:bodyPr/>
                    <a:lstStyle/>
                    <a:p>
                      <a:pPr algn="ctr" fontAlgn="b"/>
                      <a:r>
                        <a:rPr lang="en-US" sz="1000" b="0" i="0" u="none" strike="noStrike">
                          <a:solidFill>
                            <a:srgbClr val="000000"/>
                          </a:solidFill>
                          <a:effectLst/>
                          <a:latin typeface="+mn-lt"/>
                        </a:rPr>
                        <a:t>361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tc>
                <a:tc>
                  <a:txBody>
                    <a:bodyPr/>
                    <a:lstStyle/>
                    <a:p>
                      <a:pPr algn="ctr" fontAlgn="b"/>
                      <a:r>
                        <a:rPr lang="en-US" sz="1000" b="0" i="0" u="none" strike="noStrike">
                          <a:solidFill>
                            <a:srgbClr val="000000"/>
                          </a:solidFill>
                          <a:effectLst/>
                          <a:latin typeface="+mn-lt"/>
                        </a:rPr>
                        <a:t>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53%</a:t>
                      </a:r>
                    </a:p>
                  </a:txBody>
                  <a:tcPr marL="9525" marR="9525" marT="9525" marB="0" anchor="ctr"/>
                </a:tc>
                <a:tc>
                  <a:txBody>
                    <a:bodyPr/>
                    <a:lstStyle/>
                    <a:p>
                      <a:pPr algn="ctr" fontAlgn="b"/>
                      <a:r>
                        <a:rPr lang="en-US" sz="1000" b="0" i="0" u="none" strike="noStrike">
                          <a:solidFill>
                            <a:srgbClr val="000000"/>
                          </a:solidFill>
                          <a:effectLst/>
                          <a:latin typeface="+mn-lt"/>
                        </a:rPr>
                        <a:t>39%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tc>
                <a:tc>
                  <a:txBody>
                    <a:bodyPr/>
                    <a:lstStyle/>
                    <a:p>
                      <a:pPr algn="ctr" fontAlgn="b"/>
                      <a:r>
                        <a:rPr lang="en-US" sz="1000" b="0" i="0" u="none" strike="noStrike">
                          <a:solidFill>
                            <a:srgbClr val="000000"/>
                          </a:solidFill>
                          <a:effectLst/>
                          <a:latin typeface="+mn-lt"/>
                        </a:rPr>
                        <a:t>43%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B05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-2%</a:t>
                      </a:r>
                    </a:p>
                  </a:txBody>
                  <a:tcPr marL="9525" marR="9525" marT="9525" marB="0" anchor="ctr"/>
                </a:tc>
                <a:tc>
                  <a:txBody>
                    <a:bodyPr/>
                    <a:lstStyle/>
                    <a:p>
                      <a:pPr algn="ctr" fontAlgn="b"/>
                      <a:r>
                        <a:rPr lang="en-US" sz="1000" b="0" i="0" u="none" strike="noStrike">
                          <a:solidFill>
                            <a:srgbClr val="00B050"/>
                          </a:solidFill>
                          <a:effectLst/>
                          <a:latin typeface="+mn-lt"/>
                        </a:rPr>
                        <a:t>26%</a:t>
                      </a:r>
                    </a:p>
                  </a:txBody>
                  <a:tcPr marL="9525" marR="9525" marT="9525" marB="0" anchor="ctr"/>
                </a:tc>
                <a:extLst>
                  <a:ext uri="{0D108BD9-81ED-4DB2-BD59-A6C34878D82A}">
                    <a16:rowId xmlns:a16="http://schemas.microsoft.com/office/drawing/2014/main" val="2444665030"/>
                  </a:ext>
                </a:extLst>
              </a:tr>
              <a:tr h="131859">
                <a:tc>
                  <a:txBody>
                    <a:bodyPr/>
                    <a:lstStyle/>
                    <a:p>
                      <a:pPr algn="l" fontAlgn="b"/>
                      <a:r>
                        <a:rPr lang="en-US" sz="1000" u="none" strike="noStrike">
                          <a:effectLst/>
                          <a:latin typeface="+mn-lt"/>
                        </a:rPr>
                        <a:t> Collagen</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141</a:t>
                      </a:r>
                    </a:p>
                  </a:txBody>
                  <a:tcPr marL="9525" marR="9525" marT="9525" marB="0" anchor="ctr"/>
                </a:tc>
                <a:tc>
                  <a:txBody>
                    <a:bodyPr/>
                    <a:lstStyle/>
                    <a:p>
                      <a:pPr algn="ctr" fontAlgn="b"/>
                      <a:r>
                        <a:rPr lang="en-US" sz="1000" b="0" i="0" u="none" strike="noStrike">
                          <a:solidFill>
                            <a:srgbClr val="000000"/>
                          </a:solidFill>
                          <a:effectLst/>
                          <a:latin typeface="+mn-lt"/>
                        </a:rPr>
                        <a:t>291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23%</a:t>
                      </a:r>
                    </a:p>
                  </a:txBody>
                  <a:tcPr marL="9525" marR="9525" marT="9525" marB="0" anchor="ctr"/>
                </a:tc>
                <a:tc>
                  <a:txBody>
                    <a:bodyPr/>
                    <a:lstStyle/>
                    <a:p>
                      <a:pPr algn="ctr" fontAlgn="b"/>
                      <a:r>
                        <a:rPr lang="en-US" sz="1000" b="0" i="0" u="none" strike="noStrike">
                          <a:solidFill>
                            <a:srgbClr val="000000"/>
                          </a:solidFill>
                          <a:effectLst/>
                          <a:latin typeface="+mn-lt"/>
                        </a:rPr>
                        <a:t>32%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50%</a:t>
                      </a:r>
                    </a:p>
                  </a:txBody>
                  <a:tcPr marL="9525" marR="9525" marT="9525" marB="0" anchor="ctr"/>
                </a:tc>
                <a:tc>
                  <a:txBody>
                    <a:bodyPr/>
                    <a:lstStyle/>
                    <a:p>
                      <a:pPr algn="ctr" fontAlgn="b"/>
                      <a:r>
                        <a:rPr lang="en-US" sz="1000" b="0" i="0" u="none" strike="noStrike">
                          <a:solidFill>
                            <a:srgbClr val="000000"/>
                          </a:solidFill>
                          <a:effectLst/>
                          <a:latin typeface="+mn-lt"/>
                        </a:rPr>
                        <a:t>35%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21%</a:t>
                      </a:r>
                    </a:p>
                  </a:txBody>
                  <a:tcPr marL="9525" marR="9525" marT="9525" marB="0" anchor="ctr"/>
                </a:tc>
                <a:tc>
                  <a:txBody>
                    <a:bodyPr/>
                    <a:lstStyle/>
                    <a:p>
                      <a:pPr algn="ctr" fontAlgn="b"/>
                      <a:r>
                        <a:rPr lang="en-US" sz="1000" b="0" i="0" u="none" strike="noStrike">
                          <a:solidFill>
                            <a:srgbClr val="000000"/>
                          </a:solidFill>
                          <a:effectLst/>
                          <a:latin typeface="+mn-lt"/>
                        </a:rPr>
                        <a:t>27%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-1%</a:t>
                      </a:r>
                    </a:p>
                  </a:txBody>
                  <a:tcPr marL="9525" marR="9525" marT="9525" marB="0" anchor="ctr"/>
                </a:tc>
                <a:tc>
                  <a:txBody>
                    <a:bodyPr/>
                    <a:lstStyle/>
                    <a:p>
                      <a:pPr algn="ctr" fontAlgn="b"/>
                      <a:r>
                        <a:rPr lang="en-US" sz="1000" b="0" i="0" u="none" strike="noStrike">
                          <a:solidFill>
                            <a:srgbClr val="FF0000"/>
                          </a:solidFill>
                          <a:effectLst/>
                          <a:latin typeface="+mn-lt"/>
                        </a:rPr>
                        <a:t>-4%</a:t>
                      </a:r>
                    </a:p>
                  </a:txBody>
                  <a:tcPr marL="9525" marR="9525" marT="9525" marB="0" anchor="ctr"/>
                </a:tc>
                <a:extLst>
                  <a:ext uri="{0D108BD9-81ED-4DB2-BD59-A6C34878D82A}">
                    <a16:rowId xmlns:a16="http://schemas.microsoft.com/office/drawing/2014/main" val="3394344024"/>
                  </a:ext>
                </a:extLst>
              </a:tr>
              <a:tr h="131859">
                <a:tc>
                  <a:txBody>
                    <a:bodyPr/>
                    <a:lstStyle/>
                    <a:p>
                      <a:pPr algn="l" fontAlgn="b"/>
                      <a:r>
                        <a:rPr lang="en-US" sz="1000" u="none" strike="noStrike">
                          <a:effectLst/>
                          <a:latin typeface="+mn-lt"/>
                        </a:rPr>
                        <a:t> CoQ10 </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168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79</a:t>
                      </a:r>
                    </a:p>
                  </a:txBody>
                  <a:tcPr marL="9525" marR="9525" marT="9525" marB="0" anchor="ctr"/>
                </a:tc>
                <a:tc>
                  <a:txBody>
                    <a:bodyPr/>
                    <a:lstStyle/>
                    <a:p>
                      <a:pPr algn="ctr" fontAlgn="b"/>
                      <a:r>
                        <a:rPr lang="en-US" sz="1000" b="0" i="0" u="none" strike="noStrike">
                          <a:solidFill>
                            <a:srgbClr val="000000"/>
                          </a:solidFill>
                          <a:effectLst/>
                          <a:latin typeface="+mn-lt"/>
                        </a:rPr>
                        <a:t>225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39%</a:t>
                      </a:r>
                    </a:p>
                  </a:txBody>
                  <a:tcPr marL="9525" marR="9525" marT="9525" marB="0" anchor="ctr"/>
                </a:tc>
                <a:tc>
                  <a:txBody>
                    <a:bodyPr/>
                    <a:lstStyle/>
                    <a:p>
                      <a:pPr algn="ctr" fontAlgn="b"/>
                      <a:r>
                        <a:rPr lang="en-US" sz="1000" b="0" i="0" u="none" strike="noStrike">
                          <a:solidFill>
                            <a:srgbClr val="000000"/>
                          </a:solidFill>
                          <a:effectLst/>
                          <a:latin typeface="+mn-lt"/>
                        </a:rPr>
                        <a:t>33%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35%</a:t>
                      </a:r>
                    </a:p>
                  </a:txBody>
                  <a:tcPr marL="9525" marR="9525" marT="9525" marB="0" anchor="ctr"/>
                </a:tc>
                <a:tc>
                  <a:txBody>
                    <a:bodyPr/>
                    <a:lstStyle/>
                    <a:p>
                      <a:pPr algn="ctr" fontAlgn="b"/>
                      <a:r>
                        <a:rPr lang="en-US" sz="1000" b="0" i="0" u="none" strike="noStrike">
                          <a:solidFill>
                            <a:srgbClr val="000000"/>
                          </a:solidFill>
                          <a:effectLst/>
                          <a:latin typeface="+mn-lt"/>
                        </a:rPr>
                        <a:t>36%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19%</a:t>
                      </a:r>
                    </a:p>
                  </a:txBody>
                  <a:tcPr marL="9525" marR="9525" marT="9525" marB="0" anchor="ctr"/>
                </a:tc>
                <a:tc>
                  <a:txBody>
                    <a:bodyPr/>
                    <a:lstStyle/>
                    <a:p>
                      <a:pPr algn="ctr" fontAlgn="b"/>
                      <a:r>
                        <a:rPr lang="en-US" sz="1000" b="0" i="0" u="none" strike="noStrike">
                          <a:solidFill>
                            <a:srgbClr val="000000"/>
                          </a:solidFill>
                          <a:effectLst/>
                          <a:latin typeface="+mn-lt"/>
                        </a:rPr>
                        <a:t>23%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B05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-20%</a:t>
                      </a:r>
                    </a:p>
                  </a:txBody>
                  <a:tcPr marL="9525" marR="9525" marT="9525" marB="0" anchor="ctr"/>
                </a:tc>
                <a:tc>
                  <a:txBody>
                    <a:bodyPr/>
                    <a:lstStyle/>
                    <a:p>
                      <a:pPr algn="ctr" fontAlgn="b"/>
                      <a:r>
                        <a:rPr lang="en-US" sz="1000" b="0" i="0" u="none" strike="noStrike">
                          <a:solidFill>
                            <a:srgbClr val="FF0000"/>
                          </a:solidFill>
                          <a:effectLst/>
                          <a:latin typeface="+mn-lt"/>
                        </a:rPr>
                        <a:t>-10%</a:t>
                      </a:r>
                    </a:p>
                  </a:txBody>
                  <a:tcPr marL="9525" marR="9525" marT="9525" marB="0" anchor="ctr"/>
                </a:tc>
                <a:extLst>
                  <a:ext uri="{0D108BD9-81ED-4DB2-BD59-A6C34878D82A}">
                    <a16:rowId xmlns:a16="http://schemas.microsoft.com/office/drawing/2014/main" val="3329108403"/>
                  </a:ext>
                </a:extLst>
              </a:tr>
              <a:tr h="131859">
                <a:tc>
                  <a:txBody>
                    <a:bodyPr/>
                    <a:lstStyle/>
                    <a:p>
                      <a:pPr algn="l" fontAlgn="b"/>
                      <a:r>
                        <a:rPr lang="en-US" sz="1000" u="none" strike="noStrike">
                          <a:effectLst/>
                          <a:latin typeface="+mn-lt"/>
                        </a:rPr>
                        <a:t> Curcumin/ Turmeric</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137</a:t>
                      </a:r>
                    </a:p>
                  </a:txBody>
                  <a:tcPr marL="9525" marR="9525" marT="9525" marB="0" anchor="ctr"/>
                </a:tc>
                <a:tc>
                  <a:txBody>
                    <a:bodyPr/>
                    <a:lstStyle/>
                    <a:p>
                      <a:pPr algn="ctr" fontAlgn="b"/>
                      <a:r>
                        <a:rPr lang="en-US" sz="1000" b="0" i="0" u="none" strike="noStrike">
                          <a:solidFill>
                            <a:srgbClr val="000000"/>
                          </a:solidFill>
                          <a:effectLst/>
                          <a:latin typeface="+mn-lt"/>
                        </a:rPr>
                        <a:t>354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30%</a:t>
                      </a:r>
                    </a:p>
                  </a:txBody>
                  <a:tcPr marL="9525" marR="9525" marT="9525" marB="0" anchor="ctr"/>
                </a:tc>
                <a:tc>
                  <a:txBody>
                    <a:bodyPr/>
                    <a:lstStyle/>
                    <a:p>
                      <a:pPr algn="ctr" fontAlgn="b"/>
                      <a:r>
                        <a:rPr lang="en-US" sz="1000" b="0" i="0" u="none" strike="noStrike">
                          <a:solidFill>
                            <a:srgbClr val="000000"/>
                          </a:solidFill>
                          <a:effectLst/>
                          <a:latin typeface="+mn-lt"/>
                        </a:rPr>
                        <a:t>21%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49%</a:t>
                      </a:r>
                    </a:p>
                  </a:txBody>
                  <a:tcPr marL="9525" marR="9525" marT="9525" marB="0" anchor="ctr"/>
                </a:tc>
                <a:tc>
                  <a:txBody>
                    <a:bodyPr/>
                    <a:lstStyle/>
                    <a:p>
                      <a:pPr algn="ctr" fontAlgn="b"/>
                      <a:r>
                        <a:rPr lang="en-US" sz="1000" b="0" i="0" u="none" strike="noStrike">
                          <a:solidFill>
                            <a:srgbClr val="000000"/>
                          </a:solidFill>
                          <a:effectLst/>
                          <a:latin typeface="+mn-lt"/>
                        </a:rPr>
                        <a:t>42%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15%</a:t>
                      </a:r>
                    </a:p>
                  </a:txBody>
                  <a:tcPr marL="9525" marR="9525" marT="9525" marB="0" anchor="ctr"/>
                </a:tc>
                <a:tc>
                  <a:txBody>
                    <a:bodyPr/>
                    <a:lstStyle/>
                    <a:p>
                      <a:pPr algn="ctr" fontAlgn="b"/>
                      <a:r>
                        <a:rPr lang="en-US" sz="1000" b="0" i="0" u="none" strike="noStrike">
                          <a:solidFill>
                            <a:srgbClr val="000000"/>
                          </a:solidFill>
                          <a:effectLst/>
                          <a:latin typeface="+mn-lt"/>
                        </a:rPr>
                        <a:t>34%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-15%</a:t>
                      </a:r>
                    </a:p>
                  </a:txBody>
                  <a:tcPr marL="9525" marR="9525" marT="9525" marB="0" anchor="ctr"/>
                </a:tc>
                <a:tc>
                  <a:txBody>
                    <a:bodyPr/>
                    <a:lstStyle/>
                    <a:p>
                      <a:pPr algn="ctr" fontAlgn="b"/>
                      <a:r>
                        <a:rPr lang="en-US" sz="1000" b="0" i="0" u="none" strike="noStrike">
                          <a:solidFill>
                            <a:srgbClr val="00B050"/>
                          </a:solidFill>
                          <a:effectLst/>
                          <a:latin typeface="+mn-lt"/>
                        </a:rPr>
                        <a:t>12%</a:t>
                      </a:r>
                    </a:p>
                  </a:txBody>
                  <a:tcPr marL="9525" marR="9525" marT="9525" marB="0" anchor="ctr"/>
                </a:tc>
                <a:extLst>
                  <a:ext uri="{0D108BD9-81ED-4DB2-BD59-A6C34878D82A}">
                    <a16:rowId xmlns:a16="http://schemas.microsoft.com/office/drawing/2014/main" val="1097783831"/>
                  </a:ext>
                </a:extLst>
              </a:tr>
              <a:tr h="131859">
                <a:tc>
                  <a:txBody>
                    <a:bodyPr/>
                    <a:lstStyle/>
                    <a:p>
                      <a:pPr algn="l" fontAlgn="b"/>
                      <a:r>
                        <a:rPr lang="en-US" sz="1000" u="none" strike="noStrike">
                          <a:effectLst/>
                          <a:latin typeface="+mn-lt"/>
                        </a:rPr>
                        <a:t> Glucosamine</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114</a:t>
                      </a:r>
                    </a:p>
                  </a:txBody>
                  <a:tcPr marL="9525" marR="9525" marT="9525" marB="0" anchor="ctr"/>
                </a:tc>
                <a:tc>
                  <a:txBody>
                    <a:bodyPr/>
                    <a:lstStyle/>
                    <a:p>
                      <a:pPr algn="ctr" fontAlgn="b"/>
                      <a:r>
                        <a:rPr lang="en-US" sz="1000" b="0" i="0" u="none" strike="noStrike">
                          <a:solidFill>
                            <a:srgbClr val="000000"/>
                          </a:solidFill>
                          <a:effectLst/>
                          <a:latin typeface="+mn-lt"/>
                        </a:rPr>
                        <a:t>280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31%</a:t>
                      </a:r>
                    </a:p>
                  </a:txBody>
                  <a:tcPr marL="9525" marR="9525" marT="9525" marB="0" anchor="ctr"/>
                </a:tc>
                <a:tc>
                  <a:txBody>
                    <a:bodyPr/>
                    <a:lstStyle/>
                    <a:p>
                      <a:pPr algn="ctr" fontAlgn="b"/>
                      <a:r>
                        <a:rPr lang="en-US" sz="1000" b="0" i="0" u="none" strike="noStrike">
                          <a:solidFill>
                            <a:srgbClr val="000000"/>
                          </a:solidFill>
                          <a:effectLst/>
                          <a:latin typeface="+mn-lt"/>
                        </a:rPr>
                        <a:t>31%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49%</a:t>
                      </a:r>
                    </a:p>
                  </a:txBody>
                  <a:tcPr marL="9525" marR="9525" marT="9525" marB="0" anchor="ctr"/>
                </a:tc>
                <a:tc>
                  <a:txBody>
                    <a:bodyPr/>
                    <a:lstStyle/>
                    <a:p>
                      <a:pPr algn="ctr" fontAlgn="b"/>
                      <a:r>
                        <a:rPr lang="en-US" sz="1000" b="0" i="0" u="none" strike="noStrike">
                          <a:solidFill>
                            <a:srgbClr val="000000"/>
                          </a:solidFill>
                          <a:effectLst/>
                          <a:latin typeface="+mn-lt"/>
                        </a:rPr>
                        <a:t>40%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tc>
                <a:tc>
                  <a:txBody>
                    <a:bodyPr/>
                    <a:lstStyle/>
                    <a:p>
                      <a:pPr algn="ctr" fontAlgn="b"/>
                      <a:r>
                        <a:rPr lang="en-US" sz="1000" b="0" i="0" u="none" strike="noStrike">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-17%</a:t>
                      </a:r>
                    </a:p>
                  </a:txBody>
                  <a:tcPr marL="9525" marR="9525" marT="9525" marB="0" anchor="ctr"/>
                </a:tc>
                <a:tc>
                  <a:txBody>
                    <a:bodyPr/>
                    <a:lstStyle/>
                    <a:p>
                      <a:pPr algn="ctr" fontAlgn="b"/>
                      <a:r>
                        <a:rPr lang="en-US" sz="1000" b="0" i="0" u="none" strike="noStrike">
                          <a:solidFill>
                            <a:srgbClr val="FF0000"/>
                          </a:solidFill>
                          <a:effectLst/>
                          <a:latin typeface="+mn-lt"/>
                        </a:rPr>
                        <a:t>-11%</a:t>
                      </a:r>
                    </a:p>
                  </a:txBody>
                  <a:tcPr marL="9525" marR="9525" marT="9525" marB="0" anchor="ctr"/>
                </a:tc>
                <a:extLst>
                  <a:ext uri="{0D108BD9-81ED-4DB2-BD59-A6C34878D82A}">
                    <a16:rowId xmlns:a16="http://schemas.microsoft.com/office/drawing/2014/main" val="2100809734"/>
                  </a:ext>
                </a:extLst>
              </a:tr>
              <a:tr h="131859">
                <a:tc>
                  <a:txBody>
                    <a:bodyPr/>
                    <a:lstStyle/>
                    <a:p>
                      <a:pPr algn="l" fontAlgn="b"/>
                      <a:r>
                        <a:rPr lang="en-US" sz="1000" u="none" strike="noStrike">
                          <a:effectLst/>
                          <a:latin typeface="+mn-lt"/>
                        </a:rPr>
                        <a:t> Glutathione</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70</a:t>
                      </a:r>
                    </a:p>
                  </a:txBody>
                  <a:tcPr marL="9525" marR="9525" marT="9525" marB="0" anchor="ctr"/>
                </a:tc>
                <a:tc>
                  <a:txBody>
                    <a:bodyPr/>
                    <a:lstStyle/>
                    <a:p>
                      <a:pPr algn="ctr" fontAlgn="b"/>
                      <a:r>
                        <a:rPr lang="en-US" sz="1000" b="0" i="0" u="none" strike="noStrike">
                          <a:solidFill>
                            <a:srgbClr val="000000"/>
                          </a:solidFill>
                          <a:effectLst/>
                          <a:latin typeface="+mn-lt"/>
                        </a:rPr>
                        <a:t>271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33%</a:t>
                      </a:r>
                    </a:p>
                  </a:txBody>
                  <a:tcPr marL="9525" marR="9525" marT="9525" marB="0" anchor="ctr"/>
                </a:tc>
                <a:tc>
                  <a:txBody>
                    <a:bodyPr/>
                    <a:lstStyle/>
                    <a:p>
                      <a:pPr algn="ctr" fontAlgn="b"/>
                      <a:r>
                        <a:rPr lang="en-US" sz="1000" b="0" i="0" u="none" strike="noStrike">
                          <a:solidFill>
                            <a:srgbClr val="000000"/>
                          </a:solidFill>
                          <a:effectLst/>
                          <a:latin typeface="+mn-lt"/>
                        </a:rPr>
                        <a:t>36%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42%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46%</a:t>
                      </a:r>
                    </a:p>
                  </a:txBody>
                  <a:tcPr marL="9525" marR="9525" marT="9525" marB="0" anchor="ctr"/>
                </a:tc>
                <a:tc>
                  <a:txBody>
                    <a:bodyPr/>
                    <a:lstStyle/>
                    <a:p>
                      <a:pPr algn="ctr" fontAlgn="b"/>
                      <a:r>
                        <a:rPr lang="en-US" sz="1000" b="0" i="0" u="none" strike="noStrike">
                          <a:solidFill>
                            <a:srgbClr val="000000"/>
                          </a:solidFill>
                          <a:effectLst/>
                          <a:latin typeface="+mn-lt"/>
                        </a:rPr>
                        <a:t>34%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13%</a:t>
                      </a:r>
                    </a:p>
                  </a:txBody>
                  <a:tcPr marL="9525" marR="9525" marT="9525" marB="0" anchor="ct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B05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-20%</a:t>
                      </a:r>
                    </a:p>
                  </a:txBody>
                  <a:tcPr marL="9525" marR="9525" marT="9525" marB="0" anchor="ctr"/>
                </a:tc>
                <a:tc>
                  <a:txBody>
                    <a:bodyPr/>
                    <a:lstStyle/>
                    <a:p>
                      <a:pPr algn="ctr" fontAlgn="b"/>
                      <a:r>
                        <a:rPr lang="en-US" sz="1000" b="0" i="0" u="none" strike="noStrike">
                          <a:solidFill>
                            <a:srgbClr val="FF0000"/>
                          </a:solidFill>
                          <a:effectLst/>
                          <a:latin typeface="+mn-lt"/>
                        </a:rPr>
                        <a:t>-12%</a:t>
                      </a:r>
                    </a:p>
                  </a:txBody>
                  <a:tcPr marL="9525" marR="9525" marT="9525" marB="0" anchor="ctr"/>
                </a:tc>
                <a:extLst>
                  <a:ext uri="{0D108BD9-81ED-4DB2-BD59-A6C34878D82A}">
                    <a16:rowId xmlns:a16="http://schemas.microsoft.com/office/drawing/2014/main" val="1954549513"/>
                  </a:ext>
                </a:extLst>
              </a:tr>
              <a:tr h="131859">
                <a:tc>
                  <a:txBody>
                    <a:bodyPr/>
                    <a:lstStyle/>
                    <a:p>
                      <a:pPr algn="l" fontAlgn="b"/>
                      <a:r>
                        <a:rPr lang="en-US" sz="1000" u="none" strike="noStrike">
                          <a:effectLst/>
                          <a:latin typeface="+mn-lt"/>
                        </a:rPr>
                        <a:t> Lutein</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269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67</a:t>
                      </a:r>
                    </a:p>
                  </a:txBody>
                  <a:tcPr marL="9525" marR="9525" marT="9525" marB="0" anchor="ctr"/>
                </a:tc>
                <a:tc>
                  <a:txBody>
                    <a:bodyPr/>
                    <a:lstStyle/>
                    <a:p>
                      <a:pPr algn="ctr" fontAlgn="b"/>
                      <a:r>
                        <a:rPr lang="en-US" sz="1000" b="0" i="0" u="none" strike="noStrike">
                          <a:solidFill>
                            <a:srgbClr val="000000"/>
                          </a:solidFill>
                          <a:effectLst/>
                          <a:latin typeface="+mn-lt"/>
                        </a:rPr>
                        <a:t>257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31%</a:t>
                      </a:r>
                    </a:p>
                  </a:txBody>
                  <a:tcPr marL="9525" marR="9525" marT="9525" marB="0" anchor="ctr"/>
                </a:tc>
                <a:tc>
                  <a:txBody>
                    <a:bodyPr/>
                    <a:lstStyle/>
                    <a:p>
                      <a:pPr algn="ctr" fontAlgn="b"/>
                      <a:r>
                        <a:rPr lang="en-US" sz="1000" b="0" i="0" u="none" strike="noStrike">
                          <a:solidFill>
                            <a:srgbClr val="000000"/>
                          </a:solidFill>
                          <a:effectLst/>
                          <a:latin typeface="+mn-lt"/>
                        </a:rPr>
                        <a:t>39%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42%</a:t>
                      </a:r>
                    </a:p>
                  </a:txBody>
                  <a:tcPr marL="9525" marR="9525" marT="9525" marB="0" anchor="ctr"/>
                </a:tc>
                <a:tc>
                  <a:txBody>
                    <a:bodyPr/>
                    <a:lstStyle/>
                    <a:p>
                      <a:pPr algn="ctr" fontAlgn="b"/>
                      <a:r>
                        <a:rPr lang="en-US" sz="1000" b="0" i="0" u="none" strike="noStrike">
                          <a:solidFill>
                            <a:srgbClr val="000000"/>
                          </a:solidFill>
                          <a:effectLst/>
                          <a:latin typeface="+mn-lt"/>
                        </a:rPr>
                        <a:t>30%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a:t>
                      </a:r>
                    </a:p>
                  </a:txBody>
                  <a:tcPr marL="9525" marR="9525" marT="9525" marB="0" anchor="ctr"/>
                </a:tc>
                <a:tc>
                  <a:txBody>
                    <a:bodyPr/>
                    <a:lstStyle/>
                    <a:p>
                      <a:pPr algn="ctr" fontAlgn="b"/>
                      <a:r>
                        <a:rPr lang="en-US" sz="1000" b="0" i="0" u="none" strike="noStrike">
                          <a:solidFill>
                            <a:srgbClr val="000000"/>
                          </a:solidFill>
                          <a:effectLst/>
                          <a:latin typeface="+mn-lt"/>
                        </a:rPr>
                        <a:t>24%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B05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-13%</a:t>
                      </a:r>
                    </a:p>
                  </a:txBody>
                  <a:tcPr marL="9525" marR="9525" marT="9525" marB="0" anchor="ctr"/>
                </a:tc>
                <a:tc>
                  <a:txBody>
                    <a:bodyPr/>
                    <a:lstStyle/>
                    <a:p>
                      <a:pPr algn="ctr" fontAlgn="b"/>
                      <a:r>
                        <a:rPr lang="en-US" sz="1000" b="0" i="0" u="none" strike="noStrike">
                          <a:solidFill>
                            <a:srgbClr val="FF0000"/>
                          </a:solidFill>
                          <a:effectLst/>
                          <a:latin typeface="+mn-lt"/>
                        </a:rPr>
                        <a:t>-14%</a:t>
                      </a:r>
                    </a:p>
                  </a:txBody>
                  <a:tcPr marL="9525" marR="9525" marT="9525" marB="0" anchor="ctr"/>
                </a:tc>
                <a:extLst>
                  <a:ext uri="{0D108BD9-81ED-4DB2-BD59-A6C34878D82A}">
                    <a16:rowId xmlns:a16="http://schemas.microsoft.com/office/drawing/2014/main" val="311590043"/>
                  </a:ext>
                </a:extLst>
              </a:tr>
              <a:tr h="131859">
                <a:tc>
                  <a:txBody>
                    <a:bodyPr/>
                    <a:lstStyle/>
                    <a:p>
                      <a:pPr algn="l" fontAlgn="b"/>
                      <a:r>
                        <a:rPr lang="en-US" sz="1000" u="none" strike="noStrike">
                          <a:effectLst/>
                          <a:latin typeface="+mn-lt"/>
                        </a:rPr>
                        <a:t> Melatonin</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118</a:t>
                      </a:r>
                    </a:p>
                  </a:txBody>
                  <a:tcPr marL="9525" marR="9525" marT="9525" marB="0" anchor="ctr"/>
                </a:tc>
                <a:tc>
                  <a:txBody>
                    <a:bodyPr/>
                    <a:lstStyle/>
                    <a:p>
                      <a:pPr algn="ctr" fontAlgn="b"/>
                      <a:r>
                        <a:rPr lang="en-US" sz="1000" b="0" i="0" u="none" strike="noStrike">
                          <a:solidFill>
                            <a:srgbClr val="000000"/>
                          </a:solidFill>
                          <a:effectLst/>
                          <a:latin typeface="+mn-lt"/>
                        </a:rPr>
                        <a:t>277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34%</a:t>
                      </a:r>
                    </a:p>
                  </a:txBody>
                  <a:tcPr marL="9525" marR="9525" marT="9525" marB="0" anchor="ctr"/>
                </a:tc>
                <a:tc>
                  <a:txBody>
                    <a:bodyPr/>
                    <a:lstStyle/>
                    <a:p>
                      <a:pPr algn="ctr" fontAlgn="b"/>
                      <a:r>
                        <a:rPr lang="en-US" sz="1000" b="0" i="0" u="none" strike="noStrike">
                          <a:solidFill>
                            <a:srgbClr val="000000"/>
                          </a:solidFill>
                          <a:effectLst/>
                          <a:latin typeface="+mn-lt"/>
                        </a:rPr>
                        <a:t>30%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45%</a:t>
                      </a:r>
                    </a:p>
                  </a:txBody>
                  <a:tcPr marL="9525" marR="9525" marT="9525" marB="0" anchor="ctr"/>
                </a:tc>
                <a:tc>
                  <a:txBody>
                    <a:bodyPr/>
                    <a:lstStyle/>
                    <a:p>
                      <a:pPr algn="ctr" fontAlgn="b"/>
                      <a:r>
                        <a:rPr lang="en-US" sz="1000" b="0" i="0" u="none" strike="noStrike">
                          <a:solidFill>
                            <a:srgbClr val="000000"/>
                          </a:solidFill>
                          <a:effectLst/>
                          <a:latin typeface="+mn-lt"/>
                        </a:rPr>
                        <a:t>40%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14%</a:t>
                      </a:r>
                    </a:p>
                  </a:txBody>
                  <a:tcPr marL="9525" marR="9525" marT="9525" marB="0" anchor="ctr"/>
                </a:tc>
                <a:tc>
                  <a:txBody>
                    <a:bodyPr/>
                    <a:lstStyle/>
                    <a:p>
                      <a:pPr algn="ctr" fontAlgn="b"/>
                      <a:r>
                        <a:rPr lang="en-US" sz="1000" b="0" i="0" u="none" strike="noStrike">
                          <a:solidFill>
                            <a:srgbClr val="000000"/>
                          </a:solidFill>
                          <a:effectLst/>
                          <a:latin typeface="+mn-lt"/>
                        </a:rPr>
                        <a:t>23%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-20%</a:t>
                      </a:r>
                    </a:p>
                  </a:txBody>
                  <a:tcPr marL="9525" marR="9525" marT="9525" marB="0" anchor="ctr"/>
                </a:tc>
                <a:tc>
                  <a:txBody>
                    <a:bodyPr/>
                    <a:lstStyle/>
                    <a:p>
                      <a:pPr algn="ctr" fontAlgn="b"/>
                      <a:r>
                        <a:rPr lang="en-US" sz="1000" b="0" i="0" u="none" strike="noStrike">
                          <a:solidFill>
                            <a:srgbClr val="FF0000"/>
                          </a:solidFill>
                          <a:effectLst/>
                          <a:latin typeface="+mn-lt"/>
                        </a:rPr>
                        <a:t>-7%</a:t>
                      </a:r>
                    </a:p>
                  </a:txBody>
                  <a:tcPr marL="9525" marR="9525" marT="9525" marB="0" anchor="ctr"/>
                </a:tc>
                <a:extLst>
                  <a:ext uri="{0D108BD9-81ED-4DB2-BD59-A6C34878D82A}">
                    <a16:rowId xmlns:a16="http://schemas.microsoft.com/office/drawing/2014/main" val="2539655181"/>
                  </a:ext>
                </a:extLst>
              </a:tr>
              <a:tr h="131859">
                <a:tc>
                  <a:txBody>
                    <a:bodyPr/>
                    <a:lstStyle/>
                    <a:p>
                      <a:pPr algn="l" fontAlgn="b"/>
                      <a:r>
                        <a:rPr lang="en-US" sz="1000" u="none" strike="noStrike">
                          <a:effectLst/>
                          <a:latin typeface="+mn-lt"/>
                        </a:rPr>
                        <a:t> Vitamin D</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295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175</a:t>
                      </a:r>
                    </a:p>
                  </a:txBody>
                  <a:tcPr marL="9525" marR="9525" marT="9525" marB="0" anchor="ctr"/>
                </a:tc>
                <a:tc>
                  <a:txBody>
                    <a:bodyPr/>
                    <a:lstStyle/>
                    <a:p>
                      <a:pPr algn="ctr" fontAlgn="b"/>
                      <a:r>
                        <a:rPr lang="en-US" sz="1000" b="0" i="0" u="none" strike="noStrike">
                          <a:solidFill>
                            <a:srgbClr val="000000"/>
                          </a:solidFill>
                          <a:effectLst/>
                          <a:latin typeface="+mn-lt"/>
                        </a:rPr>
                        <a:t>365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20%</a:t>
                      </a:r>
                    </a:p>
                  </a:txBody>
                  <a:tcPr marL="9525" marR="9525" marT="9525" marB="0" anchor="ctr"/>
                </a:tc>
                <a:tc>
                  <a:txBody>
                    <a:bodyPr/>
                    <a:lstStyle/>
                    <a:p>
                      <a:pPr algn="ctr" fontAlgn="b"/>
                      <a:r>
                        <a:rPr lang="en-US" sz="1000" b="0" i="0" u="none" strike="noStrike">
                          <a:solidFill>
                            <a:srgbClr val="000000"/>
                          </a:solidFill>
                          <a:effectLst/>
                          <a:latin typeface="+mn-lt"/>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55%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50%</a:t>
                      </a:r>
                    </a:p>
                  </a:txBody>
                  <a:tcPr marL="9525" marR="9525" marT="9525" marB="0" anchor="ctr"/>
                </a:tc>
                <a:tc>
                  <a:txBody>
                    <a:bodyPr/>
                    <a:lstStyle/>
                    <a:p>
                      <a:pPr algn="ctr" fontAlgn="b"/>
                      <a:r>
                        <a:rPr lang="en-US" sz="1000" b="0" i="0" u="none" strike="noStrike">
                          <a:solidFill>
                            <a:srgbClr val="000000"/>
                          </a:solidFill>
                          <a:effectLst/>
                          <a:latin typeface="+mn-lt"/>
                        </a:rPr>
                        <a:t>39%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29%</a:t>
                      </a:r>
                    </a:p>
                  </a:txBody>
                  <a:tcPr marL="9525" marR="9525" marT="9525" marB="0" anchor="ctr"/>
                </a:tc>
                <a:tc>
                  <a:txBody>
                    <a:bodyPr/>
                    <a:lstStyle/>
                    <a:p>
                      <a:pPr algn="ctr" fontAlgn="b"/>
                      <a:r>
                        <a:rPr lang="en-US" sz="1000" b="0" i="0" u="none" strike="noStrike">
                          <a:solidFill>
                            <a:srgbClr val="000000"/>
                          </a:solidFill>
                          <a:effectLst/>
                          <a:latin typeface="+mn-lt"/>
                        </a:rPr>
                        <a:t>46%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B05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B050"/>
                          </a:solidFill>
                          <a:effectLst/>
                          <a:latin typeface="+mn-lt"/>
                        </a:rPr>
                        <a:t>9%</a:t>
                      </a:r>
                    </a:p>
                  </a:txBody>
                  <a:tcPr marL="9525" marR="9525" marT="9525" marB="0" anchor="ctr"/>
                </a:tc>
                <a:tc>
                  <a:txBody>
                    <a:bodyPr/>
                    <a:lstStyle/>
                    <a:p>
                      <a:pPr algn="ctr" fontAlgn="b"/>
                      <a:r>
                        <a:rPr lang="en-US" sz="1000" b="0" i="0" u="none" strike="noStrike">
                          <a:solidFill>
                            <a:srgbClr val="00B050"/>
                          </a:solidFill>
                          <a:effectLst/>
                          <a:latin typeface="+mn-lt"/>
                        </a:rPr>
                        <a:t>32%</a:t>
                      </a:r>
                    </a:p>
                  </a:txBody>
                  <a:tcPr marL="9525" marR="9525" marT="9525" marB="0" anchor="ctr"/>
                </a:tc>
                <a:extLst>
                  <a:ext uri="{0D108BD9-81ED-4DB2-BD59-A6C34878D82A}">
                    <a16:rowId xmlns:a16="http://schemas.microsoft.com/office/drawing/2014/main" val="2127257049"/>
                  </a:ext>
                </a:extLst>
              </a:tr>
              <a:tr h="131859">
                <a:tc>
                  <a:txBody>
                    <a:bodyPr/>
                    <a:lstStyle/>
                    <a:p>
                      <a:pPr algn="l" fontAlgn="b"/>
                      <a:r>
                        <a:rPr lang="en-US" sz="1000" u="none" strike="noStrike">
                          <a:effectLst/>
                          <a:latin typeface="+mn-lt"/>
                        </a:rPr>
                        <a:t> Vitamin K2</a:t>
                      </a:r>
                      <a:endParaRPr lang="en-US" sz="1000" b="1" i="0" u="none" strike="noStrike">
                        <a:solidFill>
                          <a:srgbClr val="000000"/>
                        </a:solidFill>
                        <a:effectLst/>
                        <a:latin typeface="+mn-lt"/>
                      </a:endParaRPr>
                    </a:p>
                  </a:txBody>
                  <a:tcPr marL="6593" marR="6593" marT="6593"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192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103</a:t>
                      </a:r>
                    </a:p>
                  </a:txBody>
                  <a:tcPr marL="9525" marR="9525" marT="9525" marB="0" anchor="ctr"/>
                </a:tc>
                <a:tc>
                  <a:txBody>
                    <a:bodyPr/>
                    <a:lstStyle/>
                    <a:p>
                      <a:pPr algn="ctr" fontAlgn="b"/>
                      <a:r>
                        <a:rPr lang="en-US" sz="1000" b="0" i="0" u="none" strike="noStrike">
                          <a:solidFill>
                            <a:srgbClr val="000000"/>
                          </a:solidFill>
                          <a:effectLst/>
                          <a:latin typeface="+mn-lt"/>
                        </a:rPr>
                        <a:t>317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25%</a:t>
                      </a:r>
                    </a:p>
                  </a:txBody>
                  <a:tcPr marL="9525" marR="9525" marT="9525" marB="0" anchor="ctr"/>
                </a:tc>
                <a:tc>
                  <a:txBody>
                    <a:bodyPr/>
                    <a:lstStyle/>
                    <a:p>
                      <a:pPr algn="ctr" fontAlgn="b"/>
                      <a:r>
                        <a:rPr lang="en-US" sz="1000" b="0" i="0" u="none" strike="noStrike">
                          <a:solidFill>
                            <a:srgbClr val="000000"/>
                          </a:solidFill>
                          <a:effectLst/>
                          <a:latin typeface="+mn-lt"/>
                        </a:rPr>
                        <a:t>27%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39%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49%</a:t>
                      </a:r>
                    </a:p>
                  </a:txBody>
                  <a:tcPr marL="9525" marR="9525" marT="9525" marB="0" anchor="ctr"/>
                </a:tc>
                <a:tc>
                  <a:txBody>
                    <a:bodyPr/>
                    <a:lstStyle/>
                    <a:p>
                      <a:pPr algn="ctr" fontAlgn="b"/>
                      <a:r>
                        <a:rPr lang="en-US" sz="1000" b="0" i="0" u="none" strike="noStrike">
                          <a:solidFill>
                            <a:srgbClr val="000000"/>
                          </a:solidFill>
                          <a:effectLst/>
                          <a:latin typeface="+mn-lt"/>
                        </a:rPr>
                        <a:t>38%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000000"/>
                          </a:solidFill>
                          <a:effectLst/>
                          <a:latin typeface="+mn-lt"/>
                        </a:rPr>
                        <a:t>18%</a:t>
                      </a:r>
                    </a:p>
                  </a:txBody>
                  <a:tcPr marL="9525" marR="9525" marT="9525" marB="0" anchor="ctr"/>
                </a:tc>
                <a:tc>
                  <a:txBody>
                    <a:bodyPr/>
                    <a:lstStyle/>
                    <a:p>
                      <a:pPr algn="ctr" fontAlgn="b"/>
                      <a:r>
                        <a:rPr lang="en-US" sz="1000" b="0" i="0" u="none" strike="noStrike">
                          <a:solidFill>
                            <a:srgbClr val="000000"/>
                          </a:solidFill>
                          <a:effectLst/>
                          <a:latin typeface="+mn-lt"/>
                        </a:rPr>
                        <a:t>30%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a:solidFill>
                            <a:srgbClr val="FF000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a:solidFill>
                            <a:srgbClr val="FF0000"/>
                          </a:solidFill>
                          <a:effectLst/>
                          <a:latin typeface="+mn-lt"/>
                        </a:rPr>
                        <a:t>-7%</a:t>
                      </a:r>
                    </a:p>
                  </a:txBody>
                  <a:tcPr marL="9525" marR="9525" marT="9525" marB="0" anchor="ctr"/>
                </a:tc>
                <a:tc>
                  <a:txBody>
                    <a:bodyPr/>
                    <a:lstStyle/>
                    <a:p>
                      <a:pPr algn="ctr" fontAlgn="b"/>
                      <a:r>
                        <a:rPr lang="en-US" sz="1000" b="0" i="0" u="none" strike="noStrike">
                          <a:solidFill>
                            <a:srgbClr val="00B050"/>
                          </a:solidFill>
                          <a:effectLst/>
                          <a:latin typeface="+mn-lt"/>
                        </a:rPr>
                        <a:t>3%</a:t>
                      </a:r>
                    </a:p>
                  </a:txBody>
                  <a:tcPr marL="9525" marR="9525" marT="9525" marB="0" anchor="ctr"/>
                </a:tc>
                <a:extLst>
                  <a:ext uri="{0D108BD9-81ED-4DB2-BD59-A6C34878D82A}">
                    <a16:rowId xmlns:a16="http://schemas.microsoft.com/office/drawing/2014/main" val="3566255360"/>
                  </a:ext>
                </a:extLst>
              </a:tr>
            </a:tbl>
          </a:graphicData>
        </a:graphic>
      </p:graphicFrame>
      <p:pic>
        <p:nvPicPr>
          <p:cNvPr id="7" name="Google Shape;590;p21" descr="Icon&#10;&#10;Description automatically generated">
            <a:extLst>
              <a:ext uri="{FF2B5EF4-FFF2-40B4-BE49-F238E27FC236}">
                <a16:creationId xmlns:a16="http://schemas.microsoft.com/office/drawing/2014/main" id="{D2F6D84B-C34E-31D7-BB42-2D5684302D8A}"/>
              </a:ext>
            </a:extLst>
          </p:cNvPr>
          <p:cNvPicPr preferRelativeResize="0"/>
          <p:nvPr/>
        </p:nvPicPr>
        <p:blipFill rotWithShape="1">
          <a:blip r:embed="rId2">
            <a:alphaModFix/>
          </a:blip>
          <a:srcRect/>
          <a:stretch/>
        </p:blipFill>
        <p:spPr>
          <a:xfrm>
            <a:off x="194145" y="865775"/>
            <a:ext cx="457200" cy="457200"/>
          </a:xfrm>
          <a:prstGeom prst="rect">
            <a:avLst/>
          </a:prstGeom>
          <a:noFill/>
          <a:ln>
            <a:noFill/>
          </a:ln>
        </p:spPr>
      </p:pic>
    </p:spTree>
    <p:extLst>
      <p:ext uri="{BB962C8B-B14F-4D97-AF65-F5344CB8AC3E}">
        <p14:creationId xmlns:p14="http://schemas.microsoft.com/office/powerpoint/2010/main" val="41023421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Usage change: us</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n varies by supplement. Question: “Which of the following best describes how your use of each of these supplements compares to your usage 1 year ago?”</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3"/>
            <a:ext cx="382524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indent="-285750">
              <a:buClr>
                <a:srgbClr val="000000"/>
              </a:buClr>
              <a:buSzPts val="1400"/>
              <a:buFont typeface="Arial"/>
              <a:buChar char="•"/>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US prebiotic users see by far the most positive net changes, with only mushrooms and prebiotics at </a:t>
            </a:r>
            <a:r>
              <a:rPr lang="en-US" sz="1400">
                <a:solidFill>
                  <a:srgbClr val="000000"/>
                </a:solidFill>
                <a:latin typeface="Arial"/>
                <a:ea typeface="Arial"/>
                <a:cs typeface="Arial"/>
                <a:sym typeface="Arial"/>
              </a:rPr>
              <a:t>net zero</a:t>
            </a: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6" name="Table 5">
            <a:extLst>
              <a:ext uri="{FF2B5EF4-FFF2-40B4-BE49-F238E27FC236}">
                <a16:creationId xmlns:a16="http://schemas.microsoft.com/office/drawing/2014/main" id="{7B09813A-7B90-A948-AEDC-495BA0CA56DC}"/>
              </a:ext>
            </a:extLst>
          </p:cNvPr>
          <p:cNvGraphicFramePr>
            <a:graphicFrameLocks noGrp="1"/>
          </p:cNvGraphicFramePr>
          <p:nvPr>
            <p:extLst>
              <p:ext uri="{D42A27DB-BD31-4B8C-83A1-F6EECF244321}">
                <p14:modId xmlns:p14="http://schemas.microsoft.com/office/powerpoint/2010/main" val="443525902"/>
              </p:ext>
            </p:extLst>
          </p:nvPr>
        </p:nvGraphicFramePr>
        <p:xfrm>
          <a:off x="5257800" y="903826"/>
          <a:ext cx="5943600" cy="5331274"/>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1168228448"/>
                    </a:ext>
                  </a:extLst>
                </a:gridCol>
                <a:gridCol w="914400">
                  <a:extLst>
                    <a:ext uri="{9D8B030D-6E8A-4147-A177-3AD203B41FA5}">
                      <a16:colId xmlns:a16="http://schemas.microsoft.com/office/drawing/2014/main" val="4280992192"/>
                    </a:ext>
                  </a:extLst>
                </a:gridCol>
                <a:gridCol w="914400">
                  <a:extLst>
                    <a:ext uri="{9D8B030D-6E8A-4147-A177-3AD203B41FA5}">
                      <a16:colId xmlns:a16="http://schemas.microsoft.com/office/drawing/2014/main" val="3858649053"/>
                    </a:ext>
                  </a:extLst>
                </a:gridCol>
                <a:gridCol w="914400">
                  <a:extLst>
                    <a:ext uri="{9D8B030D-6E8A-4147-A177-3AD203B41FA5}">
                      <a16:colId xmlns:a16="http://schemas.microsoft.com/office/drawing/2014/main" val="3082541881"/>
                    </a:ext>
                  </a:extLst>
                </a:gridCol>
                <a:gridCol w="914400">
                  <a:extLst>
                    <a:ext uri="{9D8B030D-6E8A-4147-A177-3AD203B41FA5}">
                      <a16:colId xmlns:a16="http://schemas.microsoft.com/office/drawing/2014/main" val="910250422"/>
                    </a:ext>
                  </a:extLst>
                </a:gridCol>
                <a:gridCol w="914400">
                  <a:extLst>
                    <a:ext uri="{9D8B030D-6E8A-4147-A177-3AD203B41FA5}">
                      <a16:colId xmlns:a16="http://schemas.microsoft.com/office/drawing/2014/main" val="2684138917"/>
                    </a:ext>
                  </a:extLst>
                </a:gridCol>
              </a:tblGrid>
              <a:tr h="274320">
                <a:tc>
                  <a:txBody>
                    <a:bodyPr/>
                    <a:lstStyle/>
                    <a:p>
                      <a:pPr algn="ctr" fontAlgn="b"/>
                      <a:endParaRPr lang="en-US" sz="1000" b="0" i="0" u="none" strike="noStrike">
                        <a:solidFill>
                          <a:srgbClr val="000000"/>
                        </a:solidFill>
                        <a:effectLst/>
                        <a:latin typeface="+mn-lt"/>
                      </a:endParaRPr>
                    </a:p>
                  </a:txBody>
                  <a:tcPr marL="6799" marR="6799" marT="6799" marB="0" anchor="ctr"/>
                </a:tc>
                <a:tc>
                  <a:txBody>
                    <a:bodyPr/>
                    <a:lstStyle/>
                    <a:p>
                      <a:pPr algn="ctr" fontAlgn="b"/>
                      <a:r>
                        <a:rPr lang="en-US" sz="1000" u="none" strike="noStrike">
                          <a:effectLst/>
                          <a:latin typeface="+mn-lt"/>
                        </a:rPr>
                        <a:t>n</a:t>
                      </a:r>
                      <a:endParaRPr lang="en-US" sz="1000" b="0" i="0" u="none" strike="noStrike">
                        <a:solidFill>
                          <a:srgbClr val="000000"/>
                        </a:solidFill>
                        <a:effectLst/>
                        <a:latin typeface="+mn-lt"/>
                      </a:endParaRPr>
                    </a:p>
                  </a:txBody>
                  <a:tcPr marL="6799" marR="6799" marT="6799" marB="0" anchor="ctr"/>
                </a:tc>
                <a:tc>
                  <a:txBody>
                    <a:bodyPr/>
                    <a:lstStyle/>
                    <a:p>
                      <a:pPr algn="ctr" fontAlgn="b"/>
                      <a:r>
                        <a:rPr lang="en-US" sz="1000" u="none" strike="noStrike">
                          <a:effectLst/>
                          <a:latin typeface="+mn-lt"/>
                        </a:rPr>
                        <a:t>Taking Less</a:t>
                      </a:r>
                      <a:endParaRPr lang="en-US" sz="1000" b="0" i="0" u="none" strike="noStrike">
                        <a:solidFill>
                          <a:srgbClr val="000000"/>
                        </a:solidFill>
                        <a:effectLst/>
                        <a:latin typeface="+mn-lt"/>
                      </a:endParaRPr>
                    </a:p>
                  </a:txBody>
                  <a:tcPr marL="6799" marR="6799" marT="6799" marB="0" anchor="ctr"/>
                </a:tc>
                <a:tc>
                  <a:txBody>
                    <a:bodyPr/>
                    <a:lstStyle/>
                    <a:p>
                      <a:pPr algn="ctr" fontAlgn="b"/>
                      <a:r>
                        <a:rPr lang="en-US" sz="1000" u="none" strike="noStrike">
                          <a:effectLst/>
                          <a:latin typeface="+mn-lt"/>
                        </a:rPr>
                        <a:t>Taking the Same</a:t>
                      </a:r>
                      <a:endParaRPr lang="en-US" sz="1000" b="0" i="0" u="none" strike="noStrike">
                        <a:solidFill>
                          <a:srgbClr val="000000"/>
                        </a:solidFill>
                        <a:effectLst/>
                        <a:latin typeface="+mn-lt"/>
                      </a:endParaRPr>
                    </a:p>
                  </a:txBody>
                  <a:tcPr marL="6799" marR="6799" marT="6799" marB="0" anchor="ctr"/>
                </a:tc>
                <a:tc>
                  <a:txBody>
                    <a:bodyPr/>
                    <a:lstStyle/>
                    <a:p>
                      <a:pPr algn="ctr" fontAlgn="b"/>
                      <a:r>
                        <a:rPr lang="en-US" sz="1000" u="none" strike="noStrike">
                          <a:effectLst/>
                          <a:latin typeface="+mn-lt"/>
                        </a:rPr>
                        <a:t>Taking More</a:t>
                      </a:r>
                      <a:endParaRPr lang="en-US" sz="1000" b="0" i="0" u="none" strike="noStrike">
                        <a:solidFill>
                          <a:srgbClr val="000000"/>
                        </a:solidFill>
                        <a:effectLst/>
                        <a:latin typeface="+mn-lt"/>
                      </a:endParaRPr>
                    </a:p>
                  </a:txBody>
                  <a:tcPr marL="6799" marR="6799" marT="6799" marB="0" anchor="ctr"/>
                </a:tc>
                <a:tc>
                  <a:txBody>
                    <a:bodyPr/>
                    <a:lstStyle/>
                    <a:p>
                      <a:pPr algn="ctr" fontAlgn="b"/>
                      <a:r>
                        <a:rPr lang="en-US" sz="1000" u="none" strike="noStrike">
                          <a:effectLst/>
                          <a:latin typeface="+mn-lt"/>
                        </a:rPr>
                        <a:t>More vs. Less</a:t>
                      </a:r>
                      <a:endParaRPr lang="en-US" sz="1000" b="0" i="0" u="none" strike="noStrike">
                        <a:solidFill>
                          <a:srgbClr val="000000"/>
                        </a:solidFill>
                        <a:effectLst/>
                        <a:latin typeface="+mn-lt"/>
                      </a:endParaRPr>
                    </a:p>
                  </a:txBody>
                  <a:tcPr marL="6799" marR="6799" marT="6799" marB="0" anchor="ctr"/>
                </a:tc>
                <a:extLst>
                  <a:ext uri="{0D108BD9-81ED-4DB2-BD59-A6C34878D82A}">
                    <a16:rowId xmlns:a16="http://schemas.microsoft.com/office/drawing/2014/main" val="2367076214"/>
                  </a:ext>
                </a:extLst>
              </a:tr>
              <a:tr h="91440">
                <a:tc>
                  <a:txBody>
                    <a:bodyPr/>
                    <a:lstStyle/>
                    <a:p>
                      <a:pPr algn="l" fontAlgn="b"/>
                      <a:r>
                        <a:rPr lang="en-US" sz="1000" b="0" i="0" u="none" strike="noStrike">
                          <a:solidFill>
                            <a:srgbClr val="000000"/>
                          </a:solidFill>
                          <a:effectLst/>
                          <a:latin typeface="+mn-lt"/>
                        </a:rPr>
                        <a:t> Vitamin D</a:t>
                      </a:r>
                    </a:p>
                  </a:txBody>
                  <a:tcPr marL="9525" marR="9525" marT="9525" marB="0" anchor="ctr"/>
                </a:tc>
                <a:tc>
                  <a:txBody>
                    <a:bodyPr/>
                    <a:lstStyle/>
                    <a:p>
                      <a:pPr algn="ctr" fontAlgn="b"/>
                      <a:r>
                        <a:rPr lang="en-US" sz="1000" b="0" i="0" u="none" strike="noStrike">
                          <a:solidFill>
                            <a:srgbClr val="000000"/>
                          </a:solidFill>
                          <a:effectLst/>
                          <a:latin typeface="+mn-lt"/>
                        </a:rPr>
                        <a:t>450</a:t>
                      </a:r>
                    </a:p>
                  </a:txBody>
                  <a:tcPr marL="9525" marR="9525" marT="9525" marB="0" anchor="ctr"/>
                </a:tc>
                <a:tc>
                  <a:txBody>
                    <a:bodyPr/>
                    <a:lstStyle/>
                    <a:p>
                      <a:pPr algn="ctr" fontAlgn="b"/>
                      <a:r>
                        <a:rPr lang="en-US" sz="1000" b="0" i="0" u="none" strike="noStrike">
                          <a:solidFill>
                            <a:srgbClr val="000000"/>
                          </a:solidFill>
                          <a:effectLst/>
                          <a:latin typeface="+mn-lt"/>
                        </a:rPr>
                        <a:t>12%</a:t>
                      </a:r>
                    </a:p>
                  </a:txBody>
                  <a:tcPr marL="9525" marR="9525" marT="9525" marB="0" anchor="ctr"/>
                </a:tc>
                <a:tc>
                  <a:txBody>
                    <a:bodyPr/>
                    <a:lstStyle/>
                    <a:p>
                      <a:pPr algn="ctr" fontAlgn="b"/>
                      <a:r>
                        <a:rPr lang="en-US" sz="1000" b="0" i="0" u="none" strike="noStrike">
                          <a:solidFill>
                            <a:srgbClr val="000000"/>
                          </a:solidFill>
                          <a:effectLst/>
                          <a:latin typeface="+mn-lt"/>
                        </a:rPr>
                        <a:t>48%</a:t>
                      </a:r>
                    </a:p>
                  </a:txBody>
                  <a:tcPr marL="9525" marR="9525" marT="9525" marB="0" anchor="ctr"/>
                </a:tc>
                <a:tc>
                  <a:txBody>
                    <a:bodyPr/>
                    <a:lstStyle/>
                    <a:p>
                      <a:pPr algn="ctr" fontAlgn="b"/>
                      <a:r>
                        <a:rPr lang="en-US" sz="1000" b="0" i="0" u="none" strike="noStrike">
                          <a:solidFill>
                            <a:srgbClr val="000000"/>
                          </a:solidFill>
                          <a:effectLst/>
                          <a:latin typeface="+mn-lt"/>
                        </a:rPr>
                        <a:t>39%</a:t>
                      </a:r>
                    </a:p>
                  </a:txBody>
                  <a:tcPr marL="9525" marR="9525" marT="9525" marB="0" anchor="ctr"/>
                </a:tc>
                <a:tc>
                  <a:txBody>
                    <a:bodyPr/>
                    <a:lstStyle/>
                    <a:p>
                      <a:pPr algn="ctr" fontAlgn="b"/>
                      <a:r>
                        <a:rPr lang="en-US" sz="1000" b="0" i="0" u="none" strike="noStrike">
                          <a:solidFill>
                            <a:srgbClr val="00B050"/>
                          </a:solidFill>
                          <a:effectLst/>
                          <a:latin typeface="+mn-lt"/>
                        </a:rPr>
                        <a:t>26%</a:t>
                      </a:r>
                    </a:p>
                  </a:txBody>
                  <a:tcPr marL="9525" marR="9525" marT="9525" marB="0" anchor="ctr"/>
                </a:tc>
                <a:extLst>
                  <a:ext uri="{0D108BD9-81ED-4DB2-BD59-A6C34878D82A}">
                    <a16:rowId xmlns:a16="http://schemas.microsoft.com/office/drawing/2014/main" val="2479093412"/>
                  </a:ext>
                </a:extLst>
              </a:tr>
              <a:tr h="91440">
                <a:tc>
                  <a:txBody>
                    <a:bodyPr/>
                    <a:lstStyle/>
                    <a:p>
                      <a:pPr algn="l" fontAlgn="b"/>
                      <a:r>
                        <a:rPr lang="en-US" sz="1000" b="0" i="0" u="none" strike="noStrike">
                          <a:solidFill>
                            <a:srgbClr val="000000"/>
                          </a:solidFill>
                          <a:effectLst/>
                          <a:latin typeface="+mn-lt"/>
                        </a:rPr>
                        <a:t> Vitamin C</a:t>
                      </a:r>
                    </a:p>
                  </a:txBody>
                  <a:tcPr marL="9525" marR="9525" marT="9525" marB="0" anchor="ctr"/>
                </a:tc>
                <a:tc>
                  <a:txBody>
                    <a:bodyPr/>
                    <a:lstStyle/>
                    <a:p>
                      <a:pPr algn="ctr" fontAlgn="b"/>
                      <a:r>
                        <a:rPr lang="en-US" sz="1000" b="0" i="0" u="none" strike="noStrike">
                          <a:solidFill>
                            <a:srgbClr val="000000"/>
                          </a:solidFill>
                          <a:effectLst/>
                          <a:latin typeface="+mn-lt"/>
                        </a:rPr>
                        <a:t>459</a:t>
                      </a:r>
                    </a:p>
                  </a:txBody>
                  <a:tcPr marL="9525" marR="9525" marT="9525" marB="0" anchor="ctr"/>
                </a:tc>
                <a:tc>
                  <a:txBody>
                    <a:bodyPr/>
                    <a:lstStyle/>
                    <a:p>
                      <a:pPr algn="ctr" fontAlgn="b"/>
                      <a:r>
                        <a:rPr lang="en-US" sz="1000" b="0" i="0" u="none" strike="noStrike">
                          <a:solidFill>
                            <a:srgbClr val="000000"/>
                          </a:solidFill>
                          <a:effectLst/>
                          <a:latin typeface="+mn-lt"/>
                        </a:rPr>
                        <a:t>13%</a:t>
                      </a:r>
                    </a:p>
                  </a:txBody>
                  <a:tcPr marL="9525" marR="9525" marT="9525" marB="0" anchor="ctr"/>
                </a:tc>
                <a:tc>
                  <a:txBody>
                    <a:bodyPr/>
                    <a:lstStyle/>
                    <a:p>
                      <a:pPr algn="ctr" fontAlgn="b"/>
                      <a:r>
                        <a:rPr lang="en-US" sz="1000" b="0" i="0" u="none" strike="noStrike">
                          <a:solidFill>
                            <a:srgbClr val="000000"/>
                          </a:solidFill>
                          <a:effectLst/>
                          <a:latin typeface="+mn-lt"/>
                        </a:rPr>
                        <a:t>49%</a:t>
                      </a:r>
                    </a:p>
                  </a:txBody>
                  <a:tcPr marL="9525" marR="9525" marT="9525" marB="0" anchor="ctr"/>
                </a:tc>
                <a:tc>
                  <a:txBody>
                    <a:bodyPr/>
                    <a:lstStyle/>
                    <a:p>
                      <a:pPr algn="ctr" fontAlgn="b"/>
                      <a:r>
                        <a:rPr lang="en-US" sz="1000" b="0" i="0" u="none" strike="noStrike">
                          <a:solidFill>
                            <a:srgbClr val="000000"/>
                          </a:solidFill>
                          <a:effectLst/>
                          <a:latin typeface="+mn-lt"/>
                        </a:rPr>
                        <a:t>38%</a:t>
                      </a:r>
                    </a:p>
                  </a:txBody>
                  <a:tcPr marL="9525" marR="9525" marT="9525" marB="0" anchor="ctr"/>
                </a:tc>
                <a:tc>
                  <a:txBody>
                    <a:bodyPr/>
                    <a:lstStyle/>
                    <a:p>
                      <a:pPr algn="ctr" fontAlgn="b"/>
                      <a:r>
                        <a:rPr lang="en-US" sz="1000" b="0" i="0" u="none" strike="noStrike">
                          <a:solidFill>
                            <a:srgbClr val="00B050"/>
                          </a:solidFill>
                          <a:effectLst/>
                          <a:latin typeface="+mn-lt"/>
                        </a:rPr>
                        <a:t>25%</a:t>
                      </a:r>
                    </a:p>
                  </a:txBody>
                  <a:tcPr marL="9525" marR="9525" marT="9525" marB="0" anchor="ctr"/>
                </a:tc>
                <a:extLst>
                  <a:ext uri="{0D108BD9-81ED-4DB2-BD59-A6C34878D82A}">
                    <a16:rowId xmlns:a16="http://schemas.microsoft.com/office/drawing/2014/main" val="3179851705"/>
                  </a:ext>
                </a:extLst>
              </a:tr>
              <a:tr h="91440">
                <a:tc>
                  <a:txBody>
                    <a:bodyPr/>
                    <a:lstStyle/>
                    <a:p>
                      <a:pPr algn="l" fontAlgn="b"/>
                      <a:r>
                        <a:rPr lang="en-US" sz="1000" b="0" i="0" u="none" strike="noStrike">
                          <a:solidFill>
                            <a:srgbClr val="000000"/>
                          </a:solidFill>
                          <a:effectLst/>
                          <a:latin typeface="+mn-lt"/>
                        </a:rPr>
                        <a:t> Multivitamin</a:t>
                      </a:r>
                    </a:p>
                  </a:txBody>
                  <a:tcPr marL="9525" marR="9525" marT="9525" marB="0" anchor="ctr"/>
                </a:tc>
                <a:tc>
                  <a:txBody>
                    <a:bodyPr/>
                    <a:lstStyle/>
                    <a:p>
                      <a:pPr algn="ctr" fontAlgn="b"/>
                      <a:r>
                        <a:rPr lang="en-US" sz="1000" b="0" i="0" u="none" strike="noStrike">
                          <a:solidFill>
                            <a:srgbClr val="000000"/>
                          </a:solidFill>
                          <a:effectLst/>
                          <a:latin typeface="+mn-lt"/>
                        </a:rPr>
                        <a:t>457</a:t>
                      </a:r>
                    </a:p>
                  </a:txBody>
                  <a:tcPr marL="9525" marR="9525" marT="9525" marB="0" anchor="ctr"/>
                </a:tc>
                <a:tc>
                  <a:txBody>
                    <a:bodyPr/>
                    <a:lstStyle/>
                    <a:p>
                      <a:pPr algn="ctr" fontAlgn="b"/>
                      <a:r>
                        <a:rPr lang="en-US" sz="1000" b="0" i="0" u="none" strike="noStrike">
                          <a:solidFill>
                            <a:srgbClr val="000000"/>
                          </a:solidFill>
                          <a:effectLst/>
                          <a:latin typeface="+mn-lt"/>
                        </a:rPr>
                        <a:t>15%</a:t>
                      </a:r>
                    </a:p>
                  </a:txBody>
                  <a:tcPr marL="9525" marR="9525" marT="9525" marB="0" anchor="ctr"/>
                </a:tc>
                <a:tc>
                  <a:txBody>
                    <a:bodyPr/>
                    <a:lstStyle/>
                    <a:p>
                      <a:pPr algn="ctr" fontAlgn="b"/>
                      <a:r>
                        <a:rPr lang="en-US" sz="1000" b="0" i="0" u="none" strike="noStrike">
                          <a:solidFill>
                            <a:srgbClr val="000000"/>
                          </a:solidFill>
                          <a:effectLst/>
                          <a:latin typeface="+mn-lt"/>
                        </a:rPr>
                        <a:t>48%</a:t>
                      </a:r>
                    </a:p>
                  </a:txBody>
                  <a:tcPr marL="9525" marR="9525" marT="9525" marB="0" anchor="ctr"/>
                </a:tc>
                <a:tc>
                  <a:txBody>
                    <a:bodyPr/>
                    <a:lstStyle/>
                    <a:p>
                      <a:pPr algn="ctr" fontAlgn="b"/>
                      <a:r>
                        <a:rPr lang="en-US" sz="1000" b="0" i="0" u="none" strike="noStrike">
                          <a:solidFill>
                            <a:srgbClr val="000000"/>
                          </a:solidFill>
                          <a:effectLst/>
                          <a:latin typeface="+mn-lt"/>
                        </a:rPr>
                        <a:t>35%</a:t>
                      </a:r>
                    </a:p>
                  </a:txBody>
                  <a:tcPr marL="9525" marR="9525" marT="9525" marB="0" anchor="ctr"/>
                </a:tc>
                <a:tc>
                  <a:txBody>
                    <a:bodyPr/>
                    <a:lstStyle/>
                    <a:p>
                      <a:pPr algn="ctr" fontAlgn="b"/>
                      <a:r>
                        <a:rPr lang="en-US" sz="1000" b="0" i="0" u="none" strike="noStrike">
                          <a:solidFill>
                            <a:srgbClr val="00B050"/>
                          </a:solidFill>
                          <a:effectLst/>
                          <a:latin typeface="+mn-lt"/>
                        </a:rPr>
                        <a:t>20%</a:t>
                      </a:r>
                    </a:p>
                  </a:txBody>
                  <a:tcPr marL="9525" marR="9525" marT="9525" marB="0" anchor="ctr"/>
                </a:tc>
                <a:extLst>
                  <a:ext uri="{0D108BD9-81ED-4DB2-BD59-A6C34878D82A}">
                    <a16:rowId xmlns:a16="http://schemas.microsoft.com/office/drawing/2014/main" val="18241870"/>
                  </a:ext>
                </a:extLst>
              </a:tr>
              <a:tr h="91440">
                <a:tc>
                  <a:txBody>
                    <a:bodyPr/>
                    <a:lstStyle/>
                    <a:p>
                      <a:pPr algn="l" fontAlgn="b"/>
                      <a:r>
                        <a:rPr lang="en-US" sz="1000" b="0" i="0" u="none" strike="noStrike">
                          <a:solidFill>
                            <a:srgbClr val="000000"/>
                          </a:solidFill>
                          <a:effectLst/>
                          <a:latin typeface="+mn-lt"/>
                        </a:rPr>
                        <a:t> Calcium</a:t>
                      </a:r>
                    </a:p>
                  </a:txBody>
                  <a:tcPr marL="9525" marR="9525" marT="9525" marB="0" anchor="ctr"/>
                </a:tc>
                <a:tc>
                  <a:txBody>
                    <a:bodyPr/>
                    <a:lstStyle/>
                    <a:p>
                      <a:pPr algn="ctr" fontAlgn="b"/>
                      <a:r>
                        <a:rPr lang="en-US" sz="1000" b="0" i="0" u="none" strike="noStrike">
                          <a:solidFill>
                            <a:srgbClr val="000000"/>
                          </a:solidFill>
                          <a:effectLst/>
                          <a:latin typeface="+mn-lt"/>
                        </a:rPr>
                        <a:t>430</a:t>
                      </a:r>
                    </a:p>
                  </a:txBody>
                  <a:tcPr marL="9525" marR="9525" marT="9525" marB="0" anchor="ctr"/>
                </a:tc>
                <a:tc>
                  <a:txBody>
                    <a:bodyPr/>
                    <a:lstStyle/>
                    <a:p>
                      <a:pPr algn="ctr" fontAlgn="b"/>
                      <a:r>
                        <a:rPr lang="en-US" sz="1000" b="0" i="0" u="none" strike="noStrike">
                          <a:solidFill>
                            <a:srgbClr val="000000"/>
                          </a:solidFill>
                          <a:effectLst/>
                          <a:latin typeface="+mn-lt"/>
                        </a:rPr>
                        <a:t>17%</a:t>
                      </a:r>
                    </a:p>
                  </a:txBody>
                  <a:tcPr marL="9525" marR="9525" marT="9525" marB="0" anchor="ctr"/>
                </a:tc>
                <a:tc>
                  <a:txBody>
                    <a:bodyPr/>
                    <a:lstStyle/>
                    <a:p>
                      <a:pPr algn="ctr" fontAlgn="b"/>
                      <a:r>
                        <a:rPr lang="en-US" sz="1000" b="0" i="0" u="none" strike="noStrike">
                          <a:solidFill>
                            <a:srgbClr val="000000"/>
                          </a:solidFill>
                          <a:effectLst/>
                          <a:latin typeface="+mn-lt"/>
                        </a:rPr>
                        <a:t>44%</a:t>
                      </a:r>
                    </a:p>
                  </a:txBody>
                  <a:tcPr marL="9525" marR="9525" marT="9525" marB="0" anchor="ctr"/>
                </a:tc>
                <a:tc>
                  <a:txBody>
                    <a:bodyPr/>
                    <a:lstStyle/>
                    <a:p>
                      <a:pPr algn="ctr" fontAlgn="b"/>
                      <a:r>
                        <a:rPr lang="en-US" sz="1000" b="0" i="0" u="none" strike="noStrike">
                          <a:solidFill>
                            <a:srgbClr val="000000"/>
                          </a:solidFill>
                          <a:effectLst/>
                          <a:latin typeface="+mn-lt"/>
                        </a:rPr>
                        <a:t>35%</a:t>
                      </a:r>
                    </a:p>
                  </a:txBody>
                  <a:tcPr marL="9525" marR="9525" marT="9525" marB="0" anchor="ctr"/>
                </a:tc>
                <a:tc>
                  <a:txBody>
                    <a:bodyPr/>
                    <a:lstStyle/>
                    <a:p>
                      <a:pPr algn="ctr" fontAlgn="b"/>
                      <a:r>
                        <a:rPr lang="en-US" sz="1000" b="0" i="0" u="none" strike="noStrike">
                          <a:solidFill>
                            <a:srgbClr val="00B050"/>
                          </a:solidFill>
                          <a:effectLst/>
                          <a:latin typeface="+mn-lt"/>
                        </a:rPr>
                        <a:t>18%</a:t>
                      </a:r>
                    </a:p>
                  </a:txBody>
                  <a:tcPr marL="9525" marR="9525" marT="9525" marB="0" anchor="ctr"/>
                </a:tc>
                <a:extLst>
                  <a:ext uri="{0D108BD9-81ED-4DB2-BD59-A6C34878D82A}">
                    <a16:rowId xmlns:a16="http://schemas.microsoft.com/office/drawing/2014/main" val="3268088495"/>
                  </a:ext>
                </a:extLst>
              </a:tr>
              <a:tr h="91440">
                <a:tc>
                  <a:txBody>
                    <a:bodyPr/>
                    <a:lstStyle/>
                    <a:p>
                      <a:pPr algn="l" fontAlgn="b"/>
                      <a:r>
                        <a:rPr lang="en-US" sz="1000" b="0" i="0" u="none" strike="noStrike">
                          <a:solidFill>
                            <a:srgbClr val="000000"/>
                          </a:solidFill>
                          <a:effectLst/>
                          <a:latin typeface="+mn-lt"/>
                        </a:rPr>
                        <a:t> Vitamin K2</a:t>
                      </a:r>
                    </a:p>
                  </a:txBody>
                  <a:tcPr marL="9525" marR="9525" marT="9525" marB="0" anchor="ctr"/>
                </a:tc>
                <a:tc>
                  <a:txBody>
                    <a:bodyPr/>
                    <a:lstStyle/>
                    <a:p>
                      <a:pPr algn="ctr" fontAlgn="b"/>
                      <a:r>
                        <a:rPr lang="en-US" sz="1000" b="0" i="0" u="none" strike="noStrike">
                          <a:solidFill>
                            <a:srgbClr val="000000"/>
                          </a:solidFill>
                          <a:effectLst/>
                          <a:latin typeface="+mn-lt"/>
                        </a:rPr>
                        <a:t>333</a:t>
                      </a:r>
                    </a:p>
                  </a:txBody>
                  <a:tcPr marL="9525" marR="9525" marT="9525" marB="0" anchor="ctr"/>
                </a:tc>
                <a:tc>
                  <a:txBody>
                    <a:bodyPr/>
                    <a:lstStyle/>
                    <a:p>
                      <a:pPr algn="ctr" fontAlgn="b"/>
                      <a:r>
                        <a:rPr lang="en-US" sz="1000" b="0" i="0" u="none" strike="noStrike">
                          <a:solidFill>
                            <a:srgbClr val="000000"/>
                          </a:solidFill>
                          <a:effectLst/>
                          <a:latin typeface="+mn-lt"/>
                        </a:rPr>
                        <a:t>18%</a:t>
                      </a:r>
                    </a:p>
                  </a:txBody>
                  <a:tcPr marL="9525" marR="9525" marT="9525" marB="0" anchor="ctr"/>
                </a:tc>
                <a:tc>
                  <a:txBody>
                    <a:bodyPr/>
                    <a:lstStyle/>
                    <a:p>
                      <a:pPr algn="ctr" fontAlgn="b"/>
                      <a:r>
                        <a:rPr lang="en-US" sz="1000" b="0" i="0" u="none" strike="noStrike">
                          <a:solidFill>
                            <a:srgbClr val="000000"/>
                          </a:solidFill>
                          <a:effectLst/>
                          <a:latin typeface="+mn-lt"/>
                        </a:rPr>
                        <a:t>41%</a:t>
                      </a:r>
                    </a:p>
                  </a:txBody>
                  <a:tcPr marL="9525" marR="9525" marT="9525" marB="0" anchor="ctr"/>
                </a:tc>
                <a:tc>
                  <a:txBody>
                    <a:bodyPr/>
                    <a:lstStyle/>
                    <a:p>
                      <a:pPr algn="ctr" fontAlgn="b"/>
                      <a:r>
                        <a:rPr lang="en-US" sz="1000" b="0" i="0" u="none" strike="noStrike">
                          <a:solidFill>
                            <a:srgbClr val="000000"/>
                          </a:solidFill>
                          <a:effectLst/>
                          <a:latin typeface="+mn-lt"/>
                        </a:rPr>
                        <a:t>35%</a:t>
                      </a:r>
                    </a:p>
                  </a:txBody>
                  <a:tcPr marL="9525" marR="9525" marT="9525" marB="0" anchor="ctr"/>
                </a:tc>
                <a:tc>
                  <a:txBody>
                    <a:bodyPr/>
                    <a:lstStyle/>
                    <a:p>
                      <a:pPr algn="ctr" fontAlgn="b"/>
                      <a:r>
                        <a:rPr lang="en-US" sz="1000" b="0" i="0" u="none" strike="noStrike">
                          <a:solidFill>
                            <a:srgbClr val="00B050"/>
                          </a:solidFill>
                          <a:effectLst/>
                          <a:latin typeface="+mn-lt"/>
                        </a:rPr>
                        <a:t>17%</a:t>
                      </a:r>
                    </a:p>
                  </a:txBody>
                  <a:tcPr marL="9525" marR="9525" marT="9525" marB="0" anchor="ctr"/>
                </a:tc>
                <a:extLst>
                  <a:ext uri="{0D108BD9-81ED-4DB2-BD59-A6C34878D82A}">
                    <a16:rowId xmlns:a16="http://schemas.microsoft.com/office/drawing/2014/main" val="3326340557"/>
                  </a:ext>
                </a:extLst>
              </a:tr>
              <a:tr h="91440">
                <a:tc>
                  <a:txBody>
                    <a:bodyPr/>
                    <a:lstStyle/>
                    <a:p>
                      <a:pPr algn="l" fontAlgn="b"/>
                      <a:r>
                        <a:rPr lang="en-US" sz="1000" b="0" i="0" u="none" strike="noStrike">
                          <a:solidFill>
                            <a:srgbClr val="000000"/>
                          </a:solidFill>
                          <a:effectLst/>
                          <a:latin typeface="+mn-lt"/>
                        </a:rPr>
                        <a:t> Probiotics</a:t>
                      </a:r>
                    </a:p>
                  </a:txBody>
                  <a:tcPr marL="9525" marR="9525" marT="9525" marB="0" anchor="ctr"/>
                </a:tc>
                <a:tc>
                  <a:txBody>
                    <a:bodyPr/>
                    <a:lstStyle/>
                    <a:p>
                      <a:pPr algn="ctr" fontAlgn="b"/>
                      <a:r>
                        <a:rPr lang="en-US" sz="1000" b="0" i="0" u="none" strike="noStrike">
                          <a:solidFill>
                            <a:srgbClr val="000000"/>
                          </a:solidFill>
                          <a:effectLst/>
                          <a:latin typeface="+mn-lt"/>
                        </a:rPr>
                        <a:t>448</a:t>
                      </a:r>
                    </a:p>
                  </a:txBody>
                  <a:tcPr marL="9525" marR="9525" marT="9525" marB="0" anchor="ctr"/>
                </a:tc>
                <a:tc>
                  <a:txBody>
                    <a:bodyPr/>
                    <a:lstStyle/>
                    <a:p>
                      <a:pPr algn="ctr" fontAlgn="b"/>
                      <a:r>
                        <a:rPr lang="en-US" sz="1000" b="0" i="0" u="none" strike="noStrike">
                          <a:solidFill>
                            <a:srgbClr val="000000"/>
                          </a:solidFill>
                          <a:effectLst/>
                          <a:latin typeface="+mn-lt"/>
                        </a:rPr>
                        <a:t>19%</a:t>
                      </a:r>
                    </a:p>
                  </a:txBody>
                  <a:tcPr marL="9525" marR="9525" marT="9525" marB="0" anchor="ctr"/>
                </a:tc>
                <a:tc>
                  <a:txBody>
                    <a:bodyPr/>
                    <a:lstStyle/>
                    <a:p>
                      <a:pPr algn="ctr" fontAlgn="b"/>
                      <a:r>
                        <a:rPr lang="en-US" sz="1000" b="0" i="0" u="none" strike="noStrike">
                          <a:solidFill>
                            <a:srgbClr val="000000"/>
                          </a:solidFill>
                          <a:effectLst/>
                          <a:latin typeface="+mn-lt"/>
                        </a:rPr>
                        <a:t>47%</a:t>
                      </a:r>
                    </a:p>
                  </a:txBody>
                  <a:tcPr marL="9525" marR="9525" marT="9525" marB="0" anchor="ctr"/>
                </a:tc>
                <a:tc>
                  <a:txBody>
                    <a:bodyPr/>
                    <a:lstStyle/>
                    <a:p>
                      <a:pPr algn="ctr" fontAlgn="b"/>
                      <a:r>
                        <a:rPr lang="en-US" sz="1000" b="0" i="0" u="none" strike="noStrike">
                          <a:solidFill>
                            <a:srgbClr val="000000"/>
                          </a:solidFill>
                          <a:effectLst/>
                          <a:latin typeface="+mn-lt"/>
                        </a:rPr>
                        <a:t>32%</a:t>
                      </a:r>
                    </a:p>
                  </a:txBody>
                  <a:tcPr marL="9525" marR="9525" marT="9525" marB="0" anchor="ctr"/>
                </a:tc>
                <a:tc>
                  <a:txBody>
                    <a:bodyPr/>
                    <a:lstStyle/>
                    <a:p>
                      <a:pPr algn="ctr" fontAlgn="b"/>
                      <a:r>
                        <a:rPr lang="en-US" sz="1000" b="0" i="0" u="none" strike="noStrike">
                          <a:solidFill>
                            <a:srgbClr val="00B050"/>
                          </a:solidFill>
                          <a:effectLst/>
                          <a:latin typeface="+mn-lt"/>
                        </a:rPr>
                        <a:t>13%</a:t>
                      </a:r>
                    </a:p>
                  </a:txBody>
                  <a:tcPr marL="9525" marR="9525" marT="9525" marB="0" anchor="ctr"/>
                </a:tc>
                <a:extLst>
                  <a:ext uri="{0D108BD9-81ED-4DB2-BD59-A6C34878D82A}">
                    <a16:rowId xmlns:a16="http://schemas.microsoft.com/office/drawing/2014/main" val="1388792371"/>
                  </a:ext>
                </a:extLst>
              </a:tr>
              <a:tr h="91440">
                <a:tc>
                  <a:txBody>
                    <a:bodyPr/>
                    <a:lstStyle/>
                    <a:p>
                      <a:pPr algn="l" fontAlgn="b"/>
                      <a:r>
                        <a:rPr lang="en-US" sz="1000" b="0" i="0" u="none" strike="noStrike">
                          <a:solidFill>
                            <a:srgbClr val="000000"/>
                          </a:solidFill>
                          <a:effectLst/>
                          <a:latin typeface="+mn-lt"/>
                        </a:rPr>
                        <a:t> Antioxidants</a:t>
                      </a:r>
                    </a:p>
                  </a:txBody>
                  <a:tcPr marL="9525" marR="9525" marT="9525" marB="0" anchor="ctr"/>
                </a:tc>
                <a:tc>
                  <a:txBody>
                    <a:bodyPr/>
                    <a:lstStyle/>
                    <a:p>
                      <a:pPr algn="ctr" fontAlgn="b"/>
                      <a:r>
                        <a:rPr lang="en-US" sz="1000" b="0" i="0" u="none" strike="noStrike">
                          <a:solidFill>
                            <a:srgbClr val="000000"/>
                          </a:solidFill>
                          <a:effectLst/>
                          <a:latin typeface="+mn-lt"/>
                        </a:rPr>
                        <a:t>436</a:t>
                      </a:r>
                    </a:p>
                  </a:txBody>
                  <a:tcPr marL="9525" marR="9525" marT="9525" marB="0" anchor="ctr"/>
                </a:tc>
                <a:tc>
                  <a:txBody>
                    <a:bodyPr/>
                    <a:lstStyle/>
                    <a:p>
                      <a:pPr algn="ctr" fontAlgn="b"/>
                      <a:r>
                        <a:rPr lang="en-US" sz="1000" b="0" i="0" u="none" strike="noStrike">
                          <a:solidFill>
                            <a:srgbClr val="000000"/>
                          </a:solidFill>
                          <a:effectLst/>
                          <a:latin typeface="+mn-lt"/>
                        </a:rPr>
                        <a:t>19%</a:t>
                      </a:r>
                    </a:p>
                  </a:txBody>
                  <a:tcPr marL="9525" marR="9525" marT="9525" marB="0" anchor="ctr"/>
                </a:tc>
                <a:tc>
                  <a:txBody>
                    <a:bodyPr/>
                    <a:lstStyle/>
                    <a:p>
                      <a:pPr algn="ctr" fontAlgn="b"/>
                      <a:r>
                        <a:rPr lang="en-US" sz="1000" b="0" i="0" u="none" strike="noStrike">
                          <a:solidFill>
                            <a:srgbClr val="000000"/>
                          </a:solidFill>
                          <a:effectLst/>
                          <a:latin typeface="+mn-lt"/>
                        </a:rPr>
                        <a:t>46%</a:t>
                      </a:r>
                    </a:p>
                  </a:txBody>
                  <a:tcPr marL="9525" marR="9525" marT="9525" marB="0" anchor="ctr"/>
                </a:tc>
                <a:tc>
                  <a:txBody>
                    <a:bodyPr/>
                    <a:lstStyle/>
                    <a:p>
                      <a:pPr algn="ctr" fontAlgn="b"/>
                      <a:r>
                        <a:rPr lang="en-US" sz="1000" b="0" i="0" u="none" strike="noStrike">
                          <a:solidFill>
                            <a:srgbClr val="000000"/>
                          </a:solidFill>
                          <a:effectLst/>
                          <a:latin typeface="+mn-lt"/>
                        </a:rPr>
                        <a:t>31%</a:t>
                      </a:r>
                    </a:p>
                  </a:txBody>
                  <a:tcPr marL="9525" marR="9525" marT="9525" marB="0" anchor="ctr"/>
                </a:tc>
                <a:tc>
                  <a:txBody>
                    <a:bodyPr/>
                    <a:lstStyle/>
                    <a:p>
                      <a:pPr algn="ctr" fontAlgn="b"/>
                      <a:r>
                        <a:rPr lang="en-US" sz="1000" b="0" i="0" u="none" strike="noStrike">
                          <a:solidFill>
                            <a:srgbClr val="00B050"/>
                          </a:solidFill>
                          <a:effectLst/>
                          <a:latin typeface="+mn-lt"/>
                        </a:rPr>
                        <a:t>12%</a:t>
                      </a:r>
                    </a:p>
                  </a:txBody>
                  <a:tcPr marL="9525" marR="9525" marT="9525" marB="0" anchor="ctr"/>
                </a:tc>
                <a:extLst>
                  <a:ext uri="{0D108BD9-81ED-4DB2-BD59-A6C34878D82A}">
                    <a16:rowId xmlns:a16="http://schemas.microsoft.com/office/drawing/2014/main" val="3869592005"/>
                  </a:ext>
                </a:extLst>
              </a:tr>
              <a:tr h="91440">
                <a:tc>
                  <a:txBody>
                    <a:bodyPr/>
                    <a:lstStyle/>
                    <a:p>
                      <a:pPr algn="l" fontAlgn="b"/>
                      <a:r>
                        <a:rPr lang="en-US" sz="1000" b="0" i="0" u="none" strike="noStrike">
                          <a:solidFill>
                            <a:srgbClr val="000000"/>
                          </a:solidFill>
                          <a:effectLst/>
                          <a:latin typeface="+mn-lt"/>
                        </a:rPr>
                        <a:t> Curcumin/ Turmeric</a:t>
                      </a:r>
                    </a:p>
                  </a:txBody>
                  <a:tcPr marL="9525" marR="9525" marT="9525" marB="0" anchor="ctr"/>
                </a:tc>
                <a:tc>
                  <a:txBody>
                    <a:bodyPr/>
                    <a:lstStyle/>
                    <a:p>
                      <a:pPr algn="ctr" fontAlgn="b"/>
                      <a:r>
                        <a:rPr lang="en-US" sz="1000" b="0" i="0" u="none" strike="noStrike">
                          <a:solidFill>
                            <a:srgbClr val="000000"/>
                          </a:solidFill>
                          <a:effectLst/>
                          <a:latin typeface="+mn-lt"/>
                        </a:rPr>
                        <a:t>365</a:t>
                      </a:r>
                    </a:p>
                  </a:txBody>
                  <a:tcPr marL="9525" marR="9525" marT="9525" marB="0" anchor="ctr"/>
                </a:tc>
                <a:tc>
                  <a:txBody>
                    <a:bodyPr/>
                    <a:lstStyle/>
                    <a:p>
                      <a:pPr algn="ctr" fontAlgn="b"/>
                      <a:r>
                        <a:rPr lang="en-US" sz="1000" b="0" i="0" u="none" strike="noStrike">
                          <a:solidFill>
                            <a:srgbClr val="000000"/>
                          </a:solidFill>
                          <a:effectLst/>
                          <a:latin typeface="+mn-lt"/>
                        </a:rPr>
                        <a:t>21%</a:t>
                      </a:r>
                    </a:p>
                  </a:txBody>
                  <a:tcPr marL="9525" marR="9525" marT="9525" marB="0" anchor="ctr"/>
                </a:tc>
                <a:tc>
                  <a:txBody>
                    <a:bodyPr/>
                    <a:lstStyle/>
                    <a:p>
                      <a:pPr algn="ctr" fontAlgn="b"/>
                      <a:r>
                        <a:rPr lang="en-US" sz="1000" b="0" i="0" u="none" strike="noStrike">
                          <a:solidFill>
                            <a:srgbClr val="000000"/>
                          </a:solidFill>
                          <a:effectLst/>
                          <a:latin typeface="+mn-lt"/>
                        </a:rPr>
                        <a:t>42%</a:t>
                      </a:r>
                    </a:p>
                  </a:txBody>
                  <a:tcPr marL="9525" marR="9525" marT="9525" marB="0" anchor="ctr"/>
                </a:tc>
                <a:tc>
                  <a:txBody>
                    <a:bodyPr/>
                    <a:lstStyle/>
                    <a:p>
                      <a:pPr algn="ctr" fontAlgn="b"/>
                      <a:r>
                        <a:rPr lang="en-US" sz="1000" b="0" i="0" u="none" strike="noStrike">
                          <a:solidFill>
                            <a:srgbClr val="000000"/>
                          </a:solidFill>
                          <a:effectLst/>
                          <a:latin typeface="+mn-lt"/>
                        </a:rPr>
                        <a:t>33%</a:t>
                      </a:r>
                    </a:p>
                  </a:txBody>
                  <a:tcPr marL="9525" marR="9525" marT="9525" marB="0" anchor="ctr"/>
                </a:tc>
                <a:tc>
                  <a:txBody>
                    <a:bodyPr/>
                    <a:lstStyle/>
                    <a:p>
                      <a:pPr algn="ctr" fontAlgn="b"/>
                      <a:r>
                        <a:rPr lang="en-US" sz="1000" b="0" i="0" u="none" strike="noStrike">
                          <a:solidFill>
                            <a:srgbClr val="00B050"/>
                          </a:solidFill>
                          <a:effectLst/>
                          <a:latin typeface="+mn-lt"/>
                        </a:rPr>
                        <a:t>12%</a:t>
                      </a:r>
                    </a:p>
                  </a:txBody>
                  <a:tcPr marL="9525" marR="9525" marT="9525" marB="0" anchor="ctr"/>
                </a:tc>
                <a:extLst>
                  <a:ext uri="{0D108BD9-81ED-4DB2-BD59-A6C34878D82A}">
                    <a16:rowId xmlns:a16="http://schemas.microsoft.com/office/drawing/2014/main" val="4276627665"/>
                  </a:ext>
                </a:extLst>
              </a:tr>
              <a:tr h="91440">
                <a:tc>
                  <a:txBody>
                    <a:bodyPr/>
                    <a:lstStyle/>
                    <a:p>
                      <a:pPr algn="l" fontAlgn="b"/>
                      <a:r>
                        <a:rPr lang="en-US" sz="1000" b="0" i="0" u="none" strike="noStrike">
                          <a:solidFill>
                            <a:srgbClr val="000000"/>
                          </a:solidFill>
                          <a:effectLst/>
                          <a:latin typeface="+mn-lt"/>
                        </a:rPr>
                        <a:t> Iron</a:t>
                      </a:r>
                    </a:p>
                  </a:txBody>
                  <a:tcPr marL="9525" marR="9525" marT="9525" marB="0" anchor="ctr"/>
                </a:tc>
                <a:tc>
                  <a:txBody>
                    <a:bodyPr/>
                    <a:lstStyle/>
                    <a:p>
                      <a:pPr algn="ctr" fontAlgn="b"/>
                      <a:r>
                        <a:rPr lang="en-US" sz="1000" b="0" i="0" u="none" strike="noStrike">
                          <a:solidFill>
                            <a:srgbClr val="000000"/>
                          </a:solidFill>
                          <a:effectLst/>
                          <a:latin typeface="+mn-lt"/>
                        </a:rPr>
                        <a:t>418</a:t>
                      </a:r>
                    </a:p>
                  </a:txBody>
                  <a:tcPr marL="9525" marR="9525" marT="9525" marB="0" anchor="ctr"/>
                </a:tc>
                <a:tc>
                  <a:txBody>
                    <a:bodyPr/>
                    <a:lstStyle/>
                    <a:p>
                      <a:pPr algn="ctr" fontAlgn="b"/>
                      <a:r>
                        <a:rPr lang="en-US" sz="1000" b="0" i="0" u="none" strike="noStrike">
                          <a:solidFill>
                            <a:srgbClr val="000000"/>
                          </a:solidFill>
                          <a:effectLst/>
                          <a:latin typeface="+mn-lt"/>
                        </a:rPr>
                        <a:t>21%</a:t>
                      </a:r>
                    </a:p>
                  </a:txBody>
                  <a:tcPr marL="9525" marR="9525" marT="9525" marB="0" anchor="ctr"/>
                </a:tc>
                <a:tc>
                  <a:txBody>
                    <a:bodyPr/>
                    <a:lstStyle/>
                    <a:p>
                      <a:pPr algn="ctr" fontAlgn="b"/>
                      <a:r>
                        <a:rPr lang="en-US" sz="1000" b="0" i="0" u="none" strike="noStrike">
                          <a:solidFill>
                            <a:srgbClr val="000000"/>
                          </a:solidFill>
                          <a:effectLst/>
                          <a:latin typeface="+mn-lt"/>
                        </a:rPr>
                        <a:t>44%</a:t>
                      </a:r>
                    </a:p>
                  </a:txBody>
                  <a:tcPr marL="9525" marR="9525" marT="9525" marB="0" anchor="ctr"/>
                </a:tc>
                <a:tc>
                  <a:txBody>
                    <a:bodyPr/>
                    <a:lstStyle/>
                    <a:p>
                      <a:pPr algn="ctr" fontAlgn="b"/>
                      <a:r>
                        <a:rPr lang="en-US" sz="1000" b="0" i="0" u="none" strike="noStrike">
                          <a:solidFill>
                            <a:srgbClr val="000000"/>
                          </a:solidFill>
                          <a:effectLst/>
                          <a:latin typeface="+mn-lt"/>
                        </a:rPr>
                        <a:t>32%</a:t>
                      </a:r>
                    </a:p>
                  </a:txBody>
                  <a:tcPr marL="9525" marR="9525" marT="9525" marB="0" anchor="ctr"/>
                </a:tc>
                <a:tc>
                  <a:txBody>
                    <a:bodyPr/>
                    <a:lstStyle/>
                    <a:p>
                      <a:pPr algn="ctr" fontAlgn="b"/>
                      <a:r>
                        <a:rPr lang="en-US" sz="1000" b="0" i="0" u="none" strike="noStrike">
                          <a:solidFill>
                            <a:srgbClr val="00B050"/>
                          </a:solidFill>
                          <a:effectLst/>
                          <a:latin typeface="+mn-lt"/>
                        </a:rPr>
                        <a:t>11%</a:t>
                      </a:r>
                    </a:p>
                  </a:txBody>
                  <a:tcPr marL="9525" marR="9525" marT="9525" marB="0" anchor="ctr"/>
                </a:tc>
                <a:extLst>
                  <a:ext uri="{0D108BD9-81ED-4DB2-BD59-A6C34878D82A}">
                    <a16:rowId xmlns:a16="http://schemas.microsoft.com/office/drawing/2014/main" val="1500106077"/>
                  </a:ext>
                </a:extLst>
              </a:tr>
              <a:tr h="91440">
                <a:tc>
                  <a:txBody>
                    <a:bodyPr/>
                    <a:lstStyle/>
                    <a:p>
                      <a:pPr algn="l" fontAlgn="b"/>
                      <a:r>
                        <a:rPr lang="en-US" sz="1000" b="0" i="0" u="none" strike="noStrike">
                          <a:solidFill>
                            <a:srgbClr val="000000"/>
                          </a:solidFill>
                          <a:effectLst/>
                          <a:latin typeface="+mn-lt"/>
                        </a:rPr>
                        <a:t> Protein Powder</a:t>
                      </a:r>
                    </a:p>
                  </a:txBody>
                  <a:tcPr marL="9525" marR="9525" marT="9525" marB="0" anchor="ctr"/>
                </a:tc>
                <a:tc>
                  <a:txBody>
                    <a:bodyPr/>
                    <a:lstStyle/>
                    <a:p>
                      <a:pPr algn="ctr" fontAlgn="b"/>
                      <a:r>
                        <a:rPr lang="en-US" sz="1000" b="0" i="0" u="none" strike="noStrike">
                          <a:solidFill>
                            <a:srgbClr val="000000"/>
                          </a:solidFill>
                          <a:effectLst/>
                          <a:latin typeface="+mn-lt"/>
                        </a:rPr>
                        <a:t>372</a:t>
                      </a:r>
                    </a:p>
                  </a:txBody>
                  <a:tcPr marL="9525" marR="9525" marT="9525" marB="0" anchor="ctr"/>
                </a:tc>
                <a:tc>
                  <a:txBody>
                    <a:bodyPr/>
                    <a:lstStyle/>
                    <a:p>
                      <a:pPr algn="ctr" fontAlgn="b"/>
                      <a:r>
                        <a:rPr lang="en-US" sz="1000" b="0" i="0" u="none" strike="noStrike">
                          <a:solidFill>
                            <a:srgbClr val="000000"/>
                          </a:solidFill>
                          <a:effectLst/>
                          <a:latin typeface="+mn-lt"/>
                        </a:rPr>
                        <a:t>23%</a:t>
                      </a:r>
                    </a:p>
                  </a:txBody>
                  <a:tcPr marL="9525" marR="9525" marT="9525" marB="0" anchor="ctr"/>
                </a:tc>
                <a:tc>
                  <a:txBody>
                    <a:bodyPr/>
                    <a:lstStyle/>
                    <a:p>
                      <a:pPr algn="ctr" fontAlgn="b"/>
                      <a:r>
                        <a:rPr lang="en-US" sz="1000" b="0" i="0" u="none" strike="noStrike">
                          <a:solidFill>
                            <a:srgbClr val="000000"/>
                          </a:solidFill>
                          <a:effectLst/>
                          <a:latin typeface="+mn-lt"/>
                        </a:rPr>
                        <a:t>40%</a:t>
                      </a:r>
                    </a:p>
                  </a:txBody>
                  <a:tcPr marL="9525" marR="9525" marT="9525" marB="0" anchor="ctr"/>
                </a:tc>
                <a:tc>
                  <a:txBody>
                    <a:bodyPr/>
                    <a:lstStyle/>
                    <a:p>
                      <a:pPr algn="ctr" fontAlgn="b"/>
                      <a:r>
                        <a:rPr lang="en-US" sz="1000" b="0" i="0" u="none" strike="noStrike">
                          <a:solidFill>
                            <a:srgbClr val="000000"/>
                          </a:solidFill>
                          <a:effectLst/>
                          <a:latin typeface="+mn-lt"/>
                        </a:rPr>
                        <a:t>34%</a:t>
                      </a:r>
                    </a:p>
                  </a:txBody>
                  <a:tcPr marL="9525" marR="9525" marT="9525" marB="0" anchor="ctr"/>
                </a:tc>
                <a:tc>
                  <a:txBody>
                    <a:bodyPr/>
                    <a:lstStyle/>
                    <a:p>
                      <a:pPr algn="ctr" fontAlgn="b"/>
                      <a:r>
                        <a:rPr lang="en-US" sz="1000" b="0" i="0" u="none" strike="noStrike">
                          <a:solidFill>
                            <a:srgbClr val="00B050"/>
                          </a:solidFill>
                          <a:effectLst/>
                          <a:latin typeface="+mn-lt"/>
                        </a:rPr>
                        <a:t>10%</a:t>
                      </a:r>
                    </a:p>
                  </a:txBody>
                  <a:tcPr marL="9525" marR="9525" marT="9525" marB="0" anchor="ctr"/>
                </a:tc>
                <a:extLst>
                  <a:ext uri="{0D108BD9-81ED-4DB2-BD59-A6C34878D82A}">
                    <a16:rowId xmlns:a16="http://schemas.microsoft.com/office/drawing/2014/main" val="802466323"/>
                  </a:ext>
                </a:extLst>
              </a:tr>
              <a:tr h="91440">
                <a:tc>
                  <a:txBody>
                    <a:bodyPr/>
                    <a:lstStyle/>
                    <a:p>
                      <a:pPr algn="l" fontAlgn="b"/>
                      <a:r>
                        <a:rPr lang="en-US" sz="1000" b="0" i="0" u="none" strike="noStrike">
                          <a:solidFill>
                            <a:srgbClr val="000000"/>
                          </a:solidFill>
                          <a:effectLst/>
                          <a:latin typeface="+mn-lt"/>
                        </a:rPr>
                        <a:t> Collagen</a:t>
                      </a:r>
                    </a:p>
                  </a:txBody>
                  <a:tcPr marL="9525" marR="9525" marT="9525" marB="0" anchor="ctr"/>
                </a:tc>
                <a:tc>
                  <a:txBody>
                    <a:bodyPr/>
                    <a:lstStyle/>
                    <a:p>
                      <a:pPr algn="ctr" fontAlgn="b"/>
                      <a:r>
                        <a:rPr lang="en-US" sz="1000" b="0" i="0" u="none" strike="noStrike">
                          <a:solidFill>
                            <a:srgbClr val="000000"/>
                          </a:solidFill>
                          <a:effectLst/>
                          <a:latin typeface="+mn-lt"/>
                        </a:rPr>
                        <a:t>338</a:t>
                      </a:r>
                    </a:p>
                  </a:txBody>
                  <a:tcPr marL="9525" marR="9525" marT="9525" marB="0" anchor="ctr"/>
                </a:tc>
                <a:tc>
                  <a:txBody>
                    <a:bodyPr/>
                    <a:lstStyle/>
                    <a:p>
                      <a:pPr algn="ctr" fontAlgn="b"/>
                      <a:r>
                        <a:rPr lang="en-US" sz="1000" b="0" i="0" u="none" strike="noStrike">
                          <a:solidFill>
                            <a:srgbClr val="000000"/>
                          </a:solidFill>
                          <a:effectLst/>
                          <a:latin typeface="+mn-lt"/>
                        </a:rPr>
                        <a:t>22%</a:t>
                      </a:r>
                    </a:p>
                  </a:txBody>
                  <a:tcPr marL="9525" marR="9525" marT="9525" marB="0" anchor="ctr"/>
                </a:tc>
                <a:tc>
                  <a:txBody>
                    <a:bodyPr/>
                    <a:lstStyle/>
                    <a:p>
                      <a:pPr algn="ctr" fontAlgn="b"/>
                      <a:r>
                        <a:rPr lang="en-US" sz="1000" b="0" i="0" u="none" strike="noStrike">
                          <a:solidFill>
                            <a:srgbClr val="000000"/>
                          </a:solidFill>
                          <a:effectLst/>
                          <a:latin typeface="+mn-lt"/>
                        </a:rPr>
                        <a:t>41%</a:t>
                      </a:r>
                    </a:p>
                  </a:txBody>
                  <a:tcPr marL="9525" marR="9525" marT="9525" marB="0" anchor="ctr"/>
                </a:tc>
                <a:tc>
                  <a:txBody>
                    <a:bodyPr/>
                    <a:lstStyle/>
                    <a:p>
                      <a:pPr algn="ctr" fontAlgn="b"/>
                      <a:r>
                        <a:rPr lang="en-US" sz="1000" b="0" i="0" u="none" strike="noStrike">
                          <a:solidFill>
                            <a:srgbClr val="000000"/>
                          </a:solidFill>
                          <a:effectLst/>
                          <a:latin typeface="+mn-lt"/>
                        </a:rPr>
                        <a:t>31%</a:t>
                      </a:r>
                    </a:p>
                  </a:txBody>
                  <a:tcPr marL="9525" marR="9525" marT="9525" marB="0" anchor="ctr"/>
                </a:tc>
                <a:tc>
                  <a:txBody>
                    <a:bodyPr/>
                    <a:lstStyle/>
                    <a:p>
                      <a:pPr algn="ctr" fontAlgn="b"/>
                      <a:r>
                        <a:rPr lang="en-US" sz="1000" b="0" i="0" u="none" strike="noStrike">
                          <a:solidFill>
                            <a:srgbClr val="00B050"/>
                          </a:solidFill>
                          <a:effectLst/>
                          <a:latin typeface="+mn-lt"/>
                        </a:rPr>
                        <a:t>9%</a:t>
                      </a:r>
                    </a:p>
                  </a:txBody>
                  <a:tcPr marL="9525" marR="9525" marT="9525" marB="0" anchor="ctr"/>
                </a:tc>
                <a:extLst>
                  <a:ext uri="{0D108BD9-81ED-4DB2-BD59-A6C34878D82A}">
                    <a16:rowId xmlns:a16="http://schemas.microsoft.com/office/drawing/2014/main" val="273919918"/>
                  </a:ext>
                </a:extLst>
              </a:tr>
              <a:tr h="91440">
                <a:tc>
                  <a:txBody>
                    <a:bodyPr/>
                    <a:lstStyle/>
                    <a:p>
                      <a:pPr algn="l" fontAlgn="b"/>
                      <a:r>
                        <a:rPr lang="en-US" sz="1000" b="0" i="0" u="none" strike="noStrike">
                          <a:solidFill>
                            <a:srgbClr val="000000"/>
                          </a:solidFill>
                          <a:effectLst/>
                          <a:latin typeface="+mn-lt"/>
                        </a:rPr>
                        <a:t> Glutathione</a:t>
                      </a:r>
                    </a:p>
                  </a:txBody>
                  <a:tcPr marL="9525" marR="9525" marT="9525" marB="0" anchor="ctr"/>
                </a:tc>
                <a:tc>
                  <a:txBody>
                    <a:bodyPr/>
                    <a:lstStyle/>
                    <a:p>
                      <a:pPr algn="ctr" fontAlgn="b"/>
                      <a:r>
                        <a:rPr lang="en-US" sz="1000" b="0" i="0" u="none" strike="noStrike">
                          <a:solidFill>
                            <a:srgbClr val="000000"/>
                          </a:solidFill>
                          <a:effectLst/>
                          <a:latin typeface="+mn-lt"/>
                        </a:rPr>
                        <a:t>254</a:t>
                      </a:r>
                    </a:p>
                  </a:txBody>
                  <a:tcPr marL="9525" marR="9525" marT="9525" marB="0" anchor="ctr"/>
                </a:tc>
                <a:tc>
                  <a:txBody>
                    <a:bodyPr/>
                    <a:lstStyle/>
                    <a:p>
                      <a:pPr algn="ctr" fontAlgn="b"/>
                      <a:r>
                        <a:rPr lang="en-US" sz="1000" b="0" i="0" u="none" strike="noStrike">
                          <a:solidFill>
                            <a:srgbClr val="000000"/>
                          </a:solidFill>
                          <a:effectLst/>
                          <a:latin typeface="+mn-lt"/>
                        </a:rPr>
                        <a:t>20%</a:t>
                      </a:r>
                    </a:p>
                  </a:txBody>
                  <a:tcPr marL="9525" marR="9525" marT="9525" marB="0" anchor="ctr"/>
                </a:tc>
                <a:tc>
                  <a:txBody>
                    <a:bodyPr/>
                    <a:lstStyle/>
                    <a:p>
                      <a:pPr algn="ctr" fontAlgn="b"/>
                      <a:r>
                        <a:rPr lang="en-US" sz="1000" b="0" i="0" u="none" strike="noStrike">
                          <a:solidFill>
                            <a:srgbClr val="000000"/>
                          </a:solidFill>
                          <a:effectLst/>
                          <a:latin typeface="+mn-lt"/>
                        </a:rPr>
                        <a:t>40%</a:t>
                      </a:r>
                    </a:p>
                  </a:txBody>
                  <a:tcPr marL="9525" marR="9525" marT="9525" marB="0" anchor="ctr"/>
                </a:tc>
                <a:tc>
                  <a:txBody>
                    <a:bodyPr/>
                    <a:lstStyle/>
                    <a:p>
                      <a:pPr algn="ctr" fontAlgn="b"/>
                      <a:r>
                        <a:rPr lang="en-US" sz="1000" b="0" i="0" u="none" strike="noStrike">
                          <a:solidFill>
                            <a:srgbClr val="000000"/>
                          </a:solidFill>
                          <a:effectLst/>
                          <a:latin typeface="+mn-lt"/>
                        </a:rPr>
                        <a:t>29%</a:t>
                      </a:r>
                    </a:p>
                  </a:txBody>
                  <a:tcPr marL="9525" marR="9525" marT="9525" marB="0" anchor="ctr"/>
                </a:tc>
                <a:tc>
                  <a:txBody>
                    <a:bodyPr/>
                    <a:lstStyle/>
                    <a:p>
                      <a:pPr algn="ctr" fontAlgn="b"/>
                      <a:r>
                        <a:rPr lang="en-US" sz="1000" b="0" i="0" u="none" strike="noStrike">
                          <a:solidFill>
                            <a:srgbClr val="00B050"/>
                          </a:solidFill>
                          <a:effectLst/>
                          <a:latin typeface="+mn-lt"/>
                        </a:rPr>
                        <a:t>9%</a:t>
                      </a:r>
                    </a:p>
                  </a:txBody>
                  <a:tcPr marL="9525" marR="9525" marT="9525" marB="0" anchor="ctr"/>
                </a:tc>
                <a:extLst>
                  <a:ext uri="{0D108BD9-81ED-4DB2-BD59-A6C34878D82A}">
                    <a16:rowId xmlns:a16="http://schemas.microsoft.com/office/drawing/2014/main" val="1612919355"/>
                  </a:ext>
                </a:extLst>
              </a:tr>
              <a:tr h="91440">
                <a:tc>
                  <a:txBody>
                    <a:bodyPr/>
                    <a:lstStyle/>
                    <a:p>
                      <a:pPr algn="l" fontAlgn="b"/>
                      <a:r>
                        <a:rPr lang="en-US" sz="1000" b="0" i="0" u="none" strike="noStrike">
                          <a:solidFill>
                            <a:srgbClr val="000000"/>
                          </a:solidFill>
                          <a:effectLst/>
                          <a:latin typeface="+mn-lt"/>
                        </a:rPr>
                        <a:t> Omega-3s</a:t>
                      </a:r>
                    </a:p>
                  </a:txBody>
                  <a:tcPr marL="9525" marR="9525" marT="9525" marB="0" anchor="ctr"/>
                </a:tc>
                <a:tc>
                  <a:txBody>
                    <a:bodyPr/>
                    <a:lstStyle/>
                    <a:p>
                      <a:pPr algn="ctr" fontAlgn="b"/>
                      <a:r>
                        <a:rPr lang="en-US" sz="1000" b="0" i="0" u="none" strike="noStrike">
                          <a:solidFill>
                            <a:srgbClr val="000000"/>
                          </a:solidFill>
                          <a:effectLst/>
                          <a:latin typeface="+mn-lt"/>
                        </a:rPr>
                        <a:t>414</a:t>
                      </a:r>
                    </a:p>
                  </a:txBody>
                  <a:tcPr marL="9525" marR="9525" marT="9525" marB="0" anchor="ctr"/>
                </a:tc>
                <a:tc>
                  <a:txBody>
                    <a:bodyPr/>
                    <a:lstStyle/>
                    <a:p>
                      <a:pPr algn="ctr" fontAlgn="b"/>
                      <a:r>
                        <a:rPr lang="en-US" sz="1000" b="0" i="0" u="none" strike="noStrike">
                          <a:solidFill>
                            <a:srgbClr val="000000"/>
                          </a:solidFill>
                          <a:effectLst/>
                          <a:latin typeface="+mn-lt"/>
                        </a:rPr>
                        <a:t>23%</a:t>
                      </a:r>
                    </a:p>
                  </a:txBody>
                  <a:tcPr marL="9525" marR="9525" marT="9525" marB="0" anchor="ctr"/>
                </a:tc>
                <a:tc>
                  <a:txBody>
                    <a:bodyPr/>
                    <a:lstStyle/>
                    <a:p>
                      <a:pPr algn="ctr" fontAlgn="b"/>
                      <a:r>
                        <a:rPr lang="en-US" sz="1000" b="0" i="0" u="none" strike="noStrike">
                          <a:solidFill>
                            <a:srgbClr val="000000"/>
                          </a:solidFill>
                          <a:effectLst/>
                          <a:latin typeface="+mn-lt"/>
                        </a:rPr>
                        <a:t>43%</a:t>
                      </a:r>
                    </a:p>
                  </a:txBody>
                  <a:tcPr marL="9525" marR="9525" marT="9525" marB="0" anchor="ctr"/>
                </a:tc>
                <a:tc>
                  <a:txBody>
                    <a:bodyPr/>
                    <a:lstStyle/>
                    <a:p>
                      <a:pPr algn="ctr" fontAlgn="b"/>
                      <a:r>
                        <a:rPr lang="en-US" sz="1000" b="0" i="0" u="none" strike="noStrike">
                          <a:solidFill>
                            <a:srgbClr val="000000"/>
                          </a:solidFill>
                          <a:effectLst/>
                          <a:latin typeface="+mn-lt"/>
                        </a:rPr>
                        <a:t>30%</a:t>
                      </a:r>
                    </a:p>
                  </a:txBody>
                  <a:tcPr marL="9525" marR="9525" marT="9525" marB="0" anchor="ctr"/>
                </a:tc>
                <a:tc>
                  <a:txBody>
                    <a:bodyPr/>
                    <a:lstStyle/>
                    <a:p>
                      <a:pPr algn="ctr" fontAlgn="b"/>
                      <a:r>
                        <a:rPr lang="en-US" sz="1000" b="0" i="0" u="none" strike="noStrike">
                          <a:solidFill>
                            <a:srgbClr val="00B050"/>
                          </a:solidFill>
                          <a:effectLst/>
                          <a:latin typeface="+mn-lt"/>
                        </a:rPr>
                        <a:t>7%</a:t>
                      </a:r>
                    </a:p>
                  </a:txBody>
                  <a:tcPr marL="9525" marR="9525" marT="9525" marB="0" anchor="ctr"/>
                </a:tc>
                <a:extLst>
                  <a:ext uri="{0D108BD9-81ED-4DB2-BD59-A6C34878D82A}">
                    <a16:rowId xmlns:a16="http://schemas.microsoft.com/office/drawing/2014/main" val="805376873"/>
                  </a:ext>
                </a:extLst>
              </a:tr>
              <a:tr h="91440">
                <a:tc>
                  <a:txBody>
                    <a:bodyPr/>
                    <a:lstStyle/>
                    <a:p>
                      <a:pPr algn="l" fontAlgn="b"/>
                      <a:r>
                        <a:rPr lang="en-US" sz="1000" b="0" i="0" u="none" strike="noStrike">
                          <a:solidFill>
                            <a:srgbClr val="000000"/>
                          </a:solidFill>
                          <a:effectLst/>
                          <a:latin typeface="+mn-lt"/>
                        </a:rPr>
                        <a:t> MSM</a:t>
                      </a:r>
                    </a:p>
                  </a:txBody>
                  <a:tcPr marL="9525" marR="9525" marT="9525" marB="0" anchor="ctr"/>
                </a:tc>
                <a:tc>
                  <a:txBody>
                    <a:bodyPr/>
                    <a:lstStyle/>
                    <a:p>
                      <a:pPr algn="ctr" fontAlgn="b"/>
                      <a:r>
                        <a:rPr lang="en-US" sz="1000" b="0" i="0" u="none" strike="noStrike">
                          <a:solidFill>
                            <a:srgbClr val="000000"/>
                          </a:solidFill>
                          <a:effectLst/>
                          <a:latin typeface="+mn-lt"/>
                        </a:rPr>
                        <a:t>250</a:t>
                      </a:r>
                    </a:p>
                  </a:txBody>
                  <a:tcPr marL="9525" marR="9525" marT="9525" marB="0" anchor="ctr"/>
                </a:tc>
                <a:tc>
                  <a:txBody>
                    <a:bodyPr/>
                    <a:lstStyle/>
                    <a:p>
                      <a:pPr algn="ctr" fontAlgn="b"/>
                      <a:r>
                        <a:rPr lang="en-US" sz="1000" b="0" i="0" u="none" strike="noStrike">
                          <a:solidFill>
                            <a:srgbClr val="000000"/>
                          </a:solidFill>
                          <a:effectLst/>
                          <a:latin typeface="+mn-lt"/>
                        </a:rPr>
                        <a:t>24%</a:t>
                      </a:r>
                    </a:p>
                  </a:txBody>
                  <a:tcPr marL="9525" marR="9525" marT="9525" marB="0" anchor="ctr"/>
                </a:tc>
                <a:tc>
                  <a:txBody>
                    <a:bodyPr/>
                    <a:lstStyle/>
                    <a:p>
                      <a:pPr algn="ctr" fontAlgn="b"/>
                      <a:r>
                        <a:rPr lang="en-US" sz="1000" b="0" i="0" u="none" strike="noStrike">
                          <a:solidFill>
                            <a:srgbClr val="000000"/>
                          </a:solidFill>
                          <a:effectLst/>
                          <a:latin typeface="+mn-lt"/>
                        </a:rPr>
                        <a:t>36%</a:t>
                      </a:r>
                    </a:p>
                  </a:txBody>
                  <a:tcPr marL="9525" marR="9525" marT="9525" marB="0" anchor="ctr"/>
                </a:tc>
                <a:tc>
                  <a:txBody>
                    <a:bodyPr/>
                    <a:lstStyle/>
                    <a:p>
                      <a:pPr algn="ctr" fontAlgn="b"/>
                      <a:r>
                        <a:rPr lang="en-US" sz="1000" b="0" i="0" u="none" strike="noStrike">
                          <a:solidFill>
                            <a:srgbClr val="000000"/>
                          </a:solidFill>
                          <a:effectLst/>
                          <a:latin typeface="+mn-lt"/>
                        </a:rPr>
                        <a:t>32%</a:t>
                      </a:r>
                    </a:p>
                  </a:txBody>
                  <a:tcPr marL="9525" marR="9525" marT="9525" marB="0" anchor="ctr"/>
                </a:tc>
                <a:tc>
                  <a:txBody>
                    <a:bodyPr/>
                    <a:lstStyle/>
                    <a:p>
                      <a:pPr algn="ctr" fontAlgn="b"/>
                      <a:r>
                        <a:rPr lang="en-US" sz="1000" b="0" i="0" u="none" strike="noStrike">
                          <a:solidFill>
                            <a:srgbClr val="00B050"/>
                          </a:solidFill>
                          <a:effectLst/>
                          <a:latin typeface="+mn-lt"/>
                        </a:rPr>
                        <a:t>7%</a:t>
                      </a:r>
                    </a:p>
                  </a:txBody>
                  <a:tcPr marL="9525" marR="9525" marT="9525" marB="0" anchor="ctr"/>
                </a:tc>
                <a:extLst>
                  <a:ext uri="{0D108BD9-81ED-4DB2-BD59-A6C34878D82A}">
                    <a16:rowId xmlns:a16="http://schemas.microsoft.com/office/drawing/2014/main" val="686791135"/>
                  </a:ext>
                </a:extLst>
              </a:tr>
              <a:tr h="91440">
                <a:tc>
                  <a:txBody>
                    <a:bodyPr/>
                    <a:lstStyle/>
                    <a:p>
                      <a:pPr algn="l" fontAlgn="b"/>
                      <a:r>
                        <a:rPr lang="en-US" sz="1000" b="0" i="0" u="none" strike="noStrike">
                          <a:solidFill>
                            <a:srgbClr val="000000"/>
                          </a:solidFill>
                          <a:effectLst/>
                          <a:latin typeface="+mn-lt"/>
                        </a:rPr>
                        <a:t> Astaxanthin</a:t>
                      </a:r>
                    </a:p>
                  </a:txBody>
                  <a:tcPr marL="9525" marR="9525" marT="9525" marB="0" anchor="ctr"/>
                </a:tc>
                <a:tc>
                  <a:txBody>
                    <a:bodyPr/>
                    <a:lstStyle/>
                    <a:p>
                      <a:pPr algn="ctr" fontAlgn="b"/>
                      <a:r>
                        <a:rPr lang="en-US" sz="1000" b="0" i="0" u="none" strike="noStrike">
                          <a:solidFill>
                            <a:srgbClr val="000000"/>
                          </a:solidFill>
                          <a:effectLst/>
                          <a:latin typeface="+mn-lt"/>
                        </a:rPr>
                        <a:t>232</a:t>
                      </a:r>
                    </a:p>
                  </a:txBody>
                  <a:tcPr marL="9525" marR="9525" marT="9525" marB="0" anchor="ctr"/>
                </a:tc>
                <a:tc>
                  <a:txBody>
                    <a:bodyPr/>
                    <a:lstStyle/>
                    <a:p>
                      <a:pPr algn="ctr" fontAlgn="b"/>
                      <a:r>
                        <a:rPr lang="en-US" sz="1000" b="0" i="0" u="none" strike="noStrike">
                          <a:solidFill>
                            <a:srgbClr val="000000"/>
                          </a:solidFill>
                          <a:effectLst/>
                          <a:latin typeface="+mn-lt"/>
                        </a:rPr>
                        <a:t>26%</a:t>
                      </a:r>
                    </a:p>
                  </a:txBody>
                  <a:tcPr marL="9525" marR="9525" marT="9525" marB="0" anchor="ctr"/>
                </a:tc>
                <a:tc>
                  <a:txBody>
                    <a:bodyPr/>
                    <a:lstStyle/>
                    <a:p>
                      <a:pPr algn="ctr" fontAlgn="b"/>
                      <a:r>
                        <a:rPr lang="en-US" sz="1000" b="0" i="0" u="none" strike="noStrike">
                          <a:solidFill>
                            <a:srgbClr val="000000"/>
                          </a:solidFill>
                          <a:effectLst/>
                          <a:latin typeface="+mn-lt"/>
                        </a:rPr>
                        <a:t>34%</a:t>
                      </a:r>
                    </a:p>
                  </a:txBody>
                  <a:tcPr marL="9525" marR="9525" marT="9525" marB="0" anchor="ctr"/>
                </a:tc>
                <a:tc>
                  <a:txBody>
                    <a:bodyPr/>
                    <a:lstStyle/>
                    <a:p>
                      <a:pPr algn="ctr" fontAlgn="b"/>
                      <a:r>
                        <a:rPr lang="en-US" sz="1000" b="0" i="0" u="none" strike="noStrike">
                          <a:solidFill>
                            <a:srgbClr val="000000"/>
                          </a:solidFill>
                          <a:effectLst/>
                          <a:latin typeface="+mn-lt"/>
                        </a:rPr>
                        <a:t>32%</a:t>
                      </a:r>
                    </a:p>
                  </a:txBody>
                  <a:tcPr marL="9525" marR="9525" marT="9525" marB="0" anchor="ctr"/>
                </a:tc>
                <a:tc>
                  <a:txBody>
                    <a:bodyPr/>
                    <a:lstStyle/>
                    <a:p>
                      <a:pPr algn="ctr" fontAlgn="b"/>
                      <a:r>
                        <a:rPr lang="en-US" sz="1000" b="0" i="0" u="none" strike="noStrike">
                          <a:solidFill>
                            <a:srgbClr val="00B050"/>
                          </a:solidFill>
                          <a:effectLst/>
                          <a:latin typeface="+mn-lt"/>
                        </a:rPr>
                        <a:t>6%</a:t>
                      </a:r>
                    </a:p>
                  </a:txBody>
                  <a:tcPr marL="9525" marR="9525" marT="9525" marB="0" anchor="ctr"/>
                </a:tc>
                <a:extLst>
                  <a:ext uri="{0D108BD9-81ED-4DB2-BD59-A6C34878D82A}">
                    <a16:rowId xmlns:a16="http://schemas.microsoft.com/office/drawing/2014/main" val="2405892856"/>
                  </a:ext>
                </a:extLst>
              </a:tr>
              <a:tr h="91440">
                <a:tc>
                  <a:txBody>
                    <a:bodyPr/>
                    <a:lstStyle/>
                    <a:p>
                      <a:pPr algn="l" fontAlgn="b"/>
                      <a:r>
                        <a:rPr lang="en-US" sz="1000" b="0" i="0" u="none" strike="noStrike">
                          <a:solidFill>
                            <a:srgbClr val="000000"/>
                          </a:solidFill>
                          <a:effectLst/>
                          <a:latin typeface="+mn-lt"/>
                        </a:rPr>
                        <a:t> Biotin</a:t>
                      </a:r>
                    </a:p>
                  </a:txBody>
                  <a:tcPr marL="9525" marR="9525" marT="9525" marB="0" anchor="ctr"/>
                </a:tc>
                <a:tc>
                  <a:txBody>
                    <a:bodyPr/>
                    <a:lstStyle/>
                    <a:p>
                      <a:pPr algn="ctr" fontAlgn="b"/>
                      <a:r>
                        <a:rPr lang="en-US" sz="1000" b="0" i="0" u="none" strike="noStrike">
                          <a:solidFill>
                            <a:srgbClr val="000000"/>
                          </a:solidFill>
                          <a:effectLst/>
                          <a:latin typeface="+mn-lt"/>
                        </a:rPr>
                        <a:t>353</a:t>
                      </a:r>
                    </a:p>
                  </a:txBody>
                  <a:tcPr marL="9525" marR="9525" marT="9525" marB="0" anchor="ctr"/>
                </a:tc>
                <a:tc>
                  <a:txBody>
                    <a:bodyPr/>
                    <a:lstStyle/>
                    <a:p>
                      <a:pPr algn="ctr" fontAlgn="b"/>
                      <a:r>
                        <a:rPr lang="en-US" sz="1000" b="0" i="0" u="none" strike="noStrike">
                          <a:solidFill>
                            <a:srgbClr val="000000"/>
                          </a:solidFill>
                          <a:effectLst/>
                          <a:latin typeface="+mn-lt"/>
                        </a:rPr>
                        <a:t>23%</a:t>
                      </a:r>
                    </a:p>
                  </a:txBody>
                  <a:tcPr marL="9525" marR="9525" marT="9525" marB="0" anchor="ctr"/>
                </a:tc>
                <a:tc>
                  <a:txBody>
                    <a:bodyPr/>
                    <a:lstStyle/>
                    <a:p>
                      <a:pPr algn="ctr" fontAlgn="b"/>
                      <a:r>
                        <a:rPr lang="en-US" sz="1000" b="0" i="0" u="none" strike="noStrike">
                          <a:solidFill>
                            <a:srgbClr val="000000"/>
                          </a:solidFill>
                          <a:effectLst/>
                          <a:latin typeface="+mn-lt"/>
                        </a:rPr>
                        <a:t>45%</a:t>
                      </a:r>
                    </a:p>
                  </a:txBody>
                  <a:tcPr marL="9525" marR="9525" marT="9525" marB="0" anchor="ctr"/>
                </a:tc>
                <a:tc>
                  <a:txBody>
                    <a:bodyPr/>
                    <a:lstStyle/>
                    <a:p>
                      <a:pPr algn="ctr" fontAlgn="b"/>
                      <a:r>
                        <a:rPr lang="en-US" sz="1000" b="0" i="0" u="none" strike="noStrike">
                          <a:solidFill>
                            <a:srgbClr val="000000"/>
                          </a:solidFill>
                          <a:effectLst/>
                          <a:latin typeface="+mn-lt"/>
                        </a:rPr>
                        <a:t>29%</a:t>
                      </a:r>
                    </a:p>
                  </a:txBody>
                  <a:tcPr marL="9525" marR="9525" marT="9525" marB="0" anchor="ctr"/>
                </a:tc>
                <a:tc>
                  <a:txBody>
                    <a:bodyPr/>
                    <a:lstStyle/>
                    <a:p>
                      <a:pPr algn="ctr" fontAlgn="b"/>
                      <a:r>
                        <a:rPr lang="en-US" sz="1000" b="0" i="0" u="none" strike="noStrike">
                          <a:solidFill>
                            <a:srgbClr val="00B050"/>
                          </a:solidFill>
                          <a:effectLst/>
                          <a:latin typeface="+mn-lt"/>
                        </a:rPr>
                        <a:t>6%</a:t>
                      </a:r>
                    </a:p>
                  </a:txBody>
                  <a:tcPr marL="9525" marR="9525" marT="9525" marB="0" anchor="ctr"/>
                </a:tc>
                <a:extLst>
                  <a:ext uri="{0D108BD9-81ED-4DB2-BD59-A6C34878D82A}">
                    <a16:rowId xmlns:a16="http://schemas.microsoft.com/office/drawing/2014/main" val="3488277300"/>
                  </a:ext>
                </a:extLst>
              </a:tr>
              <a:tr h="91440">
                <a:tc>
                  <a:txBody>
                    <a:bodyPr/>
                    <a:lstStyle/>
                    <a:p>
                      <a:pPr algn="l" fontAlgn="b"/>
                      <a:r>
                        <a:rPr lang="en-US" sz="1000" b="0" i="0" u="none" strike="noStrike">
                          <a:solidFill>
                            <a:srgbClr val="000000"/>
                          </a:solidFill>
                          <a:effectLst/>
                          <a:latin typeface="+mn-lt"/>
                        </a:rPr>
                        <a:t> Melatonin</a:t>
                      </a:r>
                    </a:p>
                  </a:txBody>
                  <a:tcPr marL="9525" marR="9525" marT="9525" marB="0" anchor="ctr"/>
                </a:tc>
                <a:tc>
                  <a:txBody>
                    <a:bodyPr/>
                    <a:lstStyle/>
                    <a:p>
                      <a:pPr algn="ctr" fontAlgn="b"/>
                      <a:r>
                        <a:rPr lang="en-US" sz="1000" b="0" i="0" u="none" strike="noStrike">
                          <a:solidFill>
                            <a:srgbClr val="000000"/>
                          </a:solidFill>
                          <a:effectLst/>
                          <a:latin typeface="+mn-lt"/>
                        </a:rPr>
                        <a:t>378</a:t>
                      </a:r>
                    </a:p>
                  </a:txBody>
                  <a:tcPr marL="9525" marR="9525" marT="9525" marB="0" anchor="ctr"/>
                </a:tc>
                <a:tc>
                  <a:txBody>
                    <a:bodyPr/>
                    <a:lstStyle/>
                    <a:p>
                      <a:pPr algn="ctr" fontAlgn="b"/>
                      <a:r>
                        <a:rPr lang="en-US" sz="1000" b="0" i="0" u="none" strike="noStrike">
                          <a:solidFill>
                            <a:srgbClr val="000000"/>
                          </a:solidFill>
                          <a:effectLst/>
                          <a:latin typeface="+mn-lt"/>
                        </a:rPr>
                        <a:t>25%</a:t>
                      </a:r>
                    </a:p>
                  </a:txBody>
                  <a:tcPr marL="9525" marR="9525" marT="9525" marB="0" anchor="ctr"/>
                </a:tc>
                <a:tc>
                  <a:txBody>
                    <a:bodyPr/>
                    <a:lstStyle/>
                    <a:p>
                      <a:pPr algn="ctr" fontAlgn="b"/>
                      <a:r>
                        <a:rPr lang="en-US" sz="1000" b="0" i="0" u="none" strike="noStrike">
                          <a:solidFill>
                            <a:srgbClr val="000000"/>
                          </a:solidFill>
                          <a:effectLst/>
                          <a:latin typeface="+mn-lt"/>
                        </a:rPr>
                        <a:t>40%</a:t>
                      </a:r>
                    </a:p>
                  </a:txBody>
                  <a:tcPr marL="9525" marR="9525" marT="9525" marB="0" anchor="ctr"/>
                </a:tc>
                <a:tc>
                  <a:txBody>
                    <a:bodyPr/>
                    <a:lstStyle/>
                    <a:p>
                      <a:pPr algn="ctr" fontAlgn="b"/>
                      <a:r>
                        <a:rPr lang="en-US" sz="1000" b="0" i="0" u="none" strike="noStrike">
                          <a:solidFill>
                            <a:srgbClr val="000000"/>
                          </a:solidFill>
                          <a:effectLst/>
                          <a:latin typeface="+mn-lt"/>
                        </a:rPr>
                        <a:t>31%</a:t>
                      </a:r>
                    </a:p>
                  </a:txBody>
                  <a:tcPr marL="9525" marR="9525" marT="9525" marB="0" anchor="ctr"/>
                </a:tc>
                <a:tc>
                  <a:txBody>
                    <a:bodyPr/>
                    <a:lstStyle/>
                    <a:p>
                      <a:pPr algn="ctr" fontAlgn="b"/>
                      <a:r>
                        <a:rPr lang="en-US" sz="1000" b="0" i="0" u="none" strike="noStrike">
                          <a:solidFill>
                            <a:srgbClr val="00B050"/>
                          </a:solidFill>
                          <a:effectLst/>
                          <a:latin typeface="+mn-lt"/>
                        </a:rPr>
                        <a:t>6%</a:t>
                      </a:r>
                    </a:p>
                  </a:txBody>
                  <a:tcPr marL="9525" marR="9525" marT="9525" marB="0" anchor="ctr"/>
                </a:tc>
                <a:extLst>
                  <a:ext uri="{0D108BD9-81ED-4DB2-BD59-A6C34878D82A}">
                    <a16:rowId xmlns:a16="http://schemas.microsoft.com/office/drawing/2014/main" val="2296089654"/>
                  </a:ext>
                </a:extLst>
              </a:tr>
              <a:tr h="91440">
                <a:tc>
                  <a:txBody>
                    <a:bodyPr/>
                    <a:lstStyle/>
                    <a:p>
                      <a:pPr algn="l" fontAlgn="b"/>
                      <a:r>
                        <a:rPr lang="en-US" sz="1000" b="0" i="0" u="none" strike="noStrike">
                          <a:solidFill>
                            <a:srgbClr val="000000"/>
                          </a:solidFill>
                          <a:effectLst/>
                          <a:latin typeface="+mn-lt"/>
                        </a:rPr>
                        <a:t> Alpha-GPC</a:t>
                      </a:r>
                    </a:p>
                  </a:txBody>
                  <a:tcPr marL="9525" marR="9525" marT="9525" marB="0" anchor="ctr"/>
                </a:tc>
                <a:tc>
                  <a:txBody>
                    <a:bodyPr/>
                    <a:lstStyle/>
                    <a:p>
                      <a:pPr algn="ctr" fontAlgn="b"/>
                      <a:r>
                        <a:rPr lang="en-US" sz="1000" b="0" i="0" u="none" strike="noStrike">
                          <a:solidFill>
                            <a:srgbClr val="000000"/>
                          </a:solidFill>
                          <a:effectLst/>
                          <a:latin typeface="+mn-lt"/>
                        </a:rPr>
                        <a:t>248</a:t>
                      </a:r>
                    </a:p>
                  </a:txBody>
                  <a:tcPr marL="9525" marR="9525" marT="9525" marB="0" anchor="ctr"/>
                </a:tc>
                <a:tc>
                  <a:txBody>
                    <a:bodyPr/>
                    <a:lstStyle/>
                    <a:p>
                      <a:pPr algn="ctr" fontAlgn="b"/>
                      <a:r>
                        <a:rPr lang="en-US" sz="1000" b="0" i="0" u="none" strike="noStrike">
                          <a:solidFill>
                            <a:srgbClr val="000000"/>
                          </a:solidFill>
                          <a:effectLst/>
                          <a:latin typeface="+mn-lt"/>
                        </a:rPr>
                        <a:t>20%</a:t>
                      </a:r>
                    </a:p>
                  </a:txBody>
                  <a:tcPr marL="9525" marR="9525" marT="9525" marB="0" anchor="ctr"/>
                </a:tc>
                <a:tc>
                  <a:txBody>
                    <a:bodyPr/>
                    <a:lstStyle/>
                    <a:p>
                      <a:pPr algn="ctr" fontAlgn="b"/>
                      <a:r>
                        <a:rPr lang="en-US" sz="1000" b="0" i="0" u="none" strike="noStrike">
                          <a:solidFill>
                            <a:srgbClr val="000000"/>
                          </a:solidFill>
                          <a:effectLst/>
                          <a:latin typeface="+mn-lt"/>
                        </a:rPr>
                        <a:t>46%</a:t>
                      </a:r>
                    </a:p>
                  </a:txBody>
                  <a:tcPr marL="9525" marR="9525" marT="9525" marB="0" anchor="ctr"/>
                </a:tc>
                <a:tc>
                  <a:txBody>
                    <a:bodyPr/>
                    <a:lstStyle/>
                    <a:p>
                      <a:pPr algn="ctr" fontAlgn="b"/>
                      <a:r>
                        <a:rPr lang="en-US" sz="1000" b="0" i="0" u="none" strike="noStrike">
                          <a:solidFill>
                            <a:srgbClr val="000000"/>
                          </a:solidFill>
                          <a:effectLst/>
                          <a:latin typeface="+mn-lt"/>
                        </a:rPr>
                        <a:t>26%</a:t>
                      </a:r>
                    </a:p>
                  </a:txBody>
                  <a:tcPr marL="9525" marR="9525" marT="9525" marB="0" anchor="ctr"/>
                </a:tc>
                <a:tc>
                  <a:txBody>
                    <a:bodyPr/>
                    <a:lstStyle/>
                    <a:p>
                      <a:pPr algn="ctr" fontAlgn="b"/>
                      <a:r>
                        <a:rPr lang="en-US" sz="1000" b="0" i="0" u="none" strike="noStrike">
                          <a:solidFill>
                            <a:srgbClr val="00B050"/>
                          </a:solidFill>
                          <a:effectLst/>
                          <a:latin typeface="+mn-lt"/>
                        </a:rPr>
                        <a:t>6%</a:t>
                      </a:r>
                    </a:p>
                  </a:txBody>
                  <a:tcPr marL="9525" marR="9525" marT="9525" marB="0" anchor="ctr"/>
                </a:tc>
                <a:extLst>
                  <a:ext uri="{0D108BD9-81ED-4DB2-BD59-A6C34878D82A}">
                    <a16:rowId xmlns:a16="http://schemas.microsoft.com/office/drawing/2014/main" val="3281655450"/>
                  </a:ext>
                </a:extLst>
              </a:tr>
              <a:tr h="91440">
                <a:tc>
                  <a:txBody>
                    <a:bodyPr/>
                    <a:lstStyle/>
                    <a:p>
                      <a:pPr algn="l" fontAlgn="b"/>
                      <a:r>
                        <a:rPr lang="en-US" sz="1000" b="0" i="0" u="none" strike="noStrike">
                          <a:solidFill>
                            <a:srgbClr val="000000"/>
                          </a:solidFill>
                          <a:effectLst/>
                          <a:latin typeface="+mn-lt"/>
                        </a:rPr>
                        <a:t> Choline</a:t>
                      </a:r>
                    </a:p>
                  </a:txBody>
                  <a:tcPr marL="9525" marR="9525" marT="9525" marB="0" anchor="ctr"/>
                </a:tc>
                <a:tc>
                  <a:txBody>
                    <a:bodyPr/>
                    <a:lstStyle/>
                    <a:p>
                      <a:pPr algn="ctr" fontAlgn="b"/>
                      <a:r>
                        <a:rPr lang="en-US" sz="1000" b="0" i="0" u="none" strike="noStrike">
                          <a:solidFill>
                            <a:srgbClr val="000000"/>
                          </a:solidFill>
                          <a:effectLst/>
                          <a:latin typeface="+mn-lt"/>
                        </a:rPr>
                        <a:t>249</a:t>
                      </a:r>
                    </a:p>
                  </a:txBody>
                  <a:tcPr marL="9525" marR="9525" marT="9525" marB="0" anchor="ctr"/>
                </a:tc>
                <a:tc>
                  <a:txBody>
                    <a:bodyPr/>
                    <a:lstStyle/>
                    <a:p>
                      <a:pPr algn="ctr" fontAlgn="b"/>
                      <a:r>
                        <a:rPr lang="en-US" sz="1000" b="0" i="0" u="none" strike="noStrike">
                          <a:solidFill>
                            <a:srgbClr val="000000"/>
                          </a:solidFill>
                          <a:effectLst/>
                          <a:latin typeface="+mn-lt"/>
                        </a:rPr>
                        <a:t>22%</a:t>
                      </a:r>
                    </a:p>
                  </a:txBody>
                  <a:tcPr marL="9525" marR="9525" marT="9525" marB="0" anchor="ctr"/>
                </a:tc>
                <a:tc>
                  <a:txBody>
                    <a:bodyPr/>
                    <a:lstStyle/>
                    <a:p>
                      <a:pPr algn="ctr" fontAlgn="b"/>
                      <a:r>
                        <a:rPr lang="en-US" sz="1000" b="0" i="0" u="none" strike="noStrike">
                          <a:solidFill>
                            <a:srgbClr val="000000"/>
                          </a:solidFill>
                          <a:effectLst/>
                          <a:latin typeface="+mn-lt"/>
                        </a:rPr>
                        <a:t>41%</a:t>
                      </a:r>
                    </a:p>
                  </a:txBody>
                  <a:tcPr marL="9525" marR="9525" marT="9525" marB="0" anchor="ctr"/>
                </a:tc>
                <a:tc>
                  <a:txBody>
                    <a:bodyPr/>
                    <a:lstStyle/>
                    <a:p>
                      <a:pPr algn="ctr" fontAlgn="b"/>
                      <a:r>
                        <a:rPr lang="en-US" sz="1000" b="0" i="0" u="none" strike="noStrike">
                          <a:solidFill>
                            <a:srgbClr val="000000"/>
                          </a:solidFill>
                          <a:effectLst/>
                          <a:latin typeface="+mn-lt"/>
                        </a:rPr>
                        <a:t>27%</a:t>
                      </a:r>
                    </a:p>
                  </a:txBody>
                  <a:tcPr marL="9525" marR="9525" marT="9525" marB="0" anchor="ctr"/>
                </a:tc>
                <a:tc>
                  <a:txBody>
                    <a:bodyPr/>
                    <a:lstStyle/>
                    <a:p>
                      <a:pPr algn="ctr" fontAlgn="b"/>
                      <a:r>
                        <a:rPr lang="en-US" sz="1000" b="0" i="0" u="none" strike="noStrike">
                          <a:solidFill>
                            <a:srgbClr val="00B050"/>
                          </a:solidFill>
                          <a:effectLst/>
                          <a:latin typeface="+mn-lt"/>
                        </a:rPr>
                        <a:t>5%</a:t>
                      </a:r>
                    </a:p>
                  </a:txBody>
                  <a:tcPr marL="9525" marR="9525" marT="9525" marB="0" anchor="ctr"/>
                </a:tc>
                <a:extLst>
                  <a:ext uri="{0D108BD9-81ED-4DB2-BD59-A6C34878D82A}">
                    <a16:rowId xmlns:a16="http://schemas.microsoft.com/office/drawing/2014/main" val="1974351352"/>
                  </a:ext>
                </a:extLst>
              </a:tr>
              <a:tr h="91440">
                <a:tc>
                  <a:txBody>
                    <a:bodyPr/>
                    <a:lstStyle/>
                    <a:p>
                      <a:pPr algn="l" fontAlgn="b"/>
                      <a:r>
                        <a:rPr lang="en-US" sz="1000" b="0" i="0" u="none" strike="noStrike">
                          <a:solidFill>
                            <a:srgbClr val="000000"/>
                          </a:solidFill>
                          <a:effectLst/>
                          <a:latin typeface="+mn-lt"/>
                        </a:rPr>
                        <a:t> Citicoline</a:t>
                      </a:r>
                    </a:p>
                  </a:txBody>
                  <a:tcPr marL="9525" marR="9525" marT="9525" marB="0" anchor="ctr"/>
                </a:tc>
                <a:tc>
                  <a:txBody>
                    <a:bodyPr/>
                    <a:lstStyle/>
                    <a:p>
                      <a:pPr algn="ctr" fontAlgn="b"/>
                      <a:r>
                        <a:rPr lang="en-US" sz="1000" b="0" i="0" u="none" strike="noStrike">
                          <a:solidFill>
                            <a:srgbClr val="000000"/>
                          </a:solidFill>
                          <a:effectLst/>
                          <a:latin typeface="+mn-lt"/>
                        </a:rPr>
                        <a:t>238</a:t>
                      </a:r>
                    </a:p>
                  </a:txBody>
                  <a:tcPr marL="9525" marR="9525" marT="9525" marB="0" anchor="ctr"/>
                </a:tc>
                <a:tc>
                  <a:txBody>
                    <a:bodyPr/>
                    <a:lstStyle/>
                    <a:p>
                      <a:pPr algn="ctr" fontAlgn="b"/>
                      <a:r>
                        <a:rPr lang="en-US" sz="1000" b="0" i="0" u="none" strike="noStrike">
                          <a:solidFill>
                            <a:srgbClr val="000000"/>
                          </a:solidFill>
                          <a:effectLst/>
                          <a:latin typeface="+mn-lt"/>
                        </a:rPr>
                        <a:t>26%</a:t>
                      </a:r>
                    </a:p>
                  </a:txBody>
                  <a:tcPr marL="9525" marR="9525" marT="9525" marB="0" anchor="ctr"/>
                </a:tc>
                <a:tc>
                  <a:txBody>
                    <a:bodyPr/>
                    <a:lstStyle/>
                    <a:p>
                      <a:pPr algn="ctr" fontAlgn="b"/>
                      <a:r>
                        <a:rPr lang="en-US" sz="1000" b="0" i="0" u="none" strike="noStrike">
                          <a:solidFill>
                            <a:srgbClr val="000000"/>
                          </a:solidFill>
                          <a:effectLst/>
                          <a:latin typeface="+mn-lt"/>
                        </a:rPr>
                        <a:t>37%</a:t>
                      </a:r>
                    </a:p>
                  </a:txBody>
                  <a:tcPr marL="9525" marR="9525" marT="9525" marB="0" anchor="ctr"/>
                </a:tc>
                <a:tc>
                  <a:txBody>
                    <a:bodyPr/>
                    <a:lstStyle/>
                    <a:p>
                      <a:pPr algn="ctr" fontAlgn="b"/>
                      <a:r>
                        <a:rPr lang="en-US" sz="1000" b="0" i="0" u="none" strike="noStrike">
                          <a:solidFill>
                            <a:srgbClr val="000000"/>
                          </a:solidFill>
                          <a:effectLst/>
                          <a:latin typeface="+mn-lt"/>
                        </a:rPr>
                        <a:t>30%</a:t>
                      </a:r>
                    </a:p>
                  </a:txBody>
                  <a:tcPr marL="9525" marR="9525" marT="9525" marB="0" anchor="ctr"/>
                </a:tc>
                <a:tc>
                  <a:txBody>
                    <a:bodyPr/>
                    <a:lstStyle/>
                    <a:p>
                      <a:pPr algn="ctr" fontAlgn="b"/>
                      <a:r>
                        <a:rPr lang="en-US" sz="1000" b="0" i="0" u="none" strike="noStrike">
                          <a:solidFill>
                            <a:srgbClr val="00B050"/>
                          </a:solidFill>
                          <a:effectLst/>
                          <a:latin typeface="+mn-lt"/>
                        </a:rPr>
                        <a:t>4%</a:t>
                      </a:r>
                    </a:p>
                  </a:txBody>
                  <a:tcPr marL="9525" marR="9525" marT="9525" marB="0" anchor="ctr"/>
                </a:tc>
                <a:extLst>
                  <a:ext uri="{0D108BD9-81ED-4DB2-BD59-A6C34878D82A}">
                    <a16:rowId xmlns:a16="http://schemas.microsoft.com/office/drawing/2014/main" val="3932975647"/>
                  </a:ext>
                </a:extLst>
              </a:tr>
              <a:tr h="91440">
                <a:tc>
                  <a:txBody>
                    <a:bodyPr/>
                    <a:lstStyle/>
                    <a:p>
                      <a:pPr algn="l" fontAlgn="b"/>
                      <a:r>
                        <a:rPr lang="en-US" sz="1000" b="0" i="0" u="none" strike="noStrike">
                          <a:solidFill>
                            <a:srgbClr val="000000"/>
                          </a:solidFill>
                          <a:effectLst/>
                          <a:latin typeface="+mn-lt"/>
                        </a:rPr>
                        <a:t> Magnesium</a:t>
                      </a:r>
                    </a:p>
                  </a:txBody>
                  <a:tcPr marL="9525" marR="9525" marT="9525" marB="0" anchor="ctr"/>
                </a:tc>
                <a:tc>
                  <a:txBody>
                    <a:bodyPr/>
                    <a:lstStyle/>
                    <a:p>
                      <a:pPr algn="ctr" fontAlgn="b"/>
                      <a:r>
                        <a:rPr lang="en-US" sz="1000" b="0" i="0" u="none" strike="noStrike">
                          <a:solidFill>
                            <a:srgbClr val="000000"/>
                          </a:solidFill>
                          <a:effectLst/>
                          <a:latin typeface="+mn-lt"/>
                        </a:rPr>
                        <a:t>402</a:t>
                      </a:r>
                    </a:p>
                  </a:txBody>
                  <a:tcPr marL="9525" marR="9525" marT="9525" marB="0" anchor="ctr"/>
                </a:tc>
                <a:tc>
                  <a:txBody>
                    <a:bodyPr/>
                    <a:lstStyle/>
                    <a:p>
                      <a:pPr algn="ctr" fontAlgn="b"/>
                      <a:r>
                        <a:rPr lang="en-US" sz="1000" b="0" i="0" u="none" strike="noStrike">
                          <a:solidFill>
                            <a:srgbClr val="000000"/>
                          </a:solidFill>
                          <a:effectLst/>
                          <a:latin typeface="+mn-lt"/>
                        </a:rPr>
                        <a:t>22%</a:t>
                      </a:r>
                    </a:p>
                  </a:txBody>
                  <a:tcPr marL="9525" marR="9525" marT="9525" marB="0" anchor="ctr"/>
                </a:tc>
                <a:tc>
                  <a:txBody>
                    <a:bodyPr/>
                    <a:lstStyle/>
                    <a:p>
                      <a:pPr algn="ctr" fontAlgn="b"/>
                      <a:r>
                        <a:rPr lang="en-US" sz="1000" b="0" i="0" u="none" strike="noStrike">
                          <a:solidFill>
                            <a:srgbClr val="000000"/>
                          </a:solidFill>
                          <a:effectLst/>
                          <a:latin typeface="+mn-lt"/>
                        </a:rPr>
                        <a:t>47%</a:t>
                      </a:r>
                    </a:p>
                  </a:txBody>
                  <a:tcPr marL="9525" marR="9525" marT="9525" marB="0" anchor="ctr"/>
                </a:tc>
                <a:tc>
                  <a:txBody>
                    <a:bodyPr/>
                    <a:lstStyle/>
                    <a:p>
                      <a:pPr algn="ctr" fontAlgn="b"/>
                      <a:r>
                        <a:rPr lang="en-US" sz="1000" b="0" i="0" u="none" strike="noStrike">
                          <a:solidFill>
                            <a:srgbClr val="000000"/>
                          </a:solidFill>
                          <a:effectLst/>
                          <a:latin typeface="+mn-lt"/>
                        </a:rPr>
                        <a:t>26%</a:t>
                      </a:r>
                    </a:p>
                  </a:txBody>
                  <a:tcPr marL="9525" marR="9525" marT="9525" marB="0" anchor="ctr"/>
                </a:tc>
                <a:tc>
                  <a:txBody>
                    <a:bodyPr/>
                    <a:lstStyle/>
                    <a:p>
                      <a:pPr algn="ctr" fontAlgn="b"/>
                      <a:r>
                        <a:rPr lang="en-US" sz="1000" b="0" i="0" u="none" strike="noStrike">
                          <a:solidFill>
                            <a:srgbClr val="00B050"/>
                          </a:solidFill>
                          <a:effectLst/>
                          <a:latin typeface="+mn-lt"/>
                        </a:rPr>
                        <a:t>4%</a:t>
                      </a:r>
                    </a:p>
                  </a:txBody>
                  <a:tcPr marL="9525" marR="9525" marT="9525" marB="0" anchor="ctr"/>
                </a:tc>
                <a:extLst>
                  <a:ext uri="{0D108BD9-81ED-4DB2-BD59-A6C34878D82A}">
                    <a16:rowId xmlns:a16="http://schemas.microsoft.com/office/drawing/2014/main" val="622171425"/>
                  </a:ext>
                </a:extLst>
              </a:tr>
              <a:tr h="91440">
                <a:tc>
                  <a:txBody>
                    <a:bodyPr/>
                    <a:lstStyle/>
                    <a:p>
                      <a:pPr algn="l" fontAlgn="b"/>
                      <a:r>
                        <a:rPr lang="en-US" sz="1000" b="0" i="0" u="none" strike="noStrike">
                          <a:solidFill>
                            <a:srgbClr val="000000"/>
                          </a:solidFill>
                          <a:effectLst/>
                          <a:latin typeface="+mn-lt"/>
                        </a:rPr>
                        <a:t> Lutein</a:t>
                      </a:r>
                    </a:p>
                  </a:txBody>
                  <a:tcPr marL="9525" marR="9525" marT="9525" marB="0" anchor="ctr"/>
                </a:tc>
                <a:tc>
                  <a:txBody>
                    <a:bodyPr/>
                    <a:lstStyle/>
                    <a:p>
                      <a:pPr algn="ctr" fontAlgn="b"/>
                      <a:r>
                        <a:rPr lang="en-US" sz="1000" b="0" i="0" u="none" strike="noStrike">
                          <a:solidFill>
                            <a:srgbClr val="000000"/>
                          </a:solidFill>
                          <a:effectLst/>
                          <a:latin typeface="+mn-lt"/>
                        </a:rPr>
                        <a:t>258</a:t>
                      </a:r>
                    </a:p>
                  </a:txBody>
                  <a:tcPr marL="9525" marR="9525" marT="9525" marB="0" anchor="ctr"/>
                </a:tc>
                <a:tc>
                  <a:txBody>
                    <a:bodyPr/>
                    <a:lstStyle/>
                    <a:p>
                      <a:pPr algn="ctr" fontAlgn="b"/>
                      <a:r>
                        <a:rPr lang="en-US" sz="1000" b="0" i="0" u="none" strike="noStrike">
                          <a:solidFill>
                            <a:srgbClr val="000000"/>
                          </a:solidFill>
                          <a:effectLst/>
                          <a:latin typeface="+mn-lt"/>
                        </a:rPr>
                        <a:t>21%</a:t>
                      </a:r>
                    </a:p>
                  </a:txBody>
                  <a:tcPr marL="9525" marR="9525" marT="9525" marB="0" anchor="ctr"/>
                </a:tc>
                <a:tc>
                  <a:txBody>
                    <a:bodyPr/>
                    <a:lstStyle/>
                    <a:p>
                      <a:pPr algn="ctr" fontAlgn="b"/>
                      <a:r>
                        <a:rPr lang="en-US" sz="1000" b="0" i="0" u="none" strike="noStrike">
                          <a:solidFill>
                            <a:srgbClr val="000000"/>
                          </a:solidFill>
                          <a:effectLst/>
                          <a:latin typeface="+mn-lt"/>
                        </a:rPr>
                        <a:t>47%</a:t>
                      </a:r>
                    </a:p>
                  </a:txBody>
                  <a:tcPr marL="9525" marR="9525" marT="9525" marB="0" anchor="ctr"/>
                </a:tc>
                <a:tc>
                  <a:txBody>
                    <a:bodyPr/>
                    <a:lstStyle/>
                    <a:p>
                      <a:pPr algn="ctr" fontAlgn="b"/>
                      <a:r>
                        <a:rPr lang="en-US" sz="1000" b="0" i="0" u="none" strike="noStrike">
                          <a:solidFill>
                            <a:srgbClr val="000000"/>
                          </a:solidFill>
                          <a:effectLst/>
                          <a:latin typeface="+mn-lt"/>
                        </a:rPr>
                        <a:t>24%</a:t>
                      </a:r>
                    </a:p>
                  </a:txBody>
                  <a:tcPr marL="9525" marR="9525" marT="9525" marB="0" anchor="ctr"/>
                </a:tc>
                <a:tc>
                  <a:txBody>
                    <a:bodyPr/>
                    <a:lstStyle/>
                    <a:p>
                      <a:pPr algn="ctr" fontAlgn="b"/>
                      <a:r>
                        <a:rPr lang="en-US" sz="1000" b="0" i="0" u="none" strike="noStrike">
                          <a:solidFill>
                            <a:srgbClr val="00B050"/>
                          </a:solidFill>
                          <a:effectLst/>
                          <a:latin typeface="+mn-lt"/>
                        </a:rPr>
                        <a:t>3%</a:t>
                      </a:r>
                    </a:p>
                  </a:txBody>
                  <a:tcPr marL="9525" marR="9525" marT="9525" marB="0" anchor="ctr"/>
                </a:tc>
                <a:extLst>
                  <a:ext uri="{0D108BD9-81ED-4DB2-BD59-A6C34878D82A}">
                    <a16:rowId xmlns:a16="http://schemas.microsoft.com/office/drawing/2014/main" val="2259542848"/>
                  </a:ext>
                </a:extLst>
              </a:tr>
              <a:tr h="91440">
                <a:tc>
                  <a:txBody>
                    <a:bodyPr/>
                    <a:lstStyle/>
                    <a:p>
                      <a:pPr algn="l" fontAlgn="b"/>
                      <a:r>
                        <a:rPr lang="en-US" sz="1000" b="0" i="0" u="none" strike="noStrike">
                          <a:solidFill>
                            <a:srgbClr val="000000"/>
                          </a:solidFill>
                          <a:effectLst/>
                          <a:latin typeface="+mn-lt"/>
                        </a:rPr>
                        <a:t> Ashwagandha</a:t>
                      </a:r>
                    </a:p>
                  </a:txBody>
                  <a:tcPr marL="9525" marR="9525" marT="9525" marB="0" anchor="ctr"/>
                </a:tc>
                <a:tc>
                  <a:txBody>
                    <a:bodyPr/>
                    <a:lstStyle/>
                    <a:p>
                      <a:pPr algn="ctr" fontAlgn="b"/>
                      <a:r>
                        <a:rPr lang="en-US" sz="1000" b="0" i="0" u="none" strike="noStrike">
                          <a:solidFill>
                            <a:srgbClr val="000000"/>
                          </a:solidFill>
                          <a:effectLst/>
                          <a:latin typeface="+mn-lt"/>
                        </a:rPr>
                        <a:t>250</a:t>
                      </a:r>
                    </a:p>
                  </a:txBody>
                  <a:tcPr marL="9525" marR="9525" marT="9525" marB="0" anchor="ctr"/>
                </a:tc>
                <a:tc>
                  <a:txBody>
                    <a:bodyPr/>
                    <a:lstStyle/>
                    <a:p>
                      <a:pPr algn="ctr" fontAlgn="b"/>
                      <a:r>
                        <a:rPr lang="en-US" sz="1000" b="0" i="0" u="none" strike="noStrike">
                          <a:solidFill>
                            <a:srgbClr val="000000"/>
                          </a:solidFill>
                          <a:effectLst/>
                          <a:latin typeface="+mn-lt"/>
                        </a:rPr>
                        <a:t>26%</a:t>
                      </a:r>
                    </a:p>
                  </a:txBody>
                  <a:tcPr marL="9525" marR="9525" marT="9525" marB="0" anchor="ctr"/>
                </a:tc>
                <a:tc>
                  <a:txBody>
                    <a:bodyPr/>
                    <a:lstStyle/>
                    <a:p>
                      <a:pPr algn="ctr" fontAlgn="b"/>
                      <a:r>
                        <a:rPr lang="en-US" sz="1000" b="0" i="0" u="none" strike="noStrike">
                          <a:solidFill>
                            <a:srgbClr val="000000"/>
                          </a:solidFill>
                          <a:effectLst/>
                          <a:latin typeface="+mn-lt"/>
                        </a:rPr>
                        <a:t>38%</a:t>
                      </a:r>
                    </a:p>
                  </a:txBody>
                  <a:tcPr marL="9525" marR="9525" marT="9525" marB="0" anchor="ctr"/>
                </a:tc>
                <a:tc>
                  <a:txBody>
                    <a:bodyPr/>
                    <a:lstStyle/>
                    <a:p>
                      <a:pPr algn="ctr" fontAlgn="b"/>
                      <a:r>
                        <a:rPr lang="en-US" sz="1000" b="0" i="0" u="none" strike="noStrike">
                          <a:solidFill>
                            <a:srgbClr val="000000"/>
                          </a:solidFill>
                          <a:effectLst/>
                          <a:latin typeface="+mn-lt"/>
                        </a:rPr>
                        <a:t>28%</a:t>
                      </a:r>
                    </a:p>
                  </a:txBody>
                  <a:tcPr marL="9525" marR="9525" marT="9525" marB="0" anchor="ctr"/>
                </a:tc>
                <a:tc>
                  <a:txBody>
                    <a:bodyPr/>
                    <a:lstStyle/>
                    <a:p>
                      <a:pPr algn="ctr" fontAlgn="b"/>
                      <a:r>
                        <a:rPr lang="en-US" sz="1000" b="0" i="0" u="none" strike="noStrike">
                          <a:solidFill>
                            <a:srgbClr val="00B050"/>
                          </a:solidFill>
                          <a:effectLst/>
                          <a:latin typeface="+mn-lt"/>
                        </a:rPr>
                        <a:t>3%</a:t>
                      </a:r>
                    </a:p>
                  </a:txBody>
                  <a:tcPr marL="9525" marR="9525" marT="9525" marB="0" anchor="ctr"/>
                </a:tc>
                <a:extLst>
                  <a:ext uri="{0D108BD9-81ED-4DB2-BD59-A6C34878D82A}">
                    <a16:rowId xmlns:a16="http://schemas.microsoft.com/office/drawing/2014/main" val="1511381424"/>
                  </a:ext>
                </a:extLst>
              </a:tr>
              <a:tr h="91440">
                <a:tc>
                  <a:txBody>
                    <a:bodyPr/>
                    <a:lstStyle/>
                    <a:p>
                      <a:pPr algn="l" fontAlgn="b"/>
                      <a:r>
                        <a:rPr lang="en-US" sz="1000" b="0" i="0" u="none" strike="noStrike">
                          <a:solidFill>
                            <a:srgbClr val="000000"/>
                          </a:solidFill>
                          <a:effectLst/>
                          <a:latin typeface="+mn-lt"/>
                        </a:rPr>
                        <a:t> CoQ10</a:t>
                      </a:r>
                    </a:p>
                  </a:txBody>
                  <a:tcPr marL="9525" marR="9525" marT="9525" marB="0" anchor="ctr"/>
                </a:tc>
                <a:tc>
                  <a:txBody>
                    <a:bodyPr/>
                    <a:lstStyle/>
                    <a:p>
                      <a:pPr algn="ctr" fontAlgn="b"/>
                      <a:r>
                        <a:rPr lang="en-US" sz="1000" b="0" i="0" u="none" strike="noStrike">
                          <a:solidFill>
                            <a:srgbClr val="000000"/>
                          </a:solidFill>
                          <a:effectLst/>
                          <a:latin typeface="+mn-lt"/>
                        </a:rPr>
                        <a:t>284</a:t>
                      </a:r>
                    </a:p>
                  </a:txBody>
                  <a:tcPr marL="9525" marR="9525" marT="9525" marB="0" anchor="ctr"/>
                </a:tc>
                <a:tc>
                  <a:txBody>
                    <a:bodyPr/>
                    <a:lstStyle/>
                    <a:p>
                      <a:pPr algn="ctr" fontAlgn="b"/>
                      <a:r>
                        <a:rPr lang="en-US" sz="1000" b="0" i="0" u="none" strike="noStrike">
                          <a:solidFill>
                            <a:srgbClr val="000000"/>
                          </a:solidFill>
                          <a:effectLst/>
                          <a:latin typeface="+mn-lt"/>
                        </a:rPr>
                        <a:t>25%</a:t>
                      </a:r>
                    </a:p>
                  </a:txBody>
                  <a:tcPr marL="9525" marR="9525" marT="9525" marB="0" anchor="ctr"/>
                </a:tc>
                <a:tc>
                  <a:txBody>
                    <a:bodyPr/>
                    <a:lstStyle/>
                    <a:p>
                      <a:pPr algn="ctr" fontAlgn="b"/>
                      <a:r>
                        <a:rPr lang="en-US" sz="1000" b="0" i="0" u="none" strike="noStrike">
                          <a:solidFill>
                            <a:srgbClr val="000000"/>
                          </a:solidFill>
                          <a:effectLst/>
                          <a:latin typeface="+mn-lt"/>
                        </a:rPr>
                        <a:t>40%</a:t>
                      </a:r>
                    </a:p>
                  </a:txBody>
                  <a:tcPr marL="9525" marR="9525" marT="9525" marB="0" anchor="ctr"/>
                </a:tc>
                <a:tc>
                  <a:txBody>
                    <a:bodyPr/>
                    <a:lstStyle/>
                    <a:p>
                      <a:pPr algn="ctr" fontAlgn="b"/>
                      <a:r>
                        <a:rPr lang="en-US" sz="1000" b="0" i="0" u="none" strike="noStrike">
                          <a:solidFill>
                            <a:srgbClr val="000000"/>
                          </a:solidFill>
                          <a:effectLst/>
                          <a:latin typeface="+mn-lt"/>
                        </a:rPr>
                        <a:t>28%</a:t>
                      </a:r>
                    </a:p>
                  </a:txBody>
                  <a:tcPr marL="9525" marR="9525" marT="9525" marB="0" anchor="ctr"/>
                </a:tc>
                <a:tc>
                  <a:txBody>
                    <a:bodyPr/>
                    <a:lstStyle/>
                    <a:p>
                      <a:pPr algn="ctr" fontAlgn="b"/>
                      <a:r>
                        <a:rPr lang="en-US" sz="1000" b="0" i="0" u="none" strike="noStrike">
                          <a:solidFill>
                            <a:srgbClr val="00B050"/>
                          </a:solidFill>
                          <a:effectLst/>
                          <a:latin typeface="+mn-lt"/>
                        </a:rPr>
                        <a:t>2%</a:t>
                      </a:r>
                    </a:p>
                  </a:txBody>
                  <a:tcPr marL="9525" marR="9525" marT="9525" marB="0" anchor="ctr"/>
                </a:tc>
                <a:extLst>
                  <a:ext uri="{0D108BD9-81ED-4DB2-BD59-A6C34878D82A}">
                    <a16:rowId xmlns:a16="http://schemas.microsoft.com/office/drawing/2014/main" val="3023266300"/>
                  </a:ext>
                </a:extLst>
              </a:tr>
              <a:tr h="91440">
                <a:tc>
                  <a:txBody>
                    <a:bodyPr/>
                    <a:lstStyle/>
                    <a:p>
                      <a:pPr algn="l" fontAlgn="b"/>
                      <a:r>
                        <a:rPr lang="en-US" sz="1000" b="0" i="0" u="none" strike="noStrike">
                          <a:solidFill>
                            <a:srgbClr val="000000"/>
                          </a:solidFill>
                          <a:effectLst/>
                          <a:latin typeface="+mn-lt"/>
                        </a:rPr>
                        <a:t> Synbiotics</a:t>
                      </a:r>
                    </a:p>
                  </a:txBody>
                  <a:tcPr marL="9525" marR="9525" marT="9525" marB="0" anchor="ctr"/>
                </a:tc>
                <a:tc>
                  <a:txBody>
                    <a:bodyPr/>
                    <a:lstStyle/>
                    <a:p>
                      <a:pPr algn="ctr" fontAlgn="b"/>
                      <a:r>
                        <a:rPr lang="en-US" sz="1000" b="0" i="0" u="none" strike="noStrike">
                          <a:solidFill>
                            <a:srgbClr val="000000"/>
                          </a:solidFill>
                          <a:effectLst/>
                          <a:latin typeface="+mn-lt"/>
                        </a:rPr>
                        <a:t>263</a:t>
                      </a:r>
                    </a:p>
                  </a:txBody>
                  <a:tcPr marL="9525" marR="9525" marT="9525" marB="0" anchor="ctr"/>
                </a:tc>
                <a:tc>
                  <a:txBody>
                    <a:bodyPr/>
                    <a:lstStyle/>
                    <a:p>
                      <a:pPr algn="ctr" fontAlgn="b"/>
                      <a:r>
                        <a:rPr lang="en-US" sz="1000" b="0" i="0" u="none" strike="noStrike">
                          <a:solidFill>
                            <a:srgbClr val="000000"/>
                          </a:solidFill>
                          <a:effectLst/>
                          <a:latin typeface="+mn-lt"/>
                        </a:rPr>
                        <a:t>25%</a:t>
                      </a:r>
                    </a:p>
                  </a:txBody>
                  <a:tcPr marL="9525" marR="9525" marT="9525" marB="0" anchor="ctr"/>
                </a:tc>
                <a:tc>
                  <a:txBody>
                    <a:bodyPr/>
                    <a:lstStyle/>
                    <a:p>
                      <a:pPr algn="ctr" fontAlgn="b"/>
                      <a:r>
                        <a:rPr lang="en-US" sz="1000" b="0" i="0" u="none" strike="noStrike">
                          <a:solidFill>
                            <a:srgbClr val="000000"/>
                          </a:solidFill>
                          <a:effectLst/>
                          <a:latin typeface="+mn-lt"/>
                        </a:rPr>
                        <a:t>38%</a:t>
                      </a:r>
                    </a:p>
                  </a:txBody>
                  <a:tcPr marL="9525" marR="9525" marT="9525" marB="0" anchor="ctr"/>
                </a:tc>
                <a:tc>
                  <a:txBody>
                    <a:bodyPr/>
                    <a:lstStyle/>
                    <a:p>
                      <a:pPr algn="ctr" fontAlgn="b"/>
                      <a:r>
                        <a:rPr lang="en-US" sz="1000" b="0" i="0" u="none" strike="noStrike">
                          <a:solidFill>
                            <a:srgbClr val="000000"/>
                          </a:solidFill>
                          <a:effectLst/>
                          <a:latin typeface="+mn-lt"/>
                        </a:rPr>
                        <a:t>27%</a:t>
                      </a:r>
                    </a:p>
                  </a:txBody>
                  <a:tcPr marL="9525" marR="9525" marT="9525" marB="0" anchor="ctr"/>
                </a:tc>
                <a:tc>
                  <a:txBody>
                    <a:bodyPr/>
                    <a:lstStyle/>
                    <a:p>
                      <a:pPr algn="ctr" fontAlgn="b"/>
                      <a:r>
                        <a:rPr lang="en-US" sz="1000" b="0" i="0" u="none" strike="noStrike">
                          <a:solidFill>
                            <a:srgbClr val="00B050"/>
                          </a:solidFill>
                          <a:effectLst/>
                          <a:latin typeface="+mn-lt"/>
                        </a:rPr>
                        <a:t>2%</a:t>
                      </a:r>
                    </a:p>
                  </a:txBody>
                  <a:tcPr marL="9525" marR="9525" marT="9525" marB="0" anchor="ctr"/>
                </a:tc>
                <a:extLst>
                  <a:ext uri="{0D108BD9-81ED-4DB2-BD59-A6C34878D82A}">
                    <a16:rowId xmlns:a16="http://schemas.microsoft.com/office/drawing/2014/main" val="124606255"/>
                  </a:ext>
                </a:extLst>
              </a:tr>
              <a:tr h="91440">
                <a:tc>
                  <a:txBody>
                    <a:bodyPr/>
                    <a:lstStyle/>
                    <a:p>
                      <a:pPr algn="l" fontAlgn="b"/>
                      <a:r>
                        <a:rPr lang="en-US" sz="1000" b="0" i="0" u="none" strike="noStrike">
                          <a:solidFill>
                            <a:srgbClr val="000000"/>
                          </a:solidFill>
                          <a:effectLst/>
                          <a:latin typeface="+mn-lt"/>
                        </a:rPr>
                        <a:t> Nootropics</a:t>
                      </a:r>
                    </a:p>
                  </a:txBody>
                  <a:tcPr marL="9525" marR="9525" marT="9525" marB="0" anchor="ctr"/>
                </a:tc>
                <a:tc>
                  <a:txBody>
                    <a:bodyPr/>
                    <a:lstStyle/>
                    <a:p>
                      <a:pPr algn="ctr" fontAlgn="b"/>
                      <a:r>
                        <a:rPr lang="en-US" sz="1000" b="0" i="0" u="none" strike="noStrike">
                          <a:solidFill>
                            <a:srgbClr val="000000"/>
                          </a:solidFill>
                          <a:effectLst/>
                          <a:latin typeface="+mn-lt"/>
                        </a:rPr>
                        <a:t>234</a:t>
                      </a:r>
                    </a:p>
                  </a:txBody>
                  <a:tcPr marL="9525" marR="9525" marT="9525" marB="0" anchor="ctr"/>
                </a:tc>
                <a:tc>
                  <a:txBody>
                    <a:bodyPr/>
                    <a:lstStyle/>
                    <a:p>
                      <a:pPr algn="ctr" fontAlgn="b"/>
                      <a:r>
                        <a:rPr lang="en-US" sz="1000" b="0" i="0" u="none" strike="noStrike">
                          <a:solidFill>
                            <a:srgbClr val="000000"/>
                          </a:solidFill>
                          <a:effectLst/>
                          <a:latin typeface="+mn-lt"/>
                        </a:rPr>
                        <a:t>27%</a:t>
                      </a:r>
                    </a:p>
                  </a:txBody>
                  <a:tcPr marL="9525" marR="9525" marT="9525" marB="0" anchor="ctr"/>
                </a:tc>
                <a:tc>
                  <a:txBody>
                    <a:bodyPr/>
                    <a:lstStyle/>
                    <a:p>
                      <a:pPr algn="ctr" fontAlgn="b"/>
                      <a:r>
                        <a:rPr lang="en-US" sz="1000" b="0" i="0" u="none" strike="noStrike">
                          <a:solidFill>
                            <a:srgbClr val="000000"/>
                          </a:solidFill>
                          <a:effectLst/>
                          <a:latin typeface="+mn-lt"/>
                        </a:rPr>
                        <a:t>36%</a:t>
                      </a:r>
                    </a:p>
                  </a:txBody>
                  <a:tcPr marL="9525" marR="9525" marT="9525" marB="0" anchor="ctr"/>
                </a:tc>
                <a:tc>
                  <a:txBody>
                    <a:bodyPr/>
                    <a:lstStyle/>
                    <a:p>
                      <a:pPr algn="ctr" fontAlgn="b"/>
                      <a:r>
                        <a:rPr lang="en-US" sz="1000" b="0" i="0" u="none" strike="noStrike">
                          <a:solidFill>
                            <a:srgbClr val="000000"/>
                          </a:solidFill>
                          <a:effectLst/>
                          <a:latin typeface="+mn-lt"/>
                        </a:rPr>
                        <a:t>29%</a:t>
                      </a:r>
                    </a:p>
                  </a:txBody>
                  <a:tcPr marL="9525" marR="9525" marT="9525" marB="0" anchor="ctr"/>
                </a:tc>
                <a:tc>
                  <a:txBody>
                    <a:bodyPr/>
                    <a:lstStyle/>
                    <a:p>
                      <a:pPr algn="ctr" fontAlgn="b"/>
                      <a:r>
                        <a:rPr lang="en-US" sz="1000" b="0" i="0" u="none" strike="noStrike">
                          <a:solidFill>
                            <a:srgbClr val="00B050"/>
                          </a:solidFill>
                          <a:effectLst/>
                          <a:latin typeface="+mn-lt"/>
                        </a:rPr>
                        <a:t>2%</a:t>
                      </a:r>
                    </a:p>
                  </a:txBody>
                  <a:tcPr marL="9525" marR="9525" marT="9525" marB="0" anchor="ctr"/>
                </a:tc>
                <a:extLst>
                  <a:ext uri="{0D108BD9-81ED-4DB2-BD59-A6C34878D82A}">
                    <a16:rowId xmlns:a16="http://schemas.microsoft.com/office/drawing/2014/main" val="4224138961"/>
                  </a:ext>
                </a:extLst>
              </a:tr>
              <a:tr h="91440">
                <a:tc>
                  <a:txBody>
                    <a:bodyPr/>
                    <a:lstStyle/>
                    <a:p>
                      <a:pPr algn="l" fontAlgn="b"/>
                      <a:r>
                        <a:rPr lang="en-US" sz="1000" b="0" i="0" u="none" strike="noStrike">
                          <a:solidFill>
                            <a:srgbClr val="000000"/>
                          </a:solidFill>
                          <a:effectLst/>
                          <a:latin typeface="+mn-lt"/>
                        </a:rPr>
                        <a:t> Postbiotics</a:t>
                      </a:r>
                    </a:p>
                  </a:txBody>
                  <a:tcPr marL="9525" marR="9525" marT="9525" marB="0" anchor="ctr"/>
                </a:tc>
                <a:tc>
                  <a:txBody>
                    <a:bodyPr/>
                    <a:lstStyle/>
                    <a:p>
                      <a:pPr algn="ctr" fontAlgn="b"/>
                      <a:r>
                        <a:rPr lang="en-US" sz="1000" b="0" i="0" u="none" strike="noStrike">
                          <a:solidFill>
                            <a:srgbClr val="000000"/>
                          </a:solidFill>
                          <a:effectLst/>
                          <a:latin typeface="+mn-lt"/>
                        </a:rPr>
                        <a:t>318</a:t>
                      </a:r>
                    </a:p>
                  </a:txBody>
                  <a:tcPr marL="9525" marR="9525" marT="9525" marB="0" anchor="ctr"/>
                </a:tc>
                <a:tc>
                  <a:txBody>
                    <a:bodyPr/>
                    <a:lstStyle/>
                    <a:p>
                      <a:pPr algn="ctr" fontAlgn="b"/>
                      <a:r>
                        <a:rPr lang="en-US" sz="1000" b="0" i="0" u="none" strike="noStrike">
                          <a:solidFill>
                            <a:srgbClr val="000000"/>
                          </a:solidFill>
                          <a:effectLst/>
                          <a:latin typeface="+mn-lt"/>
                        </a:rPr>
                        <a:t>23%</a:t>
                      </a:r>
                    </a:p>
                  </a:txBody>
                  <a:tcPr marL="9525" marR="9525" marT="9525" marB="0" anchor="ctr"/>
                </a:tc>
                <a:tc>
                  <a:txBody>
                    <a:bodyPr/>
                    <a:lstStyle/>
                    <a:p>
                      <a:pPr algn="ctr" fontAlgn="b"/>
                      <a:r>
                        <a:rPr lang="en-US" sz="1000" b="0" i="0" u="none" strike="noStrike">
                          <a:solidFill>
                            <a:srgbClr val="000000"/>
                          </a:solidFill>
                          <a:effectLst/>
                          <a:latin typeface="+mn-lt"/>
                        </a:rPr>
                        <a:t>45%</a:t>
                      </a:r>
                    </a:p>
                  </a:txBody>
                  <a:tcPr marL="9525" marR="9525" marT="9525" marB="0" anchor="ctr"/>
                </a:tc>
                <a:tc>
                  <a:txBody>
                    <a:bodyPr/>
                    <a:lstStyle/>
                    <a:p>
                      <a:pPr algn="ctr" fontAlgn="b"/>
                      <a:r>
                        <a:rPr lang="en-US" sz="1000" b="0" i="0" u="none" strike="noStrike">
                          <a:solidFill>
                            <a:srgbClr val="000000"/>
                          </a:solidFill>
                          <a:effectLst/>
                          <a:latin typeface="+mn-lt"/>
                        </a:rPr>
                        <a:t>25%</a:t>
                      </a:r>
                    </a:p>
                  </a:txBody>
                  <a:tcPr marL="9525" marR="9525" marT="9525" marB="0" anchor="ctr"/>
                </a:tc>
                <a:tc>
                  <a:txBody>
                    <a:bodyPr/>
                    <a:lstStyle/>
                    <a:p>
                      <a:pPr algn="ctr" fontAlgn="b"/>
                      <a:r>
                        <a:rPr lang="en-US" sz="1000" b="0" i="0" u="none" strike="noStrike">
                          <a:solidFill>
                            <a:srgbClr val="00B050"/>
                          </a:solidFill>
                          <a:effectLst/>
                          <a:latin typeface="+mn-lt"/>
                        </a:rPr>
                        <a:t>2%</a:t>
                      </a:r>
                    </a:p>
                  </a:txBody>
                  <a:tcPr marL="9525" marR="9525" marT="9525" marB="0" anchor="ctr"/>
                </a:tc>
                <a:extLst>
                  <a:ext uri="{0D108BD9-81ED-4DB2-BD59-A6C34878D82A}">
                    <a16:rowId xmlns:a16="http://schemas.microsoft.com/office/drawing/2014/main" val="2977495338"/>
                  </a:ext>
                </a:extLst>
              </a:tr>
              <a:tr h="91440">
                <a:tc>
                  <a:txBody>
                    <a:bodyPr/>
                    <a:lstStyle/>
                    <a:p>
                      <a:pPr algn="l" fontAlgn="b"/>
                      <a:r>
                        <a:rPr lang="en-US" sz="1000" b="0" i="0" u="none" strike="noStrike">
                          <a:solidFill>
                            <a:srgbClr val="000000"/>
                          </a:solidFill>
                          <a:effectLst/>
                          <a:latin typeface="+mn-lt"/>
                        </a:rPr>
                        <a:t> CBD</a:t>
                      </a:r>
                    </a:p>
                  </a:txBody>
                  <a:tcPr marL="9525" marR="9525" marT="9525" marB="0" anchor="ctr"/>
                </a:tc>
                <a:tc>
                  <a:txBody>
                    <a:bodyPr/>
                    <a:lstStyle/>
                    <a:p>
                      <a:pPr algn="ctr" fontAlgn="b"/>
                      <a:r>
                        <a:rPr lang="en-US" sz="1000" b="0" i="0" u="none" strike="noStrike">
                          <a:solidFill>
                            <a:srgbClr val="000000"/>
                          </a:solidFill>
                          <a:effectLst/>
                          <a:latin typeface="+mn-lt"/>
                        </a:rPr>
                        <a:t>313</a:t>
                      </a:r>
                    </a:p>
                  </a:txBody>
                  <a:tcPr marL="9525" marR="9525" marT="9525" marB="0" anchor="ctr"/>
                </a:tc>
                <a:tc>
                  <a:txBody>
                    <a:bodyPr/>
                    <a:lstStyle/>
                    <a:p>
                      <a:pPr algn="ctr" fontAlgn="b"/>
                      <a:r>
                        <a:rPr lang="en-US" sz="1000" b="0" i="0" u="none" strike="noStrike">
                          <a:solidFill>
                            <a:srgbClr val="000000"/>
                          </a:solidFill>
                          <a:effectLst/>
                          <a:latin typeface="+mn-lt"/>
                        </a:rPr>
                        <a:t>28%</a:t>
                      </a:r>
                    </a:p>
                  </a:txBody>
                  <a:tcPr marL="9525" marR="9525" marT="9525" marB="0" anchor="ctr"/>
                </a:tc>
                <a:tc>
                  <a:txBody>
                    <a:bodyPr/>
                    <a:lstStyle/>
                    <a:p>
                      <a:pPr algn="ctr" fontAlgn="b"/>
                      <a:r>
                        <a:rPr lang="en-US" sz="1000" b="0" i="0" u="none" strike="noStrike">
                          <a:solidFill>
                            <a:srgbClr val="000000"/>
                          </a:solidFill>
                          <a:effectLst/>
                          <a:latin typeface="+mn-lt"/>
                        </a:rPr>
                        <a:t>35%</a:t>
                      </a:r>
                    </a:p>
                  </a:txBody>
                  <a:tcPr marL="9525" marR="9525" marT="9525" marB="0" anchor="ctr"/>
                </a:tc>
                <a:tc>
                  <a:txBody>
                    <a:bodyPr/>
                    <a:lstStyle/>
                    <a:p>
                      <a:pPr algn="ctr" fontAlgn="b"/>
                      <a:r>
                        <a:rPr lang="en-US" sz="1000" b="0" i="0" u="none" strike="noStrike">
                          <a:solidFill>
                            <a:srgbClr val="000000"/>
                          </a:solidFill>
                          <a:effectLst/>
                          <a:latin typeface="+mn-lt"/>
                        </a:rPr>
                        <a:t>30%</a:t>
                      </a:r>
                    </a:p>
                  </a:txBody>
                  <a:tcPr marL="9525" marR="9525" marT="9525" marB="0" anchor="ctr"/>
                </a:tc>
                <a:tc>
                  <a:txBody>
                    <a:bodyPr/>
                    <a:lstStyle/>
                    <a:p>
                      <a:pPr algn="ctr" fontAlgn="b"/>
                      <a:r>
                        <a:rPr lang="en-US" sz="1000" b="0" i="0" u="none" strike="noStrike">
                          <a:solidFill>
                            <a:srgbClr val="00B050"/>
                          </a:solidFill>
                          <a:effectLst/>
                          <a:latin typeface="+mn-lt"/>
                        </a:rPr>
                        <a:t>2%</a:t>
                      </a:r>
                    </a:p>
                  </a:txBody>
                  <a:tcPr marL="9525" marR="9525" marT="9525" marB="0" anchor="ctr"/>
                </a:tc>
                <a:extLst>
                  <a:ext uri="{0D108BD9-81ED-4DB2-BD59-A6C34878D82A}">
                    <a16:rowId xmlns:a16="http://schemas.microsoft.com/office/drawing/2014/main" val="3170224433"/>
                  </a:ext>
                </a:extLst>
              </a:tr>
              <a:tr h="91440">
                <a:tc>
                  <a:txBody>
                    <a:bodyPr/>
                    <a:lstStyle/>
                    <a:p>
                      <a:pPr algn="l" fontAlgn="b"/>
                      <a:r>
                        <a:rPr lang="en-US" sz="1000" b="0" i="0" u="none" strike="noStrike">
                          <a:solidFill>
                            <a:srgbClr val="000000"/>
                          </a:solidFill>
                          <a:effectLst/>
                          <a:latin typeface="+mn-lt"/>
                        </a:rPr>
                        <a:t> Glucosamine</a:t>
                      </a:r>
                    </a:p>
                  </a:txBody>
                  <a:tcPr marL="9525" marR="9525" marT="9525" marB="0" anchor="ctr"/>
                </a:tc>
                <a:tc>
                  <a:txBody>
                    <a:bodyPr/>
                    <a:lstStyle/>
                    <a:p>
                      <a:pPr algn="ctr" fontAlgn="b"/>
                      <a:r>
                        <a:rPr lang="en-US" sz="1000" b="0" i="0" u="none" strike="noStrike">
                          <a:solidFill>
                            <a:srgbClr val="000000"/>
                          </a:solidFill>
                          <a:effectLst/>
                          <a:latin typeface="+mn-lt"/>
                        </a:rPr>
                        <a:t>324</a:t>
                      </a:r>
                    </a:p>
                  </a:txBody>
                  <a:tcPr marL="9525" marR="9525" marT="9525" marB="0" anchor="ctr"/>
                </a:tc>
                <a:tc>
                  <a:txBody>
                    <a:bodyPr/>
                    <a:lstStyle/>
                    <a:p>
                      <a:pPr algn="ctr" fontAlgn="b"/>
                      <a:r>
                        <a:rPr lang="en-US" sz="1000" b="0" i="0" u="none" strike="noStrike">
                          <a:solidFill>
                            <a:srgbClr val="000000"/>
                          </a:solidFill>
                          <a:effectLst/>
                          <a:latin typeface="+mn-lt"/>
                        </a:rPr>
                        <a:t>25%</a:t>
                      </a:r>
                    </a:p>
                  </a:txBody>
                  <a:tcPr marL="9525" marR="9525" marT="9525" marB="0" anchor="ctr"/>
                </a:tc>
                <a:tc>
                  <a:txBody>
                    <a:bodyPr/>
                    <a:lstStyle/>
                    <a:p>
                      <a:pPr algn="ctr" fontAlgn="b"/>
                      <a:r>
                        <a:rPr lang="en-US" sz="1000" b="0" i="0" u="none" strike="noStrike">
                          <a:solidFill>
                            <a:srgbClr val="000000"/>
                          </a:solidFill>
                          <a:effectLst/>
                          <a:latin typeface="+mn-lt"/>
                        </a:rPr>
                        <a:t>37%</a:t>
                      </a:r>
                    </a:p>
                  </a:txBody>
                  <a:tcPr marL="9525" marR="9525" marT="9525" marB="0" anchor="ctr"/>
                </a:tc>
                <a:tc>
                  <a:txBody>
                    <a:bodyPr/>
                    <a:lstStyle/>
                    <a:p>
                      <a:pPr algn="ctr" fontAlgn="b"/>
                      <a:r>
                        <a:rPr lang="en-US" sz="1000" b="0" i="0" u="none" strike="noStrike">
                          <a:solidFill>
                            <a:srgbClr val="000000"/>
                          </a:solidFill>
                          <a:effectLst/>
                          <a:latin typeface="+mn-lt"/>
                        </a:rPr>
                        <a:t>27%</a:t>
                      </a:r>
                    </a:p>
                  </a:txBody>
                  <a:tcPr marL="9525" marR="9525" marT="9525" marB="0" anchor="ctr"/>
                </a:tc>
                <a:tc>
                  <a:txBody>
                    <a:bodyPr/>
                    <a:lstStyle/>
                    <a:p>
                      <a:pPr algn="ctr" fontAlgn="b"/>
                      <a:r>
                        <a:rPr lang="en-US" sz="1000" b="0" i="0" u="none" strike="noStrike">
                          <a:solidFill>
                            <a:srgbClr val="00B050"/>
                          </a:solidFill>
                          <a:effectLst/>
                          <a:latin typeface="+mn-lt"/>
                        </a:rPr>
                        <a:t>2%</a:t>
                      </a:r>
                    </a:p>
                  </a:txBody>
                  <a:tcPr marL="9525" marR="9525" marT="9525" marB="0" anchor="ctr"/>
                </a:tc>
                <a:extLst>
                  <a:ext uri="{0D108BD9-81ED-4DB2-BD59-A6C34878D82A}">
                    <a16:rowId xmlns:a16="http://schemas.microsoft.com/office/drawing/2014/main" val="2955693025"/>
                  </a:ext>
                </a:extLst>
              </a:tr>
              <a:tr h="91440">
                <a:tc>
                  <a:txBody>
                    <a:bodyPr/>
                    <a:lstStyle/>
                    <a:p>
                      <a:pPr algn="l" fontAlgn="b"/>
                      <a:r>
                        <a:rPr lang="en-US" sz="1000" b="0" i="0" u="none" strike="noStrike">
                          <a:solidFill>
                            <a:srgbClr val="000000"/>
                          </a:solidFill>
                          <a:effectLst/>
                          <a:latin typeface="+mn-lt"/>
                        </a:rPr>
                        <a:t> Mushrooms</a:t>
                      </a:r>
                    </a:p>
                  </a:txBody>
                  <a:tcPr marL="9525" marR="9525" marT="9525" marB="0" anchor="ctr"/>
                </a:tc>
                <a:tc>
                  <a:txBody>
                    <a:bodyPr/>
                    <a:lstStyle/>
                    <a:p>
                      <a:pPr algn="ctr" fontAlgn="b"/>
                      <a:r>
                        <a:rPr lang="en-US" sz="1000" b="0" i="0" u="none" strike="noStrike">
                          <a:solidFill>
                            <a:srgbClr val="000000"/>
                          </a:solidFill>
                          <a:effectLst/>
                          <a:latin typeface="+mn-lt"/>
                        </a:rPr>
                        <a:t>269</a:t>
                      </a:r>
                    </a:p>
                  </a:txBody>
                  <a:tcPr marL="9525" marR="9525" marT="9525" marB="0" anchor="ctr"/>
                </a:tc>
                <a:tc>
                  <a:txBody>
                    <a:bodyPr/>
                    <a:lstStyle/>
                    <a:p>
                      <a:pPr algn="ctr" fontAlgn="b"/>
                      <a:r>
                        <a:rPr lang="en-US" sz="1000" b="0" i="0" u="none" strike="noStrike">
                          <a:solidFill>
                            <a:srgbClr val="000000"/>
                          </a:solidFill>
                          <a:effectLst/>
                          <a:latin typeface="+mn-lt"/>
                        </a:rPr>
                        <a:t>28%</a:t>
                      </a:r>
                    </a:p>
                  </a:txBody>
                  <a:tcPr marL="9525" marR="9525" marT="9525" marB="0" anchor="ctr"/>
                </a:tc>
                <a:tc>
                  <a:txBody>
                    <a:bodyPr/>
                    <a:lstStyle/>
                    <a:p>
                      <a:pPr algn="ctr" fontAlgn="b"/>
                      <a:r>
                        <a:rPr lang="en-US" sz="1000" b="0" i="0" u="none" strike="noStrike">
                          <a:solidFill>
                            <a:srgbClr val="000000"/>
                          </a:solidFill>
                          <a:effectLst/>
                          <a:latin typeface="+mn-lt"/>
                        </a:rPr>
                        <a:t>38%</a:t>
                      </a:r>
                    </a:p>
                  </a:txBody>
                  <a:tcPr marL="9525" marR="9525" marT="9525" marB="0" anchor="ctr"/>
                </a:tc>
                <a:tc>
                  <a:txBody>
                    <a:bodyPr/>
                    <a:lstStyle/>
                    <a:p>
                      <a:pPr algn="ctr" fontAlgn="b"/>
                      <a:r>
                        <a:rPr lang="en-US" sz="1000" b="0" i="0" u="none" strike="noStrike">
                          <a:solidFill>
                            <a:srgbClr val="000000"/>
                          </a:solidFill>
                          <a:effectLst/>
                          <a:latin typeface="+mn-lt"/>
                        </a:rPr>
                        <a:t>28%</a:t>
                      </a:r>
                    </a:p>
                  </a:txBody>
                  <a:tcPr marL="9525" marR="9525" marT="9525" marB="0" anchor="ctr"/>
                </a:tc>
                <a:tc>
                  <a:txBody>
                    <a:bodyPr/>
                    <a:lstStyle/>
                    <a:p>
                      <a:pPr algn="ctr" fontAlgn="b"/>
                      <a:r>
                        <a:rPr lang="en-US" sz="1000" b="0" i="0" u="none" strike="noStrike">
                          <a:solidFill>
                            <a:srgbClr val="00B050"/>
                          </a:solidFill>
                          <a:effectLst/>
                          <a:latin typeface="+mn-lt"/>
                        </a:rPr>
                        <a:t>0%</a:t>
                      </a:r>
                    </a:p>
                  </a:txBody>
                  <a:tcPr marL="9525" marR="9525" marT="9525" marB="0" anchor="ctr"/>
                </a:tc>
                <a:extLst>
                  <a:ext uri="{0D108BD9-81ED-4DB2-BD59-A6C34878D82A}">
                    <a16:rowId xmlns:a16="http://schemas.microsoft.com/office/drawing/2014/main" val="3430723351"/>
                  </a:ext>
                </a:extLst>
              </a:tr>
              <a:tr h="91440">
                <a:tc>
                  <a:txBody>
                    <a:bodyPr/>
                    <a:lstStyle/>
                    <a:p>
                      <a:pPr algn="l" fontAlgn="b"/>
                      <a:r>
                        <a:rPr lang="en-US" sz="1000" b="0" i="0" u="none" strike="noStrike">
                          <a:solidFill>
                            <a:srgbClr val="000000"/>
                          </a:solidFill>
                          <a:effectLst/>
                          <a:latin typeface="+mn-lt"/>
                        </a:rPr>
                        <a:t> Prebiotics</a:t>
                      </a:r>
                    </a:p>
                  </a:txBody>
                  <a:tcPr marL="9525" marR="9525" marT="9525" marB="0" anchor="ctr"/>
                </a:tc>
                <a:tc>
                  <a:txBody>
                    <a:bodyPr/>
                    <a:lstStyle/>
                    <a:p>
                      <a:pPr algn="ctr" fontAlgn="b"/>
                      <a:r>
                        <a:rPr lang="en-US" sz="1000" b="0" i="0" u="none" strike="noStrike">
                          <a:solidFill>
                            <a:srgbClr val="000000"/>
                          </a:solidFill>
                          <a:effectLst/>
                          <a:latin typeface="+mn-lt"/>
                        </a:rPr>
                        <a:t>474</a:t>
                      </a:r>
                    </a:p>
                  </a:txBody>
                  <a:tcPr marL="9525" marR="9525" marT="9525" marB="0" anchor="ctr"/>
                </a:tc>
                <a:tc>
                  <a:txBody>
                    <a:bodyPr/>
                    <a:lstStyle/>
                    <a:p>
                      <a:pPr algn="ctr" fontAlgn="b"/>
                      <a:r>
                        <a:rPr lang="en-US" sz="1000" b="0" i="0" u="none" strike="noStrike">
                          <a:solidFill>
                            <a:srgbClr val="000000"/>
                          </a:solidFill>
                          <a:effectLst/>
                          <a:latin typeface="+mn-lt"/>
                        </a:rPr>
                        <a:t>25%</a:t>
                      </a:r>
                    </a:p>
                  </a:txBody>
                  <a:tcPr marL="9525" marR="9525" marT="9525" marB="0" anchor="ctr"/>
                </a:tc>
                <a:tc>
                  <a:txBody>
                    <a:bodyPr/>
                    <a:lstStyle/>
                    <a:p>
                      <a:pPr algn="ctr" fontAlgn="b"/>
                      <a:r>
                        <a:rPr lang="en-US" sz="1000" b="0" i="0" u="none" strike="noStrike">
                          <a:solidFill>
                            <a:srgbClr val="000000"/>
                          </a:solidFill>
                          <a:effectLst/>
                          <a:latin typeface="+mn-lt"/>
                        </a:rPr>
                        <a:t>46%</a:t>
                      </a:r>
                    </a:p>
                  </a:txBody>
                  <a:tcPr marL="9525" marR="9525" marT="9525" marB="0" anchor="ctr"/>
                </a:tc>
                <a:tc>
                  <a:txBody>
                    <a:bodyPr/>
                    <a:lstStyle/>
                    <a:p>
                      <a:pPr algn="ctr" fontAlgn="b"/>
                      <a:r>
                        <a:rPr lang="en-US" sz="1000" b="0" i="0" u="none" strike="noStrike">
                          <a:solidFill>
                            <a:srgbClr val="000000"/>
                          </a:solidFill>
                          <a:effectLst/>
                          <a:latin typeface="+mn-lt"/>
                        </a:rPr>
                        <a:t>25%</a:t>
                      </a:r>
                    </a:p>
                  </a:txBody>
                  <a:tcPr marL="9525" marR="9525" marT="9525" marB="0" anchor="ctr"/>
                </a:tc>
                <a:tc>
                  <a:txBody>
                    <a:bodyPr/>
                    <a:lstStyle/>
                    <a:p>
                      <a:pPr algn="ctr" fontAlgn="b"/>
                      <a:r>
                        <a:rPr lang="en-US" sz="1000" b="0" i="0" u="none" strike="noStrike">
                          <a:solidFill>
                            <a:srgbClr val="00B050"/>
                          </a:solidFill>
                          <a:effectLst/>
                          <a:latin typeface="+mn-lt"/>
                        </a:rPr>
                        <a:t>0%</a:t>
                      </a:r>
                    </a:p>
                  </a:txBody>
                  <a:tcPr marL="9525" marR="9525" marT="9525" marB="0" anchor="ctr"/>
                </a:tc>
                <a:extLst>
                  <a:ext uri="{0D108BD9-81ED-4DB2-BD59-A6C34878D82A}">
                    <a16:rowId xmlns:a16="http://schemas.microsoft.com/office/drawing/2014/main" val="3940843129"/>
                  </a:ext>
                </a:extLst>
              </a:tr>
            </a:tbl>
          </a:graphicData>
        </a:graphic>
      </p:graphicFrame>
    </p:spTree>
    <p:extLst>
      <p:ext uri="{BB962C8B-B14F-4D97-AF65-F5344CB8AC3E}">
        <p14:creationId xmlns:p14="http://schemas.microsoft.com/office/powerpoint/2010/main" val="19565712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68"/>
          <p:cNvSpPr/>
          <p:nvPr/>
        </p:nvSpPr>
        <p:spPr>
          <a:xfrm>
            <a:off x="884451" y="0"/>
            <a:ext cx="4324157" cy="6053559"/>
          </a:xfrm>
          <a:prstGeom prst="rect">
            <a:avLst/>
          </a:prstGeom>
          <a:gradFill>
            <a:gsLst>
              <a:gs pos="14000">
                <a:srgbClr val="2E3188"/>
              </a:gs>
              <a:gs pos="100000">
                <a:srgbClr val="5ABC5B"/>
              </a:gs>
            </a:gsLst>
            <a:lin ang="5400000" scaled="1"/>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65" name="Google Shape;1165;p68"/>
          <p:cNvSpPr txBox="1"/>
          <p:nvPr/>
        </p:nvSpPr>
        <p:spPr>
          <a:xfrm>
            <a:off x="6356972" y="2748273"/>
            <a:ext cx="4728704" cy="175432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0000"/>
                </a:solidFill>
                <a:effectLst/>
                <a:uLnTx/>
                <a:uFillTx/>
                <a:latin typeface="Arial Black"/>
                <a:ea typeface="Arial Black"/>
                <a:cs typeface="Arial Black"/>
                <a:sym typeface="Arial Black"/>
              </a:rPr>
              <a:t>FAMILIARITY &amp; REASONS THEY BUY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Picture Placeholder 2" descr="A spoon full of pills and leaves&#10;&#10;Description automatically generated">
            <a:extLst>
              <a:ext uri="{FF2B5EF4-FFF2-40B4-BE49-F238E27FC236}">
                <a16:creationId xmlns:a16="http://schemas.microsoft.com/office/drawing/2014/main" id="{EE2C3F4C-06B5-1BD9-24CB-D17DC76DD9A0}"/>
              </a:ext>
            </a:extLst>
          </p:cNvPr>
          <p:cNvPicPr>
            <a:picLocks noGrp="1" noChangeAspect="1"/>
          </p:cNvPicPr>
          <p:nvPr>
            <p:ph type="pic" idx="2"/>
          </p:nvPr>
        </p:nvPicPr>
        <p:blipFill>
          <a:blip r:embed="rId3"/>
          <a:srcRect t="3851" b="3851"/>
          <a:stretch>
            <a:fillRect/>
          </a:stretch>
        </p:blipFill>
        <p:spPr>
          <a:xfrm>
            <a:off x="717550" y="0"/>
            <a:ext cx="4233863" cy="5865813"/>
          </a:xfrm>
          <a:prstGeom prst="rect">
            <a:avLst/>
          </a:prstGeom>
          <a:solidFill>
            <a:schemeClr val="lt1"/>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5FB4E-002A-5793-BEE4-D421B227747D}"/>
              </a:ext>
            </a:extLst>
          </p:cNvPr>
          <p:cNvSpPr>
            <a:spLocks noGrp="1"/>
          </p:cNvSpPr>
          <p:nvPr>
            <p:ph type="title"/>
          </p:nvPr>
        </p:nvSpPr>
        <p:spPr/>
        <p:txBody>
          <a:bodyPr/>
          <a:lstStyle/>
          <a:p>
            <a:r>
              <a:rPr lang="en-US">
                <a:solidFill>
                  <a:schemeClr val="tx1"/>
                </a:solidFill>
              </a:rPr>
              <a:t>Demographics: age &amp; gender</a:t>
            </a:r>
          </a:p>
        </p:txBody>
      </p:sp>
      <p:sp>
        <p:nvSpPr>
          <p:cNvPr id="3" name="TextBox 2">
            <a:extLst>
              <a:ext uri="{FF2B5EF4-FFF2-40B4-BE49-F238E27FC236}">
                <a16:creationId xmlns:a16="http://schemas.microsoft.com/office/drawing/2014/main" id="{4FF409B3-04FD-C731-94E1-267DAA14B44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Gender Split: 18-34 n=701, 35-54 n=887, 55+ n=984, Income: 18-34 n=575, 35-54 n=715, 55+ n=317 (UK and AU not included).</a:t>
            </a:r>
          </a:p>
        </p:txBody>
      </p:sp>
      <p:sp>
        <p:nvSpPr>
          <p:cNvPr id="21" name="Round Same Side Corner Rectangle 58">
            <a:extLst>
              <a:ext uri="{FF2B5EF4-FFF2-40B4-BE49-F238E27FC236}">
                <a16:creationId xmlns:a16="http://schemas.microsoft.com/office/drawing/2014/main" id="{51BD6A3A-905A-F59C-B293-EBDA6319CB3F}"/>
              </a:ext>
            </a:extLst>
          </p:cNvPr>
          <p:cNvSpPr/>
          <p:nvPr/>
        </p:nvSpPr>
        <p:spPr>
          <a:xfrm rot="16200000" flipH="1">
            <a:off x="2101529" y="1768409"/>
            <a:ext cx="461661" cy="640422"/>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22" name="Round Same Side Corner Rectangle 58">
            <a:extLst>
              <a:ext uri="{FF2B5EF4-FFF2-40B4-BE49-F238E27FC236}">
                <a16:creationId xmlns:a16="http://schemas.microsoft.com/office/drawing/2014/main" id="{DFFCF5D7-5AB0-F622-2D4A-F3AFE79B1756}"/>
              </a:ext>
            </a:extLst>
          </p:cNvPr>
          <p:cNvSpPr/>
          <p:nvPr/>
        </p:nvSpPr>
        <p:spPr>
          <a:xfrm rot="16200000" flipH="1">
            <a:off x="1310824" y="1772013"/>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23" name="TextBox 22">
            <a:extLst>
              <a:ext uri="{FF2B5EF4-FFF2-40B4-BE49-F238E27FC236}">
                <a16:creationId xmlns:a16="http://schemas.microsoft.com/office/drawing/2014/main" id="{C6F4D44C-E0BD-204C-BBCE-CC85E2122A4A}"/>
              </a:ext>
            </a:extLst>
          </p:cNvPr>
          <p:cNvSpPr txBox="1"/>
          <p:nvPr/>
        </p:nvSpPr>
        <p:spPr>
          <a:xfrm>
            <a:off x="1907695" y="18979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51%</a:t>
            </a:r>
          </a:p>
        </p:txBody>
      </p:sp>
      <p:sp>
        <p:nvSpPr>
          <p:cNvPr id="24" name="TextBox 23">
            <a:extLst>
              <a:ext uri="{FF2B5EF4-FFF2-40B4-BE49-F238E27FC236}">
                <a16:creationId xmlns:a16="http://schemas.microsoft.com/office/drawing/2014/main" id="{ED12386D-4709-1FB3-0AF0-76602B67D832}"/>
              </a:ext>
            </a:extLst>
          </p:cNvPr>
          <p:cNvSpPr txBox="1"/>
          <p:nvPr/>
        </p:nvSpPr>
        <p:spPr>
          <a:xfrm>
            <a:off x="1110338" y="1889461"/>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49%</a:t>
            </a:r>
          </a:p>
        </p:txBody>
      </p:sp>
      <p:sp>
        <p:nvSpPr>
          <p:cNvPr id="25" name="Rectangle: Rounded Corners 5">
            <a:extLst>
              <a:ext uri="{FF2B5EF4-FFF2-40B4-BE49-F238E27FC236}">
                <a16:creationId xmlns:a16="http://schemas.microsoft.com/office/drawing/2014/main" id="{A2BFBB49-D3E2-8300-9885-23E167BE84A3}"/>
              </a:ext>
            </a:extLst>
          </p:cNvPr>
          <p:cNvSpPr/>
          <p:nvPr/>
        </p:nvSpPr>
        <p:spPr>
          <a:xfrm>
            <a:off x="942480"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18-34</a:t>
            </a:r>
          </a:p>
        </p:txBody>
      </p:sp>
      <p:sp>
        <p:nvSpPr>
          <p:cNvPr id="26" name="Google Shape;2323;p39">
            <a:extLst>
              <a:ext uri="{FF2B5EF4-FFF2-40B4-BE49-F238E27FC236}">
                <a16:creationId xmlns:a16="http://schemas.microsoft.com/office/drawing/2014/main" id="{1F4D3279-66EF-5E2B-A036-30E57EDC096A}"/>
              </a:ext>
            </a:extLst>
          </p:cNvPr>
          <p:cNvSpPr>
            <a:spLocks noChangeAspect="1"/>
          </p:cNvSpPr>
          <p:nvPr/>
        </p:nvSpPr>
        <p:spPr>
          <a:xfrm>
            <a:off x="1211923" y="2533693"/>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27" name="Google Shape;2321;p39">
            <a:extLst>
              <a:ext uri="{FF2B5EF4-FFF2-40B4-BE49-F238E27FC236}">
                <a16:creationId xmlns:a16="http://schemas.microsoft.com/office/drawing/2014/main" id="{EEA0F1BA-A69A-9A29-7556-DFA4BD4BCE4E}"/>
              </a:ext>
            </a:extLst>
          </p:cNvPr>
          <p:cNvSpPr>
            <a:spLocks noChangeAspect="1"/>
          </p:cNvSpPr>
          <p:nvPr/>
        </p:nvSpPr>
        <p:spPr>
          <a:xfrm>
            <a:off x="2037888" y="2504132"/>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graphicFrame>
        <p:nvGraphicFramePr>
          <p:cNvPr id="28" name="Content Placeholder 8">
            <a:extLst>
              <a:ext uri="{FF2B5EF4-FFF2-40B4-BE49-F238E27FC236}">
                <a16:creationId xmlns:a16="http://schemas.microsoft.com/office/drawing/2014/main" id="{4DD675D1-9190-7308-195A-8CFEBDBC843D}"/>
              </a:ext>
            </a:extLst>
          </p:cNvPr>
          <p:cNvGraphicFramePr>
            <a:graphicFrameLocks/>
          </p:cNvGraphicFramePr>
          <p:nvPr>
            <p:extLst>
              <p:ext uri="{D42A27DB-BD31-4B8C-83A1-F6EECF244321}">
                <p14:modId xmlns:p14="http://schemas.microsoft.com/office/powerpoint/2010/main" val="1093918277"/>
              </p:ext>
            </p:extLst>
          </p:nvPr>
        </p:nvGraphicFramePr>
        <p:xfrm>
          <a:off x="471220" y="3657760"/>
          <a:ext cx="2743200" cy="2743200"/>
        </p:xfrm>
        <a:graphic>
          <a:graphicData uri="http://schemas.openxmlformats.org/drawingml/2006/chart">
            <c:chart xmlns:c="http://schemas.openxmlformats.org/drawingml/2006/chart" xmlns:r="http://schemas.openxmlformats.org/officeDocument/2006/relationships" r:id="rId2"/>
          </a:graphicData>
        </a:graphic>
      </p:graphicFrame>
      <p:cxnSp>
        <p:nvCxnSpPr>
          <p:cNvPr id="29" name="Straight Connector 28">
            <a:extLst>
              <a:ext uri="{FF2B5EF4-FFF2-40B4-BE49-F238E27FC236}">
                <a16:creationId xmlns:a16="http://schemas.microsoft.com/office/drawing/2014/main" id="{E5278ADF-891B-3A05-EBBD-36867EB99557}"/>
              </a:ext>
            </a:extLst>
          </p:cNvPr>
          <p:cNvCxnSpPr>
            <a:cxnSpLocks/>
          </p:cNvCxnSpPr>
          <p:nvPr/>
        </p:nvCxnSpPr>
        <p:spPr>
          <a:xfrm>
            <a:off x="3846440" y="1171489"/>
            <a:ext cx="0" cy="4972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BD331E3-283E-4A5A-5FE8-3D485205FE3F}"/>
              </a:ext>
            </a:extLst>
          </p:cNvPr>
          <p:cNvCxnSpPr>
            <a:cxnSpLocks/>
          </p:cNvCxnSpPr>
          <p:nvPr/>
        </p:nvCxnSpPr>
        <p:spPr>
          <a:xfrm>
            <a:off x="8355760" y="1181100"/>
            <a:ext cx="0" cy="4972543"/>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1" name="Content Placeholder 8">
            <a:extLst>
              <a:ext uri="{FF2B5EF4-FFF2-40B4-BE49-F238E27FC236}">
                <a16:creationId xmlns:a16="http://schemas.microsoft.com/office/drawing/2014/main" id="{4C65F1DF-B888-9961-169F-BA309BE9BFC9}"/>
              </a:ext>
            </a:extLst>
          </p:cNvPr>
          <p:cNvGraphicFramePr>
            <a:graphicFrameLocks/>
          </p:cNvGraphicFramePr>
          <p:nvPr>
            <p:extLst>
              <p:ext uri="{D42A27DB-BD31-4B8C-83A1-F6EECF244321}">
                <p14:modId xmlns:p14="http://schemas.microsoft.com/office/powerpoint/2010/main" val="1329154609"/>
              </p:ext>
            </p:extLst>
          </p:nvPr>
        </p:nvGraphicFramePr>
        <p:xfrm>
          <a:off x="4746580" y="3657600"/>
          <a:ext cx="27432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Content Placeholder 8">
            <a:extLst>
              <a:ext uri="{FF2B5EF4-FFF2-40B4-BE49-F238E27FC236}">
                <a16:creationId xmlns:a16="http://schemas.microsoft.com/office/drawing/2014/main" id="{3D3479B8-76BC-9526-F3E2-18B076CF814F}"/>
              </a:ext>
            </a:extLst>
          </p:cNvPr>
          <p:cNvGraphicFramePr>
            <a:graphicFrameLocks/>
          </p:cNvGraphicFramePr>
          <p:nvPr>
            <p:extLst>
              <p:ext uri="{D42A27DB-BD31-4B8C-83A1-F6EECF244321}">
                <p14:modId xmlns:p14="http://schemas.microsoft.com/office/powerpoint/2010/main" val="1463585311"/>
              </p:ext>
            </p:extLst>
          </p:nvPr>
        </p:nvGraphicFramePr>
        <p:xfrm>
          <a:off x="8717140" y="3657600"/>
          <a:ext cx="27432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33" name="Round Same Side Corner Rectangle 58">
            <a:extLst>
              <a:ext uri="{FF2B5EF4-FFF2-40B4-BE49-F238E27FC236}">
                <a16:creationId xmlns:a16="http://schemas.microsoft.com/office/drawing/2014/main" id="{04586E37-F4EE-6BFB-FB7E-AAA3B9336D79}"/>
              </a:ext>
            </a:extLst>
          </p:cNvPr>
          <p:cNvSpPr/>
          <p:nvPr/>
        </p:nvSpPr>
        <p:spPr>
          <a:xfrm rot="16200000" flipH="1">
            <a:off x="6259704" y="1768408"/>
            <a:ext cx="461661" cy="640422"/>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34" name="Round Same Side Corner Rectangle 58">
            <a:extLst>
              <a:ext uri="{FF2B5EF4-FFF2-40B4-BE49-F238E27FC236}">
                <a16:creationId xmlns:a16="http://schemas.microsoft.com/office/drawing/2014/main" id="{4BCAA1B1-E384-FD29-87FD-FE71A249E061}"/>
              </a:ext>
            </a:extLst>
          </p:cNvPr>
          <p:cNvSpPr/>
          <p:nvPr/>
        </p:nvSpPr>
        <p:spPr>
          <a:xfrm rot="16200000" flipH="1">
            <a:off x="5468999" y="1772012"/>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35" name="TextBox 34">
            <a:extLst>
              <a:ext uri="{FF2B5EF4-FFF2-40B4-BE49-F238E27FC236}">
                <a16:creationId xmlns:a16="http://schemas.microsoft.com/office/drawing/2014/main" id="{5F1F21DC-33C0-85FD-2C3B-35B2D368BC3C}"/>
              </a:ext>
            </a:extLst>
          </p:cNvPr>
          <p:cNvSpPr txBox="1"/>
          <p:nvPr/>
        </p:nvSpPr>
        <p:spPr>
          <a:xfrm>
            <a:off x="6040470" y="18979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51%</a:t>
            </a:r>
          </a:p>
        </p:txBody>
      </p:sp>
      <p:sp>
        <p:nvSpPr>
          <p:cNvPr id="36" name="TextBox 35">
            <a:extLst>
              <a:ext uri="{FF2B5EF4-FFF2-40B4-BE49-F238E27FC236}">
                <a16:creationId xmlns:a16="http://schemas.microsoft.com/office/drawing/2014/main" id="{B4B1A010-25ED-16DB-D27B-BCA818E88642}"/>
              </a:ext>
            </a:extLst>
          </p:cNvPr>
          <p:cNvSpPr txBox="1"/>
          <p:nvPr/>
        </p:nvSpPr>
        <p:spPr>
          <a:xfrm>
            <a:off x="5232847" y="1889461"/>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49%</a:t>
            </a:r>
          </a:p>
        </p:txBody>
      </p:sp>
      <p:sp>
        <p:nvSpPr>
          <p:cNvPr id="37" name="Rectangle: Rounded Corners 32">
            <a:extLst>
              <a:ext uri="{FF2B5EF4-FFF2-40B4-BE49-F238E27FC236}">
                <a16:creationId xmlns:a16="http://schemas.microsoft.com/office/drawing/2014/main" id="{E970D208-B9F0-7D0A-BBF5-DD37408E820C}"/>
              </a:ext>
            </a:extLst>
          </p:cNvPr>
          <p:cNvSpPr/>
          <p:nvPr/>
        </p:nvSpPr>
        <p:spPr>
          <a:xfrm>
            <a:off x="5066050"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35-54</a:t>
            </a:r>
          </a:p>
        </p:txBody>
      </p:sp>
      <p:sp>
        <p:nvSpPr>
          <p:cNvPr id="38" name="Google Shape;2323;p39">
            <a:extLst>
              <a:ext uri="{FF2B5EF4-FFF2-40B4-BE49-F238E27FC236}">
                <a16:creationId xmlns:a16="http://schemas.microsoft.com/office/drawing/2014/main" id="{CDAE6678-3F7E-A25E-615B-EFB0470ADB29}"/>
              </a:ext>
            </a:extLst>
          </p:cNvPr>
          <p:cNvSpPr>
            <a:spLocks noChangeAspect="1"/>
          </p:cNvSpPr>
          <p:nvPr/>
        </p:nvSpPr>
        <p:spPr>
          <a:xfrm>
            <a:off x="5379618" y="2442174"/>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39" name="Google Shape;2321;p39">
            <a:extLst>
              <a:ext uri="{FF2B5EF4-FFF2-40B4-BE49-F238E27FC236}">
                <a16:creationId xmlns:a16="http://schemas.microsoft.com/office/drawing/2014/main" id="{2F5BC42A-ED57-C8C6-09C5-05038BDE3863}"/>
              </a:ext>
            </a:extLst>
          </p:cNvPr>
          <p:cNvSpPr>
            <a:spLocks noChangeAspect="1"/>
          </p:cNvSpPr>
          <p:nvPr/>
        </p:nvSpPr>
        <p:spPr>
          <a:xfrm>
            <a:off x="6194763" y="2442174"/>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40" name="Round Same Side Corner Rectangle 58">
            <a:extLst>
              <a:ext uri="{FF2B5EF4-FFF2-40B4-BE49-F238E27FC236}">
                <a16:creationId xmlns:a16="http://schemas.microsoft.com/office/drawing/2014/main" id="{A5DB03BF-F847-3B07-78CF-09D3E2D8FD6A}"/>
              </a:ext>
            </a:extLst>
          </p:cNvPr>
          <p:cNvSpPr/>
          <p:nvPr/>
        </p:nvSpPr>
        <p:spPr>
          <a:xfrm rot="16200000" flipH="1">
            <a:off x="10323747" y="1792520"/>
            <a:ext cx="461661" cy="640422"/>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41" name="Round Same Side Corner Rectangle 58">
            <a:extLst>
              <a:ext uri="{FF2B5EF4-FFF2-40B4-BE49-F238E27FC236}">
                <a16:creationId xmlns:a16="http://schemas.microsoft.com/office/drawing/2014/main" id="{D2BCE25C-622F-90E3-5E32-95F634348CCA}"/>
              </a:ext>
            </a:extLst>
          </p:cNvPr>
          <p:cNvSpPr/>
          <p:nvPr/>
        </p:nvSpPr>
        <p:spPr>
          <a:xfrm rot="16200000" flipH="1">
            <a:off x="9533042" y="1796124"/>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42" name="TextBox 41">
            <a:extLst>
              <a:ext uri="{FF2B5EF4-FFF2-40B4-BE49-F238E27FC236}">
                <a16:creationId xmlns:a16="http://schemas.microsoft.com/office/drawing/2014/main" id="{4F3BE18B-E162-E1E1-88BB-B5693DAEBB09}"/>
              </a:ext>
            </a:extLst>
          </p:cNvPr>
          <p:cNvSpPr txBox="1"/>
          <p:nvPr/>
        </p:nvSpPr>
        <p:spPr>
          <a:xfrm>
            <a:off x="10129913" y="18979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54%</a:t>
            </a:r>
          </a:p>
        </p:txBody>
      </p:sp>
      <p:sp>
        <p:nvSpPr>
          <p:cNvPr id="43" name="TextBox 42">
            <a:extLst>
              <a:ext uri="{FF2B5EF4-FFF2-40B4-BE49-F238E27FC236}">
                <a16:creationId xmlns:a16="http://schemas.microsoft.com/office/drawing/2014/main" id="{7453107D-3C0D-9C12-C80A-7B717115C30B}"/>
              </a:ext>
            </a:extLst>
          </p:cNvPr>
          <p:cNvSpPr txBox="1"/>
          <p:nvPr/>
        </p:nvSpPr>
        <p:spPr>
          <a:xfrm>
            <a:off x="9328337" y="19077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46%</a:t>
            </a:r>
          </a:p>
        </p:txBody>
      </p:sp>
      <p:sp>
        <p:nvSpPr>
          <p:cNvPr id="44" name="Rectangle: Rounded Corners 33">
            <a:extLst>
              <a:ext uri="{FF2B5EF4-FFF2-40B4-BE49-F238E27FC236}">
                <a16:creationId xmlns:a16="http://schemas.microsoft.com/office/drawing/2014/main" id="{F6DF3185-5D4A-2982-98BF-BEC3D0DF725A}"/>
              </a:ext>
            </a:extLst>
          </p:cNvPr>
          <p:cNvSpPr/>
          <p:nvPr/>
        </p:nvSpPr>
        <p:spPr>
          <a:xfrm>
            <a:off x="9097188"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55+</a:t>
            </a:r>
          </a:p>
        </p:txBody>
      </p:sp>
      <p:sp>
        <p:nvSpPr>
          <p:cNvPr id="45" name="Google Shape;2323;p39">
            <a:extLst>
              <a:ext uri="{FF2B5EF4-FFF2-40B4-BE49-F238E27FC236}">
                <a16:creationId xmlns:a16="http://schemas.microsoft.com/office/drawing/2014/main" id="{7C28981C-B193-3CDE-B519-EF717ADE3AA4}"/>
              </a:ext>
            </a:extLst>
          </p:cNvPr>
          <p:cNvSpPr>
            <a:spLocks noChangeAspect="1"/>
          </p:cNvSpPr>
          <p:nvPr/>
        </p:nvSpPr>
        <p:spPr>
          <a:xfrm>
            <a:off x="9463657" y="2465508"/>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46" name="Google Shape;2321;p39">
            <a:extLst>
              <a:ext uri="{FF2B5EF4-FFF2-40B4-BE49-F238E27FC236}">
                <a16:creationId xmlns:a16="http://schemas.microsoft.com/office/drawing/2014/main" id="{95CFC204-EA2C-9773-73B5-78312ACF8394}"/>
              </a:ext>
            </a:extLst>
          </p:cNvPr>
          <p:cNvSpPr>
            <a:spLocks noChangeAspect="1"/>
          </p:cNvSpPr>
          <p:nvPr/>
        </p:nvSpPr>
        <p:spPr>
          <a:xfrm>
            <a:off x="10293121" y="2459251"/>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Tree>
    <p:extLst>
      <p:ext uri="{BB962C8B-B14F-4D97-AF65-F5344CB8AC3E}">
        <p14:creationId xmlns:p14="http://schemas.microsoft.com/office/powerpoint/2010/main" val="36416254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Overall familiarity ingredient </a:t>
            </a:r>
            <a:br>
              <a:rPr lang="en-US">
                <a:solidFill>
                  <a:schemeClr val="tx1"/>
                </a:solidFill>
              </a:rPr>
            </a:br>
            <a:r>
              <a:rPr lang="en-US">
                <a:solidFill>
                  <a:schemeClr val="tx1"/>
                </a:solidFill>
              </a:rPr>
              <a:t>categories: country</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All Prebiotic Users n=1972, US n=474, UK n=168, DE n=</a:t>
            </a:r>
            <a:r>
              <a:rPr lang="en-US" sz="1000">
                <a:solidFill>
                  <a:prstClr val="white">
                    <a:lumMod val="50000"/>
                  </a:prstClr>
                </a:solidFill>
                <a:latin typeface="Arial"/>
                <a:cs typeface="Arial"/>
              </a:rPr>
              <a:t>203</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 IT n=247, KR n=316, AU n=197, IN n=367. Question: “How familiar would you consider yourself regarding the use of these supplements?” Sum of all responses except “Never heard of it”</a:t>
            </a:r>
          </a:p>
        </p:txBody>
      </p:sp>
      <p:graphicFrame>
        <p:nvGraphicFramePr>
          <p:cNvPr id="6" name="Table 5">
            <a:extLst>
              <a:ext uri="{FF2B5EF4-FFF2-40B4-BE49-F238E27FC236}">
                <a16:creationId xmlns:a16="http://schemas.microsoft.com/office/drawing/2014/main" id="{518BC7C7-52AF-6C8B-6369-5C7B2CE155AF}"/>
              </a:ext>
            </a:extLst>
          </p:cNvPr>
          <p:cNvGraphicFramePr>
            <a:graphicFrameLocks noGrp="1"/>
          </p:cNvGraphicFramePr>
          <p:nvPr>
            <p:extLst>
              <p:ext uri="{D42A27DB-BD31-4B8C-83A1-F6EECF244321}">
                <p14:modId xmlns:p14="http://schemas.microsoft.com/office/powerpoint/2010/main" val="1266415772"/>
              </p:ext>
            </p:extLst>
          </p:nvPr>
        </p:nvGraphicFramePr>
        <p:xfrm>
          <a:off x="3214940" y="869879"/>
          <a:ext cx="8686800" cy="5385435"/>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69706999"/>
                    </a:ext>
                  </a:extLst>
                </a:gridCol>
                <a:gridCol w="914400">
                  <a:extLst>
                    <a:ext uri="{9D8B030D-6E8A-4147-A177-3AD203B41FA5}">
                      <a16:colId xmlns:a16="http://schemas.microsoft.com/office/drawing/2014/main" val="2206723849"/>
                    </a:ext>
                  </a:extLst>
                </a:gridCol>
                <a:gridCol w="914400">
                  <a:extLst>
                    <a:ext uri="{9D8B030D-6E8A-4147-A177-3AD203B41FA5}">
                      <a16:colId xmlns:a16="http://schemas.microsoft.com/office/drawing/2014/main" val="372392155"/>
                    </a:ext>
                  </a:extLst>
                </a:gridCol>
                <a:gridCol w="914400">
                  <a:extLst>
                    <a:ext uri="{9D8B030D-6E8A-4147-A177-3AD203B41FA5}">
                      <a16:colId xmlns:a16="http://schemas.microsoft.com/office/drawing/2014/main" val="3451916340"/>
                    </a:ext>
                  </a:extLst>
                </a:gridCol>
                <a:gridCol w="914400">
                  <a:extLst>
                    <a:ext uri="{9D8B030D-6E8A-4147-A177-3AD203B41FA5}">
                      <a16:colId xmlns:a16="http://schemas.microsoft.com/office/drawing/2014/main" val="4102215457"/>
                    </a:ext>
                  </a:extLst>
                </a:gridCol>
                <a:gridCol w="914400">
                  <a:extLst>
                    <a:ext uri="{9D8B030D-6E8A-4147-A177-3AD203B41FA5}">
                      <a16:colId xmlns:a16="http://schemas.microsoft.com/office/drawing/2014/main" val="1389574204"/>
                    </a:ext>
                  </a:extLst>
                </a:gridCol>
                <a:gridCol w="914400">
                  <a:extLst>
                    <a:ext uri="{9D8B030D-6E8A-4147-A177-3AD203B41FA5}">
                      <a16:colId xmlns:a16="http://schemas.microsoft.com/office/drawing/2014/main" val="804469667"/>
                    </a:ext>
                  </a:extLst>
                </a:gridCol>
                <a:gridCol w="914400">
                  <a:extLst>
                    <a:ext uri="{9D8B030D-6E8A-4147-A177-3AD203B41FA5}">
                      <a16:colId xmlns:a16="http://schemas.microsoft.com/office/drawing/2014/main" val="1967525400"/>
                    </a:ext>
                  </a:extLst>
                </a:gridCol>
                <a:gridCol w="914400">
                  <a:extLst>
                    <a:ext uri="{9D8B030D-6E8A-4147-A177-3AD203B41FA5}">
                      <a16:colId xmlns:a16="http://schemas.microsoft.com/office/drawing/2014/main" val="1791988151"/>
                    </a:ext>
                  </a:extLst>
                </a:gridCol>
              </a:tblGrid>
              <a:tr h="365760">
                <a:tc>
                  <a:txBody>
                    <a:bodyPr/>
                    <a:lstStyle/>
                    <a:p>
                      <a:pPr algn="ctr" fontAlgn="b"/>
                      <a:endParaRPr lang="en-US" sz="1000" b="0" i="0" u="none" strike="noStrike">
                        <a:solidFill>
                          <a:srgbClr val="000000"/>
                        </a:solidFill>
                        <a:effectLst/>
                        <a:latin typeface="+mn-lt"/>
                      </a:endParaRPr>
                    </a:p>
                  </a:txBody>
                  <a:tcPr marL="6593" marR="6593" marT="6593" marB="0" anchor="ctr"/>
                </a:tc>
                <a:tc>
                  <a:txBody>
                    <a:bodyPr/>
                    <a:lstStyle/>
                    <a:p>
                      <a:pPr algn="ctr" fontAlgn="b"/>
                      <a:r>
                        <a:rPr lang="en-US" sz="1000" b="1" i="0" u="none" strike="noStrike">
                          <a:solidFill>
                            <a:schemeClr val="bg1"/>
                          </a:solidFill>
                          <a:effectLst/>
                          <a:latin typeface="+mn-lt"/>
                        </a:rPr>
                        <a:t>All Prebiotic Users</a:t>
                      </a:r>
                    </a:p>
                  </a:txBody>
                  <a:tcPr marL="9525" marR="9525" marT="9525" marB="0" anchor="ctr"/>
                </a:tc>
                <a:tc>
                  <a:txBody>
                    <a:bodyPr/>
                    <a:lstStyle/>
                    <a:p>
                      <a:pPr algn="ctr" fontAlgn="b"/>
                      <a:r>
                        <a:rPr lang="en-US" sz="1000" u="none" strike="noStrike">
                          <a:effectLst/>
                          <a:latin typeface="+mn-lt"/>
                        </a:rPr>
                        <a:t>US</a:t>
                      </a:r>
                      <a:endParaRPr lang="en-US" sz="1000" b="1" i="0" u="none" strike="noStrike">
                        <a:solidFill>
                          <a:srgbClr val="000000"/>
                        </a:solidFill>
                        <a:effectLst/>
                        <a:latin typeface="+mn-lt"/>
                      </a:endParaRPr>
                    </a:p>
                  </a:txBody>
                  <a:tcPr marL="6593" marR="6593" marT="6593" marB="0" anchor="ctr"/>
                </a:tc>
                <a:tc>
                  <a:txBody>
                    <a:bodyPr/>
                    <a:lstStyle/>
                    <a:p>
                      <a:pPr algn="ctr" fontAlgn="b"/>
                      <a:r>
                        <a:rPr lang="en-US" sz="1000" u="none" strike="noStrike">
                          <a:effectLst/>
                          <a:latin typeface="+mn-lt"/>
                        </a:rPr>
                        <a:t>UK</a:t>
                      </a:r>
                      <a:endParaRPr lang="en-US" sz="1000" b="1" i="0" u="none" strike="noStrike">
                        <a:solidFill>
                          <a:srgbClr val="000000"/>
                        </a:solidFill>
                        <a:effectLst/>
                        <a:latin typeface="+mn-lt"/>
                      </a:endParaRPr>
                    </a:p>
                  </a:txBody>
                  <a:tcPr marL="6593" marR="6593" marT="6593" marB="0" anchor="ctr"/>
                </a:tc>
                <a:tc>
                  <a:txBody>
                    <a:bodyPr/>
                    <a:lstStyle/>
                    <a:p>
                      <a:pPr algn="ctr" fontAlgn="b"/>
                      <a:r>
                        <a:rPr lang="en-US" sz="1000" u="none" strike="noStrike">
                          <a:effectLst/>
                          <a:latin typeface="+mn-lt"/>
                        </a:rPr>
                        <a:t>DE</a:t>
                      </a:r>
                      <a:endParaRPr lang="en-US" sz="1000" b="1" i="0" u="none" strike="noStrike">
                        <a:solidFill>
                          <a:srgbClr val="000000"/>
                        </a:solidFill>
                        <a:effectLst/>
                        <a:latin typeface="+mn-lt"/>
                      </a:endParaRPr>
                    </a:p>
                  </a:txBody>
                  <a:tcPr marL="6593" marR="6593" marT="6593" marB="0" anchor="ctr"/>
                </a:tc>
                <a:tc>
                  <a:txBody>
                    <a:bodyPr/>
                    <a:lstStyle/>
                    <a:p>
                      <a:pPr algn="ctr" fontAlgn="b"/>
                      <a:r>
                        <a:rPr lang="en-US" sz="1000" u="none" strike="noStrike">
                          <a:effectLst/>
                          <a:latin typeface="+mn-lt"/>
                        </a:rPr>
                        <a:t>IT</a:t>
                      </a:r>
                      <a:endParaRPr lang="en-US" sz="1000" b="1" i="0" u="none" strike="noStrike">
                        <a:solidFill>
                          <a:srgbClr val="000000"/>
                        </a:solidFill>
                        <a:effectLst/>
                        <a:latin typeface="+mn-lt"/>
                      </a:endParaRPr>
                    </a:p>
                  </a:txBody>
                  <a:tcPr marL="6593" marR="6593" marT="6593" marB="0" anchor="ctr"/>
                </a:tc>
                <a:tc>
                  <a:txBody>
                    <a:bodyPr/>
                    <a:lstStyle/>
                    <a:p>
                      <a:pPr algn="ctr" fontAlgn="b"/>
                      <a:r>
                        <a:rPr lang="en-US" sz="1000" u="none" strike="noStrike">
                          <a:effectLst/>
                          <a:latin typeface="+mn-lt"/>
                        </a:rPr>
                        <a:t>KR</a:t>
                      </a:r>
                      <a:endParaRPr lang="en-US" sz="1000" b="1" i="0" u="none" strike="noStrike">
                        <a:solidFill>
                          <a:srgbClr val="000000"/>
                        </a:solidFill>
                        <a:effectLst/>
                        <a:latin typeface="+mn-lt"/>
                      </a:endParaRPr>
                    </a:p>
                  </a:txBody>
                  <a:tcPr marL="6593" marR="6593" marT="6593" marB="0" anchor="ctr"/>
                </a:tc>
                <a:tc>
                  <a:txBody>
                    <a:bodyPr/>
                    <a:lstStyle/>
                    <a:p>
                      <a:pPr algn="ctr" fontAlgn="b"/>
                      <a:r>
                        <a:rPr lang="en-US" sz="1000" u="none" strike="noStrike">
                          <a:effectLst/>
                          <a:latin typeface="+mn-lt"/>
                        </a:rPr>
                        <a:t>AU</a:t>
                      </a:r>
                      <a:endParaRPr lang="en-US" sz="1000" b="1" i="0" u="none" strike="noStrike">
                        <a:solidFill>
                          <a:srgbClr val="000000"/>
                        </a:solidFill>
                        <a:effectLst/>
                        <a:latin typeface="+mn-lt"/>
                      </a:endParaRPr>
                    </a:p>
                  </a:txBody>
                  <a:tcPr marL="6593" marR="6593" marT="6593" marB="0" anchor="ctr"/>
                </a:tc>
                <a:tc>
                  <a:txBody>
                    <a:bodyPr/>
                    <a:lstStyle/>
                    <a:p>
                      <a:pPr algn="ctr" fontAlgn="b"/>
                      <a:r>
                        <a:rPr lang="en-US" sz="1000" u="none" strike="noStrike">
                          <a:effectLst/>
                          <a:latin typeface="+mn-lt"/>
                        </a:rPr>
                        <a:t>IN</a:t>
                      </a:r>
                      <a:endParaRPr lang="en-US" sz="1000" b="1" i="0" u="none" strike="noStrike">
                        <a:solidFill>
                          <a:srgbClr val="000000"/>
                        </a:solidFill>
                        <a:effectLst/>
                        <a:latin typeface="+mn-lt"/>
                      </a:endParaRPr>
                    </a:p>
                  </a:txBody>
                  <a:tcPr marL="6593" marR="6593" marT="6593" marB="0" anchor="ctr"/>
                </a:tc>
                <a:extLst>
                  <a:ext uri="{0D108BD9-81ED-4DB2-BD59-A6C34878D82A}">
                    <a16:rowId xmlns:a16="http://schemas.microsoft.com/office/drawing/2014/main" val="100735482"/>
                  </a:ext>
                </a:extLst>
              </a:tr>
              <a:tr h="131859">
                <a:tc>
                  <a:txBody>
                    <a:bodyPr/>
                    <a:lstStyle/>
                    <a:p>
                      <a:pPr algn="l" fontAlgn="b"/>
                      <a:r>
                        <a:rPr lang="en-US" sz="1000" b="0" i="0" u="none" strike="noStrike">
                          <a:solidFill>
                            <a:srgbClr val="000000"/>
                          </a:solidFill>
                          <a:effectLst/>
                          <a:latin typeface="+mn-lt"/>
                        </a:rPr>
                        <a:t> Prebiotics</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extLst>
                  <a:ext uri="{0D108BD9-81ED-4DB2-BD59-A6C34878D82A}">
                    <a16:rowId xmlns:a16="http://schemas.microsoft.com/office/drawing/2014/main" val="549719196"/>
                  </a:ext>
                </a:extLst>
              </a:tr>
              <a:tr h="131859">
                <a:tc>
                  <a:txBody>
                    <a:bodyPr/>
                    <a:lstStyle/>
                    <a:p>
                      <a:pPr algn="l" fontAlgn="b"/>
                      <a:r>
                        <a:rPr lang="en-US" sz="1000" b="0" i="0" u="none" strike="noStrike">
                          <a:solidFill>
                            <a:srgbClr val="000000"/>
                          </a:solidFill>
                          <a:effectLst/>
                          <a:latin typeface="+mn-lt"/>
                        </a:rPr>
                        <a:t> Vitamin C</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extLst>
                  <a:ext uri="{0D108BD9-81ED-4DB2-BD59-A6C34878D82A}">
                    <a16:rowId xmlns:a16="http://schemas.microsoft.com/office/drawing/2014/main" val="1877688200"/>
                  </a:ext>
                </a:extLst>
              </a:tr>
              <a:tr h="131859">
                <a:tc>
                  <a:txBody>
                    <a:bodyPr/>
                    <a:lstStyle/>
                    <a:p>
                      <a:pPr algn="l" fontAlgn="b"/>
                      <a:r>
                        <a:rPr lang="en-US" sz="1000" b="0" i="0" u="none" strike="noStrike">
                          <a:solidFill>
                            <a:srgbClr val="000000"/>
                          </a:solidFill>
                          <a:effectLst/>
                          <a:latin typeface="+mn-lt"/>
                        </a:rPr>
                        <a:t> Multivitamin</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extLst>
                  <a:ext uri="{0D108BD9-81ED-4DB2-BD59-A6C34878D82A}">
                    <a16:rowId xmlns:a16="http://schemas.microsoft.com/office/drawing/2014/main" val="2024271659"/>
                  </a:ext>
                </a:extLst>
              </a:tr>
              <a:tr h="131859">
                <a:tc>
                  <a:txBody>
                    <a:bodyPr/>
                    <a:lstStyle/>
                    <a:p>
                      <a:pPr algn="l" fontAlgn="b"/>
                      <a:r>
                        <a:rPr lang="en-US" sz="1000" b="0" i="0" u="none" strike="noStrike">
                          <a:solidFill>
                            <a:srgbClr val="000000"/>
                          </a:solidFill>
                          <a:effectLst/>
                          <a:latin typeface="+mn-lt"/>
                        </a:rPr>
                        <a:t> Vitamin D</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98%</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extLst>
                  <a:ext uri="{0D108BD9-81ED-4DB2-BD59-A6C34878D82A}">
                    <a16:rowId xmlns:a16="http://schemas.microsoft.com/office/drawing/2014/main" val="2464016259"/>
                  </a:ext>
                </a:extLst>
              </a:tr>
              <a:tr h="131859">
                <a:tc>
                  <a:txBody>
                    <a:bodyPr/>
                    <a:lstStyle/>
                    <a:p>
                      <a:pPr algn="l" fontAlgn="b"/>
                      <a:r>
                        <a:rPr lang="en-US" sz="1000" b="0" i="0" u="none" strike="noStrike">
                          <a:solidFill>
                            <a:srgbClr val="000000"/>
                          </a:solidFill>
                          <a:effectLst/>
                          <a:latin typeface="+mn-lt"/>
                        </a:rPr>
                        <a:t> Calcium</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extLst>
                  <a:ext uri="{0D108BD9-81ED-4DB2-BD59-A6C34878D82A}">
                    <a16:rowId xmlns:a16="http://schemas.microsoft.com/office/drawing/2014/main" val="1971054543"/>
                  </a:ext>
                </a:extLst>
              </a:tr>
              <a:tr h="131859">
                <a:tc>
                  <a:txBody>
                    <a:bodyPr/>
                    <a:lstStyle/>
                    <a:p>
                      <a:pPr algn="l" fontAlgn="b"/>
                      <a:r>
                        <a:rPr lang="en-US" sz="1000" b="0" i="0" u="none" strike="noStrike">
                          <a:solidFill>
                            <a:srgbClr val="000000"/>
                          </a:solidFill>
                          <a:effectLst/>
                          <a:latin typeface="+mn-lt"/>
                        </a:rPr>
                        <a:t> Iron</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tc>
                  <a:txBody>
                    <a:bodyPr/>
                    <a:lstStyle/>
                    <a:p>
                      <a:pPr algn="ctr" fontAlgn="b"/>
                      <a:r>
                        <a:rPr lang="en-US" sz="1000" b="0" i="0" u="none" strike="noStrike">
                          <a:solidFill>
                            <a:srgbClr val="000000"/>
                          </a:solidFill>
                          <a:effectLst/>
                          <a:latin typeface="+mn-lt"/>
                        </a:rPr>
                        <a:t>98%</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extLst>
                  <a:ext uri="{0D108BD9-81ED-4DB2-BD59-A6C34878D82A}">
                    <a16:rowId xmlns:a16="http://schemas.microsoft.com/office/drawing/2014/main" val="3573087042"/>
                  </a:ext>
                </a:extLst>
              </a:tr>
              <a:tr h="131859">
                <a:tc>
                  <a:txBody>
                    <a:bodyPr/>
                    <a:lstStyle/>
                    <a:p>
                      <a:pPr algn="l" fontAlgn="b"/>
                      <a:r>
                        <a:rPr lang="en-US" sz="1000" b="0" i="0" u="none" strike="noStrike">
                          <a:solidFill>
                            <a:srgbClr val="000000"/>
                          </a:solidFill>
                          <a:effectLst/>
                          <a:latin typeface="+mn-lt"/>
                        </a:rPr>
                        <a:t> Omega-3s</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98%</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extLst>
                  <a:ext uri="{0D108BD9-81ED-4DB2-BD59-A6C34878D82A}">
                    <a16:rowId xmlns:a16="http://schemas.microsoft.com/office/drawing/2014/main" val="1225364276"/>
                  </a:ext>
                </a:extLst>
              </a:tr>
              <a:tr h="131859">
                <a:tc>
                  <a:txBody>
                    <a:bodyPr/>
                    <a:lstStyle/>
                    <a:p>
                      <a:pPr algn="l" fontAlgn="b"/>
                      <a:r>
                        <a:rPr lang="en-US" sz="1000" b="0" i="0" u="none" strike="noStrike">
                          <a:solidFill>
                            <a:srgbClr val="000000"/>
                          </a:solidFill>
                          <a:effectLst/>
                          <a:latin typeface="+mn-lt"/>
                        </a:rPr>
                        <a:t> Magnesium</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98%</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98%</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extLst>
                  <a:ext uri="{0D108BD9-81ED-4DB2-BD59-A6C34878D82A}">
                    <a16:rowId xmlns:a16="http://schemas.microsoft.com/office/drawing/2014/main" val="2500571803"/>
                  </a:ext>
                </a:extLst>
              </a:tr>
              <a:tr h="131859">
                <a:tc>
                  <a:txBody>
                    <a:bodyPr/>
                    <a:lstStyle/>
                    <a:p>
                      <a:pPr algn="l" fontAlgn="b"/>
                      <a:r>
                        <a:rPr lang="en-US" sz="1000" b="0" i="0" u="none" strike="noStrike">
                          <a:solidFill>
                            <a:srgbClr val="000000"/>
                          </a:solidFill>
                          <a:effectLst/>
                          <a:latin typeface="+mn-lt"/>
                        </a:rPr>
                        <a:t> Probiotics</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98%</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extLst>
                  <a:ext uri="{0D108BD9-81ED-4DB2-BD59-A6C34878D82A}">
                    <a16:rowId xmlns:a16="http://schemas.microsoft.com/office/drawing/2014/main" val="2640901747"/>
                  </a:ext>
                </a:extLst>
              </a:tr>
              <a:tr h="131859">
                <a:tc>
                  <a:txBody>
                    <a:bodyPr/>
                    <a:lstStyle/>
                    <a:p>
                      <a:pPr algn="l" fontAlgn="b"/>
                      <a:r>
                        <a:rPr lang="en-US" sz="1000" b="0" i="0" u="none" strike="noStrike">
                          <a:solidFill>
                            <a:srgbClr val="000000"/>
                          </a:solidFill>
                          <a:effectLst/>
                          <a:latin typeface="+mn-lt"/>
                        </a:rPr>
                        <a:t> Antioxidants</a:t>
                      </a:r>
                    </a:p>
                  </a:txBody>
                  <a:tcPr marL="9525" marR="9525" marT="9525" marB="0" anchor="ctr"/>
                </a:tc>
                <a:tc>
                  <a:txBody>
                    <a:bodyPr/>
                    <a:lstStyle/>
                    <a:p>
                      <a:pPr algn="ctr" fontAlgn="b"/>
                      <a:r>
                        <a:rPr lang="en-US" sz="1000" b="0" i="0" u="none" strike="noStrike">
                          <a:solidFill>
                            <a:srgbClr val="000000"/>
                          </a:solidFill>
                          <a:effectLst/>
                          <a:latin typeface="+mn-lt"/>
                        </a:rPr>
                        <a:t>98%</a:t>
                      </a:r>
                    </a:p>
                  </a:txBody>
                  <a:tcPr marL="9525" marR="9525" marT="9525" marB="0" anchor="ctr"/>
                </a:tc>
                <a:tc>
                  <a:txBody>
                    <a:bodyPr/>
                    <a:lstStyle/>
                    <a:p>
                      <a:pPr algn="ctr" fontAlgn="b"/>
                      <a:r>
                        <a:rPr lang="en-US" sz="1000" b="0" i="0" u="none" strike="noStrike">
                          <a:solidFill>
                            <a:srgbClr val="000000"/>
                          </a:solidFill>
                          <a:effectLst/>
                          <a:latin typeface="+mn-lt"/>
                        </a:rPr>
                        <a:t>98%</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95%</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97%</a:t>
                      </a:r>
                    </a:p>
                  </a:txBody>
                  <a:tcPr marL="9525" marR="9525" marT="9525" marB="0" anchor="ctr"/>
                </a:tc>
                <a:tc>
                  <a:txBody>
                    <a:bodyPr/>
                    <a:lstStyle/>
                    <a:p>
                      <a:pPr algn="ctr" fontAlgn="b"/>
                      <a:r>
                        <a:rPr lang="en-US" sz="1000" b="0" i="0" u="none" strike="noStrike">
                          <a:solidFill>
                            <a:srgbClr val="000000"/>
                          </a:solidFill>
                          <a:effectLst/>
                          <a:latin typeface="+mn-lt"/>
                        </a:rPr>
                        <a:t>98%</a:t>
                      </a:r>
                    </a:p>
                  </a:txBody>
                  <a:tcPr marL="9525" marR="9525" marT="9525" marB="0" anchor="ctr"/>
                </a:tc>
                <a:tc>
                  <a:txBody>
                    <a:bodyPr/>
                    <a:lstStyle/>
                    <a:p>
                      <a:pPr algn="ctr" fontAlgn="b"/>
                      <a:r>
                        <a:rPr lang="en-US" sz="1000" b="0" i="0" u="none" strike="noStrike">
                          <a:solidFill>
                            <a:srgbClr val="000000"/>
                          </a:solidFill>
                          <a:effectLst/>
                          <a:latin typeface="+mn-lt"/>
                        </a:rPr>
                        <a:t>98%</a:t>
                      </a:r>
                    </a:p>
                  </a:txBody>
                  <a:tcPr marL="9525" marR="9525" marT="9525" marB="0" anchor="ctr"/>
                </a:tc>
                <a:extLst>
                  <a:ext uri="{0D108BD9-81ED-4DB2-BD59-A6C34878D82A}">
                    <a16:rowId xmlns:a16="http://schemas.microsoft.com/office/drawing/2014/main" val="2790636022"/>
                  </a:ext>
                </a:extLst>
              </a:tr>
              <a:tr h="131859">
                <a:tc>
                  <a:txBody>
                    <a:bodyPr/>
                    <a:lstStyle/>
                    <a:p>
                      <a:pPr algn="l" fontAlgn="b"/>
                      <a:r>
                        <a:rPr lang="en-US" sz="1000" b="0" i="0" u="none" strike="noStrike">
                          <a:solidFill>
                            <a:srgbClr val="000000"/>
                          </a:solidFill>
                          <a:effectLst/>
                          <a:latin typeface="+mn-lt"/>
                        </a:rPr>
                        <a:t> Protein Powder</a:t>
                      </a:r>
                    </a:p>
                  </a:txBody>
                  <a:tcPr marL="9525" marR="9525" marT="9525" marB="0" anchor="ctr"/>
                </a:tc>
                <a:tc>
                  <a:txBody>
                    <a:bodyPr/>
                    <a:lstStyle/>
                    <a:p>
                      <a:pPr algn="ctr" fontAlgn="b"/>
                      <a:r>
                        <a:rPr lang="en-US" sz="1000" b="0" i="0" u="none" strike="noStrike">
                          <a:solidFill>
                            <a:srgbClr val="000000"/>
                          </a:solidFill>
                          <a:effectLst/>
                          <a:latin typeface="+mn-lt"/>
                        </a:rPr>
                        <a:t>97%</a:t>
                      </a:r>
                    </a:p>
                  </a:txBody>
                  <a:tcPr marL="9525" marR="9525" marT="9525" marB="0" anchor="ctr"/>
                </a:tc>
                <a:tc>
                  <a:txBody>
                    <a:bodyPr/>
                    <a:lstStyle/>
                    <a:p>
                      <a:pPr algn="ctr" fontAlgn="b"/>
                      <a:r>
                        <a:rPr lang="en-US" sz="1000" b="0" i="0" u="none" strike="noStrike">
                          <a:solidFill>
                            <a:srgbClr val="000000"/>
                          </a:solidFill>
                          <a:effectLst/>
                          <a:latin typeface="+mn-lt"/>
                        </a:rPr>
                        <a:t>97%</a:t>
                      </a:r>
                    </a:p>
                  </a:txBody>
                  <a:tcPr marL="9525" marR="9525" marT="9525" marB="0" anchor="ctr"/>
                </a:tc>
                <a:tc>
                  <a:txBody>
                    <a:bodyPr/>
                    <a:lstStyle/>
                    <a:p>
                      <a:pPr algn="ctr" fontAlgn="b"/>
                      <a:r>
                        <a:rPr lang="en-US" sz="1000" b="0" i="0" u="none" strike="noStrike">
                          <a:solidFill>
                            <a:srgbClr val="000000"/>
                          </a:solidFill>
                          <a:effectLst/>
                          <a:latin typeface="+mn-lt"/>
                        </a:rPr>
                        <a:t>98%</a:t>
                      </a:r>
                    </a:p>
                  </a:txBody>
                  <a:tcPr marL="9525" marR="9525" marT="9525" marB="0" anchor="ctr"/>
                </a:tc>
                <a:tc>
                  <a:txBody>
                    <a:bodyPr/>
                    <a:lstStyle/>
                    <a:p>
                      <a:pPr algn="ctr" fontAlgn="b"/>
                      <a:r>
                        <a:rPr lang="en-US" sz="1000" b="0" i="0" u="none" strike="noStrike">
                          <a:solidFill>
                            <a:srgbClr val="000000"/>
                          </a:solidFill>
                          <a:effectLst/>
                          <a:latin typeface="+mn-lt"/>
                        </a:rPr>
                        <a:t>98%</a:t>
                      </a:r>
                    </a:p>
                  </a:txBody>
                  <a:tcPr marL="9525" marR="9525" marT="9525" marB="0" anchor="ctr"/>
                </a:tc>
                <a:tc>
                  <a:txBody>
                    <a:bodyPr/>
                    <a:lstStyle/>
                    <a:p>
                      <a:pPr algn="ctr" fontAlgn="b"/>
                      <a:r>
                        <a:rPr lang="en-US" sz="1000" b="0" i="0" u="none" strike="noStrike">
                          <a:solidFill>
                            <a:srgbClr val="000000"/>
                          </a:solidFill>
                          <a:effectLst/>
                          <a:latin typeface="+mn-lt"/>
                        </a:rPr>
                        <a:t>92%</a:t>
                      </a:r>
                    </a:p>
                  </a:txBody>
                  <a:tcPr marL="9525" marR="9525" marT="9525" marB="0" anchor="ctr"/>
                </a:tc>
                <a:tc>
                  <a:txBody>
                    <a:bodyPr/>
                    <a:lstStyle/>
                    <a:p>
                      <a:pPr algn="ctr" fontAlgn="b"/>
                      <a:r>
                        <a:rPr lang="en-US" sz="1000" b="0" i="0" u="none" strike="noStrike">
                          <a:solidFill>
                            <a:srgbClr val="000000"/>
                          </a:solidFill>
                          <a:effectLst/>
                          <a:latin typeface="+mn-lt"/>
                        </a:rPr>
                        <a:t>97%</a:t>
                      </a:r>
                    </a:p>
                  </a:txBody>
                  <a:tcPr marL="9525" marR="9525" marT="9525" marB="0" anchor="ctr"/>
                </a:tc>
                <a:tc>
                  <a:txBody>
                    <a:bodyPr/>
                    <a:lstStyle/>
                    <a:p>
                      <a:pPr algn="ctr" fontAlgn="b"/>
                      <a:r>
                        <a:rPr lang="en-US" sz="1000" b="0" i="0" u="none" strike="noStrike">
                          <a:solidFill>
                            <a:srgbClr val="000000"/>
                          </a:solidFill>
                          <a:effectLst/>
                          <a:latin typeface="+mn-lt"/>
                        </a:rPr>
                        <a:t>97%</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extLst>
                  <a:ext uri="{0D108BD9-81ED-4DB2-BD59-A6C34878D82A}">
                    <a16:rowId xmlns:a16="http://schemas.microsoft.com/office/drawing/2014/main" val="1515942377"/>
                  </a:ext>
                </a:extLst>
              </a:tr>
              <a:tr h="131859">
                <a:tc>
                  <a:txBody>
                    <a:bodyPr/>
                    <a:lstStyle/>
                    <a:p>
                      <a:pPr algn="l" fontAlgn="b"/>
                      <a:r>
                        <a:rPr lang="en-US" sz="1000" b="0" i="0" u="none" strike="noStrike">
                          <a:solidFill>
                            <a:srgbClr val="000000"/>
                          </a:solidFill>
                          <a:effectLst/>
                          <a:latin typeface="+mn-lt"/>
                        </a:rPr>
                        <a:t> Collagen</a:t>
                      </a:r>
                    </a:p>
                  </a:txBody>
                  <a:tcPr marL="9525" marR="9525" marT="9525" marB="0" anchor="ctr"/>
                </a:tc>
                <a:tc>
                  <a:txBody>
                    <a:bodyPr/>
                    <a:lstStyle/>
                    <a:p>
                      <a:pPr algn="ctr" fontAlgn="b"/>
                      <a:r>
                        <a:rPr lang="en-US" sz="1000" b="0" i="0" u="none" strike="noStrike">
                          <a:solidFill>
                            <a:srgbClr val="000000"/>
                          </a:solidFill>
                          <a:effectLst/>
                          <a:latin typeface="+mn-lt"/>
                        </a:rPr>
                        <a:t>97%</a:t>
                      </a:r>
                    </a:p>
                  </a:txBody>
                  <a:tcPr marL="9525" marR="9525" marT="9525" marB="0" anchor="ctr"/>
                </a:tc>
                <a:tc>
                  <a:txBody>
                    <a:bodyPr/>
                    <a:lstStyle/>
                    <a:p>
                      <a:pPr algn="ctr" fontAlgn="b"/>
                      <a:r>
                        <a:rPr lang="en-US" sz="1000" b="0" i="0" u="none" strike="noStrike">
                          <a:solidFill>
                            <a:srgbClr val="000000"/>
                          </a:solidFill>
                          <a:effectLst/>
                          <a:latin typeface="+mn-lt"/>
                        </a:rPr>
                        <a:t>96%</a:t>
                      </a:r>
                    </a:p>
                  </a:txBody>
                  <a:tcPr marL="9525" marR="9525" marT="9525" marB="0" anchor="ctr"/>
                </a:tc>
                <a:tc>
                  <a:txBody>
                    <a:bodyPr/>
                    <a:lstStyle/>
                    <a:p>
                      <a:pPr algn="ctr" fontAlgn="b"/>
                      <a:r>
                        <a:rPr lang="en-US" sz="1000" b="0" i="0" u="none" strike="noStrike">
                          <a:solidFill>
                            <a:srgbClr val="000000"/>
                          </a:solidFill>
                          <a:effectLst/>
                          <a:latin typeface="+mn-lt"/>
                        </a:rPr>
                        <a:t>97%</a:t>
                      </a:r>
                    </a:p>
                  </a:txBody>
                  <a:tcPr marL="9525" marR="9525" marT="9525" marB="0" anchor="ctr"/>
                </a:tc>
                <a:tc>
                  <a:txBody>
                    <a:bodyPr/>
                    <a:lstStyle/>
                    <a:p>
                      <a:pPr algn="ctr" fontAlgn="b"/>
                      <a:r>
                        <a:rPr lang="en-US" sz="1000" b="0" i="0" u="none" strike="noStrike">
                          <a:solidFill>
                            <a:srgbClr val="000000"/>
                          </a:solidFill>
                          <a:effectLst/>
                          <a:latin typeface="+mn-lt"/>
                        </a:rPr>
                        <a:t>94%</a:t>
                      </a:r>
                    </a:p>
                  </a:txBody>
                  <a:tcPr marL="9525" marR="9525" marT="9525" marB="0" anchor="ctr"/>
                </a:tc>
                <a:tc>
                  <a:txBody>
                    <a:bodyPr/>
                    <a:lstStyle/>
                    <a:p>
                      <a:pPr algn="ctr" fontAlgn="b"/>
                      <a:r>
                        <a:rPr lang="en-US" sz="1000" b="0" i="0" u="none" strike="noStrike">
                          <a:solidFill>
                            <a:srgbClr val="000000"/>
                          </a:solidFill>
                          <a:effectLst/>
                          <a:latin typeface="+mn-lt"/>
                        </a:rPr>
                        <a:t>97%</a:t>
                      </a:r>
                    </a:p>
                  </a:txBody>
                  <a:tcPr marL="9525" marR="9525" marT="9525" marB="0" anchor="ctr"/>
                </a:tc>
                <a:tc>
                  <a:txBody>
                    <a:bodyPr/>
                    <a:lstStyle/>
                    <a:p>
                      <a:pPr algn="ctr" fontAlgn="b"/>
                      <a:r>
                        <a:rPr lang="en-US" sz="1000" b="0" i="0" u="none" strike="noStrike">
                          <a:solidFill>
                            <a:srgbClr val="000000"/>
                          </a:solidFill>
                          <a:effectLst/>
                          <a:latin typeface="+mn-lt"/>
                        </a:rPr>
                        <a:t>100%</a:t>
                      </a:r>
                    </a:p>
                  </a:txBody>
                  <a:tcPr marL="9525" marR="9525" marT="9525" marB="0" anchor="ctr"/>
                </a:tc>
                <a:tc>
                  <a:txBody>
                    <a:bodyPr/>
                    <a:lstStyle/>
                    <a:p>
                      <a:pPr algn="ctr" fontAlgn="b"/>
                      <a:r>
                        <a:rPr lang="en-US" sz="1000" b="0" i="0" u="none" strike="noStrike">
                          <a:solidFill>
                            <a:srgbClr val="000000"/>
                          </a:solidFill>
                          <a:effectLst/>
                          <a:latin typeface="+mn-lt"/>
                        </a:rPr>
                        <a:t>98%</a:t>
                      </a:r>
                    </a:p>
                  </a:txBody>
                  <a:tcPr marL="9525" marR="9525" marT="9525" marB="0" anchor="ctr"/>
                </a:tc>
                <a:tc>
                  <a:txBody>
                    <a:bodyPr/>
                    <a:lstStyle/>
                    <a:p>
                      <a:pPr algn="ctr" fontAlgn="b"/>
                      <a:r>
                        <a:rPr lang="en-US" sz="1000" b="0" i="0" u="none" strike="noStrike">
                          <a:solidFill>
                            <a:srgbClr val="000000"/>
                          </a:solidFill>
                          <a:effectLst/>
                          <a:latin typeface="+mn-lt"/>
                        </a:rPr>
                        <a:t>95%</a:t>
                      </a:r>
                    </a:p>
                  </a:txBody>
                  <a:tcPr marL="9525" marR="9525" marT="9525" marB="0" anchor="ctr"/>
                </a:tc>
                <a:extLst>
                  <a:ext uri="{0D108BD9-81ED-4DB2-BD59-A6C34878D82A}">
                    <a16:rowId xmlns:a16="http://schemas.microsoft.com/office/drawing/2014/main" val="2648648981"/>
                  </a:ext>
                </a:extLst>
              </a:tr>
              <a:tr h="131859">
                <a:tc>
                  <a:txBody>
                    <a:bodyPr/>
                    <a:lstStyle/>
                    <a:p>
                      <a:pPr algn="l" fontAlgn="b"/>
                      <a:r>
                        <a:rPr lang="en-US" sz="1000" b="0" i="0" u="none" strike="noStrike">
                          <a:solidFill>
                            <a:srgbClr val="000000"/>
                          </a:solidFill>
                          <a:effectLst/>
                          <a:latin typeface="+mn-lt"/>
                        </a:rPr>
                        <a:t> Curcumin/ Turmeric</a:t>
                      </a:r>
                    </a:p>
                  </a:txBody>
                  <a:tcPr marL="9525" marR="9525" marT="9525" marB="0" anchor="ctr"/>
                </a:tc>
                <a:tc>
                  <a:txBody>
                    <a:bodyPr/>
                    <a:lstStyle/>
                    <a:p>
                      <a:pPr algn="ctr" fontAlgn="b"/>
                      <a:r>
                        <a:rPr lang="en-US" sz="1000" b="0" i="0" u="none" strike="noStrike">
                          <a:solidFill>
                            <a:srgbClr val="000000"/>
                          </a:solidFill>
                          <a:effectLst/>
                          <a:latin typeface="+mn-lt"/>
                        </a:rPr>
                        <a:t>96%</a:t>
                      </a:r>
                    </a:p>
                  </a:txBody>
                  <a:tcPr marL="9525" marR="9525" marT="9525" marB="0" anchor="ctr"/>
                </a:tc>
                <a:tc>
                  <a:txBody>
                    <a:bodyPr/>
                    <a:lstStyle/>
                    <a:p>
                      <a:pPr algn="ctr" fontAlgn="b"/>
                      <a:r>
                        <a:rPr lang="en-US" sz="1000" b="0" i="0" u="none" strike="noStrike">
                          <a:solidFill>
                            <a:srgbClr val="000000"/>
                          </a:solidFill>
                          <a:effectLst/>
                          <a:latin typeface="+mn-lt"/>
                        </a:rPr>
                        <a:t>96%</a:t>
                      </a:r>
                    </a:p>
                  </a:txBody>
                  <a:tcPr marL="9525" marR="9525" marT="9525" marB="0" anchor="ctr"/>
                </a:tc>
                <a:tc>
                  <a:txBody>
                    <a:bodyPr/>
                    <a:lstStyle/>
                    <a:p>
                      <a:pPr algn="ctr" fontAlgn="b"/>
                      <a:r>
                        <a:rPr lang="en-US" sz="1000" b="0" i="0" u="none" strike="noStrike">
                          <a:solidFill>
                            <a:srgbClr val="000000"/>
                          </a:solidFill>
                          <a:effectLst/>
                          <a:latin typeface="+mn-lt"/>
                        </a:rPr>
                        <a:t>96%</a:t>
                      </a:r>
                    </a:p>
                  </a:txBody>
                  <a:tcPr marL="9525" marR="9525" marT="9525" marB="0" anchor="ctr"/>
                </a:tc>
                <a:tc>
                  <a:txBody>
                    <a:bodyPr/>
                    <a:lstStyle/>
                    <a:p>
                      <a:pPr algn="ctr" fontAlgn="b"/>
                      <a:r>
                        <a:rPr lang="en-US" sz="1000" b="0" i="0" u="none" strike="noStrike">
                          <a:solidFill>
                            <a:srgbClr val="000000"/>
                          </a:solidFill>
                          <a:effectLst/>
                          <a:latin typeface="+mn-lt"/>
                        </a:rPr>
                        <a:t>96%</a:t>
                      </a:r>
                    </a:p>
                  </a:txBody>
                  <a:tcPr marL="9525" marR="9525" marT="9525" marB="0" anchor="ctr"/>
                </a:tc>
                <a:tc>
                  <a:txBody>
                    <a:bodyPr/>
                    <a:lstStyle/>
                    <a:p>
                      <a:pPr algn="ctr" fontAlgn="b"/>
                      <a:r>
                        <a:rPr lang="en-US" sz="1000" b="0" i="0" u="none" strike="noStrike">
                          <a:solidFill>
                            <a:srgbClr val="000000"/>
                          </a:solidFill>
                          <a:effectLst/>
                          <a:latin typeface="+mn-lt"/>
                        </a:rPr>
                        <a:t>97%</a:t>
                      </a:r>
                    </a:p>
                  </a:txBody>
                  <a:tcPr marL="9525" marR="9525" marT="9525" marB="0" anchor="ctr"/>
                </a:tc>
                <a:tc>
                  <a:txBody>
                    <a:bodyPr/>
                    <a:lstStyle/>
                    <a:p>
                      <a:pPr algn="ctr" fontAlgn="b"/>
                      <a:r>
                        <a:rPr lang="en-US" sz="1000" b="0" i="0" u="none" strike="noStrike">
                          <a:solidFill>
                            <a:srgbClr val="000000"/>
                          </a:solidFill>
                          <a:effectLst/>
                          <a:latin typeface="+mn-lt"/>
                        </a:rPr>
                        <a:t>94%</a:t>
                      </a:r>
                    </a:p>
                  </a:txBody>
                  <a:tcPr marL="9525" marR="9525" marT="9525" marB="0" anchor="ctr"/>
                </a:tc>
                <a:tc>
                  <a:txBody>
                    <a:bodyPr/>
                    <a:lstStyle/>
                    <a:p>
                      <a:pPr algn="ctr" fontAlgn="b"/>
                      <a:r>
                        <a:rPr lang="en-US" sz="1000" b="0" i="0" u="none" strike="noStrike">
                          <a:solidFill>
                            <a:srgbClr val="000000"/>
                          </a:solidFill>
                          <a:effectLst/>
                          <a:latin typeface="+mn-lt"/>
                        </a:rPr>
                        <a:t>94%</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extLst>
                  <a:ext uri="{0D108BD9-81ED-4DB2-BD59-A6C34878D82A}">
                    <a16:rowId xmlns:a16="http://schemas.microsoft.com/office/drawing/2014/main" val="3382320068"/>
                  </a:ext>
                </a:extLst>
              </a:tr>
              <a:tr h="131859">
                <a:tc>
                  <a:txBody>
                    <a:bodyPr/>
                    <a:lstStyle/>
                    <a:p>
                      <a:pPr algn="l" fontAlgn="b"/>
                      <a:r>
                        <a:rPr lang="en-US" sz="1000" b="0" i="0" u="none" strike="noStrike">
                          <a:solidFill>
                            <a:srgbClr val="000000"/>
                          </a:solidFill>
                          <a:effectLst/>
                          <a:latin typeface="+mn-lt"/>
                        </a:rPr>
                        <a:t> Melatonin</a:t>
                      </a:r>
                    </a:p>
                  </a:txBody>
                  <a:tcPr marL="9525" marR="9525" marT="9525" marB="0" anchor="ctr"/>
                </a:tc>
                <a:tc>
                  <a:txBody>
                    <a:bodyPr/>
                    <a:lstStyle/>
                    <a:p>
                      <a:pPr algn="ctr" fontAlgn="b"/>
                      <a:r>
                        <a:rPr lang="en-US" sz="1000" b="0" i="0" u="none" strike="noStrike">
                          <a:solidFill>
                            <a:srgbClr val="000000"/>
                          </a:solidFill>
                          <a:effectLst/>
                          <a:latin typeface="+mn-lt"/>
                        </a:rPr>
                        <a:t>95%</a:t>
                      </a:r>
                    </a:p>
                  </a:txBody>
                  <a:tcPr marL="9525" marR="9525" marT="9525" marB="0" anchor="ctr"/>
                </a:tc>
                <a:tc>
                  <a:txBody>
                    <a:bodyPr/>
                    <a:lstStyle/>
                    <a:p>
                      <a:pPr algn="ctr" fontAlgn="b"/>
                      <a:r>
                        <a:rPr lang="en-US" sz="1000" b="0" i="0" u="none" strike="noStrike">
                          <a:solidFill>
                            <a:srgbClr val="000000"/>
                          </a:solidFill>
                          <a:effectLst/>
                          <a:latin typeface="+mn-lt"/>
                        </a:rPr>
                        <a:t>98%</a:t>
                      </a:r>
                    </a:p>
                  </a:txBody>
                  <a:tcPr marL="9525" marR="9525" marT="9525" marB="0" anchor="ctr"/>
                </a:tc>
                <a:tc>
                  <a:txBody>
                    <a:bodyPr/>
                    <a:lstStyle/>
                    <a:p>
                      <a:pPr algn="ctr" fontAlgn="b"/>
                      <a:r>
                        <a:rPr lang="en-US" sz="1000" b="0" i="0" u="none" strike="noStrike">
                          <a:solidFill>
                            <a:srgbClr val="000000"/>
                          </a:solidFill>
                          <a:effectLst/>
                          <a:latin typeface="+mn-lt"/>
                        </a:rPr>
                        <a:t>92%</a:t>
                      </a:r>
                    </a:p>
                  </a:txBody>
                  <a:tcPr marL="9525" marR="9525" marT="9525" marB="0" anchor="ctr"/>
                </a:tc>
                <a:tc>
                  <a:txBody>
                    <a:bodyPr/>
                    <a:lstStyle/>
                    <a:p>
                      <a:pPr algn="ctr" fontAlgn="b"/>
                      <a:r>
                        <a:rPr lang="en-US" sz="1000" b="0" i="0" u="none" strike="noStrike">
                          <a:solidFill>
                            <a:srgbClr val="000000"/>
                          </a:solidFill>
                          <a:effectLst/>
                          <a:latin typeface="+mn-lt"/>
                        </a:rPr>
                        <a:t>96%</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tc>
                  <a:txBody>
                    <a:bodyPr/>
                    <a:lstStyle/>
                    <a:p>
                      <a:pPr algn="ctr" fontAlgn="b"/>
                      <a:r>
                        <a:rPr lang="en-US" sz="1000" b="0" i="0" u="none" strike="noStrike">
                          <a:solidFill>
                            <a:srgbClr val="000000"/>
                          </a:solidFill>
                          <a:effectLst/>
                          <a:latin typeface="+mn-lt"/>
                        </a:rPr>
                        <a:t>94%</a:t>
                      </a:r>
                    </a:p>
                  </a:txBody>
                  <a:tcPr marL="9525" marR="9525" marT="9525" marB="0" anchor="ctr"/>
                </a:tc>
                <a:tc>
                  <a:txBody>
                    <a:bodyPr/>
                    <a:lstStyle/>
                    <a:p>
                      <a:pPr algn="ctr" fontAlgn="b"/>
                      <a:r>
                        <a:rPr lang="en-US" sz="1000" b="0" i="0" u="none" strike="noStrike">
                          <a:solidFill>
                            <a:srgbClr val="000000"/>
                          </a:solidFill>
                          <a:effectLst/>
                          <a:latin typeface="+mn-lt"/>
                        </a:rPr>
                        <a:t>91%</a:t>
                      </a:r>
                    </a:p>
                  </a:txBody>
                  <a:tcPr marL="9525" marR="9525" marT="9525" marB="0" anchor="ctr"/>
                </a:tc>
                <a:tc>
                  <a:txBody>
                    <a:bodyPr/>
                    <a:lstStyle/>
                    <a:p>
                      <a:pPr algn="ctr" fontAlgn="b"/>
                      <a:r>
                        <a:rPr lang="en-US" sz="1000" b="0" i="0" u="none" strike="noStrike">
                          <a:solidFill>
                            <a:srgbClr val="000000"/>
                          </a:solidFill>
                          <a:effectLst/>
                          <a:latin typeface="+mn-lt"/>
                        </a:rPr>
                        <a:t>94%</a:t>
                      </a:r>
                    </a:p>
                  </a:txBody>
                  <a:tcPr marL="9525" marR="9525" marT="9525" marB="0" anchor="ctr"/>
                </a:tc>
                <a:extLst>
                  <a:ext uri="{0D108BD9-81ED-4DB2-BD59-A6C34878D82A}">
                    <a16:rowId xmlns:a16="http://schemas.microsoft.com/office/drawing/2014/main" val="818999038"/>
                  </a:ext>
                </a:extLst>
              </a:tr>
              <a:tr h="131859">
                <a:tc>
                  <a:txBody>
                    <a:bodyPr/>
                    <a:lstStyle/>
                    <a:p>
                      <a:pPr algn="l" fontAlgn="b"/>
                      <a:r>
                        <a:rPr lang="en-US" sz="1000" b="0" i="0" u="none" strike="noStrike">
                          <a:solidFill>
                            <a:srgbClr val="000000"/>
                          </a:solidFill>
                          <a:effectLst/>
                          <a:latin typeface="+mn-lt"/>
                        </a:rPr>
                        <a:t> Glucosamine</a:t>
                      </a:r>
                    </a:p>
                  </a:txBody>
                  <a:tcPr marL="9525" marR="9525" marT="9525" marB="0" anchor="ctr"/>
                </a:tc>
                <a:tc>
                  <a:txBody>
                    <a:bodyPr/>
                    <a:lstStyle/>
                    <a:p>
                      <a:pPr algn="ctr" fontAlgn="b"/>
                      <a:r>
                        <a:rPr lang="en-US" sz="1000" b="0" i="0" u="none" strike="noStrike">
                          <a:solidFill>
                            <a:srgbClr val="000000"/>
                          </a:solidFill>
                          <a:effectLst/>
                          <a:latin typeface="+mn-lt"/>
                        </a:rPr>
                        <a:t>91%</a:t>
                      </a:r>
                    </a:p>
                  </a:txBody>
                  <a:tcPr marL="9525" marR="9525" marT="9525" marB="0" anchor="ctr"/>
                </a:tc>
                <a:tc>
                  <a:txBody>
                    <a:bodyPr/>
                    <a:lstStyle/>
                    <a:p>
                      <a:pPr algn="ctr" fontAlgn="b"/>
                      <a:r>
                        <a:rPr lang="en-US" sz="1000" b="0" i="0" u="none" strike="noStrike">
                          <a:solidFill>
                            <a:srgbClr val="000000"/>
                          </a:solidFill>
                          <a:effectLst/>
                          <a:latin typeface="+mn-lt"/>
                        </a:rPr>
                        <a:t>92%</a:t>
                      </a:r>
                    </a:p>
                  </a:txBody>
                  <a:tcPr marL="9525" marR="9525" marT="9525" marB="0" anchor="ctr"/>
                </a:tc>
                <a:tc>
                  <a:txBody>
                    <a:bodyPr/>
                    <a:lstStyle/>
                    <a:p>
                      <a:pPr algn="ctr" fontAlgn="b"/>
                      <a:r>
                        <a:rPr lang="en-US" sz="1000" b="0" i="0" u="none" strike="noStrike">
                          <a:solidFill>
                            <a:srgbClr val="000000"/>
                          </a:solidFill>
                          <a:effectLst/>
                          <a:latin typeface="+mn-lt"/>
                        </a:rPr>
                        <a:t>93%</a:t>
                      </a:r>
                    </a:p>
                  </a:txBody>
                  <a:tcPr marL="9525" marR="9525" marT="9525" marB="0" anchor="ctr"/>
                </a:tc>
                <a:tc>
                  <a:txBody>
                    <a:bodyPr/>
                    <a:lstStyle/>
                    <a:p>
                      <a:pPr algn="ctr" fontAlgn="b"/>
                      <a:r>
                        <a:rPr lang="en-US" sz="1000" b="0" i="0" u="none" strike="noStrike">
                          <a:solidFill>
                            <a:srgbClr val="000000"/>
                          </a:solidFill>
                          <a:effectLst/>
                          <a:latin typeface="+mn-lt"/>
                        </a:rPr>
                        <a:t>83%</a:t>
                      </a:r>
                    </a:p>
                  </a:txBody>
                  <a:tcPr marL="9525" marR="9525" marT="9525" marB="0" anchor="ctr"/>
                </a:tc>
                <a:tc>
                  <a:txBody>
                    <a:bodyPr/>
                    <a:lstStyle/>
                    <a:p>
                      <a:pPr algn="ctr" fontAlgn="b"/>
                      <a:r>
                        <a:rPr lang="en-US" sz="1000" b="0" i="0" u="none" strike="noStrike">
                          <a:solidFill>
                            <a:srgbClr val="000000"/>
                          </a:solidFill>
                          <a:effectLst/>
                          <a:latin typeface="+mn-lt"/>
                        </a:rPr>
                        <a:t>83%</a:t>
                      </a:r>
                    </a:p>
                  </a:txBody>
                  <a:tcPr marL="9525" marR="9525" marT="9525" marB="0" anchor="ctr"/>
                </a:tc>
                <a:tc>
                  <a:txBody>
                    <a:bodyPr/>
                    <a:lstStyle/>
                    <a:p>
                      <a:pPr algn="ctr" fontAlgn="b"/>
                      <a:r>
                        <a:rPr lang="en-US" sz="1000" b="0" i="0" u="none" strike="noStrike">
                          <a:solidFill>
                            <a:srgbClr val="000000"/>
                          </a:solidFill>
                          <a:effectLst/>
                          <a:latin typeface="+mn-lt"/>
                        </a:rPr>
                        <a:t>98%</a:t>
                      </a:r>
                    </a:p>
                  </a:txBody>
                  <a:tcPr marL="9525" marR="9525" marT="9525" marB="0" anchor="ctr"/>
                </a:tc>
                <a:tc>
                  <a:txBody>
                    <a:bodyPr/>
                    <a:lstStyle/>
                    <a:p>
                      <a:pPr algn="ctr" fontAlgn="b"/>
                      <a:r>
                        <a:rPr lang="en-US" sz="1000" b="0" i="0" u="none" strike="noStrike">
                          <a:solidFill>
                            <a:srgbClr val="000000"/>
                          </a:solidFill>
                          <a:effectLst/>
                          <a:latin typeface="+mn-lt"/>
                        </a:rPr>
                        <a:t>91%</a:t>
                      </a:r>
                    </a:p>
                  </a:txBody>
                  <a:tcPr marL="9525" marR="9525" marT="9525" marB="0" anchor="ctr"/>
                </a:tc>
                <a:tc>
                  <a:txBody>
                    <a:bodyPr/>
                    <a:lstStyle/>
                    <a:p>
                      <a:pPr algn="ctr" fontAlgn="b"/>
                      <a:r>
                        <a:rPr lang="en-US" sz="1000" b="0" i="0" u="none" strike="noStrike">
                          <a:solidFill>
                            <a:srgbClr val="000000"/>
                          </a:solidFill>
                          <a:effectLst/>
                          <a:latin typeface="+mn-lt"/>
                        </a:rPr>
                        <a:t>95%</a:t>
                      </a:r>
                    </a:p>
                  </a:txBody>
                  <a:tcPr marL="9525" marR="9525" marT="9525" marB="0" anchor="ctr"/>
                </a:tc>
                <a:extLst>
                  <a:ext uri="{0D108BD9-81ED-4DB2-BD59-A6C34878D82A}">
                    <a16:rowId xmlns:a16="http://schemas.microsoft.com/office/drawing/2014/main" val="2160236330"/>
                  </a:ext>
                </a:extLst>
              </a:tr>
              <a:tr h="131859">
                <a:tc>
                  <a:txBody>
                    <a:bodyPr/>
                    <a:lstStyle/>
                    <a:p>
                      <a:pPr algn="l" fontAlgn="b"/>
                      <a:r>
                        <a:rPr lang="en-US" sz="1000" b="0" i="0" u="none" strike="noStrike">
                          <a:solidFill>
                            <a:srgbClr val="000000"/>
                          </a:solidFill>
                          <a:effectLst/>
                          <a:latin typeface="+mn-lt"/>
                        </a:rPr>
                        <a:t> Biotin</a:t>
                      </a:r>
                    </a:p>
                  </a:txBody>
                  <a:tcPr marL="9525" marR="9525" marT="9525" marB="0" anchor="ctr"/>
                </a:tc>
                <a:tc>
                  <a:txBody>
                    <a:bodyPr/>
                    <a:lstStyle/>
                    <a:p>
                      <a:pPr algn="ctr" fontAlgn="b"/>
                      <a:r>
                        <a:rPr lang="en-US" sz="1000" b="0" i="0" u="none" strike="noStrike">
                          <a:solidFill>
                            <a:srgbClr val="000000"/>
                          </a:solidFill>
                          <a:effectLst/>
                          <a:latin typeface="+mn-lt"/>
                        </a:rPr>
                        <a:t>90%</a:t>
                      </a:r>
                    </a:p>
                  </a:txBody>
                  <a:tcPr marL="9525" marR="9525" marT="9525" marB="0" anchor="ctr"/>
                </a:tc>
                <a:tc>
                  <a:txBody>
                    <a:bodyPr/>
                    <a:lstStyle/>
                    <a:p>
                      <a:pPr algn="ctr" fontAlgn="b"/>
                      <a:r>
                        <a:rPr lang="en-US" sz="1000" b="0" i="0" u="none" strike="noStrike">
                          <a:solidFill>
                            <a:srgbClr val="000000"/>
                          </a:solidFill>
                          <a:effectLst/>
                          <a:latin typeface="+mn-lt"/>
                        </a:rPr>
                        <a:t>95%</a:t>
                      </a:r>
                    </a:p>
                  </a:txBody>
                  <a:tcPr marL="9525" marR="9525" marT="9525" marB="0" anchor="ctr"/>
                </a:tc>
                <a:tc>
                  <a:txBody>
                    <a:bodyPr/>
                    <a:lstStyle/>
                    <a:p>
                      <a:pPr algn="ctr" fontAlgn="b"/>
                      <a:r>
                        <a:rPr lang="en-US" sz="1000" b="0" i="0" u="none" strike="noStrike">
                          <a:solidFill>
                            <a:srgbClr val="000000"/>
                          </a:solidFill>
                          <a:effectLst/>
                          <a:latin typeface="+mn-lt"/>
                        </a:rPr>
                        <a:t>83%</a:t>
                      </a:r>
                    </a:p>
                  </a:txBody>
                  <a:tcPr marL="9525" marR="9525" marT="9525" marB="0" anchor="ctr"/>
                </a:tc>
                <a:tc>
                  <a:txBody>
                    <a:bodyPr/>
                    <a:lstStyle/>
                    <a:p>
                      <a:pPr algn="ctr" fontAlgn="b"/>
                      <a:r>
                        <a:rPr lang="en-US" sz="1000" b="0" i="0" u="none" strike="noStrike">
                          <a:solidFill>
                            <a:srgbClr val="000000"/>
                          </a:solidFill>
                          <a:effectLst/>
                          <a:latin typeface="+mn-lt"/>
                        </a:rPr>
                        <a:t>93%</a:t>
                      </a:r>
                    </a:p>
                  </a:txBody>
                  <a:tcPr marL="9525" marR="9525" marT="9525" marB="0" anchor="ctr"/>
                </a:tc>
                <a:tc>
                  <a:txBody>
                    <a:bodyPr/>
                    <a:lstStyle/>
                    <a:p>
                      <a:pPr algn="ctr" fontAlgn="b"/>
                      <a:r>
                        <a:rPr lang="en-US" sz="1000" b="0" i="0" u="none" strike="noStrike">
                          <a:solidFill>
                            <a:srgbClr val="000000"/>
                          </a:solidFill>
                          <a:effectLst/>
                          <a:latin typeface="+mn-lt"/>
                        </a:rPr>
                        <a:t>81%</a:t>
                      </a:r>
                    </a:p>
                  </a:txBody>
                  <a:tcPr marL="9525" marR="9525" marT="9525" marB="0" anchor="ctr"/>
                </a:tc>
                <a:tc>
                  <a:txBody>
                    <a:bodyPr/>
                    <a:lstStyle/>
                    <a:p>
                      <a:pPr algn="ctr" fontAlgn="b"/>
                      <a:r>
                        <a:rPr lang="en-US" sz="1000" b="0" i="0" u="none" strike="noStrike">
                          <a:solidFill>
                            <a:srgbClr val="000000"/>
                          </a:solidFill>
                          <a:effectLst/>
                          <a:latin typeface="+mn-lt"/>
                        </a:rPr>
                        <a:t>93%</a:t>
                      </a:r>
                    </a:p>
                  </a:txBody>
                  <a:tcPr marL="9525" marR="9525" marT="9525" marB="0" anchor="ctr"/>
                </a:tc>
                <a:tc>
                  <a:txBody>
                    <a:bodyPr/>
                    <a:lstStyle/>
                    <a:p>
                      <a:pPr algn="ctr" fontAlgn="b"/>
                      <a:r>
                        <a:rPr lang="en-US" sz="1000" b="0" i="0" u="none" strike="noStrike">
                          <a:solidFill>
                            <a:srgbClr val="000000"/>
                          </a:solidFill>
                          <a:effectLst/>
                          <a:latin typeface="+mn-lt"/>
                        </a:rPr>
                        <a:t>73%</a:t>
                      </a:r>
                    </a:p>
                  </a:txBody>
                  <a:tcPr marL="9525" marR="9525" marT="9525" marB="0" anchor="ctr"/>
                </a:tc>
                <a:tc>
                  <a:txBody>
                    <a:bodyPr/>
                    <a:lstStyle/>
                    <a:p>
                      <a:pPr algn="ctr" fontAlgn="b"/>
                      <a:r>
                        <a:rPr lang="en-US" sz="1000" b="0" i="0" u="none" strike="noStrike">
                          <a:solidFill>
                            <a:srgbClr val="000000"/>
                          </a:solidFill>
                          <a:effectLst/>
                          <a:latin typeface="+mn-lt"/>
                        </a:rPr>
                        <a:t>96%</a:t>
                      </a:r>
                    </a:p>
                  </a:txBody>
                  <a:tcPr marL="9525" marR="9525" marT="9525" marB="0" anchor="ctr"/>
                </a:tc>
                <a:extLst>
                  <a:ext uri="{0D108BD9-81ED-4DB2-BD59-A6C34878D82A}">
                    <a16:rowId xmlns:a16="http://schemas.microsoft.com/office/drawing/2014/main" val="370726071"/>
                  </a:ext>
                </a:extLst>
              </a:tr>
              <a:tr h="131859">
                <a:tc>
                  <a:txBody>
                    <a:bodyPr/>
                    <a:lstStyle/>
                    <a:p>
                      <a:pPr algn="l" fontAlgn="b"/>
                      <a:r>
                        <a:rPr lang="en-US" sz="1000" b="0" i="0" u="none" strike="noStrike">
                          <a:solidFill>
                            <a:srgbClr val="000000"/>
                          </a:solidFill>
                          <a:effectLst/>
                          <a:latin typeface="+mn-lt"/>
                        </a:rPr>
                        <a:t> Vitamin K2</a:t>
                      </a:r>
                    </a:p>
                  </a:txBody>
                  <a:tcPr marL="9525" marR="9525" marT="9525" marB="0" anchor="ctr"/>
                </a:tc>
                <a:tc>
                  <a:txBody>
                    <a:bodyPr/>
                    <a:lstStyle/>
                    <a:p>
                      <a:pPr algn="ctr" fontAlgn="b"/>
                      <a:r>
                        <a:rPr lang="en-US" sz="1000" b="0" i="0" u="none" strike="noStrike">
                          <a:solidFill>
                            <a:srgbClr val="000000"/>
                          </a:solidFill>
                          <a:effectLst/>
                          <a:latin typeface="+mn-lt"/>
                        </a:rPr>
                        <a:t>89%</a:t>
                      </a:r>
                    </a:p>
                  </a:txBody>
                  <a:tcPr marL="9525" marR="9525" marT="9525" marB="0" anchor="ctr"/>
                </a:tc>
                <a:tc>
                  <a:txBody>
                    <a:bodyPr/>
                    <a:lstStyle/>
                    <a:p>
                      <a:pPr algn="ctr" fontAlgn="b"/>
                      <a:r>
                        <a:rPr lang="en-US" sz="1000" b="0" i="0" u="none" strike="noStrike">
                          <a:solidFill>
                            <a:srgbClr val="000000"/>
                          </a:solidFill>
                          <a:effectLst/>
                          <a:latin typeface="+mn-lt"/>
                        </a:rPr>
                        <a:t>90%</a:t>
                      </a:r>
                    </a:p>
                  </a:txBody>
                  <a:tcPr marL="9525" marR="9525" marT="9525" marB="0" anchor="ctr"/>
                </a:tc>
                <a:tc>
                  <a:txBody>
                    <a:bodyPr/>
                    <a:lstStyle/>
                    <a:p>
                      <a:pPr algn="ctr" fontAlgn="b"/>
                      <a:r>
                        <a:rPr lang="en-US" sz="1000" b="0" i="0" u="none" strike="noStrike">
                          <a:solidFill>
                            <a:srgbClr val="000000"/>
                          </a:solidFill>
                          <a:effectLst/>
                          <a:latin typeface="+mn-lt"/>
                        </a:rPr>
                        <a:t>88%</a:t>
                      </a:r>
                    </a:p>
                  </a:txBody>
                  <a:tcPr marL="9525" marR="9525" marT="9525" marB="0" anchor="ctr"/>
                </a:tc>
                <a:tc>
                  <a:txBody>
                    <a:bodyPr/>
                    <a:lstStyle/>
                    <a:p>
                      <a:pPr algn="ctr" fontAlgn="b"/>
                      <a:r>
                        <a:rPr lang="en-US" sz="1000" b="0" i="0" u="none" strike="noStrike">
                          <a:solidFill>
                            <a:srgbClr val="000000"/>
                          </a:solidFill>
                          <a:effectLst/>
                          <a:latin typeface="+mn-lt"/>
                        </a:rPr>
                        <a:t>91%</a:t>
                      </a:r>
                    </a:p>
                  </a:txBody>
                  <a:tcPr marL="9525" marR="9525" marT="9525" marB="0" anchor="ctr"/>
                </a:tc>
                <a:tc>
                  <a:txBody>
                    <a:bodyPr/>
                    <a:lstStyle/>
                    <a:p>
                      <a:pPr algn="ctr" fontAlgn="b"/>
                      <a:r>
                        <a:rPr lang="en-US" sz="1000" b="0" i="0" u="none" strike="noStrike">
                          <a:solidFill>
                            <a:srgbClr val="000000"/>
                          </a:solidFill>
                          <a:effectLst/>
                          <a:latin typeface="+mn-lt"/>
                        </a:rPr>
                        <a:t>89%</a:t>
                      </a:r>
                    </a:p>
                  </a:txBody>
                  <a:tcPr marL="9525" marR="9525" marT="9525" marB="0" anchor="ctr"/>
                </a:tc>
                <a:tc>
                  <a:txBody>
                    <a:bodyPr/>
                    <a:lstStyle/>
                    <a:p>
                      <a:pPr algn="ctr" fontAlgn="b"/>
                      <a:r>
                        <a:rPr lang="en-US" sz="1000" b="0" i="0" u="none" strike="noStrike">
                          <a:solidFill>
                            <a:srgbClr val="000000"/>
                          </a:solidFill>
                          <a:effectLst/>
                          <a:latin typeface="+mn-lt"/>
                        </a:rPr>
                        <a:t>82%</a:t>
                      </a:r>
                    </a:p>
                  </a:txBody>
                  <a:tcPr marL="9525" marR="9525" marT="9525" marB="0" anchor="ctr"/>
                </a:tc>
                <a:tc>
                  <a:txBody>
                    <a:bodyPr/>
                    <a:lstStyle/>
                    <a:p>
                      <a:pPr algn="ctr" fontAlgn="b"/>
                      <a:r>
                        <a:rPr lang="en-US" sz="1000" b="0" i="0" u="none" strike="noStrike">
                          <a:solidFill>
                            <a:srgbClr val="000000"/>
                          </a:solidFill>
                          <a:effectLst/>
                          <a:latin typeface="+mn-lt"/>
                        </a:rPr>
                        <a:t>82%</a:t>
                      </a:r>
                    </a:p>
                  </a:txBody>
                  <a:tcPr marL="9525" marR="9525" marT="9525" marB="0" anchor="ctr"/>
                </a:tc>
                <a:tc>
                  <a:txBody>
                    <a:bodyPr/>
                    <a:lstStyle/>
                    <a:p>
                      <a:pPr algn="ctr" fontAlgn="b"/>
                      <a:r>
                        <a:rPr lang="en-US" sz="1000" b="0" i="0" u="none" strike="noStrike">
                          <a:solidFill>
                            <a:srgbClr val="000000"/>
                          </a:solidFill>
                          <a:effectLst/>
                          <a:latin typeface="+mn-lt"/>
                        </a:rPr>
                        <a:t>96%</a:t>
                      </a:r>
                    </a:p>
                  </a:txBody>
                  <a:tcPr marL="9525" marR="9525" marT="9525" marB="0" anchor="ctr"/>
                </a:tc>
                <a:extLst>
                  <a:ext uri="{0D108BD9-81ED-4DB2-BD59-A6C34878D82A}">
                    <a16:rowId xmlns:a16="http://schemas.microsoft.com/office/drawing/2014/main" val="767970662"/>
                  </a:ext>
                </a:extLst>
              </a:tr>
              <a:tr h="131859">
                <a:tc>
                  <a:txBody>
                    <a:bodyPr/>
                    <a:lstStyle/>
                    <a:p>
                      <a:pPr algn="l" fontAlgn="b"/>
                      <a:r>
                        <a:rPr lang="en-US" sz="1000" b="0" i="0" u="none" strike="noStrike">
                          <a:solidFill>
                            <a:srgbClr val="000000"/>
                          </a:solidFill>
                          <a:effectLst/>
                          <a:latin typeface="+mn-lt"/>
                        </a:rPr>
                        <a:t> Mushrooms</a:t>
                      </a:r>
                    </a:p>
                  </a:txBody>
                  <a:tcPr marL="9525" marR="9525" marT="9525" marB="0" anchor="ctr"/>
                </a:tc>
                <a:tc>
                  <a:txBody>
                    <a:bodyPr/>
                    <a:lstStyle/>
                    <a:p>
                      <a:pPr algn="ctr" fontAlgn="b"/>
                      <a:r>
                        <a:rPr lang="en-US" sz="1000" b="0" i="0" u="none" strike="noStrike">
                          <a:solidFill>
                            <a:srgbClr val="000000"/>
                          </a:solidFill>
                          <a:effectLst/>
                          <a:latin typeface="+mn-lt"/>
                        </a:rPr>
                        <a:t>84%</a:t>
                      </a:r>
                    </a:p>
                  </a:txBody>
                  <a:tcPr marL="9525" marR="9525" marT="9525" marB="0" anchor="ctr"/>
                </a:tc>
                <a:tc>
                  <a:txBody>
                    <a:bodyPr/>
                    <a:lstStyle/>
                    <a:p>
                      <a:pPr algn="ctr" fontAlgn="b"/>
                      <a:r>
                        <a:rPr lang="en-US" sz="1000" b="0" i="0" u="none" strike="noStrike">
                          <a:solidFill>
                            <a:srgbClr val="000000"/>
                          </a:solidFill>
                          <a:effectLst/>
                          <a:latin typeface="+mn-lt"/>
                        </a:rPr>
                        <a:t>88%</a:t>
                      </a:r>
                    </a:p>
                  </a:txBody>
                  <a:tcPr marL="9525" marR="9525" marT="9525" marB="0" anchor="ctr"/>
                </a:tc>
                <a:tc>
                  <a:txBody>
                    <a:bodyPr/>
                    <a:lstStyle/>
                    <a:p>
                      <a:pPr algn="ctr" fontAlgn="b"/>
                      <a:r>
                        <a:rPr lang="en-US" sz="1000" b="0" i="0" u="none" strike="noStrike">
                          <a:solidFill>
                            <a:srgbClr val="000000"/>
                          </a:solidFill>
                          <a:effectLst/>
                          <a:latin typeface="+mn-lt"/>
                        </a:rPr>
                        <a:t>84%</a:t>
                      </a:r>
                    </a:p>
                  </a:txBody>
                  <a:tcPr marL="9525" marR="9525" marT="9525" marB="0" anchor="ctr"/>
                </a:tc>
                <a:tc>
                  <a:txBody>
                    <a:bodyPr/>
                    <a:lstStyle/>
                    <a:p>
                      <a:pPr algn="ctr" fontAlgn="b"/>
                      <a:r>
                        <a:rPr lang="en-US" sz="1000" b="0" i="0" u="none" strike="noStrike">
                          <a:solidFill>
                            <a:srgbClr val="000000"/>
                          </a:solidFill>
                          <a:effectLst/>
                          <a:latin typeface="+mn-lt"/>
                        </a:rPr>
                        <a:t>70%</a:t>
                      </a:r>
                    </a:p>
                  </a:txBody>
                  <a:tcPr marL="9525" marR="9525" marT="9525" marB="0" anchor="ctr"/>
                </a:tc>
                <a:tc>
                  <a:txBody>
                    <a:bodyPr/>
                    <a:lstStyle/>
                    <a:p>
                      <a:pPr algn="ctr" fontAlgn="b"/>
                      <a:r>
                        <a:rPr lang="en-US" sz="1000" b="0" i="0" u="none" strike="noStrike">
                          <a:solidFill>
                            <a:srgbClr val="000000"/>
                          </a:solidFill>
                          <a:effectLst/>
                          <a:latin typeface="+mn-lt"/>
                        </a:rPr>
                        <a:t>73%</a:t>
                      </a:r>
                    </a:p>
                  </a:txBody>
                  <a:tcPr marL="9525" marR="9525" marT="9525" marB="0" anchor="ctr"/>
                </a:tc>
                <a:tc>
                  <a:txBody>
                    <a:bodyPr/>
                    <a:lstStyle/>
                    <a:p>
                      <a:pPr algn="ctr" fontAlgn="b"/>
                      <a:r>
                        <a:rPr lang="en-US" sz="1000" b="0" i="0" u="none" strike="noStrike">
                          <a:solidFill>
                            <a:srgbClr val="000000"/>
                          </a:solidFill>
                          <a:effectLst/>
                          <a:latin typeface="+mn-lt"/>
                        </a:rPr>
                        <a:t>78%</a:t>
                      </a:r>
                    </a:p>
                  </a:txBody>
                  <a:tcPr marL="9525" marR="9525" marT="9525" marB="0" anchor="ctr"/>
                </a:tc>
                <a:tc>
                  <a:txBody>
                    <a:bodyPr/>
                    <a:lstStyle/>
                    <a:p>
                      <a:pPr algn="ctr" fontAlgn="b"/>
                      <a:r>
                        <a:rPr lang="en-US" sz="1000" b="0" i="0" u="none" strike="noStrike">
                          <a:solidFill>
                            <a:srgbClr val="000000"/>
                          </a:solidFill>
                          <a:effectLst/>
                          <a:latin typeface="+mn-lt"/>
                        </a:rPr>
                        <a:t>84%</a:t>
                      </a:r>
                    </a:p>
                  </a:txBody>
                  <a:tcPr marL="9525" marR="9525" marT="9525" marB="0" anchor="ctr"/>
                </a:tc>
                <a:tc>
                  <a:txBody>
                    <a:bodyPr/>
                    <a:lstStyle/>
                    <a:p>
                      <a:pPr algn="ctr" fontAlgn="b"/>
                      <a:r>
                        <a:rPr lang="en-US" sz="1000" b="0" i="0" u="none" strike="noStrike">
                          <a:solidFill>
                            <a:srgbClr val="000000"/>
                          </a:solidFill>
                          <a:effectLst/>
                          <a:latin typeface="+mn-lt"/>
                        </a:rPr>
                        <a:t>97%</a:t>
                      </a:r>
                    </a:p>
                  </a:txBody>
                  <a:tcPr marL="9525" marR="9525" marT="9525" marB="0" anchor="ctr"/>
                </a:tc>
                <a:extLst>
                  <a:ext uri="{0D108BD9-81ED-4DB2-BD59-A6C34878D82A}">
                    <a16:rowId xmlns:a16="http://schemas.microsoft.com/office/drawing/2014/main" val="1771145206"/>
                  </a:ext>
                </a:extLst>
              </a:tr>
              <a:tr h="131859">
                <a:tc>
                  <a:txBody>
                    <a:bodyPr/>
                    <a:lstStyle/>
                    <a:p>
                      <a:pPr algn="l" fontAlgn="b"/>
                      <a:r>
                        <a:rPr lang="en-US" sz="1000" b="0" i="0" u="none" strike="noStrike">
                          <a:solidFill>
                            <a:srgbClr val="000000"/>
                          </a:solidFill>
                          <a:effectLst/>
                          <a:latin typeface="+mn-lt"/>
                        </a:rPr>
                        <a:t> Postbiotics</a:t>
                      </a:r>
                    </a:p>
                  </a:txBody>
                  <a:tcPr marL="9525" marR="9525" marT="9525" marB="0" anchor="ctr"/>
                </a:tc>
                <a:tc>
                  <a:txBody>
                    <a:bodyPr/>
                    <a:lstStyle/>
                    <a:p>
                      <a:pPr algn="ctr" fontAlgn="b"/>
                      <a:r>
                        <a:rPr lang="en-US" sz="1000" b="0" i="0" u="none" strike="noStrike">
                          <a:solidFill>
                            <a:srgbClr val="000000"/>
                          </a:solidFill>
                          <a:effectLst/>
                          <a:latin typeface="+mn-lt"/>
                        </a:rPr>
                        <a:t>83%</a:t>
                      </a:r>
                    </a:p>
                  </a:txBody>
                  <a:tcPr marL="9525" marR="9525" marT="9525" marB="0" anchor="ctr"/>
                </a:tc>
                <a:tc>
                  <a:txBody>
                    <a:bodyPr/>
                    <a:lstStyle/>
                    <a:p>
                      <a:pPr algn="ctr" fontAlgn="b"/>
                      <a:r>
                        <a:rPr lang="en-US" sz="1000" b="0" i="0" u="none" strike="noStrike">
                          <a:solidFill>
                            <a:srgbClr val="000000"/>
                          </a:solidFill>
                          <a:effectLst/>
                          <a:latin typeface="+mn-lt"/>
                        </a:rPr>
                        <a:t>84%</a:t>
                      </a:r>
                    </a:p>
                  </a:txBody>
                  <a:tcPr marL="9525" marR="9525" marT="9525" marB="0" anchor="ctr"/>
                </a:tc>
                <a:tc>
                  <a:txBody>
                    <a:bodyPr/>
                    <a:lstStyle/>
                    <a:p>
                      <a:pPr algn="ctr" fontAlgn="b"/>
                      <a:r>
                        <a:rPr lang="en-US" sz="1000" b="0" i="0" u="none" strike="noStrike">
                          <a:solidFill>
                            <a:srgbClr val="000000"/>
                          </a:solidFill>
                          <a:effectLst/>
                          <a:latin typeface="+mn-lt"/>
                        </a:rPr>
                        <a:t>82%</a:t>
                      </a:r>
                    </a:p>
                  </a:txBody>
                  <a:tcPr marL="9525" marR="9525" marT="9525" marB="0" anchor="ctr"/>
                </a:tc>
                <a:tc>
                  <a:txBody>
                    <a:bodyPr/>
                    <a:lstStyle/>
                    <a:p>
                      <a:pPr algn="ctr" fontAlgn="b"/>
                      <a:r>
                        <a:rPr lang="en-US" sz="1000" b="0" i="0" u="none" strike="noStrike">
                          <a:solidFill>
                            <a:srgbClr val="000000"/>
                          </a:solidFill>
                          <a:effectLst/>
                          <a:latin typeface="+mn-lt"/>
                        </a:rPr>
                        <a:t>77%</a:t>
                      </a:r>
                    </a:p>
                  </a:txBody>
                  <a:tcPr marL="9525" marR="9525" marT="9525" marB="0" anchor="ctr"/>
                </a:tc>
                <a:tc>
                  <a:txBody>
                    <a:bodyPr/>
                    <a:lstStyle/>
                    <a:p>
                      <a:pPr algn="ctr" fontAlgn="b"/>
                      <a:r>
                        <a:rPr lang="en-US" sz="1000" b="0" i="0" u="none" strike="noStrike">
                          <a:solidFill>
                            <a:srgbClr val="000000"/>
                          </a:solidFill>
                          <a:effectLst/>
                          <a:latin typeface="+mn-lt"/>
                        </a:rPr>
                        <a:t>69%</a:t>
                      </a:r>
                    </a:p>
                  </a:txBody>
                  <a:tcPr marL="9525" marR="9525" marT="9525" marB="0" anchor="ctr"/>
                </a:tc>
                <a:tc>
                  <a:txBody>
                    <a:bodyPr/>
                    <a:lstStyle/>
                    <a:p>
                      <a:pPr algn="ctr" fontAlgn="b"/>
                      <a:r>
                        <a:rPr lang="en-US" sz="1000" b="0" i="0" u="none" strike="noStrike">
                          <a:solidFill>
                            <a:srgbClr val="000000"/>
                          </a:solidFill>
                          <a:effectLst/>
                          <a:latin typeface="+mn-lt"/>
                        </a:rPr>
                        <a:t>88%</a:t>
                      </a:r>
                    </a:p>
                  </a:txBody>
                  <a:tcPr marL="9525" marR="9525" marT="9525" marB="0" anchor="ctr"/>
                </a:tc>
                <a:tc>
                  <a:txBody>
                    <a:bodyPr/>
                    <a:lstStyle/>
                    <a:p>
                      <a:pPr algn="ctr" fontAlgn="b"/>
                      <a:r>
                        <a:rPr lang="en-US" sz="1000" b="0" i="0" u="none" strike="noStrike">
                          <a:solidFill>
                            <a:srgbClr val="000000"/>
                          </a:solidFill>
                          <a:effectLst/>
                          <a:latin typeface="+mn-lt"/>
                        </a:rPr>
                        <a:t>75%</a:t>
                      </a:r>
                    </a:p>
                  </a:txBody>
                  <a:tcPr marL="9525" marR="9525" marT="9525" marB="0" anchor="ctr"/>
                </a:tc>
                <a:tc>
                  <a:txBody>
                    <a:bodyPr/>
                    <a:lstStyle/>
                    <a:p>
                      <a:pPr algn="ctr" fontAlgn="b"/>
                      <a:r>
                        <a:rPr lang="en-US" sz="1000" b="0" i="0" u="none" strike="noStrike">
                          <a:solidFill>
                            <a:srgbClr val="000000"/>
                          </a:solidFill>
                          <a:effectLst/>
                          <a:latin typeface="+mn-lt"/>
                        </a:rPr>
                        <a:t>93%</a:t>
                      </a:r>
                    </a:p>
                  </a:txBody>
                  <a:tcPr marL="9525" marR="9525" marT="9525" marB="0" anchor="ctr"/>
                </a:tc>
                <a:extLst>
                  <a:ext uri="{0D108BD9-81ED-4DB2-BD59-A6C34878D82A}">
                    <a16:rowId xmlns:a16="http://schemas.microsoft.com/office/drawing/2014/main" val="830209013"/>
                  </a:ext>
                </a:extLst>
              </a:tr>
              <a:tr h="131859">
                <a:tc>
                  <a:txBody>
                    <a:bodyPr/>
                    <a:lstStyle/>
                    <a:p>
                      <a:pPr algn="l" fontAlgn="b"/>
                      <a:r>
                        <a:rPr lang="en-US" sz="1000" b="0" i="0" u="none" strike="noStrike">
                          <a:solidFill>
                            <a:srgbClr val="000000"/>
                          </a:solidFill>
                          <a:effectLst/>
                          <a:latin typeface="+mn-lt"/>
                        </a:rPr>
                        <a:t> Lutein</a:t>
                      </a:r>
                    </a:p>
                  </a:txBody>
                  <a:tcPr marL="9525" marR="9525" marT="9525" marB="0" anchor="ctr"/>
                </a:tc>
                <a:tc>
                  <a:txBody>
                    <a:bodyPr/>
                    <a:lstStyle/>
                    <a:p>
                      <a:pPr algn="ctr" fontAlgn="b"/>
                      <a:r>
                        <a:rPr lang="en-US" sz="1000" b="0" i="0" u="none" strike="noStrike">
                          <a:solidFill>
                            <a:srgbClr val="000000"/>
                          </a:solidFill>
                          <a:effectLst/>
                          <a:latin typeface="+mn-lt"/>
                        </a:rPr>
                        <a:t>80%</a:t>
                      </a:r>
                    </a:p>
                  </a:txBody>
                  <a:tcPr marL="9525" marR="9525" marT="9525" marB="0" anchor="ctr"/>
                </a:tc>
                <a:tc>
                  <a:txBody>
                    <a:bodyPr/>
                    <a:lstStyle/>
                    <a:p>
                      <a:pPr algn="ctr" fontAlgn="b"/>
                      <a:r>
                        <a:rPr lang="en-US" sz="1000" b="0" i="0" u="none" strike="noStrike">
                          <a:solidFill>
                            <a:srgbClr val="000000"/>
                          </a:solidFill>
                          <a:effectLst/>
                          <a:latin typeface="+mn-lt"/>
                        </a:rPr>
                        <a:t>78%</a:t>
                      </a:r>
                    </a:p>
                  </a:txBody>
                  <a:tcPr marL="9525" marR="9525" marT="9525" marB="0" anchor="ctr"/>
                </a:tc>
                <a:tc>
                  <a:txBody>
                    <a:bodyPr/>
                    <a:lstStyle/>
                    <a:p>
                      <a:pPr algn="ctr" fontAlgn="b"/>
                      <a:r>
                        <a:rPr lang="en-US" sz="1000" b="0" i="0" u="none" strike="noStrike">
                          <a:solidFill>
                            <a:srgbClr val="000000"/>
                          </a:solidFill>
                          <a:effectLst/>
                          <a:latin typeface="+mn-lt"/>
                        </a:rPr>
                        <a:t>67%</a:t>
                      </a:r>
                    </a:p>
                  </a:txBody>
                  <a:tcPr marL="9525" marR="9525" marT="9525" marB="0" anchor="ctr"/>
                </a:tc>
                <a:tc>
                  <a:txBody>
                    <a:bodyPr/>
                    <a:lstStyle/>
                    <a:p>
                      <a:pPr algn="ctr" fontAlgn="b"/>
                      <a:r>
                        <a:rPr lang="en-US" sz="1000" b="0" i="0" u="none" strike="noStrike">
                          <a:solidFill>
                            <a:srgbClr val="000000"/>
                          </a:solidFill>
                          <a:effectLst/>
                          <a:latin typeface="+mn-lt"/>
                        </a:rPr>
                        <a:t>77%</a:t>
                      </a:r>
                    </a:p>
                  </a:txBody>
                  <a:tcPr marL="9525" marR="9525" marT="9525" marB="0" anchor="ctr"/>
                </a:tc>
                <a:tc>
                  <a:txBody>
                    <a:bodyPr/>
                    <a:lstStyle/>
                    <a:p>
                      <a:pPr algn="ctr" fontAlgn="b"/>
                      <a:r>
                        <a:rPr lang="en-US" sz="1000" b="0" i="0" u="none" strike="noStrike">
                          <a:solidFill>
                            <a:srgbClr val="000000"/>
                          </a:solidFill>
                          <a:effectLst/>
                          <a:latin typeface="+mn-lt"/>
                        </a:rPr>
                        <a:t>74%</a:t>
                      </a:r>
                    </a:p>
                  </a:txBody>
                  <a:tcPr marL="9525" marR="9525" marT="9525" marB="0" anchor="ctr"/>
                </a:tc>
                <a:tc>
                  <a:txBody>
                    <a:bodyPr/>
                    <a:lstStyle/>
                    <a:p>
                      <a:pPr algn="ctr" fontAlgn="b"/>
                      <a:r>
                        <a:rPr lang="en-US" sz="1000" b="0" i="0" u="none" strike="noStrike">
                          <a:solidFill>
                            <a:srgbClr val="000000"/>
                          </a:solidFill>
                          <a:effectLst/>
                          <a:latin typeface="+mn-lt"/>
                        </a:rPr>
                        <a:t>98%</a:t>
                      </a:r>
                    </a:p>
                  </a:txBody>
                  <a:tcPr marL="9525" marR="9525" marT="9525" marB="0" anchor="ctr"/>
                </a:tc>
                <a:tc>
                  <a:txBody>
                    <a:bodyPr/>
                    <a:lstStyle/>
                    <a:p>
                      <a:pPr algn="ctr" fontAlgn="b"/>
                      <a:r>
                        <a:rPr lang="en-US" sz="1000" b="0" i="0" u="none" strike="noStrike">
                          <a:solidFill>
                            <a:srgbClr val="000000"/>
                          </a:solidFill>
                          <a:effectLst/>
                          <a:latin typeface="+mn-lt"/>
                        </a:rPr>
                        <a:t>55%</a:t>
                      </a:r>
                    </a:p>
                  </a:txBody>
                  <a:tcPr marL="9525" marR="9525" marT="9525" marB="0" anchor="ctr"/>
                </a:tc>
                <a:tc>
                  <a:txBody>
                    <a:bodyPr/>
                    <a:lstStyle/>
                    <a:p>
                      <a:pPr algn="ctr" fontAlgn="b"/>
                      <a:r>
                        <a:rPr lang="en-US" sz="1000" b="0" i="0" u="none" strike="noStrike">
                          <a:solidFill>
                            <a:srgbClr val="000000"/>
                          </a:solidFill>
                          <a:effectLst/>
                          <a:latin typeface="+mn-lt"/>
                        </a:rPr>
                        <a:t>90%</a:t>
                      </a:r>
                    </a:p>
                  </a:txBody>
                  <a:tcPr marL="9525" marR="9525" marT="9525" marB="0" anchor="ctr"/>
                </a:tc>
                <a:extLst>
                  <a:ext uri="{0D108BD9-81ED-4DB2-BD59-A6C34878D82A}">
                    <a16:rowId xmlns:a16="http://schemas.microsoft.com/office/drawing/2014/main" val="3474916572"/>
                  </a:ext>
                </a:extLst>
              </a:tr>
              <a:tr h="131859">
                <a:tc>
                  <a:txBody>
                    <a:bodyPr/>
                    <a:lstStyle/>
                    <a:p>
                      <a:pPr algn="l" fontAlgn="b"/>
                      <a:r>
                        <a:rPr lang="en-US" sz="1000" b="0" i="0" u="none" strike="noStrike">
                          <a:solidFill>
                            <a:srgbClr val="000000"/>
                          </a:solidFill>
                          <a:effectLst/>
                          <a:latin typeface="+mn-lt"/>
                        </a:rPr>
                        <a:t> CBD</a:t>
                      </a:r>
                    </a:p>
                  </a:txBody>
                  <a:tcPr marL="9525" marR="9525" marT="9525" marB="0" anchor="ctr"/>
                </a:tc>
                <a:tc>
                  <a:txBody>
                    <a:bodyPr/>
                    <a:lstStyle/>
                    <a:p>
                      <a:pPr algn="ctr" fontAlgn="b"/>
                      <a:r>
                        <a:rPr lang="en-US" sz="1000" b="0" i="0" u="none" strike="noStrike">
                          <a:solidFill>
                            <a:srgbClr val="000000"/>
                          </a:solidFill>
                          <a:effectLst/>
                          <a:latin typeface="+mn-lt"/>
                        </a:rPr>
                        <a:t>79%</a:t>
                      </a:r>
                    </a:p>
                  </a:txBody>
                  <a:tcPr marL="9525" marR="9525" marT="9525" marB="0" anchor="ctr"/>
                </a:tc>
                <a:tc>
                  <a:txBody>
                    <a:bodyPr/>
                    <a:lstStyle/>
                    <a:p>
                      <a:pPr algn="ctr" fontAlgn="b"/>
                      <a:r>
                        <a:rPr lang="en-US" sz="1000" b="0" i="0" u="none" strike="noStrike">
                          <a:solidFill>
                            <a:srgbClr val="000000"/>
                          </a:solidFill>
                          <a:effectLst/>
                          <a:latin typeface="+mn-lt"/>
                        </a:rPr>
                        <a:t>95%</a:t>
                      </a:r>
                    </a:p>
                  </a:txBody>
                  <a:tcPr marL="9525" marR="9525" marT="9525" marB="0" anchor="ctr"/>
                </a:tc>
                <a:tc>
                  <a:txBody>
                    <a:bodyPr/>
                    <a:lstStyle/>
                    <a:p>
                      <a:pPr algn="ctr" fontAlgn="b"/>
                      <a:r>
                        <a:rPr lang="en-US" sz="1000" b="0" i="0" u="none" strike="noStrike">
                          <a:solidFill>
                            <a:srgbClr val="000000"/>
                          </a:solidFill>
                          <a:effectLst/>
                          <a:latin typeface="+mn-lt"/>
                        </a:rPr>
                        <a:t>88%</a:t>
                      </a:r>
                    </a:p>
                  </a:txBody>
                  <a:tcPr marL="9525" marR="9525" marT="9525" marB="0" anchor="ctr"/>
                </a:tc>
                <a:tc>
                  <a:txBody>
                    <a:bodyPr/>
                    <a:lstStyle/>
                    <a:p>
                      <a:pPr algn="ctr" fontAlgn="b"/>
                      <a:r>
                        <a:rPr lang="en-US" sz="1000" b="0" i="0" u="none" strike="noStrike">
                          <a:solidFill>
                            <a:srgbClr val="000000"/>
                          </a:solidFill>
                          <a:effectLst/>
                          <a:latin typeface="+mn-lt"/>
                        </a:rPr>
                        <a:t>87%</a:t>
                      </a:r>
                    </a:p>
                  </a:txBody>
                  <a:tcPr marL="9525" marR="9525" marT="9525" marB="0" anchor="ctr"/>
                </a:tc>
                <a:tc>
                  <a:txBody>
                    <a:bodyPr/>
                    <a:lstStyle/>
                    <a:p>
                      <a:pPr algn="ctr" fontAlgn="b"/>
                      <a:r>
                        <a:rPr lang="en-US" sz="1000" b="0" i="0" u="none" strike="noStrike">
                          <a:solidFill>
                            <a:srgbClr val="000000"/>
                          </a:solidFill>
                          <a:effectLst/>
                          <a:latin typeface="+mn-lt"/>
                        </a:rPr>
                        <a:t>73%</a:t>
                      </a:r>
                    </a:p>
                  </a:txBody>
                  <a:tcPr marL="9525" marR="9525" marT="9525" marB="0" anchor="ctr"/>
                </a:tc>
                <a:tc>
                  <a:txBody>
                    <a:bodyPr/>
                    <a:lstStyle/>
                    <a:p>
                      <a:pPr algn="ctr" fontAlgn="b"/>
                      <a:r>
                        <a:rPr lang="en-US" sz="1000" b="0" i="0" u="none" strike="noStrike">
                          <a:solidFill>
                            <a:srgbClr val="000000"/>
                          </a:solidFill>
                          <a:effectLst/>
                          <a:latin typeface="+mn-lt"/>
                        </a:rPr>
                        <a:t>55%</a:t>
                      </a:r>
                    </a:p>
                  </a:txBody>
                  <a:tcPr marL="9525" marR="9525" marT="9525" marB="0" anchor="ctr"/>
                </a:tc>
                <a:tc>
                  <a:txBody>
                    <a:bodyPr/>
                    <a:lstStyle/>
                    <a:p>
                      <a:pPr algn="ctr" fontAlgn="b"/>
                      <a:r>
                        <a:rPr lang="en-US" sz="1000" b="0" i="0" u="none" strike="noStrike">
                          <a:solidFill>
                            <a:srgbClr val="000000"/>
                          </a:solidFill>
                          <a:effectLst/>
                          <a:latin typeface="+mn-lt"/>
                        </a:rPr>
                        <a:t>65%</a:t>
                      </a:r>
                    </a:p>
                  </a:txBody>
                  <a:tcPr marL="9525" marR="9525" marT="9525" marB="0" anchor="ctr"/>
                </a:tc>
                <a:tc>
                  <a:txBody>
                    <a:bodyPr/>
                    <a:lstStyle/>
                    <a:p>
                      <a:pPr algn="ctr" fontAlgn="b"/>
                      <a:r>
                        <a:rPr lang="en-US" sz="1000" b="0" i="0" u="none" strike="noStrike">
                          <a:solidFill>
                            <a:srgbClr val="000000"/>
                          </a:solidFill>
                          <a:effectLst/>
                          <a:latin typeface="+mn-lt"/>
                        </a:rPr>
                        <a:t>83%</a:t>
                      </a:r>
                    </a:p>
                  </a:txBody>
                  <a:tcPr marL="9525" marR="9525" marT="9525" marB="0" anchor="ctr"/>
                </a:tc>
                <a:extLst>
                  <a:ext uri="{0D108BD9-81ED-4DB2-BD59-A6C34878D82A}">
                    <a16:rowId xmlns:a16="http://schemas.microsoft.com/office/drawing/2014/main" val="1748406785"/>
                  </a:ext>
                </a:extLst>
              </a:tr>
              <a:tr h="131859">
                <a:tc>
                  <a:txBody>
                    <a:bodyPr/>
                    <a:lstStyle/>
                    <a:p>
                      <a:pPr algn="l" fontAlgn="b"/>
                      <a:r>
                        <a:rPr lang="en-US" sz="1000" b="0" i="0" u="none" strike="noStrike">
                          <a:solidFill>
                            <a:srgbClr val="000000"/>
                          </a:solidFill>
                          <a:effectLst/>
                          <a:latin typeface="+mn-lt"/>
                        </a:rPr>
                        <a:t> Glutathione</a:t>
                      </a:r>
                    </a:p>
                  </a:txBody>
                  <a:tcPr marL="9525" marR="9525" marT="9525" marB="0" anchor="ctr"/>
                </a:tc>
                <a:tc>
                  <a:txBody>
                    <a:bodyPr/>
                    <a:lstStyle/>
                    <a:p>
                      <a:pPr algn="ctr" fontAlgn="b"/>
                      <a:r>
                        <a:rPr lang="en-US" sz="1000" b="0" i="0" u="none" strike="noStrike">
                          <a:solidFill>
                            <a:srgbClr val="000000"/>
                          </a:solidFill>
                          <a:effectLst/>
                          <a:latin typeface="+mn-lt"/>
                        </a:rPr>
                        <a:t>76%</a:t>
                      </a:r>
                    </a:p>
                  </a:txBody>
                  <a:tcPr marL="9525" marR="9525" marT="9525" marB="0" anchor="ctr"/>
                </a:tc>
                <a:tc>
                  <a:txBody>
                    <a:bodyPr/>
                    <a:lstStyle/>
                    <a:p>
                      <a:pPr algn="ctr" fontAlgn="b"/>
                      <a:r>
                        <a:rPr lang="en-US" sz="1000" b="0" i="0" u="none" strike="noStrike">
                          <a:solidFill>
                            <a:srgbClr val="000000"/>
                          </a:solidFill>
                          <a:effectLst/>
                          <a:latin typeface="+mn-lt"/>
                        </a:rPr>
                        <a:t>72%</a:t>
                      </a:r>
                    </a:p>
                  </a:txBody>
                  <a:tcPr marL="9525" marR="9525" marT="9525" marB="0" anchor="ctr"/>
                </a:tc>
                <a:tc>
                  <a:txBody>
                    <a:bodyPr/>
                    <a:lstStyle/>
                    <a:p>
                      <a:pPr algn="ctr" fontAlgn="b"/>
                      <a:r>
                        <a:rPr lang="en-US" sz="1000" b="0" i="0" u="none" strike="noStrike">
                          <a:solidFill>
                            <a:srgbClr val="000000"/>
                          </a:solidFill>
                          <a:effectLst/>
                          <a:latin typeface="+mn-lt"/>
                        </a:rPr>
                        <a:t>70%</a:t>
                      </a:r>
                    </a:p>
                  </a:txBody>
                  <a:tcPr marL="9525" marR="9525" marT="9525" marB="0" anchor="ctr"/>
                </a:tc>
                <a:tc>
                  <a:txBody>
                    <a:bodyPr/>
                    <a:lstStyle/>
                    <a:p>
                      <a:pPr algn="ctr" fontAlgn="b"/>
                      <a:r>
                        <a:rPr lang="en-US" sz="1000" b="0" i="0" u="none" strike="noStrike">
                          <a:solidFill>
                            <a:srgbClr val="000000"/>
                          </a:solidFill>
                          <a:effectLst/>
                          <a:latin typeface="+mn-lt"/>
                        </a:rPr>
                        <a:t>68%</a:t>
                      </a:r>
                    </a:p>
                  </a:txBody>
                  <a:tcPr marL="9525" marR="9525" marT="9525" marB="0" anchor="ctr"/>
                </a:tc>
                <a:tc>
                  <a:txBody>
                    <a:bodyPr/>
                    <a:lstStyle/>
                    <a:p>
                      <a:pPr algn="ctr" fontAlgn="b"/>
                      <a:r>
                        <a:rPr lang="en-US" sz="1000" b="0" i="0" u="none" strike="noStrike">
                          <a:solidFill>
                            <a:srgbClr val="000000"/>
                          </a:solidFill>
                          <a:effectLst/>
                          <a:latin typeface="+mn-lt"/>
                        </a:rPr>
                        <a:t>72%</a:t>
                      </a:r>
                    </a:p>
                  </a:txBody>
                  <a:tcPr marL="9525" marR="9525" marT="9525" marB="0" anchor="ctr"/>
                </a:tc>
                <a:tc>
                  <a:txBody>
                    <a:bodyPr/>
                    <a:lstStyle/>
                    <a:p>
                      <a:pPr algn="ctr" fontAlgn="b"/>
                      <a:r>
                        <a:rPr lang="en-US" sz="1000" b="0" i="0" u="none" strike="noStrike">
                          <a:solidFill>
                            <a:srgbClr val="000000"/>
                          </a:solidFill>
                          <a:effectLst/>
                          <a:latin typeface="+mn-lt"/>
                        </a:rPr>
                        <a:t>88%</a:t>
                      </a:r>
                    </a:p>
                  </a:txBody>
                  <a:tcPr marL="9525" marR="9525" marT="9525" marB="0" anchor="ctr"/>
                </a:tc>
                <a:tc>
                  <a:txBody>
                    <a:bodyPr/>
                    <a:lstStyle/>
                    <a:p>
                      <a:pPr algn="ctr" fontAlgn="b"/>
                      <a:r>
                        <a:rPr lang="en-US" sz="1000" b="0" i="0" u="none" strike="noStrike">
                          <a:solidFill>
                            <a:srgbClr val="000000"/>
                          </a:solidFill>
                          <a:effectLst/>
                          <a:latin typeface="+mn-lt"/>
                        </a:rPr>
                        <a:t>55%</a:t>
                      </a:r>
                    </a:p>
                  </a:txBody>
                  <a:tcPr marL="9525" marR="9525" marT="9525" marB="0" anchor="ctr"/>
                </a:tc>
                <a:tc>
                  <a:txBody>
                    <a:bodyPr/>
                    <a:lstStyle/>
                    <a:p>
                      <a:pPr algn="ctr" fontAlgn="b"/>
                      <a:r>
                        <a:rPr lang="en-US" sz="1000" b="0" i="0" u="none" strike="noStrike">
                          <a:solidFill>
                            <a:srgbClr val="000000"/>
                          </a:solidFill>
                          <a:effectLst/>
                          <a:latin typeface="+mn-lt"/>
                        </a:rPr>
                        <a:t>89%</a:t>
                      </a:r>
                    </a:p>
                  </a:txBody>
                  <a:tcPr marL="9525" marR="9525" marT="9525" marB="0" anchor="ctr"/>
                </a:tc>
                <a:extLst>
                  <a:ext uri="{0D108BD9-81ED-4DB2-BD59-A6C34878D82A}">
                    <a16:rowId xmlns:a16="http://schemas.microsoft.com/office/drawing/2014/main" val="4064274404"/>
                  </a:ext>
                </a:extLst>
              </a:tr>
              <a:tr h="131859">
                <a:tc>
                  <a:txBody>
                    <a:bodyPr/>
                    <a:lstStyle/>
                    <a:p>
                      <a:pPr algn="l" fontAlgn="b"/>
                      <a:r>
                        <a:rPr lang="en-US" sz="1000" b="0" i="0" u="none" strike="noStrike">
                          <a:solidFill>
                            <a:srgbClr val="000000"/>
                          </a:solidFill>
                          <a:effectLst/>
                          <a:latin typeface="+mn-lt"/>
                        </a:rPr>
                        <a:t> Synbiotics</a:t>
                      </a:r>
                    </a:p>
                  </a:txBody>
                  <a:tcPr marL="9525" marR="9525" marT="9525" marB="0" anchor="ctr"/>
                </a:tc>
                <a:tc>
                  <a:txBody>
                    <a:bodyPr/>
                    <a:lstStyle/>
                    <a:p>
                      <a:pPr algn="ctr" fontAlgn="b"/>
                      <a:r>
                        <a:rPr lang="en-US" sz="1000" b="0" i="0" u="none" strike="noStrike">
                          <a:solidFill>
                            <a:srgbClr val="000000"/>
                          </a:solidFill>
                          <a:effectLst/>
                          <a:latin typeface="+mn-lt"/>
                        </a:rPr>
                        <a:t>74%</a:t>
                      </a:r>
                    </a:p>
                  </a:txBody>
                  <a:tcPr marL="9525" marR="9525" marT="9525" marB="0" anchor="ctr"/>
                </a:tc>
                <a:tc>
                  <a:txBody>
                    <a:bodyPr/>
                    <a:lstStyle/>
                    <a:p>
                      <a:pPr algn="ctr" fontAlgn="b"/>
                      <a:r>
                        <a:rPr lang="en-US" sz="1000" b="0" i="0" u="none" strike="noStrike">
                          <a:solidFill>
                            <a:srgbClr val="000000"/>
                          </a:solidFill>
                          <a:effectLst/>
                          <a:latin typeface="+mn-lt"/>
                        </a:rPr>
                        <a:t>71%</a:t>
                      </a:r>
                    </a:p>
                  </a:txBody>
                  <a:tcPr marL="9525" marR="9525" marT="9525" marB="0" anchor="ctr"/>
                </a:tc>
                <a:tc>
                  <a:txBody>
                    <a:bodyPr/>
                    <a:lstStyle/>
                    <a:p>
                      <a:pPr algn="ctr" fontAlgn="b"/>
                      <a:r>
                        <a:rPr lang="en-US" sz="1000" b="0" i="0" u="none" strike="noStrike">
                          <a:solidFill>
                            <a:srgbClr val="000000"/>
                          </a:solidFill>
                          <a:effectLst/>
                          <a:latin typeface="+mn-lt"/>
                        </a:rPr>
                        <a:t>75%</a:t>
                      </a:r>
                    </a:p>
                  </a:txBody>
                  <a:tcPr marL="9525" marR="9525" marT="9525" marB="0" anchor="ctr"/>
                </a:tc>
                <a:tc>
                  <a:txBody>
                    <a:bodyPr/>
                    <a:lstStyle/>
                    <a:p>
                      <a:pPr algn="ctr" fontAlgn="b"/>
                      <a:r>
                        <a:rPr lang="en-US" sz="1000" b="0" i="0" u="none" strike="noStrike">
                          <a:solidFill>
                            <a:srgbClr val="000000"/>
                          </a:solidFill>
                          <a:effectLst/>
                          <a:latin typeface="+mn-lt"/>
                        </a:rPr>
                        <a:t>71%</a:t>
                      </a:r>
                    </a:p>
                  </a:txBody>
                  <a:tcPr marL="9525" marR="9525" marT="9525" marB="0" anchor="ctr"/>
                </a:tc>
                <a:tc>
                  <a:txBody>
                    <a:bodyPr/>
                    <a:lstStyle/>
                    <a:p>
                      <a:pPr algn="ctr" fontAlgn="b"/>
                      <a:r>
                        <a:rPr lang="en-US" sz="1000" b="0" i="0" u="none" strike="noStrike">
                          <a:solidFill>
                            <a:srgbClr val="000000"/>
                          </a:solidFill>
                          <a:effectLst/>
                          <a:latin typeface="+mn-lt"/>
                        </a:rPr>
                        <a:t>60%</a:t>
                      </a:r>
                    </a:p>
                  </a:txBody>
                  <a:tcPr marL="9525" marR="9525" marT="9525" marB="0" anchor="ctr"/>
                </a:tc>
                <a:tc>
                  <a:txBody>
                    <a:bodyPr/>
                    <a:lstStyle/>
                    <a:p>
                      <a:pPr algn="ctr" fontAlgn="b"/>
                      <a:r>
                        <a:rPr lang="en-US" sz="1000" b="0" i="0" u="none" strike="noStrike">
                          <a:solidFill>
                            <a:srgbClr val="000000"/>
                          </a:solidFill>
                          <a:effectLst/>
                          <a:latin typeface="+mn-lt"/>
                        </a:rPr>
                        <a:t>83%</a:t>
                      </a:r>
                    </a:p>
                  </a:txBody>
                  <a:tcPr marL="9525" marR="9525" marT="9525" marB="0" anchor="ctr"/>
                </a:tc>
                <a:tc>
                  <a:txBody>
                    <a:bodyPr/>
                    <a:lstStyle/>
                    <a:p>
                      <a:pPr algn="ctr" fontAlgn="b"/>
                      <a:r>
                        <a:rPr lang="en-US" sz="1000" b="0" i="0" u="none" strike="noStrike">
                          <a:solidFill>
                            <a:srgbClr val="000000"/>
                          </a:solidFill>
                          <a:effectLst/>
                          <a:latin typeface="+mn-lt"/>
                        </a:rPr>
                        <a:t>54%</a:t>
                      </a:r>
                    </a:p>
                  </a:txBody>
                  <a:tcPr marL="9525" marR="9525" marT="9525" marB="0" anchor="ctr"/>
                </a:tc>
                <a:tc>
                  <a:txBody>
                    <a:bodyPr/>
                    <a:lstStyle/>
                    <a:p>
                      <a:pPr algn="ctr" fontAlgn="b"/>
                      <a:r>
                        <a:rPr lang="en-US" sz="1000" b="0" i="0" u="none" strike="noStrike">
                          <a:solidFill>
                            <a:srgbClr val="000000"/>
                          </a:solidFill>
                          <a:effectLst/>
                          <a:latin typeface="+mn-lt"/>
                        </a:rPr>
                        <a:t>91%</a:t>
                      </a:r>
                    </a:p>
                  </a:txBody>
                  <a:tcPr marL="9525" marR="9525" marT="9525" marB="0" anchor="ctr"/>
                </a:tc>
                <a:extLst>
                  <a:ext uri="{0D108BD9-81ED-4DB2-BD59-A6C34878D82A}">
                    <a16:rowId xmlns:a16="http://schemas.microsoft.com/office/drawing/2014/main" val="2881086516"/>
                  </a:ext>
                </a:extLst>
              </a:tr>
              <a:tr h="131859">
                <a:tc>
                  <a:txBody>
                    <a:bodyPr/>
                    <a:lstStyle/>
                    <a:p>
                      <a:pPr algn="l" fontAlgn="b"/>
                      <a:r>
                        <a:rPr lang="en-US" sz="1000" b="0" i="0" u="none" strike="noStrike">
                          <a:solidFill>
                            <a:srgbClr val="000000"/>
                          </a:solidFill>
                          <a:effectLst/>
                          <a:latin typeface="+mn-lt"/>
                        </a:rPr>
                        <a:t> CoQ10</a:t>
                      </a:r>
                    </a:p>
                  </a:txBody>
                  <a:tcPr marL="9525" marR="9525" marT="9525" marB="0" anchor="ctr"/>
                </a:tc>
                <a:tc>
                  <a:txBody>
                    <a:bodyPr/>
                    <a:lstStyle/>
                    <a:p>
                      <a:pPr algn="ctr" fontAlgn="b"/>
                      <a:r>
                        <a:rPr lang="en-US" sz="1000" b="0" i="0" u="none" strike="noStrike">
                          <a:solidFill>
                            <a:srgbClr val="000000"/>
                          </a:solidFill>
                          <a:effectLst/>
                          <a:latin typeface="+mn-lt"/>
                        </a:rPr>
                        <a:t>73%</a:t>
                      </a:r>
                    </a:p>
                  </a:txBody>
                  <a:tcPr marL="9525" marR="9525" marT="9525" marB="0" anchor="ctr"/>
                </a:tc>
                <a:tc>
                  <a:txBody>
                    <a:bodyPr/>
                    <a:lstStyle/>
                    <a:p>
                      <a:pPr algn="ctr" fontAlgn="b"/>
                      <a:r>
                        <a:rPr lang="en-US" sz="1000" b="0" i="0" u="none" strike="noStrike">
                          <a:solidFill>
                            <a:srgbClr val="000000"/>
                          </a:solidFill>
                          <a:effectLst/>
                          <a:latin typeface="+mn-lt"/>
                        </a:rPr>
                        <a:t>80%</a:t>
                      </a:r>
                    </a:p>
                  </a:txBody>
                  <a:tcPr marL="9525" marR="9525" marT="9525" marB="0" anchor="ctr"/>
                </a:tc>
                <a:tc>
                  <a:txBody>
                    <a:bodyPr/>
                    <a:lstStyle/>
                    <a:p>
                      <a:pPr algn="ctr" fontAlgn="b"/>
                      <a:r>
                        <a:rPr lang="en-US" sz="1000" b="0" i="0" u="none" strike="noStrike">
                          <a:solidFill>
                            <a:srgbClr val="000000"/>
                          </a:solidFill>
                          <a:effectLst/>
                          <a:latin typeface="+mn-lt"/>
                        </a:rPr>
                        <a:t>70%</a:t>
                      </a:r>
                    </a:p>
                  </a:txBody>
                  <a:tcPr marL="9525" marR="9525" marT="9525" marB="0" anchor="ctr"/>
                </a:tc>
                <a:tc>
                  <a:txBody>
                    <a:bodyPr/>
                    <a:lstStyle/>
                    <a:p>
                      <a:pPr algn="ctr" fontAlgn="b"/>
                      <a:r>
                        <a:rPr lang="en-US" sz="1000" b="0" i="0" u="none" strike="noStrike">
                          <a:solidFill>
                            <a:srgbClr val="000000"/>
                          </a:solidFill>
                          <a:effectLst/>
                          <a:latin typeface="+mn-lt"/>
                        </a:rPr>
                        <a:t>80%</a:t>
                      </a:r>
                    </a:p>
                  </a:txBody>
                  <a:tcPr marL="9525" marR="9525" marT="9525" marB="0" anchor="ctr"/>
                </a:tc>
                <a:tc>
                  <a:txBody>
                    <a:bodyPr/>
                    <a:lstStyle/>
                    <a:p>
                      <a:pPr algn="ctr" fontAlgn="b"/>
                      <a:r>
                        <a:rPr lang="en-US" sz="1000" b="0" i="0" u="none" strike="noStrike">
                          <a:solidFill>
                            <a:srgbClr val="000000"/>
                          </a:solidFill>
                          <a:effectLst/>
                          <a:latin typeface="+mn-lt"/>
                        </a:rPr>
                        <a:t>63%</a:t>
                      </a:r>
                    </a:p>
                  </a:txBody>
                  <a:tcPr marL="9525" marR="9525" marT="9525" marB="0" anchor="ctr"/>
                </a:tc>
                <a:tc>
                  <a:txBody>
                    <a:bodyPr/>
                    <a:lstStyle/>
                    <a:p>
                      <a:pPr algn="ctr" fontAlgn="b"/>
                      <a:r>
                        <a:rPr lang="en-US" sz="1000" b="0" i="0" u="none" strike="noStrike">
                          <a:solidFill>
                            <a:srgbClr val="000000"/>
                          </a:solidFill>
                          <a:effectLst/>
                          <a:latin typeface="+mn-lt"/>
                        </a:rPr>
                        <a:t>71%</a:t>
                      </a:r>
                    </a:p>
                  </a:txBody>
                  <a:tcPr marL="9525" marR="9525" marT="9525" marB="0" anchor="ctr"/>
                </a:tc>
                <a:tc>
                  <a:txBody>
                    <a:bodyPr/>
                    <a:lstStyle/>
                    <a:p>
                      <a:pPr algn="ctr" fontAlgn="b"/>
                      <a:r>
                        <a:rPr lang="en-US" sz="1000" b="0" i="0" u="none" strike="noStrike">
                          <a:solidFill>
                            <a:srgbClr val="000000"/>
                          </a:solidFill>
                          <a:effectLst/>
                          <a:latin typeface="+mn-lt"/>
                        </a:rPr>
                        <a:t>59%</a:t>
                      </a:r>
                    </a:p>
                  </a:txBody>
                  <a:tcPr marL="9525" marR="9525" marT="9525" marB="0" anchor="ctr"/>
                </a:tc>
                <a:tc>
                  <a:txBody>
                    <a:bodyPr/>
                    <a:lstStyle/>
                    <a:p>
                      <a:pPr algn="ctr" fontAlgn="b"/>
                      <a:r>
                        <a:rPr lang="en-US" sz="1000" b="0" i="0" u="none" strike="noStrike">
                          <a:solidFill>
                            <a:srgbClr val="000000"/>
                          </a:solidFill>
                          <a:effectLst/>
                          <a:latin typeface="+mn-lt"/>
                        </a:rPr>
                        <a:t>78%</a:t>
                      </a:r>
                    </a:p>
                  </a:txBody>
                  <a:tcPr marL="9525" marR="9525" marT="9525" marB="0" anchor="ctr"/>
                </a:tc>
                <a:extLst>
                  <a:ext uri="{0D108BD9-81ED-4DB2-BD59-A6C34878D82A}">
                    <a16:rowId xmlns:a16="http://schemas.microsoft.com/office/drawing/2014/main" val="1868505714"/>
                  </a:ext>
                </a:extLst>
              </a:tr>
              <a:tr h="131859">
                <a:tc>
                  <a:txBody>
                    <a:bodyPr/>
                    <a:lstStyle/>
                    <a:p>
                      <a:pPr algn="l" fontAlgn="b"/>
                      <a:r>
                        <a:rPr lang="en-US" sz="1000" b="0" i="0" u="none" strike="noStrike">
                          <a:solidFill>
                            <a:srgbClr val="000000"/>
                          </a:solidFill>
                          <a:effectLst/>
                          <a:latin typeface="+mn-lt"/>
                        </a:rPr>
                        <a:t> Choline</a:t>
                      </a:r>
                    </a:p>
                  </a:txBody>
                  <a:tcPr marL="9525" marR="9525" marT="9525" marB="0" anchor="ctr"/>
                </a:tc>
                <a:tc>
                  <a:txBody>
                    <a:bodyPr/>
                    <a:lstStyle/>
                    <a:p>
                      <a:pPr algn="ctr" fontAlgn="b"/>
                      <a:r>
                        <a:rPr lang="en-US" sz="1000" b="0" i="0" u="none" strike="noStrike">
                          <a:solidFill>
                            <a:srgbClr val="000000"/>
                          </a:solidFill>
                          <a:effectLst/>
                          <a:latin typeface="+mn-lt"/>
                        </a:rPr>
                        <a:t>70%</a:t>
                      </a:r>
                    </a:p>
                  </a:txBody>
                  <a:tcPr marL="9525" marR="9525" marT="9525" marB="0" anchor="ctr"/>
                </a:tc>
                <a:tc>
                  <a:txBody>
                    <a:bodyPr/>
                    <a:lstStyle/>
                    <a:p>
                      <a:pPr algn="ctr" fontAlgn="b"/>
                      <a:r>
                        <a:rPr lang="en-US" sz="1000" b="0" i="0" u="none" strike="noStrike">
                          <a:solidFill>
                            <a:srgbClr val="000000"/>
                          </a:solidFill>
                          <a:effectLst/>
                          <a:latin typeface="+mn-lt"/>
                        </a:rPr>
                        <a:t>75%</a:t>
                      </a:r>
                    </a:p>
                  </a:txBody>
                  <a:tcPr marL="9525" marR="9525" marT="9525" marB="0" anchor="ctr"/>
                </a:tc>
                <a:tc>
                  <a:txBody>
                    <a:bodyPr/>
                    <a:lstStyle/>
                    <a:p>
                      <a:pPr algn="ctr" fontAlgn="b"/>
                      <a:r>
                        <a:rPr lang="en-US" sz="1000" b="0" i="0" u="none" strike="noStrike">
                          <a:solidFill>
                            <a:srgbClr val="000000"/>
                          </a:solidFill>
                          <a:effectLst/>
                          <a:latin typeface="+mn-lt"/>
                        </a:rPr>
                        <a:t>70%</a:t>
                      </a:r>
                    </a:p>
                  </a:txBody>
                  <a:tcPr marL="9525" marR="9525" marT="9525" marB="0" anchor="ctr"/>
                </a:tc>
                <a:tc>
                  <a:txBody>
                    <a:bodyPr/>
                    <a:lstStyle/>
                    <a:p>
                      <a:pPr algn="ctr" fontAlgn="b"/>
                      <a:r>
                        <a:rPr lang="en-US" sz="1000" b="0" i="0" u="none" strike="noStrike">
                          <a:solidFill>
                            <a:srgbClr val="000000"/>
                          </a:solidFill>
                          <a:effectLst/>
                          <a:latin typeface="+mn-lt"/>
                        </a:rPr>
                        <a:t>67%</a:t>
                      </a:r>
                    </a:p>
                  </a:txBody>
                  <a:tcPr marL="9525" marR="9525" marT="9525" marB="0" anchor="ctr"/>
                </a:tc>
                <a:tc>
                  <a:txBody>
                    <a:bodyPr/>
                    <a:lstStyle/>
                    <a:p>
                      <a:pPr algn="ctr" fontAlgn="b"/>
                      <a:r>
                        <a:rPr lang="en-US" sz="1000" b="0" i="0" u="none" strike="noStrike">
                          <a:solidFill>
                            <a:srgbClr val="000000"/>
                          </a:solidFill>
                          <a:effectLst/>
                          <a:latin typeface="+mn-lt"/>
                        </a:rPr>
                        <a:t>60%</a:t>
                      </a:r>
                    </a:p>
                  </a:txBody>
                  <a:tcPr marL="9525" marR="9525" marT="9525" marB="0" anchor="ctr"/>
                </a:tc>
                <a:tc>
                  <a:txBody>
                    <a:bodyPr/>
                    <a:lstStyle/>
                    <a:p>
                      <a:pPr algn="ctr" fontAlgn="b"/>
                      <a:r>
                        <a:rPr lang="en-US" sz="1000" b="0" i="0" u="none" strike="noStrike">
                          <a:solidFill>
                            <a:srgbClr val="000000"/>
                          </a:solidFill>
                          <a:effectLst/>
                          <a:latin typeface="+mn-lt"/>
                        </a:rPr>
                        <a:t>66%</a:t>
                      </a:r>
                    </a:p>
                  </a:txBody>
                  <a:tcPr marL="9525" marR="9525" marT="9525" marB="0" anchor="ctr"/>
                </a:tc>
                <a:tc>
                  <a:txBody>
                    <a:bodyPr/>
                    <a:lstStyle/>
                    <a:p>
                      <a:pPr algn="ctr" fontAlgn="b"/>
                      <a:r>
                        <a:rPr lang="en-US" sz="1000" b="0" i="0" u="none" strike="noStrike">
                          <a:solidFill>
                            <a:srgbClr val="000000"/>
                          </a:solidFill>
                          <a:effectLst/>
                          <a:latin typeface="+mn-lt"/>
                        </a:rPr>
                        <a:t>54%</a:t>
                      </a:r>
                    </a:p>
                  </a:txBody>
                  <a:tcPr marL="9525" marR="9525" marT="9525" marB="0" anchor="ctr"/>
                </a:tc>
                <a:tc>
                  <a:txBody>
                    <a:bodyPr/>
                    <a:lstStyle/>
                    <a:p>
                      <a:pPr algn="ctr" fontAlgn="b"/>
                      <a:r>
                        <a:rPr lang="en-US" sz="1000" b="0" i="0" u="none" strike="noStrike">
                          <a:solidFill>
                            <a:srgbClr val="000000"/>
                          </a:solidFill>
                          <a:effectLst/>
                          <a:latin typeface="+mn-lt"/>
                        </a:rPr>
                        <a:t>87%</a:t>
                      </a:r>
                    </a:p>
                  </a:txBody>
                  <a:tcPr marL="9525" marR="9525" marT="9525" marB="0" anchor="ctr"/>
                </a:tc>
                <a:extLst>
                  <a:ext uri="{0D108BD9-81ED-4DB2-BD59-A6C34878D82A}">
                    <a16:rowId xmlns:a16="http://schemas.microsoft.com/office/drawing/2014/main" val="1393682502"/>
                  </a:ext>
                </a:extLst>
              </a:tr>
              <a:tr h="131859">
                <a:tc>
                  <a:txBody>
                    <a:bodyPr/>
                    <a:lstStyle/>
                    <a:p>
                      <a:pPr algn="l" fontAlgn="b"/>
                      <a:r>
                        <a:rPr lang="en-US" sz="1000" b="0" i="0" u="none" strike="noStrike">
                          <a:solidFill>
                            <a:srgbClr val="000000"/>
                          </a:solidFill>
                          <a:effectLst/>
                          <a:latin typeface="+mn-lt"/>
                        </a:rPr>
                        <a:t> MSM</a:t>
                      </a:r>
                    </a:p>
                  </a:txBody>
                  <a:tcPr marL="9525" marR="9525" marT="9525" marB="0" anchor="ctr"/>
                </a:tc>
                <a:tc>
                  <a:txBody>
                    <a:bodyPr/>
                    <a:lstStyle/>
                    <a:p>
                      <a:pPr algn="ctr" fontAlgn="b"/>
                      <a:r>
                        <a:rPr lang="en-US" sz="1000" b="0" i="0" u="none" strike="noStrike">
                          <a:solidFill>
                            <a:srgbClr val="000000"/>
                          </a:solidFill>
                          <a:effectLst/>
                          <a:latin typeface="+mn-lt"/>
                        </a:rPr>
                        <a:t>70%</a:t>
                      </a:r>
                    </a:p>
                  </a:txBody>
                  <a:tcPr marL="9525" marR="9525" marT="9525" marB="0" anchor="ctr"/>
                </a:tc>
                <a:tc>
                  <a:txBody>
                    <a:bodyPr/>
                    <a:lstStyle/>
                    <a:p>
                      <a:pPr algn="ctr" fontAlgn="b"/>
                      <a:r>
                        <a:rPr lang="en-US" sz="1000" b="0" i="0" u="none" strike="noStrike">
                          <a:solidFill>
                            <a:srgbClr val="000000"/>
                          </a:solidFill>
                          <a:effectLst/>
                          <a:latin typeface="+mn-lt"/>
                        </a:rPr>
                        <a:t>69%</a:t>
                      </a:r>
                    </a:p>
                  </a:txBody>
                  <a:tcPr marL="9525" marR="9525" marT="9525" marB="0" anchor="ctr"/>
                </a:tc>
                <a:tc>
                  <a:txBody>
                    <a:bodyPr/>
                    <a:lstStyle/>
                    <a:p>
                      <a:pPr algn="ctr" fontAlgn="b"/>
                      <a:r>
                        <a:rPr lang="en-US" sz="1000" b="0" i="0" u="none" strike="noStrike">
                          <a:solidFill>
                            <a:srgbClr val="000000"/>
                          </a:solidFill>
                          <a:effectLst/>
                          <a:latin typeface="+mn-lt"/>
                        </a:rPr>
                        <a:t>71%</a:t>
                      </a:r>
                    </a:p>
                  </a:txBody>
                  <a:tcPr marL="9525" marR="9525" marT="9525" marB="0" anchor="ctr"/>
                </a:tc>
                <a:tc>
                  <a:txBody>
                    <a:bodyPr/>
                    <a:lstStyle/>
                    <a:p>
                      <a:pPr algn="ctr" fontAlgn="b"/>
                      <a:r>
                        <a:rPr lang="en-US" sz="1000" b="0" i="0" u="none" strike="noStrike">
                          <a:solidFill>
                            <a:srgbClr val="000000"/>
                          </a:solidFill>
                          <a:effectLst/>
                          <a:latin typeface="+mn-lt"/>
                        </a:rPr>
                        <a:t>68%</a:t>
                      </a:r>
                    </a:p>
                  </a:txBody>
                  <a:tcPr marL="9525" marR="9525" marT="9525" marB="0" anchor="ctr"/>
                </a:tc>
                <a:tc>
                  <a:txBody>
                    <a:bodyPr/>
                    <a:lstStyle/>
                    <a:p>
                      <a:pPr algn="ctr" fontAlgn="b"/>
                      <a:r>
                        <a:rPr lang="en-US" sz="1000" b="0" i="0" u="none" strike="noStrike">
                          <a:solidFill>
                            <a:srgbClr val="000000"/>
                          </a:solidFill>
                          <a:effectLst/>
                          <a:latin typeface="+mn-lt"/>
                        </a:rPr>
                        <a:t>56%</a:t>
                      </a:r>
                    </a:p>
                  </a:txBody>
                  <a:tcPr marL="9525" marR="9525" marT="9525" marB="0" anchor="ctr"/>
                </a:tc>
                <a:tc>
                  <a:txBody>
                    <a:bodyPr/>
                    <a:lstStyle/>
                    <a:p>
                      <a:pPr algn="ctr" fontAlgn="b"/>
                      <a:r>
                        <a:rPr lang="en-US" sz="1000" b="0" i="0" u="none" strike="noStrike">
                          <a:solidFill>
                            <a:srgbClr val="000000"/>
                          </a:solidFill>
                          <a:effectLst/>
                          <a:latin typeface="+mn-lt"/>
                        </a:rPr>
                        <a:t>76%</a:t>
                      </a:r>
                    </a:p>
                  </a:txBody>
                  <a:tcPr marL="9525" marR="9525" marT="9525" marB="0" anchor="ctr"/>
                </a:tc>
                <a:tc>
                  <a:txBody>
                    <a:bodyPr/>
                    <a:lstStyle/>
                    <a:p>
                      <a:pPr algn="ctr" fontAlgn="b"/>
                      <a:r>
                        <a:rPr lang="en-US" sz="1000" b="0" i="0" u="none" strike="noStrike">
                          <a:solidFill>
                            <a:srgbClr val="000000"/>
                          </a:solidFill>
                          <a:effectLst/>
                          <a:latin typeface="+mn-lt"/>
                        </a:rPr>
                        <a:t>53%</a:t>
                      </a:r>
                    </a:p>
                  </a:txBody>
                  <a:tcPr marL="9525" marR="9525" marT="9525" marB="0" anchor="ctr"/>
                </a:tc>
                <a:tc>
                  <a:txBody>
                    <a:bodyPr/>
                    <a:lstStyle/>
                    <a:p>
                      <a:pPr algn="ctr" fontAlgn="b"/>
                      <a:r>
                        <a:rPr lang="en-US" sz="1000" b="0" i="0" u="none" strike="noStrike">
                          <a:solidFill>
                            <a:srgbClr val="000000"/>
                          </a:solidFill>
                          <a:effectLst/>
                          <a:latin typeface="+mn-lt"/>
                        </a:rPr>
                        <a:t>86%</a:t>
                      </a:r>
                    </a:p>
                  </a:txBody>
                  <a:tcPr marL="9525" marR="9525" marT="9525" marB="0" anchor="ctr"/>
                </a:tc>
                <a:extLst>
                  <a:ext uri="{0D108BD9-81ED-4DB2-BD59-A6C34878D82A}">
                    <a16:rowId xmlns:a16="http://schemas.microsoft.com/office/drawing/2014/main" val="59032089"/>
                  </a:ext>
                </a:extLst>
              </a:tr>
              <a:tr h="131859">
                <a:tc>
                  <a:txBody>
                    <a:bodyPr/>
                    <a:lstStyle/>
                    <a:p>
                      <a:pPr algn="l" fontAlgn="b"/>
                      <a:r>
                        <a:rPr lang="en-US" sz="1000" b="0" i="0" u="none" strike="noStrike">
                          <a:solidFill>
                            <a:srgbClr val="000000"/>
                          </a:solidFill>
                          <a:effectLst/>
                          <a:latin typeface="+mn-lt"/>
                        </a:rPr>
                        <a:t> Ashwagandha</a:t>
                      </a:r>
                    </a:p>
                  </a:txBody>
                  <a:tcPr marL="9525" marR="9525" marT="9525" marB="0" anchor="ctr"/>
                </a:tc>
                <a:tc>
                  <a:txBody>
                    <a:bodyPr/>
                    <a:lstStyle/>
                    <a:p>
                      <a:pPr algn="ctr" fontAlgn="b"/>
                      <a:r>
                        <a:rPr lang="en-US" sz="1000" b="0" i="0" u="none" strike="noStrike">
                          <a:solidFill>
                            <a:srgbClr val="000000"/>
                          </a:solidFill>
                          <a:effectLst/>
                          <a:latin typeface="+mn-lt"/>
                        </a:rPr>
                        <a:t>68%</a:t>
                      </a:r>
                    </a:p>
                  </a:txBody>
                  <a:tcPr marL="9525" marR="9525" marT="9525" marB="0" anchor="ctr"/>
                </a:tc>
                <a:tc>
                  <a:txBody>
                    <a:bodyPr/>
                    <a:lstStyle/>
                    <a:p>
                      <a:pPr algn="ctr" fontAlgn="b"/>
                      <a:r>
                        <a:rPr lang="en-US" sz="1000" b="0" i="0" u="none" strike="noStrike">
                          <a:solidFill>
                            <a:srgbClr val="000000"/>
                          </a:solidFill>
                          <a:effectLst/>
                          <a:latin typeface="+mn-lt"/>
                        </a:rPr>
                        <a:t>74%</a:t>
                      </a:r>
                    </a:p>
                  </a:txBody>
                  <a:tcPr marL="9525" marR="9525" marT="9525" marB="0" anchor="ctr"/>
                </a:tc>
                <a:tc>
                  <a:txBody>
                    <a:bodyPr/>
                    <a:lstStyle/>
                    <a:p>
                      <a:pPr algn="ctr" fontAlgn="b"/>
                      <a:r>
                        <a:rPr lang="en-US" sz="1000" b="0" i="0" u="none" strike="noStrike">
                          <a:solidFill>
                            <a:srgbClr val="000000"/>
                          </a:solidFill>
                          <a:effectLst/>
                          <a:latin typeface="+mn-lt"/>
                        </a:rPr>
                        <a:t>58%</a:t>
                      </a:r>
                    </a:p>
                  </a:txBody>
                  <a:tcPr marL="9525" marR="9525" marT="9525" marB="0" anchor="ctr"/>
                </a:tc>
                <a:tc>
                  <a:txBody>
                    <a:bodyPr/>
                    <a:lstStyle/>
                    <a:p>
                      <a:pPr algn="ctr" fontAlgn="b"/>
                      <a:r>
                        <a:rPr lang="en-US" sz="1000" b="0" i="0" u="none" strike="noStrike">
                          <a:solidFill>
                            <a:srgbClr val="000000"/>
                          </a:solidFill>
                          <a:effectLst/>
                          <a:latin typeface="+mn-lt"/>
                        </a:rPr>
                        <a:t>72%</a:t>
                      </a:r>
                    </a:p>
                  </a:txBody>
                  <a:tcPr marL="9525" marR="9525" marT="9525" marB="0" anchor="ctr"/>
                </a:tc>
                <a:tc>
                  <a:txBody>
                    <a:bodyPr/>
                    <a:lstStyle/>
                    <a:p>
                      <a:pPr algn="ctr" fontAlgn="b"/>
                      <a:r>
                        <a:rPr lang="en-US" sz="1000" b="0" i="0" u="none" strike="noStrike">
                          <a:solidFill>
                            <a:srgbClr val="000000"/>
                          </a:solidFill>
                          <a:effectLst/>
                          <a:latin typeface="+mn-lt"/>
                        </a:rPr>
                        <a:t>42%</a:t>
                      </a:r>
                    </a:p>
                  </a:txBody>
                  <a:tcPr marL="9525" marR="9525" marT="9525" marB="0" anchor="ctr"/>
                </a:tc>
                <a:tc>
                  <a:txBody>
                    <a:bodyPr/>
                    <a:lstStyle/>
                    <a:p>
                      <a:pPr algn="ctr" fontAlgn="b"/>
                      <a:r>
                        <a:rPr lang="en-US" sz="1000" b="0" i="0" u="none" strike="noStrike">
                          <a:solidFill>
                            <a:srgbClr val="000000"/>
                          </a:solidFill>
                          <a:effectLst/>
                          <a:latin typeface="+mn-lt"/>
                        </a:rPr>
                        <a:t>53%</a:t>
                      </a:r>
                    </a:p>
                  </a:txBody>
                  <a:tcPr marL="9525" marR="9525" marT="9525" marB="0" anchor="ctr"/>
                </a:tc>
                <a:tc>
                  <a:txBody>
                    <a:bodyPr/>
                    <a:lstStyle/>
                    <a:p>
                      <a:pPr algn="ctr" fontAlgn="b"/>
                      <a:r>
                        <a:rPr lang="en-US" sz="1000" b="0" i="0" u="none" strike="noStrike">
                          <a:solidFill>
                            <a:srgbClr val="000000"/>
                          </a:solidFill>
                          <a:effectLst/>
                          <a:latin typeface="+mn-lt"/>
                        </a:rPr>
                        <a:t>55%</a:t>
                      </a:r>
                    </a:p>
                  </a:txBody>
                  <a:tcPr marL="9525" marR="9525" marT="9525" marB="0" anchor="ctr"/>
                </a:tc>
                <a:tc>
                  <a:txBody>
                    <a:bodyPr/>
                    <a:lstStyle/>
                    <a:p>
                      <a:pPr algn="ctr" fontAlgn="b"/>
                      <a:r>
                        <a:rPr lang="en-US" sz="1000" b="0" i="0" u="none" strike="noStrike">
                          <a:solidFill>
                            <a:srgbClr val="000000"/>
                          </a:solidFill>
                          <a:effectLst/>
                          <a:latin typeface="+mn-lt"/>
                        </a:rPr>
                        <a:t>99%</a:t>
                      </a:r>
                    </a:p>
                  </a:txBody>
                  <a:tcPr marL="9525" marR="9525" marT="9525" marB="0" anchor="ctr"/>
                </a:tc>
                <a:extLst>
                  <a:ext uri="{0D108BD9-81ED-4DB2-BD59-A6C34878D82A}">
                    <a16:rowId xmlns:a16="http://schemas.microsoft.com/office/drawing/2014/main" val="959866609"/>
                  </a:ext>
                </a:extLst>
              </a:tr>
              <a:tr h="131859">
                <a:tc>
                  <a:txBody>
                    <a:bodyPr/>
                    <a:lstStyle/>
                    <a:p>
                      <a:pPr algn="l" fontAlgn="b"/>
                      <a:r>
                        <a:rPr lang="en-US" sz="1000" b="0" i="0" u="none" strike="noStrike">
                          <a:solidFill>
                            <a:srgbClr val="000000"/>
                          </a:solidFill>
                          <a:effectLst/>
                          <a:latin typeface="+mn-lt"/>
                        </a:rPr>
                        <a:t> Astaxanthin</a:t>
                      </a:r>
                    </a:p>
                  </a:txBody>
                  <a:tcPr marL="9525" marR="9525" marT="9525" marB="0" anchor="ctr"/>
                </a:tc>
                <a:tc>
                  <a:txBody>
                    <a:bodyPr/>
                    <a:lstStyle/>
                    <a:p>
                      <a:pPr algn="ctr" fontAlgn="b"/>
                      <a:r>
                        <a:rPr lang="en-US" sz="1000" b="0" i="0" u="none" strike="noStrike">
                          <a:solidFill>
                            <a:srgbClr val="000000"/>
                          </a:solidFill>
                          <a:effectLst/>
                          <a:latin typeface="+mn-lt"/>
                        </a:rPr>
                        <a:t>68%</a:t>
                      </a:r>
                    </a:p>
                  </a:txBody>
                  <a:tcPr marL="9525" marR="9525" marT="9525" marB="0" anchor="ctr"/>
                </a:tc>
                <a:tc>
                  <a:txBody>
                    <a:bodyPr/>
                    <a:lstStyle/>
                    <a:p>
                      <a:pPr algn="ctr" fontAlgn="b"/>
                      <a:r>
                        <a:rPr lang="en-US" sz="1000" b="0" i="0" u="none" strike="noStrike">
                          <a:solidFill>
                            <a:srgbClr val="000000"/>
                          </a:solidFill>
                          <a:effectLst/>
                          <a:latin typeface="+mn-lt"/>
                        </a:rPr>
                        <a:t>62%</a:t>
                      </a:r>
                    </a:p>
                  </a:txBody>
                  <a:tcPr marL="9525" marR="9525" marT="9525" marB="0" anchor="ctr"/>
                </a:tc>
                <a:tc>
                  <a:txBody>
                    <a:bodyPr/>
                    <a:lstStyle/>
                    <a:p>
                      <a:pPr algn="ctr" fontAlgn="b"/>
                      <a:r>
                        <a:rPr lang="en-US" sz="1000" b="0" i="0" u="none" strike="noStrike">
                          <a:solidFill>
                            <a:srgbClr val="000000"/>
                          </a:solidFill>
                          <a:effectLst/>
                          <a:latin typeface="+mn-lt"/>
                        </a:rPr>
                        <a:t>61%</a:t>
                      </a:r>
                    </a:p>
                  </a:txBody>
                  <a:tcPr marL="9525" marR="9525" marT="9525" marB="0" anchor="ctr"/>
                </a:tc>
                <a:tc>
                  <a:txBody>
                    <a:bodyPr/>
                    <a:lstStyle/>
                    <a:p>
                      <a:pPr algn="ctr" fontAlgn="b"/>
                      <a:r>
                        <a:rPr lang="en-US" sz="1000" b="0" i="0" u="none" strike="noStrike">
                          <a:solidFill>
                            <a:srgbClr val="000000"/>
                          </a:solidFill>
                          <a:effectLst/>
                          <a:latin typeface="+mn-lt"/>
                        </a:rPr>
                        <a:t>66%</a:t>
                      </a:r>
                    </a:p>
                  </a:txBody>
                  <a:tcPr marL="9525" marR="9525" marT="9525" marB="0" anchor="ctr"/>
                </a:tc>
                <a:tc>
                  <a:txBody>
                    <a:bodyPr/>
                    <a:lstStyle/>
                    <a:p>
                      <a:pPr algn="ctr" fontAlgn="b"/>
                      <a:r>
                        <a:rPr lang="en-US" sz="1000" b="0" i="0" u="none" strike="noStrike">
                          <a:solidFill>
                            <a:srgbClr val="000000"/>
                          </a:solidFill>
                          <a:effectLst/>
                          <a:latin typeface="+mn-lt"/>
                        </a:rPr>
                        <a:t>54%</a:t>
                      </a:r>
                    </a:p>
                  </a:txBody>
                  <a:tcPr marL="9525" marR="9525" marT="9525" marB="0" anchor="ctr"/>
                </a:tc>
                <a:tc>
                  <a:txBody>
                    <a:bodyPr/>
                    <a:lstStyle/>
                    <a:p>
                      <a:pPr algn="ctr" fontAlgn="b"/>
                      <a:r>
                        <a:rPr lang="en-US" sz="1000" b="0" i="0" u="none" strike="noStrike">
                          <a:solidFill>
                            <a:srgbClr val="000000"/>
                          </a:solidFill>
                          <a:effectLst/>
                          <a:latin typeface="+mn-lt"/>
                        </a:rPr>
                        <a:t>88%</a:t>
                      </a:r>
                    </a:p>
                  </a:txBody>
                  <a:tcPr marL="9525" marR="9525" marT="9525" marB="0" anchor="ctr"/>
                </a:tc>
                <a:tc>
                  <a:txBody>
                    <a:bodyPr/>
                    <a:lstStyle/>
                    <a:p>
                      <a:pPr algn="ctr" fontAlgn="b"/>
                      <a:r>
                        <a:rPr lang="en-US" sz="1000" b="0" i="0" u="none" strike="noStrike">
                          <a:solidFill>
                            <a:srgbClr val="000000"/>
                          </a:solidFill>
                          <a:effectLst/>
                          <a:latin typeface="+mn-lt"/>
                        </a:rPr>
                        <a:t>42%</a:t>
                      </a:r>
                    </a:p>
                  </a:txBody>
                  <a:tcPr marL="9525" marR="9525" marT="9525" marB="0" anchor="ctr"/>
                </a:tc>
                <a:tc>
                  <a:txBody>
                    <a:bodyPr/>
                    <a:lstStyle/>
                    <a:p>
                      <a:pPr algn="ctr" fontAlgn="b"/>
                      <a:r>
                        <a:rPr lang="en-US" sz="1000" b="0" i="0" u="none" strike="noStrike">
                          <a:solidFill>
                            <a:srgbClr val="000000"/>
                          </a:solidFill>
                          <a:effectLst/>
                          <a:latin typeface="+mn-lt"/>
                        </a:rPr>
                        <a:t>84%</a:t>
                      </a:r>
                    </a:p>
                  </a:txBody>
                  <a:tcPr marL="9525" marR="9525" marT="9525" marB="0" anchor="ctr"/>
                </a:tc>
                <a:extLst>
                  <a:ext uri="{0D108BD9-81ED-4DB2-BD59-A6C34878D82A}">
                    <a16:rowId xmlns:a16="http://schemas.microsoft.com/office/drawing/2014/main" val="1066168040"/>
                  </a:ext>
                </a:extLst>
              </a:tr>
              <a:tr h="131859">
                <a:tc>
                  <a:txBody>
                    <a:bodyPr/>
                    <a:lstStyle/>
                    <a:p>
                      <a:pPr algn="l" fontAlgn="b"/>
                      <a:r>
                        <a:rPr lang="en-US" sz="1000" b="0" i="0" u="none" strike="noStrike">
                          <a:solidFill>
                            <a:srgbClr val="000000"/>
                          </a:solidFill>
                          <a:effectLst/>
                          <a:latin typeface="+mn-lt"/>
                        </a:rPr>
                        <a:t> Alpha-GPC</a:t>
                      </a:r>
                    </a:p>
                  </a:txBody>
                  <a:tcPr marL="9525" marR="9525" marT="9525" marB="0" anchor="ctr"/>
                </a:tc>
                <a:tc>
                  <a:txBody>
                    <a:bodyPr/>
                    <a:lstStyle/>
                    <a:p>
                      <a:pPr algn="ctr" fontAlgn="b"/>
                      <a:r>
                        <a:rPr lang="en-US" sz="1000" b="0" i="0" u="none" strike="noStrike">
                          <a:solidFill>
                            <a:srgbClr val="000000"/>
                          </a:solidFill>
                          <a:effectLst/>
                          <a:latin typeface="+mn-lt"/>
                        </a:rPr>
                        <a:t>66%</a:t>
                      </a:r>
                    </a:p>
                  </a:txBody>
                  <a:tcPr marL="9525" marR="9525" marT="9525" marB="0" anchor="ctr"/>
                </a:tc>
                <a:tc>
                  <a:txBody>
                    <a:bodyPr/>
                    <a:lstStyle/>
                    <a:p>
                      <a:pPr algn="ctr" fontAlgn="b"/>
                      <a:r>
                        <a:rPr lang="en-US" sz="1000" b="0" i="0" u="none" strike="noStrike">
                          <a:solidFill>
                            <a:srgbClr val="000000"/>
                          </a:solidFill>
                          <a:effectLst/>
                          <a:latin typeface="+mn-lt"/>
                        </a:rPr>
                        <a:t>66%</a:t>
                      </a:r>
                    </a:p>
                  </a:txBody>
                  <a:tcPr marL="9525" marR="9525" marT="9525" marB="0" anchor="ctr"/>
                </a:tc>
                <a:tc>
                  <a:txBody>
                    <a:bodyPr/>
                    <a:lstStyle/>
                    <a:p>
                      <a:pPr algn="ctr" fontAlgn="b"/>
                      <a:r>
                        <a:rPr lang="en-US" sz="1000" b="0" i="0" u="none" strike="noStrike">
                          <a:solidFill>
                            <a:srgbClr val="000000"/>
                          </a:solidFill>
                          <a:effectLst/>
                          <a:latin typeface="+mn-lt"/>
                        </a:rPr>
                        <a:t>70%</a:t>
                      </a:r>
                    </a:p>
                  </a:txBody>
                  <a:tcPr marL="9525" marR="9525" marT="9525" marB="0" anchor="ctr"/>
                </a:tc>
                <a:tc>
                  <a:txBody>
                    <a:bodyPr/>
                    <a:lstStyle/>
                    <a:p>
                      <a:pPr algn="ctr" fontAlgn="b"/>
                      <a:r>
                        <a:rPr lang="en-US" sz="1000" b="0" i="0" u="none" strike="noStrike">
                          <a:solidFill>
                            <a:srgbClr val="000000"/>
                          </a:solidFill>
                          <a:effectLst/>
                          <a:latin typeface="+mn-lt"/>
                        </a:rPr>
                        <a:t>60%</a:t>
                      </a:r>
                    </a:p>
                  </a:txBody>
                  <a:tcPr marL="9525" marR="9525" marT="9525" marB="0" anchor="ctr"/>
                </a:tc>
                <a:tc>
                  <a:txBody>
                    <a:bodyPr/>
                    <a:lstStyle/>
                    <a:p>
                      <a:pPr algn="ctr" fontAlgn="b"/>
                      <a:r>
                        <a:rPr lang="en-US" sz="1000" b="0" i="0" u="none" strike="noStrike">
                          <a:solidFill>
                            <a:srgbClr val="000000"/>
                          </a:solidFill>
                          <a:effectLst/>
                          <a:latin typeface="+mn-lt"/>
                        </a:rPr>
                        <a:t>55%</a:t>
                      </a:r>
                    </a:p>
                  </a:txBody>
                  <a:tcPr marL="9525" marR="9525" marT="9525" marB="0" anchor="ctr"/>
                </a:tc>
                <a:tc>
                  <a:txBody>
                    <a:bodyPr/>
                    <a:lstStyle/>
                    <a:p>
                      <a:pPr algn="ctr" fontAlgn="b"/>
                      <a:r>
                        <a:rPr lang="en-US" sz="1000" b="0" i="0" u="none" strike="noStrike">
                          <a:solidFill>
                            <a:srgbClr val="000000"/>
                          </a:solidFill>
                          <a:effectLst/>
                          <a:latin typeface="+mn-lt"/>
                        </a:rPr>
                        <a:t>64%</a:t>
                      </a:r>
                    </a:p>
                  </a:txBody>
                  <a:tcPr marL="9525" marR="9525" marT="9525" marB="0" anchor="ctr"/>
                </a:tc>
                <a:tc>
                  <a:txBody>
                    <a:bodyPr/>
                    <a:lstStyle/>
                    <a:p>
                      <a:pPr algn="ctr" fontAlgn="b"/>
                      <a:r>
                        <a:rPr lang="en-US" sz="1000" b="0" i="0" u="none" strike="noStrike">
                          <a:solidFill>
                            <a:srgbClr val="000000"/>
                          </a:solidFill>
                          <a:effectLst/>
                          <a:latin typeface="+mn-lt"/>
                        </a:rPr>
                        <a:t>44%</a:t>
                      </a:r>
                    </a:p>
                  </a:txBody>
                  <a:tcPr marL="9525" marR="9525" marT="9525" marB="0" anchor="ctr"/>
                </a:tc>
                <a:tc>
                  <a:txBody>
                    <a:bodyPr/>
                    <a:lstStyle/>
                    <a:p>
                      <a:pPr algn="ctr" fontAlgn="b"/>
                      <a:r>
                        <a:rPr lang="en-US" sz="1000" b="0" i="0" u="none" strike="noStrike">
                          <a:solidFill>
                            <a:srgbClr val="000000"/>
                          </a:solidFill>
                          <a:effectLst/>
                          <a:latin typeface="+mn-lt"/>
                        </a:rPr>
                        <a:t>88%</a:t>
                      </a:r>
                    </a:p>
                  </a:txBody>
                  <a:tcPr marL="9525" marR="9525" marT="9525" marB="0" anchor="ctr"/>
                </a:tc>
                <a:extLst>
                  <a:ext uri="{0D108BD9-81ED-4DB2-BD59-A6C34878D82A}">
                    <a16:rowId xmlns:a16="http://schemas.microsoft.com/office/drawing/2014/main" val="1427474070"/>
                  </a:ext>
                </a:extLst>
              </a:tr>
              <a:tr h="131859">
                <a:tc>
                  <a:txBody>
                    <a:bodyPr/>
                    <a:lstStyle/>
                    <a:p>
                      <a:pPr algn="l" fontAlgn="b"/>
                      <a:r>
                        <a:rPr lang="en-US" sz="1000" b="0" i="0" u="none" strike="noStrike">
                          <a:solidFill>
                            <a:srgbClr val="000000"/>
                          </a:solidFill>
                          <a:effectLst/>
                          <a:latin typeface="+mn-lt"/>
                        </a:rPr>
                        <a:t> Citicoline</a:t>
                      </a:r>
                    </a:p>
                  </a:txBody>
                  <a:tcPr marL="9525" marR="9525" marT="9525" marB="0" anchor="ctr"/>
                </a:tc>
                <a:tc>
                  <a:txBody>
                    <a:bodyPr/>
                    <a:lstStyle/>
                    <a:p>
                      <a:pPr algn="ctr" fontAlgn="b"/>
                      <a:r>
                        <a:rPr lang="en-US" sz="1000" b="0" i="0" u="none" strike="noStrike">
                          <a:solidFill>
                            <a:srgbClr val="000000"/>
                          </a:solidFill>
                          <a:effectLst/>
                          <a:latin typeface="+mn-lt"/>
                        </a:rPr>
                        <a:t>63%</a:t>
                      </a:r>
                    </a:p>
                  </a:txBody>
                  <a:tcPr marL="9525" marR="9525" marT="9525" marB="0" anchor="ctr"/>
                </a:tc>
                <a:tc>
                  <a:txBody>
                    <a:bodyPr/>
                    <a:lstStyle/>
                    <a:p>
                      <a:pPr algn="ctr" fontAlgn="b"/>
                      <a:r>
                        <a:rPr lang="en-US" sz="1000" b="0" i="0" u="none" strike="noStrike">
                          <a:solidFill>
                            <a:srgbClr val="000000"/>
                          </a:solidFill>
                          <a:effectLst/>
                          <a:latin typeface="+mn-lt"/>
                        </a:rPr>
                        <a:t>64%</a:t>
                      </a:r>
                    </a:p>
                  </a:txBody>
                  <a:tcPr marL="9525" marR="9525" marT="9525" marB="0" anchor="ctr"/>
                </a:tc>
                <a:tc>
                  <a:txBody>
                    <a:bodyPr/>
                    <a:lstStyle/>
                    <a:p>
                      <a:pPr algn="ctr" fontAlgn="b"/>
                      <a:r>
                        <a:rPr lang="en-US" sz="1000" b="0" i="0" u="none" strike="noStrike">
                          <a:solidFill>
                            <a:srgbClr val="000000"/>
                          </a:solidFill>
                          <a:effectLst/>
                          <a:latin typeface="+mn-lt"/>
                        </a:rPr>
                        <a:t>63%</a:t>
                      </a:r>
                    </a:p>
                  </a:txBody>
                  <a:tcPr marL="9525" marR="9525" marT="9525" marB="0" anchor="ctr"/>
                </a:tc>
                <a:tc>
                  <a:txBody>
                    <a:bodyPr/>
                    <a:lstStyle/>
                    <a:p>
                      <a:pPr algn="ctr" fontAlgn="b"/>
                      <a:r>
                        <a:rPr lang="en-US" sz="1000" b="0" i="0" u="none" strike="noStrike">
                          <a:solidFill>
                            <a:srgbClr val="000000"/>
                          </a:solidFill>
                          <a:effectLst/>
                          <a:latin typeface="+mn-lt"/>
                        </a:rPr>
                        <a:t>61%</a:t>
                      </a:r>
                    </a:p>
                  </a:txBody>
                  <a:tcPr marL="9525" marR="9525" marT="9525" marB="0" anchor="ctr"/>
                </a:tc>
                <a:tc>
                  <a:txBody>
                    <a:bodyPr/>
                    <a:lstStyle/>
                    <a:p>
                      <a:pPr algn="ctr" fontAlgn="b"/>
                      <a:r>
                        <a:rPr lang="en-US" sz="1000" b="0" i="0" u="none" strike="noStrike">
                          <a:solidFill>
                            <a:srgbClr val="000000"/>
                          </a:solidFill>
                          <a:effectLst/>
                          <a:latin typeface="+mn-lt"/>
                        </a:rPr>
                        <a:t>57%</a:t>
                      </a:r>
                    </a:p>
                  </a:txBody>
                  <a:tcPr marL="9525" marR="9525" marT="9525" marB="0" anchor="ctr"/>
                </a:tc>
                <a:tc>
                  <a:txBody>
                    <a:bodyPr/>
                    <a:lstStyle/>
                    <a:p>
                      <a:pPr algn="ctr" fontAlgn="b"/>
                      <a:r>
                        <a:rPr lang="en-US" sz="1000" b="0" i="0" u="none" strike="noStrike">
                          <a:solidFill>
                            <a:srgbClr val="000000"/>
                          </a:solidFill>
                          <a:effectLst/>
                          <a:latin typeface="+mn-lt"/>
                        </a:rPr>
                        <a:t>56%</a:t>
                      </a:r>
                    </a:p>
                  </a:txBody>
                  <a:tcPr marL="9525" marR="9525" marT="9525" marB="0" anchor="ctr"/>
                </a:tc>
                <a:tc>
                  <a:txBody>
                    <a:bodyPr/>
                    <a:lstStyle/>
                    <a:p>
                      <a:pPr algn="ctr" fontAlgn="b"/>
                      <a:r>
                        <a:rPr lang="en-US" sz="1000" b="0" i="0" u="none" strike="noStrike">
                          <a:solidFill>
                            <a:srgbClr val="000000"/>
                          </a:solidFill>
                          <a:effectLst/>
                          <a:latin typeface="+mn-lt"/>
                        </a:rPr>
                        <a:t>42%</a:t>
                      </a:r>
                    </a:p>
                  </a:txBody>
                  <a:tcPr marL="9525" marR="9525" marT="9525" marB="0" anchor="ctr"/>
                </a:tc>
                <a:tc>
                  <a:txBody>
                    <a:bodyPr/>
                    <a:lstStyle/>
                    <a:p>
                      <a:pPr algn="ctr" fontAlgn="b"/>
                      <a:r>
                        <a:rPr lang="en-US" sz="1000" b="0" i="0" u="none" strike="noStrike">
                          <a:solidFill>
                            <a:srgbClr val="000000"/>
                          </a:solidFill>
                          <a:effectLst/>
                          <a:latin typeface="+mn-lt"/>
                        </a:rPr>
                        <a:t>85%</a:t>
                      </a:r>
                    </a:p>
                  </a:txBody>
                  <a:tcPr marL="9525" marR="9525" marT="9525" marB="0" anchor="ctr"/>
                </a:tc>
                <a:extLst>
                  <a:ext uri="{0D108BD9-81ED-4DB2-BD59-A6C34878D82A}">
                    <a16:rowId xmlns:a16="http://schemas.microsoft.com/office/drawing/2014/main" val="3247151382"/>
                  </a:ext>
                </a:extLst>
              </a:tr>
              <a:tr h="131859">
                <a:tc>
                  <a:txBody>
                    <a:bodyPr/>
                    <a:lstStyle/>
                    <a:p>
                      <a:pPr algn="l" fontAlgn="b"/>
                      <a:r>
                        <a:rPr lang="en-US" sz="1000" b="0" i="0" u="none" strike="noStrike">
                          <a:solidFill>
                            <a:srgbClr val="000000"/>
                          </a:solidFill>
                          <a:effectLst/>
                          <a:latin typeface="+mn-lt"/>
                        </a:rPr>
                        <a:t> Nootropics</a:t>
                      </a:r>
                    </a:p>
                  </a:txBody>
                  <a:tcPr marL="9525" marR="9525" marT="9525" marB="0" anchor="ctr"/>
                </a:tc>
                <a:tc>
                  <a:txBody>
                    <a:bodyPr/>
                    <a:lstStyle/>
                    <a:p>
                      <a:pPr algn="ctr" fontAlgn="b"/>
                      <a:r>
                        <a:rPr lang="en-US" sz="1000" b="0" i="0" u="none" strike="noStrike">
                          <a:solidFill>
                            <a:srgbClr val="000000"/>
                          </a:solidFill>
                          <a:effectLst/>
                          <a:latin typeface="+mn-lt"/>
                        </a:rPr>
                        <a:t>62%</a:t>
                      </a:r>
                    </a:p>
                  </a:txBody>
                  <a:tcPr marL="9525" marR="9525" marT="9525" marB="0" anchor="ctr"/>
                </a:tc>
                <a:tc>
                  <a:txBody>
                    <a:bodyPr/>
                    <a:lstStyle/>
                    <a:p>
                      <a:pPr algn="ctr" fontAlgn="b"/>
                      <a:r>
                        <a:rPr lang="en-US" sz="1000" b="0" i="0" u="none" strike="noStrike">
                          <a:solidFill>
                            <a:srgbClr val="000000"/>
                          </a:solidFill>
                          <a:effectLst/>
                          <a:latin typeface="+mn-lt"/>
                        </a:rPr>
                        <a:t>64%</a:t>
                      </a:r>
                    </a:p>
                  </a:txBody>
                  <a:tcPr marL="9525" marR="9525" marT="9525" marB="0" anchor="ctr"/>
                </a:tc>
                <a:tc>
                  <a:txBody>
                    <a:bodyPr/>
                    <a:lstStyle/>
                    <a:p>
                      <a:pPr algn="ctr" fontAlgn="b"/>
                      <a:r>
                        <a:rPr lang="en-US" sz="1000" b="0" i="0" u="none" strike="noStrike">
                          <a:solidFill>
                            <a:srgbClr val="000000"/>
                          </a:solidFill>
                          <a:effectLst/>
                          <a:latin typeface="+mn-lt"/>
                        </a:rPr>
                        <a:t>61%</a:t>
                      </a:r>
                    </a:p>
                  </a:txBody>
                  <a:tcPr marL="9525" marR="9525" marT="9525" marB="0" anchor="ctr"/>
                </a:tc>
                <a:tc>
                  <a:txBody>
                    <a:bodyPr/>
                    <a:lstStyle/>
                    <a:p>
                      <a:pPr algn="ctr" fontAlgn="b"/>
                      <a:r>
                        <a:rPr lang="en-US" sz="1000" b="0" i="0" u="none" strike="noStrike">
                          <a:solidFill>
                            <a:srgbClr val="000000"/>
                          </a:solidFill>
                          <a:effectLst/>
                          <a:latin typeface="+mn-lt"/>
                        </a:rPr>
                        <a:t>57%</a:t>
                      </a:r>
                    </a:p>
                  </a:txBody>
                  <a:tcPr marL="9525" marR="9525" marT="9525" marB="0" anchor="ctr"/>
                </a:tc>
                <a:tc>
                  <a:txBody>
                    <a:bodyPr/>
                    <a:lstStyle/>
                    <a:p>
                      <a:pPr algn="ctr" fontAlgn="b"/>
                      <a:r>
                        <a:rPr lang="en-US" sz="1000" b="0" i="0" u="none" strike="noStrike">
                          <a:solidFill>
                            <a:srgbClr val="000000"/>
                          </a:solidFill>
                          <a:effectLst/>
                          <a:latin typeface="+mn-lt"/>
                        </a:rPr>
                        <a:t>48%</a:t>
                      </a:r>
                    </a:p>
                  </a:txBody>
                  <a:tcPr marL="9525" marR="9525" marT="9525" marB="0" anchor="ctr"/>
                </a:tc>
                <a:tc>
                  <a:txBody>
                    <a:bodyPr/>
                    <a:lstStyle/>
                    <a:p>
                      <a:pPr algn="ctr" fontAlgn="b"/>
                      <a:r>
                        <a:rPr lang="en-US" sz="1000" b="0" i="0" u="none" strike="noStrike">
                          <a:solidFill>
                            <a:srgbClr val="000000"/>
                          </a:solidFill>
                          <a:effectLst/>
                          <a:latin typeface="+mn-lt"/>
                        </a:rPr>
                        <a:t>60%</a:t>
                      </a:r>
                    </a:p>
                  </a:txBody>
                  <a:tcPr marL="9525" marR="9525" marT="9525" marB="0" anchor="ctr"/>
                </a:tc>
                <a:tc>
                  <a:txBody>
                    <a:bodyPr/>
                    <a:lstStyle/>
                    <a:p>
                      <a:pPr algn="ctr" fontAlgn="b"/>
                      <a:r>
                        <a:rPr lang="en-US" sz="1000" b="0" i="0" u="none" strike="noStrike">
                          <a:solidFill>
                            <a:srgbClr val="000000"/>
                          </a:solidFill>
                          <a:effectLst/>
                          <a:latin typeface="+mn-lt"/>
                        </a:rPr>
                        <a:t>50%</a:t>
                      </a:r>
                    </a:p>
                  </a:txBody>
                  <a:tcPr marL="9525" marR="9525" marT="9525" marB="0" anchor="ctr"/>
                </a:tc>
                <a:tc>
                  <a:txBody>
                    <a:bodyPr/>
                    <a:lstStyle/>
                    <a:p>
                      <a:pPr algn="ctr" fontAlgn="b"/>
                      <a:r>
                        <a:rPr lang="en-US" sz="1000" b="0" i="0" u="none" strike="noStrike">
                          <a:solidFill>
                            <a:srgbClr val="000000"/>
                          </a:solidFill>
                          <a:effectLst/>
                          <a:latin typeface="+mn-lt"/>
                        </a:rPr>
                        <a:t>80%</a:t>
                      </a:r>
                    </a:p>
                  </a:txBody>
                  <a:tcPr marL="9525" marR="9525" marT="9525" marB="0" anchor="ctr"/>
                </a:tc>
                <a:extLst>
                  <a:ext uri="{0D108BD9-81ED-4DB2-BD59-A6C34878D82A}">
                    <a16:rowId xmlns:a16="http://schemas.microsoft.com/office/drawing/2014/main" val="213791245"/>
                  </a:ext>
                </a:extLst>
              </a:tr>
            </a:tbl>
          </a:graphicData>
        </a:graphic>
      </p:graphicFrame>
      <p:sp>
        <p:nvSpPr>
          <p:cNvPr id="7" name="Google Shape;591;p21">
            <a:extLst>
              <a:ext uri="{FF2B5EF4-FFF2-40B4-BE49-F238E27FC236}">
                <a16:creationId xmlns:a16="http://schemas.microsoft.com/office/drawing/2014/main" id="{32C08022-4273-E2E2-C5A3-A2510A4E513B}"/>
              </a:ext>
            </a:extLst>
          </p:cNvPr>
          <p:cNvSpPr txBox="1"/>
          <p:nvPr/>
        </p:nvSpPr>
        <p:spPr>
          <a:xfrm>
            <a:off x="651345" y="865776"/>
            <a:ext cx="2584836" cy="33239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Prebiotic users have total familiarity levels above 60% for every supplement surveyed and 90% or more for almost half</a:t>
            </a:r>
            <a:r>
              <a:rPr lang="en-US" sz="1400">
                <a:solidFill>
                  <a:srgbClr val="000000"/>
                </a:solidFill>
                <a:latin typeface="Arial"/>
                <a:ea typeface="Arial"/>
                <a:cs typeface="Arial"/>
                <a:sym typeface="Arial"/>
              </a:rPr>
              <a:t> with several supplements seeing 100% familiarity levels across each respondent country.</a:t>
            </a:r>
            <a:endParaRPr kumimoji="0" lang="en-US" sz="1400" b="0" i="0" u="none" strike="noStrike" kern="1200" cap="none" spc="0" normalizeH="0" baseline="0" noProof="0">
              <a:ln>
                <a:noFill/>
              </a:ln>
              <a:solidFill>
                <a:srgbClr val="000000"/>
              </a:solidFill>
              <a:effectLst/>
              <a:uLnTx/>
              <a:uFillTx/>
              <a:latin typeface="Arial"/>
              <a:ea typeface="Arial"/>
              <a:cs typeface="Arial"/>
              <a:sym typeface="Arial"/>
            </a:endParaRPr>
          </a:p>
          <a:p>
            <a:pPr marL="285750" indent="-285750">
              <a:buClr>
                <a:srgbClr val="000000"/>
              </a:buClr>
              <a:buSzPts val="1400"/>
              <a:buFont typeface="Arial"/>
              <a:buChar char="•"/>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Familiarity levels in India are significantly higher, CoQ10 has the lowest response rate </a:t>
            </a:r>
            <a:r>
              <a:rPr lang="en-US" sz="1400">
                <a:solidFill>
                  <a:srgbClr val="000000"/>
                </a:solidFill>
                <a:latin typeface="Arial"/>
                <a:cs typeface="Arial"/>
                <a:sym typeface="Arial"/>
              </a:rPr>
              <a:t>there at</a:t>
            </a: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 78%.</a:t>
            </a: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8" name="Google Shape;590;p21" descr="Icon&#10;&#10;Description automatically generated">
            <a:extLst>
              <a:ext uri="{FF2B5EF4-FFF2-40B4-BE49-F238E27FC236}">
                <a16:creationId xmlns:a16="http://schemas.microsoft.com/office/drawing/2014/main" id="{B9AC39EA-6738-7F28-5E5B-8BA3075A4802}"/>
              </a:ext>
            </a:extLst>
          </p:cNvPr>
          <p:cNvPicPr preferRelativeResize="0"/>
          <p:nvPr/>
        </p:nvPicPr>
        <p:blipFill rotWithShape="1">
          <a:blip r:embed="rId2">
            <a:alphaModFix/>
          </a:blip>
          <a:srcRect/>
          <a:stretch/>
        </p:blipFill>
        <p:spPr>
          <a:xfrm>
            <a:off x="194145" y="865775"/>
            <a:ext cx="457200" cy="457200"/>
          </a:xfrm>
          <a:prstGeom prst="rect">
            <a:avLst/>
          </a:prstGeom>
          <a:noFill/>
          <a:ln>
            <a:noFill/>
          </a:ln>
        </p:spPr>
      </p:pic>
    </p:spTree>
    <p:extLst>
      <p:ext uri="{BB962C8B-B14F-4D97-AF65-F5344CB8AC3E}">
        <p14:creationId xmlns:p14="http://schemas.microsoft.com/office/powerpoint/2010/main" val="10074015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Overall familiarity ingredient </a:t>
            </a:r>
            <a:br>
              <a:rPr lang="en-US">
                <a:solidFill>
                  <a:schemeClr val="tx1"/>
                </a:solidFill>
              </a:rPr>
            </a:br>
            <a:r>
              <a:rPr lang="en-US">
                <a:solidFill>
                  <a:schemeClr val="tx1"/>
                </a:solidFill>
              </a:rPr>
              <a:t>categories: country</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n=474, UK n=168, DE n=</a:t>
            </a:r>
            <a:r>
              <a:rPr lang="en-US" sz="1000">
                <a:solidFill>
                  <a:prstClr val="white">
                    <a:lumMod val="50000"/>
                  </a:prstClr>
                </a:solidFill>
                <a:latin typeface="Arial"/>
                <a:cs typeface="Arial"/>
              </a:rPr>
              <a:t>203</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 IT n=247, KR n=316, AU n=197, IN n=367, All Respondents n=4198. Question: “How familiar would you consider yourself regarding the use of these supplements?” Sum of all responses except “Never heard of it”</a:t>
            </a:r>
          </a:p>
        </p:txBody>
      </p:sp>
      <p:pic>
        <p:nvPicPr>
          <p:cNvPr id="4" name="Google Shape;590;p21" descr="Icon&#10;&#10;Description automatically generated">
            <a:extLst>
              <a:ext uri="{FF2B5EF4-FFF2-40B4-BE49-F238E27FC236}">
                <a16:creationId xmlns:a16="http://schemas.microsoft.com/office/drawing/2014/main" id="{5B40ABB0-2282-A894-723A-4A0C18996712}"/>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6E0FA91C-560D-91FE-3559-0542C75059BE}"/>
              </a:ext>
            </a:extLst>
          </p:cNvPr>
          <p:cNvSpPr txBox="1"/>
          <p:nvPr/>
        </p:nvSpPr>
        <p:spPr>
          <a:xfrm>
            <a:off x="1295400" y="791024"/>
            <a:ext cx="100584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In the chart display, we see additional points: a spike for several ingredients in India</a:t>
            </a:r>
            <a:r>
              <a:rPr lang="en-US" sz="1400">
                <a:solidFill>
                  <a:srgbClr val="000000"/>
                </a:solidFill>
                <a:latin typeface="Arial"/>
                <a:cs typeface="Arial"/>
                <a:sym typeface="Arial"/>
              </a:rPr>
              <a:t> and South Korea are most noticeable.</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12" name="Chart 11">
            <a:extLst>
              <a:ext uri="{FF2B5EF4-FFF2-40B4-BE49-F238E27FC236}">
                <a16:creationId xmlns:a16="http://schemas.microsoft.com/office/drawing/2014/main" id="{FFFDB77D-0404-C575-7A18-D48F0C8CF8B7}"/>
              </a:ext>
            </a:extLst>
          </p:cNvPr>
          <p:cNvGraphicFramePr/>
          <p:nvPr>
            <p:extLst>
              <p:ext uri="{D42A27DB-BD31-4B8C-83A1-F6EECF244321}">
                <p14:modId xmlns:p14="http://schemas.microsoft.com/office/powerpoint/2010/main" val="2762229042"/>
              </p:ext>
            </p:extLst>
          </p:nvPr>
        </p:nvGraphicFramePr>
        <p:xfrm>
          <a:off x="182880" y="1358211"/>
          <a:ext cx="12009120" cy="50187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866122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Overall familiarity: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304002"/>
            <a:ext cx="77724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18-34 n=346, Male 18-34 n=352, Female 35-54 n=437, Male 35-54 n=448, Female 55+ n=175, Male 55+ n=209. Question: “How familiar would you consider yourself regarding the use of these supplements?” Sum of all responses except “Never heard of it”</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Males 18-34 have some of the highest levels of overall familiarity, particularly as you move into some of the “lesser familiar” supplements.</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The same can be said of those over 55 and their relatively low overall familiarity levels.</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8" name="Chart 7">
            <a:extLst>
              <a:ext uri="{FF2B5EF4-FFF2-40B4-BE49-F238E27FC236}">
                <a16:creationId xmlns:a16="http://schemas.microsoft.com/office/drawing/2014/main" id="{4CB69AD6-4316-7E33-D4B7-5324EF454C5F}"/>
              </a:ext>
            </a:extLst>
          </p:cNvPr>
          <p:cNvGraphicFramePr/>
          <p:nvPr>
            <p:extLst>
              <p:ext uri="{D42A27DB-BD31-4B8C-83A1-F6EECF244321}">
                <p14:modId xmlns:p14="http://schemas.microsoft.com/office/powerpoint/2010/main" val="999115098"/>
              </p:ext>
            </p:extLst>
          </p:nvPr>
        </p:nvGraphicFramePr>
        <p:xfrm>
          <a:off x="198783" y="1745091"/>
          <a:ext cx="11993217" cy="46398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888915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Overall familiarity: us,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304002"/>
            <a:ext cx="77724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18-34 n=59, US Male 18-34 n=117, US Female 35-54 n=105, US Male 35-54 n=113, US Female 55+ n=46, US Male 55+ n=33. Question: “How familiar would you consider yourself regarding the use of these supplements?” Sum of all responses except “Never heard of it”</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indent="-285750">
              <a:buClr>
                <a:srgbClr val="000000"/>
              </a:buClr>
              <a:buSzPts val="1400"/>
              <a:buFont typeface="Arial"/>
              <a:buChar char="•"/>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Males 18-34 and 35-54 in the US see those same high overall familiarity levels</a:t>
            </a:r>
            <a:r>
              <a:rPr lang="en-US" sz="1400">
                <a:solidFill>
                  <a:srgbClr val="000000"/>
                </a:solidFill>
                <a:latin typeface="Arial"/>
                <a:ea typeface="Arial"/>
                <a:cs typeface="Arial"/>
                <a:sym typeface="Arial"/>
              </a:rPr>
              <a:t> as in the global pattern, and this becomes especially evident for ingredients such as mushrooms and </a:t>
            </a:r>
            <a:r>
              <a:rPr lang="en-US" sz="1400" err="1">
                <a:solidFill>
                  <a:srgbClr val="000000"/>
                </a:solidFill>
                <a:latin typeface="Arial"/>
                <a:ea typeface="Arial"/>
                <a:cs typeface="Arial"/>
                <a:sym typeface="Arial"/>
              </a:rPr>
              <a:t>synbotics</a:t>
            </a:r>
            <a:r>
              <a:rPr lang="en-US" sz="1400">
                <a:solidFill>
                  <a:srgbClr val="000000"/>
                </a:solidFill>
                <a:latin typeface="Arial"/>
                <a:ea typeface="Arial"/>
                <a:cs typeface="Arial"/>
                <a:sym typeface="Arial"/>
              </a:rPr>
              <a:t>.</a:t>
            </a:r>
            <a:endParaRPr kumimoji="0" lang="en-US" sz="1800" b="0" i="0" u="none" strike="noStrike" kern="1200" cap="none" spc="0" normalizeH="0" baseline="0" noProof="0">
              <a:ln>
                <a:noFill/>
              </a:ln>
              <a:solidFill>
                <a:srgbClr val="000000"/>
              </a:solidFill>
              <a:effectLst/>
              <a:uLnTx/>
              <a:uFillTx/>
              <a:latin typeface="Arial"/>
              <a:ea typeface="+mn-ea"/>
              <a:cs typeface="Arial"/>
            </a:endParaRPr>
          </a:p>
        </p:txBody>
      </p:sp>
      <p:graphicFrame>
        <p:nvGraphicFramePr>
          <p:cNvPr id="8" name="Chart 7">
            <a:extLst>
              <a:ext uri="{FF2B5EF4-FFF2-40B4-BE49-F238E27FC236}">
                <a16:creationId xmlns:a16="http://schemas.microsoft.com/office/drawing/2014/main" id="{E072F7E1-41C1-FF15-F32B-E9E365C5A73D}"/>
              </a:ext>
            </a:extLst>
          </p:cNvPr>
          <p:cNvGraphicFramePr/>
          <p:nvPr>
            <p:extLst>
              <p:ext uri="{D42A27DB-BD31-4B8C-83A1-F6EECF244321}">
                <p14:modId xmlns:p14="http://schemas.microsoft.com/office/powerpoint/2010/main" val="2554145563"/>
              </p:ext>
            </p:extLst>
          </p:nvPr>
        </p:nvGraphicFramePr>
        <p:xfrm>
          <a:off x="107343" y="1622065"/>
          <a:ext cx="11993217" cy="46920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054169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Overall familiarity: us, 2019-2024</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2019 US n=333, 2020 US n=300, 2021 US n=342, 2022 US n=503, 2023 US n=484, 2024 US n=474. Question: “How familiar would you consider yourself regarding the use of these supplements?” Sum of all responses except “Never heard of it”</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Overall familiarity levels remain high and are up and down since 2019 with increases for curcumin/turmeric and slight decreases for vitamin K2 and CoQ10.</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8" name="Chart 7">
            <a:extLst>
              <a:ext uri="{FF2B5EF4-FFF2-40B4-BE49-F238E27FC236}">
                <a16:creationId xmlns:a16="http://schemas.microsoft.com/office/drawing/2014/main" id="{47CAF744-4017-950F-4D88-FFB5ACB51825}"/>
              </a:ext>
            </a:extLst>
          </p:cNvPr>
          <p:cNvGraphicFramePr/>
          <p:nvPr>
            <p:extLst>
              <p:ext uri="{D42A27DB-BD31-4B8C-83A1-F6EECF244321}">
                <p14:modId xmlns:p14="http://schemas.microsoft.com/office/powerpoint/2010/main" val="108988859"/>
              </p:ext>
            </p:extLst>
          </p:nvPr>
        </p:nvGraphicFramePr>
        <p:xfrm>
          <a:off x="182880" y="1529647"/>
          <a:ext cx="12009120" cy="48632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63537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6" name="Google Shape;1216;p74"/>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a:solidFill>
                  <a:schemeClr val="tx1"/>
                </a:solidFill>
              </a:rPr>
              <a:t>FAMILIARITY: ALL USERS</a:t>
            </a:r>
          </a:p>
        </p:txBody>
      </p:sp>
      <p:sp>
        <p:nvSpPr>
          <p:cNvPr id="1217" name="Google Shape;1217;p74"/>
          <p:cNvSpPr txBox="1"/>
          <p:nvPr/>
        </p:nvSpPr>
        <p:spPr>
          <a:xfrm>
            <a:off x="0" y="6611779"/>
            <a:ext cx="7772400"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All Respondents n=4198.</a:t>
            </a:r>
            <a:r>
              <a:rPr lang="en-US" sz="1000">
                <a:solidFill>
                  <a:srgbClr val="7F7F7F"/>
                </a:solidFill>
                <a:latin typeface="Arial"/>
                <a:ea typeface="Arial"/>
                <a:cs typeface="Arial"/>
                <a:sym typeface="Arial"/>
              </a:rPr>
              <a:t> </a:t>
            </a:r>
            <a:r>
              <a:rPr lang="en-US" sz="1000" b="0" i="0" u="none" strike="noStrike" cap="none">
                <a:solidFill>
                  <a:srgbClr val="7F7F7F"/>
                </a:solidFill>
                <a:latin typeface="Arial"/>
                <a:ea typeface="Arial"/>
                <a:cs typeface="Arial"/>
                <a:sym typeface="Arial"/>
              </a:rPr>
              <a:t>Question: “How familiar would you consider yourself regarding the use of these supplements?”</a:t>
            </a:r>
            <a:endParaRPr/>
          </a:p>
        </p:txBody>
      </p:sp>
      <p:pic>
        <p:nvPicPr>
          <p:cNvPr id="1218" name="Google Shape;1218;p74" descr="Icon&#10;&#10;Description automatically generated"/>
          <p:cNvPicPr preferRelativeResize="0"/>
          <p:nvPr/>
        </p:nvPicPr>
        <p:blipFill rotWithShape="1">
          <a:blip r:embed="rId3">
            <a:alphaModFix/>
          </a:blip>
          <a:srcRect/>
          <a:stretch/>
        </p:blipFill>
        <p:spPr>
          <a:xfrm>
            <a:off x="838200" y="791024"/>
            <a:ext cx="457200" cy="457200"/>
          </a:xfrm>
          <a:prstGeom prst="rect">
            <a:avLst/>
          </a:prstGeom>
          <a:noFill/>
          <a:ln>
            <a:noFill/>
          </a:ln>
        </p:spPr>
      </p:pic>
      <p:sp>
        <p:nvSpPr>
          <p:cNvPr id="1219" name="Google Shape;1219;p74"/>
          <p:cNvSpPr txBox="1"/>
          <p:nvPr/>
        </p:nvSpPr>
        <p:spPr>
          <a:xfrm>
            <a:off x="1295400" y="791024"/>
            <a:ext cx="1005840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Arial"/>
              <a:buNone/>
            </a:pPr>
            <a:r>
              <a:rPr lang="en-US" sz="1400" b="1">
                <a:solidFill>
                  <a:schemeClr val="dk1"/>
                </a:solidFill>
                <a:latin typeface="Arial"/>
                <a:ea typeface="Arial"/>
                <a:cs typeface="Arial"/>
                <a:sym typeface="Arial"/>
              </a:rPr>
              <a:t>Key Insight:</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ea typeface="Arial"/>
                <a:cs typeface="Arial"/>
                <a:sym typeface="Arial"/>
              </a:rPr>
              <a:t>For all </a:t>
            </a:r>
            <a:r>
              <a:rPr lang="en-US" sz="1400">
                <a:solidFill>
                  <a:schemeClr val="dk1"/>
                </a:solidFill>
              </a:rPr>
              <a:t>supplement users, prebiotic familiarity is in the middle of the pack, sitting at 13% top familiarity and 35% top-2.</a:t>
            </a:r>
            <a:endParaRPr sz="1400"/>
          </a:p>
        </p:txBody>
      </p:sp>
      <p:graphicFrame>
        <p:nvGraphicFramePr>
          <p:cNvPr id="1220" name="Google Shape;1220;p74"/>
          <p:cNvGraphicFramePr/>
          <p:nvPr>
            <p:extLst>
              <p:ext uri="{D42A27DB-BD31-4B8C-83A1-F6EECF244321}">
                <p14:modId xmlns:p14="http://schemas.microsoft.com/office/powerpoint/2010/main" val="2522583481"/>
              </p:ext>
            </p:extLst>
          </p:nvPr>
        </p:nvGraphicFramePr>
        <p:xfrm>
          <a:off x="190831" y="1358211"/>
          <a:ext cx="12001169" cy="502668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75"/>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a:solidFill>
                  <a:schemeClr val="tx1"/>
                </a:solidFill>
              </a:rPr>
              <a:t>FAMILIARITY: prebiotic USERS</a:t>
            </a:r>
          </a:p>
        </p:txBody>
      </p:sp>
      <p:sp>
        <p:nvSpPr>
          <p:cNvPr id="1226" name="Google Shape;1226;p75"/>
          <p:cNvSpPr txBox="1"/>
          <p:nvPr/>
        </p:nvSpPr>
        <p:spPr>
          <a:xfrm>
            <a:off x="0" y="6611779"/>
            <a:ext cx="7772400"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All Prebiotic Users n=1972.</a:t>
            </a:r>
            <a:r>
              <a:rPr lang="en-US" sz="1000">
                <a:solidFill>
                  <a:srgbClr val="7F7F7F"/>
                </a:solidFill>
                <a:latin typeface="Arial"/>
                <a:ea typeface="Arial"/>
                <a:cs typeface="Arial"/>
                <a:sym typeface="Arial"/>
              </a:rPr>
              <a:t> </a:t>
            </a:r>
            <a:r>
              <a:rPr lang="en-US" sz="1000" b="0" i="0" u="none" strike="noStrike" cap="none">
                <a:solidFill>
                  <a:srgbClr val="7F7F7F"/>
                </a:solidFill>
                <a:latin typeface="Arial"/>
                <a:ea typeface="Arial"/>
                <a:cs typeface="Arial"/>
                <a:sym typeface="Arial"/>
              </a:rPr>
              <a:t>Question: “How familiar would you consider yourself regarding the use of these supplements?”</a:t>
            </a:r>
            <a:endParaRPr/>
          </a:p>
        </p:txBody>
      </p:sp>
      <p:pic>
        <p:nvPicPr>
          <p:cNvPr id="1227" name="Google Shape;1227;p75" descr="Icon&#10;&#10;Description automatically generated"/>
          <p:cNvPicPr preferRelativeResize="0"/>
          <p:nvPr/>
        </p:nvPicPr>
        <p:blipFill rotWithShape="1">
          <a:blip r:embed="rId3">
            <a:alphaModFix/>
          </a:blip>
          <a:srcRect/>
          <a:stretch/>
        </p:blipFill>
        <p:spPr>
          <a:xfrm>
            <a:off x="838200" y="791024"/>
            <a:ext cx="457200" cy="457200"/>
          </a:xfrm>
          <a:prstGeom prst="rect">
            <a:avLst/>
          </a:prstGeom>
          <a:noFill/>
          <a:ln>
            <a:noFill/>
          </a:ln>
        </p:spPr>
      </p:pic>
      <p:sp>
        <p:nvSpPr>
          <p:cNvPr id="1228" name="Google Shape;1228;p75"/>
          <p:cNvSpPr txBox="1"/>
          <p:nvPr/>
        </p:nvSpPr>
        <p:spPr>
          <a:xfrm>
            <a:off x="1295400" y="791024"/>
            <a:ext cx="10058400"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Arial"/>
              <a:buNone/>
            </a:pPr>
            <a:r>
              <a:rPr lang="en-US" sz="1400" b="1">
                <a:solidFill>
                  <a:schemeClr val="dk1"/>
                </a:solidFill>
                <a:latin typeface="Arial"/>
                <a:ea typeface="Arial"/>
                <a:cs typeface="Arial"/>
                <a:sym typeface="Arial"/>
              </a:rPr>
              <a:t>Key Insights:</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Top-2 responses from prebiotic users are generally higher than responses from general supplement users.</a:t>
            </a:r>
            <a:endParaRPr sz="14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Prebiotic familiarity levels are high, 24% top and 58% top-2/</a:t>
            </a:r>
            <a:endParaRPr sz="1400">
              <a:solidFill>
                <a:schemeClr val="dk1"/>
              </a:solidFill>
              <a:latin typeface="Arial"/>
              <a:ea typeface="Arial"/>
              <a:cs typeface="Arial"/>
              <a:sym typeface="Arial"/>
            </a:endParaRPr>
          </a:p>
        </p:txBody>
      </p:sp>
      <p:graphicFrame>
        <p:nvGraphicFramePr>
          <p:cNvPr id="1229" name="Google Shape;1229;p75"/>
          <p:cNvGraphicFramePr/>
          <p:nvPr>
            <p:extLst>
              <p:ext uri="{D42A27DB-BD31-4B8C-83A1-F6EECF244321}">
                <p14:modId xmlns:p14="http://schemas.microsoft.com/office/powerpoint/2010/main" val="131711005"/>
              </p:ext>
            </p:extLst>
          </p:nvPr>
        </p:nvGraphicFramePr>
        <p:xfrm>
          <a:off x="190831" y="1463040"/>
          <a:ext cx="12001169" cy="492185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Familiarity: US</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a:t>
            </a:r>
            <a:r>
              <a:rPr lang="en-US" sz="1000">
                <a:solidFill>
                  <a:prstClr val="white">
                    <a:lumMod val="50000"/>
                  </a:prstClr>
                </a:solidFill>
                <a:latin typeface="Arial"/>
                <a:cs typeface="Arial"/>
              </a:rPr>
              <a:t>474</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 Question: “How familiar would you consider yourself regarding the use of these supplements?”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Prebiotic familiarity sits at 26% top and 64% top-2, some of the highest among prebiotic users.</a:t>
            </a:r>
            <a:endParaRPr lang="en-US" sz="1400">
              <a:solidFill>
                <a:srgbClr val="000000"/>
              </a:solidFill>
              <a:latin typeface="Arial"/>
              <a:ea typeface="Arial"/>
              <a:cs typeface="Arial"/>
            </a:endParaRPr>
          </a:p>
        </p:txBody>
      </p:sp>
      <p:graphicFrame>
        <p:nvGraphicFramePr>
          <p:cNvPr id="8" name="Chart 7">
            <a:extLst>
              <a:ext uri="{FF2B5EF4-FFF2-40B4-BE49-F238E27FC236}">
                <a16:creationId xmlns:a16="http://schemas.microsoft.com/office/drawing/2014/main" id="{24119AB7-9493-A0A3-8347-DEC216A0E6F9}"/>
              </a:ext>
            </a:extLst>
          </p:cNvPr>
          <p:cNvGraphicFramePr/>
          <p:nvPr>
            <p:extLst>
              <p:ext uri="{D42A27DB-BD31-4B8C-83A1-F6EECF244321}">
                <p14:modId xmlns:p14="http://schemas.microsoft.com/office/powerpoint/2010/main" val="1491793024"/>
              </p:ext>
            </p:extLst>
          </p:nvPr>
        </p:nvGraphicFramePr>
        <p:xfrm>
          <a:off x="190831" y="1358211"/>
          <a:ext cx="12001169" cy="50266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75728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Familiarity: Uk</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UK n=168. Question: “How familiar would you consider yourself regarding the use of these supplements?”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695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695024"/>
            <a:ext cx="100584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While responses for the popular supplements like vitamins D and C are high, top-2 responses in the UK are slightly lower compared to the US.</a:t>
            </a:r>
          </a:p>
          <a:p>
            <a:pPr marL="285750" indent="-285750">
              <a:buClr>
                <a:srgbClr val="000000"/>
              </a:buClr>
              <a:buSzPts val="1400"/>
              <a:buFont typeface="Arial"/>
              <a:buChar char="•"/>
              <a:defRPr/>
            </a:pPr>
            <a:r>
              <a:rPr lang="en-US" sz="1400">
                <a:solidFill>
                  <a:srgbClr val="000000"/>
                </a:solidFill>
                <a:latin typeface="Arial"/>
                <a:cs typeface="Arial"/>
              </a:rPr>
              <a:t>Prebiotics sit at 21% top and 51% top-2.</a:t>
            </a:r>
          </a:p>
        </p:txBody>
      </p:sp>
      <p:graphicFrame>
        <p:nvGraphicFramePr>
          <p:cNvPr id="8" name="Chart 7">
            <a:extLst>
              <a:ext uri="{FF2B5EF4-FFF2-40B4-BE49-F238E27FC236}">
                <a16:creationId xmlns:a16="http://schemas.microsoft.com/office/drawing/2014/main" id="{24119AB7-9493-A0A3-8347-DEC216A0E6F9}"/>
              </a:ext>
            </a:extLst>
          </p:cNvPr>
          <p:cNvGraphicFramePr/>
          <p:nvPr>
            <p:extLst>
              <p:ext uri="{D42A27DB-BD31-4B8C-83A1-F6EECF244321}">
                <p14:modId xmlns:p14="http://schemas.microsoft.com/office/powerpoint/2010/main" val="1680132598"/>
              </p:ext>
            </p:extLst>
          </p:nvPr>
        </p:nvGraphicFramePr>
        <p:xfrm>
          <a:off x="190831" y="1558457"/>
          <a:ext cx="12001169" cy="48264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086911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Familiarity: de</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DE n=203. Question: “How familiar would you consider yourself regarding the use of these supplements?”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In Germany, prebiotic familiarity sits is relatively low, 18% top and just 47% top-2.</a:t>
            </a:r>
            <a:endParaRPr lang="en-US" sz="1400">
              <a:solidFill>
                <a:srgbClr val="000000"/>
              </a:solidFill>
              <a:latin typeface="Arial"/>
              <a:cs typeface="Arial"/>
            </a:endParaRPr>
          </a:p>
        </p:txBody>
      </p:sp>
      <p:graphicFrame>
        <p:nvGraphicFramePr>
          <p:cNvPr id="8" name="Chart 7">
            <a:extLst>
              <a:ext uri="{FF2B5EF4-FFF2-40B4-BE49-F238E27FC236}">
                <a16:creationId xmlns:a16="http://schemas.microsoft.com/office/drawing/2014/main" id="{24119AB7-9493-A0A3-8347-DEC216A0E6F9}"/>
              </a:ext>
            </a:extLst>
          </p:cNvPr>
          <p:cNvGraphicFramePr/>
          <p:nvPr>
            <p:extLst>
              <p:ext uri="{D42A27DB-BD31-4B8C-83A1-F6EECF244321}">
                <p14:modId xmlns:p14="http://schemas.microsoft.com/office/powerpoint/2010/main" val="1497935382"/>
              </p:ext>
            </p:extLst>
          </p:nvPr>
        </p:nvGraphicFramePr>
        <p:xfrm>
          <a:off x="190831" y="1358211"/>
          <a:ext cx="12001169" cy="50266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09400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5FB4E-002A-5793-BEE4-D421B227747D}"/>
              </a:ext>
            </a:extLst>
          </p:cNvPr>
          <p:cNvSpPr>
            <a:spLocks noGrp="1"/>
          </p:cNvSpPr>
          <p:nvPr>
            <p:ph type="title"/>
          </p:nvPr>
        </p:nvSpPr>
        <p:spPr/>
        <p:txBody>
          <a:bodyPr/>
          <a:lstStyle/>
          <a:p>
            <a:r>
              <a:rPr lang="en-US">
                <a:solidFill>
                  <a:schemeClr val="tx1"/>
                </a:solidFill>
              </a:rPr>
              <a:t>Demographics: us</a:t>
            </a:r>
          </a:p>
        </p:txBody>
      </p:sp>
      <p:sp>
        <p:nvSpPr>
          <p:cNvPr id="3" name="TextBox 2">
            <a:extLst>
              <a:ext uri="{FF2B5EF4-FFF2-40B4-BE49-F238E27FC236}">
                <a16:creationId xmlns:a16="http://schemas.microsoft.com/office/drawing/2014/main" id="{4FF409B3-04FD-C731-94E1-267DAA14B44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n=474.</a:t>
            </a:r>
          </a:p>
        </p:txBody>
      </p:sp>
      <p:sp>
        <p:nvSpPr>
          <p:cNvPr id="6" name="TextBox 5">
            <a:extLst>
              <a:ext uri="{FF2B5EF4-FFF2-40B4-BE49-F238E27FC236}">
                <a16:creationId xmlns:a16="http://schemas.microsoft.com/office/drawing/2014/main" id="{7A51BBD6-7110-51BF-AF8D-C8C0E2496F38}"/>
              </a:ext>
            </a:extLst>
          </p:cNvPr>
          <p:cNvSpPr txBox="1"/>
          <p:nvPr/>
        </p:nvSpPr>
        <p:spPr>
          <a:xfrm>
            <a:off x="2960704" y="3117182"/>
            <a:ext cx="9517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55%</a:t>
            </a:r>
          </a:p>
        </p:txBody>
      </p:sp>
      <p:sp>
        <p:nvSpPr>
          <p:cNvPr id="7" name="TextBox 6">
            <a:extLst>
              <a:ext uri="{FF2B5EF4-FFF2-40B4-BE49-F238E27FC236}">
                <a16:creationId xmlns:a16="http://schemas.microsoft.com/office/drawing/2014/main" id="{E8384FCA-3D1C-AF8D-12E9-95A17606F78B}"/>
              </a:ext>
            </a:extLst>
          </p:cNvPr>
          <p:cNvSpPr txBox="1"/>
          <p:nvPr/>
        </p:nvSpPr>
        <p:spPr>
          <a:xfrm>
            <a:off x="1386495" y="3153999"/>
            <a:ext cx="9517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45%</a:t>
            </a:r>
          </a:p>
        </p:txBody>
      </p:sp>
      <p:sp>
        <p:nvSpPr>
          <p:cNvPr id="8" name="Round Same Side Corner Rectangle 58">
            <a:extLst>
              <a:ext uri="{FF2B5EF4-FFF2-40B4-BE49-F238E27FC236}">
                <a16:creationId xmlns:a16="http://schemas.microsoft.com/office/drawing/2014/main" id="{DB1BC8F0-E260-FAE2-C84F-C87273248A63}"/>
              </a:ext>
            </a:extLst>
          </p:cNvPr>
          <p:cNvSpPr/>
          <p:nvPr/>
        </p:nvSpPr>
        <p:spPr>
          <a:xfrm rot="16200000" flipH="1">
            <a:off x="3285562" y="3190875"/>
            <a:ext cx="204543" cy="914400"/>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9" name="Round Same Side Corner Rectangle 58">
            <a:extLst>
              <a:ext uri="{FF2B5EF4-FFF2-40B4-BE49-F238E27FC236}">
                <a16:creationId xmlns:a16="http://schemas.microsoft.com/office/drawing/2014/main" id="{F4172DBD-DFC1-2CEC-36EF-BBDE20775682}"/>
              </a:ext>
            </a:extLst>
          </p:cNvPr>
          <p:cNvSpPr/>
          <p:nvPr/>
        </p:nvSpPr>
        <p:spPr>
          <a:xfrm rot="16200000" flipH="1">
            <a:off x="1753528" y="3192563"/>
            <a:ext cx="201168" cy="914400"/>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10" name="Google Shape;2323;p39">
            <a:extLst>
              <a:ext uri="{FF2B5EF4-FFF2-40B4-BE49-F238E27FC236}">
                <a16:creationId xmlns:a16="http://schemas.microsoft.com/office/drawing/2014/main" id="{C3A5E340-8BDB-9890-1F46-4E849F5A7B9C}"/>
              </a:ext>
            </a:extLst>
          </p:cNvPr>
          <p:cNvSpPr>
            <a:spLocks noChangeAspect="1"/>
          </p:cNvSpPr>
          <p:nvPr/>
        </p:nvSpPr>
        <p:spPr>
          <a:xfrm>
            <a:off x="454579" y="2059982"/>
            <a:ext cx="887977" cy="1685473"/>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11" name="Google Shape;2321;p39">
            <a:extLst>
              <a:ext uri="{FF2B5EF4-FFF2-40B4-BE49-F238E27FC236}">
                <a16:creationId xmlns:a16="http://schemas.microsoft.com/office/drawing/2014/main" id="{9C2FF0D4-F98D-0769-9E8A-06E82ADDCEE4}"/>
              </a:ext>
            </a:extLst>
          </p:cNvPr>
          <p:cNvSpPr>
            <a:spLocks noChangeAspect="1"/>
          </p:cNvSpPr>
          <p:nvPr/>
        </p:nvSpPr>
        <p:spPr>
          <a:xfrm>
            <a:off x="2272847" y="2067874"/>
            <a:ext cx="748969" cy="166968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12" name="Content Placeholder 4">
            <a:extLst>
              <a:ext uri="{FF2B5EF4-FFF2-40B4-BE49-F238E27FC236}">
                <a16:creationId xmlns:a16="http://schemas.microsoft.com/office/drawing/2014/main" id="{3C3C92A9-316D-AFB9-D424-9FF2DBD5FF93}"/>
              </a:ext>
            </a:extLst>
          </p:cNvPr>
          <p:cNvSpPr txBox="1">
            <a:spLocks/>
          </p:cNvSpPr>
          <p:nvPr/>
        </p:nvSpPr>
        <p:spPr>
          <a:xfrm>
            <a:off x="596922" y="4583205"/>
            <a:ext cx="3148140" cy="115973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solidFill>
                  <a:srgbClr val="000000"/>
                </a:solidFill>
                <a:latin typeface="Arial"/>
                <a:cs typeface="Arial"/>
              </a:rPr>
              <a:t>More</a:t>
            </a:r>
            <a:r>
              <a:rPr kumimoji="0" lang="en-US" sz="1600" b="0" i="0" u="none" strike="noStrike" kern="1200" cap="none" spc="0" normalizeH="0" baseline="0" noProof="0">
                <a:ln>
                  <a:noFill/>
                </a:ln>
                <a:solidFill>
                  <a:srgbClr val="000000"/>
                </a:solidFill>
                <a:effectLst/>
                <a:uLnTx/>
                <a:uFillTx/>
                <a:latin typeface="Arial"/>
                <a:ea typeface="+mn-ea"/>
                <a:cs typeface="Arial"/>
              </a:rPr>
              <a:t> men than women. </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Female n=210</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Male n=263</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rPr>
              <a:t>Non-Binary n=1</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13" name="Content Placeholder 8">
            <a:extLst>
              <a:ext uri="{FF2B5EF4-FFF2-40B4-BE49-F238E27FC236}">
                <a16:creationId xmlns:a16="http://schemas.microsoft.com/office/drawing/2014/main" id="{4BEA88AC-C4E8-674A-1DAD-40D332D08A6F}"/>
              </a:ext>
            </a:extLst>
          </p:cNvPr>
          <p:cNvGraphicFramePr>
            <a:graphicFrameLocks/>
          </p:cNvGraphicFramePr>
          <p:nvPr>
            <p:extLst>
              <p:ext uri="{D42A27DB-BD31-4B8C-83A1-F6EECF244321}">
                <p14:modId xmlns:p14="http://schemas.microsoft.com/office/powerpoint/2010/main" val="4276594169"/>
              </p:ext>
            </p:extLst>
          </p:nvPr>
        </p:nvGraphicFramePr>
        <p:xfrm>
          <a:off x="4188348" y="1096715"/>
          <a:ext cx="3815304" cy="3565161"/>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id="{AA0C54C7-F4D8-5C62-0A05-6EBC90F56EAD}"/>
              </a:ext>
            </a:extLst>
          </p:cNvPr>
          <p:cNvSpPr txBox="1"/>
          <p:nvPr/>
        </p:nvSpPr>
        <p:spPr>
          <a:xfrm>
            <a:off x="5657183" y="2863817"/>
            <a:ext cx="87763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Black" panose="020B0604020202020204" pitchFamily="34" charset="0"/>
                <a:ea typeface="+mn-ea"/>
                <a:cs typeface="Arial Black" panose="020B0604020202020204" pitchFamily="34" charset="0"/>
              </a:rPr>
              <a:t>AGE</a:t>
            </a:r>
          </a:p>
        </p:txBody>
      </p:sp>
      <p:graphicFrame>
        <p:nvGraphicFramePr>
          <p:cNvPr id="15" name="Content Placeholder 8">
            <a:extLst>
              <a:ext uri="{FF2B5EF4-FFF2-40B4-BE49-F238E27FC236}">
                <a16:creationId xmlns:a16="http://schemas.microsoft.com/office/drawing/2014/main" id="{0FB0DD8E-9939-6981-87EE-50BD4EE25376}"/>
              </a:ext>
            </a:extLst>
          </p:cNvPr>
          <p:cNvGraphicFramePr>
            <a:graphicFrameLocks/>
          </p:cNvGraphicFramePr>
          <p:nvPr>
            <p:extLst>
              <p:ext uri="{D42A27DB-BD31-4B8C-83A1-F6EECF244321}">
                <p14:modId xmlns:p14="http://schemas.microsoft.com/office/powerpoint/2010/main" val="3568718413"/>
              </p:ext>
            </p:extLst>
          </p:nvPr>
        </p:nvGraphicFramePr>
        <p:xfrm>
          <a:off x="8067234" y="1206448"/>
          <a:ext cx="3815304" cy="3565161"/>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E2AE2533-A593-5C63-E26A-8B2BABCEDE52}"/>
              </a:ext>
            </a:extLst>
          </p:cNvPr>
          <p:cNvSpPr txBox="1"/>
          <p:nvPr/>
        </p:nvSpPr>
        <p:spPr>
          <a:xfrm>
            <a:off x="9322874" y="2902718"/>
            <a:ext cx="13040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Black" panose="020B0604020202020204" pitchFamily="34" charset="0"/>
                <a:ea typeface="+mn-ea"/>
                <a:cs typeface="Arial Black" panose="020B0604020202020204" pitchFamily="34" charset="0"/>
              </a:rPr>
              <a:t>INCOME</a:t>
            </a:r>
          </a:p>
        </p:txBody>
      </p:sp>
      <p:sp>
        <p:nvSpPr>
          <p:cNvPr id="17" name="TextBox 16">
            <a:extLst>
              <a:ext uri="{FF2B5EF4-FFF2-40B4-BE49-F238E27FC236}">
                <a16:creationId xmlns:a16="http://schemas.microsoft.com/office/drawing/2014/main" id="{F4178580-EB6B-7A42-333C-CB077ACB8D15}"/>
              </a:ext>
            </a:extLst>
          </p:cNvPr>
          <p:cNvSpPr txBox="1"/>
          <p:nvPr/>
        </p:nvSpPr>
        <p:spPr>
          <a:xfrm>
            <a:off x="8267704" y="4583205"/>
            <a:ext cx="36148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diverse balance of all income groups was achieved.</a:t>
            </a:r>
          </a:p>
        </p:txBody>
      </p:sp>
      <p:sp>
        <p:nvSpPr>
          <p:cNvPr id="18" name="TextBox 17">
            <a:extLst>
              <a:ext uri="{FF2B5EF4-FFF2-40B4-BE49-F238E27FC236}">
                <a16:creationId xmlns:a16="http://schemas.microsoft.com/office/drawing/2014/main" id="{08062266-D4ED-9F93-4F7A-BC3E74375DBB}"/>
              </a:ext>
            </a:extLst>
          </p:cNvPr>
          <p:cNvSpPr txBox="1"/>
          <p:nvPr/>
        </p:nvSpPr>
        <p:spPr>
          <a:xfrm>
            <a:off x="4262974" y="4583205"/>
            <a:ext cx="3666053" cy="830997"/>
          </a:xfrm>
          <a:prstGeom prst="rect">
            <a:avLst/>
          </a:prstGeom>
          <a:noFill/>
        </p:spPr>
        <p:txBody>
          <a:bodyPr wrap="square" lIns="91440" tIns="45720" rIns="91440" bIns="45720" rtlCol="0" anchor="t">
            <a:spAutoFit/>
          </a:bodyPr>
          <a:lstStyle/>
          <a:p>
            <a:pPr algn="ctr">
              <a:defRPr/>
            </a:pPr>
            <a:r>
              <a:rPr kumimoji="0" lang="en-US" sz="1600" b="0" i="0" u="none" strike="noStrike" kern="1200" cap="none" spc="0" normalizeH="0" baseline="0" noProof="0">
                <a:ln>
                  <a:noFill/>
                </a:ln>
                <a:solidFill>
                  <a:srgbClr val="000000"/>
                </a:solidFill>
                <a:effectLst/>
                <a:uLnTx/>
                <a:uFillTx/>
                <a:latin typeface="Arial"/>
                <a:ea typeface="+mn-ea"/>
                <a:cs typeface="Arial"/>
              </a:rPr>
              <a:t>We surveyed a well-diversified set of age brackets, in this survey, across the US market</a:t>
            </a:r>
            <a:r>
              <a:rPr lang="en-US" sz="1600">
                <a:solidFill>
                  <a:srgbClr val="000000"/>
                </a:solidFill>
                <a:latin typeface="Arial"/>
                <a:cs typeface="Arial"/>
              </a:rPr>
              <a:t>, overall.</a:t>
            </a:r>
            <a:endParaRPr kumimoji="0" lang="en-US" sz="1600" b="0" i="0" u="none" strike="noStrike" kern="1200" cap="none" spc="0" normalizeH="0" baseline="0" noProof="0">
              <a:ln>
                <a:noFill/>
              </a:ln>
              <a:solidFill>
                <a:srgbClr val="000000"/>
              </a:solidFill>
              <a:effectLst/>
              <a:uLnTx/>
              <a:uFillTx/>
              <a:latin typeface="Arial"/>
              <a:ea typeface="+mn-ea"/>
              <a:cs typeface="Arial"/>
            </a:endParaRPr>
          </a:p>
        </p:txBody>
      </p:sp>
      <p:cxnSp>
        <p:nvCxnSpPr>
          <p:cNvPr id="19" name="Straight Connector 18">
            <a:extLst>
              <a:ext uri="{FF2B5EF4-FFF2-40B4-BE49-F238E27FC236}">
                <a16:creationId xmlns:a16="http://schemas.microsoft.com/office/drawing/2014/main" id="{CA6D7141-D556-FDA1-03B2-504AA568B5C9}"/>
              </a:ext>
            </a:extLst>
          </p:cNvPr>
          <p:cNvCxnSpPr>
            <a:cxnSpLocks/>
          </p:cNvCxnSpPr>
          <p:nvPr/>
        </p:nvCxnSpPr>
        <p:spPr>
          <a:xfrm>
            <a:off x="4262974" y="1513761"/>
            <a:ext cx="0" cy="4403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2081124-47E1-C511-04B1-F07A760EE159}"/>
              </a:ext>
            </a:extLst>
          </p:cNvPr>
          <p:cNvCxnSpPr>
            <a:cxnSpLocks/>
          </p:cNvCxnSpPr>
          <p:nvPr/>
        </p:nvCxnSpPr>
        <p:spPr>
          <a:xfrm>
            <a:off x="7929027" y="1548850"/>
            <a:ext cx="0" cy="440379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6914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Familiarity: it</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IT n=247. Question: “How familiar would you consider yourself regarding the use of these supplements?”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695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695024"/>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Italian top familiarity response</a:t>
            </a:r>
            <a:r>
              <a:rPr lang="en-US" sz="1400">
                <a:solidFill>
                  <a:srgbClr val="000000"/>
                </a:solidFill>
                <a:latin typeface="Arial"/>
                <a:ea typeface="Arial"/>
                <a:cs typeface="Arial"/>
                <a:sym typeface="Arial"/>
              </a:rPr>
              <a:t>s, like those from the UK are relatively low.</a:t>
            </a:r>
          </a:p>
          <a:p>
            <a:pPr marL="285750" indent="-285750">
              <a:buClr>
                <a:srgbClr val="000000"/>
              </a:buClr>
              <a:buSzPts val="1400"/>
              <a:buFont typeface="Arial"/>
              <a:buChar char="•"/>
              <a:defRPr/>
            </a:pPr>
            <a:r>
              <a:rPr lang="en-US" sz="1400">
                <a:solidFill>
                  <a:srgbClr val="000000"/>
                </a:solidFill>
                <a:latin typeface="Arial"/>
                <a:cs typeface="Arial"/>
              </a:rPr>
              <a:t>Prebiotic familiarity is 26% top and 56% top-2.</a:t>
            </a:r>
          </a:p>
        </p:txBody>
      </p:sp>
      <p:graphicFrame>
        <p:nvGraphicFramePr>
          <p:cNvPr id="8" name="Chart 7">
            <a:extLst>
              <a:ext uri="{FF2B5EF4-FFF2-40B4-BE49-F238E27FC236}">
                <a16:creationId xmlns:a16="http://schemas.microsoft.com/office/drawing/2014/main" id="{24119AB7-9493-A0A3-8347-DEC216A0E6F9}"/>
              </a:ext>
            </a:extLst>
          </p:cNvPr>
          <p:cNvGraphicFramePr/>
          <p:nvPr>
            <p:extLst>
              <p:ext uri="{D42A27DB-BD31-4B8C-83A1-F6EECF244321}">
                <p14:modId xmlns:p14="http://schemas.microsoft.com/office/powerpoint/2010/main" val="1524435518"/>
              </p:ext>
            </p:extLst>
          </p:nvPr>
        </p:nvGraphicFramePr>
        <p:xfrm>
          <a:off x="190831" y="1358211"/>
          <a:ext cx="12001169" cy="50266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535189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Familiarity: </a:t>
            </a:r>
            <a:r>
              <a:rPr lang="en-US" err="1">
                <a:solidFill>
                  <a:schemeClr val="tx1"/>
                </a:solidFill>
              </a:rPr>
              <a:t>kr</a:t>
            </a:r>
            <a:endParaRPr lang="en-US">
              <a:solidFill>
                <a:schemeClr val="tx1"/>
              </a:solidFill>
            </a:endParaRP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KR n=316. Question: “How familiar would you consider yourself regarding the use of these supplements?”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19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17562"/>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Korean responses show relatively low top familiarity levels, but also some of the lowest responses for minimally familiar.</a:t>
            </a:r>
            <a:endParaRPr lang="en-US" sz="1400" b="0" i="0" u="none" strike="noStrike" kern="1200" cap="none" spc="0" normalizeH="0" baseline="0" noProof="0">
              <a:ln>
                <a:noFill/>
              </a:ln>
              <a:solidFill>
                <a:srgbClr val="000000"/>
              </a:solidFill>
              <a:effectLst/>
              <a:uLnTx/>
              <a:uFillTx/>
              <a:latin typeface="Arial"/>
              <a:ea typeface="Arial"/>
              <a:cs typeface="Arial"/>
            </a:endParaRPr>
          </a:p>
          <a:p>
            <a:pPr marL="285750" indent="-285750">
              <a:buClr>
                <a:srgbClr val="000000"/>
              </a:buClr>
              <a:buSzPts val="1400"/>
              <a:buFont typeface="Arial"/>
              <a:buChar char="•"/>
              <a:defRPr/>
            </a:pPr>
            <a:r>
              <a:rPr lang="en-US" sz="1400">
                <a:solidFill>
                  <a:srgbClr val="000000"/>
                </a:solidFill>
                <a:latin typeface="Arial"/>
                <a:ea typeface="Arial"/>
                <a:cs typeface="Arial"/>
              </a:rPr>
              <a:t>Prebiotics are 23% top and 57% top-2.</a:t>
            </a:r>
          </a:p>
        </p:txBody>
      </p:sp>
      <p:graphicFrame>
        <p:nvGraphicFramePr>
          <p:cNvPr id="8" name="Chart 7">
            <a:extLst>
              <a:ext uri="{FF2B5EF4-FFF2-40B4-BE49-F238E27FC236}">
                <a16:creationId xmlns:a16="http://schemas.microsoft.com/office/drawing/2014/main" id="{24119AB7-9493-A0A3-8347-DEC216A0E6F9}"/>
              </a:ext>
            </a:extLst>
          </p:cNvPr>
          <p:cNvGraphicFramePr/>
          <p:nvPr>
            <p:extLst>
              <p:ext uri="{D42A27DB-BD31-4B8C-83A1-F6EECF244321}">
                <p14:modId xmlns:p14="http://schemas.microsoft.com/office/powerpoint/2010/main" val="3557907483"/>
              </p:ext>
            </p:extLst>
          </p:nvPr>
        </p:nvGraphicFramePr>
        <p:xfrm>
          <a:off x="190831" y="1358211"/>
          <a:ext cx="12001169" cy="50266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844696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Familiarity: au</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AU n=197. Question: “How familiar would you consider yourself regarding the use of these supplements?”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19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19024"/>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Australians have some of the largest response rates for “Never heard of it”, and lowest top familiarity responses.</a:t>
            </a:r>
          </a:p>
          <a:p>
            <a:pPr marL="285750" indent="-285750">
              <a:buClr>
                <a:srgbClr val="000000"/>
              </a:buClr>
              <a:buSzPts val="1400"/>
              <a:buFont typeface="Arial"/>
              <a:buChar char="•"/>
              <a:defRPr/>
            </a:pPr>
            <a:r>
              <a:rPr lang="en-US" sz="1400">
                <a:solidFill>
                  <a:srgbClr val="000000"/>
                </a:solidFill>
                <a:latin typeface="Arial"/>
                <a:cs typeface="Arial"/>
              </a:rPr>
              <a:t>Prebiotics sit at 22% top and 53% top-2.</a:t>
            </a:r>
          </a:p>
        </p:txBody>
      </p:sp>
      <p:graphicFrame>
        <p:nvGraphicFramePr>
          <p:cNvPr id="8" name="Chart 7">
            <a:extLst>
              <a:ext uri="{FF2B5EF4-FFF2-40B4-BE49-F238E27FC236}">
                <a16:creationId xmlns:a16="http://schemas.microsoft.com/office/drawing/2014/main" id="{24119AB7-9493-A0A3-8347-DEC216A0E6F9}"/>
              </a:ext>
            </a:extLst>
          </p:cNvPr>
          <p:cNvGraphicFramePr/>
          <p:nvPr>
            <p:extLst>
              <p:ext uri="{D42A27DB-BD31-4B8C-83A1-F6EECF244321}">
                <p14:modId xmlns:p14="http://schemas.microsoft.com/office/powerpoint/2010/main" val="2629623472"/>
              </p:ext>
            </p:extLst>
          </p:nvPr>
        </p:nvGraphicFramePr>
        <p:xfrm>
          <a:off x="190831" y="1358211"/>
          <a:ext cx="12001169" cy="50266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992406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Familiarity: in</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IN n=367. Question: “How familiar would you consider yourself regarding the use of these supplements?”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659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659024"/>
            <a:ext cx="100584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Top-2 responses in India are significantly higher than in any other country, with all supplements having 20%+ top response and most over 30%, and the top supplements seeing top-2 responses above 80%.</a:t>
            </a:r>
          </a:p>
          <a:p>
            <a:pPr marL="285750" indent="-285750">
              <a:buClr>
                <a:srgbClr val="000000"/>
              </a:buClr>
              <a:buSzPts val="1400"/>
              <a:buFont typeface="Arial"/>
              <a:buChar char="•"/>
              <a:defRPr/>
            </a:pPr>
            <a:r>
              <a:rPr lang="en-US" sz="1400">
                <a:solidFill>
                  <a:srgbClr val="000000"/>
                </a:solidFill>
                <a:latin typeface="Arial"/>
                <a:cs typeface="Arial"/>
              </a:rPr>
              <a:t>Prebiotics sit at 25% top and 63% top-2.</a:t>
            </a:r>
          </a:p>
        </p:txBody>
      </p:sp>
      <p:graphicFrame>
        <p:nvGraphicFramePr>
          <p:cNvPr id="8" name="Chart 7">
            <a:extLst>
              <a:ext uri="{FF2B5EF4-FFF2-40B4-BE49-F238E27FC236}">
                <a16:creationId xmlns:a16="http://schemas.microsoft.com/office/drawing/2014/main" id="{24119AB7-9493-A0A3-8347-DEC216A0E6F9}"/>
              </a:ext>
            </a:extLst>
          </p:cNvPr>
          <p:cNvGraphicFramePr/>
          <p:nvPr>
            <p:extLst>
              <p:ext uri="{D42A27DB-BD31-4B8C-83A1-F6EECF244321}">
                <p14:modId xmlns:p14="http://schemas.microsoft.com/office/powerpoint/2010/main" val="2863350907"/>
              </p:ext>
            </p:extLst>
          </p:nvPr>
        </p:nvGraphicFramePr>
        <p:xfrm>
          <a:off x="190831" y="1534602"/>
          <a:ext cx="12001169" cy="48502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505191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Perceived effectiveness: country</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n varies. Question: “What is your opinion of the effectiveness/benefit of each of these supplements?” Sum of top 2 responses marked “I trust that it is effective, and I have experienced its benefits” and “I trust that it is effective, but I haven't experienced benefits”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07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07024"/>
            <a:ext cx="100584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As with familiarity, Indian respondents significantly over-index for most of the supplements surveyed, especially for those herbs of Indian origin.</a:t>
            </a:r>
            <a:endParaRPr kumimoji="0" lang="en-US" sz="1400" b="0" i="0" u="none" strike="noStrike" kern="1200" cap="none" spc="0" normalizeH="0" baseline="0" noProof="0">
              <a:ln>
                <a:noFill/>
              </a:ln>
              <a:solidFill>
                <a:srgbClr val="000000"/>
              </a:solidFill>
              <a:effectLst/>
              <a:uLnTx/>
              <a:uFillTx/>
              <a:latin typeface="Arial"/>
              <a:ea typeface="Arial"/>
              <a:cs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US responses are also quite high.</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9" name="Chart 8">
            <a:extLst>
              <a:ext uri="{FF2B5EF4-FFF2-40B4-BE49-F238E27FC236}">
                <a16:creationId xmlns:a16="http://schemas.microsoft.com/office/drawing/2014/main" id="{CFA5D16A-F04D-7A83-0799-5CC3BB48B40A}"/>
              </a:ext>
            </a:extLst>
          </p:cNvPr>
          <p:cNvGraphicFramePr/>
          <p:nvPr>
            <p:extLst>
              <p:ext uri="{D42A27DB-BD31-4B8C-83A1-F6EECF244321}">
                <p14:modId xmlns:p14="http://schemas.microsoft.com/office/powerpoint/2010/main" val="2214491032"/>
              </p:ext>
            </p:extLst>
          </p:nvPr>
        </p:nvGraphicFramePr>
        <p:xfrm>
          <a:off x="198783" y="1529647"/>
          <a:ext cx="11993217" cy="48552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04195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Perceived effectiveness: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n varies. Question: “What is your opinion of the effectiveness/benefit of each of these supplements?” Sum of top 2 responses marked “I trust that it is effective, and I have experienced its benefits” and “I trust that it is effective, but I haven't experienced benefits”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Many supplements skew older in terms of perceived effectiveness among prebiotic users.</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400">
                <a:solidFill>
                  <a:srgbClr val="000000"/>
                </a:solidFill>
                <a:latin typeface="Arial"/>
                <a:cs typeface="Arial"/>
                <a:sym typeface="Arial"/>
              </a:rPr>
              <a:t>Prebiotics skew older and female in this regard.</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6" name="Chart 5">
            <a:extLst>
              <a:ext uri="{FF2B5EF4-FFF2-40B4-BE49-F238E27FC236}">
                <a16:creationId xmlns:a16="http://schemas.microsoft.com/office/drawing/2014/main" id="{0B9D96C0-AD81-F828-7B2F-A04BC80B12AA}"/>
              </a:ext>
            </a:extLst>
          </p:cNvPr>
          <p:cNvGraphicFramePr/>
          <p:nvPr>
            <p:extLst>
              <p:ext uri="{D42A27DB-BD31-4B8C-83A1-F6EECF244321}">
                <p14:modId xmlns:p14="http://schemas.microsoft.com/office/powerpoint/2010/main" val="1748452457"/>
              </p:ext>
            </p:extLst>
          </p:nvPr>
        </p:nvGraphicFramePr>
        <p:xfrm>
          <a:off x="198783" y="1529648"/>
          <a:ext cx="11993217" cy="48552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082148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Perceived effectiveness: </a:t>
            </a:r>
            <a:br>
              <a:rPr lang="en-US">
                <a:solidFill>
                  <a:schemeClr val="tx1"/>
                </a:solidFill>
              </a:rPr>
            </a:br>
            <a:r>
              <a:rPr lang="en-US">
                <a:solidFill>
                  <a:schemeClr val="tx1"/>
                </a:solidFill>
              </a:rPr>
              <a:t>us,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8229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n varies. Question: “What is your opinion of the effectiveness/benefit of each of these supplements?” Sum of top 2 responses marked “I trust that it is effective, and I have experienced its benefits” and “I trust that it is effective, but I haven't experienced benefits”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27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27024"/>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The US sees a similar older skew to many supplements in terms of perceived effectiveness.</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400">
                <a:solidFill>
                  <a:srgbClr val="000000"/>
                </a:solidFill>
                <a:latin typeface="Arial"/>
                <a:cs typeface="Arial"/>
                <a:sym typeface="Arial"/>
              </a:rPr>
              <a:t>Prebiotics is also skewed older and female in the US.</a:t>
            </a:r>
            <a:endParaRPr lang="en-US" sz="1400">
              <a:solidFill>
                <a:srgbClr val="000000"/>
              </a:solidFill>
              <a:latin typeface="Arial"/>
              <a:cs typeface="Arial"/>
            </a:endParaRPr>
          </a:p>
        </p:txBody>
      </p:sp>
      <p:graphicFrame>
        <p:nvGraphicFramePr>
          <p:cNvPr id="6" name="Chart 5">
            <a:extLst>
              <a:ext uri="{FF2B5EF4-FFF2-40B4-BE49-F238E27FC236}">
                <a16:creationId xmlns:a16="http://schemas.microsoft.com/office/drawing/2014/main" id="{4EC95822-2D8F-56E0-2424-E3E7B882282D}"/>
              </a:ext>
            </a:extLst>
          </p:cNvPr>
          <p:cNvGraphicFramePr/>
          <p:nvPr>
            <p:extLst>
              <p:ext uri="{D42A27DB-BD31-4B8C-83A1-F6EECF244321}">
                <p14:modId xmlns:p14="http://schemas.microsoft.com/office/powerpoint/2010/main" val="3455584134"/>
              </p:ext>
            </p:extLst>
          </p:nvPr>
        </p:nvGraphicFramePr>
        <p:xfrm>
          <a:off x="198783" y="1529647"/>
          <a:ext cx="11993217" cy="48552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753430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p86"/>
          <p:cNvSpPr txBox="1">
            <a:spLocks noGrp="1"/>
          </p:cNvSpPr>
          <p:nvPr>
            <p:ph type="title"/>
          </p:nvPr>
        </p:nvSpPr>
        <p:spPr>
          <a:xfrm>
            <a:off x="896510" y="186881"/>
            <a:ext cx="10515600" cy="456750"/>
          </a:xfrm>
          <a:prstGeom prst="rect">
            <a:avLst/>
          </a:prstGeom>
          <a:noFill/>
          <a:ln>
            <a:noFill/>
          </a:ln>
        </p:spPr>
        <p:txBody>
          <a:bodyPr spcFirstLastPara="1" wrap="square" lIns="91425" tIns="45700" rIns="91425" bIns="45700" anchor="ctr" anchorCtr="0">
            <a:noAutofit/>
          </a:bodyPr>
          <a:lstStyle/>
          <a:p>
            <a:r>
              <a:rPr lang="en-US">
                <a:solidFill>
                  <a:schemeClr val="tx1"/>
                </a:solidFill>
              </a:rPr>
              <a:t>PERCEIVED EFFECTIVENESS: ALL USERS</a:t>
            </a:r>
          </a:p>
        </p:txBody>
      </p:sp>
      <p:sp>
        <p:nvSpPr>
          <p:cNvPr id="1325" name="Google Shape;1325;p86"/>
          <p:cNvSpPr txBox="1"/>
          <p:nvPr/>
        </p:nvSpPr>
        <p:spPr>
          <a:xfrm>
            <a:off x="0" y="6611779"/>
            <a:ext cx="7772400"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a:t>
            </a:r>
            <a:r>
              <a:rPr lang="en-US" sz="1000">
                <a:solidFill>
                  <a:srgbClr val="7F7F7F"/>
                </a:solidFill>
                <a:latin typeface="Arial"/>
                <a:ea typeface="Arial"/>
                <a:cs typeface="Arial"/>
                <a:sym typeface="Arial"/>
              </a:rPr>
              <a:t>n varies</a:t>
            </a:r>
            <a:r>
              <a:rPr lang="en-US" sz="1000" b="0" i="0" u="none" strike="noStrike" cap="none">
                <a:solidFill>
                  <a:srgbClr val="7F7F7F"/>
                </a:solidFill>
                <a:latin typeface="Arial"/>
                <a:ea typeface="Arial"/>
                <a:cs typeface="Arial"/>
                <a:sym typeface="Arial"/>
              </a:rPr>
              <a:t>.</a:t>
            </a:r>
            <a:r>
              <a:rPr lang="en-US" sz="1000">
                <a:solidFill>
                  <a:srgbClr val="7F7F7F"/>
                </a:solidFill>
                <a:latin typeface="Arial"/>
                <a:ea typeface="Arial"/>
                <a:cs typeface="Arial"/>
                <a:sym typeface="Arial"/>
              </a:rPr>
              <a:t> </a:t>
            </a:r>
            <a:r>
              <a:rPr lang="en-US" sz="1000" b="0" i="0" u="none" strike="noStrike" cap="none">
                <a:solidFill>
                  <a:srgbClr val="7F7F7F"/>
                </a:solidFill>
                <a:latin typeface="Arial"/>
                <a:ea typeface="Arial"/>
                <a:cs typeface="Arial"/>
                <a:sym typeface="Arial"/>
              </a:rPr>
              <a:t>Question: “What is your opinion of the effectiveness/benefit of each of these supplements?”</a:t>
            </a:r>
            <a:endParaRPr/>
          </a:p>
        </p:txBody>
      </p:sp>
      <p:pic>
        <p:nvPicPr>
          <p:cNvPr id="1326" name="Google Shape;1326;p86" descr="Icon&#10;&#10;Description automatically generated"/>
          <p:cNvPicPr preferRelativeResize="0"/>
          <p:nvPr/>
        </p:nvPicPr>
        <p:blipFill rotWithShape="1">
          <a:blip r:embed="rId3">
            <a:alphaModFix/>
          </a:blip>
          <a:srcRect/>
          <a:stretch/>
        </p:blipFill>
        <p:spPr>
          <a:xfrm>
            <a:off x="838200" y="719024"/>
            <a:ext cx="457200" cy="457200"/>
          </a:xfrm>
          <a:prstGeom prst="rect">
            <a:avLst/>
          </a:prstGeom>
          <a:noFill/>
          <a:ln>
            <a:noFill/>
          </a:ln>
        </p:spPr>
      </p:pic>
      <p:sp>
        <p:nvSpPr>
          <p:cNvPr id="1327" name="Google Shape;1327;p86"/>
          <p:cNvSpPr txBox="1"/>
          <p:nvPr/>
        </p:nvSpPr>
        <p:spPr>
          <a:xfrm>
            <a:off x="1295400" y="719024"/>
            <a:ext cx="100584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Arial"/>
              <a:buNone/>
            </a:pPr>
            <a:r>
              <a:rPr lang="en-US" sz="1400" b="1">
                <a:solidFill>
                  <a:schemeClr val="dk1"/>
                </a:solidFill>
                <a:latin typeface="Arial"/>
                <a:ea typeface="Arial"/>
                <a:cs typeface="Arial"/>
                <a:sym typeface="Arial"/>
              </a:rPr>
              <a:t>Key Insights:</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ea typeface="Arial"/>
                <a:cs typeface="Arial"/>
                <a:sym typeface="Arial"/>
              </a:rPr>
              <a:t>Top 2 responses for each ingredient are all over 40%; Lutein sits at 74% top-2.</a:t>
            </a:r>
            <a:endParaRPr lang="en-US" sz="1400">
              <a:solidFill>
                <a:schemeClr val="dk1"/>
              </a:solidFill>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ea typeface="Arial"/>
                <a:cs typeface="Arial"/>
                <a:sym typeface="Arial"/>
              </a:rPr>
              <a:t>The two not effective responses have by far the lowest response rates across the board with no single response for “I know it’s not effective” above 4%.</a:t>
            </a:r>
            <a:endParaRPr sz="1400">
              <a:solidFill>
                <a:schemeClr val="dk1"/>
              </a:solidFill>
              <a:ea typeface="Arial"/>
              <a:cs typeface="Arial"/>
              <a:sym typeface="Arial"/>
            </a:endParaRPr>
          </a:p>
        </p:txBody>
      </p:sp>
      <p:graphicFrame>
        <p:nvGraphicFramePr>
          <p:cNvPr id="1328" name="Google Shape;1328;p86"/>
          <p:cNvGraphicFramePr/>
          <p:nvPr>
            <p:extLst>
              <p:ext uri="{D42A27DB-BD31-4B8C-83A1-F6EECF244321}">
                <p14:modId xmlns:p14="http://schemas.microsoft.com/office/powerpoint/2010/main" val="3642009222"/>
              </p:ext>
            </p:extLst>
          </p:nvPr>
        </p:nvGraphicFramePr>
        <p:xfrm>
          <a:off x="198783" y="1550505"/>
          <a:ext cx="11993217" cy="483439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Perceived effectiveness: us</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8229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n varies. Question: “What is your opinion of the effectiveness/benefit of each of these supplements?”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675569"/>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indent="-285750">
              <a:buClr>
                <a:srgbClr val="000000"/>
              </a:buClr>
              <a:buSzPts val="1400"/>
              <a:buFont typeface="Arial"/>
              <a:buChar char="•"/>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US respondents have almost all supplements over 60% top-2</a:t>
            </a:r>
            <a:endParaRPr lang="en-US" sz="1400" b="0" i="0" u="none" strike="noStrike" kern="1200" cap="none" spc="0" normalizeH="0" baseline="0" noProof="0">
              <a:ln>
                <a:noFill/>
              </a:ln>
              <a:solidFill>
                <a:srgbClr val="000000"/>
              </a:solidFill>
              <a:effectLst/>
              <a:uLnTx/>
              <a:uFillTx/>
              <a:latin typeface="Arial"/>
              <a:ea typeface="Arial"/>
              <a:cs typeface="Arial"/>
            </a:endParaRPr>
          </a:p>
          <a:p>
            <a:pPr marL="285750" indent="-285750">
              <a:buClr>
                <a:srgbClr val="000000"/>
              </a:buClr>
              <a:buSzPts val="1400"/>
              <a:buFont typeface="Arial"/>
              <a:buChar char="•"/>
              <a:defRPr/>
            </a:pPr>
            <a:r>
              <a:rPr lang="en-US" sz="1400">
                <a:solidFill>
                  <a:srgbClr val="000000"/>
                </a:solidFill>
                <a:latin typeface="Arial"/>
                <a:cs typeface="Arial"/>
                <a:sym typeface="Arial"/>
              </a:rPr>
              <a:t>Prebiotics rank</a:t>
            </a: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 9</a:t>
            </a:r>
            <a:r>
              <a:rPr kumimoji="0" lang="en-US" sz="1400" b="0" i="0" u="none" strike="noStrike" kern="1200" cap="none" spc="0" normalizeH="0" baseline="30000" noProof="0">
                <a:ln>
                  <a:noFill/>
                </a:ln>
                <a:solidFill>
                  <a:srgbClr val="000000"/>
                </a:solidFill>
                <a:effectLst/>
                <a:uLnTx/>
                <a:uFillTx/>
                <a:latin typeface="Arial"/>
                <a:ea typeface="+mn-ea"/>
                <a:cs typeface="Arial"/>
                <a:sym typeface="Arial"/>
              </a:rPr>
              <a:t>th</a:t>
            </a: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 in terms of top response at </a:t>
            </a:r>
            <a:r>
              <a:rPr lang="en-US" sz="1400">
                <a:solidFill>
                  <a:srgbClr val="000000"/>
                </a:solidFill>
                <a:latin typeface="Arial"/>
                <a:cs typeface="Arial"/>
                <a:sym typeface="Arial"/>
              </a:rPr>
              <a:t>47</a:t>
            </a: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 and 7</a:t>
            </a:r>
            <a:r>
              <a:rPr kumimoji="0" lang="en-US" sz="1400" b="0" i="0" u="none" strike="noStrike" kern="1200" cap="none" spc="0" normalizeH="0" baseline="30000" noProof="0">
                <a:ln>
                  <a:noFill/>
                </a:ln>
                <a:solidFill>
                  <a:srgbClr val="000000"/>
                </a:solidFill>
                <a:effectLst/>
                <a:uLnTx/>
                <a:uFillTx/>
                <a:latin typeface="Arial"/>
                <a:ea typeface="+mn-ea"/>
                <a:cs typeface="Arial"/>
                <a:sym typeface="Arial"/>
              </a:rPr>
              <a:t>th</a:t>
            </a: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 top-2 at 81%.</a:t>
            </a:r>
            <a:endParaRPr lang="en-US" sz="1400">
              <a:solidFill>
                <a:srgbClr val="000000"/>
              </a:solidFill>
              <a:latin typeface="Arial"/>
              <a:cs typeface="Arial"/>
            </a:endParaRPr>
          </a:p>
        </p:txBody>
      </p:sp>
      <p:graphicFrame>
        <p:nvGraphicFramePr>
          <p:cNvPr id="9" name="Chart 8">
            <a:extLst>
              <a:ext uri="{FF2B5EF4-FFF2-40B4-BE49-F238E27FC236}">
                <a16:creationId xmlns:a16="http://schemas.microsoft.com/office/drawing/2014/main" id="{9D790414-0E18-9FB4-9A54-C9619A19A81E}"/>
              </a:ext>
            </a:extLst>
          </p:cNvPr>
          <p:cNvGraphicFramePr/>
          <p:nvPr>
            <p:extLst>
              <p:ext uri="{D42A27DB-BD31-4B8C-83A1-F6EECF244321}">
                <p14:modId xmlns:p14="http://schemas.microsoft.com/office/powerpoint/2010/main" val="3767832624"/>
              </p:ext>
            </p:extLst>
          </p:nvPr>
        </p:nvGraphicFramePr>
        <p:xfrm>
          <a:off x="198783" y="1358211"/>
          <a:ext cx="11993217" cy="50266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397057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Perceived effectiveness: uk</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8229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n varies. Question: “What is your opinion of the effectiveness/benefit of each of these supplements?”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Prebiotics are 9</a:t>
            </a:r>
            <a:r>
              <a:rPr kumimoji="0" lang="en-US" sz="1400" b="0" i="0" u="none" strike="noStrike" kern="1200" cap="none" spc="0" normalizeH="0" baseline="30000" noProof="0">
                <a:ln>
                  <a:noFill/>
                </a:ln>
                <a:solidFill>
                  <a:srgbClr val="000000"/>
                </a:solidFill>
                <a:effectLst/>
                <a:uLnTx/>
                <a:uFillTx/>
                <a:latin typeface="Arial"/>
                <a:ea typeface="Arial"/>
                <a:cs typeface="Arial"/>
                <a:sym typeface="Arial"/>
              </a:rPr>
              <a:t>th</a:t>
            </a: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 top response in the UK at 40%, also 9</a:t>
            </a:r>
            <a:r>
              <a:rPr kumimoji="0" lang="en-US" sz="1400" b="0" i="0" u="none" strike="noStrike" kern="1200" cap="none" spc="0" normalizeH="0" baseline="30000" noProof="0">
                <a:ln>
                  <a:noFill/>
                </a:ln>
                <a:solidFill>
                  <a:srgbClr val="000000"/>
                </a:solidFill>
                <a:effectLst/>
                <a:uLnTx/>
                <a:uFillTx/>
                <a:latin typeface="Arial"/>
                <a:ea typeface="Arial"/>
                <a:cs typeface="Arial"/>
                <a:sym typeface="Arial"/>
              </a:rPr>
              <a:t>th</a:t>
            </a: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 top-2 at 79%.</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9" name="Chart 8">
            <a:extLst>
              <a:ext uri="{FF2B5EF4-FFF2-40B4-BE49-F238E27FC236}">
                <a16:creationId xmlns:a16="http://schemas.microsoft.com/office/drawing/2014/main" id="{9D790414-0E18-9FB4-9A54-C9619A19A81E}"/>
              </a:ext>
            </a:extLst>
          </p:cNvPr>
          <p:cNvGraphicFramePr/>
          <p:nvPr>
            <p:extLst>
              <p:ext uri="{D42A27DB-BD31-4B8C-83A1-F6EECF244321}">
                <p14:modId xmlns:p14="http://schemas.microsoft.com/office/powerpoint/2010/main" val="4266328959"/>
              </p:ext>
            </p:extLst>
          </p:nvPr>
        </p:nvGraphicFramePr>
        <p:xfrm>
          <a:off x="198783" y="1314204"/>
          <a:ext cx="11993217" cy="50706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17138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5FB4E-002A-5793-BEE4-D421B227747D}"/>
              </a:ext>
            </a:extLst>
          </p:cNvPr>
          <p:cNvSpPr>
            <a:spLocks noGrp="1"/>
          </p:cNvSpPr>
          <p:nvPr>
            <p:ph type="title"/>
          </p:nvPr>
        </p:nvSpPr>
        <p:spPr/>
        <p:txBody>
          <a:bodyPr/>
          <a:lstStyle/>
          <a:p>
            <a:r>
              <a:rPr lang="en-US">
                <a:solidFill>
                  <a:schemeClr val="tx1"/>
                </a:solidFill>
              </a:rPr>
              <a:t>Demographics: US, age &amp; Gender</a:t>
            </a:r>
          </a:p>
        </p:txBody>
      </p:sp>
      <p:sp>
        <p:nvSpPr>
          <p:cNvPr id="3" name="TextBox 2">
            <a:extLst>
              <a:ext uri="{FF2B5EF4-FFF2-40B4-BE49-F238E27FC236}">
                <a16:creationId xmlns:a16="http://schemas.microsoft.com/office/drawing/2014/main" id="{4FF409B3-04FD-C731-94E1-267DAA14B448}"/>
              </a:ext>
            </a:extLst>
          </p:cNvPr>
          <p:cNvSpPr txBox="1"/>
          <p:nvPr/>
        </p:nvSpPr>
        <p:spPr>
          <a:xfrm>
            <a:off x="0" y="6611779"/>
            <a:ext cx="7772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18-34 n=177, US 35-54 n=</a:t>
            </a:r>
            <a:r>
              <a:rPr lang="en-US" sz="1000">
                <a:solidFill>
                  <a:prstClr val="white">
                    <a:lumMod val="50000"/>
                  </a:prstClr>
                </a:solidFill>
                <a:latin typeface="Arial"/>
                <a:cs typeface="Arial"/>
              </a:rPr>
              <a:t>218</a:t>
            </a: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 US 55+ n=79.</a:t>
            </a:r>
          </a:p>
        </p:txBody>
      </p:sp>
      <p:sp>
        <p:nvSpPr>
          <p:cNvPr id="21" name="Round Same Side Corner Rectangle 58">
            <a:extLst>
              <a:ext uri="{FF2B5EF4-FFF2-40B4-BE49-F238E27FC236}">
                <a16:creationId xmlns:a16="http://schemas.microsoft.com/office/drawing/2014/main" id="{51BD6A3A-905A-F59C-B293-EBDA6319CB3F}"/>
              </a:ext>
            </a:extLst>
          </p:cNvPr>
          <p:cNvSpPr/>
          <p:nvPr/>
        </p:nvSpPr>
        <p:spPr>
          <a:xfrm rot="16200000" flipH="1">
            <a:off x="2101529" y="1768409"/>
            <a:ext cx="461661" cy="640422"/>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22" name="Round Same Side Corner Rectangle 58">
            <a:extLst>
              <a:ext uri="{FF2B5EF4-FFF2-40B4-BE49-F238E27FC236}">
                <a16:creationId xmlns:a16="http://schemas.microsoft.com/office/drawing/2014/main" id="{DFFCF5D7-5AB0-F622-2D4A-F3AFE79B1756}"/>
              </a:ext>
            </a:extLst>
          </p:cNvPr>
          <p:cNvSpPr/>
          <p:nvPr/>
        </p:nvSpPr>
        <p:spPr>
          <a:xfrm rot="16200000" flipH="1">
            <a:off x="1310824" y="1772013"/>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23" name="TextBox 22">
            <a:extLst>
              <a:ext uri="{FF2B5EF4-FFF2-40B4-BE49-F238E27FC236}">
                <a16:creationId xmlns:a16="http://schemas.microsoft.com/office/drawing/2014/main" id="{C6F4D44C-E0BD-204C-BBCE-CC85E2122A4A}"/>
              </a:ext>
            </a:extLst>
          </p:cNvPr>
          <p:cNvSpPr txBox="1"/>
          <p:nvPr/>
        </p:nvSpPr>
        <p:spPr>
          <a:xfrm>
            <a:off x="1907695" y="18979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66%</a:t>
            </a:r>
          </a:p>
        </p:txBody>
      </p:sp>
      <p:sp>
        <p:nvSpPr>
          <p:cNvPr id="24" name="TextBox 23">
            <a:extLst>
              <a:ext uri="{FF2B5EF4-FFF2-40B4-BE49-F238E27FC236}">
                <a16:creationId xmlns:a16="http://schemas.microsoft.com/office/drawing/2014/main" id="{ED12386D-4709-1FB3-0AF0-76602B67D832}"/>
              </a:ext>
            </a:extLst>
          </p:cNvPr>
          <p:cNvSpPr txBox="1"/>
          <p:nvPr/>
        </p:nvSpPr>
        <p:spPr>
          <a:xfrm>
            <a:off x="1110338" y="1889461"/>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34%</a:t>
            </a:r>
          </a:p>
        </p:txBody>
      </p:sp>
      <p:sp>
        <p:nvSpPr>
          <p:cNvPr id="25" name="Rectangle: Rounded Corners 5">
            <a:extLst>
              <a:ext uri="{FF2B5EF4-FFF2-40B4-BE49-F238E27FC236}">
                <a16:creationId xmlns:a16="http://schemas.microsoft.com/office/drawing/2014/main" id="{A2BFBB49-D3E2-8300-9885-23E167BE84A3}"/>
              </a:ext>
            </a:extLst>
          </p:cNvPr>
          <p:cNvSpPr/>
          <p:nvPr/>
        </p:nvSpPr>
        <p:spPr>
          <a:xfrm>
            <a:off x="942480"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18-34</a:t>
            </a:r>
          </a:p>
        </p:txBody>
      </p:sp>
      <p:sp>
        <p:nvSpPr>
          <p:cNvPr id="26" name="Google Shape;2323;p39">
            <a:extLst>
              <a:ext uri="{FF2B5EF4-FFF2-40B4-BE49-F238E27FC236}">
                <a16:creationId xmlns:a16="http://schemas.microsoft.com/office/drawing/2014/main" id="{1F4D3279-66EF-5E2B-A036-30E57EDC096A}"/>
              </a:ext>
            </a:extLst>
          </p:cNvPr>
          <p:cNvSpPr>
            <a:spLocks noChangeAspect="1"/>
          </p:cNvSpPr>
          <p:nvPr/>
        </p:nvSpPr>
        <p:spPr>
          <a:xfrm>
            <a:off x="1211923" y="2533693"/>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27" name="Google Shape;2321;p39">
            <a:extLst>
              <a:ext uri="{FF2B5EF4-FFF2-40B4-BE49-F238E27FC236}">
                <a16:creationId xmlns:a16="http://schemas.microsoft.com/office/drawing/2014/main" id="{EEA0F1BA-A69A-9A29-7556-DFA4BD4BCE4E}"/>
              </a:ext>
            </a:extLst>
          </p:cNvPr>
          <p:cNvSpPr>
            <a:spLocks noChangeAspect="1"/>
          </p:cNvSpPr>
          <p:nvPr/>
        </p:nvSpPr>
        <p:spPr>
          <a:xfrm>
            <a:off x="2037888" y="2504132"/>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graphicFrame>
        <p:nvGraphicFramePr>
          <p:cNvPr id="28" name="Content Placeholder 8">
            <a:extLst>
              <a:ext uri="{FF2B5EF4-FFF2-40B4-BE49-F238E27FC236}">
                <a16:creationId xmlns:a16="http://schemas.microsoft.com/office/drawing/2014/main" id="{4DD675D1-9190-7308-195A-8CFEBDBC843D}"/>
              </a:ext>
            </a:extLst>
          </p:cNvPr>
          <p:cNvGraphicFramePr>
            <a:graphicFrameLocks/>
          </p:cNvGraphicFramePr>
          <p:nvPr>
            <p:extLst>
              <p:ext uri="{D42A27DB-BD31-4B8C-83A1-F6EECF244321}">
                <p14:modId xmlns:p14="http://schemas.microsoft.com/office/powerpoint/2010/main" val="1579913728"/>
              </p:ext>
            </p:extLst>
          </p:nvPr>
        </p:nvGraphicFramePr>
        <p:xfrm>
          <a:off x="471220" y="3657760"/>
          <a:ext cx="2743200" cy="2743200"/>
        </p:xfrm>
        <a:graphic>
          <a:graphicData uri="http://schemas.openxmlformats.org/drawingml/2006/chart">
            <c:chart xmlns:c="http://schemas.openxmlformats.org/drawingml/2006/chart" xmlns:r="http://schemas.openxmlformats.org/officeDocument/2006/relationships" r:id="rId2"/>
          </a:graphicData>
        </a:graphic>
      </p:graphicFrame>
      <p:cxnSp>
        <p:nvCxnSpPr>
          <p:cNvPr id="29" name="Straight Connector 28">
            <a:extLst>
              <a:ext uri="{FF2B5EF4-FFF2-40B4-BE49-F238E27FC236}">
                <a16:creationId xmlns:a16="http://schemas.microsoft.com/office/drawing/2014/main" id="{E5278ADF-891B-3A05-EBBD-36867EB99557}"/>
              </a:ext>
            </a:extLst>
          </p:cNvPr>
          <p:cNvCxnSpPr>
            <a:cxnSpLocks/>
          </p:cNvCxnSpPr>
          <p:nvPr/>
        </p:nvCxnSpPr>
        <p:spPr>
          <a:xfrm>
            <a:off x="3846440" y="1171489"/>
            <a:ext cx="0" cy="4972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BD331E3-283E-4A5A-5FE8-3D485205FE3F}"/>
              </a:ext>
            </a:extLst>
          </p:cNvPr>
          <p:cNvCxnSpPr>
            <a:cxnSpLocks/>
          </p:cNvCxnSpPr>
          <p:nvPr/>
        </p:nvCxnSpPr>
        <p:spPr>
          <a:xfrm>
            <a:off x="8355760" y="1181100"/>
            <a:ext cx="0" cy="4972543"/>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1" name="Content Placeholder 8">
            <a:extLst>
              <a:ext uri="{FF2B5EF4-FFF2-40B4-BE49-F238E27FC236}">
                <a16:creationId xmlns:a16="http://schemas.microsoft.com/office/drawing/2014/main" id="{4C65F1DF-B888-9961-169F-BA309BE9BFC9}"/>
              </a:ext>
            </a:extLst>
          </p:cNvPr>
          <p:cNvGraphicFramePr>
            <a:graphicFrameLocks/>
          </p:cNvGraphicFramePr>
          <p:nvPr>
            <p:extLst>
              <p:ext uri="{D42A27DB-BD31-4B8C-83A1-F6EECF244321}">
                <p14:modId xmlns:p14="http://schemas.microsoft.com/office/powerpoint/2010/main" val="3933414008"/>
              </p:ext>
            </p:extLst>
          </p:nvPr>
        </p:nvGraphicFramePr>
        <p:xfrm>
          <a:off x="4746580" y="3657600"/>
          <a:ext cx="27432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Content Placeholder 8">
            <a:extLst>
              <a:ext uri="{FF2B5EF4-FFF2-40B4-BE49-F238E27FC236}">
                <a16:creationId xmlns:a16="http://schemas.microsoft.com/office/drawing/2014/main" id="{3D3479B8-76BC-9526-F3E2-18B076CF814F}"/>
              </a:ext>
            </a:extLst>
          </p:cNvPr>
          <p:cNvGraphicFramePr>
            <a:graphicFrameLocks/>
          </p:cNvGraphicFramePr>
          <p:nvPr>
            <p:extLst>
              <p:ext uri="{D42A27DB-BD31-4B8C-83A1-F6EECF244321}">
                <p14:modId xmlns:p14="http://schemas.microsoft.com/office/powerpoint/2010/main" val="3042601566"/>
              </p:ext>
            </p:extLst>
          </p:nvPr>
        </p:nvGraphicFramePr>
        <p:xfrm>
          <a:off x="8717140" y="3657600"/>
          <a:ext cx="27432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33" name="Round Same Side Corner Rectangle 58">
            <a:extLst>
              <a:ext uri="{FF2B5EF4-FFF2-40B4-BE49-F238E27FC236}">
                <a16:creationId xmlns:a16="http://schemas.microsoft.com/office/drawing/2014/main" id="{04586E37-F4EE-6BFB-FB7E-AAA3B9336D79}"/>
              </a:ext>
            </a:extLst>
          </p:cNvPr>
          <p:cNvSpPr/>
          <p:nvPr/>
        </p:nvSpPr>
        <p:spPr>
          <a:xfrm rot="16200000" flipH="1">
            <a:off x="6259704" y="1768408"/>
            <a:ext cx="461661" cy="640422"/>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34" name="Round Same Side Corner Rectangle 58">
            <a:extLst>
              <a:ext uri="{FF2B5EF4-FFF2-40B4-BE49-F238E27FC236}">
                <a16:creationId xmlns:a16="http://schemas.microsoft.com/office/drawing/2014/main" id="{4BCAA1B1-E384-FD29-87FD-FE71A249E061}"/>
              </a:ext>
            </a:extLst>
          </p:cNvPr>
          <p:cNvSpPr/>
          <p:nvPr/>
        </p:nvSpPr>
        <p:spPr>
          <a:xfrm rot="16200000" flipH="1">
            <a:off x="5468999" y="1772012"/>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35" name="TextBox 34">
            <a:extLst>
              <a:ext uri="{FF2B5EF4-FFF2-40B4-BE49-F238E27FC236}">
                <a16:creationId xmlns:a16="http://schemas.microsoft.com/office/drawing/2014/main" id="{5F1F21DC-33C0-85FD-2C3B-35B2D368BC3C}"/>
              </a:ext>
            </a:extLst>
          </p:cNvPr>
          <p:cNvSpPr txBox="1"/>
          <p:nvPr/>
        </p:nvSpPr>
        <p:spPr>
          <a:xfrm>
            <a:off x="6040470" y="18979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52%</a:t>
            </a:r>
          </a:p>
        </p:txBody>
      </p:sp>
      <p:sp>
        <p:nvSpPr>
          <p:cNvPr id="36" name="TextBox 35">
            <a:extLst>
              <a:ext uri="{FF2B5EF4-FFF2-40B4-BE49-F238E27FC236}">
                <a16:creationId xmlns:a16="http://schemas.microsoft.com/office/drawing/2014/main" id="{B4B1A010-25ED-16DB-D27B-BCA818E88642}"/>
              </a:ext>
            </a:extLst>
          </p:cNvPr>
          <p:cNvSpPr txBox="1"/>
          <p:nvPr/>
        </p:nvSpPr>
        <p:spPr>
          <a:xfrm>
            <a:off x="5232847" y="1889461"/>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48%</a:t>
            </a:r>
          </a:p>
        </p:txBody>
      </p:sp>
      <p:sp>
        <p:nvSpPr>
          <p:cNvPr id="37" name="Rectangle: Rounded Corners 32">
            <a:extLst>
              <a:ext uri="{FF2B5EF4-FFF2-40B4-BE49-F238E27FC236}">
                <a16:creationId xmlns:a16="http://schemas.microsoft.com/office/drawing/2014/main" id="{E970D208-B9F0-7D0A-BBF5-DD37408E820C}"/>
              </a:ext>
            </a:extLst>
          </p:cNvPr>
          <p:cNvSpPr/>
          <p:nvPr/>
        </p:nvSpPr>
        <p:spPr>
          <a:xfrm>
            <a:off x="5066050"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35-54</a:t>
            </a:r>
          </a:p>
        </p:txBody>
      </p:sp>
      <p:sp>
        <p:nvSpPr>
          <p:cNvPr id="38" name="Google Shape;2323;p39">
            <a:extLst>
              <a:ext uri="{FF2B5EF4-FFF2-40B4-BE49-F238E27FC236}">
                <a16:creationId xmlns:a16="http://schemas.microsoft.com/office/drawing/2014/main" id="{CDAE6678-3F7E-A25E-615B-EFB0470ADB29}"/>
              </a:ext>
            </a:extLst>
          </p:cNvPr>
          <p:cNvSpPr>
            <a:spLocks noChangeAspect="1"/>
          </p:cNvSpPr>
          <p:nvPr/>
        </p:nvSpPr>
        <p:spPr>
          <a:xfrm>
            <a:off x="5379618" y="2442174"/>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39" name="Google Shape;2321;p39">
            <a:extLst>
              <a:ext uri="{FF2B5EF4-FFF2-40B4-BE49-F238E27FC236}">
                <a16:creationId xmlns:a16="http://schemas.microsoft.com/office/drawing/2014/main" id="{2F5BC42A-ED57-C8C6-09C5-05038BDE3863}"/>
              </a:ext>
            </a:extLst>
          </p:cNvPr>
          <p:cNvSpPr>
            <a:spLocks noChangeAspect="1"/>
          </p:cNvSpPr>
          <p:nvPr/>
        </p:nvSpPr>
        <p:spPr>
          <a:xfrm>
            <a:off x="6194763" y="2442174"/>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40" name="Round Same Side Corner Rectangle 58">
            <a:extLst>
              <a:ext uri="{FF2B5EF4-FFF2-40B4-BE49-F238E27FC236}">
                <a16:creationId xmlns:a16="http://schemas.microsoft.com/office/drawing/2014/main" id="{A5DB03BF-F847-3B07-78CF-09D3E2D8FD6A}"/>
              </a:ext>
            </a:extLst>
          </p:cNvPr>
          <p:cNvSpPr/>
          <p:nvPr/>
        </p:nvSpPr>
        <p:spPr>
          <a:xfrm rot="16200000" flipH="1">
            <a:off x="10323747" y="1792520"/>
            <a:ext cx="461661" cy="640422"/>
          </a:xfrm>
          <a:prstGeom prst="round2SameRect">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41" name="Round Same Side Corner Rectangle 58">
            <a:extLst>
              <a:ext uri="{FF2B5EF4-FFF2-40B4-BE49-F238E27FC236}">
                <a16:creationId xmlns:a16="http://schemas.microsoft.com/office/drawing/2014/main" id="{D2BCE25C-622F-90E3-5E32-95F634348CCA}"/>
              </a:ext>
            </a:extLst>
          </p:cNvPr>
          <p:cNvSpPr/>
          <p:nvPr/>
        </p:nvSpPr>
        <p:spPr>
          <a:xfrm rot="16200000" flipH="1">
            <a:off x="9533042" y="1796124"/>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42" name="TextBox 41">
            <a:extLst>
              <a:ext uri="{FF2B5EF4-FFF2-40B4-BE49-F238E27FC236}">
                <a16:creationId xmlns:a16="http://schemas.microsoft.com/office/drawing/2014/main" id="{4F3BE18B-E162-E1E1-88BB-B5693DAEBB09}"/>
              </a:ext>
            </a:extLst>
          </p:cNvPr>
          <p:cNvSpPr txBox="1"/>
          <p:nvPr/>
        </p:nvSpPr>
        <p:spPr>
          <a:xfrm>
            <a:off x="10129913" y="18979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42%</a:t>
            </a:r>
          </a:p>
        </p:txBody>
      </p:sp>
      <p:sp>
        <p:nvSpPr>
          <p:cNvPr id="43" name="TextBox 42">
            <a:extLst>
              <a:ext uri="{FF2B5EF4-FFF2-40B4-BE49-F238E27FC236}">
                <a16:creationId xmlns:a16="http://schemas.microsoft.com/office/drawing/2014/main" id="{7453107D-3C0D-9C12-C80A-7B717115C30B}"/>
              </a:ext>
            </a:extLst>
          </p:cNvPr>
          <p:cNvSpPr txBox="1"/>
          <p:nvPr/>
        </p:nvSpPr>
        <p:spPr>
          <a:xfrm>
            <a:off x="9328337" y="1907749"/>
            <a:ext cx="951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58%</a:t>
            </a:r>
          </a:p>
        </p:txBody>
      </p:sp>
      <p:sp>
        <p:nvSpPr>
          <p:cNvPr id="44" name="Rectangle: Rounded Corners 33">
            <a:extLst>
              <a:ext uri="{FF2B5EF4-FFF2-40B4-BE49-F238E27FC236}">
                <a16:creationId xmlns:a16="http://schemas.microsoft.com/office/drawing/2014/main" id="{F6DF3185-5D4A-2982-98BF-BEC3D0DF725A}"/>
              </a:ext>
            </a:extLst>
          </p:cNvPr>
          <p:cNvSpPr/>
          <p:nvPr/>
        </p:nvSpPr>
        <p:spPr>
          <a:xfrm>
            <a:off x="9097188"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55+</a:t>
            </a:r>
          </a:p>
        </p:txBody>
      </p:sp>
      <p:sp>
        <p:nvSpPr>
          <p:cNvPr id="45" name="Google Shape;2323;p39">
            <a:extLst>
              <a:ext uri="{FF2B5EF4-FFF2-40B4-BE49-F238E27FC236}">
                <a16:creationId xmlns:a16="http://schemas.microsoft.com/office/drawing/2014/main" id="{7C28981C-B193-3CDE-B519-EF717ADE3AA4}"/>
              </a:ext>
            </a:extLst>
          </p:cNvPr>
          <p:cNvSpPr>
            <a:spLocks noChangeAspect="1"/>
          </p:cNvSpPr>
          <p:nvPr/>
        </p:nvSpPr>
        <p:spPr>
          <a:xfrm>
            <a:off x="9463657" y="2465508"/>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46" name="Google Shape;2321;p39">
            <a:extLst>
              <a:ext uri="{FF2B5EF4-FFF2-40B4-BE49-F238E27FC236}">
                <a16:creationId xmlns:a16="http://schemas.microsoft.com/office/drawing/2014/main" id="{95CFC204-EA2C-9773-73B5-78312ACF8394}"/>
              </a:ext>
            </a:extLst>
          </p:cNvPr>
          <p:cNvSpPr>
            <a:spLocks noChangeAspect="1"/>
          </p:cNvSpPr>
          <p:nvPr/>
        </p:nvSpPr>
        <p:spPr>
          <a:xfrm>
            <a:off x="10293121" y="2459251"/>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bg2"/>
          </a:solidFill>
          <a:ln>
            <a:noFill/>
          </a:ln>
        </p:spPr>
        <p:txBody>
          <a:bodyPr spcFirstLastPara="1" wrap="square" lIns="19050" tIns="19050" rIns="19050" bIns="190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Tree>
    <p:extLst>
      <p:ext uri="{BB962C8B-B14F-4D97-AF65-F5344CB8AC3E}">
        <p14:creationId xmlns:p14="http://schemas.microsoft.com/office/powerpoint/2010/main" val="35288351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Perceived effectiveness: de</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8229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n varies. Question: “What is your opinion of the effectiveness/benefit of each of these supplements?”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Top responses for prebiotics fall in Germany, sitting outside the top 10 at 27% top response and 70% top-2.</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9" name="Chart 8">
            <a:extLst>
              <a:ext uri="{FF2B5EF4-FFF2-40B4-BE49-F238E27FC236}">
                <a16:creationId xmlns:a16="http://schemas.microsoft.com/office/drawing/2014/main" id="{9D790414-0E18-9FB4-9A54-C9619A19A81E}"/>
              </a:ext>
            </a:extLst>
          </p:cNvPr>
          <p:cNvGraphicFramePr/>
          <p:nvPr>
            <p:extLst>
              <p:ext uri="{D42A27DB-BD31-4B8C-83A1-F6EECF244321}">
                <p14:modId xmlns:p14="http://schemas.microsoft.com/office/powerpoint/2010/main" val="3137641264"/>
              </p:ext>
            </p:extLst>
          </p:nvPr>
        </p:nvGraphicFramePr>
        <p:xfrm>
          <a:off x="198783" y="1314204"/>
          <a:ext cx="11993217" cy="50706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633144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Perceived effectiveness: it</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8229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n varies. Question: “What is your opinion of the effectiveness/benefit of each of these supplements?”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695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695024"/>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We see a strong top grouping in Italy, with a sharp drop off in responses after prebiotics.</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400">
                <a:solidFill>
                  <a:srgbClr val="000000"/>
                </a:solidFill>
                <a:latin typeface="Arial"/>
                <a:cs typeface="Arial"/>
                <a:sym typeface="Arial"/>
              </a:rPr>
              <a:t>Prebiotic responses are at 43% top and 76% top-2.</a:t>
            </a:r>
            <a:endParaRPr lang="en-US" sz="1400">
              <a:solidFill>
                <a:srgbClr val="000000"/>
              </a:solidFill>
              <a:latin typeface="Arial"/>
              <a:cs typeface="Arial"/>
            </a:endParaRPr>
          </a:p>
        </p:txBody>
      </p:sp>
      <p:graphicFrame>
        <p:nvGraphicFramePr>
          <p:cNvPr id="9" name="Chart 8">
            <a:extLst>
              <a:ext uri="{FF2B5EF4-FFF2-40B4-BE49-F238E27FC236}">
                <a16:creationId xmlns:a16="http://schemas.microsoft.com/office/drawing/2014/main" id="{9D790414-0E18-9FB4-9A54-C9619A19A81E}"/>
              </a:ext>
            </a:extLst>
          </p:cNvPr>
          <p:cNvGraphicFramePr/>
          <p:nvPr>
            <p:extLst>
              <p:ext uri="{D42A27DB-BD31-4B8C-83A1-F6EECF244321}">
                <p14:modId xmlns:p14="http://schemas.microsoft.com/office/powerpoint/2010/main" val="140346786"/>
              </p:ext>
            </p:extLst>
          </p:nvPr>
        </p:nvGraphicFramePr>
        <p:xfrm>
          <a:off x="198783" y="1314204"/>
          <a:ext cx="11993217" cy="50706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879631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Perceived effectiveness: </a:t>
            </a:r>
            <a:r>
              <a:rPr lang="en-US" err="1">
                <a:solidFill>
                  <a:schemeClr val="tx1"/>
                </a:solidFill>
              </a:rPr>
              <a:t>kr</a:t>
            </a:r>
            <a:endParaRPr lang="en-US">
              <a:solidFill>
                <a:schemeClr val="tx1"/>
              </a:solidFill>
            </a:endParaRP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8229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n varies. Question: “What is your opinion of the effectiveness/benefit of each of these supplements?”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As with familiarity, Korean responses are more in the middle ground, with relatively low top and bottom responses.</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400">
                <a:solidFill>
                  <a:srgbClr val="000000"/>
                </a:solidFill>
                <a:latin typeface="Arial"/>
                <a:cs typeface="Arial"/>
                <a:sym typeface="Arial"/>
              </a:rPr>
              <a:t>Prebiotics are 7</a:t>
            </a:r>
            <a:r>
              <a:rPr lang="en-US" sz="1400" baseline="30000">
                <a:solidFill>
                  <a:srgbClr val="000000"/>
                </a:solidFill>
                <a:latin typeface="Arial"/>
                <a:cs typeface="Arial"/>
                <a:sym typeface="Arial"/>
              </a:rPr>
              <a:t>th</a:t>
            </a:r>
            <a:r>
              <a:rPr lang="en-US" sz="1400">
                <a:solidFill>
                  <a:srgbClr val="000000"/>
                </a:solidFill>
                <a:latin typeface="Arial"/>
                <a:cs typeface="Arial"/>
                <a:sym typeface="Arial"/>
              </a:rPr>
              <a:t> at 30% top response and 58% top-2.</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9" name="Chart 8">
            <a:extLst>
              <a:ext uri="{FF2B5EF4-FFF2-40B4-BE49-F238E27FC236}">
                <a16:creationId xmlns:a16="http://schemas.microsoft.com/office/drawing/2014/main" id="{9D790414-0E18-9FB4-9A54-C9619A19A81E}"/>
              </a:ext>
            </a:extLst>
          </p:cNvPr>
          <p:cNvGraphicFramePr/>
          <p:nvPr>
            <p:extLst>
              <p:ext uri="{D42A27DB-BD31-4B8C-83A1-F6EECF244321}">
                <p14:modId xmlns:p14="http://schemas.microsoft.com/office/powerpoint/2010/main" val="3785323338"/>
              </p:ext>
            </p:extLst>
          </p:nvPr>
        </p:nvGraphicFramePr>
        <p:xfrm>
          <a:off x="198783" y="1415333"/>
          <a:ext cx="11993217" cy="49695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286105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Perceived effectiveness: au</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8229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n varies. Question: “What is your opinion of the effectiveness/benefit of each of these supplements?”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024"/>
            <a:ext cx="100584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Prebiotics are top 10 in Australia, 38% top response and 72% top-2 response.</a:t>
            </a:r>
            <a:endParaRPr kumimoji="0" lang="en-US" sz="1400" b="0" i="0" u="none" strike="noStrike" kern="1200" cap="none" spc="0" normalizeH="0" baseline="0" noProof="0">
              <a:ln>
                <a:noFill/>
              </a:ln>
              <a:solidFill>
                <a:srgbClr val="000000"/>
              </a:solidFill>
              <a:effectLst/>
              <a:uLnTx/>
              <a:uFillTx/>
              <a:latin typeface="Arial"/>
              <a:ea typeface="Arial"/>
              <a:cs typeface="Arial"/>
            </a:endParaRPr>
          </a:p>
        </p:txBody>
      </p:sp>
      <p:graphicFrame>
        <p:nvGraphicFramePr>
          <p:cNvPr id="9" name="Chart 8">
            <a:extLst>
              <a:ext uri="{FF2B5EF4-FFF2-40B4-BE49-F238E27FC236}">
                <a16:creationId xmlns:a16="http://schemas.microsoft.com/office/drawing/2014/main" id="{9D790414-0E18-9FB4-9A54-C9619A19A81E}"/>
              </a:ext>
            </a:extLst>
          </p:cNvPr>
          <p:cNvGraphicFramePr/>
          <p:nvPr>
            <p:extLst>
              <p:ext uri="{D42A27DB-BD31-4B8C-83A1-F6EECF244321}">
                <p14:modId xmlns:p14="http://schemas.microsoft.com/office/powerpoint/2010/main" val="708540847"/>
              </p:ext>
            </p:extLst>
          </p:nvPr>
        </p:nvGraphicFramePr>
        <p:xfrm>
          <a:off x="198783" y="1358211"/>
          <a:ext cx="11993217" cy="50266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32213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Perceived effectiveness: in</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611779"/>
            <a:ext cx="8229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n varies. Question: “What is your opinion of the effectiveness/benefit of each of these supplements?”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3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30930"/>
            <a:ext cx="100584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As with familiarity, Indian respondents have by far the highest response rates for this question with top-2 responses for all supplements over 60% and many over 80%.</a:t>
            </a:r>
            <a:endParaRPr kumimoji="0" lang="en-US" sz="1400" b="0" i="0" u="none" strike="noStrike" kern="1200" cap="none" spc="0" normalizeH="0" baseline="0" noProof="0">
              <a:ln>
                <a:noFill/>
              </a:ln>
              <a:solidFill>
                <a:srgbClr val="000000"/>
              </a:solidFill>
              <a:effectLst/>
              <a:uLnTx/>
              <a:uFillTx/>
              <a:latin typeface="Arial"/>
              <a:ea typeface="Arial"/>
              <a:cs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rPr>
              <a:t>Prebiotic responses are middle of the pack for India, but high overall at 44% top and 81% top-2.</a:t>
            </a:r>
          </a:p>
        </p:txBody>
      </p:sp>
      <p:graphicFrame>
        <p:nvGraphicFramePr>
          <p:cNvPr id="9" name="Chart 8">
            <a:extLst>
              <a:ext uri="{FF2B5EF4-FFF2-40B4-BE49-F238E27FC236}">
                <a16:creationId xmlns:a16="http://schemas.microsoft.com/office/drawing/2014/main" id="{9D790414-0E18-9FB4-9A54-C9619A19A81E}"/>
              </a:ext>
            </a:extLst>
          </p:cNvPr>
          <p:cNvGraphicFramePr/>
          <p:nvPr>
            <p:extLst>
              <p:ext uri="{D42A27DB-BD31-4B8C-83A1-F6EECF244321}">
                <p14:modId xmlns:p14="http://schemas.microsoft.com/office/powerpoint/2010/main" val="1721233696"/>
              </p:ext>
            </p:extLst>
          </p:nvPr>
        </p:nvGraphicFramePr>
        <p:xfrm>
          <a:off x="198783" y="1566407"/>
          <a:ext cx="11993217" cy="48184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531244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attributes influencing purchase</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n=474, UK n=168, DE n=203, IT n=247, KR n=316, AU n=197, IN n=367, All Respondents n=4198. Question: “What are the most important attributes you look for when purchasing supplements?”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791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791937"/>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indent="-285750">
              <a:buClr>
                <a:srgbClr val="000000"/>
              </a:buClr>
              <a:buSzPts val="1400"/>
              <a:buFont typeface="Arial"/>
              <a:buChar char="•"/>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Italian and Indian respondents noticeably over-index for a recommendation from a health care professional.</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We see over-indexing for proof of safety and containing branded ingredients from South Korea.</a:t>
            </a:r>
          </a:p>
        </p:txBody>
      </p:sp>
      <p:graphicFrame>
        <p:nvGraphicFramePr>
          <p:cNvPr id="9" name="Chart 8">
            <a:extLst>
              <a:ext uri="{FF2B5EF4-FFF2-40B4-BE49-F238E27FC236}">
                <a16:creationId xmlns:a16="http://schemas.microsoft.com/office/drawing/2014/main" id="{E170A9C9-F434-7419-BF26-4B1AE642D457}"/>
              </a:ext>
            </a:extLst>
          </p:cNvPr>
          <p:cNvGraphicFramePr/>
          <p:nvPr>
            <p:extLst>
              <p:ext uri="{D42A27DB-BD31-4B8C-83A1-F6EECF244321}">
                <p14:modId xmlns:p14="http://schemas.microsoft.com/office/powerpoint/2010/main" val="3690028360"/>
              </p:ext>
            </p:extLst>
          </p:nvPr>
        </p:nvGraphicFramePr>
        <p:xfrm>
          <a:off x="190831" y="1530560"/>
          <a:ext cx="12001169" cy="48543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492998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attributes influencing </a:t>
            </a:r>
            <a:br>
              <a:rPr lang="en-US">
                <a:solidFill>
                  <a:schemeClr val="tx1"/>
                </a:solidFill>
              </a:rPr>
            </a:br>
            <a:r>
              <a:rPr lang="en-US">
                <a:solidFill>
                  <a:schemeClr val="tx1"/>
                </a:solidFill>
              </a:rPr>
              <a:t>purchase: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Female 18-34 n=346, Male 18-34 n=352, Female 35-54 n=437, Male 35-54 n=448, Female 55+ n=175, Male 55+ n=209. Question: “What are the most important attributes you look for when purchasing supplements?”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03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312524" y="801524"/>
            <a:ext cx="100584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A recommendation from a health care professional is the top response for all </a:t>
            </a:r>
            <a:r>
              <a:rPr lang="en-US" sz="1400">
                <a:solidFill>
                  <a:srgbClr val="000000"/>
                </a:solidFill>
                <a:latin typeface="Arial"/>
                <a:ea typeface="Arial"/>
                <a:cs typeface="Arial"/>
                <a:sym typeface="Arial"/>
              </a:rPr>
              <a:t>but females 18-34 who instead mark proof of safety as their number one.</a:t>
            </a:r>
            <a:endParaRPr kumimoji="0" lang="en-US" sz="1400" b="0" i="0" u="none" strike="noStrike" kern="1200" cap="none" spc="0" normalizeH="0" baseline="0" noProof="0">
              <a:ln>
                <a:noFill/>
              </a:ln>
              <a:solidFill>
                <a:srgbClr val="000000"/>
              </a:solidFill>
              <a:effectLst/>
              <a:uLnTx/>
              <a:uFillTx/>
              <a:latin typeface="Arial"/>
              <a:ea typeface="Arial"/>
              <a:cs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Addressing a specific concern skews older and female.</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9" name="Chart 8">
            <a:extLst>
              <a:ext uri="{FF2B5EF4-FFF2-40B4-BE49-F238E27FC236}">
                <a16:creationId xmlns:a16="http://schemas.microsoft.com/office/drawing/2014/main" id="{E170A9C9-F434-7419-BF26-4B1AE642D457}"/>
              </a:ext>
            </a:extLst>
          </p:cNvPr>
          <p:cNvGraphicFramePr/>
          <p:nvPr>
            <p:extLst>
              <p:ext uri="{D42A27DB-BD31-4B8C-83A1-F6EECF244321}">
                <p14:modId xmlns:p14="http://schemas.microsoft.com/office/powerpoint/2010/main" val="4064740429"/>
              </p:ext>
            </p:extLst>
          </p:nvPr>
        </p:nvGraphicFramePr>
        <p:xfrm>
          <a:off x="190831" y="1582309"/>
          <a:ext cx="12001169" cy="48025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317208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attributes influencing </a:t>
            </a:r>
            <a:br>
              <a:rPr lang="en-US">
                <a:solidFill>
                  <a:schemeClr val="tx1"/>
                </a:solidFill>
              </a:rPr>
            </a:br>
            <a:r>
              <a:rPr lang="en-US">
                <a:solidFill>
                  <a:schemeClr val="tx1"/>
                </a:solidFill>
              </a:rPr>
              <a:t>purchase: us, age &amp; gender</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Female 18-34 n=59, US Male 18-34 n=117, US Female 35-54 n=105, US Male 35-54 n=113, US Female 55+ n=46, US Male 55+ n=33. Question: “What are the most important attributes you look for when purchasing supplements?”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39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39024"/>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Natural source and detailed ingredient information see higher responses among those in the US. Natural source has a noticeable younger male skew.</a:t>
            </a:r>
            <a:endParaRPr kumimoji="0" lang="en-US" sz="1400" b="0" i="0" u="none" strike="noStrike" kern="1200" cap="none" spc="0" normalizeH="0" baseline="0" noProof="0">
              <a:ln>
                <a:noFill/>
              </a:ln>
              <a:solidFill>
                <a:srgbClr val="000000"/>
              </a:solidFill>
              <a:effectLst/>
              <a:uLnTx/>
              <a:uFillTx/>
              <a:latin typeface="Arial"/>
              <a:ea typeface="Arial"/>
              <a:cs typeface="Arial"/>
            </a:endParaRPr>
          </a:p>
        </p:txBody>
      </p:sp>
      <p:graphicFrame>
        <p:nvGraphicFramePr>
          <p:cNvPr id="9" name="Chart 8">
            <a:extLst>
              <a:ext uri="{FF2B5EF4-FFF2-40B4-BE49-F238E27FC236}">
                <a16:creationId xmlns:a16="http://schemas.microsoft.com/office/drawing/2014/main" id="{E170A9C9-F434-7419-BF26-4B1AE642D457}"/>
              </a:ext>
            </a:extLst>
          </p:cNvPr>
          <p:cNvGraphicFramePr/>
          <p:nvPr>
            <p:extLst>
              <p:ext uri="{D42A27DB-BD31-4B8C-83A1-F6EECF244321}">
                <p14:modId xmlns:p14="http://schemas.microsoft.com/office/powerpoint/2010/main" val="2967937121"/>
              </p:ext>
            </p:extLst>
          </p:nvPr>
        </p:nvGraphicFramePr>
        <p:xfrm>
          <a:off x="190831" y="1529647"/>
          <a:ext cx="12001169" cy="48552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220014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Attributes influencing</a:t>
            </a:r>
            <a:br>
              <a:rPr lang="en-US"/>
            </a:br>
            <a:r>
              <a:rPr lang="en-US">
                <a:solidFill>
                  <a:schemeClr val="tx1"/>
                </a:solidFill>
              </a:rPr>
              <a:t>purchase: us, 2022-2024</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6457890"/>
            <a:ext cx="777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2022 US n=503, 2023 US n=484, 2024 US n=474. Question: “What are the most important attributes you look for when purchasing supplements?”</a:t>
            </a:r>
          </a:p>
        </p:txBody>
      </p:sp>
      <p:pic>
        <p:nvPicPr>
          <p:cNvPr id="4" name="Google Shape;590;p21" descr="Icon&#10;&#10;Description automatically generated">
            <a:extLst>
              <a:ext uri="{FF2B5EF4-FFF2-40B4-BE49-F238E27FC236}">
                <a16:creationId xmlns:a16="http://schemas.microsoft.com/office/drawing/2014/main" id="{46398A65-F412-DB26-8817-7F7D690B5196}"/>
              </a:ext>
            </a:extLst>
          </p:cNvPr>
          <p:cNvPicPr preferRelativeResize="0"/>
          <p:nvPr/>
        </p:nvPicPr>
        <p:blipFill rotWithShape="1">
          <a:blip r:embed="rId2">
            <a:alphaModFix/>
          </a:blip>
          <a:srcRect/>
          <a:stretch/>
        </p:blipFill>
        <p:spPr>
          <a:xfrm>
            <a:off x="838200" y="815024"/>
            <a:ext cx="457200" cy="457200"/>
          </a:xfrm>
          <a:prstGeom prst="rect">
            <a:avLst/>
          </a:prstGeom>
          <a:noFill/>
          <a:ln>
            <a:noFill/>
          </a:ln>
        </p:spPr>
      </p:pic>
      <p:sp>
        <p:nvSpPr>
          <p:cNvPr id="5" name="Google Shape;591;p21">
            <a:extLst>
              <a:ext uri="{FF2B5EF4-FFF2-40B4-BE49-F238E27FC236}">
                <a16:creationId xmlns:a16="http://schemas.microsoft.com/office/drawing/2014/main" id="{CDAB07AD-71A9-1339-B284-519C9FE2B371}"/>
              </a:ext>
            </a:extLst>
          </p:cNvPr>
          <p:cNvSpPr txBox="1"/>
          <p:nvPr/>
        </p:nvSpPr>
        <p:spPr>
          <a:xfrm>
            <a:off x="1295400" y="815024"/>
            <a:ext cx="10058400"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Insights:</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indent="-285750">
              <a:buClr>
                <a:srgbClr val="000000"/>
              </a:buClr>
              <a:buSzPts val="1400"/>
              <a:buFont typeface="Arial"/>
              <a:buChar char="•"/>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Responses are up and down year over year.</a:t>
            </a:r>
            <a:r>
              <a:rPr lang="en-US" sz="1400">
                <a:solidFill>
                  <a:srgbClr val="000000"/>
                </a:solidFill>
                <a:latin typeface="Arial"/>
                <a:ea typeface="Arial"/>
                <a:cs typeface="Arial"/>
                <a:sym typeface="Arial"/>
              </a:rPr>
              <a:t> </a:t>
            </a:r>
          </a:p>
          <a:p>
            <a:pPr marL="285750" indent="-285750">
              <a:buClr>
                <a:srgbClr val="000000"/>
              </a:buClr>
              <a:buSzPts val="1400"/>
              <a:buFont typeface="Arial"/>
              <a:buChar char="•"/>
              <a:defRPr/>
            </a:pPr>
            <a:r>
              <a:rPr lang="en-US" sz="1400">
                <a:solidFill>
                  <a:srgbClr val="000000"/>
                </a:solidFill>
                <a:latin typeface="Arial"/>
                <a:ea typeface="Arial"/>
                <a:cs typeface="Arial"/>
                <a:sym typeface="Arial"/>
              </a:rPr>
              <a:t>Addressing a specific concern sees the largest increase since 2022.</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8" name="Chart 7">
            <a:extLst>
              <a:ext uri="{FF2B5EF4-FFF2-40B4-BE49-F238E27FC236}">
                <a16:creationId xmlns:a16="http://schemas.microsoft.com/office/drawing/2014/main" id="{014EB367-7AE5-B8E1-902D-42A4751E4AAB}"/>
              </a:ext>
            </a:extLst>
          </p:cNvPr>
          <p:cNvGraphicFramePr/>
          <p:nvPr>
            <p:extLst>
              <p:ext uri="{D42A27DB-BD31-4B8C-83A1-F6EECF244321}">
                <p14:modId xmlns:p14="http://schemas.microsoft.com/office/powerpoint/2010/main" val="3000688844"/>
              </p:ext>
            </p:extLst>
          </p:nvPr>
        </p:nvGraphicFramePr>
        <p:xfrm>
          <a:off x="198783" y="1470992"/>
          <a:ext cx="11993217" cy="49139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05529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4620-6E63-7FDB-7B5D-187A74D386A8}"/>
              </a:ext>
            </a:extLst>
          </p:cNvPr>
          <p:cNvSpPr>
            <a:spLocks noGrp="1"/>
          </p:cNvSpPr>
          <p:nvPr>
            <p:ph type="title"/>
          </p:nvPr>
        </p:nvSpPr>
        <p:spPr/>
        <p:txBody>
          <a:bodyPr/>
          <a:lstStyle/>
          <a:p>
            <a:r>
              <a:rPr lang="en-US">
                <a:solidFill>
                  <a:schemeClr val="tx1"/>
                </a:solidFill>
              </a:rPr>
              <a:t>Quality, safety and regulation </a:t>
            </a:r>
            <a:br>
              <a:rPr lang="en-US">
                <a:solidFill>
                  <a:schemeClr val="tx1"/>
                </a:solidFill>
              </a:rPr>
            </a:br>
            <a:r>
              <a:rPr lang="en-US">
                <a:solidFill>
                  <a:schemeClr val="tx1"/>
                </a:solidFill>
              </a:rPr>
              <a:t>concern: country</a:t>
            </a:r>
          </a:p>
        </p:txBody>
      </p:sp>
      <p:sp>
        <p:nvSpPr>
          <p:cNvPr id="3" name="TextBox 2">
            <a:extLst>
              <a:ext uri="{FF2B5EF4-FFF2-40B4-BE49-F238E27FC236}">
                <a16:creationId xmlns:a16="http://schemas.microsoft.com/office/drawing/2014/main" id="{C8B22DFB-6259-9DC7-5AE6-B6CE792545A8}"/>
              </a:ext>
            </a:extLst>
          </p:cNvPr>
          <p:cNvSpPr txBox="1"/>
          <p:nvPr/>
        </p:nvSpPr>
        <p:spPr>
          <a:xfrm>
            <a:off x="0" y="5842337"/>
            <a:ext cx="25608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a:ea typeface="+mn-ea"/>
                <a:cs typeface="Arial"/>
              </a:rPr>
              <a:t>Note: US n=474, UK n=168, DE n=203, IT n=247, KR n=316, AU n=197, IN n=367. Question: “Please rate your level of concern surrounding these areas related to the quality, safety and regulation of dietary supplements:”</a:t>
            </a:r>
          </a:p>
        </p:txBody>
      </p:sp>
      <p:graphicFrame>
        <p:nvGraphicFramePr>
          <p:cNvPr id="8" name="Chart 7">
            <a:extLst>
              <a:ext uri="{FF2B5EF4-FFF2-40B4-BE49-F238E27FC236}">
                <a16:creationId xmlns:a16="http://schemas.microsoft.com/office/drawing/2014/main" id="{8C10EF75-CCB5-7EFE-8955-5FCD58CAF271}"/>
              </a:ext>
            </a:extLst>
          </p:cNvPr>
          <p:cNvGraphicFramePr/>
          <p:nvPr>
            <p:extLst>
              <p:ext uri="{D42A27DB-BD31-4B8C-83A1-F6EECF244321}">
                <p14:modId xmlns:p14="http://schemas.microsoft.com/office/powerpoint/2010/main" val="1966221074"/>
              </p:ext>
            </p:extLst>
          </p:nvPr>
        </p:nvGraphicFramePr>
        <p:xfrm>
          <a:off x="8970395" y="4467619"/>
          <a:ext cx="3200400" cy="1828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295EF98E-F24A-D703-72AA-E25E12F03AF7}"/>
              </a:ext>
            </a:extLst>
          </p:cNvPr>
          <p:cNvGraphicFramePr/>
          <p:nvPr>
            <p:extLst>
              <p:ext uri="{D42A27DB-BD31-4B8C-83A1-F6EECF244321}">
                <p14:modId xmlns:p14="http://schemas.microsoft.com/office/powerpoint/2010/main" val="814008048"/>
              </p:ext>
            </p:extLst>
          </p:nvPr>
        </p:nvGraphicFramePr>
        <p:xfrm>
          <a:off x="2564466" y="2636111"/>
          <a:ext cx="3200400" cy="1828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D32755E9-2937-5C76-00F8-3C796527E9DB}"/>
              </a:ext>
            </a:extLst>
          </p:cNvPr>
          <p:cNvGraphicFramePr/>
          <p:nvPr>
            <p:extLst>
              <p:ext uri="{D42A27DB-BD31-4B8C-83A1-F6EECF244321}">
                <p14:modId xmlns:p14="http://schemas.microsoft.com/office/powerpoint/2010/main" val="3295843272"/>
              </p:ext>
            </p:extLst>
          </p:nvPr>
        </p:nvGraphicFramePr>
        <p:xfrm>
          <a:off x="5767032" y="814486"/>
          <a:ext cx="3200400" cy="1828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D8095F95-716E-D07F-B6C0-626835667EAD}"/>
              </a:ext>
            </a:extLst>
          </p:cNvPr>
          <p:cNvGraphicFramePr/>
          <p:nvPr>
            <p:extLst>
              <p:ext uri="{D42A27DB-BD31-4B8C-83A1-F6EECF244321}">
                <p14:modId xmlns:p14="http://schemas.microsoft.com/office/powerpoint/2010/main" val="2075938746"/>
              </p:ext>
            </p:extLst>
          </p:nvPr>
        </p:nvGraphicFramePr>
        <p:xfrm>
          <a:off x="8970395" y="2639893"/>
          <a:ext cx="3202875" cy="1828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a:extLst>
              <a:ext uri="{FF2B5EF4-FFF2-40B4-BE49-F238E27FC236}">
                <a16:creationId xmlns:a16="http://schemas.microsoft.com/office/drawing/2014/main" id="{9CF690E8-A041-2E98-7816-FA7D5B5CAA4A}"/>
              </a:ext>
            </a:extLst>
          </p:cNvPr>
          <p:cNvGraphicFramePr/>
          <p:nvPr>
            <p:extLst>
              <p:ext uri="{D42A27DB-BD31-4B8C-83A1-F6EECF244321}">
                <p14:modId xmlns:p14="http://schemas.microsoft.com/office/powerpoint/2010/main" val="3566537306"/>
              </p:ext>
            </p:extLst>
          </p:nvPr>
        </p:nvGraphicFramePr>
        <p:xfrm>
          <a:off x="2564466" y="814874"/>
          <a:ext cx="3200400" cy="1828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Chart 14">
            <a:extLst>
              <a:ext uri="{FF2B5EF4-FFF2-40B4-BE49-F238E27FC236}">
                <a16:creationId xmlns:a16="http://schemas.microsoft.com/office/drawing/2014/main" id="{220791CF-75BD-D1BA-9965-0FFE2D358AD0}"/>
              </a:ext>
            </a:extLst>
          </p:cNvPr>
          <p:cNvGraphicFramePr/>
          <p:nvPr>
            <p:extLst>
              <p:ext uri="{D42A27DB-BD31-4B8C-83A1-F6EECF244321}">
                <p14:modId xmlns:p14="http://schemas.microsoft.com/office/powerpoint/2010/main" val="1230487844"/>
              </p:ext>
            </p:extLst>
          </p:nvPr>
        </p:nvGraphicFramePr>
        <p:xfrm>
          <a:off x="8970395" y="811617"/>
          <a:ext cx="3200400" cy="1828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6" name="Chart 15">
            <a:extLst>
              <a:ext uri="{FF2B5EF4-FFF2-40B4-BE49-F238E27FC236}">
                <a16:creationId xmlns:a16="http://schemas.microsoft.com/office/drawing/2014/main" id="{5CEB7EA9-3F69-7D83-94D9-38B1C55BEB58}"/>
              </a:ext>
            </a:extLst>
          </p:cNvPr>
          <p:cNvGraphicFramePr/>
          <p:nvPr>
            <p:extLst>
              <p:ext uri="{D42A27DB-BD31-4B8C-83A1-F6EECF244321}">
                <p14:modId xmlns:p14="http://schemas.microsoft.com/office/powerpoint/2010/main" val="634343925"/>
              </p:ext>
            </p:extLst>
          </p:nvPr>
        </p:nvGraphicFramePr>
        <p:xfrm>
          <a:off x="5764032" y="4467619"/>
          <a:ext cx="3209013" cy="18288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 name="Chart 16">
            <a:extLst>
              <a:ext uri="{FF2B5EF4-FFF2-40B4-BE49-F238E27FC236}">
                <a16:creationId xmlns:a16="http://schemas.microsoft.com/office/drawing/2014/main" id="{D00AADD6-460C-7C59-B7B0-E61F5C808451}"/>
              </a:ext>
            </a:extLst>
          </p:cNvPr>
          <p:cNvGraphicFramePr/>
          <p:nvPr>
            <p:extLst>
              <p:ext uri="{D42A27DB-BD31-4B8C-83A1-F6EECF244321}">
                <p14:modId xmlns:p14="http://schemas.microsoft.com/office/powerpoint/2010/main" val="2285749185"/>
              </p:ext>
            </p:extLst>
          </p:nvPr>
        </p:nvGraphicFramePr>
        <p:xfrm>
          <a:off x="2564466" y="4465171"/>
          <a:ext cx="3200400" cy="18288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8" name="Chart 17">
            <a:extLst>
              <a:ext uri="{FF2B5EF4-FFF2-40B4-BE49-F238E27FC236}">
                <a16:creationId xmlns:a16="http://schemas.microsoft.com/office/drawing/2014/main" id="{DD52482D-3426-A7E4-1942-CFD95EA419B5}"/>
              </a:ext>
            </a:extLst>
          </p:cNvPr>
          <p:cNvGraphicFramePr/>
          <p:nvPr>
            <p:extLst>
              <p:ext uri="{D42A27DB-BD31-4B8C-83A1-F6EECF244321}">
                <p14:modId xmlns:p14="http://schemas.microsoft.com/office/powerpoint/2010/main" val="879938461"/>
              </p:ext>
            </p:extLst>
          </p:nvPr>
        </p:nvGraphicFramePr>
        <p:xfrm>
          <a:off x="5770032" y="2638819"/>
          <a:ext cx="3200400" cy="182880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9" name="Chart 18">
            <a:extLst>
              <a:ext uri="{FF2B5EF4-FFF2-40B4-BE49-F238E27FC236}">
                <a16:creationId xmlns:a16="http://schemas.microsoft.com/office/drawing/2014/main" id="{C3CCCB52-CCE5-73E3-CEF5-BCF3973BE107}"/>
              </a:ext>
            </a:extLst>
          </p:cNvPr>
          <p:cNvGraphicFramePr/>
          <p:nvPr>
            <p:extLst>
              <p:ext uri="{D42A27DB-BD31-4B8C-83A1-F6EECF244321}">
                <p14:modId xmlns:p14="http://schemas.microsoft.com/office/powerpoint/2010/main" val="446623852"/>
              </p:ext>
            </p:extLst>
          </p:nvPr>
        </p:nvGraphicFramePr>
        <p:xfrm>
          <a:off x="5761217" y="6298961"/>
          <a:ext cx="3209544" cy="213158"/>
        </p:xfrm>
        <a:graphic>
          <a:graphicData uri="http://schemas.openxmlformats.org/drawingml/2006/chart">
            <c:chart xmlns:c="http://schemas.openxmlformats.org/drawingml/2006/chart" xmlns:r="http://schemas.openxmlformats.org/officeDocument/2006/relationships" r:id="rId11"/>
          </a:graphicData>
        </a:graphic>
      </p:graphicFrame>
      <p:sp>
        <p:nvSpPr>
          <p:cNvPr id="20" name="Google Shape;591;p21">
            <a:extLst>
              <a:ext uri="{FF2B5EF4-FFF2-40B4-BE49-F238E27FC236}">
                <a16:creationId xmlns:a16="http://schemas.microsoft.com/office/drawing/2014/main" id="{42719517-6E20-EAEE-D827-F024C1B04ED0}"/>
              </a:ext>
            </a:extLst>
          </p:cNvPr>
          <p:cNvSpPr txBox="1"/>
          <p:nvPr/>
        </p:nvSpPr>
        <p:spPr>
          <a:xfrm>
            <a:off x="411615" y="840091"/>
            <a:ext cx="2143247" cy="203128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Key Insight:</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Major concern tends to be the top response in each category with only a few exceptions, mostly among German respondents.</a:t>
            </a:r>
            <a:endParaRPr kumimoji="0" lang="en-US" sz="1400" b="0" i="0" u="none" strike="noStrike" kern="1200" cap="none" spc="0" normalizeH="0" baseline="0" noProof="0">
              <a:ln>
                <a:noFill/>
              </a:ln>
              <a:solidFill>
                <a:srgbClr val="000000"/>
              </a:solidFill>
              <a:effectLst/>
              <a:uLnTx/>
              <a:uFillTx/>
              <a:latin typeface="Arial"/>
              <a:ea typeface="Arial"/>
              <a:cs typeface="Arial"/>
            </a:endParaRPr>
          </a:p>
        </p:txBody>
      </p:sp>
      <p:pic>
        <p:nvPicPr>
          <p:cNvPr id="21" name="Google Shape;590;p21" descr="Icon&#10;&#10;Description automatically generated">
            <a:extLst>
              <a:ext uri="{FF2B5EF4-FFF2-40B4-BE49-F238E27FC236}">
                <a16:creationId xmlns:a16="http://schemas.microsoft.com/office/drawing/2014/main" id="{435B38D3-BEB0-9E52-AE52-536977C97647}"/>
              </a:ext>
            </a:extLst>
          </p:cNvPr>
          <p:cNvPicPr preferRelativeResize="0"/>
          <p:nvPr/>
        </p:nvPicPr>
        <p:blipFill rotWithShape="1">
          <a:blip r:embed="rId12">
            <a:alphaModFix/>
          </a:blip>
          <a:srcRect/>
          <a:stretch/>
        </p:blipFill>
        <p:spPr>
          <a:xfrm>
            <a:off x="59106" y="836592"/>
            <a:ext cx="457200" cy="457200"/>
          </a:xfrm>
          <a:prstGeom prst="rect">
            <a:avLst/>
          </a:prstGeom>
          <a:noFill/>
          <a:ln>
            <a:noFill/>
          </a:ln>
        </p:spPr>
      </p:pic>
    </p:spTree>
    <p:extLst>
      <p:ext uri="{BB962C8B-B14F-4D97-AF65-F5344CB8AC3E}">
        <p14:creationId xmlns:p14="http://schemas.microsoft.com/office/powerpoint/2010/main" val="277048534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TotalTime>
  <Words>31455</Words>
  <Application>Microsoft Macintosh PowerPoint</Application>
  <PresentationFormat>Widescreen</PresentationFormat>
  <Paragraphs>7398</Paragraphs>
  <Slides>201</Slides>
  <Notes>12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201</vt:i4>
      </vt:variant>
    </vt:vector>
  </HeadingPairs>
  <TitlesOfParts>
    <vt:vector size="211" baseType="lpstr">
      <vt:lpstr>Aptos</vt:lpstr>
      <vt:lpstr>Arial</vt:lpstr>
      <vt:lpstr>Arial Black</vt:lpstr>
      <vt:lpstr>Arial,Sans-Serif</vt:lpstr>
      <vt:lpstr>Calibri</vt:lpstr>
      <vt:lpstr>Lato Light</vt:lpstr>
      <vt:lpstr>Montserrat</vt:lpstr>
      <vt:lpstr>1_Office Theme</vt:lpstr>
      <vt:lpstr>Custom Design</vt:lpstr>
      <vt:lpstr>1_Custom Design</vt:lpstr>
      <vt:lpstr>PowerPoint Presentation</vt:lpstr>
      <vt:lpstr>PowerPoint Presentation</vt:lpstr>
      <vt:lpstr>PowerPoint Presentation</vt:lpstr>
      <vt:lpstr>PowerPoint Presentation</vt:lpstr>
      <vt:lpstr>Demographic overview</vt:lpstr>
      <vt:lpstr>Demographics</vt:lpstr>
      <vt:lpstr>Demographics: age &amp; gender</vt:lpstr>
      <vt:lpstr>Demographics: us</vt:lpstr>
      <vt:lpstr>Demographics: US, age &amp; Gender</vt:lpstr>
      <vt:lpstr>Demographics: uk</vt:lpstr>
      <vt:lpstr>Demographics: Uk, age &amp; Gender</vt:lpstr>
      <vt:lpstr>Demographics: de</vt:lpstr>
      <vt:lpstr>Demographics: de, age &amp; Gender</vt:lpstr>
      <vt:lpstr>Demographics: it</vt:lpstr>
      <vt:lpstr>Demographics: it, age &amp; Gender</vt:lpstr>
      <vt:lpstr>Demographics: kr</vt:lpstr>
      <vt:lpstr>Demographics: kr, age &amp; Gender</vt:lpstr>
      <vt:lpstr>Demographics: au</vt:lpstr>
      <vt:lpstr>Demographics: au, age &amp; Gender</vt:lpstr>
      <vt:lpstr>Demographics: in</vt:lpstr>
      <vt:lpstr>Demographics: in, age &amp; Gender</vt:lpstr>
      <vt:lpstr>Why consumers take supplements</vt:lpstr>
      <vt:lpstr>Why consumers take supplements:  age &amp; gender</vt:lpstr>
      <vt:lpstr>Why consumers take supplements:  us, age &amp; gender</vt:lpstr>
      <vt:lpstr>Why consumers take supplements:  us, 2023 - 2024</vt:lpstr>
      <vt:lpstr>Discussion with a health care  professional</vt:lpstr>
      <vt:lpstr>Discussion with a health care  professional: age &amp; gender</vt:lpstr>
      <vt:lpstr>Discussion with a health care  professional: us, age &amp; gender</vt:lpstr>
      <vt:lpstr>Discussion with health care  professional: us, 2023 - 2024</vt:lpstr>
      <vt:lpstr>PowerPoint Presentation</vt:lpstr>
      <vt:lpstr>Health concerns and what they take supplements for</vt:lpstr>
      <vt:lpstr>Health concerns and what they take supplements for – next 10</vt:lpstr>
      <vt:lpstr>Health concerns and what they take supplements for – last 10</vt:lpstr>
      <vt:lpstr>Health concerns and what they take supplements for: age &amp; gender</vt:lpstr>
      <vt:lpstr>Health concerns and what they take supplements for: age &amp; gender – next 10</vt:lpstr>
      <vt:lpstr>Health concerns and what they take supplements for: age &amp; gender – last 10</vt:lpstr>
      <vt:lpstr>Health concerns and what they take supplements for: age &amp; gender (US)</vt:lpstr>
      <vt:lpstr>Health concerns and what they take  supplements for: age &amp; gender (US) – NEXT 10</vt:lpstr>
      <vt:lpstr>Health concerns and what they take  supplements for: age &amp; gender (US) – LAST 10</vt:lpstr>
      <vt:lpstr>TOP 5 HEALTH CONCERNS:  US, GENDER 2023-2024</vt:lpstr>
      <vt:lpstr>HEALTH CONCERNS: US, 2019-2024</vt:lpstr>
      <vt:lpstr>Willing to take supplements to  address concerns</vt:lpstr>
      <vt:lpstr>Willing to take supplements to  address concerns – next 10</vt:lpstr>
      <vt:lpstr>Willing to take supplements to  address concerns – last 10</vt:lpstr>
      <vt:lpstr>Willing to take supplements to  address concerns: age &amp; gender</vt:lpstr>
      <vt:lpstr>Willing to take supplements to  address concerns: age &amp; gender – next 10</vt:lpstr>
      <vt:lpstr>Willing to take supplements to  address concerns: age &amp; gender – last 10</vt:lpstr>
      <vt:lpstr>Willing to take supplements to  address concerns: us, age &amp; gender</vt:lpstr>
      <vt:lpstr>Willing to take supplements to  address concerns: us, age &amp; gender – next 10</vt:lpstr>
      <vt:lpstr>Willing to take supplements to  address concerns: us, age &amp; gender – last 10</vt:lpstr>
      <vt:lpstr>PowerPoint Presentation</vt:lpstr>
      <vt:lpstr>Supplement usage frequency</vt:lpstr>
      <vt:lpstr>Supplement usage frequency:  age &amp; gender</vt:lpstr>
      <vt:lpstr>Supplement usage frequency:  us, age &amp; gender</vt:lpstr>
      <vt:lpstr>SUPPLEMENT USAGE FREQUENCY:  US, 2019-2024</vt:lpstr>
      <vt:lpstr>Supplement usage</vt:lpstr>
      <vt:lpstr>Supplement usage: us</vt:lpstr>
      <vt:lpstr>Supplement usage: UK</vt:lpstr>
      <vt:lpstr>Supplement usage: de</vt:lpstr>
      <vt:lpstr>Supplement usage: it</vt:lpstr>
      <vt:lpstr>Supplement usage: kr</vt:lpstr>
      <vt:lpstr>Supplement usage: au</vt:lpstr>
      <vt:lpstr>Supplement usage: in</vt:lpstr>
      <vt:lpstr>Supplement usage: age &amp; gender</vt:lpstr>
      <vt:lpstr>Usage change</vt:lpstr>
      <vt:lpstr>Usage change: UK, de, it</vt:lpstr>
      <vt:lpstr>Usage change: KR, AU, IN</vt:lpstr>
      <vt:lpstr>Usage change: us</vt:lpstr>
      <vt:lpstr>PowerPoint Presentation</vt:lpstr>
      <vt:lpstr>Overall familiarity ingredient  categories: country</vt:lpstr>
      <vt:lpstr>Overall familiarity ingredient  categories: country</vt:lpstr>
      <vt:lpstr>Overall familiarity: age &amp; gender</vt:lpstr>
      <vt:lpstr>Overall familiarity: us, age &amp; gender</vt:lpstr>
      <vt:lpstr>Overall familiarity: us, 2019-2024</vt:lpstr>
      <vt:lpstr>FAMILIARITY: ALL USERS</vt:lpstr>
      <vt:lpstr>FAMILIARITY: prebiotic USERS</vt:lpstr>
      <vt:lpstr>Familiarity: US</vt:lpstr>
      <vt:lpstr>Familiarity: Uk</vt:lpstr>
      <vt:lpstr>Familiarity: de</vt:lpstr>
      <vt:lpstr>Familiarity: it</vt:lpstr>
      <vt:lpstr>Familiarity: kr</vt:lpstr>
      <vt:lpstr>Familiarity: au</vt:lpstr>
      <vt:lpstr>Familiarity: in</vt:lpstr>
      <vt:lpstr>Perceived effectiveness: country</vt:lpstr>
      <vt:lpstr>Perceived effectiveness: age &amp; gender</vt:lpstr>
      <vt:lpstr>Perceived effectiveness:  us, age &amp; gender</vt:lpstr>
      <vt:lpstr>PERCEIVED EFFECTIVENESS: ALL USERS</vt:lpstr>
      <vt:lpstr>Perceived effectiveness: us</vt:lpstr>
      <vt:lpstr>Perceived effectiveness: uk</vt:lpstr>
      <vt:lpstr>Perceived effectiveness: de</vt:lpstr>
      <vt:lpstr>Perceived effectiveness: it</vt:lpstr>
      <vt:lpstr>Perceived effectiveness: kr</vt:lpstr>
      <vt:lpstr>Perceived effectiveness: au</vt:lpstr>
      <vt:lpstr>Perceived effectiveness: in</vt:lpstr>
      <vt:lpstr>attributes influencing purchase</vt:lpstr>
      <vt:lpstr>attributes influencing  purchase: age &amp; gender</vt:lpstr>
      <vt:lpstr>attributes influencing  purchase: us, age &amp; gender</vt:lpstr>
      <vt:lpstr>Attributes influencing purchase: us, 2022-2024</vt:lpstr>
      <vt:lpstr>Quality, safety and regulation  concern: country</vt:lpstr>
      <vt:lpstr>Quality, safety and regulation  concern: age &amp; gender</vt:lpstr>
      <vt:lpstr>Quality, safety and regulation  concern: us, age &amp; gender</vt:lpstr>
      <vt:lpstr>Quality, safety and regulation  concern: us, 2023-2024</vt:lpstr>
      <vt:lpstr>PowerPoint Presentation</vt:lpstr>
      <vt:lpstr>Supplement spend: country</vt:lpstr>
      <vt:lpstr>Supplement spend: age &amp; gender</vt:lpstr>
      <vt:lpstr>Supplement spend: us, age &amp; gender</vt:lpstr>
      <vt:lpstr>Supplement spend: us, 2019-2024</vt:lpstr>
      <vt:lpstr>Monthly Supplement spend: country</vt:lpstr>
      <vt:lpstr>Monthly Supplement spend:  age &amp; gender</vt:lpstr>
      <vt:lpstr>Monthly Supplement spend:  us, age &amp; gender</vt:lpstr>
      <vt:lpstr>Purchase location: country</vt:lpstr>
      <vt:lpstr>Purchase location: age &amp; gender</vt:lpstr>
      <vt:lpstr>Purchase location: us, age &amp; gender</vt:lpstr>
      <vt:lpstr>Purchase location: US, 2022-2024</vt:lpstr>
      <vt:lpstr>Preferred format: country</vt:lpstr>
      <vt:lpstr>Preferred format: age &amp; gender</vt:lpstr>
      <vt:lpstr>Preferred format: us, age &amp; gender</vt:lpstr>
      <vt:lpstr>Format characteristics: country</vt:lpstr>
      <vt:lpstr>Format characteristics:  age &amp; gender</vt:lpstr>
      <vt:lpstr>Format characteristics :  us, age &amp; gender</vt:lpstr>
      <vt:lpstr>Prioritizing spending cuts:  essentiality, country</vt:lpstr>
      <vt:lpstr>Prioritizing spending cuts:  essentiality, age &amp; gender</vt:lpstr>
      <vt:lpstr>Prioritizing spending cuts:  essentiality, US age &amp; gender</vt:lpstr>
      <vt:lpstr>Prioritizing spending cuts: US</vt:lpstr>
      <vt:lpstr>Prioritizing spending cuts: uk</vt:lpstr>
      <vt:lpstr>Prioritizing spending cuts: DE</vt:lpstr>
      <vt:lpstr>Prioritizing spending cuts: it</vt:lpstr>
      <vt:lpstr>Prioritizing spending cuts: kr</vt:lpstr>
      <vt:lpstr>Prioritizing spending cuts: au</vt:lpstr>
      <vt:lpstr>Prioritizing spending cuts: in</vt:lpstr>
      <vt:lpstr>Source of ingredient information:  country</vt:lpstr>
      <vt:lpstr>Source of ingredient information:  age &amp; gender</vt:lpstr>
      <vt:lpstr>Source of ingredient information:  us, age &amp; gender</vt:lpstr>
      <vt:lpstr>PowerPoint Presentation</vt:lpstr>
      <vt:lpstr>Branded ingredients: country</vt:lpstr>
      <vt:lpstr>Branded ingredients: age &amp; gender</vt:lpstr>
      <vt:lpstr>Branded ingredients: us, age &amp; gender</vt:lpstr>
      <vt:lpstr>Branded ingredients: us, 2023-2024</vt:lpstr>
      <vt:lpstr>Branded ingredients:  us age, 2023-2024</vt:lpstr>
      <vt:lpstr>Branded ingredients:  us gender, 2023-2024</vt:lpstr>
      <vt:lpstr>Branded ingredients:  us age &amp; gender, 2023-2024</vt:lpstr>
      <vt:lpstr>Branded ingredient  value proposition: country</vt:lpstr>
      <vt:lpstr>Branded ingredient  value proposition: Age &amp; gender</vt:lpstr>
      <vt:lpstr>Branded ingredient  value proposition: us, Age &amp; gender</vt:lpstr>
      <vt:lpstr>Branded ingredient value proposition: us, 2021-2024</vt:lpstr>
      <vt:lpstr>Branded ingredient price premium:  country</vt:lpstr>
      <vt:lpstr>Branded ingredient price premium:  age &amp; gender</vt:lpstr>
      <vt:lpstr>Branded ingredient price premium:  us, age &amp; gender</vt:lpstr>
      <vt:lpstr>Branded ingredient price premium</vt:lpstr>
      <vt:lpstr>Branded ingredient price premium: us</vt:lpstr>
      <vt:lpstr>PowerPoint Presentation</vt:lpstr>
      <vt:lpstr>Trust: country</vt:lpstr>
      <vt:lpstr>Trust: age &amp; gender</vt:lpstr>
      <vt:lpstr>Trust: US, age &amp; gender</vt:lpstr>
      <vt:lpstr>Trust: us, 2020-2024</vt:lpstr>
      <vt:lpstr>Transparency purchase influence:  country</vt:lpstr>
      <vt:lpstr>Transparency purchase influence:  age &amp; gender</vt:lpstr>
      <vt:lpstr>Transparency purchase influence:  us, age &amp; gender</vt:lpstr>
      <vt:lpstr>Transparency purchase influence:  us, 2020-2024</vt:lpstr>
      <vt:lpstr>Signals of brand transparency:  country</vt:lpstr>
      <vt:lpstr>Signals of brand transparency:  age &amp; gender</vt:lpstr>
      <vt:lpstr>Signals of brand transparency:  us, age &amp; gender</vt:lpstr>
      <vt:lpstr>Signals of brand transparency:  us, 2020-2024</vt:lpstr>
      <vt:lpstr>Sustainability: country</vt:lpstr>
      <vt:lpstr>Sustainability: age &amp; gender</vt:lpstr>
      <vt:lpstr>Sustainability: us, age &amp; gender</vt:lpstr>
      <vt:lpstr>Sustainability: us, 2020-2024</vt:lpstr>
      <vt:lpstr>PowerPoint Presentation</vt:lpstr>
      <vt:lpstr>Why they take prebiotics: country</vt:lpstr>
      <vt:lpstr>Why they take prebiotics: age &amp; gender</vt:lpstr>
      <vt:lpstr>Why they take prebiotics: us, age &amp; gender</vt:lpstr>
      <vt:lpstr>Why they take prebiotics: us, 2019-2024</vt:lpstr>
      <vt:lpstr>Important label characteristics:  country</vt:lpstr>
      <vt:lpstr>Important label characteristics: age &amp; gender</vt:lpstr>
      <vt:lpstr>Important label characteristics: us, age &amp; gender</vt:lpstr>
      <vt:lpstr>Important label characteristics: us, 2019-2024</vt:lpstr>
      <vt:lpstr>Preferred prebiotic formats: country</vt:lpstr>
      <vt:lpstr>Preferred prebiotic formats: age &amp; gender</vt:lpstr>
      <vt:lpstr>Preferred prebiotic formats: us, age &amp; gender</vt:lpstr>
      <vt:lpstr>Preferred prebiotic formats: us, 2022-2024</vt:lpstr>
      <vt:lpstr>Prebiotic usage drivers: country</vt:lpstr>
      <vt:lpstr>Prebiotic usage drivers: age &amp; gender</vt:lpstr>
      <vt:lpstr>Prebiotic usage drivers: us, age &amp; gender</vt:lpstr>
      <vt:lpstr>Prebiotic usage drivers: us, 2022-2024</vt:lpstr>
      <vt:lpstr>Source of prebiotic knowledge:  country</vt:lpstr>
      <vt:lpstr>Source of prebiotic knowledge: age &amp; gender</vt:lpstr>
      <vt:lpstr>Source of prebiotic knowledge: us, age &amp; gender</vt:lpstr>
      <vt:lpstr>Source of prebiotic knowledge: us, 2023-2024</vt:lpstr>
      <vt:lpstr>Prebiotic branded ingredient  familiarity: country</vt:lpstr>
      <vt:lpstr>Prebiotic branded ingredient  familiarity: age &amp; gender</vt:lpstr>
      <vt:lpstr>Prebiotic branded ingredient  familiarity: us, age &amp; gender</vt:lpstr>
      <vt:lpstr>Prebiotic branded ingredient  familiarity: us, 2023-2024</vt:lpstr>
      <vt:lpstr>Prebiotic branded ingredient  familiarity: us</vt:lpstr>
      <vt:lpstr>Prebiotic branded ingredient  familiarity: UK</vt:lpstr>
      <vt:lpstr>Prebiotic branded ingredient  familiarity: DE</vt:lpstr>
      <vt:lpstr>Prebiotic branded ingredient  familiarity: it</vt:lpstr>
      <vt:lpstr>Prebiotic branded ingredient  familiarity: KR</vt:lpstr>
      <vt:lpstr>Prebiotic branded ingredient  familiarity: AU</vt:lpstr>
      <vt:lpstr>Prebiotic branded ingredient  familiarity: IN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Lorenzen</dc:creator>
  <cp:lastModifiedBy>Morgan Johnston</cp:lastModifiedBy>
  <cp:revision>28</cp:revision>
  <dcterms:created xsi:type="dcterms:W3CDTF">2024-04-05T16:42:59Z</dcterms:created>
  <dcterms:modified xsi:type="dcterms:W3CDTF">2024-06-13T15:28:48Z</dcterms:modified>
</cp:coreProperties>
</file>