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70.xml"/>
  <Override ContentType="application/vnd.ms-office.chartcolorstyle+xml" PartName="/ppt/charts/colors102.xml"/>
  <Override ContentType="application/vnd.ms-office.chartcolorstyle+xml" PartName="/ppt/charts/colors62.xml"/>
  <Override ContentType="application/vnd.ms-office.chartcolorstyle+xml" PartName="/ppt/charts/colors54.xml"/>
  <Override ContentType="application/vnd.ms-office.chartcolorstyle+xml" PartName="/ppt/charts/colors8.xml"/>
  <Override ContentType="application/vnd.ms-office.chartcolorstyle+xml" PartName="/ppt/charts/colors11.xml"/>
  <Override ContentType="application/vnd.ms-office.chartcolorstyle+xml" PartName="/ppt/charts/colors97.xml"/>
  <Override ContentType="application/vnd.ms-office.chartcolorstyle+xml" PartName="/ppt/charts/colors28.xml"/>
  <Override ContentType="application/vnd.ms-office.chartcolorstyle+xml" PartName="/ppt/charts/colors87.xml"/>
  <Override ContentType="application/vnd.ms-office.chartcolorstyle+xml" PartName="/ppt/charts/colors44.xml"/>
  <Override ContentType="application/vnd.ms-office.chartcolorstyle+xml" PartName="/ppt/charts/colors36.xml"/>
  <Override ContentType="application/vnd.ms-office.chartcolorstyle+xml" PartName="/ppt/charts/colors18.xml"/>
  <Override ContentType="application/vnd.ms-office.chartcolorstyle+xml" PartName="/ppt/charts/colors79.xml"/>
  <Override ContentType="application/vnd.ms-office.chartcolorstyle+xml" PartName="/ppt/charts/colors112.xml"/>
  <Override ContentType="application/vnd.ms-office.chartcolorstyle+xml" PartName="/ppt/charts/colors26.xml"/>
  <Override ContentType="application/vnd.ms-office.chartcolorstyle+xml" PartName="/ppt/charts/colors99.xml"/>
  <Override ContentType="application/vnd.ms-office.chartcolorstyle+xml" PartName="/ppt/charts/colors69.xml"/>
  <Override ContentType="application/vnd.ms-office.chartcolorstyle+xml" PartName="/ppt/charts/colors56.xml"/>
  <Override ContentType="application/vnd.ms-office.chartcolorstyle+xml" PartName="/ppt/charts/colors6.xml"/>
  <Override ContentType="application/vnd.ms-office.chartcolorstyle+xml" PartName="/ppt/charts/colors109.xml"/>
  <Override ContentType="application/vnd.ms-office.chartcolorstyle+xml" PartName="/ppt/charts/colors72.xml"/>
  <Override ContentType="application/vnd.ms-office.chartcolorstyle+xml" PartName="/ppt/charts/colors100.xml"/>
  <Override ContentType="application/vnd.ms-office.chartcolorstyle+xml" PartName="/ppt/charts/colors13.xml"/>
  <Override ContentType="application/vnd.ms-office.chartcolorstyle+xml" PartName="/ppt/charts/colors38.xml"/>
  <Override ContentType="application/vnd.ms-office.chartcolorstyle+xml" PartName="/ppt/charts/colors85.xml"/>
  <Override ContentType="application/vnd.ms-office.chartcolorstyle+xml" PartName="/ppt/charts/colors42.xml"/>
  <Override ContentType="application/vnd.ms-office.chartcolorstyle+xml" PartName="/ppt/charts/colors60.xml"/>
  <Override ContentType="application/vnd.ms-office.chartcolorstyle+xml" PartName="/ppt/charts/colors90.xml"/>
  <Override ContentType="application/vnd.ms-office.chartcolorstyle+xml" PartName="/ppt/charts/colors114.xml"/>
  <Override ContentType="application/vnd.ms-office.chartcolorstyle+xml" PartName="/ppt/charts/colors4.xml"/>
  <Override ContentType="application/vnd.ms-office.chartcolorstyle+xml" PartName="/ppt/charts/colors91.xml"/>
  <Override ContentType="application/vnd.ms-office.chartcolorstyle+xml" PartName="/ppt/charts/colors84.xml"/>
  <Override ContentType="application/vnd.ms-office.chartcolorstyle+xml" PartName="/ppt/charts/colors24.xml"/>
  <Override ContentType="application/vnd.ms-office.chartcolorstyle+xml" PartName="/ppt/charts/colors41.xml"/>
  <Override ContentType="application/vnd.ms-office.chartcolorstyle+xml" PartName="/ppt/charts/colors67.xml"/>
  <Override ContentType="application/vnd.ms-office.chartcolorstyle+xml" PartName="/ppt/charts/colors14.xml"/>
  <Override ContentType="application/vnd.ms-office.chartcolorstyle+xml" PartName="/ppt/charts/colors57.xml"/>
  <Override ContentType="application/vnd.ms-office.chartcolorstyle+xml" PartName="/ppt/charts/colors22.xml"/>
  <Override ContentType="application/vnd.ms-office.chartcolorstyle+xml" PartName="/ppt/charts/colors31.xml"/>
  <Override ContentType="application/vnd.ms-office.chartcolorstyle+xml" PartName="/ppt/charts/colors74.xml"/>
  <Override ContentType="application/vnd.ms-office.chartcolorstyle+xml" PartName="/ppt/charts/colors108.xml"/>
  <Override ContentType="application/vnd.ms-office.chartcolorstyle+xml" PartName="/ppt/charts/colors48.xml"/>
  <Override ContentType="application/vnd.ms-office.chartcolorstyle+xml" PartName="/ppt/charts/colors78.xml"/>
  <Override ContentType="application/vnd.ms-office.chartcolorstyle+xml" PartName="/ppt/charts/colors35.xml"/>
  <Override ContentType="application/vnd.ms-office.chartcolorstyle+xml" PartName="/ppt/charts/colors104.xml"/>
  <Override ContentType="application/vnd.ms-office.chartcolorstyle+xml" PartName="/ppt/charts/colors95.xml"/>
  <Override ContentType="application/vnd.ms-office.chartcolorstyle+xml" PartName="/ppt/charts/colors50.xml"/>
  <Override ContentType="application/vnd.ms-office.chartcolorstyle+xml" PartName="/ppt/charts/colors65.xml"/>
  <Override ContentType="application/vnd.ms-office.chartcolorstyle+xml" PartName="/ppt/charts/colors80.xml"/>
  <Override ContentType="application/vnd.ms-office.chartcolorstyle+xml" PartName="/ppt/charts/colors93.xml"/>
  <Override ContentType="application/vnd.ms-office.chartcolorstyle+xml" PartName="/ppt/charts/colors52.xml"/>
  <Override ContentType="application/vnd.ms-office.chartcolorstyle+xml" PartName="/ppt/charts/colors63.xml"/>
  <Override ContentType="application/vnd.ms-office.chartcolorstyle+xml" PartName="/ppt/charts/colors76.xml"/>
  <Override ContentType="application/vnd.ms-office.chartcolorstyle+xml" PartName="/ppt/charts/colors82.xml"/>
  <Override ContentType="application/vnd.ms-office.chartcolorstyle+xml" PartName="/ppt/charts/colors46.xml"/>
  <Override ContentType="application/vnd.ms-office.chartcolorstyle+xml" PartName="/ppt/charts/colors89.xml"/>
  <Override ContentType="application/vnd.ms-office.chartcolorstyle+xml" PartName="/ppt/charts/colors106.xml"/>
  <Override ContentType="application/vnd.ms-office.chartcolorstyle+xml" PartName="/ppt/charts/colors20.xml"/>
  <Override ContentType="application/vnd.ms-office.chartcolorstyle+xml" PartName="/ppt/charts/colors2.xml"/>
  <Override ContentType="application/vnd.ms-office.chartcolorstyle+xml" PartName="/ppt/charts/colors33.xml"/>
  <Override ContentType="application/vnd.ms-office.chartcolorstyle+xml" PartName="/ppt/charts/colors29.xml"/>
  <Override ContentType="application/vnd.ms-office.chartcolorstyle+xml" PartName="/ppt/charts/colors59.xml"/>
  <Override ContentType="application/vnd.ms-office.chartcolorstyle+xml" PartName="/ppt/charts/colors16.xml"/>
  <Override ContentType="application/vnd.ms-office.chartcolorstyle+xml" PartName="/ppt/charts/colors110.xml"/>
  <Override ContentType="application/vnd.ms-office.chartcolorstyle+xml" PartName="/ppt/charts/colors45.xml"/>
  <Override ContentType="application/vnd.ms-office.chartcolorstyle+xml" PartName="/ppt/charts/colors37.xml"/>
  <Override ContentType="application/vnd.ms-office.chartcolorstyle+xml" PartName="/ppt/charts/colors88.xml"/>
  <Override ContentType="application/vnd.ms-office.chartcolorstyle+xml" PartName="/ppt/charts/colors111.xml"/>
  <Override ContentType="application/vnd.ms-office.chartcolorstyle+xml" PartName="/ppt/charts/colors61.xml"/>
  <Override ContentType="application/vnd.ms-office.chartcolorstyle+xml" PartName="/ppt/charts/colors19.xml"/>
  <Override ContentType="application/vnd.ms-office.chartcolorstyle+xml" PartName="/ppt/charts/colors71.xml"/>
  <Override ContentType="application/vnd.ms-office.chartcolorstyle+xml" PartName="/ppt/charts/colors96.xml"/>
  <Override ContentType="application/vnd.ms-office.chartcolorstyle+xml" PartName="/ppt/charts/colors10.xml"/>
  <Override ContentType="application/vnd.ms-office.chartcolorstyle+xml" PartName="/ppt/charts/colors103.xml"/>
  <Override ContentType="application/vnd.ms-office.chartcolorstyle+xml" PartName="/ppt/charts/colors9.xml"/>
  <Override ContentType="application/vnd.ms-office.chartcolorstyle+xml" PartName="/ppt/charts/colors27.xml"/>
  <Override ContentType="application/vnd.ms-office.chartcolorstyle+xml" PartName="/ppt/charts/colors53.xml"/>
  <Override ContentType="application/vnd.ms-office.chartcolorstyle+xml" PartName="/ppt/charts/colors73.xml"/>
  <Override ContentType="application/vnd.ms-office.chartcolorstyle+xml" PartName="/ppt/charts/colors86.xml"/>
  <Override ContentType="application/vnd.ms-office.chartcolorstyle+xml" PartName="/ppt/charts/colors30.xml"/>
  <Override ContentType="application/vnd.ms-office.chartcolorstyle+xml" PartName="/ppt/charts/colors43.xml"/>
  <Override ContentType="application/vnd.ms-office.chartcolorstyle+xml" PartName="/ppt/charts/colors39.xml"/>
  <Override ContentType="application/vnd.ms-office.chartcolorstyle+xml" PartName="/ppt/charts/colors113.xml"/>
  <Override ContentType="application/vnd.ms-office.chartcolorstyle+xml" PartName="/ppt/charts/colors98.xml"/>
  <Override ContentType="application/vnd.ms-office.chartcolorstyle+xml" PartName="/ppt/charts/colors7.xml"/>
  <Override ContentType="application/vnd.ms-office.chartcolorstyle+xml" PartName="/ppt/charts/colors25.xml"/>
  <Override ContentType="application/vnd.ms-office.chartcolorstyle+xml" PartName="/ppt/charts/colors55.xml"/>
  <Override ContentType="application/vnd.ms-office.chartcolorstyle+xml" PartName="/ppt/charts/colors12.xml"/>
  <Override ContentType="application/vnd.ms-office.chartcolorstyle+xml" PartName="/ppt/charts/colors68.xml"/>
  <Override ContentType="application/vnd.ms-office.chartcolorstyle+xml" PartName="/ppt/charts/colors101.xml"/>
  <Override ContentType="application/vnd.ms-office.chartcolorstyle+xml" PartName="/ppt/charts/colors75.xml"/>
  <Override ContentType="application/vnd.ms-office.chartcolorstyle+xml" PartName="/ppt/charts/colors107.xml"/>
  <Override ContentType="application/vnd.ms-office.chartcolorstyle+xml" PartName="/ppt/charts/colors58.xml"/>
  <Override ContentType="application/vnd.ms-office.chartcolorstyle+xml" PartName="/ppt/charts/colors83.xml"/>
  <Override ContentType="application/vnd.ms-office.chartcolorstyle+xml" PartName="/ppt/charts/colors32.xml"/>
  <Override ContentType="application/vnd.ms-office.chartcolorstyle+xml" PartName="/ppt/charts/colors15.xml"/>
  <Override ContentType="application/vnd.ms-office.chartcolorstyle+xml" PartName="/ppt/charts/colors5.xml"/>
  <Override ContentType="application/vnd.ms-office.chartcolorstyle+xml" PartName="/ppt/charts/colors49.xml"/>
  <Override ContentType="application/vnd.ms-office.chartcolorstyle+xml" PartName="/ppt/charts/colors66.xml"/>
  <Override ContentType="application/vnd.ms-office.chartcolorstyle+xml" PartName="/ppt/charts/colors23.xml"/>
  <Override ContentType="application/vnd.ms-office.chartcolorstyle+xml" PartName="/ppt/charts/colors40.xml"/>
  <Override ContentType="application/vnd.ms-office.chartcolorstyle+xml" PartName="/ppt/charts/colors92.xml"/>
  <Override ContentType="application/vnd.ms-office.chartcolorstyle+xml" PartName="/ppt/charts/colors51.xml"/>
  <Override ContentType="application/vnd.ms-office.chartcolorstyle+xml" PartName="/ppt/charts/colors21.xml"/>
  <Override ContentType="application/vnd.ms-office.chartcolorstyle+xml" PartName="/ppt/charts/colors94.xml"/>
  <Override ContentType="application/vnd.ms-office.chartcolorstyle+xml" PartName="/ppt/charts/colors81.xml"/>
  <Override ContentType="application/vnd.ms-office.chartcolorstyle+xml" PartName="/ppt/charts/colors34.xml"/>
  <Override ContentType="application/vnd.ms-office.chartcolorstyle+xml" PartName="/ppt/charts/colors1.xml"/>
  <Override ContentType="application/vnd.ms-office.chartcolorstyle+xml" PartName="/ppt/charts/colors47.xml"/>
  <Override ContentType="application/vnd.ms-office.chartcolorstyle+xml" PartName="/ppt/charts/colors17.xml"/>
  <Override ContentType="application/vnd.ms-office.chartcolorstyle+xml" PartName="/ppt/charts/colors3.xml"/>
  <Override ContentType="application/vnd.ms-office.chartcolorstyle+xml" PartName="/ppt/charts/colors105.xml"/>
  <Override ContentType="application/vnd.ms-office.chartcolorstyle+xml" PartName="/ppt/charts/colors77.xml"/>
  <Override ContentType="application/vnd.ms-office.chartcolorstyle+xml" PartName="/ppt/charts/colors64.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drawingml.chart+xml" PartName="/ppt/charts/chart68.xml"/>
  <Override ContentType="application/vnd.openxmlformats-officedocument.drawingml.chart+xml" PartName="/ppt/charts/chart25.xml"/>
  <Override ContentType="application/vnd.openxmlformats-officedocument.drawingml.chart+xml" PartName="/ppt/charts/chart104.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12.xml"/>
  <Override ContentType="application/vnd.openxmlformats-officedocument.drawingml.chart+xml" PartName="/ppt/charts/chart94.xml"/>
  <Override ContentType="application/vnd.openxmlformats-officedocument.drawingml.chart+xml" PartName="/ppt/charts/chart51.xml"/>
  <Override ContentType="application/vnd.openxmlformats-officedocument.drawingml.chart+xml" PartName="/ppt/charts/chart92.xml"/>
  <Override ContentType="application/vnd.openxmlformats-officedocument.drawingml.chart+xml" PartName="/ppt/charts/chart114.xml"/>
  <Override ContentType="application/vnd.openxmlformats-officedocument.drawingml.chart+xml" PartName="/ppt/charts/chart41.xml"/>
  <Override ContentType="application/vnd.openxmlformats-officedocument.drawingml.chart+xml" PartName="/ppt/charts/chart84.xml"/>
  <Override ContentType="application/vnd.openxmlformats-officedocument.drawingml.chart+xml" PartName="/ppt/charts/chart58.xml"/>
  <Override ContentType="application/vnd.openxmlformats-officedocument.drawingml.chart+xml" PartName="/ppt/charts/chart76.xml"/>
  <Override ContentType="application/vnd.openxmlformats-officedocument.drawingml.chart+xml" PartName="/ppt/charts/chart15.xml"/>
  <Override ContentType="application/vnd.openxmlformats-officedocument.drawingml.chart+xml" PartName="/ppt/charts/chart74.xml"/>
  <Override ContentType="application/vnd.openxmlformats-officedocument.drawingml.chart+xml" PartName="/ppt/charts/chart102.xml"/>
  <Override ContentType="application/vnd.openxmlformats-officedocument.drawingml.chart+xml" PartName="/ppt/charts/chart61.xml"/>
  <Override ContentType="application/vnd.openxmlformats-officedocument.drawingml.chart+xml" PartName="/ppt/charts/chart2.xml"/>
  <Override ContentType="application/vnd.openxmlformats-officedocument.drawingml.chart+xml" PartName="/ppt/charts/chart31.xml"/>
  <Override ContentType="application/vnd.openxmlformats-officedocument.drawingml.chart+xml" PartName="/ppt/charts/chart90.xml"/>
  <Override ContentType="application/vnd.openxmlformats-officedocument.drawingml.chart+xml" PartName="/ppt/charts/chart27.xml"/>
  <Override ContentType="application/vnd.openxmlformats-officedocument.drawingml.chart+xml" PartName="/ppt/charts/chart56.xml"/>
  <Override ContentType="application/vnd.openxmlformats-officedocument.drawingml.chart+xml" PartName="/ppt/charts/chart43.xml"/>
  <Override ContentType="application/vnd.openxmlformats-officedocument.drawingml.chart+xml" PartName="/ppt/charts/chart99.xml"/>
  <Override ContentType="application/vnd.openxmlformats-officedocument.drawingml.chart+xml" PartName="/ppt/charts/chart86.xml"/>
  <Override ContentType="application/vnd.openxmlformats-officedocument.drawingml.chart+xml" PartName="/ppt/charts/chart13.xml"/>
  <Override ContentType="application/vnd.openxmlformats-officedocument.drawingml.chart+xml" PartName="/ppt/charts/chart20.xml"/>
  <Override ContentType="application/vnd.openxmlformats-officedocument.drawingml.chart+xml" PartName="/ppt/charts/chart63.xml"/>
  <Override ContentType="application/vnd.openxmlformats-officedocument.drawingml.chart+xml" PartName="/ppt/charts/chart109.xml"/>
  <Override ContentType="application/vnd.openxmlformats-officedocument.drawingml.chart+xml" PartName="/ppt/charts/chart46.xml"/>
  <Override ContentType="application/vnd.openxmlformats-officedocument.drawingml.chart+xml" PartName="/ppt/charts/chart71.xml"/>
  <Override ContentType="application/vnd.openxmlformats-officedocument.drawingml.chart+xml" PartName="/ppt/charts/chart29.xml"/>
  <Override ContentType="application/vnd.openxmlformats-officedocument.drawingml.chart+xml" PartName="/ppt/charts/chart8.xml"/>
  <Override ContentType="application/vnd.openxmlformats-officedocument.drawingml.chart+xml" PartName="/ppt/charts/chart37.xml"/>
  <Override ContentType="application/vnd.openxmlformats-officedocument.drawingml.chart+xml" PartName="/ppt/charts/chart97.xml"/>
  <Override ContentType="application/vnd.openxmlformats-officedocument.drawingml.chart+xml" PartName="/ppt/charts/chart89.xml"/>
  <Override ContentType="application/vnd.openxmlformats-officedocument.drawingml.chart+xml" PartName="/ppt/charts/chart11.xml"/>
  <Override ContentType="application/vnd.openxmlformats-officedocument.drawingml.chart+xml" PartName="/ppt/charts/chart100.xml"/>
  <Override ContentType="application/vnd.openxmlformats-officedocument.drawingml.chart+xml" PartName="/ppt/charts/chart54.xml"/>
  <Override ContentType="application/vnd.openxmlformats-officedocument.drawingml.chart+xml" PartName="/ppt/charts/chart80.xml"/>
  <Override ContentType="application/vnd.openxmlformats-officedocument.drawingml.chart+xml" PartName="/ppt/charts/chart82.xml"/>
  <Override ContentType="application/vnd.openxmlformats-officedocument.drawingml.chart+xml" PartName="/ppt/charts/chart107.xml"/>
  <Override ContentType="application/vnd.openxmlformats-officedocument.drawingml.chart+xml" PartName="/ppt/charts/chart6.xml"/>
  <Override ContentType="application/vnd.openxmlformats-officedocument.drawingml.chart+xml" PartName="/ppt/charts/chart18.xml"/>
  <Override ContentType="application/vnd.openxmlformats-officedocument.drawingml.chart+xml" PartName="/ppt/charts/chart48.xml"/>
  <Override ContentType="application/vnd.openxmlformats-officedocument.drawingml.chart+xml" PartName="/ppt/charts/chart65.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95.xml"/>
  <Override ContentType="application/vnd.openxmlformats-officedocument.drawingml.chart+xml" PartName="/ppt/charts/chart78.xml"/>
  <Override ContentType="application/vnd.openxmlformats-officedocument.drawingml.chart+xml" PartName="/ppt/charts/chart111.xml"/>
  <Override ContentType="application/vnd.openxmlformats-officedocument.drawingml.chart+xml" PartName="/ppt/charts/chart52.xml"/>
  <Override ContentType="application/vnd.openxmlformats-officedocument.drawingml.chart+xml" PartName="/ppt/charts/chart93.xml"/>
  <Override ContentType="application/vnd.openxmlformats-officedocument.drawingml.chart+xml" PartName="/ppt/charts/chart50.xml"/>
  <Override ContentType="application/vnd.openxmlformats-officedocument.drawingml.chart+xml" PartName="/ppt/charts/chart85.xml"/>
  <Override ContentType="application/vnd.openxmlformats-officedocument.drawingml.chart+xml" PartName="/ppt/charts/chart16.xml"/>
  <Override ContentType="application/vnd.openxmlformats-officedocument.drawingml.chart+xml" PartName="/ppt/charts/chart77.xml"/>
  <Override ContentType="application/vnd.openxmlformats-officedocument.drawingml.chart+xml" PartName="/ppt/charts/chart59.xml"/>
  <Override ContentType="application/vnd.openxmlformats-officedocument.drawingml.chart+xml" PartName="/ppt/charts/chart42.xml"/>
  <Override ContentType="application/vnd.openxmlformats-officedocument.drawingml.chart+xml" PartName="/ppt/charts/chart32.xml"/>
  <Override ContentType="application/vnd.openxmlformats-officedocument.drawingml.chart+xml" PartName="/ppt/charts/chart75.xml"/>
  <Override ContentType="application/vnd.openxmlformats-officedocument.drawingml.chart+xml" PartName="/ppt/charts/chart5.xml"/>
  <Override ContentType="application/vnd.openxmlformats-officedocument.drawingml.chart+xml" PartName="/ppt/charts/chart105.xml"/>
  <Override ContentType="application/vnd.openxmlformats-officedocument.drawingml.chart+xml" PartName="/ppt/charts/chart24.xml"/>
  <Override ContentType="application/vnd.openxmlformats-officedocument.drawingml.chart+xml" PartName="/ppt/charts/chart113.xml"/>
  <Override ContentType="application/vnd.openxmlformats-officedocument.drawingml.chart+xml" PartName="/ppt/charts/chart67.xml"/>
  <Override ContentType="application/vnd.openxmlformats-officedocument.drawingml.chart+xml" PartName="/ppt/charts/chart44.xml"/>
  <Override ContentType="application/vnd.openxmlformats-officedocument.drawingml.chart+xml" PartName="/ppt/charts/chart57.xml"/>
  <Override ContentType="application/vnd.openxmlformats-officedocument.drawingml.chart+xml" PartName="/ppt/charts/chart87.xml"/>
  <Override ContentType="application/vnd.openxmlformats-officedocument.drawingml.chart+xml" PartName="/ppt/charts/chart60.xml"/>
  <Override ContentType="application/vnd.openxmlformats-officedocument.drawingml.chart+xml" PartName="/ppt/charts/chart1.xml"/>
  <Override ContentType="application/vnd.openxmlformats-officedocument.drawingml.chart+xml" PartName="/ppt/charts/chart101.xml"/>
  <Override ContentType="application/vnd.openxmlformats-officedocument.drawingml.chart+xml" PartName="/ppt/charts/chart14.xml"/>
  <Override ContentType="application/vnd.openxmlformats-officedocument.drawingml.chart+xml" PartName="/ppt/charts/chart3.xml"/>
  <Override ContentType="application/vnd.openxmlformats-officedocument.drawingml.chart+xml" PartName="/ppt/charts/chart103.xml"/>
  <Override ContentType="application/vnd.openxmlformats-officedocument.drawingml.chart+xml" PartName="/ppt/charts/chart73.xml"/>
  <Override ContentType="application/vnd.openxmlformats-officedocument.drawingml.chart+xml" PartName="/ppt/charts/chart30.xml"/>
  <Override ContentType="application/vnd.openxmlformats-officedocument.drawingml.chart+xml" PartName="/ppt/charts/chart39.xml"/>
  <Override ContentType="application/vnd.openxmlformats-officedocument.drawingml.chart+xml" PartName="/ppt/charts/chart69.xml"/>
  <Override ContentType="application/vnd.openxmlformats-officedocument.drawingml.chart+xml" PartName="/ppt/charts/chart26.xml"/>
  <Override ContentType="application/vnd.openxmlformats-officedocument.drawingml.chart+xml" PartName="/ppt/charts/chart91.xml"/>
  <Override ContentType="application/vnd.openxmlformats-officedocument.drawingml.chart+xml" PartName="/ppt/charts/chart98.xml"/>
  <Override ContentType="application/vnd.openxmlformats-officedocument.drawingml.chart+xml" PartName="/ppt/charts/chart38.xml"/>
  <Override ContentType="application/vnd.openxmlformats-officedocument.drawingml.chart+xml" PartName="/ppt/charts/chart55.xml"/>
  <Override ContentType="application/vnd.openxmlformats-officedocument.drawingml.chart+xml" PartName="/ppt/charts/chart9.xml"/>
  <Override ContentType="application/vnd.openxmlformats-officedocument.drawingml.chart+xml" PartName="/ppt/charts/chart47.xml"/>
  <Override ContentType="application/vnd.openxmlformats-officedocument.drawingml.chart+xml" PartName="/ppt/charts/chart72.xml"/>
  <Override ContentType="application/vnd.openxmlformats-officedocument.drawingml.chart+xml" PartName="/ppt/charts/chart12.xml"/>
  <Override ContentType="application/vnd.openxmlformats-officedocument.drawingml.chart+xml" PartName="/ppt/charts/chart64.xml"/>
  <Override ContentType="application/vnd.openxmlformats-officedocument.drawingml.chart+xml" PartName="/ppt/charts/chart81.xml"/>
  <Override ContentType="application/vnd.openxmlformats-officedocument.drawingml.chart+xml" PartName="/ppt/charts/chart108.xml"/>
  <Override ContentType="application/vnd.openxmlformats-officedocument.drawingml.chart+xml" PartName="/ppt/charts/chart62.xml"/>
  <Override ContentType="application/vnd.openxmlformats-officedocument.drawingml.chart+xml" PartName="/ppt/charts/chart45.xml"/>
  <Override ContentType="application/vnd.openxmlformats-officedocument.drawingml.chart+xml" PartName="/ppt/charts/chart88.xml"/>
  <Override ContentType="application/vnd.openxmlformats-officedocument.drawingml.chart+xml" PartName="/ppt/charts/chart28.xml"/>
  <Override ContentType="application/vnd.openxmlformats-officedocument.drawingml.chart+xml" PartName="/ppt/charts/chart19.xml"/>
  <Override ContentType="application/vnd.openxmlformats-officedocument.drawingml.chart+xml" PartName="/ppt/charts/chart49.xml"/>
  <Override ContentType="application/vnd.openxmlformats-officedocument.drawingml.chart+xml" PartName="/ppt/charts/chart36.xml"/>
  <Override ContentType="application/vnd.openxmlformats-officedocument.drawingml.chart+xml" PartName="/ppt/charts/chart7.xml"/>
  <Override ContentType="application/vnd.openxmlformats-officedocument.drawingml.chart+xml" PartName="/ppt/charts/chart53.xml"/>
  <Override ContentType="application/vnd.openxmlformats-officedocument.drawingml.chart+xml" PartName="/ppt/charts/chart10.xml"/>
  <Override ContentType="application/vnd.openxmlformats-officedocument.drawingml.chart+xml" PartName="/ppt/charts/chart83.xml"/>
  <Override ContentType="application/vnd.openxmlformats-officedocument.drawingml.chart+xml" PartName="/ppt/charts/chart23.xml"/>
  <Override ContentType="application/vnd.openxmlformats-officedocument.drawingml.chart+xml" PartName="/ppt/charts/chart96.xml"/>
  <Override ContentType="application/vnd.openxmlformats-officedocument.drawingml.chart+xml" PartName="/ppt/charts/chart40.xml"/>
  <Override ContentType="application/vnd.openxmlformats-officedocument.drawingml.chart+xml" PartName="/ppt/charts/chart79.xml"/>
  <Override ContentType="application/vnd.openxmlformats-officedocument.drawingml.chart+xml" PartName="/ppt/charts/chart66.xml"/>
  <Override ContentType="application/vnd.openxmlformats-officedocument.drawingml.chart+xml" PartName="/ppt/charts/chart110.xml"/>
  <Override ContentType="application/vnd.openxmlformats-officedocument.drawingml.chart+xml" PartName="/ppt/charts/chart21.xml"/>
  <Override ContentType="application/vnd.openxmlformats-officedocument.drawingml.chart+xml" PartName="/ppt/charts/chart70.xml"/>
  <Override ContentType="application/vnd.openxmlformats-officedocument.drawingml.chart+xml" PartName="/ppt/charts/chart34.xml"/>
  <Override ContentType="application/vnd.openxmlformats-officedocument.drawingml.chart+xml" PartName="/ppt/charts/chart106.xml"/>
  <Override ContentType="application/vnd.openxmlformats-officedocument.drawingml.chart+xml" PartName="/ppt/charts/chart17.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08.xml"/>
  <Override ContentType="application/vnd.ms-office.chartstyle+xml" PartName="/ppt/charts/style3.xml"/>
  <Override ContentType="application/vnd.ms-office.chartstyle+xml" PartName="/ppt/charts/style42.xml"/>
  <Override ContentType="application/vnd.ms-office.chartstyle+xml" PartName="/ppt/charts/style85.xml"/>
  <Override ContentType="application/vnd.ms-office.chartstyle+xml" PartName="/ppt/charts/style59.xml"/>
  <Override ContentType="application/vnd.ms-office.chartstyle+xml" PartName="/ppt/charts/style16.xml"/>
  <Override ContentType="application/vnd.ms-office.chartstyle+xml" PartName="/ppt/charts/style75.xml"/>
  <Override ContentType="application/vnd.ms-office.chartstyle+xml" PartName="/ppt/charts/style32.xml"/>
  <Override ContentType="application/vnd.ms-office.chartstyle+xml" PartName="/ppt/charts/style24.xml"/>
  <Override ContentType="application/vnd.ms-office.chartstyle+xml" PartName="/ppt/charts/style50.xml"/>
  <Override ContentType="application/vnd.ms-office.chartstyle+xml" PartName="/ppt/charts/style67.xml"/>
  <Override ContentType="application/vnd.ms-office.chartstyle+xml" PartName="/ppt/charts/style93.xml"/>
  <Override ContentType="application/vnd.ms-office.chartstyle+xml" PartName="/ppt/charts/style5.xml"/>
  <Override ContentType="application/vnd.ms-office.chartstyle+xml" PartName="/ppt/charts/style49.xml"/>
  <Override ContentType="application/vnd.ms-office.chartstyle+xml" PartName="/ppt/charts/style22.xml"/>
  <Override ContentType="application/vnd.ms-office.chartstyle+xml" PartName="/ppt/charts/style36.xml"/>
  <Override ContentType="application/vnd.ms-office.chartstyle+xml" PartName="/ppt/charts/style18.xml"/>
  <Override ContentType="application/vnd.ms-office.chartstyle+xml" PartName="/ppt/charts/style79.xml"/>
  <Override ContentType="application/vnd.ms-office.chartstyle+xml" PartName="/ppt/charts/style101.xml"/>
  <Override ContentType="application/vnd.ms-office.chartstyle+xml" PartName="/ppt/charts/style81.xml"/>
  <Override ContentType="application/vnd.ms-office.chartstyle+xml" PartName="/ppt/charts/style40.xml"/>
  <Override ContentType="application/vnd.ms-office.chartstyle+xml" PartName="/ppt/charts/style114.xml"/>
  <Override ContentType="application/vnd.ms-office.chartstyle+xml" PartName="/ppt/charts/style70.xml"/>
  <Override ContentType="application/vnd.ms-office.chartstyle+xml" PartName="/ppt/charts/style83.xml"/>
  <Override ContentType="application/vnd.ms-office.chartstyle+xml" PartName="/ppt/charts/style77.xml"/>
  <Override ContentType="application/vnd.ms-office.chartstyle+xml" PartName="/ppt/charts/style7.xml"/>
  <Override ContentType="application/vnd.ms-office.chartstyle+xml" PartName="/ppt/charts/style47.xml"/>
  <Override ContentType="application/vnd.ms-office.chartstyle+xml" PartName="/ppt/charts/style34.xml"/>
  <Override ContentType="application/vnd.ms-office.chartstyle+xml" PartName="/ppt/charts/style65.xml"/>
  <Override ContentType="application/vnd.ms-office.chartstyle+xml" PartName="/ppt/charts/style95.xml"/>
  <Override ContentType="application/vnd.ms-office.chartstyle+xml" PartName="/ppt/charts/style52.xml"/>
  <Override ContentType="application/vnd.ms-office.chartstyle+xml" PartName="/ppt/charts/style71.xml"/>
  <Override ContentType="application/vnd.ms-office.chartstyle+xml" PartName="/ppt/charts/style8.xml"/>
  <Override ContentType="application/vnd.ms-office.chartstyle+xml" PartName="/ppt/charts/style112.xml"/>
  <Override ContentType="application/vnd.ms-office.chartstyle+xml" PartName="/ppt/charts/style45.xml"/>
  <Override ContentType="application/vnd.ms-office.chartstyle+xml" PartName="/ppt/charts/style37.xml"/>
  <Override ContentType="application/vnd.ms-office.chartstyle+xml" PartName="/ppt/charts/style62.xml"/>
  <Override ContentType="application/vnd.ms-office.chartstyle+xml" PartName="/ppt/charts/style104.xml"/>
  <Override ContentType="application/vnd.ms-office.chartstyle+xml" PartName="/ppt/charts/style88.xml"/>
  <Override ContentType="application/vnd.ms-office.chartstyle+xml" PartName="/ppt/charts/style11.xml"/>
  <Override ContentType="application/vnd.ms-office.chartstyle+xml" PartName="/ppt/charts/style97.xml"/>
  <Override ContentType="application/vnd.ms-office.chartstyle+xml" PartName="/ppt/charts/style28.xml"/>
  <Override ContentType="application/vnd.ms-office.chartstyle+xml" PartName="/ppt/charts/style54.xml"/>
  <Override ContentType="application/vnd.ms-office.chartstyle+xml" PartName="/ppt/charts/style60.xml"/>
  <Override ContentType="application/vnd.ms-office.chartstyle+xml" PartName="/ppt/charts/style106.xml"/>
  <Override ContentType="application/vnd.ms-office.chartstyle+xml" PartName="/ppt/charts/style1.xml"/>
  <Override ContentType="application/vnd.ms-office.chartstyle+xml" PartName="/ppt/charts/style90.xml"/>
  <Override ContentType="application/vnd.ms-office.chartstyle+xml" PartName="/ppt/charts/style110.xml"/>
  <Override ContentType="application/vnd.ms-office.chartstyle+xml" PartName="/ppt/charts/style69.xml"/>
  <Override ContentType="application/vnd.ms-office.chartstyle+xml" PartName="/ppt/charts/style26.xml"/>
  <Override ContentType="application/vnd.ms-office.chartstyle+xml" PartName="/ppt/charts/style99.xml"/>
  <Override ContentType="application/vnd.ms-office.chartstyle+xml" PartName="/ppt/charts/style39.xml"/>
  <Override ContentType="application/vnd.ms-office.chartstyle+xml" PartName="/ppt/charts/style86.xml"/>
  <Override ContentType="application/vnd.ms-office.chartstyle+xml" PartName="/ppt/charts/style73.xml"/>
  <Override ContentType="application/vnd.ms-office.chartstyle+xml" PartName="/ppt/charts/style43.xml"/>
  <Override ContentType="application/vnd.ms-office.chartstyle+xml" PartName="/ppt/charts/style30.xml"/>
  <Override ContentType="application/vnd.ms-office.chartstyle+xml" PartName="/ppt/charts/style13.xml"/>
  <Override ContentType="application/vnd.ms-office.chartstyle+xml" PartName="/ppt/charts/style56.xml"/>
  <Override ContentType="application/vnd.ms-office.chartstyle+xml" PartName="/ppt/charts/style33.xml"/>
  <Override ContentType="application/vnd.ms-office.chartstyle+xml" PartName="/ppt/charts/style76.xml"/>
  <Override ContentType="application/vnd.ms-office.chartstyle+xml" PartName="/ppt/charts/style25.xml"/>
  <Override ContentType="application/vnd.ms-office.chartstyle+xml" PartName="/ppt/charts/style92.xml"/>
  <Override ContentType="application/vnd.ms-office.chartstyle+xml" PartName="/ppt/charts/style68.xml"/>
  <Override ContentType="application/vnd.ms-office.chartstyle+xml" PartName="/ppt/charts/style94.xml"/>
  <Override ContentType="application/vnd.ms-office.chartstyle+xml" PartName="/ppt/charts/style4.xml"/>
  <Override ContentType="application/vnd.ms-office.chartstyle+xml" PartName="/ppt/charts/style58.xml"/>
  <Override ContentType="application/vnd.ms-office.chartstyle+xml" PartName="/ppt/charts/style109.xml"/>
  <Override ContentType="application/vnd.ms-office.chartstyle+xml" PartName="/ppt/charts/style100.xml"/>
  <Override ContentType="application/vnd.ms-office.chartstyle+xml" PartName="/ppt/charts/style84.xml"/>
  <Override ContentType="application/vnd.ms-office.chartstyle+xml" PartName="/ppt/charts/style41.xml"/>
  <Override ContentType="application/vnd.ms-office.chartstyle+xml" PartName="/ppt/charts/style15.xml"/>
  <Override ContentType="application/vnd.ms-office.chartstyle+xml" PartName="/ppt/charts/style82.xml"/>
  <Override ContentType="application/vnd.ms-office.chartstyle+xml" PartName="/ppt/charts/style19.xml"/>
  <Override ContentType="application/vnd.ms-office.chartstyle+xml" PartName="/ppt/charts/style35.xml"/>
  <Override ContentType="application/vnd.ms-office.chartstyle+xml" PartName="/ppt/charts/style66.xml"/>
  <Override ContentType="application/vnd.ms-office.chartstyle+xml" PartName="/ppt/charts/style23.xml"/>
  <Override ContentType="application/vnd.ms-office.chartstyle+xml" PartName="/ppt/charts/style96.xml"/>
  <Override ContentType="application/vnd.ms-office.chartstyle+xml" PartName="/ppt/charts/style53.xml"/>
  <Override ContentType="application/vnd.ms-office.chartstyle+xml" PartName="/ppt/charts/style21.xml"/>
  <Override ContentType="application/vnd.ms-office.chartstyle+xml" PartName="/ppt/charts/style51.xml"/>
  <Override ContentType="application/vnd.ms-office.chartstyle+xml" PartName="/ppt/charts/style64.xml"/>
  <Override ContentType="application/vnd.ms-office.chartstyle+xml" PartName="/ppt/charts/style102.xml"/>
  <Override ContentType="application/vnd.ms-office.chartstyle+xml" PartName="/ppt/charts/style48.xml"/>
  <Override ContentType="application/vnd.ms-office.chartstyle+xml" PartName="/ppt/charts/style17.xml"/>
  <Override ContentType="application/vnd.ms-office.chartstyle+xml" PartName="/ppt/charts/style6.xml"/>
  <Override ContentType="application/vnd.ms-office.chartstyle+xml" PartName="/ppt/charts/style78.xml"/>
  <Override ContentType="application/vnd.ms-office.chartstyle+xml" PartName="/ppt/charts/style38.xml"/>
  <Override ContentType="application/vnd.ms-office.chartstyle+xml" PartName="/ppt/charts/style63.xml"/>
  <Override ContentType="application/vnd.ms-office.chartstyle+xml" PartName="/ppt/charts/style103.xml"/>
  <Override ContentType="application/vnd.ms-office.chartstyle+xml" PartName="/ppt/charts/style89.xml"/>
  <Override ContentType="application/vnd.ms-office.chartstyle+xml" PartName="/ppt/charts/style98.xml"/>
  <Override ContentType="application/vnd.ms-office.chartstyle+xml" PartName="/ppt/charts/style46.xml"/>
  <Override ContentType="application/vnd.ms-office.chartstyle+xml" PartName="/ppt/charts/style20.xml"/>
  <Override ContentType="application/vnd.ms-office.chartstyle+xml" PartName="/ppt/charts/style29.xml"/>
  <Override ContentType="application/vnd.ms-office.chartstyle+xml" PartName="/ppt/charts/style12.xml"/>
  <Override ContentType="application/vnd.ms-office.chartstyle+xml" PartName="/ppt/charts/style55.xml"/>
  <Override ContentType="application/vnd.ms-office.chartstyle+xml" PartName="/ppt/charts/style9.xml"/>
  <Override ContentType="application/vnd.ms-office.chartstyle+xml" PartName="/ppt/charts/style10.xml"/>
  <Override ContentType="application/vnd.ms-office.chartstyle+xml" PartName="/ppt/charts/style72.xml"/>
  <Override ContentType="application/vnd.ms-office.chartstyle+xml" PartName="/ppt/charts/style113.xml"/>
  <Override ContentType="application/vnd.ms-office.chartstyle+xml" PartName="/ppt/charts/style80.xml"/>
  <Override ContentType="application/vnd.ms-office.chartstyle+xml" PartName="/ppt/charts/style57.xml"/>
  <Override ContentType="application/vnd.ms-office.chartstyle+xml" PartName="/ppt/charts/style44.xml"/>
  <Override ContentType="application/vnd.ms-office.chartstyle+xml" PartName="/ppt/charts/style74.xml"/>
  <Override ContentType="application/vnd.ms-office.chartstyle+xml" PartName="/ppt/charts/style87.xml"/>
  <Override ContentType="application/vnd.ms-office.chartstyle+xml" PartName="/ppt/charts/style105.xml"/>
  <Override ContentType="application/vnd.ms-office.chartstyle+xml" PartName="/ppt/charts/style31.xml"/>
  <Override ContentType="application/vnd.ms-office.chartstyle+xml" PartName="/ppt/charts/style27.xml"/>
  <Override ContentType="application/vnd.ms-office.chartstyle+xml" PartName="/ppt/charts/style14.xml"/>
  <Override ContentType="application/vnd.ms-office.chartstyle+xml" PartName="/ppt/charts/style107.xml"/>
  <Override ContentType="application/vnd.ms-office.chartstyle+xml" PartName="/ppt/charts/style61.xml"/>
  <Override ContentType="application/vnd.ms-office.chartstyle+xml" PartName="/ppt/charts/style91.xml"/>
  <Override ContentType="application/vnd.ms-office.chartstyle+xml" PartName="/ppt/charts/style2.xml"/>
  <Override ContentType="application/vnd.ms-office.chartstyle+xml" PartName="/ppt/charts/style11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2"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Lst>
  <p:sldSz cy="6858000" cx="12192000"/>
  <p:notesSz cx="6858000" cy="9144000"/>
  <p:embeddedFontLst>
    <p:embeddedFont>
      <p:font typeface="Montserrat"/>
      <p:regular r:id="rId106"/>
      <p:bold r:id="rId107"/>
      <p:italic r:id="rId108"/>
      <p:boldItalic r:id="rId109"/>
    </p:embeddedFont>
    <p:embeddedFont>
      <p:font typeface="Lato Light"/>
      <p:regular r:id="rId110"/>
      <p:bold r:id="rId111"/>
      <p:italic r:id="rId112"/>
      <p:boldItalic r:id="rId113"/>
    </p:embeddedFont>
    <p:embeddedFont>
      <p:font typeface="Arial Black"/>
      <p:regular r:id="rId1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15" roundtripDataSignature="AMtx7mgct5/Pjg1/DHaakEbXWT5MsV843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9B700CC-9DC9-4FEB-8125-0DF5974EFCA0}">
  <a:tblStyle styleId="{29B700CC-9DC9-4FEB-8125-0DF5974EFCA0}"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0F0"/>
          </a:solidFill>
        </a:fill>
      </a:tcStyle>
    </a:wholeTbl>
    <a:band1H>
      <a:tcTxStyle/>
      <a:tcStyle>
        <a:fill>
          <a:solidFill>
            <a:srgbClr val="E0E0E0"/>
          </a:solidFill>
        </a:fill>
      </a:tcStyle>
    </a:band1H>
    <a:band2H>
      <a:tcTxStyle/>
    </a:band2H>
    <a:band1V>
      <a:tcTxStyle/>
      <a:tcStyle>
        <a:fill>
          <a:solidFill>
            <a:srgbClr val="E0E0E0"/>
          </a:solidFill>
        </a:fill>
      </a:tcStyle>
    </a:band1V>
    <a:band2V>
      <a:tcTxStyle/>
    </a:band2V>
    <a:lastCol>
      <a:tcTxStyle b="on" i="off">
        <a:font>
          <a:latin typeface="Arial"/>
          <a:ea typeface="Arial"/>
          <a:cs typeface="Arial"/>
        </a:font>
        <a:schemeClr val="lt1"/>
      </a:tcTxStyle>
      <a:tcStyle>
        <a:fill>
          <a:solidFill>
            <a:schemeClr val="accent3"/>
          </a:solidFill>
        </a:fill>
      </a:tcStyle>
    </a:lastCol>
    <a:firstCol>
      <a:tcTxStyle b="on" i="off">
        <a:font>
          <a:latin typeface="Arial"/>
          <a:ea typeface="Arial"/>
          <a:cs typeface="Arial"/>
        </a:font>
        <a:schemeClr val="lt1"/>
      </a:tcTxStyle>
      <a:tcStyle>
        <a:fill>
          <a:solidFill>
            <a:schemeClr val="accent3"/>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a:neCell>
    <a:nwCell>
      <a:tcTxStyle/>
    </a:nwCell>
  </a:tblStyle>
  <a:tblStyle styleId="{D170D86B-2F85-4BFE-99CC-D33C993C0082}"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BF5"/>
          </a:solidFill>
        </a:fill>
      </a:tcStyle>
    </a:wholeTbl>
    <a:band1H>
      <a:tcTxStyle/>
      <a:tcStyle>
        <a:fill>
          <a:solidFill>
            <a:srgbClr val="CAD4EA"/>
          </a:solidFill>
        </a:fill>
      </a:tcStyle>
    </a:band1H>
    <a:band2H>
      <a:tcTxStyle/>
    </a:band2H>
    <a:band1V>
      <a:tcTxStyle/>
      <a:tcStyle>
        <a:fill>
          <a:solidFill>
            <a:srgbClr val="CA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Montserrat-bold.fntdata"/><Relationship Id="rId106" Type="http://schemas.openxmlformats.org/officeDocument/2006/relationships/font" Target="fonts/Montserrat-regular.fntdata"/><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font" Target="fonts/Montserrat-boldItalic.fntdata"/><Relationship Id="rId108" Type="http://schemas.openxmlformats.org/officeDocument/2006/relationships/font" Target="fonts/Montserrat-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5" Type="http://customschemas.google.com/relationships/presentationmetadata" Target="metadata"/><Relationship Id="rId15" Type="http://schemas.openxmlformats.org/officeDocument/2006/relationships/slide" Target="slides/slide8.xml"/><Relationship Id="rId110" Type="http://schemas.openxmlformats.org/officeDocument/2006/relationships/font" Target="fonts/LatoLight-regular.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font" Target="fonts/ArialBlack-regular.fntdata"/><Relationship Id="rId18" Type="http://schemas.openxmlformats.org/officeDocument/2006/relationships/slide" Target="slides/slide11.xml"/><Relationship Id="rId113" Type="http://schemas.openxmlformats.org/officeDocument/2006/relationships/font" Target="fonts/LatoLight-boldItalic.fntdata"/><Relationship Id="rId112" Type="http://schemas.openxmlformats.org/officeDocument/2006/relationships/font" Target="fonts/LatoLight-italic.fntdata"/><Relationship Id="rId111" Type="http://schemas.openxmlformats.org/officeDocument/2006/relationships/font" Target="fonts/LatoLight-bold.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0.xlsx"/></Relationships>
</file>

<file path=ppt/charts/_rels/chart100.xml.rels><?xml version="1.0" encoding="UTF-8" standalone="yes"?><Relationships xmlns="http://schemas.openxmlformats.org/package/2006/relationships"><Relationship Id="rId1" Type="http://schemas.microsoft.com/office/2011/relationships/chartStyle" Target="style100.xml"/><Relationship Id="rId2" Type="http://schemas.microsoft.com/office/2011/relationships/chartColorStyle" Target="colors100.xml"/><Relationship Id="rId3" Type="http://schemas.openxmlformats.org/officeDocument/2006/relationships/package" Target="../embeddings/Microsoft_Excel_Sheet100.xlsx"/></Relationships>
</file>

<file path=ppt/charts/_rels/chart101.xml.rels><?xml version="1.0" encoding="UTF-8" standalone="yes"?><Relationships xmlns="http://schemas.openxmlformats.org/package/2006/relationships"><Relationship Id="rId1" Type="http://schemas.microsoft.com/office/2011/relationships/chartStyle" Target="style101.xml"/><Relationship Id="rId2" Type="http://schemas.microsoft.com/office/2011/relationships/chartColorStyle" Target="colors101.xml"/><Relationship Id="rId3" Type="http://schemas.openxmlformats.org/officeDocument/2006/relationships/package" Target="../embeddings/Microsoft_Excel_Sheet101.xlsx"/></Relationships>
</file>

<file path=ppt/charts/_rels/chart102.xml.rels><?xml version="1.0" encoding="UTF-8" standalone="yes"?><Relationships xmlns="http://schemas.openxmlformats.org/package/2006/relationships"><Relationship Id="rId1" Type="http://schemas.microsoft.com/office/2011/relationships/chartStyle" Target="style102.xml"/><Relationship Id="rId2" Type="http://schemas.microsoft.com/office/2011/relationships/chartColorStyle" Target="colors102.xml"/><Relationship Id="rId3" Type="http://schemas.openxmlformats.org/officeDocument/2006/relationships/package" Target="../embeddings/Microsoft_Excel_Sheet102.xlsx"/></Relationships>
</file>

<file path=ppt/charts/_rels/chart103.xml.rels><?xml version="1.0" encoding="UTF-8" standalone="yes"?><Relationships xmlns="http://schemas.openxmlformats.org/package/2006/relationships"><Relationship Id="rId1" Type="http://schemas.microsoft.com/office/2011/relationships/chartStyle" Target="style103.xml"/><Relationship Id="rId2" Type="http://schemas.microsoft.com/office/2011/relationships/chartColorStyle" Target="colors103.xml"/><Relationship Id="rId3" Type="http://schemas.openxmlformats.org/officeDocument/2006/relationships/package" Target="../embeddings/Microsoft_Excel_Sheet103.xlsx"/></Relationships>
</file>

<file path=ppt/charts/_rels/chart104.xml.rels><?xml version="1.0" encoding="UTF-8" standalone="yes"?><Relationships xmlns="http://schemas.openxmlformats.org/package/2006/relationships"><Relationship Id="rId1" Type="http://schemas.microsoft.com/office/2011/relationships/chartStyle" Target="style104.xml"/><Relationship Id="rId2" Type="http://schemas.microsoft.com/office/2011/relationships/chartColorStyle" Target="colors104.xml"/><Relationship Id="rId3" Type="http://schemas.openxmlformats.org/officeDocument/2006/relationships/package" Target="../embeddings/Microsoft_Excel_Sheet104.xlsx"/></Relationships>
</file>

<file path=ppt/charts/_rels/chart105.xml.rels><?xml version="1.0" encoding="UTF-8" standalone="yes"?><Relationships xmlns="http://schemas.openxmlformats.org/package/2006/relationships"><Relationship Id="rId1" Type="http://schemas.microsoft.com/office/2011/relationships/chartStyle" Target="style105.xml"/><Relationship Id="rId2" Type="http://schemas.microsoft.com/office/2011/relationships/chartColorStyle" Target="colors105.xml"/><Relationship Id="rId3" Type="http://schemas.openxmlformats.org/officeDocument/2006/relationships/package" Target="../embeddings/Microsoft_Excel_Sheet105.xlsx"/></Relationships>
</file>

<file path=ppt/charts/_rels/chart106.xml.rels><?xml version="1.0" encoding="UTF-8" standalone="yes"?><Relationships xmlns="http://schemas.openxmlformats.org/package/2006/relationships"><Relationship Id="rId1" Type="http://schemas.microsoft.com/office/2011/relationships/chartStyle" Target="style106.xml"/><Relationship Id="rId2" Type="http://schemas.microsoft.com/office/2011/relationships/chartColorStyle" Target="colors106.xml"/><Relationship Id="rId3" Type="http://schemas.openxmlformats.org/officeDocument/2006/relationships/package" Target="../embeddings/Microsoft_Excel_Sheet106.xlsx"/></Relationships>
</file>

<file path=ppt/charts/_rels/chart107.xml.rels><?xml version="1.0" encoding="UTF-8" standalone="yes"?><Relationships xmlns="http://schemas.openxmlformats.org/package/2006/relationships"><Relationship Id="rId1" Type="http://schemas.microsoft.com/office/2011/relationships/chartStyle" Target="style107.xml"/><Relationship Id="rId2" Type="http://schemas.microsoft.com/office/2011/relationships/chartColorStyle" Target="colors107.xml"/><Relationship Id="rId3" Type="http://schemas.openxmlformats.org/officeDocument/2006/relationships/package" Target="../embeddings/Microsoft_Excel_Sheet107.xlsx"/></Relationships>
</file>

<file path=ppt/charts/_rels/chart108.xml.rels><?xml version="1.0" encoding="UTF-8" standalone="yes"?><Relationships xmlns="http://schemas.openxmlformats.org/package/2006/relationships"><Relationship Id="rId1" Type="http://schemas.microsoft.com/office/2011/relationships/chartStyle" Target="style108.xml"/><Relationship Id="rId2" Type="http://schemas.microsoft.com/office/2011/relationships/chartColorStyle" Target="colors108.xml"/><Relationship Id="rId3" Type="http://schemas.openxmlformats.org/officeDocument/2006/relationships/package" Target="../embeddings/Microsoft_Excel_Sheet108.xlsx"/></Relationships>
</file>

<file path=ppt/charts/_rels/chart109.xml.rels><?xml version="1.0" encoding="UTF-8" standalone="yes"?><Relationships xmlns="http://schemas.openxmlformats.org/package/2006/relationships"><Relationship Id="rId1" Type="http://schemas.microsoft.com/office/2011/relationships/chartStyle" Target="style109.xml"/><Relationship Id="rId2" Type="http://schemas.microsoft.com/office/2011/relationships/chartColorStyle" Target="colors109.xml"/><Relationship Id="rId3" Type="http://schemas.openxmlformats.org/officeDocument/2006/relationships/package" Target="../embeddings/Microsoft_Excel_Sheet109.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11.xlsx"/></Relationships>
</file>

<file path=ppt/charts/_rels/chart110.xml.rels><?xml version="1.0" encoding="UTF-8" standalone="yes"?><Relationships xmlns="http://schemas.openxmlformats.org/package/2006/relationships"><Relationship Id="rId1" Type="http://schemas.microsoft.com/office/2011/relationships/chartStyle" Target="style110.xml"/><Relationship Id="rId2" Type="http://schemas.microsoft.com/office/2011/relationships/chartColorStyle" Target="colors110.xml"/><Relationship Id="rId3" Type="http://schemas.openxmlformats.org/officeDocument/2006/relationships/package" Target="../embeddings/Microsoft_Excel_Sheet110.xlsx"/></Relationships>
</file>

<file path=ppt/charts/_rels/chart111.xml.rels><?xml version="1.0" encoding="UTF-8" standalone="yes"?><Relationships xmlns="http://schemas.openxmlformats.org/package/2006/relationships"><Relationship Id="rId1" Type="http://schemas.microsoft.com/office/2011/relationships/chartStyle" Target="style111.xml"/><Relationship Id="rId2" Type="http://schemas.microsoft.com/office/2011/relationships/chartColorStyle" Target="colors111.xml"/><Relationship Id="rId3" Type="http://schemas.openxmlformats.org/officeDocument/2006/relationships/package" Target="../embeddings/Microsoft_Excel_Sheet111.xlsx"/></Relationships>
</file>

<file path=ppt/charts/_rels/chart112.xml.rels><?xml version="1.0" encoding="UTF-8" standalone="yes"?><Relationships xmlns="http://schemas.openxmlformats.org/package/2006/relationships"><Relationship Id="rId1" Type="http://schemas.microsoft.com/office/2011/relationships/chartStyle" Target="style112.xml"/><Relationship Id="rId2" Type="http://schemas.microsoft.com/office/2011/relationships/chartColorStyle" Target="colors112.xml"/><Relationship Id="rId3" Type="http://schemas.openxmlformats.org/officeDocument/2006/relationships/package" Target="../embeddings/Microsoft_Excel_Sheet112.xlsx"/></Relationships>
</file>

<file path=ppt/charts/_rels/chart113.xml.rels><?xml version="1.0" encoding="UTF-8" standalone="yes"?><Relationships xmlns="http://schemas.openxmlformats.org/package/2006/relationships"><Relationship Id="rId1" Type="http://schemas.microsoft.com/office/2011/relationships/chartStyle" Target="style113.xml"/><Relationship Id="rId2" Type="http://schemas.microsoft.com/office/2011/relationships/chartColorStyle" Target="colors113.xml"/><Relationship Id="rId3" Type="http://schemas.openxmlformats.org/officeDocument/2006/relationships/package" Target="../embeddings/Microsoft_Excel_Sheet113.xlsx"/></Relationships>
</file>

<file path=ppt/charts/_rels/chart114.xml.rels><?xml version="1.0" encoding="UTF-8" standalone="yes"?><Relationships xmlns="http://schemas.openxmlformats.org/package/2006/relationships"><Relationship Id="rId1" Type="http://schemas.microsoft.com/office/2011/relationships/chartStyle" Target="style114.xml"/><Relationship Id="rId2" Type="http://schemas.microsoft.com/office/2011/relationships/chartColorStyle" Target="colors114.xml"/><Relationship Id="rId3" Type="http://schemas.openxmlformats.org/officeDocument/2006/relationships/package" Target="../embeddings/Microsoft_Excel_Sheet114.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2.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Sheet15.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Sheet17.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18.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1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Sheet20.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Sheet21.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Sheet22.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23.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24.xlsx"/></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Sheet25.xlsx"/></Relationships>
</file>

<file path=ppt/charts/_rels/chart26.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package" Target="../embeddings/Microsoft_Excel_Sheet26.xlsx"/></Relationships>
</file>

<file path=ppt/charts/_rels/chart27.xml.rels><?xml version="1.0" encoding="UTF-8" standalone="yes"?><Relationships xmlns="http://schemas.openxmlformats.org/package/2006/relationships"><Relationship Id="rId1" Type="http://schemas.microsoft.com/office/2011/relationships/chartStyle" Target="style27.xml"/><Relationship Id="rId2" Type="http://schemas.microsoft.com/office/2011/relationships/chartColorStyle" Target="colors27.xml"/><Relationship Id="rId3" Type="http://schemas.openxmlformats.org/officeDocument/2006/relationships/package" Target="../embeddings/Microsoft_Excel_Sheet27.xlsx"/></Relationships>
</file>

<file path=ppt/charts/_rels/chart28.xml.rels><?xml version="1.0" encoding="UTF-8" standalone="yes"?><Relationships xmlns="http://schemas.openxmlformats.org/package/2006/relationships"><Relationship Id="rId1" Type="http://schemas.microsoft.com/office/2011/relationships/chartStyle" Target="style28.xml"/><Relationship Id="rId2" Type="http://schemas.microsoft.com/office/2011/relationships/chartColorStyle" Target="colors28.xml"/><Relationship Id="rId3" Type="http://schemas.openxmlformats.org/officeDocument/2006/relationships/package" Target="../embeddings/Microsoft_Excel_Sheet28.xlsx"/></Relationships>
</file>

<file path=ppt/charts/_rels/chart29.xml.rels><?xml version="1.0" encoding="UTF-8" standalone="yes"?><Relationships xmlns="http://schemas.openxmlformats.org/package/2006/relationships"><Relationship Id="rId1" Type="http://schemas.microsoft.com/office/2011/relationships/chartStyle" Target="style29.xml"/><Relationship Id="rId2" Type="http://schemas.microsoft.com/office/2011/relationships/chartColorStyle" Target="colors29.xml"/><Relationship Id="rId3" Type="http://schemas.openxmlformats.org/officeDocument/2006/relationships/package" Target="../embeddings/Microsoft_Excel_Sheet29.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30.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package" Target="../embeddings/Microsoft_Excel_Sheet30.xlsx"/></Relationships>
</file>

<file path=ppt/charts/_rels/chart31.xml.rels><?xml version="1.0" encoding="UTF-8" standalone="yes"?><Relationships xmlns="http://schemas.openxmlformats.org/package/2006/relationships"><Relationship Id="rId1" Type="http://schemas.microsoft.com/office/2011/relationships/chartStyle" Target="style31.xml"/><Relationship Id="rId2" Type="http://schemas.microsoft.com/office/2011/relationships/chartColorStyle" Target="colors31.xml"/><Relationship Id="rId3" Type="http://schemas.openxmlformats.org/officeDocument/2006/relationships/package" Target="../embeddings/Microsoft_Excel_Sheet31.xlsx"/></Relationships>
</file>

<file path=ppt/charts/_rels/chart32.xml.rels><?xml version="1.0" encoding="UTF-8" standalone="yes"?><Relationships xmlns="http://schemas.openxmlformats.org/package/2006/relationships"><Relationship Id="rId1" Type="http://schemas.microsoft.com/office/2011/relationships/chartStyle" Target="style32.xml"/><Relationship Id="rId2" Type="http://schemas.microsoft.com/office/2011/relationships/chartColorStyle" Target="colors32.xml"/><Relationship Id="rId3" Type="http://schemas.openxmlformats.org/officeDocument/2006/relationships/package" Target="../embeddings/Microsoft_Excel_Sheet32.xlsx"/></Relationships>
</file>

<file path=ppt/charts/_rels/chart33.xml.rels><?xml version="1.0" encoding="UTF-8" standalone="yes"?><Relationships xmlns="http://schemas.openxmlformats.org/package/2006/relationships"><Relationship Id="rId1" Type="http://schemas.microsoft.com/office/2011/relationships/chartStyle" Target="style33.xml"/><Relationship Id="rId2" Type="http://schemas.microsoft.com/office/2011/relationships/chartColorStyle" Target="colors33.xml"/><Relationship Id="rId3" Type="http://schemas.openxmlformats.org/officeDocument/2006/relationships/package" Target="../embeddings/Microsoft_Excel_Sheet33.xlsx"/></Relationships>
</file>

<file path=ppt/charts/_rels/chart34.xml.rels><?xml version="1.0" encoding="UTF-8" standalone="yes"?><Relationships xmlns="http://schemas.openxmlformats.org/package/2006/relationships"><Relationship Id="rId1" Type="http://schemas.microsoft.com/office/2011/relationships/chartStyle" Target="style34.xml"/><Relationship Id="rId2" Type="http://schemas.microsoft.com/office/2011/relationships/chartColorStyle" Target="colors34.xml"/><Relationship Id="rId3" Type="http://schemas.openxmlformats.org/officeDocument/2006/relationships/package" Target="../embeddings/Microsoft_Excel_Sheet34.xlsx"/></Relationships>
</file>

<file path=ppt/charts/_rels/chart35.xml.rels><?xml version="1.0" encoding="UTF-8" standalone="yes"?><Relationships xmlns="http://schemas.openxmlformats.org/package/2006/relationships"><Relationship Id="rId1" Type="http://schemas.microsoft.com/office/2011/relationships/chartStyle" Target="style35.xml"/><Relationship Id="rId2" Type="http://schemas.microsoft.com/office/2011/relationships/chartColorStyle" Target="colors35.xml"/><Relationship Id="rId3" Type="http://schemas.openxmlformats.org/officeDocument/2006/relationships/package" Target="../embeddings/Microsoft_Excel_Sheet35.xlsx"/></Relationships>
</file>

<file path=ppt/charts/_rels/chart36.xml.rels><?xml version="1.0" encoding="UTF-8" standalone="yes"?><Relationships xmlns="http://schemas.openxmlformats.org/package/2006/relationships"><Relationship Id="rId1" Type="http://schemas.microsoft.com/office/2011/relationships/chartStyle" Target="style36.xml"/><Relationship Id="rId2" Type="http://schemas.microsoft.com/office/2011/relationships/chartColorStyle" Target="colors36.xml"/><Relationship Id="rId3" Type="http://schemas.openxmlformats.org/officeDocument/2006/relationships/package" Target="../embeddings/Microsoft_Excel_Sheet36.xlsx"/></Relationships>
</file>

<file path=ppt/charts/_rels/chart37.xml.rels><?xml version="1.0" encoding="UTF-8" standalone="yes"?><Relationships xmlns="http://schemas.openxmlformats.org/package/2006/relationships"><Relationship Id="rId1" Type="http://schemas.microsoft.com/office/2011/relationships/chartStyle" Target="style37.xml"/><Relationship Id="rId2" Type="http://schemas.microsoft.com/office/2011/relationships/chartColorStyle" Target="colors37.xml"/><Relationship Id="rId3" Type="http://schemas.openxmlformats.org/officeDocument/2006/relationships/package" Target="../embeddings/Microsoft_Excel_Sheet37.xlsx"/></Relationships>
</file>

<file path=ppt/charts/_rels/chart38.xml.rels><?xml version="1.0" encoding="UTF-8" standalone="yes"?><Relationships xmlns="http://schemas.openxmlformats.org/package/2006/relationships"><Relationship Id="rId1" Type="http://schemas.microsoft.com/office/2011/relationships/chartStyle" Target="style38.xml"/><Relationship Id="rId2" Type="http://schemas.microsoft.com/office/2011/relationships/chartColorStyle" Target="colors38.xml"/><Relationship Id="rId3" Type="http://schemas.openxmlformats.org/officeDocument/2006/relationships/package" Target="../embeddings/Microsoft_Excel_Sheet38.xlsx"/></Relationships>
</file>

<file path=ppt/charts/_rels/chart39.xml.rels><?xml version="1.0" encoding="UTF-8" standalone="yes"?><Relationships xmlns="http://schemas.openxmlformats.org/package/2006/relationships"><Relationship Id="rId1" Type="http://schemas.microsoft.com/office/2011/relationships/chartStyle" Target="style39.xml"/><Relationship Id="rId2" Type="http://schemas.microsoft.com/office/2011/relationships/chartColorStyle" Target="colors39.xml"/><Relationship Id="rId3" Type="http://schemas.openxmlformats.org/officeDocument/2006/relationships/package" Target="../embeddings/Microsoft_Excel_Sheet39.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_rels/chart40.xml.rels><?xml version="1.0" encoding="UTF-8" standalone="yes"?><Relationships xmlns="http://schemas.openxmlformats.org/package/2006/relationships"><Relationship Id="rId1" Type="http://schemas.microsoft.com/office/2011/relationships/chartStyle" Target="style40.xml"/><Relationship Id="rId2" Type="http://schemas.microsoft.com/office/2011/relationships/chartColorStyle" Target="colors40.xml"/><Relationship Id="rId3" Type="http://schemas.openxmlformats.org/officeDocument/2006/relationships/package" Target="../embeddings/Microsoft_Excel_Sheet40.xlsx"/></Relationships>
</file>

<file path=ppt/charts/_rels/chart41.xml.rels><?xml version="1.0" encoding="UTF-8" standalone="yes"?><Relationships xmlns="http://schemas.openxmlformats.org/package/2006/relationships"><Relationship Id="rId1" Type="http://schemas.microsoft.com/office/2011/relationships/chartStyle" Target="style41.xml"/><Relationship Id="rId2" Type="http://schemas.microsoft.com/office/2011/relationships/chartColorStyle" Target="colors41.xml"/><Relationship Id="rId3" Type="http://schemas.openxmlformats.org/officeDocument/2006/relationships/package" Target="../embeddings/Microsoft_Excel_Sheet41.xlsx"/></Relationships>
</file>

<file path=ppt/charts/_rels/chart42.xml.rels><?xml version="1.0" encoding="UTF-8" standalone="yes"?><Relationships xmlns="http://schemas.openxmlformats.org/package/2006/relationships"><Relationship Id="rId1" Type="http://schemas.microsoft.com/office/2011/relationships/chartStyle" Target="style42.xml"/><Relationship Id="rId2" Type="http://schemas.microsoft.com/office/2011/relationships/chartColorStyle" Target="colors42.xml"/><Relationship Id="rId3" Type="http://schemas.openxmlformats.org/officeDocument/2006/relationships/package" Target="../embeddings/Microsoft_Excel_Sheet42.xlsx"/></Relationships>
</file>

<file path=ppt/charts/_rels/chart43.xml.rels><?xml version="1.0" encoding="UTF-8" standalone="yes"?><Relationships xmlns="http://schemas.openxmlformats.org/package/2006/relationships"><Relationship Id="rId1" Type="http://schemas.microsoft.com/office/2011/relationships/chartStyle" Target="style43.xml"/><Relationship Id="rId2" Type="http://schemas.microsoft.com/office/2011/relationships/chartColorStyle" Target="colors43.xml"/><Relationship Id="rId3" Type="http://schemas.openxmlformats.org/officeDocument/2006/relationships/package" Target="../embeddings/Microsoft_Excel_Sheet43.xlsx"/></Relationships>
</file>

<file path=ppt/charts/_rels/chart44.xml.rels><?xml version="1.0" encoding="UTF-8" standalone="yes"?><Relationships xmlns="http://schemas.openxmlformats.org/package/2006/relationships"><Relationship Id="rId1" Type="http://schemas.microsoft.com/office/2011/relationships/chartStyle" Target="style44.xml"/><Relationship Id="rId2" Type="http://schemas.microsoft.com/office/2011/relationships/chartColorStyle" Target="colors44.xml"/><Relationship Id="rId3" Type="http://schemas.openxmlformats.org/officeDocument/2006/relationships/package" Target="../embeddings/Microsoft_Excel_Sheet44.xlsx"/></Relationships>
</file>

<file path=ppt/charts/_rels/chart45.xml.rels><?xml version="1.0" encoding="UTF-8" standalone="yes"?><Relationships xmlns="http://schemas.openxmlformats.org/package/2006/relationships"><Relationship Id="rId1" Type="http://schemas.microsoft.com/office/2011/relationships/chartStyle" Target="style45.xml"/><Relationship Id="rId2" Type="http://schemas.microsoft.com/office/2011/relationships/chartColorStyle" Target="colors45.xml"/><Relationship Id="rId3" Type="http://schemas.openxmlformats.org/officeDocument/2006/relationships/package" Target="../embeddings/Microsoft_Excel_Sheet45.xlsx"/></Relationships>
</file>

<file path=ppt/charts/_rels/chart46.xml.rels><?xml version="1.0" encoding="UTF-8" standalone="yes"?><Relationships xmlns="http://schemas.openxmlformats.org/package/2006/relationships"><Relationship Id="rId1" Type="http://schemas.microsoft.com/office/2011/relationships/chartStyle" Target="style46.xml"/><Relationship Id="rId2" Type="http://schemas.microsoft.com/office/2011/relationships/chartColorStyle" Target="colors46.xml"/><Relationship Id="rId3" Type="http://schemas.openxmlformats.org/officeDocument/2006/relationships/package" Target="../embeddings/Microsoft_Excel_Sheet46.xlsx"/></Relationships>
</file>

<file path=ppt/charts/_rels/chart47.xml.rels><?xml version="1.0" encoding="UTF-8" standalone="yes"?><Relationships xmlns="http://schemas.openxmlformats.org/package/2006/relationships"><Relationship Id="rId1" Type="http://schemas.microsoft.com/office/2011/relationships/chartStyle" Target="style47.xml"/><Relationship Id="rId2" Type="http://schemas.microsoft.com/office/2011/relationships/chartColorStyle" Target="colors47.xml"/><Relationship Id="rId3" Type="http://schemas.openxmlformats.org/officeDocument/2006/relationships/package" Target="../embeddings/Microsoft_Excel_Sheet47.xlsx"/></Relationships>
</file>

<file path=ppt/charts/_rels/chart48.xml.rels><?xml version="1.0" encoding="UTF-8" standalone="yes"?><Relationships xmlns="http://schemas.openxmlformats.org/package/2006/relationships"><Relationship Id="rId1" Type="http://schemas.microsoft.com/office/2011/relationships/chartStyle" Target="style48.xml"/><Relationship Id="rId2" Type="http://schemas.microsoft.com/office/2011/relationships/chartColorStyle" Target="colors48.xml"/><Relationship Id="rId3" Type="http://schemas.openxmlformats.org/officeDocument/2006/relationships/package" Target="../embeddings/Microsoft_Excel_Sheet48.xlsx"/></Relationships>
</file>

<file path=ppt/charts/_rels/chart49.xml.rels><?xml version="1.0" encoding="UTF-8" standalone="yes"?><Relationships xmlns="http://schemas.openxmlformats.org/package/2006/relationships"><Relationship Id="rId1" Type="http://schemas.microsoft.com/office/2011/relationships/chartStyle" Target="style49.xml"/><Relationship Id="rId2" Type="http://schemas.microsoft.com/office/2011/relationships/chartColorStyle" Target="colors49.xml"/><Relationship Id="rId3" Type="http://schemas.openxmlformats.org/officeDocument/2006/relationships/package" Target="../embeddings/Microsoft_Excel_Sheet49.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5.xlsx"/></Relationships>
</file>

<file path=ppt/charts/_rels/chart50.xml.rels><?xml version="1.0" encoding="UTF-8" standalone="yes"?><Relationships xmlns="http://schemas.openxmlformats.org/package/2006/relationships"><Relationship Id="rId1" Type="http://schemas.microsoft.com/office/2011/relationships/chartStyle" Target="style50.xml"/><Relationship Id="rId2" Type="http://schemas.microsoft.com/office/2011/relationships/chartColorStyle" Target="colors50.xml"/><Relationship Id="rId3" Type="http://schemas.openxmlformats.org/officeDocument/2006/relationships/package" Target="../embeddings/Microsoft_Excel_Sheet50.xlsx"/></Relationships>
</file>

<file path=ppt/charts/_rels/chart51.xml.rels><?xml version="1.0" encoding="UTF-8" standalone="yes"?><Relationships xmlns="http://schemas.openxmlformats.org/package/2006/relationships"><Relationship Id="rId1" Type="http://schemas.microsoft.com/office/2011/relationships/chartStyle" Target="style51.xml"/><Relationship Id="rId2" Type="http://schemas.microsoft.com/office/2011/relationships/chartColorStyle" Target="colors51.xml"/><Relationship Id="rId3" Type="http://schemas.openxmlformats.org/officeDocument/2006/relationships/package" Target="../embeddings/Microsoft_Excel_Sheet51.xlsx"/></Relationships>
</file>

<file path=ppt/charts/_rels/chart52.xml.rels><?xml version="1.0" encoding="UTF-8" standalone="yes"?><Relationships xmlns="http://schemas.openxmlformats.org/package/2006/relationships"><Relationship Id="rId1" Type="http://schemas.microsoft.com/office/2011/relationships/chartStyle" Target="style52.xml"/><Relationship Id="rId2" Type="http://schemas.microsoft.com/office/2011/relationships/chartColorStyle" Target="colors52.xml"/><Relationship Id="rId3" Type="http://schemas.openxmlformats.org/officeDocument/2006/relationships/package" Target="../embeddings/Microsoft_Excel_Sheet52.xlsx"/></Relationships>
</file>

<file path=ppt/charts/_rels/chart53.xml.rels><?xml version="1.0" encoding="UTF-8" standalone="yes"?><Relationships xmlns="http://schemas.openxmlformats.org/package/2006/relationships"><Relationship Id="rId1" Type="http://schemas.microsoft.com/office/2011/relationships/chartStyle" Target="style53.xml"/><Relationship Id="rId2" Type="http://schemas.microsoft.com/office/2011/relationships/chartColorStyle" Target="colors53.xml"/><Relationship Id="rId3" Type="http://schemas.openxmlformats.org/officeDocument/2006/relationships/package" Target="../embeddings/Microsoft_Excel_Sheet53.xlsx"/></Relationships>
</file>

<file path=ppt/charts/_rels/chart54.xml.rels><?xml version="1.0" encoding="UTF-8" standalone="yes"?><Relationships xmlns="http://schemas.openxmlformats.org/package/2006/relationships"><Relationship Id="rId1" Type="http://schemas.microsoft.com/office/2011/relationships/chartStyle" Target="style54.xml"/><Relationship Id="rId2" Type="http://schemas.microsoft.com/office/2011/relationships/chartColorStyle" Target="colors54.xml"/><Relationship Id="rId3" Type="http://schemas.openxmlformats.org/officeDocument/2006/relationships/package" Target="../embeddings/Microsoft_Excel_Sheet54.xlsx"/></Relationships>
</file>

<file path=ppt/charts/_rels/chart55.xml.rels><?xml version="1.0" encoding="UTF-8" standalone="yes"?><Relationships xmlns="http://schemas.openxmlformats.org/package/2006/relationships"><Relationship Id="rId1" Type="http://schemas.microsoft.com/office/2011/relationships/chartStyle" Target="style55.xml"/><Relationship Id="rId2" Type="http://schemas.microsoft.com/office/2011/relationships/chartColorStyle" Target="colors55.xml"/><Relationship Id="rId3" Type="http://schemas.openxmlformats.org/officeDocument/2006/relationships/package" Target="../embeddings/Microsoft_Excel_Sheet55.xlsx"/></Relationships>
</file>

<file path=ppt/charts/_rels/chart56.xml.rels><?xml version="1.0" encoding="UTF-8" standalone="yes"?><Relationships xmlns="http://schemas.openxmlformats.org/package/2006/relationships"><Relationship Id="rId1" Type="http://schemas.microsoft.com/office/2011/relationships/chartStyle" Target="style56.xml"/><Relationship Id="rId2" Type="http://schemas.microsoft.com/office/2011/relationships/chartColorStyle" Target="colors56.xml"/><Relationship Id="rId3" Type="http://schemas.openxmlformats.org/officeDocument/2006/relationships/package" Target="../embeddings/Microsoft_Excel_Sheet56.xlsx"/></Relationships>
</file>

<file path=ppt/charts/_rels/chart57.xml.rels><?xml version="1.0" encoding="UTF-8" standalone="yes"?><Relationships xmlns="http://schemas.openxmlformats.org/package/2006/relationships"><Relationship Id="rId1" Type="http://schemas.microsoft.com/office/2011/relationships/chartStyle" Target="style57.xml"/><Relationship Id="rId2" Type="http://schemas.microsoft.com/office/2011/relationships/chartColorStyle" Target="colors57.xml"/><Relationship Id="rId3" Type="http://schemas.openxmlformats.org/officeDocument/2006/relationships/package" Target="../embeddings/Microsoft_Excel_Sheet57.xlsx"/></Relationships>
</file>

<file path=ppt/charts/_rels/chart58.xml.rels><?xml version="1.0" encoding="UTF-8" standalone="yes"?><Relationships xmlns="http://schemas.openxmlformats.org/package/2006/relationships"><Relationship Id="rId1" Type="http://schemas.microsoft.com/office/2011/relationships/chartStyle" Target="style58.xml"/><Relationship Id="rId2" Type="http://schemas.microsoft.com/office/2011/relationships/chartColorStyle" Target="colors58.xml"/><Relationship Id="rId3" Type="http://schemas.openxmlformats.org/officeDocument/2006/relationships/package" Target="../embeddings/Microsoft_Excel_Sheet58.xlsx"/></Relationships>
</file>

<file path=ppt/charts/_rels/chart59.xml.rels><?xml version="1.0" encoding="UTF-8" standalone="yes"?><Relationships xmlns="http://schemas.openxmlformats.org/package/2006/relationships"><Relationship Id="rId1" Type="http://schemas.microsoft.com/office/2011/relationships/chartStyle" Target="style59.xml"/><Relationship Id="rId2" Type="http://schemas.microsoft.com/office/2011/relationships/chartColorStyle" Target="colors59.xml"/><Relationship Id="rId3" Type="http://schemas.openxmlformats.org/officeDocument/2006/relationships/package" Target="../embeddings/Microsoft_Excel_Sheet59.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6.xlsx"/></Relationships>
</file>

<file path=ppt/charts/_rels/chart60.xml.rels><?xml version="1.0" encoding="UTF-8" standalone="yes"?><Relationships xmlns="http://schemas.openxmlformats.org/package/2006/relationships"><Relationship Id="rId1" Type="http://schemas.microsoft.com/office/2011/relationships/chartStyle" Target="style60.xml"/><Relationship Id="rId2" Type="http://schemas.microsoft.com/office/2011/relationships/chartColorStyle" Target="colors60.xml"/><Relationship Id="rId3" Type="http://schemas.openxmlformats.org/officeDocument/2006/relationships/package" Target="../embeddings/Microsoft_Excel_Sheet60.xlsx"/></Relationships>
</file>

<file path=ppt/charts/_rels/chart61.xml.rels><?xml version="1.0" encoding="UTF-8" standalone="yes"?><Relationships xmlns="http://schemas.openxmlformats.org/package/2006/relationships"><Relationship Id="rId1" Type="http://schemas.microsoft.com/office/2011/relationships/chartStyle" Target="style61.xml"/><Relationship Id="rId2" Type="http://schemas.microsoft.com/office/2011/relationships/chartColorStyle" Target="colors61.xml"/><Relationship Id="rId3" Type="http://schemas.openxmlformats.org/officeDocument/2006/relationships/package" Target="../embeddings/Microsoft_Excel_Sheet61.xlsx"/></Relationships>
</file>

<file path=ppt/charts/_rels/chart62.xml.rels><?xml version="1.0" encoding="UTF-8" standalone="yes"?><Relationships xmlns="http://schemas.openxmlformats.org/package/2006/relationships"><Relationship Id="rId1" Type="http://schemas.microsoft.com/office/2011/relationships/chartStyle" Target="style62.xml"/><Relationship Id="rId2" Type="http://schemas.microsoft.com/office/2011/relationships/chartColorStyle" Target="colors62.xml"/><Relationship Id="rId3" Type="http://schemas.openxmlformats.org/officeDocument/2006/relationships/package" Target="../embeddings/Microsoft_Excel_Sheet62.xlsx"/></Relationships>
</file>

<file path=ppt/charts/_rels/chart63.xml.rels><?xml version="1.0" encoding="UTF-8" standalone="yes"?><Relationships xmlns="http://schemas.openxmlformats.org/package/2006/relationships"><Relationship Id="rId1" Type="http://schemas.microsoft.com/office/2011/relationships/chartStyle" Target="style63.xml"/><Relationship Id="rId2" Type="http://schemas.microsoft.com/office/2011/relationships/chartColorStyle" Target="colors63.xml"/><Relationship Id="rId3" Type="http://schemas.openxmlformats.org/officeDocument/2006/relationships/package" Target="../embeddings/Microsoft_Excel_Sheet63.xlsx"/></Relationships>
</file>

<file path=ppt/charts/_rels/chart64.xml.rels><?xml version="1.0" encoding="UTF-8" standalone="yes"?><Relationships xmlns="http://schemas.openxmlformats.org/package/2006/relationships"><Relationship Id="rId1" Type="http://schemas.microsoft.com/office/2011/relationships/chartStyle" Target="style64.xml"/><Relationship Id="rId2" Type="http://schemas.microsoft.com/office/2011/relationships/chartColorStyle" Target="colors64.xml"/><Relationship Id="rId3" Type="http://schemas.openxmlformats.org/officeDocument/2006/relationships/package" Target="../embeddings/Microsoft_Excel_Sheet64.xlsx"/></Relationships>
</file>

<file path=ppt/charts/_rels/chart65.xml.rels><?xml version="1.0" encoding="UTF-8" standalone="yes"?><Relationships xmlns="http://schemas.openxmlformats.org/package/2006/relationships"><Relationship Id="rId1" Type="http://schemas.microsoft.com/office/2011/relationships/chartStyle" Target="style65.xml"/><Relationship Id="rId2" Type="http://schemas.microsoft.com/office/2011/relationships/chartColorStyle" Target="colors65.xml"/><Relationship Id="rId3" Type="http://schemas.openxmlformats.org/officeDocument/2006/relationships/package" Target="../embeddings/Microsoft_Excel_Sheet65.xlsx"/></Relationships>
</file>

<file path=ppt/charts/_rels/chart66.xml.rels><?xml version="1.0" encoding="UTF-8" standalone="yes"?><Relationships xmlns="http://schemas.openxmlformats.org/package/2006/relationships"><Relationship Id="rId1" Type="http://schemas.microsoft.com/office/2011/relationships/chartStyle" Target="style66.xml"/><Relationship Id="rId2" Type="http://schemas.microsoft.com/office/2011/relationships/chartColorStyle" Target="colors66.xml"/><Relationship Id="rId3" Type="http://schemas.openxmlformats.org/officeDocument/2006/relationships/package" Target="../embeddings/Microsoft_Excel_Sheet66.xlsx"/></Relationships>
</file>

<file path=ppt/charts/_rels/chart67.xml.rels><?xml version="1.0" encoding="UTF-8" standalone="yes"?><Relationships xmlns="http://schemas.openxmlformats.org/package/2006/relationships"><Relationship Id="rId1" Type="http://schemas.microsoft.com/office/2011/relationships/chartStyle" Target="style67.xml"/><Relationship Id="rId2" Type="http://schemas.microsoft.com/office/2011/relationships/chartColorStyle" Target="colors67.xml"/><Relationship Id="rId3" Type="http://schemas.openxmlformats.org/officeDocument/2006/relationships/package" Target="../embeddings/Microsoft_Excel_Sheet67.xlsx"/></Relationships>
</file>

<file path=ppt/charts/_rels/chart68.xml.rels><?xml version="1.0" encoding="UTF-8" standalone="yes"?><Relationships xmlns="http://schemas.openxmlformats.org/package/2006/relationships"><Relationship Id="rId1" Type="http://schemas.microsoft.com/office/2011/relationships/chartStyle" Target="style68.xml"/><Relationship Id="rId2" Type="http://schemas.microsoft.com/office/2011/relationships/chartColorStyle" Target="colors68.xml"/><Relationship Id="rId3" Type="http://schemas.openxmlformats.org/officeDocument/2006/relationships/package" Target="../embeddings/Microsoft_Excel_Sheet68.xlsx"/></Relationships>
</file>

<file path=ppt/charts/_rels/chart69.xml.rels><?xml version="1.0" encoding="UTF-8" standalone="yes"?><Relationships xmlns="http://schemas.openxmlformats.org/package/2006/relationships"><Relationship Id="rId1" Type="http://schemas.microsoft.com/office/2011/relationships/chartStyle" Target="style69.xml"/><Relationship Id="rId2" Type="http://schemas.microsoft.com/office/2011/relationships/chartColorStyle" Target="colors69.xml"/><Relationship Id="rId3" Type="http://schemas.openxmlformats.org/officeDocument/2006/relationships/package" Target="../embeddings/Microsoft_Excel_Sheet69.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7.xlsx"/></Relationships>
</file>

<file path=ppt/charts/_rels/chart70.xml.rels><?xml version="1.0" encoding="UTF-8" standalone="yes"?><Relationships xmlns="http://schemas.openxmlformats.org/package/2006/relationships"><Relationship Id="rId1" Type="http://schemas.microsoft.com/office/2011/relationships/chartStyle" Target="style70.xml"/><Relationship Id="rId2" Type="http://schemas.microsoft.com/office/2011/relationships/chartColorStyle" Target="colors70.xml"/><Relationship Id="rId3" Type="http://schemas.openxmlformats.org/officeDocument/2006/relationships/package" Target="../embeddings/Microsoft_Excel_Sheet70.xlsx"/></Relationships>
</file>

<file path=ppt/charts/_rels/chart71.xml.rels><?xml version="1.0" encoding="UTF-8" standalone="yes"?><Relationships xmlns="http://schemas.openxmlformats.org/package/2006/relationships"><Relationship Id="rId1" Type="http://schemas.microsoft.com/office/2011/relationships/chartStyle" Target="style71.xml"/><Relationship Id="rId2" Type="http://schemas.microsoft.com/office/2011/relationships/chartColorStyle" Target="colors71.xml"/><Relationship Id="rId3" Type="http://schemas.openxmlformats.org/officeDocument/2006/relationships/package" Target="../embeddings/Microsoft_Excel_Sheet71.xlsx"/></Relationships>
</file>

<file path=ppt/charts/_rels/chart72.xml.rels><?xml version="1.0" encoding="UTF-8" standalone="yes"?><Relationships xmlns="http://schemas.openxmlformats.org/package/2006/relationships"><Relationship Id="rId1" Type="http://schemas.microsoft.com/office/2011/relationships/chartStyle" Target="style72.xml"/><Relationship Id="rId2" Type="http://schemas.microsoft.com/office/2011/relationships/chartColorStyle" Target="colors72.xml"/><Relationship Id="rId3" Type="http://schemas.openxmlformats.org/officeDocument/2006/relationships/package" Target="../embeddings/Microsoft_Excel_Sheet72.xlsx"/></Relationships>
</file>

<file path=ppt/charts/_rels/chart73.xml.rels><?xml version="1.0" encoding="UTF-8" standalone="yes"?><Relationships xmlns="http://schemas.openxmlformats.org/package/2006/relationships"><Relationship Id="rId1" Type="http://schemas.microsoft.com/office/2011/relationships/chartStyle" Target="style73.xml"/><Relationship Id="rId2" Type="http://schemas.microsoft.com/office/2011/relationships/chartColorStyle" Target="colors73.xml"/><Relationship Id="rId3" Type="http://schemas.openxmlformats.org/officeDocument/2006/relationships/package" Target="../embeddings/Microsoft_Excel_Sheet73.xlsx"/></Relationships>
</file>

<file path=ppt/charts/_rels/chart74.xml.rels><?xml version="1.0" encoding="UTF-8" standalone="yes"?><Relationships xmlns="http://schemas.openxmlformats.org/package/2006/relationships"><Relationship Id="rId1" Type="http://schemas.microsoft.com/office/2011/relationships/chartStyle" Target="style74.xml"/><Relationship Id="rId2" Type="http://schemas.microsoft.com/office/2011/relationships/chartColorStyle" Target="colors74.xml"/><Relationship Id="rId3" Type="http://schemas.openxmlformats.org/officeDocument/2006/relationships/package" Target="../embeddings/Microsoft_Excel_Sheet74.xlsx"/></Relationships>
</file>

<file path=ppt/charts/_rels/chart75.xml.rels><?xml version="1.0" encoding="UTF-8" standalone="yes"?><Relationships xmlns="http://schemas.openxmlformats.org/package/2006/relationships"><Relationship Id="rId1" Type="http://schemas.microsoft.com/office/2011/relationships/chartStyle" Target="style75.xml"/><Relationship Id="rId2" Type="http://schemas.microsoft.com/office/2011/relationships/chartColorStyle" Target="colors75.xml"/><Relationship Id="rId3" Type="http://schemas.openxmlformats.org/officeDocument/2006/relationships/package" Target="../embeddings/Microsoft_Excel_Sheet75.xlsx"/></Relationships>
</file>

<file path=ppt/charts/_rels/chart76.xml.rels><?xml version="1.0" encoding="UTF-8" standalone="yes"?><Relationships xmlns="http://schemas.openxmlformats.org/package/2006/relationships"><Relationship Id="rId1" Type="http://schemas.microsoft.com/office/2011/relationships/chartStyle" Target="style76.xml"/><Relationship Id="rId2" Type="http://schemas.microsoft.com/office/2011/relationships/chartColorStyle" Target="colors76.xml"/><Relationship Id="rId3" Type="http://schemas.openxmlformats.org/officeDocument/2006/relationships/package" Target="../embeddings/Microsoft_Excel_Sheet76.xlsx"/></Relationships>
</file>

<file path=ppt/charts/_rels/chart77.xml.rels><?xml version="1.0" encoding="UTF-8" standalone="yes"?><Relationships xmlns="http://schemas.openxmlformats.org/package/2006/relationships"><Relationship Id="rId1" Type="http://schemas.microsoft.com/office/2011/relationships/chartStyle" Target="style77.xml"/><Relationship Id="rId2" Type="http://schemas.microsoft.com/office/2011/relationships/chartColorStyle" Target="colors77.xml"/><Relationship Id="rId3" Type="http://schemas.openxmlformats.org/officeDocument/2006/relationships/package" Target="../embeddings/Microsoft_Excel_Sheet77.xlsx"/></Relationships>
</file>

<file path=ppt/charts/_rels/chart78.xml.rels><?xml version="1.0" encoding="UTF-8" standalone="yes"?><Relationships xmlns="http://schemas.openxmlformats.org/package/2006/relationships"><Relationship Id="rId1" Type="http://schemas.microsoft.com/office/2011/relationships/chartStyle" Target="style78.xml"/><Relationship Id="rId2" Type="http://schemas.microsoft.com/office/2011/relationships/chartColorStyle" Target="colors78.xml"/><Relationship Id="rId3" Type="http://schemas.openxmlformats.org/officeDocument/2006/relationships/package" Target="../embeddings/Microsoft_Excel_Sheet78.xlsx"/></Relationships>
</file>

<file path=ppt/charts/_rels/chart79.xml.rels><?xml version="1.0" encoding="UTF-8" standalone="yes"?><Relationships xmlns="http://schemas.openxmlformats.org/package/2006/relationships"><Relationship Id="rId1" Type="http://schemas.microsoft.com/office/2011/relationships/chartStyle" Target="style79.xml"/><Relationship Id="rId2" Type="http://schemas.microsoft.com/office/2011/relationships/chartColorStyle" Target="colors79.xml"/><Relationship Id="rId3" Type="http://schemas.openxmlformats.org/officeDocument/2006/relationships/package" Target="../embeddings/Microsoft_Excel_Sheet79.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8.xlsx"/></Relationships>
</file>

<file path=ppt/charts/_rels/chart80.xml.rels><?xml version="1.0" encoding="UTF-8" standalone="yes"?><Relationships xmlns="http://schemas.openxmlformats.org/package/2006/relationships"><Relationship Id="rId1" Type="http://schemas.microsoft.com/office/2011/relationships/chartStyle" Target="style80.xml"/><Relationship Id="rId2" Type="http://schemas.microsoft.com/office/2011/relationships/chartColorStyle" Target="colors80.xml"/><Relationship Id="rId3" Type="http://schemas.openxmlformats.org/officeDocument/2006/relationships/package" Target="../embeddings/Microsoft_Excel_Sheet80.xlsx"/></Relationships>
</file>

<file path=ppt/charts/_rels/chart81.xml.rels><?xml version="1.0" encoding="UTF-8" standalone="yes"?><Relationships xmlns="http://schemas.openxmlformats.org/package/2006/relationships"><Relationship Id="rId1" Type="http://schemas.microsoft.com/office/2011/relationships/chartStyle" Target="style81.xml"/><Relationship Id="rId2" Type="http://schemas.microsoft.com/office/2011/relationships/chartColorStyle" Target="colors81.xml"/><Relationship Id="rId3" Type="http://schemas.openxmlformats.org/officeDocument/2006/relationships/package" Target="../embeddings/Microsoft_Excel_Sheet81.xlsx"/></Relationships>
</file>

<file path=ppt/charts/_rels/chart82.xml.rels><?xml version="1.0" encoding="UTF-8" standalone="yes"?><Relationships xmlns="http://schemas.openxmlformats.org/package/2006/relationships"><Relationship Id="rId1" Type="http://schemas.microsoft.com/office/2011/relationships/chartStyle" Target="style82.xml"/><Relationship Id="rId2" Type="http://schemas.microsoft.com/office/2011/relationships/chartColorStyle" Target="colors82.xml"/><Relationship Id="rId3" Type="http://schemas.openxmlformats.org/officeDocument/2006/relationships/package" Target="../embeddings/Microsoft_Excel_Sheet82.xlsx"/></Relationships>
</file>

<file path=ppt/charts/_rels/chart83.xml.rels><?xml version="1.0" encoding="UTF-8" standalone="yes"?><Relationships xmlns="http://schemas.openxmlformats.org/package/2006/relationships"><Relationship Id="rId1" Type="http://schemas.microsoft.com/office/2011/relationships/chartStyle" Target="style83.xml"/><Relationship Id="rId2" Type="http://schemas.microsoft.com/office/2011/relationships/chartColorStyle" Target="colors83.xml"/><Relationship Id="rId3" Type="http://schemas.openxmlformats.org/officeDocument/2006/relationships/package" Target="../embeddings/Microsoft_Excel_Sheet83.xlsx"/></Relationships>
</file>

<file path=ppt/charts/_rels/chart84.xml.rels><?xml version="1.0" encoding="UTF-8" standalone="yes"?><Relationships xmlns="http://schemas.openxmlformats.org/package/2006/relationships"><Relationship Id="rId1" Type="http://schemas.microsoft.com/office/2011/relationships/chartStyle" Target="style84.xml"/><Relationship Id="rId2" Type="http://schemas.microsoft.com/office/2011/relationships/chartColorStyle" Target="colors84.xml"/><Relationship Id="rId3" Type="http://schemas.openxmlformats.org/officeDocument/2006/relationships/package" Target="../embeddings/Microsoft_Excel_Sheet84.xlsx"/></Relationships>
</file>

<file path=ppt/charts/_rels/chart85.xml.rels><?xml version="1.0" encoding="UTF-8" standalone="yes"?><Relationships xmlns="http://schemas.openxmlformats.org/package/2006/relationships"><Relationship Id="rId1" Type="http://schemas.microsoft.com/office/2011/relationships/chartStyle" Target="style85.xml"/><Relationship Id="rId2" Type="http://schemas.microsoft.com/office/2011/relationships/chartColorStyle" Target="colors85.xml"/><Relationship Id="rId3" Type="http://schemas.openxmlformats.org/officeDocument/2006/relationships/package" Target="../embeddings/Microsoft_Excel_Sheet85.xlsx"/></Relationships>
</file>

<file path=ppt/charts/_rels/chart86.xml.rels><?xml version="1.0" encoding="UTF-8" standalone="yes"?><Relationships xmlns="http://schemas.openxmlformats.org/package/2006/relationships"><Relationship Id="rId1" Type="http://schemas.microsoft.com/office/2011/relationships/chartStyle" Target="style86.xml"/><Relationship Id="rId2" Type="http://schemas.microsoft.com/office/2011/relationships/chartColorStyle" Target="colors86.xml"/><Relationship Id="rId3" Type="http://schemas.openxmlformats.org/officeDocument/2006/relationships/package" Target="../embeddings/Microsoft_Excel_Sheet86.xlsx"/></Relationships>
</file>

<file path=ppt/charts/_rels/chart87.xml.rels><?xml version="1.0" encoding="UTF-8" standalone="yes"?><Relationships xmlns="http://schemas.openxmlformats.org/package/2006/relationships"><Relationship Id="rId1" Type="http://schemas.microsoft.com/office/2011/relationships/chartStyle" Target="style87.xml"/><Relationship Id="rId2" Type="http://schemas.microsoft.com/office/2011/relationships/chartColorStyle" Target="colors87.xml"/><Relationship Id="rId3" Type="http://schemas.openxmlformats.org/officeDocument/2006/relationships/package" Target="../embeddings/Microsoft_Excel_Sheet87.xlsx"/></Relationships>
</file>

<file path=ppt/charts/_rels/chart88.xml.rels><?xml version="1.0" encoding="UTF-8" standalone="yes"?><Relationships xmlns="http://schemas.openxmlformats.org/package/2006/relationships"><Relationship Id="rId1" Type="http://schemas.microsoft.com/office/2011/relationships/chartStyle" Target="style88.xml"/><Relationship Id="rId2" Type="http://schemas.microsoft.com/office/2011/relationships/chartColorStyle" Target="colors88.xml"/><Relationship Id="rId3" Type="http://schemas.openxmlformats.org/officeDocument/2006/relationships/package" Target="../embeddings/Microsoft_Excel_Sheet88.xlsx"/></Relationships>
</file>

<file path=ppt/charts/_rels/chart89.xml.rels><?xml version="1.0" encoding="UTF-8" standalone="yes"?><Relationships xmlns="http://schemas.openxmlformats.org/package/2006/relationships"><Relationship Id="rId1" Type="http://schemas.microsoft.com/office/2011/relationships/chartStyle" Target="style89.xml"/><Relationship Id="rId2" Type="http://schemas.microsoft.com/office/2011/relationships/chartColorStyle" Target="colors89.xml"/><Relationship Id="rId3" Type="http://schemas.openxmlformats.org/officeDocument/2006/relationships/package" Target="../embeddings/Microsoft_Excel_Sheet89.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9.xlsx"/></Relationships>
</file>

<file path=ppt/charts/_rels/chart90.xml.rels><?xml version="1.0" encoding="UTF-8" standalone="yes"?><Relationships xmlns="http://schemas.openxmlformats.org/package/2006/relationships"><Relationship Id="rId1" Type="http://schemas.microsoft.com/office/2011/relationships/chartStyle" Target="style90.xml"/><Relationship Id="rId2" Type="http://schemas.microsoft.com/office/2011/relationships/chartColorStyle" Target="colors90.xml"/><Relationship Id="rId3" Type="http://schemas.openxmlformats.org/officeDocument/2006/relationships/package" Target="../embeddings/Microsoft_Excel_Sheet90.xlsx"/></Relationships>
</file>

<file path=ppt/charts/_rels/chart91.xml.rels><?xml version="1.0" encoding="UTF-8" standalone="yes"?><Relationships xmlns="http://schemas.openxmlformats.org/package/2006/relationships"><Relationship Id="rId1" Type="http://schemas.microsoft.com/office/2011/relationships/chartStyle" Target="style91.xml"/><Relationship Id="rId2" Type="http://schemas.microsoft.com/office/2011/relationships/chartColorStyle" Target="colors91.xml"/><Relationship Id="rId3" Type="http://schemas.openxmlformats.org/officeDocument/2006/relationships/package" Target="../embeddings/Microsoft_Excel_Sheet91.xlsx"/></Relationships>
</file>

<file path=ppt/charts/_rels/chart92.xml.rels><?xml version="1.0" encoding="UTF-8" standalone="yes"?><Relationships xmlns="http://schemas.openxmlformats.org/package/2006/relationships"><Relationship Id="rId1" Type="http://schemas.microsoft.com/office/2011/relationships/chartStyle" Target="style92.xml"/><Relationship Id="rId2" Type="http://schemas.microsoft.com/office/2011/relationships/chartColorStyle" Target="colors92.xml"/><Relationship Id="rId3" Type="http://schemas.openxmlformats.org/officeDocument/2006/relationships/package" Target="../embeddings/Microsoft_Excel_Sheet92.xlsx"/></Relationships>
</file>

<file path=ppt/charts/_rels/chart93.xml.rels><?xml version="1.0" encoding="UTF-8" standalone="yes"?><Relationships xmlns="http://schemas.openxmlformats.org/package/2006/relationships"><Relationship Id="rId1" Type="http://schemas.microsoft.com/office/2011/relationships/chartStyle" Target="style93.xml"/><Relationship Id="rId2" Type="http://schemas.microsoft.com/office/2011/relationships/chartColorStyle" Target="colors93.xml"/><Relationship Id="rId3" Type="http://schemas.openxmlformats.org/officeDocument/2006/relationships/package" Target="../embeddings/Microsoft_Excel_Sheet93.xlsx"/></Relationships>
</file>

<file path=ppt/charts/_rels/chart94.xml.rels><?xml version="1.0" encoding="UTF-8" standalone="yes"?><Relationships xmlns="http://schemas.openxmlformats.org/package/2006/relationships"><Relationship Id="rId1" Type="http://schemas.microsoft.com/office/2011/relationships/chartStyle" Target="style94.xml"/><Relationship Id="rId2" Type="http://schemas.microsoft.com/office/2011/relationships/chartColorStyle" Target="colors94.xml"/><Relationship Id="rId3" Type="http://schemas.openxmlformats.org/officeDocument/2006/relationships/package" Target="../embeddings/Microsoft_Excel_Sheet94.xlsx"/></Relationships>
</file>

<file path=ppt/charts/_rels/chart95.xml.rels><?xml version="1.0" encoding="UTF-8" standalone="yes"?><Relationships xmlns="http://schemas.openxmlformats.org/package/2006/relationships"><Relationship Id="rId1" Type="http://schemas.microsoft.com/office/2011/relationships/chartStyle" Target="style95.xml"/><Relationship Id="rId2" Type="http://schemas.microsoft.com/office/2011/relationships/chartColorStyle" Target="colors95.xml"/><Relationship Id="rId3" Type="http://schemas.openxmlformats.org/officeDocument/2006/relationships/package" Target="../embeddings/Microsoft_Excel_Sheet95.xlsx"/></Relationships>
</file>

<file path=ppt/charts/_rels/chart96.xml.rels><?xml version="1.0" encoding="UTF-8" standalone="yes"?><Relationships xmlns="http://schemas.openxmlformats.org/package/2006/relationships"><Relationship Id="rId1" Type="http://schemas.microsoft.com/office/2011/relationships/chartStyle" Target="style96.xml"/><Relationship Id="rId2" Type="http://schemas.microsoft.com/office/2011/relationships/chartColorStyle" Target="colors96.xml"/><Relationship Id="rId3" Type="http://schemas.openxmlformats.org/officeDocument/2006/relationships/package" Target="../embeddings/Microsoft_Excel_Sheet96.xlsx"/></Relationships>
</file>

<file path=ppt/charts/_rels/chart97.xml.rels><?xml version="1.0" encoding="UTF-8" standalone="yes"?><Relationships xmlns="http://schemas.openxmlformats.org/package/2006/relationships"><Relationship Id="rId1" Type="http://schemas.microsoft.com/office/2011/relationships/chartStyle" Target="style97.xml"/><Relationship Id="rId2" Type="http://schemas.microsoft.com/office/2011/relationships/chartColorStyle" Target="colors97.xml"/><Relationship Id="rId3" Type="http://schemas.openxmlformats.org/officeDocument/2006/relationships/package" Target="../embeddings/Microsoft_Excel_Sheet97.xlsx"/></Relationships>
</file>

<file path=ppt/charts/_rels/chart98.xml.rels><?xml version="1.0" encoding="UTF-8" standalone="yes"?><Relationships xmlns="http://schemas.openxmlformats.org/package/2006/relationships"><Relationship Id="rId1" Type="http://schemas.microsoft.com/office/2011/relationships/chartStyle" Target="style98.xml"/><Relationship Id="rId2" Type="http://schemas.microsoft.com/office/2011/relationships/chartColorStyle" Target="colors98.xml"/><Relationship Id="rId3" Type="http://schemas.openxmlformats.org/officeDocument/2006/relationships/package" Target="../embeddings/Microsoft_Excel_Sheet98.xlsx"/></Relationships>
</file>

<file path=ppt/charts/_rels/chart99.xml.rels><?xml version="1.0" encoding="UTF-8" standalone="yes"?><Relationships xmlns="http://schemas.openxmlformats.org/package/2006/relationships"><Relationship Id="rId1" Type="http://schemas.microsoft.com/office/2011/relationships/chartStyle" Target="style99.xml"/><Relationship Id="rId2" Type="http://schemas.microsoft.com/office/2011/relationships/chartColorStyle" Target="colors99.xml"/><Relationship Id="rId3" Type="http://schemas.openxmlformats.org/officeDocument/2006/relationships/package" Target="../embeddings/Microsoft_Excel_Sheet9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9.330629E-2</c:v>
                </c:pt>
                <c:pt idx="1">
                  <c:v>0.26217038999999998</c:v>
                </c:pt>
                <c:pt idx="2">
                  <c:v>0.44979715999999997</c:v>
                </c:pt>
                <c:pt idx="3">
                  <c:v>0.13083164</c:v>
                </c:pt>
                <c:pt idx="4">
                  <c:v>6.389452000000001E-2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Pt>
            <c:idx val="5"/>
            <c:bubble3D val="0"/>
            <c:spPr>
              <a:solidFill>
                <a:schemeClr val="accent6"/>
              </a:solidFill>
              <a:ln>
                <a:noFill/>
              </a:ln>
              <a:effectLst/>
            </c:spPr>
            <c:extLst>
              <c:ext xmlns:c16="http://schemas.microsoft.com/office/drawing/2014/chart" uri="{C3380CC4-5D6E-409C-BE32-E72D297353CC}">
                <c16:uniqueId val="{0000000B-281A-4459-9CAE-16785BAC394E}"/>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9857013562861729E-3"/>
                  <c:y val="-5.6540080694537156E-3"/>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1908183872849227"/>
                    </c:manualLayout>
                  </c15:layout>
                </c:ext>
                <c:ext xmlns:c16="http://schemas.microsoft.com/office/drawing/2014/chart" uri="{C3380CC4-5D6E-409C-BE32-E72D297353CC}">
                  <c16:uniqueId val="{00000003-281A-4459-9CAE-16785BAC394E}"/>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0007764654418198"/>
                    </c:manualLayout>
                  </c15:layout>
                </c:ext>
                <c:ext xmlns:c16="http://schemas.microsoft.com/office/drawing/2014/chart" uri="{C3380CC4-5D6E-409C-BE32-E72D297353CC}">
                  <c16:uniqueId val="{00000005-281A-4459-9CAE-16785BAC394E}"/>
                </c:ext>
              </c:extLst>
            </c:dLbl>
            <c:dLbl>
              <c:idx val="3"/>
              <c:layout>
                <c:manualLayout>
                  <c:x val="-2.7777867429205197E-2"/>
                  <c:y val="-1.8518258098713318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1.3889071157771946E-2"/>
                  <c:y val="4.6296296296296294E-3"/>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dLbl>
              <c:idx val="5"/>
              <c:layout>
                <c:manualLayout>
                  <c:x val="3.0092592592592591E-2"/>
                  <c:y val="9.2594415281423148E-3"/>
                </c:manualLayout>
              </c:layout>
              <c:showLegendKey val="0"/>
              <c:showVal val="0"/>
              <c:showCatName val="1"/>
              <c:showSerName val="0"/>
              <c:showPercent val="1"/>
              <c:showBubbleSize val="0"/>
              <c:extLst>
                <c:ext xmlns:c15="http://schemas.microsoft.com/office/drawing/2012/chart" uri="{CE6537A1-D6FC-4f65-9D91-7224C49458BB}">
                  <c15:layout>
                    <c:manualLayout>
                      <c:w val="0.31263888888888891"/>
                      <c:h val="0.15756962671332747"/>
                    </c:manualLayout>
                  </c15:layout>
                </c:ext>
                <c:ext xmlns:c16="http://schemas.microsoft.com/office/drawing/2014/chart" uri="{C3380CC4-5D6E-409C-BE32-E72D297353CC}">
                  <c16:uniqueId val="{0000000B-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0.25316455999999998</c:v>
                </c:pt>
                <c:pt idx="1">
                  <c:v>0.17721518999999999</c:v>
                </c:pt>
                <c:pt idx="2">
                  <c:v>0.2278481</c:v>
                </c:pt>
                <c:pt idx="3">
                  <c:v>0.11392405</c:v>
                </c:pt>
                <c:pt idx="4">
                  <c:v>0.13924051000000001</c:v>
                </c:pt>
                <c:pt idx="5">
                  <c:v>8.860759E-2</c:v>
                </c:pt>
              </c:numCache>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Sheet1!$B$2:$B$7</c:f>
              <c:numCache>
                <c:formatCode>0%</c:formatCode>
                <c:ptCount val="6"/>
                <c:pt idx="0">
                  <c:v>0.38311687999999999</c:v>
                </c:pt>
                <c:pt idx="1">
                  <c:v>0.18831169</c:v>
                </c:pt>
                <c:pt idx="2">
                  <c:v>0.25974026</c:v>
                </c:pt>
                <c:pt idx="3">
                  <c:v>0.12662338000000001</c:v>
                </c:pt>
                <c:pt idx="4">
                  <c:v>2.5974029999999999E-2</c:v>
                </c:pt>
                <c:pt idx="5">
                  <c:v>1.6233770000000002E-2</c:v>
                </c:pt>
              </c:numCache>
            </c:numRef>
          </c:val>
          <c:extLst>
            <c:ext xmlns:c16="http://schemas.microsoft.com/office/drawing/2014/chart" uri="{C3380CC4-5D6E-409C-BE32-E72D297353CC}">
              <c16:uniqueId val="{00000000-1FD4-448B-B33E-352A456FE317}"/>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Sheet1!$C$2:$C$7</c:f>
              <c:numCache>
                <c:formatCode>0%</c:formatCode>
                <c:ptCount val="6"/>
                <c:pt idx="0">
                  <c:v>0.2300885</c:v>
                </c:pt>
                <c:pt idx="1">
                  <c:v>0.26548673</c:v>
                </c:pt>
                <c:pt idx="2">
                  <c:v>0.31858407</c:v>
                </c:pt>
                <c:pt idx="3">
                  <c:v>0.14159292000000001</c:v>
                </c:pt>
                <c:pt idx="4">
                  <c:v>3.5398230000000003E-2</c:v>
                </c:pt>
                <c:pt idx="5">
                  <c:v>8.8495599999999994E-3</c:v>
                </c:pt>
              </c:numCache>
            </c:numRef>
          </c:val>
          <c:extLst>
            <c:ext xmlns:c16="http://schemas.microsoft.com/office/drawing/2014/chart" uri="{C3380CC4-5D6E-409C-BE32-E72D297353CC}">
              <c16:uniqueId val="{00000001-1FD4-448B-B33E-352A456FE317}"/>
            </c:ext>
          </c:extLst>
        </c:ser>
        <c:ser>
          <c:idx val="2"/>
          <c:order val="2"/>
          <c:tx>
            <c:strRef>
              <c:f>Sheet1!$D$1</c:f>
              <c:strCache>
                <c:ptCount val="1"/>
                <c:pt idx="0">
                  <c:v>DE</c:v>
                </c:pt>
              </c:strCache>
            </c:strRef>
          </c:tx>
          <c:spPr>
            <a:solidFill>
              <a:schemeClr val="accent3"/>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Sheet1!$D$2:$D$7</c:f>
              <c:numCache>
                <c:formatCode>0%</c:formatCode>
                <c:ptCount val="6"/>
                <c:pt idx="0">
                  <c:v>0.22018349000000001</c:v>
                </c:pt>
                <c:pt idx="1">
                  <c:v>0.22018349000000001</c:v>
                </c:pt>
                <c:pt idx="2">
                  <c:v>0.33944953999999999</c:v>
                </c:pt>
                <c:pt idx="3">
                  <c:v>0.14678899000000001</c:v>
                </c:pt>
                <c:pt idx="4">
                  <c:v>4.5871560000000013E-2</c:v>
                </c:pt>
                <c:pt idx="5">
                  <c:v>2.7522939999999999E-2</c:v>
                </c:pt>
              </c:numCache>
            </c:numRef>
          </c:val>
          <c:extLst>
            <c:ext xmlns:c16="http://schemas.microsoft.com/office/drawing/2014/chart" uri="{C3380CC4-5D6E-409C-BE32-E72D297353CC}">
              <c16:uniqueId val="{00000002-1FD4-448B-B33E-352A456FE317}"/>
            </c:ext>
          </c:extLst>
        </c:ser>
        <c:ser>
          <c:idx val="3"/>
          <c:order val="3"/>
          <c:tx>
            <c:strRef>
              <c:f>Sheet1!$E$1</c:f>
              <c:strCache>
                <c:ptCount val="1"/>
                <c:pt idx="0">
                  <c:v>IT</c:v>
                </c:pt>
              </c:strCache>
            </c:strRef>
          </c:tx>
          <c:spPr>
            <a:solidFill>
              <a:schemeClr val="accent4"/>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Sheet1!$E$2:$E$7</c:f>
              <c:numCache>
                <c:formatCode>0%</c:formatCode>
                <c:ptCount val="6"/>
                <c:pt idx="0">
                  <c:v>0.24861878000000001</c:v>
                </c:pt>
                <c:pt idx="1">
                  <c:v>0.20994475000000001</c:v>
                </c:pt>
                <c:pt idx="2">
                  <c:v>0.36464087999999989</c:v>
                </c:pt>
                <c:pt idx="3">
                  <c:v>0.12707182</c:v>
                </c:pt>
                <c:pt idx="4">
                  <c:v>2.209945E-2</c:v>
                </c:pt>
                <c:pt idx="5">
                  <c:v>2.7624309999999999E-2</c:v>
                </c:pt>
              </c:numCache>
            </c:numRef>
          </c:val>
          <c:extLst>
            <c:ext xmlns:c16="http://schemas.microsoft.com/office/drawing/2014/chart" uri="{C3380CC4-5D6E-409C-BE32-E72D297353CC}">
              <c16:uniqueId val="{00000003-1FD4-448B-B33E-352A456FE317}"/>
            </c:ext>
          </c:extLst>
        </c:ser>
        <c:ser>
          <c:idx val="4"/>
          <c:order val="4"/>
          <c:tx>
            <c:strRef>
              <c:f>Sheet1!$F$1</c:f>
              <c:strCache>
                <c:ptCount val="1"/>
                <c:pt idx="0">
                  <c:v>KR</c:v>
                </c:pt>
              </c:strCache>
            </c:strRef>
          </c:tx>
          <c:spPr>
            <a:solidFill>
              <a:schemeClr val="accent5"/>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Sheet1!$F$2:$F$7</c:f>
              <c:numCache>
                <c:formatCode>0%</c:formatCode>
                <c:ptCount val="6"/>
                <c:pt idx="0">
                  <c:v>0.29891304000000002</c:v>
                </c:pt>
                <c:pt idx="1">
                  <c:v>0.16847825999999999</c:v>
                </c:pt>
                <c:pt idx="2">
                  <c:v>0.38586957</c:v>
                </c:pt>
                <c:pt idx="3">
                  <c:v>0.11956522</c:v>
                </c:pt>
                <c:pt idx="4">
                  <c:v>2.1739129999999999E-2</c:v>
                </c:pt>
                <c:pt idx="5">
                  <c:v>5.4347800000000002E-3</c:v>
                </c:pt>
              </c:numCache>
            </c:numRef>
          </c:val>
          <c:extLst>
            <c:ext xmlns:c16="http://schemas.microsoft.com/office/drawing/2014/chart" uri="{C3380CC4-5D6E-409C-BE32-E72D297353CC}">
              <c16:uniqueId val="{00000004-1FD4-448B-B33E-352A456FE317}"/>
            </c:ext>
          </c:extLst>
        </c:ser>
        <c:ser>
          <c:idx val="5"/>
          <c:order val="5"/>
          <c:tx>
            <c:strRef>
              <c:f>Sheet1!$G$1</c:f>
              <c:strCache>
                <c:ptCount val="1"/>
                <c:pt idx="0">
                  <c:v>AU</c:v>
                </c:pt>
              </c:strCache>
            </c:strRef>
          </c:tx>
          <c:spPr>
            <a:solidFill>
              <a:schemeClr val="accent6"/>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Sheet1!$G$2:$G$7</c:f>
              <c:numCache>
                <c:formatCode>0%</c:formatCode>
                <c:ptCount val="6"/>
                <c:pt idx="0">
                  <c:v>0.18840580000000001</c:v>
                </c:pt>
                <c:pt idx="1">
                  <c:v>0.26086957</c:v>
                </c:pt>
                <c:pt idx="2">
                  <c:v>0.31159419999999999</c:v>
                </c:pt>
                <c:pt idx="3">
                  <c:v>0.19565216999999999</c:v>
                </c:pt>
                <c:pt idx="4">
                  <c:v>7.2463800000000002E-3</c:v>
                </c:pt>
                <c:pt idx="5">
                  <c:v>3.6231880000000001E-2</c:v>
                </c:pt>
              </c:numCache>
            </c:numRef>
          </c:val>
          <c:extLst>
            <c:ext xmlns:c16="http://schemas.microsoft.com/office/drawing/2014/chart" uri="{C3380CC4-5D6E-409C-BE32-E72D297353CC}">
              <c16:uniqueId val="{00000005-1FD4-448B-B33E-352A456FE31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Sheet1!$H$2:$H$7</c:f>
              <c:numCache>
                <c:formatCode>0%</c:formatCode>
                <c:ptCount val="6"/>
                <c:pt idx="0">
                  <c:v>0.62457337999999996</c:v>
                </c:pt>
                <c:pt idx="1">
                  <c:v>0.17406142999999999</c:v>
                </c:pt>
                <c:pt idx="2">
                  <c:v>0.1774744</c:v>
                </c:pt>
                <c:pt idx="3">
                  <c:v>1.365188E-2</c:v>
                </c:pt>
                <c:pt idx="4">
                  <c:v>1.023891E-2</c:v>
                </c:pt>
                <c:pt idx="5">
                  <c:v>0</c:v>
                </c:pt>
              </c:numCache>
            </c:numRef>
          </c:val>
          <c:extLst>
            <c:ext xmlns:c16="http://schemas.microsoft.com/office/drawing/2014/chart" uri="{C3380CC4-5D6E-409C-BE32-E72D297353CC}">
              <c16:uniqueId val="{00000006-1FD4-448B-B33E-352A456FE317}"/>
            </c:ext>
          </c:extLst>
        </c:ser>
        <c:dLbls>
          <c:showLegendKey val="0"/>
          <c:showVal val="0"/>
          <c:showCatName val="0"/>
          <c:showSerName val="0"/>
          <c:showPercent val="0"/>
          <c:showBubbleSize val="0"/>
        </c:dLbls>
        <c:gapWidth val="219"/>
        <c:overlap val="-27"/>
        <c:axId val="572114352"/>
        <c:axId val="572116152"/>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Sheet1!$I$2:$I$7</c:f>
              <c:numCache>
                <c:formatCode>0%</c:formatCode>
                <c:ptCount val="6"/>
                <c:pt idx="0">
                  <c:v>0.24100594</c:v>
                </c:pt>
                <c:pt idx="1">
                  <c:v>0.18267552000000001</c:v>
                </c:pt>
                <c:pt idx="2">
                  <c:v>0.30282920000000002</c:v>
                </c:pt>
                <c:pt idx="3">
                  <c:v>0.17708697000000001</c:v>
                </c:pt>
                <c:pt idx="4">
                  <c:v>3.1784840000000002E-2</c:v>
                </c:pt>
                <c:pt idx="5">
                  <c:v>6.4617529999999992E-2</c:v>
                </c:pt>
              </c:numCache>
            </c:numRef>
          </c:val>
          <c:smooth val="0"/>
          <c:extLst>
            <c:ext xmlns:c16="http://schemas.microsoft.com/office/drawing/2014/chart" uri="{C3380CC4-5D6E-409C-BE32-E72D297353CC}">
              <c16:uniqueId val="{00000007-1FD4-448B-B33E-352A456FE317}"/>
            </c:ext>
          </c:extLst>
        </c:ser>
        <c:dLbls>
          <c:showLegendKey val="0"/>
          <c:showVal val="0"/>
          <c:showCatName val="0"/>
          <c:showSerName val="0"/>
          <c:showPercent val="0"/>
          <c:showBubbleSize val="0"/>
        </c:dLbls>
        <c:marker val="1"/>
        <c:smooth val="0"/>
        <c:axId val="572114352"/>
        <c:axId val="572116152"/>
      </c:lineChart>
      <c:catAx>
        <c:axId val="57211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2116152"/>
        <c:crosses val="autoZero"/>
        <c:auto val="1"/>
        <c:lblAlgn val="ctr"/>
        <c:lblOffset val="100"/>
        <c:noMultiLvlLbl val="0"/>
      </c:catAx>
      <c:valAx>
        <c:axId val="572116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2114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Sheet1!$B$2:$B$14</c:f>
              <c:numCache>
                <c:formatCode>0%</c:formatCode>
                <c:ptCount val="13"/>
                <c:pt idx="0">
                  <c:v>0.78896103999999989</c:v>
                </c:pt>
                <c:pt idx="1">
                  <c:v>0.72727272999999992</c:v>
                </c:pt>
                <c:pt idx="2">
                  <c:v>0.74025974000000005</c:v>
                </c:pt>
                <c:pt idx="3">
                  <c:v>0.62337662000000005</c:v>
                </c:pt>
                <c:pt idx="4">
                  <c:v>0.62662337999999995</c:v>
                </c:pt>
                <c:pt idx="5">
                  <c:v>0.59090909000000003</c:v>
                </c:pt>
                <c:pt idx="6">
                  <c:v>0.52922077999999995</c:v>
                </c:pt>
                <c:pt idx="7">
                  <c:v>0.41883116999999997</c:v>
                </c:pt>
                <c:pt idx="8">
                  <c:v>0.50974026000000006</c:v>
                </c:pt>
                <c:pt idx="9">
                  <c:v>0.45779220999999998</c:v>
                </c:pt>
                <c:pt idx="10">
                  <c:v>0.39285713999999999</c:v>
                </c:pt>
                <c:pt idx="11">
                  <c:v>0.31168831000000002</c:v>
                </c:pt>
                <c:pt idx="12">
                  <c:v>0.28571428999999998</c:v>
                </c:pt>
              </c:numCache>
            </c:numRef>
          </c:val>
          <c:extLst>
            <c:ext xmlns:c16="http://schemas.microsoft.com/office/drawing/2014/chart" uri="{C3380CC4-5D6E-409C-BE32-E72D297353CC}">
              <c16:uniqueId val="{00000000-E5DF-42D6-BCFB-46801727F982}"/>
            </c:ext>
          </c:extLst>
        </c:ser>
        <c:ser>
          <c:idx val="1"/>
          <c:order val="1"/>
          <c:tx>
            <c:strRef>
              <c:f>Sheet1!$C$1</c:f>
              <c:strCache>
                <c:ptCount val="1"/>
                <c:pt idx="0">
                  <c:v>UK</c:v>
                </c:pt>
              </c:strCache>
            </c:strRef>
          </c:tx>
          <c:spPr>
            <a:solidFill>
              <a:schemeClr val="accent2"/>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Sheet1!$C$2:$C$14</c:f>
              <c:numCache>
                <c:formatCode>0%</c:formatCode>
                <c:ptCount val="13"/>
                <c:pt idx="0">
                  <c:v>0.74336282999999992</c:v>
                </c:pt>
                <c:pt idx="1">
                  <c:v>0.67256636999999997</c:v>
                </c:pt>
                <c:pt idx="2">
                  <c:v>0.67256636999999997</c:v>
                </c:pt>
                <c:pt idx="3">
                  <c:v>0.71681415999999998</c:v>
                </c:pt>
                <c:pt idx="4">
                  <c:v>0.57522123999999997</c:v>
                </c:pt>
                <c:pt idx="5">
                  <c:v>0.47787611000000002</c:v>
                </c:pt>
                <c:pt idx="6">
                  <c:v>0.46902654999999999</c:v>
                </c:pt>
                <c:pt idx="7">
                  <c:v>0.44247787999999999</c:v>
                </c:pt>
                <c:pt idx="8">
                  <c:v>0.46017699000000001</c:v>
                </c:pt>
                <c:pt idx="9">
                  <c:v>0.36283186000000001</c:v>
                </c:pt>
                <c:pt idx="10">
                  <c:v>0.39823008999999998</c:v>
                </c:pt>
                <c:pt idx="11">
                  <c:v>0.26548673</c:v>
                </c:pt>
                <c:pt idx="12">
                  <c:v>0.17699115000000001</c:v>
                </c:pt>
              </c:numCache>
            </c:numRef>
          </c:val>
          <c:extLst>
            <c:ext xmlns:c16="http://schemas.microsoft.com/office/drawing/2014/chart" uri="{C3380CC4-5D6E-409C-BE32-E72D297353CC}">
              <c16:uniqueId val="{00000001-E5DF-42D6-BCFB-46801727F982}"/>
            </c:ext>
          </c:extLst>
        </c:ser>
        <c:ser>
          <c:idx val="2"/>
          <c:order val="2"/>
          <c:tx>
            <c:strRef>
              <c:f>Sheet1!$D$1</c:f>
              <c:strCache>
                <c:ptCount val="1"/>
                <c:pt idx="0">
                  <c:v>DE</c:v>
                </c:pt>
              </c:strCache>
            </c:strRef>
          </c:tx>
          <c:spPr>
            <a:solidFill>
              <a:schemeClr val="accent3"/>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Sheet1!$D$2:$D$14</c:f>
              <c:numCache>
                <c:formatCode>0%</c:formatCode>
                <c:ptCount val="13"/>
                <c:pt idx="0">
                  <c:v>0.68807339000000001</c:v>
                </c:pt>
                <c:pt idx="1">
                  <c:v>0.68807339000000001</c:v>
                </c:pt>
                <c:pt idx="2">
                  <c:v>0.70642201999999998</c:v>
                </c:pt>
                <c:pt idx="3">
                  <c:v>0.5412844</c:v>
                </c:pt>
                <c:pt idx="4">
                  <c:v>0.61467889999999992</c:v>
                </c:pt>
                <c:pt idx="5">
                  <c:v>0.68807339000000001</c:v>
                </c:pt>
                <c:pt idx="6">
                  <c:v>0.48623852999999989</c:v>
                </c:pt>
                <c:pt idx="7">
                  <c:v>0.48623852999999989</c:v>
                </c:pt>
                <c:pt idx="8">
                  <c:v>0.51376147000000005</c:v>
                </c:pt>
                <c:pt idx="9">
                  <c:v>0.38532110000000003</c:v>
                </c:pt>
                <c:pt idx="10">
                  <c:v>0.42201834999999999</c:v>
                </c:pt>
                <c:pt idx="11">
                  <c:v>0.30275228999999998</c:v>
                </c:pt>
                <c:pt idx="12">
                  <c:v>0.25688073</c:v>
                </c:pt>
              </c:numCache>
            </c:numRef>
          </c:val>
          <c:extLst>
            <c:ext xmlns:c16="http://schemas.microsoft.com/office/drawing/2014/chart" uri="{C3380CC4-5D6E-409C-BE32-E72D297353CC}">
              <c16:uniqueId val="{00000002-E5DF-42D6-BCFB-46801727F982}"/>
            </c:ext>
          </c:extLst>
        </c:ser>
        <c:ser>
          <c:idx val="3"/>
          <c:order val="3"/>
          <c:tx>
            <c:strRef>
              <c:f>Sheet1!$E$1</c:f>
              <c:strCache>
                <c:ptCount val="1"/>
                <c:pt idx="0">
                  <c:v>IT</c:v>
                </c:pt>
              </c:strCache>
            </c:strRef>
          </c:tx>
          <c:spPr>
            <a:solidFill>
              <a:schemeClr val="accent4"/>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Sheet1!$E$2:$E$14</c:f>
              <c:numCache>
                <c:formatCode>0%</c:formatCode>
                <c:ptCount val="13"/>
                <c:pt idx="0">
                  <c:v>0.69613259999999999</c:v>
                </c:pt>
                <c:pt idx="1">
                  <c:v>0.60220993999999994</c:v>
                </c:pt>
                <c:pt idx="2">
                  <c:v>0.55248618999999999</c:v>
                </c:pt>
                <c:pt idx="3">
                  <c:v>0.66298343000000004</c:v>
                </c:pt>
                <c:pt idx="4">
                  <c:v>0.60773480999999996</c:v>
                </c:pt>
                <c:pt idx="5">
                  <c:v>0.59668507999999998</c:v>
                </c:pt>
                <c:pt idx="6">
                  <c:v>0.46961325999999998</c:v>
                </c:pt>
                <c:pt idx="7">
                  <c:v>0.44198894999999999</c:v>
                </c:pt>
                <c:pt idx="8">
                  <c:v>0.31491712999999999</c:v>
                </c:pt>
                <c:pt idx="9">
                  <c:v>0.24309391999999999</c:v>
                </c:pt>
                <c:pt idx="10">
                  <c:v>0.23204420000000001</c:v>
                </c:pt>
                <c:pt idx="11">
                  <c:v>0.19337017000000001</c:v>
                </c:pt>
                <c:pt idx="12">
                  <c:v>0.15469612999999999</c:v>
                </c:pt>
              </c:numCache>
            </c:numRef>
          </c:val>
          <c:extLst>
            <c:ext xmlns:c16="http://schemas.microsoft.com/office/drawing/2014/chart" uri="{C3380CC4-5D6E-409C-BE32-E72D297353CC}">
              <c16:uniqueId val="{00000003-E5DF-42D6-BCFB-46801727F982}"/>
            </c:ext>
          </c:extLst>
        </c:ser>
        <c:ser>
          <c:idx val="4"/>
          <c:order val="4"/>
          <c:tx>
            <c:strRef>
              <c:f>Sheet1!$F$1</c:f>
              <c:strCache>
                <c:ptCount val="1"/>
                <c:pt idx="0">
                  <c:v>KR</c:v>
                </c:pt>
              </c:strCache>
            </c:strRef>
          </c:tx>
          <c:spPr>
            <a:solidFill>
              <a:schemeClr val="accent5"/>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Sheet1!$F$2:$F$14</c:f>
              <c:numCache>
                <c:formatCode>0%</c:formatCode>
                <c:ptCount val="13"/>
                <c:pt idx="0">
                  <c:v>0.71739130000000007</c:v>
                </c:pt>
                <c:pt idx="1">
                  <c:v>0.66847825999999999</c:v>
                </c:pt>
                <c:pt idx="2">
                  <c:v>0.63586957</c:v>
                </c:pt>
                <c:pt idx="3">
                  <c:v>0.58152174000000001</c:v>
                </c:pt>
                <c:pt idx="4">
                  <c:v>0.52717391000000002</c:v>
                </c:pt>
                <c:pt idx="5">
                  <c:v>0.73369564999999992</c:v>
                </c:pt>
                <c:pt idx="6">
                  <c:v>0.42934782999999999</c:v>
                </c:pt>
                <c:pt idx="7">
                  <c:v>0.45652174000000001</c:v>
                </c:pt>
                <c:pt idx="8">
                  <c:v>0.21739130000000001</c:v>
                </c:pt>
                <c:pt idx="9">
                  <c:v>0.35869564999999998</c:v>
                </c:pt>
                <c:pt idx="10">
                  <c:v>0.32065217000000001</c:v>
                </c:pt>
                <c:pt idx="11">
                  <c:v>0.20108696000000001</c:v>
                </c:pt>
                <c:pt idx="12">
                  <c:v>0.10869565</c:v>
                </c:pt>
              </c:numCache>
            </c:numRef>
          </c:val>
          <c:extLst>
            <c:ext xmlns:c16="http://schemas.microsoft.com/office/drawing/2014/chart" uri="{C3380CC4-5D6E-409C-BE32-E72D297353CC}">
              <c16:uniqueId val="{00000004-E5DF-42D6-BCFB-46801727F982}"/>
            </c:ext>
          </c:extLst>
        </c:ser>
        <c:ser>
          <c:idx val="5"/>
          <c:order val="5"/>
          <c:tx>
            <c:strRef>
              <c:f>Sheet1!$G$1</c:f>
              <c:strCache>
                <c:ptCount val="1"/>
                <c:pt idx="0">
                  <c:v>AU</c:v>
                </c:pt>
              </c:strCache>
            </c:strRef>
          </c:tx>
          <c:spPr>
            <a:solidFill>
              <a:schemeClr val="accent6"/>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Sheet1!$G$2:$G$14</c:f>
              <c:numCache>
                <c:formatCode>0%</c:formatCode>
                <c:ptCount val="13"/>
                <c:pt idx="0">
                  <c:v>0.75362319</c:v>
                </c:pt>
                <c:pt idx="1">
                  <c:v>0.68115942000000007</c:v>
                </c:pt>
                <c:pt idx="2">
                  <c:v>0.62318841000000003</c:v>
                </c:pt>
                <c:pt idx="3">
                  <c:v>0.58695651999999998</c:v>
                </c:pt>
                <c:pt idx="4">
                  <c:v>0.57971013999999998</c:v>
                </c:pt>
                <c:pt idx="5">
                  <c:v>0.52173912999999994</c:v>
                </c:pt>
                <c:pt idx="6">
                  <c:v>0.40579710000000002</c:v>
                </c:pt>
                <c:pt idx="7">
                  <c:v>0.34057970999999998</c:v>
                </c:pt>
                <c:pt idx="8">
                  <c:v>0.39855072000000002</c:v>
                </c:pt>
                <c:pt idx="9">
                  <c:v>0.31884057999999998</c:v>
                </c:pt>
                <c:pt idx="10">
                  <c:v>0.31159419999999999</c:v>
                </c:pt>
                <c:pt idx="11">
                  <c:v>0.13768116</c:v>
                </c:pt>
                <c:pt idx="12">
                  <c:v>0.15217391</c:v>
                </c:pt>
              </c:numCache>
            </c:numRef>
          </c:val>
          <c:extLst>
            <c:ext xmlns:c16="http://schemas.microsoft.com/office/drawing/2014/chart" uri="{C3380CC4-5D6E-409C-BE32-E72D297353CC}">
              <c16:uniqueId val="{00000005-E5DF-42D6-BCFB-46801727F982}"/>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Sheet1!$H$2:$H$14</c:f>
              <c:numCache>
                <c:formatCode>0%</c:formatCode>
                <c:ptCount val="13"/>
                <c:pt idx="0">
                  <c:v>0.87713311000000005</c:v>
                </c:pt>
                <c:pt idx="1">
                  <c:v>0.73378840000000001</c:v>
                </c:pt>
                <c:pt idx="2">
                  <c:v>0.84982934999999993</c:v>
                </c:pt>
                <c:pt idx="3">
                  <c:v>0.79863480999999992</c:v>
                </c:pt>
                <c:pt idx="4">
                  <c:v>0.72696245999999998</c:v>
                </c:pt>
                <c:pt idx="5">
                  <c:v>0.66894198000000005</c:v>
                </c:pt>
                <c:pt idx="6">
                  <c:v>0.52901023999999996</c:v>
                </c:pt>
                <c:pt idx="7">
                  <c:v>0.57337884000000006</c:v>
                </c:pt>
                <c:pt idx="8">
                  <c:v>0.57679181000000002</c:v>
                </c:pt>
                <c:pt idx="9">
                  <c:v>0.67235495000000001</c:v>
                </c:pt>
                <c:pt idx="10">
                  <c:v>0.58703072000000001</c:v>
                </c:pt>
                <c:pt idx="11">
                  <c:v>0.39931740999999998</c:v>
                </c:pt>
                <c:pt idx="12">
                  <c:v>0.35836177000000002</c:v>
                </c:pt>
              </c:numCache>
            </c:numRef>
          </c:val>
          <c:extLst>
            <c:ext xmlns:c16="http://schemas.microsoft.com/office/drawing/2014/chart" uri="{C3380CC4-5D6E-409C-BE32-E72D297353CC}">
              <c16:uniqueId val="{00000006-E5DF-42D6-BCFB-46801727F982}"/>
            </c:ext>
          </c:extLst>
        </c:ser>
        <c:dLbls>
          <c:showLegendKey val="0"/>
          <c:showVal val="0"/>
          <c:showCatName val="0"/>
          <c:showSerName val="0"/>
          <c:showPercent val="0"/>
          <c:showBubbleSize val="0"/>
        </c:dLbls>
        <c:gapWidth val="219"/>
        <c:overlap val="-27"/>
        <c:axId val="625000792"/>
        <c:axId val="625006552"/>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Sheet1!$A$2:$A$14</c:f>
              <c:strCache>
                <c:ptCount val="13"/>
                <c:pt idx="0">
                  <c:v>Quality</c:v>
                </c:pt>
                <c:pt idx="1">
                  <c:v>Established safety</c:v>
                </c:pt>
                <c:pt idx="2">
                  <c:v>Trust</c:v>
                </c:pt>
                <c:pt idx="3">
                  <c:v>Clinically studied</c:v>
                </c:pt>
                <c:pt idx="4">
                  <c:v>Regulatory/legal compliance</c:v>
                </c:pt>
                <c:pt idx="5">
                  <c:v>Efficacy/efficacious dose</c:v>
                </c:pt>
                <c:pt idx="6">
                  <c:v>3rd party value-based certification</c:v>
                </c:pt>
                <c:pt idx="7">
                  <c:v>3rd party quality certification</c:v>
                </c:pt>
                <c:pt idx="8">
                  <c:v>Website offering further information</c:v>
                </c:pt>
                <c:pt idx="9">
                  <c:v>BI logo on back of package</c:v>
                </c:pt>
                <c:pt idx="10">
                  <c:v>BI logo on front of package</c:v>
                </c:pt>
                <c:pt idx="11">
                  <c:v>Media coverage of the BI</c:v>
                </c:pt>
                <c:pt idx="12">
                  <c:v>Social media support and presence</c:v>
                </c:pt>
              </c:strCache>
            </c:strRef>
          </c:cat>
          <c:val>
            <c:numRef>
              <c:f>Sheet1!$I$2:$I$14</c:f>
              <c:numCache>
                <c:formatCode>0%</c:formatCode>
                <c:ptCount val="13"/>
                <c:pt idx="0">
                  <c:v>0.77121899999999999</c:v>
                </c:pt>
                <c:pt idx="1">
                  <c:v>0.68599371000000009</c:v>
                </c:pt>
                <c:pt idx="2">
                  <c:v>0.66678309000000002</c:v>
                </c:pt>
                <c:pt idx="3">
                  <c:v>0.64407964000000006</c:v>
                </c:pt>
                <c:pt idx="4">
                  <c:v>0.61439050000000006</c:v>
                </c:pt>
                <c:pt idx="5">
                  <c:v>0.59343345999999997</c:v>
                </c:pt>
                <c:pt idx="6">
                  <c:v>0.39154733000000003</c:v>
                </c:pt>
                <c:pt idx="7">
                  <c:v>0.38910233999999999</c:v>
                </c:pt>
                <c:pt idx="8">
                  <c:v>0.36709744999999999</c:v>
                </c:pt>
                <c:pt idx="9">
                  <c:v>0.32413552000000001</c:v>
                </c:pt>
                <c:pt idx="10">
                  <c:v>0.30876703</c:v>
                </c:pt>
                <c:pt idx="11">
                  <c:v>0.18581907</c:v>
                </c:pt>
                <c:pt idx="12">
                  <c:v>0.14390499000000001</c:v>
                </c:pt>
              </c:numCache>
            </c:numRef>
          </c:val>
          <c:smooth val="0"/>
          <c:extLst>
            <c:ext xmlns:c16="http://schemas.microsoft.com/office/drawing/2014/chart" uri="{C3380CC4-5D6E-409C-BE32-E72D297353CC}">
              <c16:uniqueId val="{00000007-E5DF-42D6-BCFB-46801727F982}"/>
            </c:ext>
          </c:extLst>
        </c:ser>
        <c:dLbls>
          <c:showLegendKey val="0"/>
          <c:showVal val="0"/>
          <c:showCatName val="0"/>
          <c:showSerName val="0"/>
          <c:showPercent val="0"/>
          <c:showBubbleSize val="0"/>
        </c:dLbls>
        <c:marker val="1"/>
        <c:smooth val="0"/>
        <c:axId val="625000792"/>
        <c:axId val="625006552"/>
      </c:lineChart>
      <c:catAx>
        <c:axId val="625000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25006552"/>
        <c:crosses val="autoZero"/>
        <c:auto val="1"/>
        <c:lblAlgn val="ctr"/>
        <c:lblOffset val="100"/>
        <c:noMultiLvlLbl val="0"/>
      </c:catAx>
      <c:valAx>
        <c:axId val="625006552"/>
        <c:scaling>
          <c:orientation val="minMax"/>
          <c:max val="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5000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Sheet1!$B$2:$B$12</c:f>
              <c:numCache>
                <c:formatCode>0%</c:formatCode>
                <c:ptCount val="11"/>
                <c:pt idx="0">
                  <c:v>0.53896104</c:v>
                </c:pt>
                <c:pt idx="1">
                  <c:v>0.43831169000000003</c:v>
                </c:pt>
                <c:pt idx="2">
                  <c:v>0.43181818</c:v>
                </c:pt>
                <c:pt idx="3">
                  <c:v>0.48701298000000004</c:v>
                </c:pt>
                <c:pt idx="4">
                  <c:v>0.40259739999999999</c:v>
                </c:pt>
                <c:pt idx="5">
                  <c:v>0.37662337000000001</c:v>
                </c:pt>
                <c:pt idx="6">
                  <c:v>0.35714286000000001</c:v>
                </c:pt>
                <c:pt idx="7">
                  <c:v>0.35714286000000001</c:v>
                </c:pt>
                <c:pt idx="8">
                  <c:v>0.37012986999999997</c:v>
                </c:pt>
                <c:pt idx="9">
                  <c:v>0.2987013</c:v>
                </c:pt>
                <c:pt idx="10">
                  <c:v>0.29545453999999999</c:v>
                </c:pt>
              </c:numCache>
            </c:numRef>
          </c:val>
          <c:extLst>
            <c:ext xmlns:c16="http://schemas.microsoft.com/office/drawing/2014/chart" uri="{C3380CC4-5D6E-409C-BE32-E72D297353CC}">
              <c16:uniqueId val="{00000000-BE22-4491-A9A2-83EEFA338C03}"/>
            </c:ext>
          </c:extLst>
        </c:ser>
        <c:ser>
          <c:idx val="1"/>
          <c:order val="1"/>
          <c:tx>
            <c:strRef>
              <c:f>Sheet1!$C$1</c:f>
              <c:strCache>
                <c:ptCount val="1"/>
                <c:pt idx="0">
                  <c:v>UK</c:v>
                </c:pt>
              </c:strCache>
            </c:strRef>
          </c:tx>
          <c:spPr>
            <a:solidFill>
              <a:schemeClr val="accent2"/>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Sheet1!$C$2:$C$12</c:f>
              <c:numCache>
                <c:formatCode>0%</c:formatCode>
                <c:ptCount val="11"/>
                <c:pt idx="0">
                  <c:v>0.41592920999999999</c:v>
                </c:pt>
                <c:pt idx="1">
                  <c:v>0.35398231000000002</c:v>
                </c:pt>
                <c:pt idx="2">
                  <c:v>0.34513274999999999</c:v>
                </c:pt>
                <c:pt idx="3">
                  <c:v>0.30973452000000001</c:v>
                </c:pt>
                <c:pt idx="4">
                  <c:v>0.24778760999999999</c:v>
                </c:pt>
                <c:pt idx="5">
                  <c:v>0.2920354</c:v>
                </c:pt>
                <c:pt idx="6">
                  <c:v>0.22123894</c:v>
                </c:pt>
                <c:pt idx="7">
                  <c:v>0.25663716999999997</c:v>
                </c:pt>
                <c:pt idx="8">
                  <c:v>0.18584071000000002</c:v>
                </c:pt>
                <c:pt idx="9">
                  <c:v>0.18584071000000002</c:v>
                </c:pt>
                <c:pt idx="10">
                  <c:v>0.1681416</c:v>
                </c:pt>
              </c:numCache>
            </c:numRef>
          </c:val>
          <c:extLst>
            <c:ext xmlns:c16="http://schemas.microsoft.com/office/drawing/2014/chart" uri="{C3380CC4-5D6E-409C-BE32-E72D297353CC}">
              <c16:uniqueId val="{00000001-BE22-4491-A9A2-83EEFA338C03}"/>
            </c:ext>
          </c:extLst>
        </c:ser>
        <c:ser>
          <c:idx val="2"/>
          <c:order val="2"/>
          <c:tx>
            <c:strRef>
              <c:f>Sheet1!$D$1</c:f>
              <c:strCache>
                <c:ptCount val="1"/>
                <c:pt idx="0">
                  <c:v>DE</c:v>
                </c:pt>
              </c:strCache>
            </c:strRef>
          </c:tx>
          <c:spPr>
            <a:solidFill>
              <a:schemeClr val="accent3"/>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Sheet1!$D$2:$D$12</c:f>
              <c:numCache>
                <c:formatCode>0%</c:formatCode>
                <c:ptCount val="11"/>
                <c:pt idx="0">
                  <c:v>0.38532111000000002</c:v>
                </c:pt>
                <c:pt idx="1">
                  <c:v>0.29357798000000002</c:v>
                </c:pt>
                <c:pt idx="2">
                  <c:v>0.24770641999999998</c:v>
                </c:pt>
                <c:pt idx="3">
                  <c:v>0.26605505000000002</c:v>
                </c:pt>
                <c:pt idx="4">
                  <c:v>0.32110092000000001</c:v>
                </c:pt>
                <c:pt idx="5">
                  <c:v>0.24770641999999998</c:v>
                </c:pt>
                <c:pt idx="6">
                  <c:v>0.18348623999999999</c:v>
                </c:pt>
                <c:pt idx="7">
                  <c:v>0.19266054999999999</c:v>
                </c:pt>
                <c:pt idx="8">
                  <c:v>0.20183486</c:v>
                </c:pt>
                <c:pt idx="9">
                  <c:v>0.20183486</c:v>
                </c:pt>
                <c:pt idx="10">
                  <c:v>0.17431193</c:v>
                </c:pt>
              </c:numCache>
            </c:numRef>
          </c:val>
          <c:extLst>
            <c:ext xmlns:c16="http://schemas.microsoft.com/office/drawing/2014/chart" uri="{C3380CC4-5D6E-409C-BE32-E72D297353CC}">
              <c16:uniqueId val="{00000002-BE22-4491-A9A2-83EEFA338C03}"/>
            </c:ext>
          </c:extLst>
        </c:ser>
        <c:ser>
          <c:idx val="3"/>
          <c:order val="3"/>
          <c:tx>
            <c:strRef>
              <c:f>Sheet1!$E$1</c:f>
              <c:strCache>
                <c:ptCount val="1"/>
                <c:pt idx="0">
                  <c:v>IT</c:v>
                </c:pt>
              </c:strCache>
            </c:strRef>
          </c:tx>
          <c:spPr>
            <a:solidFill>
              <a:schemeClr val="accent4"/>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Sheet1!$E$2:$E$12</c:f>
              <c:numCache>
                <c:formatCode>0%</c:formatCode>
                <c:ptCount val="11"/>
                <c:pt idx="0">
                  <c:v>0.23204419999999998</c:v>
                </c:pt>
                <c:pt idx="1">
                  <c:v>0.14364641</c:v>
                </c:pt>
                <c:pt idx="2">
                  <c:v>0.18232045</c:v>
                </c:pt>
                <c:pt idx="3">
                  <c:v>0.1160221</c:v>
                </c:pt>
                <c:pt idx="4">
                  <c:v>0.16574585</c:v>
                </c:pt>
                <c:pt idx="5">
                  <c:v>0.12154696000000001</c:v>
                </c:pt>
                <c:pt idx="6">
                  <c:v>6.0773489999999999E-2</c:v>
                </c:pt>
                <c:pt idx="7">
                  <c:v>7.1823209999999998E-2</c:v>
                </c:pt>
                <c:pt idx="8">
                  <c:v>0.10497237</c:v>
                </c:pt>
                <c:pt idx="9">
                  <c:v>6.0773479999999998E-2</c:v>
                </c:pt>
                <c:pt idx="10">
                  <c:v>6.0773479999999998E-2</c:v>
                </c:pt>
              </c:numCache>
            </c:numRef>
          </c:val>
          <c:extLst>
            <c:ext xmlns:c16="http://schemas.microsoft.com/office/drawing/2014/chart" uri="{C3380CC4-5D6E-409C-BE32-E72D297353CC}">
              <c16:uniqueId val="{00000003-BE22-4491-A9A2-83EEFA338C03}"/>
            </c:ext>
          </c:extLst>
        </c:ser>
        <c:ser>
          <c:idx val="4"/>
          <c:order val="4"/>
          <c:tx>
            <c:strRef>
              <c:f>Sheet1!$F$1</c:f>
              <c:strCache>
                <c:ptCount val="1"/>
                <c:pt idx="0">
                  <c:v>KR</c:v>
                </c:pt>
              </c:strCache>
            </c:strRef>
          </c:tx>
          <c:spPr>
            <a:solidFill>
              <a:schemeClr val="accent5"/>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Sheet1!$F$2:$F$12</c:f>
              <c:numCache>
                <c:formatCode>0%</c:formatCode>
                <c:ptCount val="11"/>
                <c:pt idx="0">
                  <c:v>0.47282608999999998</c:v>
                </c:pt>
                <c:pt idx="1">
                  <c:v>0.38043477999999997</c:v>
                </c:pt>
                <c:pt idx="2">
                  <c:v>0.42934782000000005</c:v>
                </c:pt>
                <c:pt idx="3">
                  <c:v>0.36413043</c:v>
                </c:pt>
                <c:pt idx="4">
                  <c:v>0.44565218000000001</c:v>
                </c:pt>
                <c:pt idx="5">
                  <c:v>0.27173913</c:v>
                </c:pt>
                <c:pt idx="6">
                  <c:v>0.29347825999999999</c:v>
                </c:pt>
                <c:pt idx="7">
                  <c:v>0.27717391000000002</c:v>
                </c:pt>
                <c:pt idx="8">
                  <c:v>0.23369566000000003</c:v>
                </c:pt>
                <c:pt idx="9">
                  <c:v>0.21195652000000001</c:v>
                </c:pt>
                <c:pt idx="10">
                  <c:v>0.18478260999999999</c:v>
                </c:pt>
              </c:numCache>
            </c:numRef>
          </c:val>
          <c:extLst>
            <c:ext xmlns:c16="http://schemas.microsoft.com/office/drawing/2014/chart" uri="{C3380CC4-5D6E-409C-BE32-E72D297353CC}">
              <c16:uniqueId val="{00000004-BE22-4491-A9A2-83EEFA338C03}"/>
            </c:ext>
          </c:extLst>
        </c:ser>
        <c:ser>
          <c:idx val="5"/>
          <c:order val="5"/>
          <c:tx>
            <c:strRef>
              <c:f>Sheet1!$G$1</c:f>
              <c:strCache>
                <c:ptCount val="1"/>
                <c:pt idx="0">
                  <c:v>AU</c:v>
                </c:pt>
              </c:strCache>
            </c:strRef>
          </c:tx>
          <c:spPr>
            <a:solidFill>
              <a:schemeClr val="accent6"/>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Sheet1!$G$2:$G$12</c:f>
              <c:numCache>
                <c:formatCode>0%</c:formatCode>
                <c:ptCount val="11"/>
                <c:pt idx="0">
                  <c:v>0.30434781999999999</c:v>
                </c:pt>
                <c:pt idx="1">
                  <c:v>0.25362319</c:v>
                </c:pt>
                <c:pt idx="2">
                  <c:v>0.21739130000000001</c:v>
                </c:pt>
                <c:pt idx="3">
                  <c:v>0.22463768000000001</c:v>
                </c:pt>
                <c:pt idx="4">
                  <c:v>0.21014493000000001</c:v>
                </c:pt>
                <c:pt idx="5">
                  <c:v>0.18840580000000001</c:v>
                </c:pt>
                <c:pt idx="6">
                  <c:v>0.21739129999999998</c:v>
                </c:pt>
                <c:pt idx="7">
                  <c:v>0.16666666999999999</c:v>
                </c:pt>
                <c:pt idx="8">
                  <c:v>0.18115941999999999</c:v>
                </c:pt>
                <c:pt idx="9">
                  <c:v>0.15217391999999999</c:v>
                </c:pt>
                <c:pt idx="10">
                  <c:v>0.15942029000000002</c:v>
                </c:pt>
              </c:numCache>
            </c:numRef>
          </c:val>
          <c:extLst>
            <c:ext xmlns:c16="http://schemas.microsoft.com/office/drawing/2014/chart" uri="{C3380CC4-5D6E-409C-BE32-E72D297353CC}">
              <c16:uniqueId val="{00000005-BE22-4491-A9A2-83EEFA338C03}"/>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Sheet1!$H$2:$H$12</c:f>
              <c:numCache>
                <c:formatCode>0%</c:formatCode>
                <c:ptCount val="11"/>
                <c:pt idx="0">
                  <c:v>0.58020477999999986</c:v>
                </c:pt>
                <c:pt idx="1">
                  <c:v>0.53242321000000004</c:v>
                </c:pt>
                <c:pt idx="2">
                  <c:v>0.47098976000000004</c:v>
                </c:pt>
                <c:pt idx="3">
                  <c:v>0.53242321000000015</c:v>
                </c:pt>
                <c:pt idx="4">
                  <c:v>0.44368600000000002</c:v>
                </c:pt>
                <c:pt idx="5">
                  <c:v>0.44709898000000003</c:v>
                </c:pt>
                <c:pt idx="6">
                  <c:v>0.41296927999999999</c:v>
                </c:pt>
                <c:pt idx="7">
                  <c:v>0.41638225000000001</c:v>
                </c:pt>
                <c:pt idx="8">
                  <c:v>0.34129693</c:v>
                </c:pt>
                <c:pt idx="9">
                  <c:v>0.29010238999999999</c:v>
                </c:pt>
                <c:pt idx="10">
                  <c:v>0.27986348</c:v>
                </c:pt>
              </c:numCache>
            </c:numRef>
          </c:val>
          <c:extLst>
            <c:ext xmlns:c16="http://schemas.microsoft.com/office/drawing/2014/chart" uri="{C3380CC4-5D6E-409C-BE32-E72D297353CC}">
              <c16:uniqueId val="{00000006-BE22-4491-A9A2-83EEFA338C03}"/>
            </c:ext>
          </c:extLst>
        </c:ser>
        <c:dLbls>
          <c:showLegendKey val="0"/>
          <c:showVal val="0"/>
          <c:showCatName val="0"/>
          <c:showSerName val="0"/>
          <c:showPercent val="0"/>
          <c:showBubbleSize val="0"/>
        </c:dLbls>
        <c:gapWidth val="219"/>
        <c:overlap val="-27"/>
        <c:axId val="617665192"/>
        <c:axId val="617666272"/>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Sheet1!$A$2:$A$12</c:f>
              <c:strCache>
                <c:ptCount val="11"/>
                <c:pt idx="0">
                  <c:v>Quality</c:v>
                </c:pt>
                <c:pt idx="1">
                  <c:v>Clinically studied</c:v>
                </c:pt>
                <c:pt idx="2">
                  <c:v>Established safety</c:v>
                </c:pt>
                <c:pt idx="3">
                  <c:v>Trust</c:v>
                </c:pt>
                <c:pt idx="4">
                  <c:v>Efficacy/efficacious dose</c:v>
                </c:pt>
                <c:pt idx="5">
                  <c:v>Regulatory/legal compliance</c:v>
                </c:pt>
                <c:pt idx="6">
                  <c:v>BI logo on back of package</c:v>
                </c:pt>
                <c:pt idx="7">
                  <c:v>BI logo on front of package</c:v>
                </c:pt>
                <c:pt idx="8">
                  <c:v>Website offering further information</c:v>
                </c:pt>
                <c:pt idx="9">
                  <c:v>Media coverage of the BI</c:v>
                </c:pt>
                <c:pt idx="10">
                  <c:v>Social media support and presence</c:v>
                </c:pt>
              </c:strCache>
            </c:strRef>
          </c:cat>
          <c:val>
            <c:numRef>
              <c:f>Sheet1!$I$2:$I$12</c:f>
              <c:numCache>
                <c:formatCode>0%</c:formatCode>
                <c:ptCount val="11"/>
                <c:pt idx="0">
                  <c:v>0.32972407000000004</c:v>
                </c:pt>
                <c:pt idx="1">
                  <c:v>0.27523576</c:v>
                </c:pt>
                <c:pt idx="2">
                  <c:v>0.27069507999999998</c:v>
                </c:pt>
                <c:pt idx="3">
                  <c:v>0.26336011999999998</c:v>
                </c:pt>
                <c:pt idx="4">
                  <c:v>0.25078588999999996</c:v>
                </c:pt>
                <c:pt idx="5">
                  <c:v>0.22109675000000001</c:v>
                </c:pt>
                <c:pt idx="6">
                  <c:v>0.17184770999999999</c:v>
                </c:pt>
                <c:pt idx="7">
                  <c:v>0.16730702</c:v>
                </c:pt>
                <c:pt idx="8">
                  <c:v>0.15857493</c:v>
                </c:pt>
                <c:pt idx="9">
                  <c:v>0.13098148999999998</c:v>
                </c:pt>
                <c:pt idx="10">
                  <c:v>0.12224939</c:v>
                </c:pt>
              </c:numCache>
            </c:numRef>
          </c:val>
          <c:smooth val="0"/>
          <c:extLst>
            <c:ext xmlns:c16="http://schemas.microsoft.com/office/drawing/2014/chart" uri="{C3380CC4-5D6E-409C-BE32-E72D297353CC}">
              <c16:uniqueId val="{00000007-BE22-4491-A9A2-83EEFA338C03}"/>
            </c:ext>
          </c:extLst>
        </c:ser>
        <c:dLbls>
          <c:showLegendKey val="0"/>
          <c:showVal val="0"/>
          <c:showCatName val="0"/>
          <c:showSerName val="0"/>
          <c:showPercent val="0"/>
          <c:showBubbleSize val="0"/>
        </c:dLbls>
        <c:marker val="1"/>
        <c:smooth val="0"/>
        <c:axId val="617665192"/>
        <c:axId val="617666272"/>
      </c:lineChart>
      <c:catAx>
        <c:axId val="61766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17666272"/>
        <c:crosses val="autoZero"/>
        <c:auto val="1"/>
        <c:lblAlgn val="ctr"/>
        <c:lblOffset val="100"/>
        <c:noMultiLvlLbl val="0"/>
      </c:catAx>
      <c:valAx>
        <c:axId val="617666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7665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More than 20% premium</c:v>
                </c:pt>
              </c:strCache>
            </c:strRef>
          </c:tx>
          <c:spPr>
            <a:solidFill>
              <a:schemeClr val="accent1"/>
            </a:solidFill>
            <a:ln>
              <a:noFill/>
            </a:ln>
            <a:effectLst/>
          </c:spPr>
          <c:invertIfNegative val="0"/>
          <c:cat>
            <c:strRef>
              <c:f>Sheet1!$A$2:$A$12</c:f>
              <c:strCache>
                <c:ptCount val="11"/>
                <c:pt idx="0">
                  <c:v>Social media support and presence</c:v>
                </c:pt>
                <c:pt idx="1">
                  <c:v>Media coverage of the branded ingredient</c:v>
                </c:pt>
                <c:pt idx="2">
                  <c:v>Website offering further information</c:v>
                </c:pt>
                <c:pt idx="3">
                  <c:v>Branded ingredient logo on front of package</c:v>
                </c:pt>
                <c:pt idx="4">
                  <c:v>Branded ingredient logo on back of package</c:v>
                </c:pt>
                <c:pt idx="5">
                  <c:v>Regulatory/legal compliance</c:v>
                </c:pt>
                <c:pt idx="6">
                  <c:v>Efficacy/efficacious dose</c:v>
                </c:pt>
                <c:pt idx="7">
                  <c:v>Established safety</c:v>
                </c:pt>
                <c:pt idx="8">
                  <c:v>Clinically studied</c:v>
                </c:pt>
                <c:pt idx="9">
                  <c:v>Trust</c:v>
                </c:pt>
                <c:pt idx="10">
                  <c:v>Quality</c:v>
                </c:pt>
              </c:strCache>
            </c:strRef>
          </c:cat>
          <c:val>
            <c:numRef>
              <c:f>Sheet1!$B$2:$B$12</c:f>
              <c:numCache>
                <c:formatCode>0%</c:formatCode>
                <c:ptCount val="11"/>
                <c:pt idx="0">
                  <c:v>5.7315230000000002E-2</c:v>
                </c:pt>
                <c:pt idx="1">
                  <c:v>8.144796E-2</c:v>
                </c:pt>
                <c:pt idx="2">
                  <c:v>8.5218699999999994E-2</c:v>
                </c:pt>
                <c:pt idx="3">
                  <c:v>9.3514330000000007E-2</c:v>
                </c:pt>
                <c:pt idx="4">
                  <c:v>9.5776769999999997E-2</c:v>
                </c:pt>
                <c:pt idx="5">
                  <c:v>0.12066365</c:v>
                </c:pt>
                <c:pt idx="6">
                  <c:v>0.14328808000000001</c:v>
                </c:pt>
                <c:pt idx="7">
                  <c:v>0.15158371000000001</c:v>
                </c:pt>
                <c:pt idx="8">
                  <c:v>0.16892910999999999</c:v>
                </c:pt>
                <c:pt idx="9">
                  <c:v>0.18401207</c:v>
                </c:pt>
                <c:pt idx="10">
                  <c:v>0.23453996999999999</c:v>
                </c:pt>
              </c:numCache>
            </c:numRef>
          </c:val>
          <c:extLst>
            <c:ext xmlns:c16="http://schemas.microsoft.com/office/drawing/2014/chart" uri="{C3380CC4-5D6E-409C-BE32-E72D297353CC}">
              <c16:uniqueId val="{00000000-6DFD-41AC-999C-589E91459F7E}"/>
            </c:ext>
          </c:extLst>
        </c:ser>
        <c:ser>
          <c:idx val="1"/>
          <c:order val="1"/>
          <c:tx>
            <c:strRef>
              <c:f>Sheet1!$C$1</c:f>
              <c:strCache>
                <c:ptCount val="1"/>
                <c:pt idx="0">
                  <c:v>11% to 20% premium</c:v>
                </c:pt>
              </c:strCache>
            </c:strRef>
          </c:tx>
          <c:spPr>
            <a:solidFill>
              <a:schemeClr val="accent2"/>
            </a:solidFill>
            <a:ln>
              <a:noFill/>
            </a:ln>
            <a:effectLst/>
          </c:spPr>
          <c:invertIfNegative val="0"/>
          <c:cat>
            <c:strRef>
              <c:f>Sheet1!$A$2:$A$12</c:f>
              <c:strCache>
                <c:ptCount val="11"/>
                <c:pt idx="0">
                  <c:v>Social media support and presence</c:v>
                </c:pt>
                <c:pt idx="1">
                  <c:v>Media coverage of the branded ingredient</c:v>
                </c:pt>
                <c:pt idx="2">
                  <c:v>Website offering further information</c:v>
                </c:pt>
                <c:pt idx="3">
                  <c:v>Branded ingredient logo on front of package</c:v>
                </c:pt>
                <c:pt idx="4">
                  <c:v>Branded ingredient logo on back of package</c:v>
                </c:pt>
                <c:pt idx="5">
                  <c:v>Regulatory/legal compliance</c:v>
                </c:pt>
                <c:pt idx="6">
                  <c:v>Efficacy/efficacious dose</c:v>
                </c:pt>
                <c:pt idx="7">
                  <c:v>Established safety</c:v>
                </c:pt>
                <c:pt idx="8">
                  <c:v>Clinically studied</c:v>
                </c:pt>
                <c:pt idx="9">
                  <c:v>Trust</c:v>
                </c:pt>
                <c:pt idx="10">
                  <c:v>Quality</c:v>
                </c:pt>
              </c:strCache>
            </c:strRef>
          </c:cat>
          <c:val>
            <c:numRef>
              <c:f>Sheet1!$C$2:$C$12</c:f>
              <c:numCache>
                <c:formatCode>0%</c:formatCode>
                <c:ptCount val="11"/>
                <c:pt idx="0">
                  <c:v>0.15233785999999999</c:v>
                </c:pt>
                <c:pt idx="1">
                  <c:v>0.13800904999999999</c:v>
                </c:pt>
                <c:pt idx="2">
                  <c:v>0.17420814000000001</c:v>
                </c:pt>
                <c:pt idx="3">
                  <c:v>0.18476620999999999</c:v>
                </c:pt>
                <c:pt idx="4">
                  <c:v>0.18401207</c:v>
                </c:pt>
                <c:pt idx="5">
                  <c:v>0.18476620999999999</c:v>
                </c:pt>
                <c:pt idx="6">
                  <c:v>0.20211161</c:v>
                </c:pt>
                <c:pt idx="7">
                  <c:v>0.20965308999999999</c:v>
                </c:pt>
                <c:pt idx="8">
                  <c:v>0.20361990999999999</c:v>
                </c:pt>
                <c:pt idx="9">
                  <c:v>0.18476620999999999</c:v>
                </c:pt>
                <c:pt idx="10">
                  <c:v>0.21493213</c:v>
                </c:pt>
              </c:numCache>
            </c:numRef>
          </c:val>
          <c:extLst>
            <c:ext xmlns:c16="http://schemas.microsoft.com/office/drawing/2014/chart" uri="{C3380CC4-5D6E-409C-BE32-E72D297353CC}">
              <c16:uniqueId val="{00000001-6DFD-41AC-999C-589E91459F7E}"/>
            </c:ext>
          </c:extLst>
        </c:ser>
        <c:ser>
          <c:idx val="2"/>
          <c:order val="2"/>
          <c:tx>
            <c:strRef>
              <c:f>Sheet1!$D$1</c:f>
              <c:strCache>
                <c:ptCount val="1"/>
                <c:pt idx="0">
                  <c:v>5% to 10% premium</c:v>
                </c:pt>
              </c:strCache>
            </c:strRef>
          </c:tx>
          <c:spPr>
            <a:solidFill>
              <a:schemeClr val="accent3"/>
            </a:solidFill>
            <a:ln>
              <a:noFill/>
            </a:ln>
            <a:effectLst/>
          </c:spPr>
          <c:invertIfNegative val="0"/>
          <c:cat>
            <c:strRef>
              <c:f>Sheet1!$A$2:$A$12</c:f>
              <c:strCache>
                <c:ptCount val="11"/>
                <c:pt idx="0">
                  <c:v>Social media support and presence</c:v>
                </c:pt>
                <c:pt idx="1">
                  <c:v>Media coverage of the branded ingredient</c:v>
                </c:pt>
                <c:pt idx="2">
                  <c:v>Website offering further information</c:v>
                </c:pt>
                <c:pt idx="3">
                  <c:v>Branded ingredient logo on front of package</c:v>
                </c:pt>
                <c:pt idx="4">
                  <c:v>Branded ingredient logo on back of package</c:v>
                </c:pt>
                <c:pt idx="5">
                  <c:v>Regulatory/legal compliance</c:v>
                </c:pt>
                <c:pt idx="6">
                  <c:v>Efficacy/efficacious dose</c:v>
                </c:pt>
                <c:pt idx="7">
                  <c:v>Established safety</c:v>
                </c:pt>
                <c:pt idx="8">
                  <c:v>Clinically studied</c:v>
                </c:pt>
                <c:pt idx="9">
                  <c:v>Trust</c:v>
                </c:pt>
                <c:pt idx="10">
                  <c:v>Quality</c:v>
                </c:pt>
              </c:strCache>
            </c:strRef>
          </c:cat>
          <c:val>
            <c:numRef>
              <c:f>Sheet1!$D$2:$D$12</c:f>
              <c:numCache>
                <c:formatCode>0%</c:formatCode>
                <c:ptCount val="11"/>
                <c:pt idx="0">
                  <c:v>0.21493213</c:v>
                </c:pt>
                <c:pt idx="1">
                  <c:v>0.21191554000000001</c:v>
                </c:pt>
                <c:pt idx="2">
                  <c:v>0.23604827</c:v>
                </c:pt>
                <c:pt idx="3">
                  <c:v>0.22322775</c:v>
                </c:pt>
                <c:pt idx="4">
                  <c:v>0.22926094</c:v>
                </c:pt>
                <c:pt idx="5">
                  <c:v>0.27903468999999997</c:v>
                </c:pt>
                <c:pt idx="6">
                  <c:v>0.29034691000000001</c:v>
                </c:pt>
                <c:pt idx="7">
                  <c:v>0.28733031999999997</c:v>
                </c:pt>
                <c:pt idx="8">
                  <c:v>0.28808445999999999</c:v>
                </c:pt>
                <c:pt idx="9">
                  <c:v>0.26772246999999999</c:v>
                </c:pt>
                <c:pt idx="10">
                  <c:v>0.27375566000000001</c:v>
                </c:pt>
              </c:numCache>
            </c:numRef>
          </c:val>
          <c:extLst>
            <c:ext xmlns:c16="http://schemas.microsoft.com/office/drawing/2014/chart" uri="{C3380CC4-5D6E-409C-BE32-E72D297353CC}">
              <c16:uniqueId val="{00000002-6DFD-41AC-999C-589E91459F7E}"/>
            </c:ext>
          </c:extLst>
        </c:ser>
        <c:ser>
          <c:idx val="3"/>
          <c:order val="3"/>
          <c:tx>
            <c:strRef>
              <c:f>Sheet1!$E$1</c:f>
              <c:strCache>
                <c:ptCount val="1"/>
                <c:pt idx="0">
                  <c:v>1% to 5% premium</c:v>
                </c:pt>
              </c:strCache>
            </c:strRef>
          </c:tx>
          <c:spPr>
            <a:solidFill>
              <a:schemeClr val="accent4"/>
            </a:solidFill>
            <a:ln>
              <a:noFill/>
            </a:ln>
            <a:effectLst/>
          </c:spPr>
          <c:invertIfNegative val="0"/>
          <c:cat>
            <c:strRef>
              <c:f>Sheet1!$A$2:$A$12</c:f>
              <c:strCache>
                <c:ptCount val="11"/>
                <c:pt idx="0">
                  <c:v>Social media support and presence</c:v>
                </c:pt>
                <c:pt idx="1">
                  <c:v>Media coverage of the branded ingredient</c:v>
                </c:pt>
                <c:pt idx="2">
                  <c:v>Website offering further information</c:v>
                </c:pt>
                <c:pt idx="3">
                  <c:v>Branded ingredient logo on front of package</c:v>
                </c:pt>
                <c:pt idx="4">
                  <c:v>Branded ingredient logo on back of package</c:v>
                </c:pt>
                <c:pt idx="5">
                  <c:v>Regulatory/legal compliance</c:v>
                </c:pt>
                <c:pt idx="6">
                  <c:v>Efficacy/efficacious dose</c:v>
                </c:pt>
                <c:pt idx="7">
                  <c:v>Established safety</c:v>
                </c:pt>
                <c:pt idx="8">
                  <c:v>Clinically studied</c:v>
                </c:pt>
                <c:pt idx="9">
                  <c:v>Trust</c:v>
                </c:pt>
                <c:pt idx="10">
                  <c:v>Quality</c:v>
                </c:pt>
              </c:strCache>
            </c:strRef>
          </c:cat>
          <c:val>
            <c:numRef>
              <c:f>Sheet1!$E$2:$E$12</c:f>
              <c:numCache>
                <c:formatCode>0%</c:formatCode>
                <c:ptCount val="11"/>
                <c:pt idx="0">
                  <c:v>0.17647059000000001</c:v>
                </c:pt>
                <c:pt idx="1">
                  <c:v>0.22624433999999999</c:v>
                </c:pt>
                <c:pt idx="2">
                  <c:v>0.2254902</c:v>
                </c:pt>
                <c:pt idx="3">
                  <c:v>0.239819</c:v>
                </c:pt>
                <c:pt idx="4">
                  <c:v>0.23604827</c:v>
                </c:pt>
                <c:pt idx="5">
                  <c:v>0.23604827</c:v>
                </c:pt>
                <c:pt idx="6">
                  <c:v>0.22322775</c:v>
                </c:pt>
                <c:pt idx="7">
                  <c:v>0.22096531</c:v>
                </c:pt>
                <c:pt idx="8">
                  <c:v>0.22021115999999999</c:v>
                </c:pt>
                <c:pt idx="9">
                  <c:v>0.20286576000000001</c:v>
                </c:pt>
                <c:pt idx="10">
                  <c:v>0.19306184000000001</c:v>
                </c:pt>
              </c:numCache>
            </c:numRef>
          </c:val>
          <c:extLst>
            <c:ext xmlns:c16="http://schemas.microsoft.com/office/drawing/2014/chart" uri="{C3380CC4-5D6E-409C-BE32-E72D297353CC}">
              <c16:uniqueId val="{00000003-6DFD-41AC-999C-589E91459F7E}"/>
            </c:ext>
          </c:extLst>
        </c:ser>
        <c:ser>
          <c:idx val="4"/>
          <c:order val="4"/>
          <c:tx>
            <c:strRef>
              <c:f>Sheet1!$F$1</c:f>
              <c:strCache>
                <c:ptCount val="1"/>
                <c:pt idx="0">
                  <c:v>No premium</c:v>
                </c:pt>
              </c:strCache>
            </c:strRef>
          </c:tx>
          <c:spPr>
            <a:solidFill>
              <a:schemeClr val="accent6"/>
            </a:solidFill>
            <a:ln>
              <a:noFill/>
            </a:ln>
            <a:effectLst/>
          </c:spPr>
          <c:invertIfNegative val="0"/>
          <c:cat>
            <c:strRef>
              <c:f>Sheet1!$A$2:$A$12</c:f>
              <c:strCache>
                <c:ptCount val="11"/>
                <c:pt idx="0">
                  <c:v>Social media support and presence</c:v>
                </c:pt>
                <c:pt idx="1">
                  <c:v>Media coverage of the branded ingredient</c:v>
                </c:pt>
                <c:pt idx="2">
                  <c:v>Website offering further information</c:v>
                </c:pt>
                <c:pt idx="3">
                  <c:v>Branded ingredient logo on front of package</c:v>
                </c:pt>
                <c:pt idx="4">
                  <c:v>Branded ingredient logo on back of package</c:v>
                </c:pt>
                <c:pt idx="5">
                  <c:v>Regulatory/legal compliance</c:v>
                </c:pt>
                <c:pt idx="6">
                  <c:v>Efficacy/efficacious dose</c:v>
                </c:pt>
                <c:pt idx="7">
                  <c:v>Established safety</c:v>
                </c:pt>
                <c:pt idx="8">
                  <c:v>Clinically studied</c:v>
                </c:pt>
                <c:pt idx="9">
                  <c:v>Trust</c:v>
                </c:pt>
                <c:pt idx="10">
                  <c:v>Quality</c:v>
                </c:pt>
              </c:strCache>
            </c:strRef>
          </c:cat>
          <c:val>
            <c:numRef>
              <c:f>Sheet1!$F$2:$F$12</c:f>
              <c:numCache>
                <c:formatCode>0%</c:formatCode>
                <c:ptCount val="11"/>
                <c:pt idx="0">
                  <c:v>0.39894418999999998</c:v>
                </c:pt>
                <c:pt idx="1">
                  <c:v>0.34238310999999999</c:v>
                </c:pt>
                <c:pt idx="2">
                  <c:v>0.27903468999999997</c:v>
                </c:pt>
                <c:pt idx="3">
                  <c:v>0.25867269999999998</c:v>
                </c:pt>
                <c:pt idx="4">
                  <c:v>0.25490195999999998</c:v>
                </c:pt>
                <c:pt idx="5">
                  <c:v>0.17948718</c:v>
                </c:pt>
                <c:pt idx="6">
                  <c:v>0.14102564000000001</c:v>
                </c:pt>
                <c:pt idx="7">
                  <c:v>0.13046757</c:v>
                </c:pt>
                <c:pt idx="8">
                  <c:v>0.11915534999999999</c:v>
                </c:pt>
                <c:pt idx="9">
                  <c:v>0.16063348</c:v>
                </c:pt>
                <c:pt idx="10">
                  <c:v>8.3710409999999999E-2</c:v>
                </c:pt>
              </c:numCache>
            </c:numRef>
          </c:val>
          <c:extLst>
            <c:ext xmlns:c16="http://schemas.microsoft.com/office/drawing/2014/chart" uri="{C3380CC4-5D6E-409C-BE32-E72D297353CC}">
              <c16:uniqueId val="{00000004-6DFD-41AC-999C-589E91459F7E}"/>
            </c:ext>
          </c:extLst>
        </c:ser>
        <c:dLbls>
          <c:showLegendKey val="0"/>
          <c:showVal val="0"/>
          <c:showCatName val="0"/>
          <c:showSerName val="0"/>
          <c:showPercent val="0"/>
          <c:showBubbleSize val="0"/>
        </c:dLbls>
        <c:gapWidth val="150"/>
        <c:overlap val="100"/>
        <c:axId val="792918912"/>
        <c:axId val="792916032"/>
      </c:barChart>
      <c:catAx>
        <c:axId val="792918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2916032"/>
        <c:crosses val="autoZero"/>
        <c:auto val="1"/>
        <c:lblAlgn val="ctr"/>
        <c:lblOffset val="100"/>
        <c:noMultiLvlLbl val="0"/>
      </c:catAx>
      <c:valAx>
        <c:axId val="7929160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2918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More than 20% premium</c:v>
                </c:pt>
              </c:strCache>
            </c:strRef>
          </c:tx>
          <c:spPr>
            <a:solidFill>
              <a:schemeClr val="accent1"/>
            </a:solidFill>
            <a:ln>
              <a:noFill/>
            </a:ln>
            <a:effectLst/>
          </c:spPr>
          <c:invertIfNegative val="0"/>
          <c:cat>
            <c:strRef>
              <c:f>Sheet1!$A$2:$A$12</c:f>
              <c:strCache>
                <c:ptCount val="11"/>
                <c:pt idx="0">
                  <c:v>Social media support and presence</c:v>
                </c:pt>
                <c:pt idx="1">
                  <c:v>Branded ingredient logo on back of package</c:v>
                </c:pt>
                <c:pt idx="2">
                  <c:v>Branded ingredient logo on front of package</c:v>
                </c:pt>
                <c:pt idx="3">
                  <c:v>Media coverage of the branded ingredient</c:v>
                </c:pt>
                <c:pt idx="4">
                  <c:v>Website offering further information</c:v>
                </c:pt>
                <c:pt idx="5">
                  <c:v>Regulatory/legal compliance</c:v>
                </c:pt>
                <c:pt idx="6">
                  <c:v>Efficacy/efficacious dose</c:v>
                </c:pt>
                <c:pt idx="7">
                  <c:v>Established safety</c:v>
                </c:pt>
                <c:pt idx="8">
                  <c:v>Clinically studied</c:v>
                </c:pt>
                <c:pt idx="9">
                  <c:v>Trust</c:v>
                </c:pt>
                <c:pt idx="10">
                  <c:v>Quality</c:v>
                </c:pt>
              </c:strCache>
            </c:strRef>
          </c:cat>
          <c:val>
            <c:numRef>
              <c:f>Sheet1!$B$2:$B$12</c:f>
              <c:numCache>
                <c:formatCode>0%</c:formatCode>
                <c:ptCount val="11"/>
                <c:pt idx="0">
                  <c:v>8.1168829999999997E-2</c:v>
                </c:pt>
                <c:pt idx="1">
                  <c:v>0.12012987</c:v>
                </c:pt>
                <c:pt idx="2">
                  <c:v>0.12662338000000001</c:v>
                </c:pt>
                <c:pt idx="3">
                  <c:v>0.13636364000000001</c:v>
                </c:pt>
                <c:pt idx="4">
                  <c:v>0.14285713999999999</c:v>
                </c:pt>
                <c:pt idx="5">
                  <c:v>0.16233765999999999</c:v>
                </c:pt>
                <c:pt idx="6">
                  <c:v>0.16883117</c:v>
                </c:pt>
                <c:pt idx="7">
                  <c:v>0.19155844</c:v>
                </c:pt>
                <c:pt idx="8">
                  <c:v>0.19155844</c:v>
                </c:pt>
                <c:pt idx="9">
                  <c:v>0.22402596999999999</c:v>
                </c:pt>
                <c:pt idx="10">
                  <c:v>0.27272727000000002</c:v>
                </c:pt>
              </c:numCache>
            </c:numRef>
          </c:val>
          <c:extLst>
            <c:ext xmlns:c16="http://schemas.microsoft.com/office/drawing/2014/chart" uri="{C3380CC4-5D6E-409C-BE32-E72D297353CC}">
              <c16:uniqueId val="{00000000-6DFD-41AC-999C-589E91459F7E}"/>
            </c:ext>
          </c:extLst>
        </c:ser>
        <c:ser>
          <c:idx val="1"/>
          <c:order val="1"/>
          <c:tx>
            <c:strRef>
              <c:f>Sheet1!$C$1</c:f>
              <c:strCache>
                <c:ptCount val="1"/>
                <c:pt idx="0">
                  <c:v>11% to 20% premium</c:v>
                </c:pt>
              </c:strCache>
            </c:strRef>
          </c:tx>
          <c:spPr>
            <a:solidFill>
              <a:schemeClr val="accent2"/>
            </a:solidFill>
            <a:ln>
              <a:noFill/>
            </a:ln>
            <a:effectLst/>
          </c:spPr>
          <c:invertIfNegative val="0"/>
          <c:cat>
            <c:strRef>
              <c:f>Sheet1!$A$2:$A$12</c:f>
              <c:strCache>
                <c:ptCount val="11"/>
                <c:pt idx="0">
                  <c:v>Social media support and presence</c:v>
                </c:pt>
                <c:pt idx="1">
                  <c:v>Branded ingredient logo on back of package</c:v>
                </c:pt>
                <c:pt idx="2">
                  <c:v>Branded ingredient logo on front of package</c:v>
                </c:pt>
                <c:pt idx="3">
                  <c:v>Media coverage of the branded ingredient</c:v>
                </c:pt>
                <c:pt idx="4">
                  <c:v>Website offering further information</c:v>
                </c:pt>
                <c:pt idx="5">
                  <c:v>Regulatory/legal compliance</c:v>
                </c:pt>
                <c:pt idx="6">
                  <c:v>Efficacy/efficacious dose</c:v>
                </c:pt>
                <c:pt idx="7">
                  <c:v>Established safety</c:v>
                </c:pt>
                <c:pt idx="8">
                  <c:v>Clinically studied</c:v>
                </c:pt>
                <c:pt idx="9">
                  <c:v>Trust</c:v>
                </c:pt>
                <c:pt idx="10">
                  <c:v>Quality</c:v>
                </c:pt>
              </c:strCache>
            </c:strRef>
          </c:cat>
          <c:val>
            <c:numRef>
              <c:f>Sheet1!$C$2:$C$12</c:f>
              <c:numCache>
                <c:formatCode>0%</c:formatCode>
                <c:ptCount val="11"/>
                <c:pt idx="0">
                  <c:v>0.21428570999999999</c:v>
                </c:pt>
                <c:pt idx="1">
                  <c:v>0.23701299000000001</c:v>
                </c:pt>
                <c:pt idx="2">
                  <c:v>0.23051948</c:v>
                </c:pt>
                <c:pt idx="3">
                  <c:v>0.16233765999999999</c:v>
                </c:pt>
                <c:pt idx="4">
                  <c:v>0.22727273000000001</c:v>
                </c:pt>
                <c:pt idx="5">
                  <c:v>0.21428570999999999</c:v>
                </c:pt>
                <c:pt idx="6">
                  <c:v>0.23376622999999999</c:v>
                </c:pt>
                <c:pt idx="7">
                  <c:v>0.24025974</c:v>
                </c:pt>
                <c:pt idx="8">
                  <c:v>0.24675325000000001</c:v>
                </c:pt>
                <c:pt idx="9">
                  <c:v>0.26298701000000002</c:v>
                </c:pt>
                <c:pt idx="10">
                  <c:v>0.26623376999999998</c:v>
                </c:pt>
              </c:numCache>
            </c:numRef>
          </c:val>
          <c:extLst>
            <c:ext xmlns:c16="http://schemas.microsoft.com/office/drawing/2014/chart" uri="{C3380CC4-5D6E-409C-BE32-E72D297353CC}">
              <c16:uniqueId val="{00000001-6DFD-41AC-999C-589E91459F7E}"/>
            </c:ext>
          </c:extLst>
        </c:ser>
        <c:ser>
          <c:idx val="2"/>
          <c:order val="2"/>
          <c:tx>
            <c:strRef>
              <c:f>Sheet1!$D$1</c:f>
              <c:strCache>
                <c:ptCount val="1"/>
                <c:pt idx="0">
                  <c:v>5% to 10% premium</c:v>
                </c:pt>
              </c:strCache>
            </c:strRef>
          </c:tx>
          <c:spPr>
            <a:solidFill>
              <a:schemeClr val="accent3"/>
            </a:solidFill>
            <a:ln>
              <a:noFill/>
            </a:ln>
            <a:effectLst/>
          </c:spPr>
          <c:invertIfNegative val="0"/>
          <c:cat>
            <c:strRef>
              <c:f>Sheet1!$A$2:$A$12</c:f>
              <c:strCache>
                <c:ptCount val="11"/>
                <c:pt idx="0">
                  <c:v>Social media support and presence</c:v>
                </c:pt>
                <c:pt idx="1">
                  <c:v>Branded ingredient logo on back of package</c:v>
                </c:pt>
                <c:pt idx="2">
                  <c:v>Branded ingredient logo on front of package</c:v>
                </c:pt>
                <c:pt idx="3">
                  <c:v>Media coverage of the branded ingredient</c:v>
                </c:pt>
                <c:pt idx="4">
                  <c:v>Website offering further information</c:v>
                </c:pt>
                <c:pt idx="5">
                  <c:v>Regulatory/legal compliance</c:v>
                </c:pt>
                <c:pt idx="6">
                  <c:v>Efficacy/efficacious dose</c:v>
                </c:pt>
                <c:pt idx="7">
                  <c:v>Established safety</c:v>
                </c:pt>
                <c:pt idx="8">
                  <c:v>Clinically studied</c:v>
                </c:pt>
                <c:pt idx="9">
                  <c:v>Trust</c:v>
                </c:pt>
                <c:pt idx="10">
                  <c:v>Quality</c:v>
                </c:pt>
              </c:strCache>
            </c:strRef>
          </c:cat>
          <c:val>
            <c:numRef>
              <c:f>Sheet1!$D$2:$D$12</c:f>
              <c:numCache>
                <c:formatCode>0%</c:formatCode>
                <c:ptCount val="11"/>
                <c:pt idx="0">
                  <c:v>0.2012987</c:v>
                </c:pt>
                <c:pt idx="1">
                  <c:v>0.22727273000000001</c:v>
                </c:pt>
                <c:pt idx="2">
                  <c:v>0.23376622999999999</c:v>
                </c:pt>
                <c:pt idx="3">
                  <c:v>0.21103896</c:v>
                </c:pt>
                <c:pt idx="4">
                  <c:v>0.23701299000000001</c:v>
                </c:pt>
                <c:pt idx="5">
                  <c:v>0.33116883000000003</c:v>
                </c:pt>
                <c:pt idx="6">
                  <c:v>0.27597402999999998</c:v>
                </c:pt>
                <c:pt idx="7">
                  <c:v>0.29220779000000002</c:v>
                </c:pt>
                <c:pt idx="8">
                  <c:v>0.27922078</c:v>
                </c:pt>
                <c:pt idx="9">
                  <c:v>0.24675325000000001</c:v>
                </c:pt>
                <c:pt idx="10">
                  <c:v>0.25649350999999998</c:v>
                </c:pt>
              </c:numCache>
            </c:numRef>
          </c:val>
          <c:extLst>
            <c:ext xmlns:c16="http://schemas.microsoft.com/office/drawing/2014/chart" uri="{C3380CC4-5D6E-409C-BE32-E72D297353CC}">
              <c16:uniqueId val="{00000002-6DFD-41AC-999C-589E91459F7E}"/>
            </c:ext>
          </c:extLst>
        </c:ser>
        <c:ser>
          <c:idx val="3"/>
          <c:order val="3"/>
          <c:tx>
            <c:strRef>
              <c:f>Sheet1!$E$1</c:f>
              <c:strCache>
                <c:ptCount val="1"/>
                <c:pt idx="0">
                  <c:v>1% to 5% premium</c:v>
                </c:pt>
              </c:strCache>
            </c:strRef>
          </c:tx>
          <c:spPr>
            <a:solidFill>
              <a:schemeClr val="accent4"/>
            </a:solidFill>
            <a:ln>
              <a:noFill/>
            </a:ln>
            <a:effectLst/>
          </c:spPr>
          <c:invertIfNegative val="0"/>
          <c:cat>
            <c:strRef>
              <c:f>Sheet1!$A$2:$A$12</c:f>
              <c:strCache>
                <c:ptCount val="11"/>
                <c:pt idx="0">
                  <c:v>Social media support and presence</c:v>
                </c:pt>
                <c:pt idx="1">
                  <c:v>Branded ingredient logo on back of package</c:v>
                </c:pt>
                <c:pt idx="2">
                  <c:v>Branded ingredient logo on front of package</c:v>
                </c:pt>
                <c:pt idx="3">
                  <c:v>Media coverage of the branded ingredient</c:v>
                </c:pt>
                <c:pt idx="4">
                  <c:v>Website offering further information</c:v>
                </c:pt>
                <c:pt idx="5">
                  <c:v>Regulatory/legal compliance</c:v>
                </c:pt>
                <c:pt idx="6">
                  <c:v>Efficacy/efficacious dose</c:v>
                </c:pt>
                <c:pt idx="7">
                  <c:v>Established safety</c:v>
                </c:pt>
                <c:pt idx="8">
                  <c:v>Clinically studied</c:v>
                </c:pt>
                <c:pt idx="9">
                  <c:v>Trust</c:v>
                </c:pt>
                <c:pt idx="10">
                  <c:v>Quality</c:v>
                </c:pt>
              </c:strCache>
            </c:strRef>
          </c:cat>
          <c:val>
            <c:numRef>
              <c:f>Sheet1!$E$2:$E$12</c:f>
              <c:numCache>
                <c:formatCode>0%</c:formatCode>
                <c:ptCount val="11"/>
                <c:pt idx="0">
                  <c:v>0.14285713999999999</c:v>
                </c:pt>
                <c:pt idx="1">
                  <c:v>0.19805195</c:v>
                </c:pt>
                <c:pt idx="2">
                  <c:v>0.19805195</c:v>
                </c:pt>
                <c:pt idx="3">
                  <c:v>0.15259739999999999</c:v>
                </c:pt>
                <c:pt idx="4">
                  <c:v>0.15909091</c:v>
                </c:pt>
                <c:pt idx="5">
                  <c:v>0.14285713999999999</c:v>
                </c:pt>
                <c:pt idx="6">
                  <c:v>0.19155844</c:v>
                </c:pt>
                <c:pt idx="7">
                  <c:v>0.15584416000000001</c:v>
                </c:pt>
                <c:pt idx="8">
                  <c:v>0.17207792</c:v>
                </c:pt>
                <c:pt idx="9">
                  <c:v>0.15584416000000001</c:v>
                </c:pt>
                <c:pt idx="10">
                  <c:v>0.12012987</c:v>
                </c:pt>
              </c:numCache>
            </c:numRef>
          </c:val>
          <c:extLst>
            <c:ext xmlns:c16="http://schemas.microsoft.com/office/drawing/2014/chart" uri="{C3380CC4-5D6E-409C-BE32-E72D297353CC}">
              <c16:uniqueId val="{00000003-6DFD-41AC-999C-589E91459F7E}"/>
            </c:ext>
          </c:extLst>
        </c:ser>
        <c:ser>
          <c:idx val="4"/>
          <c:order val="4"/>
          <c:tx>
            <c:strRef>
              <c:f>Sheet1!$F$1</c:f>
              <c:strCache>
                <c:ptCount val="1"/>
                <c:pt idx="0">
                  <c:v>No premium</c:v>
                </c:pt>
              </c:strCache>
            </c:strRef>
          </c:tx>
          <c:spPr>
            <a:solidFill>
              <a:schemeClr val="accent6"/>
            </a:solidFill>
            <a:ln>
              <a:noFill/>
            </a:ln>
            <a:effectLst/>
          </c:spPr>
          <c:invertIfNegative val="0"/>
          <c:cat>
            <c:strRef>
              <c:f>Sheet1!$A$2:$A$12</c:f>
              <c:strCache>
                <c:ptCount val="11"/>
                <c:pt idx="0">
                  <c:v>Social media support and presence</c:v>
                </c:pt>
                <c:pt idx="1">
                  <c:v>Branded ingredient logo on back of package</c:v>
                </c:pt>
                <c:pt idx="2">
                  <c:v>Branded ingredient logo on front of package</c:v>
                </c:pt>
                <c:pt idx="3">
                  <c:v>Media coverage of the branded ingredient</c:v>
                </c:pt>
                <c:pt idx="4">
                  <c:v>Website offering further information</c:v>
                </c:pt>
                <c:pt idx="5">
                  <c:v>Regulatory/legal compliance</c:v>
                </c:pt>
                <c:pt idx="6">
                  <c:v>Efficacy/efficacious dose</c:v>
                </c:pt>
                <c:pt idx="7">
                  <c:v>Established safety</c:v>
                </c:pt>
                <c:pt idx="8">
                  <c:v>Clinically studied</c:v>
                </c:pt>
                <c:pt idx="9">
                  <c:v>Trust</c:v>
                </c:pt>
                <c:pt idx="10">
                  <c:v>Quality</c:v>
                </c:pt>
              </c:strCache>
            </c:strRef>
          </c:cat>
          <c:val>
            <c:numRef>
              <c:f>Sheet1!$F$2:$F$12</c:f>
              <c:numCache>
                <c:formatCode>0%</c:formatCode>
                <c:ptCount val="11"/>
                <c:pt idx="0">
                  <c:v>0.36038961000000003</c:v>
                </c:pt>
                <c:pt idx="1">
                  <c:v>0.21753247000000001</c:v>
                </c:pt>
                <c:pt idx="2">
                  <c:v>0.21103896</c:v>
                </c:pt>
                <c:pt idx="3">
                  <c:v>0.33766233999999989</c:v>
                </c:pt>
                <c:pt idx="4">
                  <c:v>0.23376622999999999</c:v>
                </c:pt>
                <c:pt idx="5">
                  <c:v>0.14935065</c:v>
                </c:pt>
                <c:pt idx="6">
                  <c:v>0.12987013</c:v>
                </c:pt>
                <c:pt idx="7">
                  <c:v>0.12012987</c:v>
                </c:pt>
                <c:pt idx="8">
                  <c:v>0.11038961</c:v>
                </c:pt>
                <c:pt idx="9">
                  <c:v>0.11038961</c:v>
                </c:pt>
                <c:pt idx="10">
                  <c:v>8.4415580000000004E-2</c:v>
                </c:pt>
              </c:numCache>
            </c:numRef>
          </c:val>
          <c:extLst>
            <c:ext xmlns:c16="http://schemas.microsoft.com/office/drawing/2014/chart" uri="{C3380CC4-5D6E-409C-BE32-E72D297353CC}">
              <c16:uniqueId val="{00000004-6DFD-41AC-999C-589E91459F7E}"/>
            </c:ext>
          </c:extLst>
        </c:ser>
        <c:dLbls>
          <c:showLegendKey val="0"/>
          <c:showVal val="0"/>
          <c:showCatName val="0"/>
          <c:showSerName val="0"/>
          <c:showPercent val="0"/>
          <c:showBubbleSize val="0"/>
        </c:dLbls>
        <c:gapWidth val="150"/>
        <c:overlap val="100"/>
        <c:axId val="792918912"/>
        <c:axId val="792916032"/>
      </c:barChart>
      <c:catAx>
        <c:axId val="792918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2916032"/>
        <c:crosses val="autoZero"/>
        <c:auto val="1"/>
        <c:lblAlgn val="ctr"/>
        <c:lblOffset val="100"/>
        <c:noMultiLvlLbl val="0"/>
      </c:catAx>
      <c:valAx>
        <c:axId val="7929160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2918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Sheet1!$B$2:$B$19</c:f>
              <c:numCache>
                <c:formatCode>0%</c:formatCode>
                <c:ptCount val="18"/>
                <c:pt idx="0">
                  <c:v>0.30590717000000001</c:v>
                </c:pt>
                <c:pt idx="1">
                  <c:v>0.27004219000000002</c:v>
                </c:pt>
                <c:pt idx="2">
                  <c:v>0.18776371</c:v>
                </c:pt>
                <c:pt idx="3">
                  <c:v>0.22151899</c:v>
                </c:pt>
                <c:pt idx="4">
                  <c:v>0.17299577999999999</c:v>
                </c:pt>
                <c:pt idx="5">
                  <c:v>0.21097046</c:v>
                </c:pt>
                <c:pt idx="6">
                  <c:v>0.21308017000000001</c:v>
                </c:pt>
                <c:pt idx="7">
                  <c:v>0.21097046</c:v>
                </c:pt>
                <c:pt idx="8">
                  <c:v>0.14556962000000001</c:v>
                </c:pt>
                <c:pt idx="9">
                  <c:v>0.13291138999999999</c:v>
                </c:pt>
                <c:pt idx="10">
                  <c:v>8.6497890000000008E-2</c:v>
                </c:pt>
                <c:pt idx="11">
                  <c:v>0.15611813999999999</c:v>
                </c:pt>
                <c:pt idx="12">
                  <c:v>0.13924051000000001</c:v>
                </c:pt>
                <c:pt idx="13">
                  <c:v>0.10337552999999999</c:v>
                </c:pt>
                <c:pt idx="14">
                  <c:v>9.704641E-2</c:v>
                </c:pt>
                <c:pt idx="15">
                  <c:v>7.5949370000000002E-2</c:v>
                </c:pt>
                <c:pt idx="16">
                  <c:v>1.054852E-2</c:v>
                </c:pt>
                <c:pt idx="17">
                  <c:v>0</c:v>
                </c:pt>
              </c:numCache>
            </c:numRef>
          </c:val>
          <c:extLst>
            <c:ext xmlns:c16="http://schemas.microsoft.com/office/drawing/2014/chart" uri="{C3380CC4-5D6E-409C-BE32-E72D297353CC}">
              <c16:uniqueId val="{00000000-EC19-4968-940C-43BF0C843A0F}"/>
            </c:ext>
          </c:extLst>
        </c:ser>
        <c:ser>
          <c:idx val="1"/>
          <c:order val="1"/>
          <c:tx>
            <c:strRef>
              <c:f>Sheet1!$C$1</c:f>
              <c:strCache>
                <c:ptCount val="1"/>
                <c:pt idx="0">
                  <c:v>UK</c:v>
                </c:pt>
              </c:strCache>
            </c:strRef>
          </c:tx>
          <c:spPr>
            <a:solidFill>
              <a:schemeClr val="accent2"/>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Sheet1!$C$2:$C$19</c:f>
              <c:numCache>
                <c:formatCode>0%</c:formatCode>
                <c:ptCount val="18"/>
                <c:pt idx="0">
                  <c:v>0.36309523999999999</c:v>
                </c:pt>
                <c:pt idx="1">
                  <c:v>0.30952381000000001</c:v>
                </c:pt>
                <c:pt idx="2">
                  <c:v>0.29761905</c:v>
                </c:pt>
                <c:pt idx="3">
                  <c:v>0.19642857</c:v>
                </c:pt>
                <c:pt idx="4">
                  <c:v>0.19047618999999999</c:v>
                </c:pt>
                <c:pt idx="5">
                  <c:v>0.27976190000000001</c:v>
                </c:pt>
                <c:pt idx="6">
                  <c:v>0.16666666999999999</c:v>
                </c:pt>
                <c:pt idx="7">
                  <c:v>0.16666666999999999</c:v>
                </c:pt>
                <c:pt idx="8">
                  <c:v>0.14285713999999999</c:v>
                </c:pt>
                <c:pt idx="9">
                  <c:v>0.14285713999999999</c:v>
                </c:pt>
                <c:pt idx="10">
                  <c:v>0.125</c:v>
                </c:pt>
                <c:pt idx="11">
                  <c:v>0.13095238000000001</c:v>
                </c:pt>
                <c:pt idx="12">
                  <c:v>0.10714286000000001</c:v>
                </c:pt>
                <c:pt idx="13">
                  <c:v>7.7380950000000004E-2</c:v>
                </c:pt>
                <c:pt idx="14">
                  <c:v>6.5476190000000004E-2</c:v>
                </c:pt>
                <c:pt idx="15">
                  <c:v>7.1428569999999997E-2</c:v>
                </c:pt>
                <c:pt idx="16">
                  <c:v>0</c:v>
                </c:pt>
                <c:pt idx="17">
                  <c:v>0</c:v>
                </c:pt>
              </c:numCache>
            </c:numRef>
          </c:val>
          <c:extLst>
            <c:ext xmlns:c16="http://schemas.microsoft.com/office/drawing/2014/chart" uri="{C3380CC4-5D6E-409C-BE32-E72D297353CC}">
              <c16:uniqueId val="{00000001-EC19-4968-940C-43BF0C843A0F}"/>
            </c:ext>
          </c:extLst>
        </c:ser>
        <c:ser>
          <c:idx val="2"/>
          <c:order val="2"/>
          <c:tx>
            <c:strRef>
              <c:f>Sheet1!$D$1</c:f>
              <c:strCache>
                <c:ptCount val="1"/>
                <c:pt idx="0">
                  <c:v>DE</c:v>
                </c:pt>
              </c:strCache>
            </c:strRef>
          </c:tx>
          <c:spPr>
            <a:solidFill>
              <a:schemeClr val="accent3"/>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Sheet1!$D$2:$D$19</c:f>
              <c:numCache>
                <c:formatCode>0%</c:formatCode>
                <c:ptCount val="18"/>
                <c:pt idx="0">
                  <c:v>0.25615764000000002</c:v>
                </c:pt>
                <c:pt idx="1">
                  <c:v>0.23152708999999999</c:v>
                </c:pt>
                <c:pt idx="2">
                  <c:v>0.29556650000000001</c:v>
                </c:pt>
                <c:pt idx="3">
                  <c:v>0.26108374000000001</c:v>
                </c:pt>
                <c:pt idx="4">
                  <c:v>0.24137931000000001</c:v>
                </c:pt>
                <c:pt idx="5">
                  <c:v>0.2364532</c:v>
                </c:pt>
                <c:pt idx="6">
                  <c:v>0.16748768</c:v>
                </c:pt>
                <c:pt idx="7">
                  <c:v>0.17241379000000001</c:v>
                </c:pt>
                <c:pt idx="8">
                  <c:v>0.18719211999999999</c:v>
                </c:pt>
                <c:pt idx="9">
                  <c:v>0.11330049</c:v>
                </c:pt>
                <c:pt idx="10">
                  <c:v>0.19704432999999999</c:v>
                </c:pt>
                <c:pt idx="11">
                  <c:v>8.3743839999999986E-2</c:v>
                </c:pt>
                <c:pt idx="12">
                  <c:v>6.4039409999999991E-2</c:v>
                </c:pt>
                <c:pt idx="13">
                  <c:v>5.9113300000000008E-2</c:v>
                </c:pt>
                <c:pt idx="14">
                  <c:v>6.4039409999999991E-2</c:v>
                </c:pt>
                <c:pt idx="15">
                  <c:v>5.9113300000000008E-2</c:v>
                </c:pt>
                <c:pt idx="16">
                  <c:v>0</c:v>
                </c:pt>
                <c:pt idx="17">
                  <c:v>0</c:v>
                </c:pt>
              </c:numCache>
            </c:numRef>
          </c:val>
          <c:extLst>
            <c:ext xmlns:c16="http://schemas.microsoft.com/office/drawing/2014/chart" uri="{C3380CC4-5D6E-409C-BE32-E72D297353CC}">
              <c16:uniqueId val="{00000002-EC19-4968-940C-43BF0C843A0F}"/>
            </c:ext>
          </c:extLst>
        </c:ser>
        <c:ser>
          <c:idx val="3"/>
          <c:order val="3"/>
          <c:tx>
            <c:strRef>
              <c:f>Sheet1!$E$1</c:f>
              <c:strCache>
                <c:ptCount val="1"/>
                <c:pt idx="0">
                  <c:v>IT</c:v>
                </c:pt>
              </c:strCache>
            </c:strRef>
          </c:tx>
          <c:spPr>
            <a:solidFill>
              <a:schemeClr val="accent4"/>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Sheet1!$E$2:$E$19</c:f>
              <c:numCache>
                <c:formatCode>0%</c:formatCode>
                <c:ptCount val="18"/>
                <c:pt idx="0">
                  <c:v>0.38461538000000001</c:v>
                </c:pt>
                <c:pt idx="1">
                  <c:v>0.14979756999999999</c:v>
                </c:pt>
                <c:pt idx="2">
                  <c:v>0.22672065</c:v>
                </c:pt>
                <c:pt idx="3">
                  <c:v>0.27935222999999998</c:v>
                </c:pt>
                <c:pt idx="4">
                  <c:v>0.14574898999999999</c:v>
                </c:pt>
                <c:pt idx="5">
                  <c:v>0.17408907000000001</c:v>
                </c:pt>
                <c:pt idx="6">
                  <c:v>0.27935222999999998</c:v>
                </c:pt>
                <c:pt idx="7">
                  <c:v>0.13765182000000001</c:v>
                </c:pt>
                <c:pt idx="8">
                  <c:v>9.7165990000000008E-2</c:v>
                </c:pt>
                <c:pt idx="9">
                  <c:v>0.12955465999999999</c:v>
                </c:pt>
                <c:pt idx="10">
                  <c:v>0.16194332</c:v>
                </c:pt>
                <c:pt idx="11">
                  <c:v>0.1659919</c:v>
                </c:pt>
                <c:pt idx="12">
                  <c:v>6.882590999999999E-2</c:v>
                </c:pt>
                <c:pt idx="13">
                  <c:v>0.10931174</c:v>
                </c:pt>
                <c:pt idx="14">
                  <c:v>5.2631579999999997E-2</c:v>
                </c:pt>
                <c:pt idx="15">
                  <c:v>5.668016E-2</c:v>
                </c:pt>
                <c:pt idx="16">
                  <c:v>0</c:v>
                </c:pt>
                <c:pt idx="17">
                  <c:v>0</c:v>
                </c:pt>
              </c:numCache>
            </c:numRef>
          </c:val>
          <c:extLst>
            <c:ext xmlns:c16="http://schemas.microsoft.com/office/drawing/2014/chart" uri="{C3380CC4-5D6E-409C-BE32-E72D297353CC}">
              <c16:uniqueId val="{00000003-EC19-4968-940C-43BF0C843A0F}"/>
            </c:ext>
          </c:extLst>
        </c:ser>
        <c:ser>
          <c:idx val="4"/>
          <c:order val="4"/>
          <c:tx>
            <c:strRef>
              <c:f>Sheet1!$F$1</c:f>
              <c:strCache>
                <c:ptCount val="1"/>
                <c:pt idx="0">
                  <c:v>KR</c:v>
                </c:pt>
              </c:strCache>
            </c:strRef>
          </c:tx>
          <c:spPr>
            <a:solidFill>
              <a:schemeClr val="accent5"/>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Sheet1!$F$2:$F$19</c:f>
              <c:numCache>
                <c:formatCode>0%</c:formatCode>
                <c:ptCount val="18"/>
                <c:pt idx="0">
                  <c:v>0.29113924000000002</c:v>
                </c:pt>
                <c:pt idx="1">
                  <c:v>0.29113924000000002</c:v>
                </c:pt>
                <c:pt idx="2">
                  <c:v>0.24367089</c:v>
                </c:pt>
                <c:pt idx="3">
                  <c:v>0.31329114000000002</c:v>
                </c:pt>
                <c:pt idx="4">
                  <c:v>0.15506328999999999</c:v>
                </c:pt>
                <c:pt idx="5">
                  <c:v>0.20253165000000001</c:v>
                </c:pt>
                <c:pt idx="6">
                  <c:v>0.25949367000000001</c:v>
                </c:pt>
                <c:pt idx="7">
                  <c:v>7.2784810000000005E-2</c:v>
                </c:pt>
                <c:pt idx="8">
                  <c:v>0.17405063000000001</c:v>
                </c:pt>
                <c:pt idx="9">
                  <c:v>0.23101266000000001</c:v>
                </c:pt>
                <c:pt idx="10">
                  <c:v>0.11708861</c:v>
                </c:pt>
                <c:pt idx="11">
                  <c:v>9.4936710000000007E-2</c:v>
                </c:pt>
                <c:pt idx="12">
                  <c:v>8.5443039999999998E-2</c:v>
                </c:pt>
                <c:pt idx="13">
                  <c:v>5.379747E-2</c:v>
                </c:pt>
                <c:pt idx="14">
                  <c:v>9.1772149999999997E-2</c:v>
                </c:pt>
                <c:pt idx="15">
                  <c:v>1.8987339999999998E-2</c:v>
                </c:pt>
                <c:pt idx="16">
                  <c:v>9.4936699999999992E-3</c:v>
                </c:pt>
                <c:pt idx="17">
                  <c:v>0</c:v>
                </c:pt>
              </c:numCache>
            </c:numRef>
          </c:val>
          <c:extLst>
            <c:ext xmlns:c16="http://schemas.microsoft.com/office/drawing/2014/chart" uri="{C3380CC4-5D6E-409C-BE32-E72D297353CC}">
              <c16:uniqueId val="{00000004-EC19-4968-940C-43BF0C843A0F}"/>
            </c:ext>
          </c:extLst>
        </c:ser>
        <c:ser>
          <c:idx val="5"/>
          <c:order val="5"/>
          <c:tx>
            <c:strRef>
              <c:f>Sheet1!$G$1</c:f>
              <c:strCache>
                <c:ptCount val="1"/>
                <c:pt idx="0">
                  <c:v>AU</c:v>
                </c:pt>
              </c:strCache>
            </c:strRef>
          </c:tx>
          <c:spPr>
            <a:solidFill>
              <a:schemeClr val="accent6"/>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Sheet1!$G$2:$G$19</c:f>
              <c:numCache>
                <c:formatCode>0%</c:formatCode>
                <c:ptCount val="18"/>
                <c:pt idx="0">
                  <c:v>0.36040609000000001</c:v>
                </c:pt>
                <c:pt idx="1">
                  <c:v>0.29949239</c:v>
                </c:pt>
                <c:pt idx="2">
                  <c:v>0.21827410999999999</c:v>
                </c:pt>
                <c:pt idx="3">
                  <c:v>0.14720812</c:v>
                </c:pt>
                <c:pt idx="4">
                  <c:v>0.25888325000000001</c:v>
                </c:pt>
                <c:pt idx="5">
                  <c:v>0.25888325000000001</c:v>
                </c:pt>
                <c:pt idx="6">
                  <c:v>0.14720812</c:v>
                </c:pt>
                <c:pt idx="7">
                  <c:v>0.15736041000000001</c:v>
                </c:pt>
                <c:pt idx="8">
                  <c:v>0.12182741</c:v>
                </c:pt>
                <c:pt idx="9">
                  <c:v>0.11167513</c:v>
                </c:pt>
                <c:pt idx="10">
                  <c:v>9.137055999999999E-2</c:v>
                </c:pt>
                <c:pt idx="11">
                  <c:v>0.14213197999999999</c:v>
                </c:pt>
                <c:pt idx="12">
                  <c:v>0.13705584000000001</c:v>
                </c:pt>
                <c:pt idx="13">
                  <c:v>0.11675127</c:v>
                </c:pt>
                <c:pt idx="14">
                  <c:v>7.6142130000000002E-2</c:v>
                </c:pt>
                <c:pt idx="15">
                  <c:v>6.0913710000000003E-2</c:v>
                </c:pt>
                <c:pt idx="16">
                  <c:v>1.5228429999999999E-2</c:v>
                </c:pt>
                <c:pt idx="17">
                  <c:v>1.015228E-2</c:v>
                </c:pt>
              </c:numCache>
            </c:numRef>
          </c:val>
          <c:extLst>
            <c:ext xmlns:c16="http://schemas.microsoft.com/office/drawing/2014/chart" uri="{C3380CC4-5D6E-409C-BE32-E72D297353CC}">
              <c16:uniqueId val="{00000005-EC19-4968-940C-43BF0C843A0F}"/>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Sheet1!$H$2:$H$19</c:f>
              <c:numCache>
                <c:formatCode>0%</c:formatCode>
                <c:ptCount val="18"/>
                <c:pt idx="0">
                  <c:v>0.42506811999999988</c:v>
                </c:pt>
                <c:pt idx="1">
                  <c:v>0.24795639999999999</c:v>
                </c:pt>
                <c:pt idx="2">
                  <c:v>0.21798365</c:v>
                </c:pt>
                <c:pt idx="3">
                  <c:v>0.30790191</c:v>
                </c:pt>
                <c:pt idx="4">
                  <c:v>0.19618529000000001</c:v>
                </c:pt>
                <c:pt idx="5">
                  <c:v>0.18528610000000001</c:v>
                </c:pt>
                <c:pt idx="6">
                  <c:v>0.17983651</c:v>
                </c:pt>
                <c:pt idx="7">
                  <c:v>0.17166213</c:v>
                </c:pt>
                <c:pt idx="8">
                  <c:v>0.10354223</c:v>
                </c:pt>
                <c:pt idx="9">
                  <c:v>0.19891007999999999</c:v>
                </c:pt>
                <c:pt idx="10">
                  <c:v>0.10899183</c:v>
                </c:pt>
                <c:pt idx="11">
                  <c:v>0.11989101000000001</c:v>
                </c:pt>
                <c:pt idx="12">
                  <c:v>0.16348773999999999</c:v>
                </c:pt>
                <c:pt idx="13">
                  <c:v>0.14441417000000001</c:v>
                </c:pt>
                <c:pt idx="14">
                  <c:v>0.11171662</c:v>
                </c:pt>
                <c:pt idx="15">
                  <c:v>5.7220709999999987E-2</c:v>
                </c:pt>
                <c:pt idx="16">
                  <c:v>0</c:v>
                </c:pt>
                <c:pt idx="17">
                  <c:v>0</c:v>
                </c:pt>
              </c:numCache>
            </c:numRef>
          </c:val>
          <c:extLst>
            <c:ext xmlns:c16="http://schemas.microsoft.com/office/drawing/2014/chart" uri="{C3380CC4-5D6E-409C-BE32-E72D297353CC}">
              <c16:uniqueId val="{00000006-EC19-4968-940C-43BF0C843A0F}"/>
            </c:ext>
          </c:extLst>
        </c:ser>
        <c:dLbls>
          <c:showLegendKey val="0"/>
          <c:showVal val="0"/>
          <c:showCatName val="0"/>
          <c:showSerName val="0"/>
          <c:showPercent val="0"/>
          <c:showBubbleSize val="0"/>
        </c:dLbls>
        <c:gapWidth val="219"/>
        <c:overlap val="-27"/>
        <c:axId val="739773048"/>
        <c:axId val="73976332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Sheet1!$A$2:$A$19</c:f>
              <c:strCache>
                <c:ptCount val="18"/>
                <c:pt idx="0">
                  <c:v>HCP recommendation</c:v>
                </c:pt>
                <c:pt idx="1">
                  <c:v>Consistent product quality</c:v>
                </c:pt>
                <c:pt idx="2">
                  <c:v>Clinical research on the ingredient</c:v>
                </c:pt>
                <c:pt idx="3">
                  <c:v>Quality certification/seal on label/website</c:v>
                </c:pt>
                <c:pt idx="4">
                  <c:v>My long-term usage of the brand</c:v>
                </c:pt>
                <c:pt idx="5">
                  <c:v>Clinical research on the brand</c:v>
                </c:pt>
                <c:pt idx="6">
                  <c:v>Values based certification/seal on label/website</c:v>
                </c:pt>
                <c:pt idx="7">
                  <c:v>Informative website</c:v>
                </c:pt>
                <c:pt idx="8">
                  <c:v>Friend/family recommends the brand</c:v>
                </c:pt>
                <c:pt idx="9">
                  <c:v>Contains branded ingredients</c:v>
                </c:pt>
                <c:pt idx="10">
                  <c:v>Other experts recommend the brand</c:v>
                </c:pt>
                <c:pt idx="11">
                  <c:v>Transparency in supply chain</c:v>
                </c:pt>
                <c:pt idx="12">
                  <c:v>Brand values align with my own</c:v>
                </c:pt>
                <c:pt idx="13">
                  <c:v>Authentic brand story</c:v>
                </c:pt>
                <c:pt idx="14">
                  <c:v>Social media influencers</c:v>
                </c:pt>
                <c:pt idx="15">
                  <c:v>Supports charities/causes</c:v>
                </c:pt>
                <c:pt idx="16">
                  <c:v>None of the above</c:v>
                </c:pt>
                <c:pt idx="17">
                  <c:v>Other </c:v>
                </c:pt>
              </c:strCache>
            </c:strRef>
          </c:cat>
          <c:val>
            <c:numRef>
              <c:f>Sheet1!$I$2:$I$19</c:f>
              <c:numCache>
                <c:formatCode>0%</c:formatCode>
                <c:ptCount val="18"/>
                <c:pt idx="0">
                  <c:v>0.36755598</c:v>
                </c:pt>
                <c:pt idx="1">
                  <c:v>0.2665555</c:v>
                </c:pt>
                <c:pt idx="2">
                  <c:v>0.24392568000000001</c:v>
                </c:pt>
                <c:pt idx="3">
                  <c:v>0.22415436</c:v>
                </c:pt>
                <c:pt idx="4">
                  <c:v>0.21724631</c:v>
                </c:pt>
                <c:pt idx="5">
                  <c:v>0.21319676000000001</c:v>
                </c:pt>
                <c:pt idx="6">
                  <c:v>0.16865173999999999</c:v>
                </c:pt>
                <c:pt idx="7">
                  <c:v>0.14673654</c:v>
                </c:pt>
                <c:pt idx="8">
                  <c:v>0.14459266000000001</c:v>
                </c:pt>
                <c:pt idx="9">
                  <c:v>0.13673178</c:v>
                </c:pt>
                <c:pt idx="10">
                  <c:v>0.12410672</c:v>
                </c:pt>
                <c:pt idx="11">
                  <c:v>0.10528823</c:v>
                </c:pt>
                <c:pt idx="12">
                  <c:v>9.2424959999999987E-2</c:v>
                </c:pt>
                <c:pt idx="13">
                  <c:v>7.6703190000000004E-2</c:v>
                </c:pt>
                <c:pt idx="14">
                  <c:v>5.0738449999999997E-2</c:v>
                </c:pt>
                <c:pt idx="15">
                  <c:v>3.978085E-2</c:v>
                </c:pt>
                <c:pt idx="16">
                  <c:v>2.0962359999999999E-2</c:v>
                </c:pt>
                <c:pt idx="17">
                  <c:v>3.5731299999999999E-3</c:v>
                </c:pt>
              </c:numCache>
            </c:numRef>
          </c:val>
          <c:smooth val="0"/>
          <c:extLst>
            <c:ext xmlns:c16="http://schemas.microsoft.com/office/drawing/2014/chart" uri="{C3380CC4-5D6E-409C-BE32-E72D297353CC}">
              <c16:uniqueId val="{00000007-EC19-4968-940C-43BF0C843A0F}"/>
            </c:ext>
          </c:extLst>
        </c:ser>
        <c:dLbls>
          <c:showLegendKey val="0"/>
          <c:showVal val="0"/>
          <c:showCatName val="0"/>
          <c:showSerName val="0"/>
          <c:showPercent val="0"/>
          <c:showBubbleSize val="0"/>
        </c:dLbls>
        <c:marker val="1"/>
        <c:smooth val="0"/>
        <c:axId val="739773048"/>
        <c:axId val="739763328"/>
      </c:lineChart>
      <c:catAx>
        <c:axId val="739773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39763328"/>
        <c:crosses val="autoZero"/>
        <c:auto val="1"/>
        <c:lblAlgn val="ctr"/>
        <c:lblOffset val="100"/>
        <c:noMultiLvlLbl val="0"/>
      </c:catAx>
      <c:valAx>
        <c:axId val="7397633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9773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0.53375527</c:v>
                </c:pt>
                <c:pt idx="1">
                  <c:v>0.3185654</c:v>
                </c:pt>
                <c:pt idx="2">
                  <c:v>9.4936710000000007E-2</c:v>
                </c:pt>
                <c:pt idx="3">
                  <c:v>2.7426160000000002E-2</c:v>
                </c:pt>
                <c:pt idx="4">
                  <c:v>2.5316459999999999E-2</c:v>
                </c:pt>
              </c:numCache>
            </c:numRef>
          </c:val>
          <c:extLst>
            <c:ext xmlns:c16="http://schemas.microsoft.com/office/drawing/2014/chart" uri="{C3380CC4-5D6E-409C-BE32-E72D297353CC}">
              <c16:uniqueId val="{00000000-4282-4ED8-9E61-92F3A131E0ED}"/>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0.44642857000000002</c:v>
                </c:pt>
                <c:pt idx="1">
                  <c:v>0.44642857000000002</c:v>
                </c:pt>
                <c:pt idx="2">
                  <c:v>8.3333329999999997E-2</c:v>
                </c:pt>
                <c:pt idx="3">
                  <c:v>2.3809520000000001E-2</c:v>
                </c:pt>
                <c:pt idx="4">
                  <c:v>0</c:v>
                </c:pt>
              </c:numCache>
            </c:numRef>
          </c:val>
          <c:extLst>
            <c:ext xmlns:c16="http://schemas.microsoft.com/office/drawing/2014/chart" uri="{C3380CC4-5D6E-409C-BE32-E72D297353CC}">
              <c16:uniqueId val="{00000001-4282-4ED8-9E61-92F3A131E0ED}"/>
            </c:ext>
          </c:extLst>
        </c:ser>
        <c:ser>
          <c:idx val="2"/>
          <c:order val="2"/>
          <c:tx>
            <c:strRef>
              <c:f>Sheet1!$D$1</c:f>
              <c:strCache>
                <c:ptCount val="1"/>
                <c:pt idx="0">
                  <c:v>DE</c:v>
                </c:pt>
              </c:strCache>
            </c:strRef>
          </c:tx>
          <c:spPr>
            <a:solidFill>
              <a:schemeClr val="accent3"/>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Sheet1!$D$2:$D$6</c:f>
              <c:numCache>
                <c:formatCode>0%</c:formatCode>
                <c:ptCount val="5"/>
                <c:pt idx="0">
                  <c:v>0.41871921000000001</c:v>
                </c:pt>
                <c:pt idx="1">
                  <c:v>0.38423645000000001</c:v>
                </c:pt>
                <c:pt idx="2">
                  <c:v>0.15270935999999999</c:v>
                </c:pt>
                <c:pt idx="3">
                  <c:v>3.9408869999999999E-2</c:v>
                </c:pt>
                <c:pt idx="4">
                  <c:v>4.92611E-3</c:v>
                </c:pt>
              </c:numCache>
            </c:numRef>
          </c:val>
          <c:extLst>
            <c:ext xmlns:c16="http://schemas.microsoft.com/office/drawing/2014/chart" uri="{C3380CC4-5D6E-409C-BE32-E72D297353CC}">
              <c16:uniqueId val="{00000002-4282-4ED8-9E61-92F3A131E0ED}"/>
            </c:ext>
          </c:extLst>
        </c:ser>
        <c:ser>
          <c:idx val="3"/>
          <c:order val="3"/>
          <c:tx>
            <c:strRef>
              <c:f>Sheet1!$E$1</c:f>
              <c:strCache>
                <c:ptCount val="1"/>
                <c:pt idx="0">
                  <c:v>IT</c:v>
                </c:pt>
              </c:strCache>
            </c:strRef>
          </c:tx>
          <c:spPr>
            <a:solidFill>
              <a:schemeClr val="accent4"/>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Sheet1!$E$2:$E$6</c:f>
              <c:numCache>
                <c:formatCode>0%</c:formatCode>
                <c:ptCount val="5"/>
                <c:pt idx="0">
                  <c:v>0.37651822000000001</c:v>
                </c:pt>
                <c:pt idx="1">
                  <c:v>0.50202429000000004</c:v>
                </c:pt>
                <c:pt idx="2">
                  <c:v>0.10526315999999999</c:v>
                </c:pt>
                <c:pt idx="3">
                  <c:v>1.214575E-2</c:v>
                </c:pt>
                <c:pt idx="4">
                  <c:v>4.0485800000000004E-3</c:v>
                </c:pt>
              </c:numCache>
            </c:numRef>
          </c:val>
          <c:extLst>
            <c:ext xmlns:c16="http://schemas.microsoft.com/office/drawing/2014/chart" uri="{C3380CC4-5D6E-409C-BE32-E72D297353CC}">
              <c16:uniqueId val="{00000003-4282-4ED8-9E61-92F3A131E0ED}"/>
            </c:ext>
          </c:extLst>
        </c:ser>
        <c:ser>
          <c:idx val="4"/>
          <c:order val="4"/>
          <c:tx>
            <c:strRef>
              <c:f>Sheet1!$F$1</c:f>
              <c:strCache>
                <c:ptCount val="1"/>
                <c:pt idx="0">
                  <c:v>KR</c:v>
                </c:pt>
              </c:strCache>
            </c:strRef>
          </c:tx>
          <c:spPr>
            <a:solidFill>
              <a:schemeClr val="accent5"/>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Sheet1!$F$2:$F$6</c:f>
              <c:numCache>
                <c:formatCode>0%</c:formatCode>
                <c:ptCount val="5"/>
                <c:pt idx="0">
                  <c:v>0.34493670999999998</c:v>
                </c:pt>
                <c:pt idx="1">
                  <c:v>0.56329114000000002</c:v>
                </c:pt>
                <c:pt idx="2">
                  <c:v>7.5949370000000002E-2</c:v>
                </c:pt>
                <c:pt idx="3">
                  <c:v>9.4936699999999992E-3</c:v>
                </c:pt>
                <c:pt idx="4">
                  <c:v>6.3291099999999998E-3</c:v>
                </c:pt>
              </c:numCache>
            </c:numRef>
          </c:val>
          <c:extLst>
            <c:ext xmlns:c16="http://schemas.microsoft.com/office/drawing/2014/chart" uri="{C3380CC4-5D6E-409C-BE32-E72D297353CC}">
              <c16:uniqueId val="{00000004-4282-4ED8-9E61-92F3A131E0ED}"/>
            </c:ext>
          </c:extLst>
        </c:ser>
        <c:ser>
          <c:idx val="5"/>
          <c:order val="5"/>
          <c:tx>
            <c:strRef>
              <c:f>Sheet1!$G$1</c:f>
              <c:strCache>
                <c:ptCount val="1"/>
                <c:pt idx="0">
                  <c:v>AU</c:v>
                </c:pt>
              </c:strCache>
            </c:strRef>
          </c:tx>
          <c:spPr>
            <a:solidFill>
              <a:schemeClr val="accent6"/>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Sheet1!$G$2:$G$6</c:f>
              <c:numCache>
                <c:formatCode>0%</c:formatCode>
                <c:ptCount val="5"/>
                <c:pt idx="0">
                  <c:v>0.44670051</c:v>
                </c:pt>
                <c:pt idx="1">
                  <c:v>0.43654821999999999</c:v>
                </c:pt>
                <c:pt idx="2">
                  <c:v>0.10659898</c:v>
                </c:pt>
                <c:pt idx="3">
                  <c:v>5.0761399999999998E-3</c:v>
                </c:pt>
                <c:pt idx="4">
                  <c:v>5.0761399999999998E-3</c:v>
                </c:pt>
              </c:numCache>
            </c:numRef>
          </c:val>
          <c:extLst>
            <c:ext xmlns:c16="http://schemas.microsoft.com/office/drawing/2014/chart" uri="{C3380CC4-5D6E-409C-BE32-E72D297353CC}">
              <c16:uniqueId val="{00000005-4282-4ED8-9E61-92F3A131E0ED}"/>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Sheet1!$H$2:$H$6</c:f>
              <c:numCache>
                <c:formatCode>0%</c:formatCode>
                <c:ptCount val="5"/>
                <c:pt idx="0">
                  <c:v>0.52588555999999997</c:v>
                </c:pt>
                <c:pt idx="1">
                  <c:v>0.41416893999999999</c:v>
                </c:pt>
                <c:pt idx="2">
                  <c:v>4.632153E-2</c:v>
                </c:pt>
                <c:pt idx="3">
                  <c:v>1.089918E-2</c:v>
                </c:pt>
                <c:pt idx="4">
                  <c:v>2.7247999999999999E-3</c:v>
                </c:pt>
              </c:numCache>
            </c:numRef>
          </c:val>
          <c:extLst>
            <c:ext xmlns:c16="http://schemas.microsoft.com/office/drawing/2014/chart" uri="{C3380CC4-5D6E-409C-BE32-E72D297353CC}">
              <c16:uniqueId val="{00000006-4282-4ED8-9E61-92F3A131E0ED}"/>
            </c:ext>
          </c:extLst>
        </c:ser>
        <c:dLbls>
          <c:showLegendKey val="0"/>
          <c:showVal val="0"/>
          <c:showCatName val="0"/>
          <c:showSerName val="0"/>
          <c:showPercent val="0"/>
          <c:showBubbleSize val="0"/>
        </c:dLbls>
        <c:gapWidth val="219"/>
        <c:overlap val="-27"/>
        <c:axId val="739786368"/>
        <c:axId val="73979572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Sheet1!$I$2:$I$6</c:f>
              <c:numCache>
                <c:formatCode>0%</c:formatCode>
                <c:ptCount val="5"/>
                <c:pt idx="0">
                  <c:v>0.38899475999999999</c:v>
                </c:pt>
                <c:pt idx="1">
                  <c:v>0.43449262</c:v>
                </c:pt>
                <c:pt idx="2">
                  <c:v>0.13506431999999999</c:v>
                </c:pt>
                <c:pt idx="3">
                  <c:v>1.548356E-2</c:v>
                </c:pt>
                <c:pt idx="4">
                  <c:v>2.5964750000000002E-2</c:v>
                </c:pt>
              </c:numCache>
            </c:numRef>
          </c:val>
          <c:smooth val="0"/>
          <c:extLst>
            <c:ext xmlns:c16="http://schemas.microsoft.com/office/drawing/2014/chart" uri="{C3380CC4-5D6E-409C-BE32-E72D297353CC}">
              <c16:uniqueId val="{00000007-4282-4ED8-9E61-92F3A131E0ED}"/>
            </c:ext>
          </c:extLst>
        </c:ser>
        <c:dLbls>
          <c:showLegendKey val="0"/>
          <c:showVal val="0"/>
          <c:showCatName val="0"/>
          <c:showSerName val="0"/>
          <c:showPercent val="0"/>
          <c:showBubbleSize val="0"/>
        </c:dLbls>
        <c:marker val="1"/>
        <c:smooth val="0"/>
        <c:axId val="739786368"/>
        <c:axId val="739795728"/>
      </c:lineChart>
      <c:catAx>
        <c:axId val="73978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9795728"/>
        <c:crosses val="autoZero"/>
        <c:auto val="1"/>
        <c:lblAlgn val="ctr"/>
        <c:lblOffset val="100"/>
        <c:noMultiLvlLbl val="0"/>
      </c:catAx>
      <c:valAx>
        <c:axId val="739795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9786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Sheet1!$B$2:$B$11</c:f>
              <c:numCache>
                <c:formatCode>0%</c:formatCode>
                <c:ptCount val="10"/>
                <c:pt idx="0">
                  <c:v>0.46413502000000001</c:v>
                </c:pt>
                <c:pt idx="1">
                  <c:v>0.41772152000000001</c:v>
                </c:pt>
                <c:pt idx="2">
                  <c:v>0.35654007999999998</c:v>
                </c:pt>
                <c:pt idx="3">
                  <c:v>0.34177214999999989</c:v>
                </c:pt>
                <c:pt idx="4">
                  <c:v>0.36075949000000002</c:v>
                </c:pt>
                <c:pt idx="5">
                  <c:v>0.24894515</c:v>
                </c:pt>
                <c:pt idx="6">
                  <c:v>0.25738397000000002</c:v>
                </c:pt>
                <c:pt idx="7">
                  <c:v>3.3755269999999997E-2</c:v>
                </c:pt>
                <c:pt idx="8">
                  <c:v>2.5316459999999999E-2</c:v>
                </c:pt>
                <c:pt idx="9">
                  <c:v>2.1096999999999999E-3</c:v>
                </c:pt>
              </c:numCache>
            </c:numRef>
          </c:val>
          <c:extLst>
            <c:ext xmlns:c16="http://schemas.microsoft.com/office/drawing/2014/chart" uri="{C3380CC4-5D6E-409C-BE32-E72D297353CC}">
              <c16:uniqueId val="{00000000-BAF8-41BD-A76E-5924667304E2}"/>
            </c:ext>
          </c:extLst>
        </c:ser>
        <c:ser>
          <c:idx val="1"/>
          <c:order val="1"/>
          <c:tx>
            <c:strRef>
              <c:f>Sheet1!$C$1</c:f>
              <c:strCache>
                <c:ptCount val="1"/>
                <c:pt idx="0">
                  <c:v>UK</c:v>
                </c:pt>
              </c:strCache>
            </c:strRef>
          </c:tx>
          <c:spPr>
            <a:solidFill>
              <a:schemeClr val="accent2"/>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Sheet1!$C$2:$C$11</c:f>
              <c:numCache>
                <c:formatCode>0%</c:formatCode>
                <c:ptCount val="10"/>
                <c:pt idx="0">
                  <c:v>0.57142857000000002</c:v>
                </c:pt>
                <c:pt idx="1">
                  <c:v>0.39880951999999997</c:v>
                </c:pt>
                <c:pt idx="2">
                  <c:v>0.36309523999999999</c:v>
                </c:pt>
                <c:pt idx="3">
                  <c:v>0.28571428999999998</c:v>
                </c:pt>
                <c:pt idx="4">
                  <c:v>0.39285713999999999</c:v>
                </c:pt>
                <c:pt idx="5">
                  <c:v>0.26190476000000001</c:v>
                </c:pt>
                <c:pt idx="6">
                  <c:v>0.19642857</c:v>
                </c:pt>
                <c:pt idx="7">
                  <c:v>1.7857140000000001E-2</c:v>
                </c:pt>
                <c:pt idx="8">
                  <c:v>4.1666670000000003E-2</c:v>
                </c:pt>
                <c:pt idx="9">
                  <c:v>0</c:v>
                </c:pt>
              </c:numCache>
            </c:numRef>
          </c:val>
          <c:extLst>
            <c:ext xmlns:c16="http://schemas.microsoft.com/office/drawing/2014/chart" uri="{C3380CC4-5D6E-409C-BE32-E72D297353CC}">
              <c16:uniqueId val="{00000001-BAF8-41BD-A76E-5924667304E2}"/>
            </c:ext>
          </c:extLst>
        </c:ser>
        <c:ser>
          <c:idx val="2"/>
          <c:order val="2"/>
          <c:tx>
            <c:strRef>
              <c:f>Sheet1!$D$1</c:f>
              <c:strCache>
                <c:ptCount val="1"/>
                <c:pt idx="0">
                  <c:v>DE</c:v>
                </c:pt>
              </c:strCache>
            </c:strRef>
          </c:tx>
          <c:spPr>
            <a:solidFill>
              <a:schemeClr val="accent3"/>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Sheet1!$D$2:$D$11</c:f>
              <c:numCache>
                <c:formatCode>0%</c:formatCode>
                <c:ptCount val="10"/>
                <c:pt idx="0">
                  <c:v>0.48768473000000001</c:v>
                </c:pt>
                <c:pt idx="1">
                  <c:v>0.46798030000000002</c:v>
                </c:pt>
                <c:pt idx="2">
                  <c:v>0.31527094</c:v>
                </c:pt>
                <c:pt idx="3">
                  <c:v>0.32512315000000003</c:v>
                </c:pt>
                <c:pt idx="4">
                  <c:v>0.22660099</c:v>
                </c:pt>
                <c:pt idx="5">
                  <c:v>0.2364532</c:v>
                </c:pt>
                <c:pt idx="6">
                  <c:v>0.26108374000000001</c:v>
                </c:pt>
                <c:pt idx="7">
                  <c:v>1.9704429999999998E-2</c:v>
                </c:pt>
                <c:pt idx="8">
                  <c:v>2.955665E-2</c:v>
                </c:pt>
                <c:pt idx="9">
                  <c:v>0</c:v>
                </c:pt>
              </c:numCache>
            </c:numRef>
          </c:val>
          <c:extLst>
            <c:ext xmlns:c16="http://schemas.microsoft.com/office/drawing/2014/chart" uri="{C3380CC4-5D6E-409C-BE32-E72D297353CC}">
              <c16:uniqueId val="{00000002-BAF8-41BD-A76E-5924667304E2}"/>
            </c:ext>
          </c:extLst>
        </c:ser>
        <c:ser>
          <c:idx val="3"/>
          <c:order val="3"/>
          <c:tx>
            <c:strRef>
              <c:f>Sheet1!$E$1</c:f>
              <c:strCache>
                <c:ptCount val="1"/>
                <c:pt idx="0">
                  <c:v>IT</c:v>
                </c:pt>
              </c:strCache>
            </c:strRef>
          </c:tx>
          <c:spPr>
            <a:solidFill>
              <a:schemeClr val="accent4"/>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Sheet1!$E$2:$E$11</c:f>
              <c:numCache>
                <c:formatCode>0%</c:formatCode>
                <c:ptCount val="10"/>
                <c:pt idx="0">
                  <c:v>0.44129554999999998</c:v>
                </c:pt>
                <c:pt idx="1">
                  <c:v>0.37246963999999999</c:v>
                </c:pt>
                <c:pt idx="2">
                  <c:v>0.39676113000000002</c:v>
                </c:pt>
                <c:pt idx="3">
                  <c:v>0.30769231000000002</c:v>
                </c:pt>
                <c:pt idx="4">
                  <c:v>0.32388664</c:v>
                </c:pt>
                <c:pt idx="5">
                  <c:v>0.24291498</c:v>
                </c:pt>
                <c:pt idx="6">
                  <c:v>0.25910930999999998</c:v>
                </c:pt>
                <c:pt idx="7">
                  <c:v>8.0971700000000008E-3</c:v>
                </c:pt>
                <c:pt idx="8">
                  <c:v>2.834008E-2</c:v>
                </c:pt>
                <c:pt idx="9">
                  <c:v>4.0485800000000004E-3</c:v>
                </c:pt>
              </c:numCache>
            </c:numRef>
          </c:val>
          <c:extLst>
            <c:ext xmlns:c16="http://schemas.microsoft.com/office/drawing/2014/chart" uri="{C3380CC4-5D6E-409C-BE32-E72D297353CC}">
              <c16:uniqueId val="{00000003-BAF8-41BD-A76E-5924667304E2}"/>
            </c:ext>
          </c:extLst>
        </c:ser>
        <c:ser>
          <c:idx val="4"/>
          <c:order val="4"/>
          <c:tx>
            <c:strRef>
              <c:f>Sheet1!$F$1</c:f>
              <c:strCache>
                <c:ptCount val="1"/>
                <c:pt idx="0">
                  <c:v>KR</c:v>
                </c:pt>
              </c:strCache>
            </c:strRef>
          </c:tx>
          <c:spPr>
            <a:solidFill>
              <a:schemeClr val="accent5"/>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Sheet1!$F$2:$F$11</c:f>
              <c:numCache>
                <c:formatCode>0%</c:formatCode>
                <c:ptCount val="10"/>
                <c:pt idx="0">
                  <c:v>0.47468354000000001</c:v>
                </c:pt>
                <c:pt idx="1">
                  <c:v>0.36708860999999998</c:v>
                </c:pt>
                <c:pt idx="2">
                  <c:v>0.36708860999999998</c:v>
                </c:pt>
                <c:pt idx="3">
                  <c:v>0.39240506000000003</c:v>
                </c:pt>
                <c:pt idx="4">
                  <c:v>0.2278481</c:v>
                </c:pt>
                <c:pt idx="5">
                  <c:v>0.32911392</c:v>
                </c:pt>
                <c:pt idx="6">
                  <c:v>0.14556962000000001</c:v>
                </c:pt>
                <c:pt idx="7">
                  <c:v>1.8987339999999998E-2</c:v>
                </c:pt>
                <c:pt idx="8">
                  <c:v>4.1139240000000001E-2</c:v>
                </c:pt>
                <c:pt idx="9">
                  <c:v>0</c:v>
                </c:pt>
              </c:numCache>
            </c:numRef>
          </c:val>
          <c:extLst>
            <c:ext xmlns:c16="http://schemas.microsoft.com/office/drawing/2014/chart" uri="{C3380CC4-5D6E-409C-BE32-E72D297353CC}">
              <c16:uniqueId val="{00000004-BAF8-41BD-A76E-5924667304E2}"/>
            </c:ext>
          </c:extLst>
        </c:ser>
        <c:ser>
          <c:idx val="5"/>
          <c:order val="5"/>
          <c:tx>
            <c:strRef>
              <c:f>Sheet1!$G$1</c:f>
              <c:strCache>
                <c:ptCount val="1"/>
                <c:pt idx="0">
                  <c:v>AU</c:v>
                </c:pt>
              </c:strCache>
            </c:strRef>
          </c:tx>
          <c:spPr>
            <a:solidFill>
              <a:schemeClr val="accent6"/>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Sheet1!$G$2:$G$11</c:f>
              <c:numCache>
                <c:formatCode>0%</c:formatCode>
                <c:ptCount val="10"/>
                <c:pt idx="0">
                  <c:v>0.47208122000000002</c:v>
                </c:pt>
                <c:pt idx="1">
                  <c:v>0.35025381000000011</c:v>
                </c:pt>
                <c:pt idx="2">
                  <c:v>0.35532995000000001</c:v>
                </c:pt>
                <c:pt idx="3">
                  <c:v>0.31472081000000002</c:v>
                </c:pt>
                <c:pt idx="4">
                  <c:v>0.36040609000000001</c:v>
                </c:pt>
                <c:pt idx="5">
                  <c:v>0.30964467000000001</c:v>
                </c:pt>
                <c:pt idx="6">
                  <c:v>0.2284264</c:v>
                </c:pt>
                <c:pt idx="7">
                  <c:v>2.5380710000000001E-2</c:v>
                </c:pt>
                <c:pt idx="8">
                  <c:v>2.5380710000000001E-2</c:v>
                </c:pt>
                <c:pt idx="9">
                  <c:v>1.015228E-2</c:v>
                </c:pt>
              </c:numCache>
            </c:numRef>
          </c:val>
          <c:extLst>
            <c:ext xmlns:c16="http://schemas.microsoft.com/office/drawing/2014/chart" uri="{C3380CC4-5D6E-409C-BE32-E72D297353CC}">
              <c16:uniqueId val="{00000005-BAF8-41BD-A76E-5924667304E2}"/>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Sheet1!$H$2:$H$11</c:f>
              <c:numCache>
                <c:formatCode>0%</c:formatCode>
                <c:ptCount val="10"/>
                <c:pt idx="0">
                  <c:v>0.60490462999999994</c:v>
                </c:pt>
                <c:pt idx="1">
                  <c:v>0.55858311000000005</c:v>
                </c:pt>
                <c:pt idx="2">
                  <c:v>0.44414168999999998</c:v>
                </c:pt>
                <c:pt idx="3">
                  <c:v>0.34332425</c:v>
                </c:pt>
                <c:pt idx="4">
                  <c:v>0.40326974999999998</c:v>
                </c:pt>
                <c:pt idx="5">
                  <c:v>0.23705722000000001</c:v>
                </c:pt>
                <c:pt idx="6">
                  <c:v>0.25885559000000002</c:v>
                </c:pt>
                <c:pt idx="7">
                  <c:v>0</c:v>
                </c:pt>
                <c:pt idx="8">
                  <c:v>2.7247999999999999E-3</c:v>
                </c:pt>
                <c:pt idx="9">
                  <c:v>0</c:v>
                </c:pt>
              </c:numCache>
            </c:numRef>
          </c:val>
          <c:extLst>
            <c:ext xmlns:c16="http://schemas.microsoft.com/office/drawing/2014/chart" uri="{C3380CC4-5D6E-409C-BE32-E72D297353CC}">
              <c16:uniqueId val="{00000006-BAF8-41BD-A76E-5924667304E2}"/>
            </c:ext>
          </c:extLst>
        </c:ser>
        <c:dLbls>
          <c:showLegendKey val="0"/>
          <c:showVal val="0"/>
          <c:showCatName val="0"/>
          <c:showSerName val="0"/>
          <c:showPercent val="0"/>
          <c:showBubbleSize val="0"/>
        </c:dLbls>
        <c:gapWidth val="219"/>
        <c:overlap val="-27"/>
        <c:axId val="573145496"/>
        <c:axId val="380306152"/>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None of the above</c:v>
                </c:pt>
                <c:pt idx="8">
                  <c:v>I do not believe any supplement brands operate transparently</c:v>
                </c:pt>
                <c:pt idx="9">
                  <c:v>Other </c:v>
                </c:pt>
              </c:strCache>
            </c:strRef>
          </c:cat>
          <c:val>
            <c:numRef>
              <c:f>Sheet1!$I$2:$I$11</c:f>
              <c:numCache>
                <c:formatCode>0%</c:formatCode>
                <c:ptCount val="10"/>
                <c:pt idx="0">
                  <c:v>0.46117198999999998</c:v>
                </c:pt>
                <c:pt idx="1">
                  <c:v>0.40209623999999999</c:v>
                </c:pt>
                <c:pt idx="2">
                  <c:v>0.33492138999999999</c:v>
                </c:pt>
                <c:pt idx="3">
                  <c:v>0.29728441999999999</c:v>
                </c:pt>
                <c:pt idx="4">
                  <c:v>0.27775130999999997</c:v>
                </c:pt>
                <c:pt idx="5">
                  <c:v>0.24249643000000001</c:v>
                </c:pt>
                <c:pt idx="6">
                  <c:v>0.19366364999999999</c:v>
                </c:pt>
                <c:pt idx="7">
                  <c:v>5.0023819999999997E-2</c:v>
                </c:pt>
                <c:pt idx="8">
                  <c:v>4.7641730000000007E-2</c:v>
                </c:pt>
                <c:pt idx="9">
                  <c:v>3.8113399999999999E-3</c:v>
                </c:pt>
              </c:numCache>
            </c:numRef>
          </c:val>
          <c:smooth val="0"/>
          <c:extLst>
            <c:ext xmlns:c16="http://schemas.microsoft.com/office/drawing/2014/chart" uri="{C3380CC4-5D6E-409C-BE32-E72D297353CC}">
              <c16:uniqueId val="{00000007-BAF8-41BD-A76E-5924667304E2}"/>
            </c:ext>
          </c:extLst>
        </c:ser>
        <c:dLbls>
          <c:showLegendKey val="0"/>
          <c:showVal val="0"/>
          <c:showCatName val="0"/>
          <c:showSerName val="0"/>
          <c:showPercent val="0"/>
          <c:showBubbleSize val="0"/>
        </c:dLbls>
        <c:marker val="1"/>
        <c:smooth val="0"/>
        <c:axId val="573145496"/>
        <c:axId val="380306152"/>
      </c:lineChart>
      <c:catAx>
        <c:axId val="573145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0306152"/>
        <c:crosses val="autoZero"/>
        <c:auto val="1"/>
        <c:lblAlgn val="ctr"/>
        <c:lblOffset val="100"/>
        <c:noMultiLvlLbl val="0"/>
      </c:catAx>
      <c:valAx>
        <c:axId val="380306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3145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Sheet1!$B$2:$B$6</c:f>
              <c:numCache>
                <c:formatCode>0%</c:formatCode>
                <c:ptCount val="5"/>
                <c:pt idx="0">
                  <c:v>0.25949367000000001</c:v>
                </c:pt>
                <c:pt idx="1">
                  <c:v>0.27637130999999998</c:v>
                </c:pt>
                <c:pt idx="2">
                  <c:v>0.29746834999999999</c:v>
                </c:pt>
                <c:pt idx="3">
                  <c:v>0.11181435000000001</c:v>
                </c:pt>
                <c:pt idx="4">
                  <c:v>5.4852320000000003E-2</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Sheet1!$C$2:$C$6</c:f>
              <c:numCache>
                <c:formatCode>0%</c:formatCode>
                <c:ptCount val="5"/>
                <c:pt idx="0">
                  <c:v>0.19047618999999999</c:v>
                </c:pt>
                <c:pt idx="1">
                  <c:v>0.33333332999999998</c:v>
                </c:pt>
                <c:pt idx="2">
                  <c:v>0.30952381000000001</c:v>
                </c:pt>
                <c:pt idx="3">
                  <c:v>0.11309524</c:v>
                </c:pt>
                <c:pt idx="4">
                  <c:v>5.3571430000000003E-2</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Sheet1!$D$2:$D$6</c:f>
              <c:numCache>
                <c:formatCode>0%</c:formatCode>
                <c:ptCount val="5"/>
                <c:pt idx="0">
                  <c:v>0.24137931000000001</c:v>
                </c:pt>
                <c:pt idx="1">
                  <c:v>0.30049260999999999</c:v>
                </c:pt>
                <c:pt idx="2">
                  <c:v>0.33004926000000001</c:v>
                </c:pt>
                <c:pt idx="3">
                  <c:v>0.10837438000000001</c:v>
                </c:pt>
                <c:pt idx="4">
                  <c:v>1.9704429999999998E-2</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Sheet1!$E$2:$E$6</c:f>
              <c:numCache>
                <c:formatCode>0%</c:formatCode>
                <c:ptCount val="5"/>
                <c:pt idx="0">
                  <c:v>0.15789474000000001</c:v>
                </c:pt>
                <c:pt idx="1">
                  <c:v>0.38056679999999998</c:v>
                </c:pt>
                <c:pt idx="2">
                  <c:v>0.36437247</c:v>
                </c:pt>
                <c:pt idx="3">
                  <c:v>5.668016E-2</c:v>
                </c:pt>
                <c:pt idx="4">
                  <c:v>4.048583E-2</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Sheet1!$F$2:$F$6</c:f>
              <c:numCache>
                <c:formatCode>0%</c:formatCode>
                <c:ptCount val="5"/>
                <c:pt idx="0">
                  <c:v>0.14556962000000001</c:v>
                </c:pt>
                <c:pt idx="1">
                  <c:v>0.33544304000000003</c:v>
                </c:pt>
                <c:pt idx="2">
                  <c:v>0.40506329000000002</c:v>
                </c:pt>
                <c:pt idx="3">
                  <c:v>9.4936710000000007E-2</c:v>
                </c:pt>
                <c:pt idx="4">
                  <c:v>1.8987339999999998E-2</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Sheet1!$G$2:$G$6</c:f>
              <c:numCache>
                <c:formatCode>0%</c:formatCode>
                <c:ptCount val="5"/>
                <c:pt idx="0">
                  <c:v>0.15736041000000001</c:v>
                </c:pt>
                <c:pt idx="1">
                  <c:v>0.24873096</c:v>
                </c:pt>
                <c:pt idx="2">
                  <c:v>0.36548223000000002</c:v>
                </c:pt>
                <c:pt idx="3">
                  <c:v>0.16243655000000001</c:v>
                </c:pt>
                <c:pt idx="4">
                  <c:v>6.5989850000000003E-2</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Sheet1!$H$2:$H$6</c:f>
              <c:numCache>
                <c:formatCode>0%</c:formatCode>
                <c:ptCount val="5"/>
                <c:pt idx="0">
                  <c:v>0.43324251000000003</c:v>
                </c:pt>
                <c:pt idx="1">
                  <c:v>0.26430517999999997</c:v>
                </c:pt>
                <c:pt idx="2">
                  <c:v>0.23705722000000001</c:v>
                </c:pt>
                <c:pt idx="3">
                  <c:v>4.0871930000000001E-2</c:v>
                </c:pt>
                <c:pt idx="4">
                  <c:v>2.4523159999999999E-2</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Sheet1!$I$2:$I$6</c:f>
              <c:numCache>
                <c:formatCode>0%</c:formatCode>
                <c:ptCount val="5"/>
                <c:pt idx="0">
                  <c:v>0.16198190000000001</c:v>
                </c:pt>
                <c:pt idx="1">
                  <c:v>0.23892330000000001</c:v>
                </c:pt>
                <c:pt idx="2">
                  <c:v>0.33492138999999999</c:v>
                </c:pt>
                <c:pt idx="3">
                  <c:v>0.16841353000000001</c:v>
                </c:pt>
                <c:pt idx="4">
                  <c:v>9.575989E-2</c:v>
                </c:pt>
              </c:numCache>
            </c:numRef>
          </c:val>
          <c:smooth val="0"/>
          <c:extLst>
            <c:ext xmlns:c16="http://schemas.microsoft.com/office/drawing/2014/chart" uri="{C3380CC4-5D6E-409C-BE32-E72D297353CC}">
              <c16:uniqueId val="{00000007-24FF-4AA4-87EC-7AC974287237}"/>
            </c:ext>
          </c:extLst>
        </c:ser>
        <c:dLbls>
          <c:showLegendKey val="0"/>
          <c:showVal val="0"/>
          <c:showCatName val="0"/>
          <c:showSerName val="0"/>
          <c:showPercent val="0"/>
          <c:showBubbleSize val="0"/>
        </c:dLbls>
        <c:marker val="1"/>
        <c:smooth val="0"/>
        <c:axId val="2134112992"/>
        <c:axId val="2134113712"/>
      </c:line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Sheet1!$B$2:$B$21</c:f>
              <c:numCache>
                <c:formatCode>0%</c:formatCode>
                <c:ptCount val="20"/>
                <c:pt idx="0">
                  <c:v>0.33966245</c:v>
                </c:pt>
                <c:pt idx="1">
                  <c:v>0.28902953999999997</c:v>
                </c:pt>
                <c:pt idx="2">
                  <c:v>0.23417721999999999</c:v>
                </c:pt>
                <c:pt idx="3">
                  <c:v>0.20886076000000001</c:v>
                </c:pt>
                <c:pt idx="4">
                  <c:v>0.20464135</c:v>
                </c:pt>
                <c:pt idx="5">
                  <c:v>0.19198312000000001</c:v>
                </c:pt>
                <c:pt idx="6">
                  <c:v>0.19198312000000001</c:v>
                </c:pt>
                <c:pt idx="7">
                  <c:v>0.18987341999999999</c:v>
                </c:pt>
                <c:pt idx="8">
                  <c:v>0.16666666999999999</c:v>
                </c:pt>
                <c:pt idx="9">
                  <c:v>0.15189873000000001</c:v>
                </c:pt>
                <c:pt idx="10">
                  <c:v>0.15189873000000001</c:v>
                </c:pt>
                <c:pt idx="11">
                  <c:v>0.15189873000000001</c:v>
                </c:pt>
                <c:pt idx="12">
                  <c:v>0.14556962000000001</c:v>
                </c:pt>
                <c:pt idx="13">
                  <c:v>0.14556962000000001</c:v>
                </c:pt>
                <c:pt idx="14">
                  <c:v>0.12236287</c:v>
                </c:pt>
                <c:pt idx="15">
                  <c:v>0.11603376</c:v>
                </c:pt>
                <c:pt idx="16">
                  <c:v>0.11392405</c:v>
                </c:pt>
                <c:pt idx="17">
                  <c:v>7.5949370000000002E-2</c:v>
                </c:pt>
                <c:pt idx="18">
                  <c:v>1.6877639999999999E-2</c:v>
                </c:pt>
                <c:pt idx="19">
                  <c:v>4.2194099999999998E-3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Sheet1!$C$2:$C$21</c:f>
              <c:numCache>
                <c:formatCode>0%</c:formatCode>
                <c:ptCount val="20"/>
                <c:pt idx="0">
                  <c:v>0.38095237999999998</c:v>
                </c:pt>
                <c:pt idx="1">
                  <c:v>0.35119048000000003</c:v>
                </c:pt>
                <c:pt idx="2">
                  <c:v>0.13690475999999999</c:v>
                </c:pt>
                <c:pt idx="3">
                  <c:v>0.19047618999999999</c:v>
                </c:pt>
                <c:pt idx="4">
                  <c:v>0.19642857</c:v>
                </c:pt>
                <c:pt idx="5">
                  <c:v>0.14285713999999999</c:v>
                </c:pt>
                <c:pt idx="6">
                  <c:v>0.19047618999999999</c:v>
                </c:pt>
                <c:pt idx="7">
                  <c:v>0.14285713999999999</c:v>
                </c:pt>
                <c:pt idx="8">
                  <c:v>0.17261905</c:v>
                </c:pt>
                <c:pt idx="9">
                  <c:v>0.14880952</c:v>
                </c:pt>
                <c:pt idx="10">
                  <c:v>9.5238099999999992E-2</c:v>
                </c:pt>
                <c:pt idx="11">
                  <c:v>7.7380950000000004E-2</c:v>
                </c:pt>
                <c:pt idx="12">
                  <c:v>0.11309524</c:v>
                </c:pt>
                <c:pt idx="13">
                  <c:v>0.13690475999999999</c:v>
                </c:pt>
                <c:pt idx="14">
                  <c:v>8.3333329999999997E-2</c:v>
                </c:pt>
                <c:pt idx="15">
                  <c:v>0.11904762000000001</c:v>
                </c:pt>
                <c:pt idx="16">
                  <c:v>7.7380950000000004E-2</c:v>
                </c:pt>
                <c:pt idx="17">
                  <c:v>5.9523810000000003E-2</c:v>
                </c:pt>
                <c:pt idx="18">
                  <c:v>3.5714290000000003E-2</c:v>
                </c:pt>
                <c:pt idx="19">
                  <c:v>5.9523800000000002E-3</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Sheet1!$D$2:$D$21</c:f>
              <c:numCache>
                <c:formatCode>0%</c:formatCode>
                <c:ptCount val="20"/>
                <c:pt idx="0">
                  <c:v>0.31527094</c:v>
                </c:pt>
                <c:pt idx="1">
                  <c:v>0.31527094</c:v>
                </c:pt>
                <c:pt idx="2">
                  <c:v>0.15763547</c:v>
                </c:pt>
                <c:pt idx="3">
                  <c:v>0.13300492999999999</c:v>
                </c:pt>
                <c:pt idx="4">
                  <c:v>0.22167487999999999</c:v>
                </c:pt>
                <c:pt idx="5">
                  <c:v>0.12315271</c:v>
                </c:pt>
                <c:pt idx="6">
                  <c:v>0.14285713999999999</c:v>
                </c:pt>
                <c:pt idx="7">
                  <c:v>0.15763547</c:v>
                </c:pt>
                <c:pt idx="8">
                  <c:v>0.20197044</c:v>
                </c:pt>
                <c:pt idx="9">
                  <c:v>0.16256158000000001</c:v>
                </c:pt>
                <c:pt idx="10">
                  <c:v>6.8965520000000002E-2</c:v>
                </c:pt>
                <c:pt idx="11">
                  <c:v>0.14285713999999999</c:v>
                </c:pt>
                <c:pt idx="12">
                  <c:v>0.22167487999999999</c:v>
                </c:pt>
                <c:pt idx="13">
                  <c:v>0.13793103000000001</c:v>
                </c:pt>
                <c:pt idx="14">
                  <c:v>0.1182266</c:v>
                </c:pt>
                <c:pt idx="15">
                  <c:v>0.12807882000000001</c:v>
                </c:pt>
                <c:pt idx="16">
                  <c:v>0.12807882000000001</c:v>
                </c:pt>
                <c:pt idx="17">
                  <c:v>6.4039409999999991E-2</c:v>
                </c:pt>
                <c:pt idx="18">
                  <c:v>4.92611E-3</c:v>
                </c:pt>
                <c:pt idx="19">
                  <c:v>4.92611E-3</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Sheet1!$E$2:$E$21</c:f>
              <c:numCache>
                <c:formatCode>0%</c:formatCode>
                <c:ptCount val="20"/>
                <c:pt idx="0">
                  <c:v>0.38866397000000003</c:v>
                </c:pt>
                <c:pt idx="1">
                  <c:v>0.25101214999999999</c:v>
                </c:pt>
                <c:pt idx="2">
                  <c:v>0.19028339999999999</c:v>
                </c:pt>
                <c:pt idx="3">
                  <c:v>0.12955465999999999</c:v>
                </c:pt>
                <c:pt idx="4">
                  <c:v>0.19838057000000001</c:v>
                </c:pt>
                <c:pt idx="5">
                  <c:v>5.668016E-2</c:v>
                </c:pt>
                <c:pt idx="6">
                  <c:v>0.14979756999999999</c:v>
                </c:pt>
                <c:pt idx="7">
                  <c:v>9.3117409999999998E-2</c:v>
                </c:pt>
                <c:pt idx="8">
                  <c:v>0.11336032</c:v>
                </c:pt>
                <c:pt idx="9">
                  <c:v>0.1417004</c:v>
                </c:pt>
                <c:pt idx="10">
                  <c:v>6.0728740000000003E-2</c:v>
                </c:pt>
                <c:pt idx="11">
                  <c:v>7.6923079999999991E-2</c:v>
                </c:pt>
                <c:pt idx="12">
                  <c:v>0.23076922999999999</c:v>
                </c:pt>
                <c:pt idx="13">
                  <c:v>0.11740891000000001</c:v>
                </c:pt>
                <c:pt idx="14">
                  <c:v>0.10121457</c:v>
                </c:pt>
                <c:pt idx="15">
                  <c:v>8.9068830000000002E-2</c:v>
                </c:pt>
                <c:pt idx="16">
                  <c:v>6.882590999999999E-2</c:v>
                </c:pt>
                <c:pt idx="17">
                  <c:v>3.238866E-2</c:v>
                </c:pt>
                <c:pt idx="18">
                  <c:v>2.0242909999999999E-2</c:v>
                </c:pt>
                <c:pt idx="19">
                  <c:v>4.0485800000000004E-3</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Sheet1!$F$2:$F$21</c:f>
              <c:numCache>
                <c:formatCode>0%</c:formatCode>
                <c:ptCount val="20"/>
                <c:pt idx="0">
                  <c:v>0.51582278000000004</c:v>
                </c:pt>
                <c:pt idx="1">
                  <c:v>0.43670885999999998</c:v>
                </c:pt>
                <c:pt idx="2">
                  <c:v>5.6962029999999997E-2</c:v>
                </c:pt>
                <c:pt idx="3">
                  <c:v>0.13924051000000001</c:v>
                </c:pt>
                <c:pt idx="4">
                  <c:v>0.23417721999999999</c:v>
                </c:pt>
                <c:pt idx="5">
                  <c:v>0.19620253000000001</c:v>
                </c:pt>
                <c:pt idx="6">
                  <c:v>0.12341771999999999</c:v>
                </c:pt>
                <c:pt idx="7">
                  <c:v>0.14240506</c:v>
                </c:pt>
                <c:pt idx="8">
                  <c:v>6.3291139999999996E-2</c:v>
                </c:pt>
                <c:pt idx="9">
                  <c:v>0.11075949</c:v>
                </c:pt>
                <c:pt idx="10">
                  <c:v>5.6962029999999997E-2</c:v>
                </c:pt>
                <c:pt idx="11">
                  <c:v>0.12025316</c:v>
                </c:pt>
                <c:pt idx="12">
                  <c:v>7.5949370000000002E-2</c:v>
                </c:pt>
                <c:pt idx="13">
                  <c:v>0.16139240999999999</c:v>
                </c:pt>
                <c:pt idx="14">
                  <c:v>7.9113920000000004E-2</c:v>
                </c:pt>
                <c:pt idx="15">
                  <c:v>7.5949370000000002E-2</c:v>
                </c:pt>
                <c:pt idx="16">
                  <c:v>8.5443039999999998E-2</c:v>
                </c:pt>
                <c:pt idx="17">
                  <c:v>7.2784810000000005E-2</c:v>
                </c:pt>
                <c:pt idx="18">
                  <c:v>1.5822780000000002E-2</c:v>
                </c:pt>
                <c:pt idx="19">
                  <c:v>3.1645599999999999E-3</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Sheet1!$G$2:$G$21</c:f>
              <c:numCache>
                <c:formatCode>0%</c:formatCode>
                <c:ptCount val="20"/>
                <c:pt idx="0">
                  <c:v>0.45685279000000001</c:v>
                </c:pt>
                <c:pt idx="1">
                  <c:v>0.30456853</c:v>
                </c:pt>
                <c:pt idx="2">
                  <c:v>0.14720812</c:v>
                </c:pt>
                <c:pt idx="3">
                  <c:v>0.15736041000000001</c:v>
                </c:pt>
                <c:pt idx="4">
                  <c:v>0.18274112000000001</c:v>
                </c:pt>
                <c:pt idx="5">
                  <c:v>0.16243655000000001</c:v>
                </c:pt>
                <c:pt idx="6">
                  <c:v>0.17766497000000001</c:v>
                </c:pt>
                <c:pt idx="7">
                  <c:v>0.11675127</c:v>
                </c:pt>
                <c:pt idx="8">
                  <c:v>0.12690355</c:v>
                </c:pt>
                <c:pt idx="9">
                  <c:v>0.13705584000000001</c:v>
                </c:pt>
                <c:pt idx="10">
                  <c:v>0.10152284</c:v>
                </c:pt>
                <c:pt idx="11">
                  <c:v>0.11167513</c:v>
                </c:pt>
                <c:pt idx="12">
                  <c:v>0.16243655000000001</c:v>
                </c:pt>
                <c:pt idx="13">
                  <c:v>0.16751268999999999</c:v>
                </c:pt>
                <c:pt idx="14">
                  <c:v>9.6446699999999996E-2</c:v>
                </c:pt>
                <c:pt idx="15">
                  <c:v>0.10659898</c:v>
                </c:pt>
                <c:pt idx="16">
                  <c:v>6.5989850000000003E-2</c:v>
                </c:pt>
                <c:pt idx="17">
                  <c:v>5.5837560000000001E-2</c:v>
                </c:pt>
                <c:pt idx="18">
                  <c:v>4.5685279999999988E-2</c:v>
                </c:pt>
                <c:pt idx="19">
                  <c:v>5.0761399999999998E-3</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Sheet1!$A$2:$A$21</c:f>
              <c:strCache>
                <c:ptCount val="20"/>
                <c:pt idx="0">
                  <c:v>Gut health/digestion</c:v>
                </c:pt>
                <c:pt idx="1">
                  <c:v>Immunity health</c:v>
                </c:pt>
                <c:pt idx="2">
                  <c:v>Regularity</c:v>
                </c:pt>
                <c:pt idx="3">
                  <c:v>Antioxidant properties</c:v>
                </c:pt>
                <c:pt idx="4">
                  <c:v>Metabolic health</c:v>
                </c:pt>
                <c:pt idx="5">
                  <c:v>Inflammation/autoimmune</c:v>
                </c:pt>
                <c:pt idx="6">
                  <c:v>Stress/mood</c:v>
                </c:pt>
                <c:pt idx="7">
                  <c:v>Brain health/mental acuity</c:v>
                </c:pt>
                <c:pt idx="8">
                  <c:v>Bone health</c:v>
                </c:pt>
                <c:pt idx="9">
                  <c:v>Source of fiber</c:v>
                </c:pt>
                <c:pt idx="10">
                  <c:v>Blood sugar management</c:v>
                </c:pt>
                <c:pt idx="11">
                  <c:v>Weight management</c:v>
                </c:pt>
                <c:pt idx="12">
                  <c:v>Microbiome health</c:v>
                </c:pt>
                <c:pt idx="13">
                  <c:v>To complement the probiotic I take</c:v>
                </c:pt>
                <c:pt idx="14">
                  <c:v>Because it's in another supplement I take</c:v>
                </c:pt>
                <c:pt idx="15">
                  <c:v>Heart/cardiovascular health</c:v>
                </c:pt>
                <c:pt idx="16">
                  <c:v>Athletic performance</c:v>
                </c:pt>
                <c:pt idx="17">
                  <c:v>It's in my synbiotic formula</c:v>
                </c:pt>
                <c:pt idx="18">
                  <c:v>I'm not familiar with the benefits</c:v>
                </c:pt>
                <c:pt idx="19">
                  <c:v>Other</c:v>
                </c:pt>
              </c:strCache>
            </c:strRef>
          </c:cat>
          <c:val>
            <c:numRef>
              <c:f>Sheet1!$H$2:$H$21</c:f>
              <c:numCache>
                <c:formatCode>0%</c:formatCode>
                <c:ptCount val="20"/>
                <c:pt idx="0">
                  <c:v>0.31335150000000001</c:v>
                </c:pt>
                <c:pt idx="1">
                  <c:v>0.48773842000000001</c:v>
                </c:pt>
                <c:pt idx="2">
                  <c:v>0.22888283000000001</c:v>
                </c:pt>
                <c:pt idx="3">
                  <c:v>0.23978202000000001</c:v>
                </c:pt>
                <c:pt idx="4">
                  <c:v>0.31607628999999998</c:v>
                </c:pt>
                <c:pt idx="5">
                  <c:v>0.20435966999999999</c:v>
                </c:pt>
                <c:pt idx="6">
                  <c:v>0.29972752000000003</c:v>
                </c:pt>
                <c:pt idx="7">
                  <c:v>0.26702997000000001</c:v>
                </c:pt>
                <c:pt idx="8">
                  <c:v>0.30790191</c:v>
                </c:pt>
                <c:pt idx="9">
                  <c:v>0.29700272</c:v>
                </c:pt>
                <c:pt idx="10">
                  <c:v>0.24250680999999999</c:v>
                </c:pt>
                <c:pt idx="11">
                  <c:v>0.25885559000000002</c:v>
                </c:pt>
                <c:pt idx="12">
                  <c:v>0.19346049000000001</c:v>
                </c:pt>
                <c:pt idx="13">
                  <c:v>0.17711172</c:v>
                </c:pt>
                <c:pt idx="14">
                  <c:v>0.1226158</c:v>
                </c:pt>
                <c:pt idx="15">
                  <c:v>0.19073569000000001</c:v>
                </c:pt>
                <c:pt idx="16">
                  <c:v>0.15803814999999999</c:v>
                </c:pt>
                <c:pt idx="17">
                  <c:v>0.11989101000000001</c:v>
                </c:pt>
                <c:pt idx="18">
                  <c:v>1.9073570000000001E-2</c:v>
                </c:pt>
                <c:pt idx="19">
                  <c:v>2.7247999999999999E-3</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7.7380950000000004E-2</c:v>
                </c:pt>
                <c:pt idx="1">
                  <c:v>0.29761905</c:v>
                </c:pt>
                <c:pt idx="2">
                  <c:v>0.43452381000000001</c:v>
                </c:pt>
                <c:pt idx="3">
                  <c:v>0.15476190000000001</c:v>
                </c:pt>
                <c:pt idx="4">
                  <c:v>3.5714290000000003E-2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156973041542869E-2"/>
          <c:y val="3.0463065065429788E-2"/>
          <c:w val="0.92820249427368284"/>
          <c:h val="0.45077995848609709"/>
        </c:manualLayout>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Sheet1!$B$2:$B$20</c:f>
              <c:numCache>
                <c:formatCode>0%</c:formatCode>
                <c:ptCount val="19"/>
                <c:pt idx="0">
                  <c:v>0.27848100999999997</c:v>
                </c:pt>
                <c:pt idx="1">
                  <c:v>0.26793249000000002</c:v>
                </c:pt>
                <c:pt idx="2">
                  <c:v>0.26160338</c:v>
                </c:pt>
                <c:pt idx="3">
                  <c:v>0.22151899</c:v>
                </c:pt>
                <c:pt idx="4">
                  <c:v>0.20886076000000001</c:v>
                </c:pt>
                <c:pt idx="5">
                  <c:v>0.18987341999999999</c:v>
                </c:pt>
                <c:pt idx="6">
                  <c:v>0.16244726000000001</c:v>
                </c:pt>
                <c:pt idx="7">
                  <c:v>0.15822785</c:v>
                </c:pt>
                <c:pt idx="8">
                  <c:v>0.15611813999999999</c:v>
                </c:pt>
                <c:pt idx="9">
                  <c:v>0.15189873000000001</c:v>
                </c:pt>
                <c:pt idx="10">
                  <c:v>0.12869198000000001</c:v>
                </c:pt>
                <c:pt idx="11">
                  <c:v>0.10970464000000001</c:v>
                </c:pt>
                <c:pt idx="12">
                  <c:v>0.10548523</c:v>
                </c:pt>
                <c:pt idx="13">
                  <c:v>9.4936710000000007E-2</c:v>
                </c:pt>
                <c:pt idx="14">
                  <c:v>8.860759E-2</c:v>
                </c:pt>
                <c:pt idx="15">
                  <c:v>6.5400840000000002E-2</c:v>
                </c:pt>
                <c:pt idx="16">
                  <c:v>6.3291139999999996E-2</c:v>
                </c:pt>
                <c:pt idx="17">
                  <c:v>4.2194089999999997E-2</c:v>
                </c:pt>
                <c:pt idx="18">
                  <c:v>2.1096999999999999E-3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Sheet1!$C$2:$C$20</c:f>
              <c:numCache>
                <c:formatCode>0%</c:formatCode>
                <c:ptCount val="19"/>
                <c:pt idx="0">
                  <c:v>0.25595237999999998</c:v>
                </c:pt>
                <c:pt idx="1">
                  <c:v>0.25</c:v>
                </c:pt>
                <c:pt idx="2">
                  <c:v>0.29166667000000002</c:v>
                </c:pt>
                <c:pt idx="3">
                  <c:v>0.19642857</c:v>
                </c:pt>
                <c:pt idx="4">
                  <c:v>0.23214286000000001</c:v>
                </c:pt>
                <c:pt idx="5">
                  <c:v>0.14285713999999999</c:v>
                </c:pt>
                <c:pt idx="6">
                  <c:v>0.13690475999999999</c:v>
                </c:pt>
                <c:pt idx="7">
                  <c:v>0.16666666999999999</c:v>
                </c:pt>
                <c:pt idx="8">
                  <c:v>0.13095238000000001</c:v>
                </c:pt>
                <c:pt idx="9">
                  <c:v>0.11309524</c:v>
                </c:pt>
                <c:pt idx="10">
                  <c:v>7.1428569999999997E-2</c:v>
                </c:pt>
                <c:pt idx="11">
                  <c:v>0.125</c:v>
                </c:pt>
                <c:pt idx="12">
                  <c:v>6.5476190000000004E-2</c:v>
                </c:pt>
                <c:pt idx="13">
                  <c:v>9.5238099999999992E-2</c:v>
                </c:pt>
                <c:pt idx="14">
                  <c:v>7.1428569999999997E-2</c:v>
                </c:pt>
                <c:pt idx="15">
                  <c:v>7.1428569999999997E-2</c:v>
                </c:pt>
                <c:pt idx="16">
                  <c:v>5.9523810000000003E-2</c:v>
                </c:pt>
                <c:pt idx="17">
                  <c:v>0.10714286000000001</c:v>
                </c:pt>
                <c:pt idx="18">
                  <c:v>0</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Sheet1!$D$2:$D$20</c:f>
              <c:numCache>
                <c:formatCode>0%</c:formatCode>
                <c:ptCount val="19"/>
                <c:pt idx="0">
                  <c:v>0.20689655000000001</c:v>
                </c:pt>
                <c:pt idx="1">
                  <c:v>0.20197044</c:v>
                </c:pt>
                <c:pt idx="2">
                  <c:v>0.21182266</c:v>
                </c:pt>
                <c:pt idx="3">
                  <c:v>0.24137931000000001</c:v>
                </c:pt>
                <c:pt idx="4">
                  <c:v>0.23152708999999999</c:v>
                </c:pt>
                <c:pt idx="5">
                  <c:v>0.14778325</c:v>
                </c:pt>
                <c:pt idx="6">
                  <c:v>0.17733989999999999</c:v>
                </c:pt>
                <c:pt idx="7">
                  <c:v>0.21674877000000001</c:v>
                </c:pt>
                <c:pt idx="8">
                  <c:v>7.8817730000000003E-2</c:v>
                </c:pt>
                <c:pt idx="9">
                  <c:v>7.8817730000000003E-2</c:v>
                </c:pt>
                <c:pt idx="10">
                  <c:v>6.8965520000000002E-2</c:v>
                </c:pt>
                <c:pt idx="11">
                  <c:v>0.12807882000000001</c:v>
                </c:pt>
                <c:pt idx="12">
                  <c:v>9.8522169999999992E-2</c:v>
                </c:pt>
                <c:pt idx="13">
                  <c:v>0.12807882000000001</c:v>
                </c:pt>
                <c:pt idx="14">
                  <c:v>5.9113300000000008E-2</c:v>
                </c:pt>
                <c:pt idx="15">
                  <c:v>3.9408869999999999E-2</c:v>
                </c:pt>
                <c:pt idx="16">
                  <c:v>5.9113300000000008E-2</c:v>
                </c:pt>
                <c:pt idx="17">
                  <c:v>8.3743839999999986E-2</c:v>
                </c:pt>
                <c:pt idx="18">
                  <c:v>4.92611E-3</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Sheet1!$E$2:$E$20</c:f>
              <c:numCache>
                <c:formatCode>0%</c:formatCode>
                <c:ptCount val="19"/>
                <c:pt idx="0">
                  <c:v>0.19433197999999999</c:v>
                </c:pt>
                <c:pt idx="1">
                  <c:v>0.22267206</c:v>
                </c:pt>
                <c:pt idx="2">
                  <c:v>0.23886640000000001</c:v>
                </c:pt>
                <c:pt idx="3">
                  <c:v>0.28340081</c:v>
                </c:pt>
                <c:pt idx="4">
                  <c:v>0.17408907000000001</c:v>
                </c:pt>
                <c:pt idx="5">
                  <c:v>0.14574898999999999</c:v>
                </c:pt>
                <c:pt idx="6">
                  <c:v>0.17004048999999999</c:v>
                </c:pt>
                <c:pt idx="7">
                  <c:v>0.13765182000000001</c:v>
                </c:pt>
                <c:pt idx="8">
                  <c:v>9.7165990000000008E-2</c:v>
                </c:pt>
                <c:pt idx="9">
                  <c:v>6.0728740000000003E-2</c:v>
                </c:pt>
                <c:pt idx="10">
                  <c:v>8.9068830000000002E-2</c:v>
                </c:pt>
                <c:pt idx="11">
                  <c:v>6.4777329999999994E-2</c:v>
                </c:pt>
                <c:pt idx="12">
                  <c:v>5.668016E-2</c:v>
                </c:pt>
                <c:pt idx="13">
                  <c:v>0.10931174</c:v>
                </c:pt>
                <c:pt idx="14">
                  <c:v>4.048583E-2</c:v>
                </c:pt>
                <c:pt idx="15">
                  <c:v>4.8583000000000001E-2</c:v>
                </c:pt>
                <c:pt idx="16">
                  <c:v>7.287449E-2</c:v>
                </c:pt>
                <c:pt idx="17">
                  <c:v>6.882590999999999E-2</c:v>
                </c:pt>
                <c:pt idx="18">
                  <c:v>8.0971700000000008E-3</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Sheet1!$F$2:$F$20</c:f>
              <c:numCache>
                <c:formatCode>0%</c:formatCode>
                <c:ptCount val="19"/>
                <c:pt idx="0">
                  <c:v>0.2721519</c:v>
                </c:pt>
                <c:pt idx="1">
                  <c:v>0.34177214999999989</c:v>
                </c:pt>
                <c:pt idx="2">
                  <c:v>0.22468353999999999</c:v>
                </c:pt>
                <c:pt idx="3">
                  <c:v>0.39873417999999999</c:v>
                </c:pt>
                <c:pt idx="4">
                  <c:v>0.16772152000000001</c:v>
                </c:pt>
                <c:pt idx="5">
                  <c:v>0.24367089</c:v>
                </c:pt>
                <c:pt idx="6">
                  <c:v>0.12658227999999999</c:v>
                </c:pt>
                <c:pt idx="7">
                  <c:v>0.17088608</c:v>
                </c:pt>
                <c:pt idx="8">
                  <c:v>8.5443039999999998E-2</c:v>
                </c:pt>
                <c:pt idx="9">
                  <c:v>9.810126999999999E-2</c:v>
                </c:pt>
                <c:pt idx="10">
                  <c:v>0.13924051000000001</c:v>
                </c:pt>
                <c:pt idx="11">
                  <c:v>5.0632910000000003E-2</c:v>
                </c:pt>
                <c:pt idx="12">
                  <c:v>8.860759E-2</c:v>
                </c:pt>
                <c:pt idx="13">
                  <c:v>9.810126999999999E-2</c:v>
                </c:pt>
                <c:pt idx="14">
                  <c:v>7.2784810000000005E-2</c:v>
                </c:pt>
                <c:pt idx="15">
                  <c:v>6.0126579999999999E-2</c:v>
                </c:pt>
                <c:pt idx="16">
                  <c:v>5.379747E-2</c:v>
                </c:pt>
                <c:pt idx="17">
                  <c:v>3.4810130000000002E-2</c:v>
                </c:pt>
                <c:pt idx="18">
                  <c:v>3.1645599999999999E-3</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Sheet1!$G$2:$G$20</c:f>
              <c:numCache>
                <c:formatCode>0%</c:formatCode>
                <c:ptCount val="19"/>
                <c:pt idx="0">
                  <c:v>0.17258883</c:v>
                </c:pt>
                <c:pt idx="1">
                  <c:v>0.28426395999999998</c:v>
                </c:pt>
                <c:pt idx="2">
                  <c:v>0.29441624</c:v>
                </c:pt>
                <c:pt idx="3">
                  <c:v>0.24365481999999999</c:v>
                </c:pt>
                <c:pt idx="4">
                  <c:v>0.15228426</c:v>
                </c:pt>
                <c:pt idx="5">
                  <c:v>0.15228426</c:v>
                </c:pt>
                <c:pt idx="6">
                  <c:v>0.15228426</c:v>
                </c:pt>
                <c:pt idx="7">
                  <c:v>8.1218269999999995E-2</c:v>
                </c:pt>
                <c:pt idx="8">
                  <c:v>7.1065989999999996E-2</c:v>
                </c:pt>
                <c:pt idx="9">
                  <c:v>6.5989850000000003E-2</c:v>
                </c:pt>
                <c:pt idx="10">
                  <c:v>6.5989850000000003E-2</c:v>
                </c:pt>
                <c:pt idx="11">
                  <c:v>9.137055999999999E-2</c:v>
                </c:pt>
                <c:pt idx="12">
                  <c:v>7.1065989999999996E-2</c:v>
                </c:pt>
                <c:pt idx="13">
                  <c:v>9.6446699999999996E-2</c:v>
                </c:pt>
                <c:pt idx="14">
                  <c:v>4.5685279999999988E-2</c:v>
                </c:pt>
                <c:pt idx="15">
                  <c:v>2.5380710000000001E-2</c:v>
                </c:pt>
                <c:pt idx="16">
                  <c:v>0.11167513</c:v>
                </c:pt>
                <c:pt idx="17">
                  <c:v>4.0609140000000002E-2</c:v>
                </c:pt>
                <c:pt idx="18">
                  <c:v>1.5228429999999999E-2</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Sheet1!$A$2:$A$20</c:f>
              <c:strCache>
                <c:ptCount val="19"/>
                <c:pt idx="0">
                  <c:v>Prebiotic fiber</c:v>
                </c:pt>
                <c:pt idx="1">
                  <c:v>A probiotic/prebiotic combination</c:v>
                </c:pt>
                <c:pt idx="2">
                  <c:v>Labelled as a prebiotic</c:v>
                </c:pt>
                <c:pt idx="3">
                  <c:v>Specific activity or action on gut microbiota</c:v>
                </c:pt>
                <c:pt idx="4">
                  <c:v>Look for a values-based seal or certification </c:v>
                </c:pt>
                <c:pt idx="5">
                  <c:v>Has at least 10% of the RDI of dietary fiber</c:v>
                </c:pt>
                <c:pt idx="6">
                  <c:v>Soluble fiber</c:v>
                </c:pt>
                <c:pt idx="7">
                  <c:v>3rd party quality seal on the label</c:v>
                </c:pt>
                <c:pt idx="8">
                  <c:v>Insoluble fiber</c:v>
                </c:pt>
                <c:pt idx="9">
                  <c:v>Labelled as a synbiotic</c:v>
                </c:pt>
                <c:pt idx="10">
                  <c:v>Fructo-oligosaccharides </c:v>
                </c:pt>
                <c:pt idx="11">
                  <c:v>Resistant starch</c:v>
                </c:pt>
                <c:pt idx="12">
                  <c:v>Galacto-oligosaccharides</c:v>
                </c:pt>
                <c:pt idx="13">
                  <c:v>Other specific prebiotics</c:v>
                </c:pt>
                <c:pt idx="14">
                  <c:v>Xylooligosaccharides</c:v>
                </c:pt>
                <c:pt idx="15">
                  <c:v>Other oligosaccharides</c:v>
                </c:pt>
                <c:pt idx="16">
                  <c:v>None of the above</c:v>
                </c:pt>
                <c:pt idx="17">
                  <c:v>Inulin</c:v>
                </c:pt>
                <c:pt idx="18">
                  <c:v>Other</c:v>
                </c:pt>
              </c:strCache>
            </c:strRef>
          </c:cat>
          <c:val>
            <c:numRef>
              <c:f>Sheet1!$H$2:$H$20</c:f>
              <c:numCache>
                <c:formatCode>0%</c:formatCode>
                <c:ptCount val="19"/>
                <c:pt idx="0">
                  <c:v>0.37602180000000002</c:v>
                </c:pt>
                <c:pt idx="1">
                  <c:v>0.34059946000000002</c:v>
                </c:pt>
                <c:pt idx="2">
                  <c:v>0.30790191</c:v>
                </c:pt>
                <c:pt idx="3">
                  <c:v>0.27247956000000001</c:v>
                </c:pt>
                <c:pt idx="4">
                  <c:v>0.36512262000000001</c:v>
                </c:pt>
                <c:pt idx="5">
                  <c:v>0.30245232</c:v>
                </c:pt>
                <c:pt idx="6">
                  <c:v>0.34332425</c:v>
                </c:pt>
                <c:pt idx="7">
                  <c:v>0.21253406</c:v>
                </c:pt>
                <c:pt idx="8">
                  <c:v>0.25885559000000002</c:v>
                </c:pt>
                <c:pt idx="9">
                  <c:v>0.23705722000000001</c:v>
                </c:pt>
                <c:pt idx="10">
                  <c:v>0.20708446999999999</c:v>
                </c:pt>
                <c:pt idx="11">
                  <c:v>0.23160763000000001</c:v>
                </c:pt>
                <c:pt idx="12">
                  <c:v>0.20980926</c:v>
                </c:pt>
                <c:pt idx="13">
                  <c:v>0.15803814999999999</c:v>
                </c:pt>
                <c:pt idx="14">
                  <c:v>0.14441417000000001</c:v>
                </c:pt>
                <c:pt idx="15">
                  <c:v>0.14168937000000001</c:v>
                </c:pt>
                <c:pt idx="16">
                  <c:v>1.3623980000000001E-2</c:v>
                </c:pt>
                <c:pt idx="17">
                  <c:v>0.10626703</c:v>
                </c:pt>
                <c:pt idx="18">
                  <c:v>5.4495899999999998E-3</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Sheet1!$B$2:$B$11</c:f>
              <c:numCache>
                <c:formatCode>0%</c:formatCode>
                <c:ptCount val="10"/>
                <c:pt idx="0">
                  <c:v>0.30379747000000001</c:v>
                </c:pt>
                <c:pt idx="1">
                  <c:v>0.28691982999999999</c:v>
                </c:pt>
                <c:pt idx="2">
                  <c:v>0.28059072000000002</c:v>
                </c:pt>
                <c:pt idx="3">
                  <c:v>0.17510549</c:v>
                </c:pt>
                <c:pt idx="4">
                  <c:v>0.16033755</c:v>
                </c:pt>
                <c:pt idx="5">
                  <c:v>0.14767932</c:v>
                </c:pt>
                <c:pt idx="6">
                  <c:v>0.11181435000000001</c:v>
                </c:pt>
                <c:pt idx="7">
                  <c:v>8.860759E-2</c:v>
                </c:pt>
                <c:pt idx="8">
                  <c:v>4.2194089999999997E-2</c:v>
                </c:pt>
                <c:pt idx="9">
                  <c:v>2.1096999999999999E-3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Sheet1!$C$2:$C$11</c:f>
              <c:numCache>
                <c:formatCode>0%</c:formatCode>
                <c:ptCount val="10"/>
                <c:pt idx="0">
                  <c:v>0.30357142999999998</c:v>
                </c:pt>
                <c:pt idx="1">
                  <c:v>0.32738095</c:v>
                </c:pt>
                <c:pt idx="2">
                  <c:v>0.15476190000000001</c:v>
                </c:pt>
                <c:pt idx="3">
                  <c:v>5.3571430000000003E-2</c:v>
                </c:pt>
                <c:pt idx="4">
                  <c:v>0.20833333000000001</c:v>
                </c:pt>
                <c:pt idx="5">
                  <c:v>0.13690475999999999</c:v>
                </c:pt>
                <c:pt idx="6">
                  <c:v>0.13690475999999999</c:v>
                </c:pt>
                <c:pt idx="7">
                  <c:v>0.14285713999999999</c:v>
                </c:pt>
                <c:pt idx="8">
                  <c:v>5.9523810000000003E-2</c:v>
                </c:pt>
                <c:pt idx="9">
                  <c:v>1.190476E-2</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Sheet1!$D$2:$D$11</c:f>
              <c:numCache>
                <c:formatCode>0%</c:formatCode>
                <c:ptCount val="10"/>
                <c:pt idx="0">
                  <c:v>0.20689655000000001</c:v>
                </c:pt>
                <c:pt idx="1">
                  <c:v>0.38916255999999999</c:v>
                </c:pt>
                <c:pt idx="2">
                  <c:v>0.10344828</c:v>
                </c:pt>
                <c:pt idx="3">
                  <c:v>4.9261079999999999E-2</c:v>
                </c:pt>
                <c:pt idx="4">
                  <c:v>0.20689655000000001</c:v>
                </c:pt>
                <c:pt idx="5">
                  <c:v>0.22167487999999999</c:v>
                </c:pt>
                <c:pt idx="6">
                  <c:v>9.3596059999999995E-2</c:v>
                </c:pt>
                <c:pt idx="7">
                  <c:v>8.8669949999999997E-2</c:v>
                </c:pt>
                <c:pt idx="8">
                  <c:v>4.9261079999999999E-2</c:v>
                </c:pt>
                <c:pt idx="9">
                  <c:v>9.8522200000000001E-3</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Sheet1!$E$2:$E$11</c:f>
              <c:numCache>
                <c:formatCode>0%</c:formatCode>
                <c:ptCount val="10"/>
                <c:pt idx="0">
                  <c:v>0.23481780999999999</c:v>
                </c:pt>
                <c:pt idx="1">
                  <c:v>0.30364372000000001</c:v>
                </c:pt>
                <c:pt idx="2">
                  <c:v>0.10121457</c:v>
                </c:pt>
                <c:pt idx="3">
                  <c:v>0.13360324000000001</c:v>
                </c:pt>
                <c:pt idx="4">
                  <c:v>0.19838057000000001</c:v>
                </c:pt>
                <c:pt idx="5">
                  <c:v>0.18623482</c:v>
                </c:pt>
                <c:pt idx="6">
                  <c:v>0.10121457</c:v>
                </c:pt>
                <c:pt idx="7">
                  <c:v>7.287449E-2</c:v>
                </c:pt>
                <c:pt idx="8">
                  <c:v>7.6923079999999991E-2</c:v>
                </c:pt>
                <c:pt idx="9">
                  <c:v>4.0485800000000004E-3</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Sheet1!$F$2:$F$11</c:f>
              <c:numCache>
                <c:formatCode>0%</c:formatCode>
                <c:ptCount val="10"/>
                <c:pt idx="0">
                  <c:v>0.28164557000000001</c:v>
                </c:pt>
                <c:pt idx="1">
                  <c:v>0.25949367000000001</c:v>
                </c:pt>
                <c:pt idx="2">
                  <c:v>0.12658227999999999</c:v>
                </c:pt>
                <c:pt idx="3">
                  <c:v>8.5443039999999998E-2</c:v>
                </c:pt>
                <c:pt idx="4">
                  <c:v>8.860759E-2</c:v>
                </c:pt>
                <c:pt idx="5">
                  <c:v>0.38291139000000002</c:v>
                </c:pt>
                <c:pt idx="6">
                  <c:v>3.4810130000000002E-2</c:v>
                </c:pt>
                <c:pt idx="7">
                  <c:v>5.0632910000000003E-2</c:v>
                </c:pt>
                <c:pt idx="8">
                  <c:v>0.11708861</c:v>
                </c:pt>
                <c:pt idx="9">
                  <c:v>0</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Sheet1!$G$2:$G$11</c:f>
              <c:numCache>
                <c:formatCode>0%</c:formatCode>
                <c:ptCount val="10"/>
                <c:pt idx="0">
                  <c:v>0.28934009999999999</c:v>
                </c:pt>
                <c:pt idx="1">
                  <c:v>0.36548223000000002</c:v>
                </c:pt>
                <c:pt idx="2">
                  <c:v>0.17258883</c:v>
                </c:pt>
                <c:pt idx="3">
                  <c:v>4.5685279999999988E-2</c:v>
                </c:pt>
                <c:pt idx="4">
                  <c:v>0.14720812</c:v>
                </c:pt>
                <c:pt idx="5">
                  <c:v>0.16243655000000001</c:v>
                </c:pt>
                <c:pt idx="6">
                  <c:v>0.10659898</c:v>
                </c:pt>
                <c:pt idx="7">
                  <c:v>8.6294419999999997E-2</c:v>
                </c:pt>
                <c:pt idx="8">
                  <c:v>3.553299E-2</c:v>
                </c:pt>
                <c:pt idx="9">
                  <c:v>0</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Sheet1!$A$2:$A$11</c:f>
              <c:strCache>
                <c:ptCount val="10"/>
                <c:pt idx="0">
                  <c:v>Pills</c:v>
                </c:pt>
                <c:pt idx="1">
                  <c:v>Capsules</c:v>
                </c:pt>
                <c:pt idx="2">
                  <c:v>Gummy</c:v>
                </c:pt>
                <c:pt idx="3">
                  <c:v>Softgels</c:v>
                </c:pt>
                <c:pt idx="4">
                  <c:v>Beverage</c:v>
                </c:pt>
                <c:pt idx="5">
                  <c:v>Powder</c:v>
                </c:pt>
                <c:pt idx="6">
                  <c:v>Snack </c:v>
                </c:pt>
                <c:pt idx="7">
                  <c:v>Fortified food or beverage</c:v>
                </c:pt>
                <c:pt idx="8">
                  <c:v>Other non-pill format</c:v>
                </c:pt>
                <c:pt idx="9">
                  <c:v>Other</c:v>
                </c:pt>
              </c:strCache>
            </c:strRef>
          </c:cat>
          <c:val>
            <c:numRef>
              <c:f>Sheet1!$H$2:$H$11</c:f>
              <c:numCache>
                <c:formatCode>0%</c:formatCode>
                <c:ptCount val="10"/>
                <c:pt idx="0">
                  <c:v>0.27520435999999998</c:v>
                </c:pt>
                <c:pt idx="1">
                  <c:v>0.40326974999999998</c:v>
                </c:pt>
                <c:pt idx="2">
                  <c:v>0.10081743999999999</c:v>
                </c:pt>
                <c:pt idx="3">
                  <c:v>8.991826E-2</c:v>
                </c:pt>
                <c:pt idx="4">
                  <c:v>0.31062669999999998</c:v>
                </c:pt>
                <c:pt idx="5">
                  <c:v>0.35967302000000001</c:v>
                </c:pt>
                <c:pt idx="6">
                  <c:v>9.5367850000000004E-2</c:v>
                </c:pt>
                <c:pt idx="7">
                  <c:v>8.4468660000000001E-2</c:v>
                </c:pt>
                <c:pt idx="8">
                  <c:v>1.9073570000000001E-2</c:v>
                </c:pt>
                <c:pt idx="9">
                  <c:v>2.7247999999999999E-3</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Sheet1!$B$2:$B$12</c:f>
              <c:numCache>
                <c:formatCode>0%</c:formatCode>
                <c:ptCount val="11"/>
                <c:pt idx="0">
                  <c:v>0.33122362999999999</c:v>
                </c:pt>
                <c:pt idx="1">
                  <c:v>0.32067510999999999</c:v>
                </c:pt>
                <c:pt idx="2">
                  <c:v>0.23628692000000001</c:v>
                </c:pt>
                <c:pt idx="3">
                  <c:v>0.17510549</c:v>
                </c:pt>
                <c:pt idx="4">
                  <c:v>0.15400844</c:v>
                </c:pt>
                <c:pt idx="5">
                  <c:v>0.14767932</c:v>
                </c:pt>
                <c:pt idx="6">
                  <c:v>0.1371308</c:v>
                </c:pt>
                <c:pt idx="7">
                  <c:v>0.12447257</c:v>
                </c:pt>
                <c:pt idx="8">
                  <c:v>7.1729960000000009E-2</c:v>
                </c:pt>
                <c:pt idx="9">
                  <c:v>7.1729960000000009E-2</c:v>
                </c:pt>
                <c:pt idx="10">
                  <c:v>8.4388199999999997E-3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Sheet1!$C$2:$C$12</c:f>
              <c:numCache>
                <c:formatCode>0%</c:formatCode>
                <c:ptCount val="11"/>
                <c:pt idx="0">
                  <c:v>0.28571428999999998</c:v>
                </c:pt>
                <c:pt idx="1">
                  <c:v>0.33928571000000002</c:v>
                </c:pt>
                <c:pt idx="2">
                  <c:v>0.33928571000000002</c:v>
                </c:pt>
                <c:pt idx="3">
                  <c:v>0.10714286000000001</c:v>
                </c:pt>
                <c:pt idx="4">
                  <c:v>0.11904762000000001</c:v>
                </c:pt>
                <c:pt idx="5">
                  <c:v>0.18452381000000001</c:v>
                </c:pt>
                <c:pt idx="6">
                  <c:v>0.11904762000000001</c:v>
                </c:pt>
                <c:pt idx="7">
                  <c:v>0.13095238000000001</c:v>
                </c:pt>
                <c:pt idx="8">
                  <c:v>7.7380950000000004E-2</c:v>
                </c:pt>
                <c:pt idx="9">
                  <c:v>7.7380950000000004E-2</c:v>
                </c:pt>
                <c:pt idx="10">
                  <c:v>0</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Sheet1!$D$2:$D$12</c:f>
              <c:numCache>
                <c:formatCode>0%</c:formatCode>
                <c:ptCount val="11"/>
                <c:pt idx="0">
                  <c:v>0.33004926000000001</c:v>
                </c:pt>
                <c:pt idx="1">
                  <c:v>0.18226601000000001</c:v>
                </c:pt>
                <c:pt idx="2">
                  <c:v>0.24137931000000001</c:v>
                </c:pt>
                <c:pt idx="3">
                  <c:v>0.10837438000000001</c:v>
                </c:pt>
                <c:pt idx="4">
                  <c:v>0.17733989999999999</c:v>
                </c:pt>
                <c:pt idx="5">
                  <c:v>0.15763547</c:v>
                </c:pt>
                <c:pt idx="6">
                  <c:v>8.8669949999999997E-2</c:v>
                </c:pt>
                <c:pt idx="7">
                  <c:v>0.17241379000000001</c:v>
                </c:pt>
                <c:pt idx="8">
                  <c:v>0.11330049</c:v>
                </c:pt>
                <c:pt idx="9">
                  <c:v>9.3596059999999995E-2</c:v>
                </c:pt>
                <c:pt idx="10">
                  <c:v>4.92611E-3</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Sheet1!$E$2:$E$12</c:f>
              <c:numCache>
                <c:formatCode>0%</c:formatCode>
                <c:ptCount val="11"/>
                <c:pt idx="0">
                  <c:v>0.42105262999999998</c:v>
                </c:pt>
                <c:pt idx="1">
                  <c:v>0.32793522000000003</c:v>
                </c:pt>
                <c:pt idx="2">
                  <c:v>0.24291498</c:v>
                </c:pt>
                <c:pt idx="3">
                  <c:v>8.9068830000000002E-2</c:v>
                </c:pt>
                <c:pt idx="4">
                  <c:v>0.12955465999999999</c:v>
                </c:pt>
                <c:pt idx="5">
                  <c:v>0.12550607</c:v>
                </c:pt>
                <c:pt idx="6">
                  <c:v>0.13360324000000001</c:v>
                </c:pt>
                <c:pt idx="7">
                  <c:v>8.9068830000000002E-2</c:v>
                </c:pt>
                <c:pt idx="8">
                  <c:v>8.0971660000000001E-2</c:v>
                </c:pt>
                <c:pt idx="9">
                  <c:v>4.4534410000000003E-2</c:v>
                </c:pt>
                <c:pt idx="10">
                  <c:v>4.0485800000000004E-3</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Sheet1!$F$2:$F$12</c:f>
              <c:numCache>
                <c:formatCode>0%</c:formatCode>
                <c:ptCount val="11"/>
                <c:pt idx="0">
                  <c:v>0.2943038</c:v>
                </c:pt>
                <c:pt idx="1">
                  <c:v>0.30696203</c:v>
                </c:pt>
                <c:pt idx="2">
                  <c:v>0.27848100999999997</c:v>
                </c:pt>
                <c:pt idx="3">
                  <c:v>0.16455696</c:v>
                </c:pt>
                <c:pt idx="4">
                  <c:v>0.14240506</c:v>
                </c:pt>
                <c:pt idx="5">
                  <c:v>0.13291138999999999</c:v>
                </c:pt>
                <c:pt idx="6">
                  <c:v>0.12658227999999999</c:v>
                </c:pt>
                <c:pt idx="7">
                  <c:v>0.19620253000000001</c:v>
                </c:pt>
                <c:pt idx="8">
                  <c:v>6.3291139999999996E-2</c:v>
                </c:pt>
                <c:pt idx="9">
                  <c:v>5.379747E-2</c:v>
                </c:pt>
                <c:pt idx="10">
                  <c:v>3.1645599999999999E-3</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Sheet1!$G$2:$G$12</c:f>
              <c:numCache>
                <c:formatCode>0%</c:formatCode>
                <c:ptCount val="11"/>
                <c:pt idx="0">
                  <c:v>0.32994923999999998</c:v>
                </c:pt>
                <c:pt idx="1">
                  <c:v>0.25380711</c:v>
                </c:pt>
                <c:pt idx="2">
                  <c:v>0.26395939000000002</c:v>
                </c:pt>
                <c:pt idx="3">
                  <c:v>0.13197970000000001</c:v>
                </c:pt>
                <c:pt idx="4">
                  <c:v>0.14213197999999999</c:v>
                </c:pt>
                <c:pt idx="5">
                  <c:v>0.12182741</c:v>
                </c:pt>
                <c:pt idx="6">
                  <c:v>0.13197970000000001</c:v>
                </c:pt>
                <c:pt idx="7">
                  <c:v>0.11167513</c:v>
                </c:pt>
                <c:pt idx="8">
                  <c:v>6.5989850000000003E-2</c:v>
                </c:pt>
                <c:pt idx="9">
                  <c:v>6.5989850000000003E-2</c:v>
                </c:pt>
                <c:pt idx="10">
                  <c:v>4.5685279999999988E-2</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Sheet1!$A$2:$A$12</c:f>
              <c:strCache>
                <c:ptCount val="11"/>
                <c:pt idx="0">
                  <c:v>HCP recommendation</c:v>
                </c:pt>
                <c:pt idx="1">
                  <c:v>More information on benefits</c:v>
                </c:pt>
                <c:pt idx="2">
                  <c:v>More scientific research proving benefits</c:v>
                </c:pt>
                <c:pt idx="3">
                  <c:v>More information on adequate dosage</c:v>
                </c:pt>
                <c:pt idx="4">
                  <c:v>Clearer understanding of the microbiome</c:v>
                </c:pt>
                <c:pt idx="5">
                  <c:v>Clear understanding of different types</c:v>
                </c:pt>
                <c:pt idx="6">
                  <c:v>Clearer labeling</c:v>
                </c:pt>
                <c:pt idx="7">
                  <c:v>Recommendation from friend/family</c:v>
                </c:pt>
                <c:pt idx="8">
                  <c:v>Media coverage</c:v>
                </c:pt>
                <c:pt idx="9">
                  <c:v>Influencer recommendation</c:v>
                </c:pt>
                <c:pt idx="10">
                  <c:v>Other</c:v>
                </c:pt>
              </c:strCache>
            </c:strRef>
          </c:cat>
          <c:val>
            <c:numRef>
              <c:f>Sheet1!$H$2:$H$12</c:f>
              <c:numCache>
                <c:formatCode>0%</c:formatCode>
                <c:ptCount val="11"/>
                <c:pt idx="0">
                  <c:v>0.39509537</c:v>
                </c:pt>
                <c:pt idx="1">
                  <c:v>0.26975476999999998</c:v>
                </c:pt>
                <c:pt idx="2">
                  <c:v>0.31335150000000001</c:v>
                </c:pt>
                <c:pt idx="3">
                  <c:v>0.14713896000000001</c:v>
                </c:pt>
                <c:pt idx="4">
                  <c:v>0.1226158</c:v>
                </c:pt>
                <c:pt idx="5">
                  <c:v>0.17711172</c:v>
                </c:pt>
                <c:pt idx="6">
                  <c:v>0.13896458</c:v>
                </c:pt>
                <c:pt idx="7">
                  <c:v>0.14986376000000001</c:v>
                </c:pt>
                <c:pt idx="8">
                  <c:v>7.3569480000000007E-2</c:v>
                </c:pt>
                <c:pt idx="9">
                  <c:v>0.11989101000000001</c:v>
                </c:pt>
                <c:pt idx="10">
                  <c:v>2.7247999999999999E-3</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Sheet1!$B$2:$B$13</c:f>
              <c:numCache>
                <c:formatCode>0%</c:formatCode>
                <c:ptCount val="12"/>
                <c:pt idx="0">
                  <c:v>0.38818564999999999</c:v>
                </c:pt>
                <c:pt idx="1">
                  <c:v>0.32489451000000003</c:v>
                </c:pt>
                <c:pt idx="2">
                  <c:v>0.29113924000000002</c:v>
                </c:pt>
                <c:pt idx="3">
                  <c:v>0.25527425999999998</c:v>
                </c:pt>
                <c:pt idx="4">
                  <c:v>0.21940928000000001</c:v>
                </c:pt>
                <c:pt idx="5">
                  <c:v>0.21097046</c:v>
                </c:pt>
                <c:pt idx="6">
                  <c:v>0.17932488999999999</c:v>
                </c:pt>
                <c:pt idx="7">
                  <c:v>0.14135021</c:v>
                </c:pt>
                <c:pt idx="8">
                  <c:v>0.12869198000000001</c:v>
                </c:pt>
                <c:pt idx="9">
                  <c:v>0.12658227999999999</c:v>
                </c:pt>
                <c:pt idx="10">
                  <c:v>0.11814346000000001</c:v>
                </c:pt>
                <c:pt idx="11">
                  <c:v>8.4388199999999997E-3</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Sheet1!$C$2:$C$13</c:f>
              <c:numCache>
                <c:formatCode>0%</c:formatCode>
                <c:ptCount val="12"/>
                <c:pt idx="0">
                  <c:v>0.33928571000000002</c:v>
                </c:pt>
                <c:pt idx="1">
                  <c:v>0.38095237999999998</c:v>
                </c:pt>
                <c:pt idx="2">
                  <c:v>0.23214286000000001</c:v>
                </c:pt>
                <c:pt idx="3">
                  <c:v>0.23809524000000001</c:v>
                </c:pt>
                <c:pt idx="4">
                  <c:v>0.19642857</c:v>
                </c:pt>
                <c:pt idx="5">
                  <c:v>0.17857143</c:v>
                </c:pt>
                <c:pt idx="6">
                  <c:v>0.20238095</c:v>
                </c:pt>
                <c:pt idx="7">
                  <c:v>9.5238099999999992E-2</c:v>
                </c:pt>
                <c:pt idx="8">
                  <c:v>0.13690475999999999</c:v>
                </c:pt>
                <c:pt idx="9">
                  <c:v>0.11309524</c:v>
                </c:pt>
                <c:pt idx="10">
                  <c:v>0.11904762000000001</c:v>
                </c:pt>
                <c:pt idx="11">
                  <c:v>0</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Sheet1!$D$2:$D$13</c:f>
              <c:numCache>
                <c:formatCode>0%</c:formatCode>
                <c:ptCount val="12"/>
                <c:pt idx="0">
                  <c:v>0.36945813</c:v>
                </c:pt>
                <c:pt idx="1">
                  <c:v>0.22660099</c:v>
                </c:pt>
                <c:pt idx="2">
                  <c:v>0.28078818</c:v>
                </c:pt>
                <c:pt idx="3">
                  <c:v>0.2364532</c:v>
                </c:pt>
                <c:pt idx="4">
                  <c:v>0.12315271</c:v>
                </c:pt>
                <c:pt idx="5">
                  <c:v>0.16256158000000001</c:v>
                </c:pt>
                <c:pt idx="6">
                  <c:v>0.16748768</c:v>
                </c:pt>
                <c:pt idx="7">
                  <c:v>8.8669949999999997E-2</c:v>
                </c:pt>
                <c:pt idx="8">
                  <c:v>9.8522169999999992E-2</c:v>
                </c:pt>
                <c:pt idx="9">
                  <c:v>0.10837438000000001</c:v>
                </c:pt>
                <c:pt idx="10">
                  <c:v>8.3743839999999986E-2</c:v>
                </c:pt>
                <c:pt idx="11">
                  <c:v>0</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Sheet1!$E$2:$E$13</c:f>
              <c:numCache>
                <c:formatCode>0%</c:formatCode>
                <c:ptCount val="12"/>
                <c:pt idx="0">
                  <c:v>0.48178137999999998</c:v>
                </c:pt>
                <c:pt idx="1">
                  <c:v>0.24696356</c:v>
                </c:pt>
                <c:pt idx="2">
                  <c:v>0.22672065</c:v>
                </c:pt>
                <c:pt idx="3">
                  <c:v>0.10121457</c:v>
                </c:pt>
                <c:pt idx="4">
                  <c:v>8.5020240000000011E-2</c:v>
                </c:pt>
                <c:pt idx="5">
                  <c:v>0.14574898999999999</c:v>
                </c:pt>
                <c:pt idx="6">
                  <c:v>0.18623482</c:v>
                </c:pt>
                <c:pt idx="7">
                  <c:v>7.287449E-2</c:v>
                </c:pt>
                <c:pt idx="8">
                  <c:v>8.9068830000000002E-2</c:v>
                </c:pt>
                <c:pt idx="9">
                  <c:v>0.13360324000000001</c:v>
                </c:pt>
                <c:pt idx="10">
                  <c:v>4.4534410000000003E-2</c:v>
                </c:pt>
                <c:pt idx="11">
                  <c:v>3.6437249999999997E-2</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Sheet1!$F$2:$F$13</c:f>
              <c:numCache>
                <c:formatCode>0%</c:formatCode>
                <c:ptCount val="12"/>
                <c:pt idx="0">
                  <c:v>0.34177214999999989</c:v>
                </c:pt>
                <c:pt idx="1">
                  <c:v>0.21202531999999999</c:v>
                </c:pt>
                <c:pt idx="2">
                  <c:v>0.32594937000000002</c:v>
                </c:pt>
                <c:pt idx="3">
                  <c:v>0.41772152000000001</c:v>
                </c:pt>
                <c:pt idx="4">
                  <c:v>0.16455696</c:v>
                </c:pt>
                <c:pt idx="5">
                  <c:v>0.18037975000000001</c:v>
                </c:pt>
                <c:pt idx="6">
                  <c:v>0.14873417999999999</c:v>
                </c:pt>
                <c:pt idx="7">
                  <c:v>0.13607595</c:v>
                </c:pt>
                <c:pt idx="8">
                  <c:v>6.3291139999999996E-2</c:v>
                </c:pt>
                <c:pt idx="9">
                  <c:v>0.14556962000000001</c:v>
                </c:pt>
                <c:pt idx="10">
                  <c:v>7.9113920000000004E-2</c:v>
                </c:pt>
                <c:pt idx="11">
                  <c:v>9.4936699999999992E-3</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Sheet1!$G$2:$G$13</c:f>
              <c:numCache>
                <c:formatCode>0%</c:formatCode>
                <c:ptCount val="12"/>
                <c:pt idx="0">
                  <c:v>0.37055838000000002</c:v>
                </c:pt>
                <c:pt idx="1">
                  <c:v>0.31472081000000002</c:v>
                </c:pt>
                <c:pt idx="2">
                  <c:v>0.24873096</c:v>
                </c:pt>
                <c:pt idx="3">
                  <c:v>0.11675127</c:v>
                </c:pt>
                <c:pt idx="4">
                  <c:v>0.14720812</c:v>
                </c:pt>
                <c:pt idx="5">
                  <c:v>0.18781726000000001</c:v>
                </c:pt>
                <c:pt idx="6">
                  <c:v>0.19796954</c:v>
                </c:pt>
                <c:pt idx="7">
                  <c:v>5.5837560000000001E-2</c:v>
                </c:pt>
                <c:pt idx="8">
                  <c:v>8.6294419999999997E-2</c:v>
                </c:pt>
                <c:pt idx="9">
                  <c:v>8.6294419999999997E-2</c:v>
                </c:pt>
                <c:pt idx="10">
                  <c:v>4.0609140000000002E-2</c:v>
                </c:pt>
                <c:pt idx="11">
                  <c:v>2.0304570000000001E-2</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Sheet1!$A$2:$A$13</c:f>
              <c:strCache>
                <c:ptCount val="12"/>
                <c:pt idx="0">
                  <c:v>Health care professional</c:v>
                </c:pt>
                <c:pt idx="1">
                  <c:v>Online research on health conditions</c:v>
                </c:pt>
                <c:pt idx="2">
                  <c:v>Friend or family</c:v>
                </c:pt>
                <c:pt idx="3">
                  <c:v>Health TV show </c:v>
                </c:pt>
                <c:pt idx="4">
                  <c:v>Health app/wearable</c:v>
                </c:pt>
                <c:pt idx="5">
                  <c:v>Supplement company website</c:v>
                </c:pt>
                <c:pt idx="6">
                  <c:v>Saw it on a store shelf</c:v>
                </c:pt>
                <c:pt idx="7">
                  <c:v>Influencer recommendation</c:v>
                </c:pt>
                <c:pt idx="8">
                  <c:v>Magazine</c:v>
                </c:pt>
                <c:pt idx="9">
                  <c:v>Retail employee</c:v>
                </c:pt>
                <c:pt idx="10">
                  <c:v>Newspaper</c:v>
                </c:pt>
                <c:pt idx="11">
                  <c:v>Other </c:v>
                </c:pt>
              </c:strCache>
            </c:strRef>
          </c:cat>
          <c:val>
            <c:numRef>
              <c:f>Sheet1!$H$2:$H$13</c:f>
              <c:numCache>
                <c:formatCode>0%</c:formatCode>
                <c:ptCount val="12"/>
                <c:pt idx="0">
                  <c:v>0.60217984000000002</c:v>
                </c:pt>
                <c:pt idx="1">
                  <c:v>0.44959127999999998</c:v>
                </c:pt>
                <c:pt idx="2">
                  <c:v>0.29972752000000003</c:v>
                </c:pt>
                <c:pt idx="3">
                  <c:v>0.35694822999999998</c:v>
                </c:pt>
                <c:pt idx="4">
                  <c:v>0.37329699999999999</c:v>
                </c:pt>
                <c:pt idx="5">
                  <c:v>0.30790191</c:v>
                </c:pt>
                <c:pt idx="6">
                  <c:v>0.17983651</c:v>
                </c:pt>
                <c:pt idx="7">
                  <c:v>0.25885559000000002</c:v>
                </c:pt>
                <c:pt idx="8">
                  <c:v>0.25340599000000003</c:v>
                </c:pt>
                <c:pt idx="9">
                  <c:v>0.14713896000000001</c:v>
                </c:pt>
                <c:pt idx="10">
                  <c:v>0.25885559000000002</c:v>
                </c:pt>
                <c:pt idx="11">
                  <c:v>5.4495899999999998E-3</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Sheet1!$B$2:$B$12</c:f>
              <c:numCache>
                <c:formatCode>0%</c:formatCode>
                <c:ptCount val="11"/>
                <c:pt idx="0">
                  <c:v>0.61363637000000004</c:v>
                </c:pt>
                <c:pt idx="1">
                  <c:v>0.59415585000000004</c:v>
                </c:pt>
                <c:pt idx="2">
                  <c:v>0.57142857999999996</c:v>
                </c:pt>
                <c:pt idx="3">
                  <c:v>0.57142856999999991</c:v>
                </c:pt>
                <c:pt idx="4">
                  <c:v>0.56493506000000004</c:v>
                </c:pt>
                <c:pt idx="5">
                  <c:v>0.54870130000000006</c:v>
                </c:pt>
                <c:pt idx="6">
                  <c:v>0.54545454000000004</c:v>
                </c:pt>
                <c:pt idx="7">
                  <c:v>0.54220778999999997</c:v>
                </c:pt>
                <c:pt idx="8">
                  <c:v>0.53896104999999994</c:v>
                </c:pt>
                <c:pt idx="9">
                  <c:v>0.52597402999999998</c:v>
                </c:pt>
                <c:pt idx="10">
                  <c:v>0.52272726999999997</c:v>
                </c:pt>
              </c:numCache>
            </c:numRef>
          </c:val>
          <c:extLst>
            <c:ext xmlns:c16="http://schemas.microsoft.com/office/drawing/2014/chart" uri="{C3380CC4-5D6E-409C-BE32-E72D297353CC}">
              <c16:uniqueId val="{00000000-24FF-4AA4-87EC-7AC974287237}"/>
            </c:ext>
          </c:extLst>
        </c:ser>
        <c:ser>
          <c:idx val="1"/>
          <c:order val="1"/>
          <c:tx>
            <c:strRef>
              <c:f>Sheet1!$C$1</c:f>
              <c:strCache>
                <c:ptCount val="1"/>
                <c:pt idx="0">
                  <c:v>UK</c:v>
                </c:pt>
              </c:strCache>
            </c:strRef>
          </c:tx>
          <c:spPr>
            <a:solidFill>
              <a:schemeClr val="accent2"/>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Sheet1!$C$2:$C$12</c:f>
              <c:numCache>
                <c:formatCode>0%</c:formatCode>
                <c:ptCount val="11"/>
                <c:pt idx="0">
                  <c:v>0.55752212999999995</c:v>
                </c:pt>
                <c:pt idx="1">
                  <c:v>0.53982300999999999</c:v>
                </c:pt>
                <c:pt idx="2">
                  <c:v>0.50442478000000002</c:v>
                </c:pt>
                <c:pt idx="3">
                  <c:v>0.48672566000000006</c:v>
                </c:pt>
                <c:pt idx="4">
                  <c:v>0.55752212999999995</c:v>
                </c:pt>
                <c:pt idx="5">
                  <c:v>0.53982300999999999</c:v>
                </c:pt>
                <c:pt idx="6">
                  <c:v>0.5840708</c:v>
                </c:pt>
                <c:pt idx="7">
                  <c:v>0.51327433</c:v>
                </c:pt>
                <c:pt idx="8">
                  <c:v>0.52212390000000009</c:v>
                </c:pt>
                <c:pt idx="9">
                  <c:v>0.53982300999999999</c:v>
                </c:pt>
                <c:pt idx="10">
                  <c:v>0.50442478000000002</c:v>
                </c:pt>
              </c:numCache>
            </c:numRef>
          </c:val>
          <c:extLst>
            <c:ext xmlns:c16="http://schemas.microsoft.com/office/drawing/2014/chart" uri="{C3380CC4-5D6E-409C-BE32-E72D297353CC}">
              <c16:uniqueId val="{00000001-24FF-4AA4-87EC-7AC974287237}"/>
            </c:ext>
          </c:extLst>
        </c:ser>
        <c:ser>
          <c:idx val="2"/>
          <c:order val="2"/>
          <c:tx>
            <c:strRef>
              <c:f>Sheet1!$D$1</c:f>
              <c:strCache>
                <c:ptCount val="1"/>
                <c:pt idx="0">
                  <c:v>DE</c:v>
                </c:pt>
              </c:strCache>
            </c:strRef>
          </c:tx>
          <c:spPr>
            <a:solidFill>
              <a:schemeClr val="accent3"/>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Sheet1!$D$2:$D$12</c:f>
              <c:numCache>
                <c:formatCode>0%</c:formatCode>
                <c:ptCount val="11"/>
                <c:pt idx="0">
                  <c:v>0.55045871999999996</c:v>
                </c:pt>
                <c:pt idx="1">
                  <c:v>0.55045871999999996</c:v>
                </c:pt>
                <c:pt idx="2">
                  <c:v>0.57798166000000006</c:v>
                </c:pt>
                <c:pt idx="3">
                  <c:v>0.53211010000000003</c:v>
                </c:pt>
                <c:pt idx="4">
                  <c:v>0.57798165000000001</c:v>
                </c:pt>
                <c:pt idx="5">
                  <c:v>0.51376146999999994</c:v>
                </c:pt>
                <c:pt idx="6">
                  <c:v>0.53211008999999998</c:v>
                </c:pt>
                <c:pt idx="7">
                  <c:v>0.5412844</c:v>
                </c:pt>
                <c:pt idx="8">
                  <c:v>0.49541284000000002</c:v>
                </c:pt>
                <c:pt idx="9">
                  <c:v>0.55963302999999998</c:v>
                </c:pt>
                <c:pt idx="10">
                  <c:v>0.43119267</c:v>
                </c:pt>
              </c:numCache>
            </c:numRef>
          </c:val>
          <c:extLst>
            <c:ext xmlns:c16="http://schemas.microsoft.com/office/drawing/2014/chart" uri="{C3380CC4-5D6E-409C-BE32-E72D297353CC}">
              <c16:uniqueId val="{00000002-24FF-4AA4-87EC-7AC974287237}"/>
            </c:ext>
          </c:extLst>
        </c:ser>
        <c:ser>
          <c:idx val="3"/>
          <c:order val="3"/>
          <c:tx>
            <c:strRef>
              <c:f>Sheet1!$E$1</c:f>
              <c:strCache>
                <c:ptCount val="1"/>
                <c:pt idx="0">
                  <c:v>IT</c:v>
                </c:pt>
              </c:strCache>
            </c:strRef>
          </c:tx>
          <c:spPr>
            <a:solidFill>
              <a:schemeClr val="accent4"/>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Sheet1!$E$2:$E$12</c:f>
              <c:numCache>
                <c:formatCode>0%</c:formatCode>
                <c:ptCount val="11"/>
                <c:pt idx="0">
                  <c:v>0.44198895999999999</c:v>
                </c:pt>
                <c:pt idx="1">
                  <c:v>0.47513812</c:v>
                </c:pt>
                <c:pt idx="2">
                  <c:v>0.48066299000000001</c:v>
                </c:pt>
                <c:pt idx="3">
                  <c:v>0.45303867999999992</c:v>
                </c:pt>
                <c:pt idx="4">
                  <c:v>0.51381215999999996</c:v>
                </c:pt>
                <c:pt idx="5">
                  <c:v>0.43646409999999997</c:v>
                </c:pt>
                <c:pt idx="6">
                  <c:v>0.47513812000000005</c:v>
                </c:pt>
                <c:pt idx="7">
                  <c:v>0.52486188</c:v>
                </c:pt>
                <c:pt idx="8">
                  <c:v>0.48066298000000002</c:v>
                </c:pt>
                <c:pt idx="9">
                  <c:v>0.45856353999999999</c:v>
                </c:pt>
                <c:pt idx="10">
                  <c:v>0.41436464000000006</c:v>
                </c:pt>
              </c:numCache>
            </c:numRef>
          </c:val>
          <c:extLst>
            <c:ext xmlns:c16="http://schemas.microsoft.com/office/drawing/2014/chart" uri="{C3380CC4-5D6E-409C-BE32-E72D297353CC}">
              <c16:uniqueId val="{00000003-24FF-4AA4-87EC-7AC974287237}"/>
            </c:ext>
          </c:extLst>
        </c:ser>
        <c:ser>
          <c:idx val="4"/>
          <c:order val="4"/>
          <c:tx>
            <c:strRef>
              <c:f>Sheet1!$F$1</c:f>
              <c:strCache>
                <c:ptCount val="1"/>
                <c:pt idx="0">
                  <c:v>KR</c:v>
                </c:pt>
              </c:strCache>
            </c:strRef>
          </c:tx>
          <c:spPr>
            <a:solidFill>
              <a:schemeClr val="accent5"/>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Sheet1!$F$2:$F$12</c:f>
              <c:numCache>
                <c:formatCode>0%</c:formatCode>
                <c:ptCount val="11"/>
                <c:pt idx="0">
                  <c:v>0.51630433999999992</c:v>
                </c:pt>
                <c:pt idx="1">
                  <c:v>0.53804346999999997</c:v>
                </c:pt>
                <c:pt idx="2">
                  <c:v>0.59239129999999995</c:v>
                </c:pt>
                <c:pt idx="3">
                  <c:v>0.53260869</c:v>
                </c:pt>
                <c:pt idx="4">
                  <c:v>0.54347826999999993</c:v>
                </c:pt>
                <c:pt idx="5">
                  <c:v>0.50543479000000002</c:v>
                </c:pt>
                <c:pt idx="6">
                  <c:v>0.52717390999999991</c:v>
                </c:pt>
                <c:pt idx="7">
                  <c:v>0.54347827000000004</c:v>
                </c:pt>
                <c:pt idx="8">
                  <c:v>0.52173913000000005</c:v>
                </c:pt>
                <c:pt idx="9">
                  <c:v>0.52717391000000002</c:v>
                </c:pt>
                <c:pt idx="10">
                  <c:v>0.50543477999999997</c:v>
                </c:pt>
              </c:numCache>
            </c:numRef>
          </c:val>
          <c:extLst>
            <c:ext xmlns:c16="http://schemas.microsoft.com/office/drawing/2014/chart" uri="{C3380CC4-5D6E-409C-BE32-E72D297353CC}">
              <c16:uniqueId val="{00000004-24FF-4AA4-87EC-7AC974287237}"/>
            </c:ext>
          </c:extLst>
        </c:ser>
        <c:ser>
          <c:idx val="5"/>
          <c:order val="5"/>
          <c:tx>
            <c:strRef>
              <c:f>Sheet1!$G$1</c:f>
              <c:strCache>
                <c:ptCount val="1"/>
                <c:pt idx="0">
                  <c:v>AU</c:v>
                </c:pt>
              </c:strCache>
            </c:strRef>
          </c:tx>
          <c:spPr>
            <a:solidFill>
              <a:schemeClr val="accent6"/>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Sheet1!$G$2:$G$12</c:f>
              <c:numCache>
                <c:formatCode>0%</c:formatCode>
                <c:ptCount val="11"/>
                <c:pt idx="0">
                  <c:v>0.40579709999999997</c:v>
                </c:pt>
                <c:pt idx="1">
                  <c:v>0.36231883999999998</c:v>
                </c:pt>
                <c:pt idx="2">
                  <c:v>0.34057971000000004</c:v>
                </c:pt>
                <c:pt idx="3">
                  <c:v>0.31884057999999998</c:v>
                </c:pt>
                <c:pt idx="4">
                  <c:v>0.34057970999999998</c:v>
                </c:pt>
                <c:pt idx="5">
                  <c:v>0.32608694999999999</c:v>
                </c:pt>
                <c:pt idx="6">
                  <c:v>0.28985506999999999</c:v>
                </c:pt>
                <c:pt idx="7">
                  <c:v>0.32608694999999999</c:v>
                </c:pt>
                <c:pt idx="8">
                  <c:v>0.32608696000000004</c:v>
                </c:pt>
                <c:pt idx="9">
                  <c:v>0.33333333999999998</c:v>
                </c:pt>
                <c:pt idx="10">
                  <c:v>0.31159419999999999</c:v>
                </c:pt>
              </c:numCache>
            </c:numRef>
          </c:val>
          <c:extLst>
            <c:ext xmlns:c16="http://schemas.microsoft.com/office/drawing/2014/chart" uri="{C3380CC4-5D6E-409C-BE32-E72D297353CC}">
              <c16:uniqueId val="{00000005-24FF-4AA4-87EC-7AC97428723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Sheet1!$A$2:$A$12</c:f>
              <c:strCache>
                <c:ptCount val="11"/>
                <c:pt idx="0">
                  <c:v>SunFiber®</c:v>
                </c:pt>
                <c:pt idx="1">
                  <c:v>Actizin®</c:v>
                </c:pt>
                <c:pt idx="2">
                  <c:v>Inavea™</c:v>
                </c:pt>
                <c:pt idx="3">
                  <c:v>Livaux®</c:v>
                </c:pt>
                <c:pt idx="4">
                  <c:v>PreticX®</c:v>
                </c:pt>
                <c:pt idx="5">
                  <c:v>Bimuno®</c:v>
                </c:pt>
                <c:pt idx="6">
                  <c:v>Orafti®</c:v>
                </c:pt>
                <c:pt idx="7">
                  <c:v>PreForPro®</c:v>
                </c:pt>
                <c:pt idx="8">
                  <c:v>VITAGOS™</c:v>
                </c:pt>
                <c:pt idx="9">
                  <c:v>EpiCor®</c:v>
                </c:pt>
                <c:pt idx="10">
                  <c:v>Solnul™</c:v>
                </c:pt>
              </c:strCache>
            </c:strRef>
          </c:cat>
          <c:val>
            <c:numRef>
              <c:f>Sheet1!$H$2:$H$12</c:f>
              <c:numCache>
                <c:formatCode>0%</c:formatCode>
                <c:ptCount val="11"/>
                <c:pt idx="0">
                  <c:v>0.88054608000000001</c:v>
                </c:pt>
                <c:pt idx="1">
                  <c:v>0.81569965999999994</c:v>
                </c:pt>
                <c:pt idx="2">
                  <c:v>0.77133106000000007</c:v>
                </c:pt>
                <c:pt idx="3">
                  <c:v>0.81911263000000001</c:v>
                </c:pt>
                <c:pt idx="4">
                  <c:v>0.84982935000000015</c:v>
                </c:pt>
                <c:pt idx="5">
                  <c:v>0.80546075000000006</c:v>
                </c:pt>
                <c:pt idx="6">
                  <c:v>0.79863481000000003</c:v>
                </c:pt>
                <c:pt idx="7">
                  <c:v>0.82593856999999993</c:v>
                </c:pt>
                <c:pt idx="8">
                  <c:v>0.79863481000000003</c:v>
                </c:pt>
                <c:pt idx="9">
                  <c:v>0.80887372000000002</c:v>
                </c:pt>
                <c:pt idx="10">
                  <c:v>0.75085323999999998</c:v>
                </c:pt>
              </c:numCache>
            </c:numRef>
          </c:val>
          <c:extLst>
            <c:ext xmlns:c16="http://schemas.microsoft.com/office/drawing/2014/chart" uri="{C3380CC4-5D6E-409C-BE32-E72D297353CC}">
              <c16:uniqueId val="{00000006-24FF-4AA4-87EC-7AC974287237}"/>
            </c:ext>
          </c:extLst>
        </c:ser>
        <c:dLbls>
          <c:showLegendKey val="0"/>
          <c:showVal val="0"/>
          <c:showCatName val="0"/>
          <c:showSerName val="0"/>
          <c:showPercent val="0"/>
          <c:showBubbleSize val="0"/>
        </c:dLbls>
        <c:gapWidth val="219"/>
        <c:overlap val="-27"/>
        <c:axId val="2134112992"/>
        <c:axId val="2134113712"/>
      </c:barChart>
      <c:catAx>
        <c:axId val="21341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3712"/>
        <c:crosses val="autoZero"/>
        <c:auto val="1"/>
        <c:lblAlgn val="ctr"/>
        <c:lblOffset val="100"/>
        <c:noMultiLvlLbl val="0"/>
      </c:catAx>
      <c:valAx>
        <c:axId val="213411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411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555-4E33-8D28-A00BDE48E856}"/>
                </c:ext>
              </c:extLst>
            </c:dLbl>
            <c:dLbl>
              <c:idx val="2"/>
              <c:layout>
                <c:manualLayout>
                  <c:x val="2.8068536609402403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55-4E33-8D28-A00BDE48E856}"/>
                </c:ext>
              </c:extLst>
            </c:dLbl>
            <c:dLbl>
              <c:idx val="3"/>
              <c:layout>
                <c:manualLayout>
                  <c:x val="1.0434293047158324E-3"/>
                  <c:y val="2.0616179746156866E-4"/>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555-4E33-8D28-A00BDE48E856}"/>
                </c:ext>
              </c:extLst>
            </c:dLbl>
            <c:dLbl>
              <c:idx val="4"/>
              <c:layout>
                <c:manualLayout>
                  <c:x val="3.8627328254838933E-3"/>
                  <c:y val="-3.5416352865971619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&lt;£25,000</c:v>
                </c:pt>
                <c:pt idx="1">
                  <c:v>£25,001 - £34,999</c:v>
                </c:pt>
                <c:pt idx="2">
                  <c:v>£35,000 - £59,999</c:v>
                </c:pt>
                <c:pt idx="3">
                  <c:v>£60,000 - £99,999</c:v>
                </c:pt>
                <c:pt idx="4">
                  <c:v>£100,000 - £149,999</c:v>
                </c:pt>
                <c:pt idx="5">
                  <c:v>£150,000+</c:v>
                </c:pt>
              </c:strCache>
            </c:strRef>
          </c:cat>
          <c:val>
            <c:numRef>
              <c:f>Sheet1!$B$2:$B$7</c:f>
              <c:numCache>
                <c:formatCode>0%</c:formatCode>
                <c:ptCount val="6"/>
                <c:pt idx="0">
                  <c:v>0.13095238000000001</c:v>
                </c:pt>
                <c:pt idx="1">
                  <c:v>0.23809524000000001</c:v>
                </c:pt>
                <c:pt idx="2">
                  <c:v>0.28571428999999998</c:v>
                </c:pt>
                <c:pt idx="3">
                  <c:v>0.15476190000000001</c:v>
                </c:pt>
                <c:pt idx="4">
                  <c:v>0.13690475999999999</c:v>
                </c:pt>
                <c:pt idx="5">
                  <c:v>5.3571430000000003E-2</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1.1473461650627004E-2"/>
                  <c:y val="4.844087197433662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9810440359"/>
                      <c:h val="0.19544801691455235"/>
                    </c:manualLayout>
                  </c15:layout>
                </c:ext>
                <c:ext xmlns:c16="http://schemas.microsoft.com/office/drawing/2014/chart" uri="{C3380CC4-5D6E-409C-BE32-E72D297353CC}">
                  <c16:uniqueId val="{00000003-B660-46F3-8746-16C98DA450C1}"/>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3248505395158933"/>
                    </c:manualLayout>
                  </c15:layout>
                </c:ext>
                <c:ext xmlns:c16="http://schemas.microsoft.com/office/drawing/2014/chart" uri="{C3380CC4-5D6E-409C-BE32-E72D297353CC}">
                  <c16:uniqueId val="{00000005-B660-46F3-8746-16C98DA450C1}"/>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2.817585301837262E-2"/>
                  <c:y val="6.8350831146106732E-4"/>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&lt;£25,000</c:v>
                </c:pt>
                <c:pt idx="1">
                  <c:v>£25,001 - £34,999</c:v>
                </c:pt>
                <c:pt idx="2">
                  <c:v>£35,000 - £59,999</c:v>
                </c:pt>
                <c:pt idx="3">
                  <c:v>£60,000 - £99,999</c:v>
                </c:pt>
                <c:pt idx="4">
                  <c:v>£100,000 - £149,999</c:v>
                </c:pt>
                <c:pt idx="5">
                  <c:v>£150,000+</c:v>
                </c:pt>
              </c:strCache>
            </c:strRef>
          </c:cat>
          <c:val>
            <c:numRef>
              <c:f>Sheet1!$B$2:$B$7</c:f>
              <c:numCache>
                <c:formatCode>0%</c:formatCode>
                <c:ptCount val="6"/>
                <c:pt idx="0">
                  <c:v>7.9365080000000005E-2</c:v>
                </c:pt>
                <c:pt idx="1">
                  <c:v>0.31746032000000002</c:v>
                </c:pt>
                <c:pt idx="2">
                  <c:v>0.22222222</c:v>
                </c:pt>
                <c:pt idx="3">
                  <c:v>9.5238099999999992E-2</c:v>
                </c:pt>
                <c:pt idx="4">
                  <c:v>0.22222222</c:v>
                </c:pt>
                <c:pt idx="5">
                  <c:v>6.3492060000000003E-2</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1.3615303295421405E-2"/>
                  <c:y val="1.054972295129767E-2"/>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24174431321084863"/>
                    </c:manualLayout>
                  </c15:layout>
                </c:ext>
                <c:ext xmlns:c16="http://schemas.microsoft.com/office/drawing/2014/chart" uri="{C3380CC4-5D6E-409C-BE32-E72D297353CC}">
                  <c16:uniqueId val="{00000003-BE38-4F27-8E96-AC7800F138A0}"/>
                </c:ext>
              </c:extLst>
            </c:dLbl>
            <c:dLbl>
              <c:idx val="2"/>
              <c:layout>
                <c:manualLayout>
                  <c:x val="2.233842052586965E-7"/>
                  <c:y val="-3.2407434724455182E-2"/>
                </c:manualLayout>
              </c:layout>
              <c:showLegendKey val="0"/>
              <c:showVal val="0"/>
              <c:showCatName val="1"/>
              <c:showSerName val="0"/>
              <c:showPercent val="1"/>
              <c:showBubbleSize val="0"/>
              <c:extLst>
                <c:ext xmlns:c15="http://schemas.microsoft.com/office/drawing/2012/chart" uri="{CE6537A1-D6FC-4f65-9D91-7224C49458BB}">
                  <c15:layout>
                    <c:manualLayout>
                      <c:w val="0.2839176873724118"/>
                      <c:h val="0.22322579469233009"/>
                    </c:manualLayout>
                  </c15:layout>
                </c:ext>
                <c:ext xmlns:c16="http://schemas.microsoft.com/office/drawing/2014/chart" uri="{C3380CC4-5D6E-409C-BE32-E72D297353CC}">
                  <c16:uniqueId val="{00000005-BE38-4F27-8E96-AC7800F138A0}"/>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layout>
                <c:manualLayout>
                  <c:x val="9.2594415281423148E-3"/>
                  <c:y val="-4.6296296296296294E-2"/>
                </c:manualLayout>
              </c:layout>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2.3148148148148064E-2"/>
                  <c:y val="2.3148330417031203E-2"/>
                </c:manualLayout>
              </c:layout>
              <c:showLegendKey val="0"/>
              <c:showVal val="0"/>
              <c:showCatName val="1"/>
              <c:showSerName val="0"/>
              <c:showPercent val="1"/>
              <c:showBubbleSize val="0"/>
              <c:extLst>
                <c:ext xmlns:c15="http://schemas.microsoft.com/office/drawing/2012/chart" uri="{CE6537A1-D6FC-4f65-9D91-7224C49458BB}">
                  <c15:layout>
                    <c:manualLayout>
                      <c:w val="0.30337962962962961"/>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&lt;£25,000</c:v>
                </c:pt>
                <c:pt idx="1">
                  <c:v>£25,001 - £34,999</c:v>
                </c:pt>
                <c:pt idx="2">
                  <c:v>£35,000 - £59,999</c:v>
                </c:pt>
                <c:pt idx="3">
                  <c:v>£60,000 - £99,999</c:v>
                </c:pt>
                <c:pt idx="4">
                  <c:v>£100,000 - £149,999</c:v>
                </c:pt>
                <c:pt idx="5">
                  <c:v>£150,000+</c:v>
                </c:pt>
              </c:strCache>
            </c:strRef>
          </c:cat>
          <c:val>
            <c:numRef>
              <c:f>Sheet1!$B$2:$B$7</c:f>
              <c:numCache>
                <c:formatCode>0%</c:formatCode>
                <c:ptCount val="6"/>
                <c:pt idx="0">
                  <c:v>0.16438356000000001</c:v>
                </c:pt>
                <c:pt idx="1">
                  <c:v>0.13698630000000001</c:v>
                </c:pt>
                <c:pt idx="2">
                  <c:v>0.30136985999999999</c:v>
                </c:pt>
                <c:pt idx="3">
                  <c:v>0.23287670999999999</c:v>
                </c:pt>
                <c:pt idx="4">
                  <c:v>9.5890409999999995E-2</c:v>
                </c:pt>
                <c:pt idx="5">
                  <c:v>6.8493150000000003E-2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Lbls>
            <c:dLbl>
              <c:idx val="0"/>
              <c:layout>
                <c:manualLayout>
                  <c:x val="-1.6304316127150772E-2"/>
                  <c:y val="5.3070501603966085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9857013562861729E-3"/>
                  <c:y val="-5.6540080694537156E-3"/>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1908183872849227"/>
                    </c:manualLayout>
                  </c15:layout>
                </c:ext>
                <c:ext xmlns:c16="http://schemas.microsoft.com/office/drawing/2014/chart" uri="{C3380CC4-5D6E-409C-BE32-E72D297353CC}">
                  <c16:uniqueId val="{00000003-281A-4459-9CAE-16785BAC394E}"/>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0007764654418198"/>
                    </c:manualLayout>
                  </c15:layout>
                </c:ext>
                <c:ext xmlns:c16="http://schemas.microsoft.com/office/drawing/2014/chart" uri="{C3380CC4-5D6E-409C-BE32-E72D297353CC}">
                  <c16:uniqueId val="{00000005-281A-4459-9CAE-16785BAC394E}"/>
                </c:ext>
              </c:extLst>
            </c:dLbl>
            <c:dLbl>
              <c:idx val="3"/>
              <c:layout>
                <c:manualLayout>
                  <c:x val="4.6296296296295444E-3"/>
                  <c:y val="-1.8518153980752405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2.3148330417031203E-2"/>
                  <c:y val="2.3148148148148064E-2"/>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5"/>
                <c:pt idx="0">
                  <c:v>&lt;£25,000</c:v>
                </c:pt>
                <c:pt idx="1">
                  <c:v>£25,001 - £34,999</c:v>
                </c:pt>
                <c:pt idx="2">
                  <c:v>£35,000 - £59,999</c:v>
                </c:pt>
                <c:pt idx="3">
                  <c:v>£60,000 - £99,999</c:v>
                </c:pt>
                <c:pt idx="4">
                  <c:v>£100,000 - £149,999</c:v>
                </c:pt>
              </c:strCache>
              <c:extLst/>
            </c:strRef>
          </c:cat>
          <c:val>
            <c:numRef>
              <c:f>Sheet1!$B$2:$B$7</c:f>
              <c:numCache>
                <c:formatCode>0%</c:formatCode>
                <c:ptCount val="5"/>
                <c:pt idx="0">
                  <c:v>0.15625</c:v>
                </c:pt>
                <c:pt idx="1">
                  <c:v>0.3125</c:v>
                </c:pt>
                <c:pt idx="2">
                  <c:v>0.375</c:v>
                </c:pt>
                <c:pt idx="3">
                  <c:v>9.375E-2</c:v>
                </c:pt>
                <c:pt idx="4">
                  <c:v>6.25E-2</c:v>
                </c:pt>
              </c:numCache>
              <c:extLst/>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7.8817730000000003E-2</c:v>
                </c:pt>
                <c:pt idx="1">
                  <c:v>0.26108374000000001</c:v>
                </c:pt>
                <c:pt idx="2">
                  <c:v>0.46798030000000002</c:v>
                </c:pt>
                <c:pt idx="3">
                  <c:v>0.13300492999999999</c:v>
                </c:pt>
                <c:pt idx="4">
                  <c:v>5.9113300000000008E-2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555-4E33-8D28-A00BDE48E856}"/>
                </c:ext>
              </c:extLst>
            </c:dLbl>
            <c:dLbl>
              <c:idx val="2"/>
              <c:layout>
                <c:manualLayout>
                  <c:x val="2.8068536609402403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55-4E33-8D28-A00BDE48E856}"/>
                </c:ext>
              </c:extLst>
            </c:dLbl>
            <c:dLbl>
              <c:idx val="3"/>
              <c:layout>
                <c:manualLayout>
                  <c:x val="2.1015628512085226E-2"/>
                  <c:y val="3.768522510690586E-3"/>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555-4E33-8D28-A00BDE48E856}"/>
                </c:ext>
              </c:extLst>
            </c:dLbl>
            <c:dLbl>
              <c:idx val="4"/>
              <c:layout>
                <c:manualLayout>
                  <c:x val="1.3848830918846833E-2"/>
                  <c:y val="-3.1854101399628236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9.3596059999999995E-2</c:v>
                </c:pt>
                <c:pt idx="1">
                  <c:v>0.19211823</c:v>
                </c:pt>
                <c:pt idx="2">
                  <c:v>0.32019703999999999</c:v>
                </c:pt>
                <c:pt idx="3">
                  <c:v>0.25615764000000002</c:v>
                </c:pt>
                <c:pt idx="4">
                  <c:v>9.3596059999999995E-2</c:v>
                </c:pt>
                <c:pt idx="5">
                  <c:v>4.4334980000000003E-2</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3.4621609798775071E-2"/>
                  <c:y val="4.8440871974336455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9810440359"/>
                      <c:h val="0.19544801691455235"/>
                    </c:manualLayout>
                  </c15:layout>
                </c:ext>
                <c:ext xmlns:c16="http://schemas.microsoft.com/office/drawing/2014/chart" uri="{C3380CC4-5D6E-409C-BE32-E72D297353CC}">
                  <c16:uniqueId val="{00000003-B660-46F3-8746-16C98DA450C1}"/>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3248505395158933"/>
                    </c:manualLayout>
                  </c15:layout>
                </c:ext>
                <c:ext xmlns:c16="http://schemas.microsoft.com/office/drawing/2014/chart" uri="{C3380CC4-5D6E-409C-BE32-E72D297353CC}">
                  <c16:uniqueId val="{00000005-B660-46F3-8746-16C98DA450C1}"/>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1.8916593759113358E-2"/>
                  <c:y val="2.8461286089238761E-2"/>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8.6956520000000009E-2</c:v>
                </c:pt>
                <c:pt idx="1">
                  <c:v>0.10144928</c:v>
                </c:pt>
                <c:pt idx="2">
                  <c:v>0.30434782999999999</c:v>
                </c:pt>
                <c:pt idx="3">
                  <c:v>0.27536231999999999</c:v>
                </c:pt>
                <c:pt idx="4">
                  <c:v>0.15942028999999999</c:v>
                </c:pt>
                <c:pt idx="5">
                  <c:v>7.2463769999999997E-2</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2.4154272382618841E-3"/>
                  <c:y val="4.8440871974336455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1.3615303295421405E-2"/>
                  <c:y val="1.054972295129767E-2"/>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24174431321084863"/>
                    </c:manualLayout>
                  </c15:layout>
                </c:ext>
                <c:ext xmlns:c16="http://schemas.microsoft.com/office/drawing/2014/chart" uri="{C3380CC4-5D6E-409C-BE32-E72D297353CC}">
                  <c16:uniqueId val="{00000003-BE38-4F27-8E96-AC7800F138A0}"/>
                </c:ext>
              </c:extLst>
            </c:dLbl>
            <c:dLbl>
              <c:idx val="2"/>
              <c:layout>
                <c:manualLayout>
                  <c:x val="2.233842052586965E-7"/>
                  <c:y val="-3.2407434724455182E-2"/>
                </c:manualLayout>
              </c:layout>
              <c:showLegendKey val="0"/>
              <c:showVal val="0"/>
              <c:showCatName val="1"/>
              <c:showSerName val="0"/>
              <c:showPercent val="1"/>
              <c:showBubbleSize val="0"/>
              <c:extLst>
                <c:ext xmlns:c15="http://schemas.microsoft.com/office/drawing/2012/chart" uri="{CE6537A1-D6FC-4f65-9D91-7224C49458BB}">
                  <c15:layout>
                    <c:manualLayout>
                      <c:w val="0.2839176873724118"/>
                      <c:h val="0.22322579469233009"/>
                    </c:manualLayout>
                  </c15:layout>
                </c:ext>
                <c:ext xmlns:c16="http://schemas.microsoft.com/office/drawing/2014/chart" uri="{C3380CC4-5D6E-409C-BE32-E72D297353CC}">
                  <c16:uniqueId val="{00000005-BE38-4F27-8E96-AC7800F138A0}"/>
                </c:ext>
              </c:extLst>
            </c:dLbl>
            <c:dLbl>
              <c:idx val="3"/>
              <c:layout>
                <c:manualLayout>
                  <c:x val="-2.3148148148148147E-2"/>
                  <c:y val="-2.3148148148148147E-2"/>
                </c:manualLayout>
              </c:layout>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layout>
                <c:manualLayout>
                  <c:x val="6.0386227763196264E-2"/>
                  <c:y val="-4.6296296296296384E-2"/>
                </c:manualLayout>
              </c:layout>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6.0185185185185182E-2"/>
                  <c:y val="-4.6294473607466583E-3"/>
                </c:manualLayout>
              </c:layout>
              <c:showLegendKey val="0"/>
              <c:showVal val="0"/>
              <c:showCatName val="1"/>
              <c:showSerName val="0"/>
              <c:showPercent val="1"/>
              <c:showBubbleSize val="0"/>
              <c:extLst>
                <c:ext xmlns:c15="http://schemas.microsoft.com/office/drawing/2012/chart" uri="{CE6537A1-D6FC-4f65-9D91-7224C49458BB}">
                  <c15:layout>
                    <c:manualLayout>
                      <c:w val="0.30337962962962961"/>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6.3157889999999994E-2</c:v>
                </c:pt>
                <c:pt idx="1">
                  <c:v>0.23157895000000001</c:v>
                </c:pt>
                <c:pt idx="2">
                  <c:v>0.32631578999999999</c:v>
                </c:pt>
                <c:pt idx="3">
                  <c:v>0.29473684</c:v>
                </c:pt>
                <c:pt idx="4">
                  <c:v>6.3157889999999994E-2</c:v>
                </c:pt>
                <c:pt idx="5">
                  <c:v>2.1052629999999999E-2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555-4E33-8D28-A00BDE48E856}"/>
                </c:ext>
              </c:extLst>
            </c:dLbl>
            <c:dLbl>
              <c:idx val="2"/>
              <c:layout>
                <c:manualLayout>
                  <c:x val="2.8068536609402403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55-4E33-8D28-A00BDE48E856}"/>
                </c:ext>
              </c:extLst>
            </c:dLbl>
            <c:dLbl>
              <c:idx val="3"/>
              <c:layout>
                <c:manualLayout>
                  <c:x val="2.1015628512085226E-2"/>
                  <c:y val="3.768522510690586E-3"/>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555-4E33-8D28-A00BDE48E856}"/>
                </c:ext>
              </c:extLst>
            </c:dLbl>
            <c:dLbl>
              <c:idx val="4"/>
              <c:layout>
                <c:manualLayout>
                  <c:x val="-1.9438162725696422E-2"/>
                  <c:y val="1.0892916196491548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0.20410702999999999</c:v>
                </c:pt>
                <c:pt idx="1">
                  <c:v>0.21157435999999999</c:v>
                </c:pt>
                <c:pt idx="2">
                  <c:v>0.22028624999999999</c:v>
                </c:pt>
                <c:pt idx="3">
                  <c:v>0.16614809999999999</c:v>
                </c:pt>
                <c:pt idx="4">
                  <c:v>0.12507778</c:v>
                </c:pt>
                <c:pt idx="5">
                  <c:v>7.2806469999999998E-2</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Pt>
            <c:idx val="5"/>
            <c:bubble3D val="0"/>
            <c:spPr>
              <a:solidFill>
                <a:schemeClr val="accent6"/>
              </a:solidFill>
              <a:ln>
                <a:noFill/>
              </a:ln>
              <a:effectLst/>
            </c:spPr>
            <c:extLst>
              <c:ext xmlns:c16="http://schemas.microsoft.com/office/drawing/2014/chart" uri="{C3380CC4-5D6E-409C-BE32-E72D297353CC}">
                <c16:uniqueId val="{0000000B-281A-4459-9CAE-16785BAC394E}"/>
              </c:ext>
            </c:extLst>
          </c:dPt>
          <c:dLbls>
            <c:dLbl>
              <c:idx val="0"/>
              <c:layout>
                <c:manualLayout>
                  <c:x val="-2.5563575386410031E-2"/>
                  <c:y val="4.3811242344706743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9857013562861729E-3"/>
                  <c:y val="-5.6540080694537156E-3"/>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1908183872849227"/>
                    </c:manualLayout>
                  </c15:layout>
                </c:ext>
                <c:ext xmlns:c16="http://schemas.microsoft.com/office/drawing/2014/chart" uri="{C3380CC4-5D6E-409C-BE32-E72D297353CC}">
                  <c16:uniqueId val="{00000003-281A-4459-9CAE-16785BAC394E}"/>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0007764654418198"/>
                    </c:manualLayout>
                  </c15:layout>
                </c:ext>
                <c:ext xmlns:c16="http://schemas.microsoft.com/office/drawing/2014/chart" uri="{C3380CC4-5D6E-409C-BE32-E72D297353CC}">
                  <c16:uniqueId val="{00000005-281A-4459-9CAE-16785BAC394E}"/>
                </c:ext>
              </c:extLst>
            </c:dLbl>
            <c:dLbl>
              <c:idx val="3"/>
              <c:layout>
                <c:manualLayout>
                  <c:x val="-2.7777867429205197E-2"/>
                  <c:y val="-1.8518258098713318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1.851870078740149E-2"/>
                  <c:y val="3.7037037037037035E-2"/>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dLbl>
              <c:idx val="5"/>
              <c:layout>
                <c:manualLayout>
                  <c:x val="-2.5462962962963048E-2"/>
                  <c:y val="8.3333515602216385E-2"/>
                </c:manualLayout>
              </c:layout>
              <c:showLegendKey val="0"/>
              <c:showVal val="0"/>
              <c:showCatName val="1"/>
              <c:showSerName val="0"/>
              <c:showPercent val="1"/>
              <c:showBubbleSize val="0"/>
              <c:extLst>
                <c:ext xmlns:c15="http://schemas.microsoft.com/office/drawing/2012/chart" uri="{CE6537A1-D6FC-4f65-9D91-7224C49458BB}">
                  <c15:layout>
                    <c:manualLayout>
                      <c:w val="0.31263888888888891"/>
                      <c:h val="0.15756962671332747"/>
                    </c:manualLayout>
                  </c15:layout>
                </c:ext>
                <c:ext xmlns:c16="http://schemas.microsoft.com/office/drawing/2014/chart" uri="{C3380CC4-5D6E-409C-BE32-E72D297353CC}">
                  <c16:uniqueId val="{0000000B-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0.17948718</c:v>
                </c:pt>
                <c:pt idx="1">
                  <c:v>0.25641026</c:v>
                </c:pt>
                <c:pt idx="2">
                  <c:v>0.33333332999999998</c:v>
                </c:pt>
                <c:pt idx="3">
                  <c:v>0.12820513</c:v>
                </c:pt>
                <c:pt idx="4">
                  <c:v>5.1282050000000003E-2</c:v>
                </c:pt>
                <c:pt idx="5">
                  <c:v>5.1282050000000003E-2</c:v>
                </c:pt>
              </c:numCache>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6.0728740000000003E-2</c:v>
                </c:pt>
                <c:pt idx="1">
                  <c:v>0.20242915</c:v>
                </c:pt>
                <c:pt idx="2">
                  <c:v>0.48582996000000001</c:v>
                </c:pt>
                <c:pt idx="3">
                  <c:v>0.16194332</c:v>
                </c:pt>
                <c:pt idx="4">
                  <c:v>8.9068830000000002E-2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4.2751246034392079E-2"/>
                  <c:y val="7.124502932686499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555-4E33-8D28-A00BDE48E856}"/>
                </c:ext>
              </c:extLst>
            </c:dLbl>
            <c:dLbl>
              <c:idx val="2"/>
              <c:layout>
                <c:manualLayout>
                  <c:x val="2.8068536609402403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55-4E33-8D28-A00BDE48E856}"/>
                </c:ext>
              </c:extLst>
            </c:dLbl>
            <c:dLbl>
              <c:idx val="3"/>
              <c:layout>
                <c:manualLayout>
                  <c:x val="-8.9426687886471085E-3"/>
                  <c:y val="-4.6103107265001497E-2"/>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555-4E33-8D28-A00BDE48E856}"/>
                </c:ext>
              </c:extLst>
            </c:dLbl>
            <c:dLbl>
              <c:idx val="4"/>
              <c:layout>
                <c:manualLayout>
                  <c:x val="1.7177530283301146E-2"/>
                  <c:y val="-2.4729598466941671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3555-4E33-8D28-A00BDE48E856}"/>
                </c:ext>
              </c:extLst>
            </c:dLbl>
            <c:dLbl>
              <c:idx val="5"/>
              <c:layout>
                <c:manualLayout>
                  <c:x val="-1.9972196186726004E-2"/>
                  <c:y val="3.91847661297764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0.17408907000000001</c:v>
                </c:pt>
                <c:pt idx="1">
                  <c:v>0.33198380999999999</c:v>
                </c:pt>
                <c:pt idx="2">
                  <c:v>0.29554656000000001</c:v>
                </c:pt>
                <c:pt idx="3">
                  <c:v>0.12550607</c:v>
                </c:pt>
                <c:pt idx="4">
                  <c:v>5.2631579999999997E-2</c:v>
                </c:pt>
                <c:pt idx="5">
                  <c:v>2.0242909999999999E-2</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Lbls>
            <c:dLbl>
              <c:idx val="0"/>
              <c:layout>
                <c:manualLayout>
                  <c:x val="1.1473461650627004E-2"/>
                  <c:y val="4.844087197433662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9810440359"/>
                      <c:h val="0.19544801691455235"/>
                    </c:manualLayout>
                  </c15:layout>
                </c:ext>
                <c:ext xmlns:c16="http://schemas.microsoft.com/office/drawing/2014/chart" uri="{C3380CC4-5D6E-409C-BE32-E72D297353CC}">
                  <c16:uniqueId val="{00000003-B660-46F3-8746-16C98DA450C1}"/>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3248505395158933"/>
                    </c:manualLayout>
                  </c15:layout>
                </c:ext>
                <c:ext xmlns:c16="http://schemas.microsoft.com/office/drawing/2014/chart" uri="{C3380CC4-5D6E-409C-BE32-E72D297353CC}">
                  <c16:uniqueId val="{00000005-B660-46F3-8746-16C98DA450C1}"/>
                </c:ext>
              </c:extLst>
            </c:dLbl>
            <c:dLbl>
              <c:idx val="3"/>
              <c:layout>
                <c:manualLayout>
                  <c:x val="1.3888888888888805E-2"/>
                  <c:y val="-4.166648439778365E-2"/>
                </c:manualLayout>
              </c:layout>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6144101778944299E-2"/>
                  <c:y val="3.240722513852435E-2"/>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5"/>
                <c:pt idx="0">
                  <c:v>&lt;$30,000</c:v>
                </c:pt>
                <c:pt idx="1">
                  <c:v>$30,000-$44,999</c:v>
                </c:pt>
                <c:pt idx="2">
                  <c:v>$45,000-$69,999</c:v>
                </c:pt>
                <c:pt idx="3">
                  <c:v>$70,000-$99,999</c:v>
                </c:pt>
                <c:pt idx="4">
                  <c:v>$100,000-$149,999</c:v>
                </c:pt>
              </c:strCache>
              <c:extLst/>
            </c:strRef>
          </c:cat>
          <c:val>
            <c:numRef>
              <c:f>Sheet1!$B$2:$B$7</c:f>
              <c:numCache>
                <c:formatCode>0%</c:formatCode>
                <c:ptCount val="5"/>
                <c:pt idx="0">
                  <c:v>0.15384614999999999</c:v>
                </c:pt>
                <c:pt idx="1">
                  <c:v>0.30769231000000002</c:v>
                </c:pt>
                <c:pt idx="2">
                  <c:v>0.38461538000000001</c:v>
                </c:pt>
                <c:pt idx="3">
                  <c:v>6.1538460000000003E-2</c:v>
                </c:pt>
                <c:pt idx="4">
                  <c:v>9.2307689999999998E-2</c:v>
                </c:pt>
              </c:numCache>
              <c:extLst/>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5.7970982793817481E-2"/>
                  <c:y val="4.381124234470690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1.3615303295421405E-2"/>
                  <c:y val="1.054972295129767E-2"/>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24174431321084863"/>
                    </c:manualLayout>
                  </c15:layout>
                </c:ext>
                <c:ext xmlns:c16="http://schemas.microsoft.com/office/drawing/2014/chart" uri="{C3380CC4-5D6E-409C-BE32-E72D297353CC}">
                  <c16:uniqueId val="{00000003-BE38-4F27-8E96-AC7800F138A0}"/>
                </c:ext>
              </c:extLst>
            </c:dLbl>
            <c:dLbl>
              <c:idx val="2"/>
              <c:layout>
                <c:manualLayout>
                  <c:x val="2.233842052586965E-7"/>
                  <c:y val="-3.2407434724455182E-2"/>
                </c:manualLayout>
              </c:layout>
              <c:showLegendKey val="0"/>
              <c:showVal val="0"/>
              <c:showCatName val="1"/>
              <c:showSerName val="0"/>
              <c:showPercent val="1"/>
              <c:showBubbleSize val="0"/>
              <c:extLst>
                <c:ext xmlns:c15="http://schemas.microsoft.com/office/drawing/2012/chart" uri="{CE6537A1-D6FC-4f65-9D91-7224C49458BB}">
                  <c15:layout>
                    <c:manualLayout>
                      <c:w val="0.2839176873724118"/>
                      <c:h val="0.22322579469233009"/>
                    </c:manualLayout>
                  </c15:layout>
                </c:ext>
                <c:ext xmlns:c16="http://schemas.microsoft.com/office/drawing/2014/chart" uri="{C3380CC4-5D6E-409C-BE32-E72D297353CC}">
                  <c16:uniqueId val="{00000005-BE38-4F27-8E96-AC7800F138A0}"/>
                </c:ext>
              </c:extLst>
            </c:dLbl>
            <c:dLbl>
              <c:idx val="3"/>
              <c:layout>
                <c:manualLayout>
                  <c:x val="9.2592592592592587E-3"/>
                  <c:y val="-6.4814814814814853E-2"/>
                </c:manualLayout>
              </c:layout>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layout>
                <c:manualLayout>
                  <c:x val="3.7037219305920008E-2"/>
                  <c:y val="-2.3148148148148147E-2"/>
                </c:manualLayout>
              </c:layout>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9.2592592592592587E-3"/>
                  <c:y val="7.8703885972586762E-2"/>
                </c:manualLayout>
              </c:layout>
              <c:showLegendKey val="0"/>
              <c:showVal val="0"/>
              <c:showCatName val="1"/>
              <c:showSerName val="0"/>
              <c:showPercent val="1"/>
              <c:showBubbleSize val="0"/>
              <c:extLst>
                <c:ext xmlns:c15="http://schemas.microsoft.com/office/drawing/2012/chart" uri="{CE6537A1-D6FC-4f65-9D91-7224C49458BB}">
                  <c15:layout>
                    <c:manualLayout>
                      <c:w val="0.30337962962962961"/>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0.20833333000000001</c:v>
                </c:pt>
                <c:pt idx="1">
                  <c:v>0.34166667000000001</c:v>
                </c:pt>
                <c:pt idx="2">
                  <c:v>0.23333333000000001</c:v>
                </c:pt>
                <c:pt idx="3">
                  <c:v>0.15833332999999999</c:v>
                </c:pt>
                <c:pt idx="4">
                  <c:v>3.3333330000000001E-2</c:v>
                </c:pt>
                <c:pt idx="5">
                  <c:v>2.5000000000000001E-2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Pt>
            <c:idx val="5"/>
            <c:bubble3D val="0"/>
            <c:spPr>
              <a:solidFill>
                <a:schemeClr val="accent6"/>
              </a:solidFill>
              <a:ln>
                <a:noFill/>
              </a:ln>
              <a:effectLst/>
            </c:spPr>
            <c:extLst>
              <c:ext xmlns:c16="http://schemas.microsoft.com/office/drawing/2014/chart" uri="{C3380CC4-5D6E-409C-BE32-E72D297353CC}">
                <c16:uniqueId val="{0000000B-281A-4459-9CAE-16785BAC394E}"/>
              </c:ext>
            </c:extLst>
          </c:dPt>
          <c:dLbls>
            <c:dLbl>
              <c:idx val="0"/>
              <c:layout>
                <c:manualLayout>
                  <c:x val="2.2142023913677457E-3"/>
                  <c:y val="5.3070501603966168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9857013562861729E-3"/>
                  <c:y val="-5.6540080694537156E-3"/>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1908183872849227"/>
                    </c:manualLayout>
                  </c15:layout>
                </c:ext>
                <c:ext xmlns:c16="http://schemas.microsoft.com/office/drawing/2014/chart" uri="{C3380CC4-5D6E-409C-BE32-E72D297353CC}">
                  <c16:uniqueId val="{00000003-281A-4459-9CAE-16785BAC394E}"/>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0007764654418198"/>
                    </c:manualLayout>
                  </c15:layout>
                </c:ext>
                <c:ext xmlns:c16="http://schemas.microsoft.com/office/drawing/2014/chart" uri="{C3380CC4-5D6E-409C-BE32-E72D297353CC}">
                  <c16:uniqueId val="{00000005-281A-4459-9CAE-16785BAC394E}"/>
                </c:ext>
              </c:extLst>
            </c:dLbl>
            <c:dLbl>
              <c:idx val="3"/>
              <c:layout>
                <c:manualLayout>
                  <c:x val="-1.3888888888888888E-2"/>
                  <c:y val="-7.8703339165937636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4.629647856517935E-2"/>
                  <c:y val="-4.1666666666666664E-2"/>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dLbl>
              <c:idx val="5"/>
              <c:layout>
                <c:manualLayout>
                  <c:x val="-4.3981481481481483E-2"/>
                  <c:y val="9.2594415281422298E-3"/>
                </c:manualLayout>
              </c:layout>
              <c:showLegendKey val="0"/>
              <c:showVal val="0"/>
              <c:showCatName val="1"/>
              <c:showSerName val="0"/>
              <c:showPercent val="1"/>
              <c:showBubbleSize val="0"/>
              <c:extLst>
                <c:ext xmlns:c15="http://schemas.microsoft.com/office/drawing/2012/chart" uri="{CE6537A1-D6FC-4f65-9D91-7224C49458BB}">
                  <c15:layout>
                    <c:manualLayout>
                      <c:w val="0.31263888888888891"/>
                      <c:h val="0.15756962671332747"/>
                    </c:manualLayout>
                  </c15:layout>
                </c:ext>
                <c:ext xmlns:c16="http://schemas.microsoft.com/office/drawing/2014/chart" uri="{C3380CC4-5D6E-409C-BE32-E72D297353CC}">
                  <c16:uniqueId val="{0000000B-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0.12903226000000001</c:v>
                </c:pt>
                <c:pt idx="1">
                  <c:v>0.33870968000000001</c:v>
                </c:pt>
                <c:pt idx="2">
                  <c:v>0.32258065000000002</c:v>
                </c:pt>
                <c:pt idx="3">
                  <c:v>0.12903226000000001</c:v>
                </c:pt>
                <c:pt idx="4">
                  <c:v>4.8387100000000002E-2</c:v>
                </c:pt>
                <c:pt idx="5">
                  <c:v>3.2258059999999998E-2</c:v>
                </c:pt>
              </c:numCache>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8.2278480000000001E-2</c:v>
                </c:pt>
                <c:pt idx="1">
                  <c:v>0.32594937000000002</c:v>
                </c:pt>
                <c:pt idx="2">
                  <c:v>0.38924050999999998</c:v>
                </c:pt>
                <c:pt idx="3">
                  <c:v>0.13291138999999999</c:v>
                </c:pt>
                <c:pt idx="4">
                  <c:v>6.9620249999999995E-2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555-4E33-8D28-A00BDE48E856}"/>
                </c:ext>
              </c:extLst>
            </c:dLbl>
            <c:dLbl>
              <c:idx val="2"/>
              <c:layout>
                <c:manualLayout>
                  <c:x val="2.8068536609402403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55-4E33-8D28-A00BDE48E856}"/>
                </c:ext>
              </c:extLst>
            </c:dLbl>
            <c:dLbl>
              <c:idx val="3"/>
              <c:layout>
                <c:manualLayout>
                  <c:x val="2.1015628512085226E-2"/>
                  <c:y val="3.768522510690586E-3"/>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555-4E33-8D28-A00BDE48E856}"/>
                </c:ext>
              </c:extLst>
            </c:dLbl>
            <c:dLbl>
              <c:idx val="4"/>
              <c:layout>
                <c:manualLayout>
                  <c:x val="-2.7946659034247335E-3"/>
                  <c:y val="-1.7605095534255041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0.10759494</c:v>
                </c:pt>
                <c:pt idx="1">
                  <c:v>0.24050632999999999</c:v>
                </c:pt>
                <c:pt idx="2">
                  <c:v>0.28481012999999999</c:v>
                </c:pt>
                <c:pt idx="3">
                  <c:v>0.2056962</c:v>
                </c:pt>
                <c:pt idx="4">
                  <c:v>0.14240506</c:v>
                </c:pt>
                <c:pt idx="5">
                  <c:v>1.8987339999999998E-2</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1.1473461650627004E-2"/>
                  <c:y val="4.844087197433662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9810440359"/>
                      <c:h val="0.19544801691455235"/>
                    </c:manualLayout>
                  </c15:layout>
                </c:ext>
                <c:ext xmlns:c16="http://schemas.microsoft.com/office/drawing/2014/chart" uri="{C3380CC4-5D6E-409C-BE32-E72D297353CC}">
                  <c16:uniqueId val="{00000003-B660-46F3-8746-16C98DA450C1}"/>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3248505395158933"/>
                    </c:manualLayout>
                  </c15:layout>
                </c:ext>
                <c:ext xmlns:c16="http://schemas.microsoft.com/office/drawing/2014/chart" uri="{C3380CC4-5D6E-409C-BE32-E72D297353CC}">
                  <c16:uniqueId val="{00000005-B660-46F3-8746-16C98DA450C1}"/>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3.2805482648002336E-2"/>
                  <c:y val="-1.7835010207057536E-2"/>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6.976744E-2</c:v>
                </c:pt>
                <c:pt idx="1">
                  <c:v>0.26356589000000002</c:v>
                </c:pt>
                <c:pt idx="2">
                  <c:v>0.17829457000000001</c:v>
                </c:pt>
                <c:pt idx="3">
                  <c:v>0.23255814</c:v>
                </c:pt>
                <c:pt idx="4">
                  <c:v>0.22480620000000001</c:v>
                </c:pt>
                <c:pt idx="5">
                  <c:v>3.1007750000000001E-2</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1.1473461650627004E-2"/>
                  <c:y val="4.8440871974336538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1.3615303295421405E-2"/>
                  <c:y val="1.054972295129767E-2"/>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24174431321084863"/>
                    </c:manualLayout>
                  </c15:layout>
                </c:ext>
                <c:ext xmlns:c16="http://schemas.microsoft.com/office/drawing/2014/chart" uri="{C3380CC4-5D6E-409C-BE32-E72D297353CC}">
                  <c16:uniqueId val="{00000003-BE38-4F27-8E96-AC7800F138A0}"/>
                </c:ext>
              </c:extLst>
            </c:dLbl>
            <c:dLbl>
              <c:idx val="2"/>
              <c:layout>
                <c:manualLayout>
                  <c:x val="2.233842052586965E-7"/>
                  <c:y val="-3.2407434724455182E-2"/>
                </c:manualLayout>
              </c:layout>
              <c:showLegendKey val="0"/>
              <c:showVal val="0"/>
              <c:showCatName val="1"/>
              <c:showSerName val="0"/>
              <c:showPercent val="1"/>
              <c:showBubbleSize val="0"/>
              <c:extLst>
                <c:ext xmlns:c15="http://schemas.microsoft.com/office/drawing/2012/chart" uri="{CE6537A1-D6FC-4f65-9D91-7224C49458BB}">
                  <c15:layout>
                    <c:manualLayout>
                      <c:w val="0.2839176873724118"/>
                      <c:h val="0.22322579469233009"/>
                    </c:manualLayout>
                  </c15:layout>
                </c:ext>
                <c:ext xmlns:c16="http://schemas.microsoft.com/office/drawing/2014/chart" uri="{C3380CC4-5D6E-409C-BE32-E72D297353CC}">
                  <c16:uniqueId val="{00000005-BE38-4F27-8E96-AC7800F138A0}"/>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layout>
                <c:manualLayout>
                  <c:x val="1.3889071157771861E-2"/>
                  <c:y val="-4.1666666666666664E-2"/>
                </c:manualLayout>
              </c:layout>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2.3148148148148064E-2"/>
                  <c:y val="2.3148330417031203E-2"/>
                </c:manualLayout>
              </c:layout>
              <c:showLegendKey val="0"/>
              <c:showVal val="0"/>
              <c:showCatName val="1"/>
              <c:showSerName val="0"/>
              <c:showPercent val="1"/>
              <c:showBubbleSize val="0"/>
              <c:extLst>
                <c:ext xmlns:c15="http://schemas.microsoft.com/office/drawing/2012/chart" uri="{CE6537A1-D6FC-4f65-9D91-7224C49458BB}">
                  <c15:layout>
                    <c:manualLayout>
                      <c:w val="0.30337962962962961"/>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0.13821137999999999</c:v>
                </c:pt>
                <c:pt idx="1">
                  <c:v>0.19512194999999999</c:v>
                </c:pt>
                <c:pt idx="2">
                  <c:v>0.38211381999999999</c:v>
                </c:pt>
                <c:pt idx="3">
                  <c:v>0.17073171000000001</c:v>
                </c:pt>
                <c:pt idx="4">
                  <c:v>9.7560979999999992E-2</c:v>
                </c:pt>
                <c:pt idx="5">
                  <c:v>1.6260159999999999E-2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1.1473461650627004E-2"/>
                  <c:y val="4.844087197433662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9810440359"/>
                      <c:h val="0.19544801691455235"/>
                    </c:manualLayout>
                  </c15:layout>
                </c:ext>
                <c:ext xmlns:c16="http://schemas.microsoft.com/office/drawing/2014/chart" uri="{C3380CC4-5D6E-409C-BE32-E72D297353CC}">
                  <c16:uniqueId val="{00000003-B660-46F3-8746-16C98DA450C1}"/>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3248505395158933"/>
                    </c:manualLayout>
                  </c15:layout>
                </c:ext>
                <c:ext xmlns:c16="http://schemas.microsoft.com/office/drawing/2014/chart" uri="{C3380CC4-5D6E-409C-BE32-E72D297353CC}">
                  <c16:uniqueId val="{00000005-B660-46F3-8746-16C98DA450C1}"/>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6.0583213253035298E-2"/>
                  <c:y val="2.846110470652816E-2"/>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0.18956522000000001</c:v>
                </c:pt>
                <c:pt idx="1">
                  <c:v>0.21043477999999999</c:v>
                </c:pt>
                <c:pt idx="2">
                  <c:v>0.20869565000000001</c:v>
                </c:pt>
                <c:pt idx="3">
                  <c:v>0.18260870000000001</c:v>
                </c:pt>
                <c:pt idx="4">
                  <c:v>0.14956522</c:v>
                </c:pt>
                <c:pt idx="5">
                  <c:v>5.9130429999999998E-2</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9857013562861729E-3"/>
                  <c:y val="-5.6540080694537156E-3"/>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1908183872849227"/>
                    </c:manualLayout>
                  </c15:layout>
                </c:ext>
                <c:ext xmlns:c16="http://schemas.microsoft.com/office/drawing/2014/chart" uri="{C3380CC4-5D6E-409C-BE32-E72D297353CC}">
                  <c16:uniqueId val="{00000003-281A-4459-9CAE-16785BAC394E}"/>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0007764654418198"/>
                    </c:manualLayout>
                  </c15:layout>
                </c:ext>
                <c:ext xmlns:c16="http://schemas.microsoft.com/office/drawing/2014/chart" uri="{C3380CC4-5D6E-409C-BE32-E72D297353CC}">
                  <c16:uniqueId val="{00000005-281A-4459-9CAE-16785BAC394E}"/>
                </c:ext>
              </c:extLst>
            </c:dLbl>
            <c:dLbl>
              <c:idx val="3"/>
              <c:layout>
                <c:manualLayout>
                  <c:x val="-2.7777867429205197E-2"/>
                  <c:y val="-1.8518258098713318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5.0926108194808979E-2"/>
                  <c:y val="-4.6296296296296294E-3"/>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5"/>
                <c:pt idx="0">
                  <c:v>&lt;$30,000</c:v>
                </c:pt>
                <c:pt idx="1">
                  <c:v>$30,000-$44,999</c:v>
                </c:pt>
                <c:pt idx="2">
                  <c:v>$45,000-$69,999</c:v>
                </c:pt>
                <c:pt idx="3">
                  <c:v>$70,000-$99,999</c:v>
                </c:pt>
                <c:pt idx="4">
                  <c:v>$100,000-$149,999</c:v>
                </c:pt>
              </c:strCache>
              <c:extLst/>
            </c:strRef>
          </c:cat>
          <c:val>
            <c:numRef>
              <c:f>Sheet1!$B$2:$B$7</c:f>
              <c:numCache>
                <c:formatCode>0%</c:formatCode>
                <c:ptCount val="5"/>
                <c:pt idx="0">
                  <c:v>0.125</c:v>
                </c:pt>
                <c:pt idx="1">
                  <c:v>0.28125</c:v>
                </c:pt>
                <c:pt idx="2">
                  <c:v>0.3125</c:v>
                </c:pt>
                <c:pt idx="3">
                  <c:v>0.21875</c:v>
                </c:pt>
                <c:pt idx="4">
                  <c:v>6.25E-2</c:v>
                </c:pt>
              </c:numCache>
              <c:extLst/>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9.137055999999999E-2</c:v>
                </c:pt>
                <c:pt idx="1">
                  <c:v>0.2284264</c:v>
                </c:pt>
                <c:pt idx="2">
                  <c:v>0.50253807000000006</c:v>
                </c:pt>
                <c:pt idx="3">
                  <c:v>0.12182741</c:v>
                </c:pt>
                <c:pt idx="4">
                  <c:v>5.5837560000000001E-2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7.1792444324226849E-3"/>
                  <c:y val="-2.493576026440320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9770487489332498E-2"/>
                  <c:y val="4.3365783480746031E-2"/>
                </c:manualLayout>
              </c:layout>
              <c:showLegendKey val="0"/>
              <c:showVal val="0"/>
              <c:showCatName val="1"/>
              <c:showSerName val="0"/>
              <c:showPercent val="1"/>
              <c:showBubbleSize val="0"/>
              <c:extLst>
                <c:ext xmlns:c15="http://schemas.microsoft.com/office/drawing/2012/chart" uri="{CE6537A1-D6FC-4f65-9D91-7224C49458BB}">
                  <c15:layout>
                    <c:manualLayout>
                      <c:w val="0.23475665372929647"/>
                      <c:h val="0.22575782692562832"/>
                    </c:manualLayout>
                  </c15:layout>
                </c:ext>
                <c:ext xmlns:c16="http://schemas.microsoft.com/office/drawing/2014/chart" uri="{C3380CC4-5D6E-409C-BE32-E72D297353CC}">
                  <c16:uniqueId val="{00000003-3555-4E33-8D28-A00BDE48E856}"/>
                </c:ext>
              </c:extLst>
            </c:dLbl>
            <c:dLbl>
              <c:idx val="2"/>
              <c:layout>
                <c:manualLayout>
                  <c:x val="-9.5389908641618101E-2"/>
                  <c:y val="-4.2747017596119784E-2"/>
                </c:manualLayout>
              </c:layout>
              <c:showLegendKey val="0"/>
              <c:showVal val="0"/>
              <c:showCatName val="1"/>
              <c:showSerName val="0"/>
              <c:showPercent val="1"/>
              <c:showBubbleSize val="0"/>
              <c:extLst>
                <c:ext xmlns:c15="http://schemas.microsoft.com/office/drawing/2012/chart" uri="{CE6537A1-D6FC-4f65-9D91-7224C49458BB}">
                  <c15:layout>
                    <c:manualLayout>
                      <c:w val="0.27802974546720255"/>
                      <c:h val="0.22575782692562832"/>
                    </c:manualLayout>
                  </c15:layout>
                </c:ext>
                <c:ext xmlns:c16="http://schemas.microsoft.com/office/drawing/2014/chart" uri="{C3380CC4-5D6E-409C-BE32-E72D297353CC}">
                  <c16:uniqueId val="{00000005-3555-4E33-8D28-A00BDE48E856}"/>
                </c:ext>
              </c:extLst>
            </c:dLbl>
            <c:dLbl>
              <c:idx val="3"/>
              <c:layout>
                <c:manualLayout>
                  <c:x val="-1.0606887419718077E-2"/>
                  <c:y val="-7.1038867529404762E-2"/>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1848261632624818"/>
                      <c:h val="0.22575782692562832"/>
                    </c:manualLayout>
                  </c15:layout>
                  <c15:dlblFieldTable/>
                  <c15:showDataLabelsRange val="0"/>
                </c:ext>
                <c:ext xmlns:c16="http://schemas.microsoft.com/office/drawing/2014/chart" uri="{C3380CC4-5D6E-409C-BE32-E72D297353CC}">
                  <c16:uniqueId val="{00000007-3555-4E33-8D28-A00BDE48E856}"/>
                </c:ext>
              </c:extLst>
            </c:dLbl>
            <c:dLbl>
              <c:idx val="4"/>
              <c:layout>
                <c:manualLayout>
                  <c:x val="2.0506278236619054E-2"/>
                  <c:y val="1.0892848813228218E-2"/>
                </c:manualLayout>
              </c:layout>
              <c:showLegendKey val="0"/>
              <c:showVal val="0"/>
              <c:showCatName val="1"/>
              <c:showSerName val="0"/>
              <c:showPercent val="1"/>
              <c:showBubbleSize val="0"/>
              <c:extLst>
                <c:ext xmlns:c15="http://schemas.microsoft.com/office/drawing/2012/chart" uri="{CE6537A1-D6FC-4f65-9D91-7224C49458BB}">
                  <c15:layout>
                    <c:manualLayout>
                      <c:w val="0.29983508522518781"/>
                      <c:h val="0.19332507003190039"/>
                    </c:manualLayout>
                  </c15:layout>
                </c:ext>
                <c:ext xmlns:c16="http://schemas.microsoft.com/office/drawing/2014/chart" uri="{C3380CC4-5D6E-409C-BE32-E72D297353CC}">
                  <c16:uniqueId val="{00000009-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&lt;AUD 25,000</c:v>
                </c:pt>
                <c:pt idx="1">
                  <c:v>AUD 25,001 - AUD 34,999</c:v>
                </c:pt>
                <c:pt idx="2">
                  <c:v>AUD 35,000 - AUD 59,999</c:v>
                </c:pt>
                <c:pt idx="3">
                  <c:v>AUD 60,000 - AUD 99,999</c:v>
                </c:pt>
                <c:pt idx="4">
                  <c:v>AUD 100,000 - AUD 149,999</c:v>
                </c:pt>
                <c:pt idx="5">
                  <c:v>AUD 150,000+</c:v>
                </c:pt>
              </c:strCache>
            </c:strRef>
          </c:cat>
          <c:val>
            <c:numRef>
              <c:f>Sheet1!$B$2:$B$7</c:f>
              <c:numCache>
                <c:formatCode>0%</c:formatCode>
                <c:ptCount val="6"/>
                <c:pt idx="0">
                  <c:v>3.553299E-2</c:v>
                </c:pt>
                <c:pt idx="1">
                  <c:v>6.5989850000000003E-2</c:v>
                </c:pt>
                <c:pt idx="2">
                  <c:v>0.13197970000000001</c:v>
                </c:pt>
                <c:pt idx="3">
                  <c:v>0.23350254000000001</c:v>
                </c:pt>
                <c:pt idx="4">
                  <c:v>0.29441624</c:v>
                </c:pt>
                <c:pt idx="5">
                  <c:v>0.23857867999999999</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1.1473461650627004E-2"/>
                  <c:y val="-3.48924613589967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layout>
                <c:manualLayout>
                  <c:x val="3.2407407407407406E-2"/>
                  <c:y val="4.629629629629621E-2"/>
                </c:manualLayout>
              </c:layout>
              <c:showLegendKey val="0"/>
              <c:showVal val="0"/>
              <c:showCatName val="1"/>
              <c:showSerName val="0"/>
              <c:showPercent val="1"/>
              <c:showBubbleSize val="0"/>
              <c:extLst>
                <c:ext xmlns:c15="http://schemas.microsoft.com/office/drawing/2012/chart" uri="{CE6537A1-D6FC-4f65-9D91-7224C49458BB}">
                  <c15:layout>
                    <c:manualLayout>
                      <c:w val="0.34479294254884807"/>
                      <c:h val="0.19544801691455235"/>
                    </c:manualLayout>
                  </c15:layout>
                </c:ext>
                <c:ext xmlns:c16="http://schemas.microsoft.com/office/drawing/2014/chart" uri="{C3380CC4-5D6E-409C-BE32-E72D297353CC}">
                  <c16:uniqueId val="{00000003-B660-46F3-8746-16C98DA450C1}"/>
                </c:ext>
              </c:extLst>
            </c:dLbl>
            <c:dLbl>
              <c:idx val="2"/>
              <c:layout>
                <c:manualLayout>
                  <c:x val="-8.3333333333333356E-2"/>
                  <c:y val="-4.6294473607465733E-3"/>
                </c:manualLayout>
              </c:layout>
              <c:showLegendKey val="0"/>
              <c:showVal val="0"/>
              <c:showCatName val="1"/>
              <c:showSerName val="0"/>
              <c:showPercent val="1"/>
              <c:showBubbleSize val="0"/>
              <c:extLst>
                <c:ext xmlns:c15="http://schemas.microsoft.com/office/drawing/2012/chart" uri="{CE6537A1-D6FC-4f65-9D91-7224C49458BB}">
                  <c15:layout>
                    <c:manualLayout>
                      <c:w val="0.4089176873724118"/>
                      <c:h val="0.23248505395158933"/>
                    </c:manualLayout>
                  </c15:layout>
                </c:ext>
                <c:ext xmlns:c16="http://schemas.microsoft.com/office/drawing/2014/chart" uri="{C3380CC4-5D6E-409C-BE32-E72D297353CC}">
                  <c16:uniqueId val="{00000005-B660-46F3-8746-16C98DA450C1}"/>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1.8916593759113445E-2"/>
                  <c:y val="-3.1723899095946383E-2"/>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&lt;AUD 25,000</c:v>
                </c:pt>
                <c:pt idx="1">
                  <c:v>AUD 25,001 - AUD 34,999</c:v>
                </c:pt>
                <c:pt idx="2">
                  <c:v>AUD 35,000 - AUD 59,999</c:v>
                </c:pt>
                <c:pt idx="3">
                  <c:v>AUD 60,000 - AUD 99,999</c:v>
                </c:pt>
                <c:pt idx="4">
                  <c:v>AUD 100,000 - AUD 149,999</c:v>
                </c:pt>
                <c:pt idx="5">
                  <c:v>AUD 150,000+</c:v>
                </c:pt>
              </c:strCache>
            </c:strRef>
          </c:cat>
          <c:val>
            <c:numRef>
              <c:f>Sheet1!$B$2:$B$7</c:f>
              <c:numCache>
                <c:formatCode>0%</c:formatCode>
                <c:ptCount val="6"/>
                <c:pt idx="0">
                  <c:v>3.1746030000000001E-2</c:v>
                </c:pt>
                <c:pt idx="1">
                  <c:v>0.11111111</c:v>
                </c:pt>
                <c:pt idx="2">
                  <c:v>0.12698413</c:v>
                </c:pt>
                <c:pt idx="3">
                  <c:v>0.22222222</c:v>
                </c:pt>
                <c:pt idx="4">
                  <c:v>0.26984127000000002</c:v>
                </c:pt>
                <c:pt idx="5">
                  <c:v>0.23809524000000001</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5.3140128317293589E-2"/>
                  <c:y val="-9.0448016914552343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3.444863662875474E-2"/>
                  <c:y val="4.2957130358705076E-2"/>
                </c:manualLayout>
              </c:layout>
              <c:showLegendKey val="0"/>
              <c:showVal val="0"/>
              <c:showCatName val="1"/>
              <c:showSerName val="0"/>
              <c:showPercent val="1"/>
              <c:showBubbleSize val="0"/>
              <c:extLst>
                <c:ext xmlns:c15="http://schemas.microsoft.com/office/drawing/2012/chart" uri="{CE6537A1-D6FC-4f65-9D91-7224C49458BB}">
                  <c15:layout>
                    <c:manualLayout>
                      <c:w val="0.33553368328958877"/>
                      <c:h val="0.24174431321084863"/>
                    </c:manualLayout>
                  </c15:layout>
                </c:ext>
                <c:ext xmlns:c16="http://schemas.microsoft.com/office/drawing/2014/chart" uri="{C3380CC4-5D6E-409C-BE32-E72D297353CC}">
                  <c16:uniqueId val="{00000003-BE38-4F27-8E96-AC7800F138A0}"/>
                </c:ext>
              </c:extLst>
            </c:dLbl>
            <c:dLbl>
              <c:idx val="2"/>
              <c:layout>
                <c:manualLayout>
                  <c:x val="-0.15509222805482648"/>
                  <c:y val="2.3147965879265091E-2"/>
                </c:manualLayout>
              </c:layout>
              <c:showLegendKey val="0"/>
              <c:showVal val="0"/>
              <c:showCatName val="1"/>
              <c:showSerName val="0"/>
              <c:showPercent val="1"/>
              <c:showBubbleSize val="0"/>
              <c:extLst>
                <c:ext xmlns:c15="http://schemas.microsoft.com/office/drawing/2012/chart" uri="{CE6537A1-D6FC-4f65-9D91-7224C49458BB}">
                  <c15:layout>
                    <c:manualLayout>
                      <c:w val="0.4089176873724118"/>
                      <c:h val="0.22322579469233009"/>
                    </c:manualLayout>
                  </c15:layout>
                </c:ext>
                <c:ext xmlns:c16="http://schemas.microsoft.com/office/drawing/2014/chart" uri="{C3380CC4-5D6E-409C-BE32-E72D297353CC}">
                  <c16:uniqueId val="{00000005-BE38-4F27-8E96-AC7800F138A0}"/>
                </c:ext>
              </c:extLst>
            </c:dLbl>
            <c:dLbl>
              <c:idx val="3"/>
              <c:layout>
                <c:manualLayout>
                  <c:x val="-1.8518518518518528E-2"/>
                  <c:y val="-6.0185185185185182E-2"/>
                </c:manualLayout>
              </c:layout>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6.9444444444445291E-3"/>
                  <c:y val="-6.0185002916302126E-2"/>
                </c:manualLayout>
              </c:layout>
              <c:showLegendKey val="0"/>
              <c:showVal val="0"/>
              <c:showCatName val="1"/>
              <c:showSerName val="0"/>
              <c:showPercent val="1"/>
              <c:showBubbleSize val="0"/>
              <c:extLst>
                <c:ext xmlns:c15="http://schemas.microsoft.com/office/drawing/2012/chart" uri="{CE6537A1-D6FC-4f65-9D91-7224C49458BB}">
                  <c15:layout>
                    <c:manualLayout>
                      <c:w val="0.3450462962962963"/>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&lt;AUD 25,000</c:v>
                </c:pt>
                <c:pt idx="1">
                  <c:v>AUD 25,001 - AUD 34,999</c:v>
                </c:pt>
                <c:pt idx="2">
                  <c:v>AUD 35,000 - AUD 59,999</c:v>
                </c:pt>
                <c:pt idx="3">
                  <c:v>AUD 60,000 - AUD 99,999</c:v>
                </c:pt>
                <c:pt idx="4">
                  <c:v>AUD 100,000 - AUD 149,999</c:v>
                </c:pt>
                <c:pt idx="5">
                  <c:v>AUD 150,000+</c:v>
                </c:pt>
              </c:strCache>
            </c:strRef>
          </c:cat>
          <c:val>
            <c:numRef>
              <c:f>Sheet1!$B$2:$B$7</c:f>
              <c:numCache>
                <c:formatCode>0%</c:formatCode>
                <c:ptCount val="6"/>
                <c:pt idx="0">
                  <c:v>4.0404040000000002E-2</c:v>
                </c:pt>
                <c:pt idx="1">
                  <c:v>3.0303030000000002E-2</c:v>
                </c:pt>
                <c:pt idx="2">
                  <c:v>0.12121212000000001</c:v>
                </c:pt>
                <c:pt idx="3">
                  <c:v>0.23232322999999999</c:v>
                </c:pt>
                <c:pt idx="4">
                  <c:v>0.30303029999999997</c:v>
                </c:pt>
                <c:pt idx="5">
                  <c:v>0.27272727000000002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Pt>
            <c:idx val="5"/>
            <c:bubble3D val="0"/>
            <c:spPr>
              <a:solidFill>
                <a:schemeClr val="accent6"/>
              </a:solidFill>
              <a:ln>
                <a:noFill/>
              </a:ln>
              <a:effectLst/>
            </c:spPr>
            <c:extLst>
              <c:ext xmlns:c16="http://schemas.microsoft.com/office/drawing/2014/chart" uri="{C3380CC4-5D6E-409C-BE32-E72D297353CC}">
                <c16:uniqueId val="{0000000B-281A-4459-9CAE-16785BAC394E}"/>
              </c:ext>
            </c:extLst>
          </c:dPt>
          <c:dLbls>
            <c:dLbl>
              <c:idx val="0"/>
              <c:layout>
                <c:manualLayout>
                  <c:x val="6.702901720618247E-2"/>
                  <c:y val="1.6033464566929133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2.3421733741615717E-2"/>
                  <c:y val="6.8419911052784985E-2"/>
                </c:manualLayout>
              </c:layout>
              <c:showLegendKey val="0"/>
              <c:showVal val="0"/>
              <c:showCatName val="1"/>
              <c:showSerName val="0"/>
              <c:showPercent val="1"/>
              <c:showBubbleSize val="0"/>
              <c:extLst>
                <c:ext xmlns:c15="http://schemas.microsoft.com/office/drawing/2012/chart" uri="{CE6537A1-D6FC-4f65-9D91-7224C49458BB}">
                  <c15:layout>
                    <c:manualLayout>
                      <c:w val="0.34942257217847766"/>
                      <c:h val="0.1908183872849227"/>
                    </c:manualLayout>
                  </c15:layout>
                </c:ext>
                <c:ext xmlns:c16="http://schemas.microsoft.com/office/drawing/2014/chart" uri="{C3380CC4-5D6E-409C-BE32-E72D297353CC}">
                  <c16:uniqueId val="{00000003-281A-4459-9CAE-16785BAC394E}"/>
                </c:ext>
              </c:extLst>
            </c:dLbl>
            <c:dLbl>
              <c:idx val="2"/>
              <c:layout>
                <c:manualLayout>
                  <c:x val="-6.4814814814814839E-2"/>
                  <c:y val="-3.2407407407407406E-2"/>
                </c:manualLayout>
              </c:layout>
              <c:showLegendKey val="0"/>
              <c:showVal val="0"/>
              <c:showCatName val="1"/>
              <c:showSerName val="0"/>
              <c:showPercent val="1"/>
              <c:showBubbleSize val="0"/>
              <c:extLst>
                <c:ext xmlns:c15="http://schemas.microsoft.com/office/drawing/2012/chart" uri="{CE6537A1-D6FC-4f65-9D91-7224C49458BB}">
                  <c15:layout>
                    <c:manualLayout>
                      <c:w val="0.34873250218722662"/>
                      <c:h val="0.20007764654418198"/>
                    </c:manualLayout>
                  </c15:layout>
                </c:ext>
                <c:ext xmlns:c16="http://schemas.microsoft.com/office/drawing/2014/chart" uri="{C3380CC4-5D6E-409C-BE32-E72D297353CC}">
                  <c16:uniqueId val="{00000005-281A-4459-9CAE-16785BAC394E}"/>
                </c:ext>
              </c:extLst>
            </c:dLbl>
            <c:dLbl>
              <c:idx val="3"/>
              <c:layout>
                <c:manualLayout>
                  <c:x val="-4.2437781360066642E-17"/>
                  <c:y val="4.6299941673957207E-3"/>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1.3889071157771946E-2"/>
                  <c:y val="4.6296296296296294E-3"/>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dLbl>
              <c:idx val="5"/>
              <c:layout>
                <c:manualLayout>
                  <c:x val="3.472222222222214E-2"/>
                  <c:y val="-3.4722039953339168E-2"/>
                </c:manualLayout>
              </c:layout>
              <c:showLegendKey val="0"/>
              <c:showVal val="0"/>
              <c:showCatName val="1"/>
              <c:showSerName val="0"/>
              <c:showPercent val="1"/>
              <c:showBubbleSize val="0"/>
              <c:extLst>
                <c:ext xmlns:c15="http://schemas.microsoft.com/office/drawing/2012/chart" uri="{CE6537A1-D6FC-4f65-9D91-7224C49458BB}">
                  <c15:layout>
                    <c:manualLayout>
                      <c:w val="0.3311574074074074"/>
                      <c:h val="0.23627333041703116"/>
                    </c:manualLayout>
                  </c15:layout>
                </c:ext>
                <c:ext xmlns:c16="http://schemas.microsoft.com/office/drawing/2014/chart" uri="{C3380CC4-5D6E-409C-BE32-E72D297353CC}">
                  <c16:uniqueId val="{0000000B-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&lt;AUD 25,000</c:v>
                </c:pt>
                <c:pt idx="1">
                  <c:v>AUD 25,001 - AUD 34,999</c:v>
                </c:pt>
                <c:pt idx="2">
                  <c:v>AUD 35,000 - AUD 59,999</c:v>
                </c:pt>
                <c:pt idx="3">
                  <c:v>AUD 60,000 - AUD 99,999</c:v>
                </c:pt>
                <c:pt idx="4">
                  <c:v>AUD 100,000 - AUD 149,999</c:v>
                </c:pt>
                <c:pt idx="5">
                  <c:v>AUD 150,000+</c:v>
                </c:pt>
              </c:strCache>
            </c:strRef>
          </c:cat>
          <c:val>
            <c:numRef>
              <c:f>Sheet1!$B$2:$B$7</c:f>
              <c:numCache>
                <c:formatCode>0%</c:formatCode>
                <c:ptCount val="6"/>
                <c:pt idx="0">
                  <c:v>2.8571429999999998E-2</c:v>
                </c:pt>
                <c:pt idx="1">
                  <c:v>8.5714289999999999E-2</c:v>
                </c:pt>
                <c:pt idx="2">
                  <c:v>0.17142857</c:v>
                </c:pt>
                <c:pt idx="3">
                  <c:v>0.25714285999999997</c:v>
                </c:pt>
                <c:pt idx="4">
                  <c:v>0.31428571</c:v>
                </c:pt>
                <c:pt idx="5">
                  <c:v>0.14285713999999999</c:v>
                </c:pt>
              </c:numCache>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0.14168937000000001</c:v>
                </c:pt>
                <c:pt idx="1">
                  <c:v>0.22615804</c:v>
                </c:pt>
                <c:pt idx="2">
                  <c:v>0.43324251000000003</c:v>
                </c:pt>
                <c:pt idx="3">
                  <c:v>0.1280654</c:v>
                </c:pt>
                <c:pt idx="4">
                  <c:v>7.0844690000000002E-2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3.7137538712511506E-2"/>
                  <c:y val="-2.137350879805989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1547944803350489E-3"/>
                  <c:y val="7.743268817312879E-3"/>
                </c:manualLayout>
              </c:layout>
              <c:showLegendKey val="0"/>
              <c:showVal val="0"/>
              <c:showCatName val="1"/>
              <c:showSerName val="0"/>
              <c:showPercent val="1"/>
              <c:showBubbleSize val="0"/>
              <c:extLst>
                <c:ext xmlns:c15="http://schemas.microsoft.com/office/drawing/2012/chart" uri="{CE6537A1-D6FC-4f65-9D91-7224C49458BB}">
                  <c15:layout>
                    <c:manualLayout>
                      <c:w val="0.23475665372929647"/>
                      <c:h val="0.22575782692562832"/>
                    </c:manualLayout>
                  </c15:layout>
                </c:ext>
                <c:ext xmlns:c16="http://schemas.microsoft.com/office/drawing/2014/chart" uri="{C3380CC4-5D6E-409C-BE32-E72D297353CC}">
                  <c16:uniqueId val="{00000003-3555-4E33-8D28-A00BDE48E856}"/>
                </c:ext>
              </c:extLst>
            </c:dLbl>
            <c:dLbl>
              <c:idx val="2"/>
              <c:layout>
                <c:manualLayout>
                  <c:x val="-8.8437251658059525E-3"/>
                  <c:y val="3.5622514663433153E-3"/>
                </c:manualLayout>
              </c:layout>
              <c:showLegendKey val="0"/>
              <c:showVal val="0"/>
              <c:showCatName val="1"/>
              <c:showSerName val="0"/>
              <c:showPercent val="1"/>
              <c:showBubbleSize val="0"/>
              <c:extLst>
                <c:ext xmlns:c15="http://schemas.microsoft.com/office/drawing/2012/chart" uri="{CE6537A1-D6FC-4f65-9D91-7224C49458BB}">
                  <c15:layout>
                    <c:manualLayout>
                      <c:w val="0.27802974546720255"/>
                      <c:h val="0.22575782692562832"/>
                    </c:manualLayout>
                  </c15:layout>
                </c:ext>
                <c:ext xmlns:c16="http://schemas.microsoft.com/office/drawing/2014/chart" uri="{C3380CC4-5D6E-409C-BE32-E72D297353CC}">
                  <c16:uniqueId val="{00000005-3555-4E33-8D28-A00BDE48E856}"/>
                </c:ext>
              </c:extLst>
            </c:dLbl>
            <c:dLbl>
              <c:idx val="3"/>
              <c:layout>
                <c:manualLayout>
                  <c:x val="2.7079100380991922E-3"/>
                  <c:y val="2.0616179746160132E-4"/>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19814096072029905"/>
                      <c:h val="0.22575782692562832"/>
                    </c:manualLayout>
                  </c15:layout>
                  <c15:dlblFieldTable/>
                  <c15:showDataLabelsRange val="0"/>
                </c:ext>
                <c:ext xmlns:c16="http://schemas.microsoft.com/office/drawing/2014/chart" uri="{C3380CC4-5D6E-409C-BE32-E72D297353CC}">
                  <c16:uniqueId val="{00000007-3555-4E33-8D28-A00BDE48E856}"/>
                </c:ext>
              </c:extLst>
            </c:dLbl>
            <c:dLbl>
              <c:idx val="4"/>
              <c:layout>
                <c:manualLayout>
                  <c:x val="2.0506278236619054E-2"/>
                  <c:y val="1.0892848813228218E-2"/>
                </c:manualLayout>
              </c:layout>
              <c:showLegendKey val="0"/>
              <c:showVal val="0"/>
              <c:showCatName val="1"/>
              <c:showSerName val="0"/>
              <c:showPercent val="1"/>
              <c:showBubbleSize val="0"/>
              <c:extLst>
                <c:ext xmlns:c15="http://schemas.microsoft.com/office/drawing/2012/chart" uri="{CE6537A1-D6FC-4f65-9D91-7224C49458BB}">
                  <c15:layout>
                    <c:manualLayout>
                      <c:w val="0.29983508522518781"/>
                      <c:h val="0.19332507003190039"/>
                    </c:manualLayout>
                  </c15:layout>
                </c:ext>
                <c:ext xmlns:c16="http://schemas.microsoft.com/office/drawing/2014/chart" uri="{C3380CC4-5D6E-409C-BE32-E72D297353CC}">
                  <c16:uniqueId val="{00000009-3555-4E33-8D28-A00BDE48E856}"/>
                </c:ext>
              </c:extLst>
            </c:dLbl>
            <c:dLbl>
              <c:idx val="5"/>
              <c:layout>
                <c:manualLayout>
                  <c:x val="-2.3300895551180315E-2"/>
                  <c:y val="4.630926906246309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0.41961852999999999</c:v>
                </c:pt>
                <c:pt idx="1">
                  <c:v>0.22615804</c:v>
                </c:pt>
                <c:pt idx="2">
                  <c:v>0.11444142</c:v>
                </c:pt>
                <c:pt idx="3">
                  <c:v>0.13623978</c:v>
                </c:pt>
                <c:pt idx="4">
                  <c:v>6.5395099999999998E-2</c:v>
                </c:pt>
                <c:pt idx="5">
                  <c:v>3.8147140000000003E-2</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1.1473461650627004E-2"/>
                  <c:y val="-3.48924613589967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layout>
                <c:manualLayout>
                  <c:x val="-4.6296296296296294E-2"/>
                  <c:y val="4.1666666666666664E-2"/>
                </c:manualLayout>
              </c:layout>
              <c:showLegendKey val="0"/>
              <c:showVal val="0"/>
              <c:showCatName val="1"/>
              <c:showSerName val="0"/>
              <c:showPercent val="1"/>
              <c:showBubbleSize val="0"/>
              <c:extLst>
                <c:ext xmlns:c15="http://schemas.microsoft.com/office/drawing/2012/chart" uri="{CE6537A1-D6FC-4f65-9D91-7224C49458BB}">
                  <c15:layout>
                    <c:manualLayout>
                      <c:w val="0.34479294254884807"/>
                      <c:h val="0.19544801691455235"/>
                    </c:manualLayout>
                  </c15:layout>
                </c:ext>
                <c:ext xmlns:c16="http://schemas.microsoft.com/office/drawing/2014/chart" uri="{C3380CC4-5D6E-409C-BE32-E72D297353CC}">
                  <c16:uniqueId val="{00000003-B660-46F3-8746-16C98DA450C1}"/>
                </c:ext>
              </c:extLst>
            </c:dLbl>
            <c:dLbl>
              <c:idx val="2"/>
              <c:layout>
                <c:manualLayout>
                  <c:x val="-4.6296296296296294E-3"/>
                  <c:y val="-3.240722513852435E-2"/>
                </c:manualLayout>
              </c:layout>
              <c:showLegendKey val="0"/>
              <c:showVal val="0"/>
              <c:showCatName val="1"/>
              <c:showSerName val="0"/>
              <c:showPercent val="1"/>
              <c:showBubbleSize val="0"/>
              <c:extLst>
                <c:ext xmlns:c15="http://schemas.microsoft.com/office/drawing/2012/chart" uri="{CE6537A1-D6FC-4f65-9D91-7224C49458BB}">
                  <c15:layout>
                    <c:manualLayout>
                      <c:w val="0.4089176873724118"/>
                      <c:h val="0.23248505395158933"/>
                    </c:manualLayout>
                  </c15:layout>
                </c:ext>
                <c:ext xmlns:c16="http://schemas.microsoft.com/office/drawing/2014/chart" uri="{C3380CC4-5D6E-409C-BE32-E72D297353CC}">
                  <c16:uniqueId val="{00000005-B660-46F3-8746-16C98DA450C1}"/>
                </c:ext>
              </c:extLst>
            </c:dLbl>
            <c:dLbl>
              <c:idx val="3"/>
              <c:layout>
                <c:manualLayout>
                  <c:x val="1.3888888888888888E-2"/>
                  <c:y val="-3.7036854768154021E-2"/>
                </c:manualLayout>
              </c:layout>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4.1268591426071741E-2"/>
                  <c:y val="8.401684164479431E-2"/>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0.37777778000000001</c:v>
                </c:pt>
                <c:pt idx="1">
                  <c:v>0.25925925999999999</c:v>
                </c:pt>
                <c:pt idx="2">
                  <c:v>0.12592592999999999</c:v>
                </c:pt>
                <c:pt idx="3">
                  <c:v>0.16296295999999999</c:v>
                </c:pt>
                <c:pt idx="4">
                  <c:v>3.703704E-2</c:v>
                </c:pt>
                <c:pt idx="5">
                  <c:v>3.703704E-2</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6.7029017206182387E-2"/>
                  <c:y val="-2.5633202099737531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4.8337525517643629E-2"/>
                  <c:y val="6.1475648877223593E-2"/>
                </c:manualLayout>
              </c:layout>
              <c:showLegendKey val="0"/>
              <c:showVal val="0"/>
              <c:showCatName val="1"/>
              <c:showSerName val="0"/>
              <c:showPercent val="1"/>
              <c:showBubbleSize val="0"/>
              <c:extLst>
                <c:ext xmlns:c15="http://schemas.microsoft.com/office/drawing/2012/chart" uri="{CE6537A1-D6FC-4f65-9D91-7224C49458BB}">
                  <c15:layout>
                    <c:manualLayout>
                      <c:w val="0.33553368328958877"/>
                      <c:h val="0.24174431321084863"/>
                    </c:manualLayout>
                  </c15:layout>
                </c:ext>
                <c:ext xmlns:c16="http://schemas.microsoft.com/office/drawing/2014/chart" uri="{C3380CC4-5D6E-409C-BE32-E72D297353CC}">
                  <c16:uniqueId val="{00000003-BE38-4F27-8E96-AC7800F138A0}"/>
                </c:ext>
              </c:extLst>
            </c:dLbl>
            <c:dLbl>
              <c:idx val="2"/>
              <c:layout>
                <c:manualLayout>
                  <c:x val="-7.1758894721493147E-2"/>
                  <c:y val="-2.7777960046660919E-2"/>
                </c:manualLayout>
              </c:layout>
              <c:showLegendKey val="0"/>
              <c:showVal val="0"/>
              <c:showCatName val="1"/>
              <c:showSerName val="0"/>
              <c:showPercent val="1"/>
              <c:showBubbleSize val="0"/>
              <c:extLst>
                <c:ext xmlns:c15="http://schemas.microsoft.com/office/drawing/2012/chart" uri="{CE6537A1-D6FC-4f65-9D91-7224C49458BB}">
                  <c15:layout>
                    <c:manualLayout>
                      <c:w val="0.4089176873724118"/>
                      <c:h val="0.22322579469233009"/>
                    </c:manualLayout>
                  </c15:layout>
                </c:ext>
                <c:ext xmlns:c16="http://schemas.microsoft.com/office/drawing/2014/chart" uri="{C3380CC4-5D6E-409C-BE32-E72D297353CC}">
                  <c16:uniqueId val="{00000005-BE38-4F27-8E96-AC7800F138A0}"/>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1.1574074074074073E-2"/>
                  <c:y val="6.0185367454068155E-2"/>
                </c:manualLayout>
              </c:layout>
              <c:showLegendKey val="0"/>
              <c:showVal val="0"/>
              <c:showCatName val="1"/>
              <c:showSerName val="0"/>
              <c:showPercent val="1"/>
              <c:showBubbleSize val="0"/>
              <c:extLst>
                <c:ext xmlns:c15="http://schemas.microsoft.com/office/drawing/2012/chart" uri="{CE6537A1-D6FC-4f65-9D91-7224C49458BB}">
                  <c15:layout>
                    <c:manualLayout>
                      <c:w val="0.3450462962962963"/>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0.35220126000000002</c:v>
                </c:pt>
                <c:pt idx="1">
                  <c:v>0.22641509000000001</c:v>
                </c:pt>
                <c:pt idx="2">
                  <c:v>0.13836477999999999</c:v>
                </c:pt>
                <c:pt idx="3">
                  <c:v>0.13836477999999999</c:v>
                </c:pt>
                <c:pt idx="4">
                  <c:v>9.4339619999999999E-2</c:v>
                </c:pt>
                <c:pt idx="5">
                  <c:v>5.031447E-2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1.3615303295421405E-2"/>
                  <c:y val="1.054972295129767E-2"/>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24174431321084863"/>
                    </c:manualLayout>
                  </c15:layout>
                </c:ext>
                <c:ext xmlns:c16="http://schemas.microsoft.com/office/drawing/2014/chart" uri="{C3380CC4-5D6E-409C-BE32-E72D297353CC}">
                  <c16:uniqueId val="{00000003-BE38-4F27-8E96-AC7800F138A0}"/>
                </c:ext>
              </c:extLst>
            </c:dLbl>
            <c:dLbl>
              <c:idx val="2"/>
              <c:layout>
                <c:manualLayout>
                  <c:x val="2.233842052586965E-7"/>
                  <c:y val="-3.2407434724455182E-2"/>
                </c:manualLayout>
              </c:layout>
              <c:showLegendKey val="0"/>
              <c:showVal val="0"/>
              <c:showCatName val="1"/>
              <c:showSerName val="0"/>
              <c:showPercent val="1"/>
              <c:showBubbleSize val="0"/>
              <c:extLst>
                <c:ext xmlns:c15="http://schemas.microsoft.com/office/drawing/2012/chart" uri="{CE6537A1-D6FC-4f65-9D91-7224C49458BB}">
                  <c15:layout>
                    <c:manualLayout>
                      <c:w val="0.2839176873724118"/>
                      <c:h val="0.22322579469233009"/>
                    </c:manualLayout>
                  </c15:layout>
                </c:ext>
                <c:ext xmlns:c16="http://schemas.microsoft.com/office/drawing/2014/chart" uri="{C3380CC4-5D6E-409C-BE32-E72D297353CC}">
                  <c16:uniqueId val="{00000005-BE38-4F27-8E96-AC7800F138A0}"/>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2.3148148148148064E-2"/>
                  <c:y val="2.3148330417031203E-2"/>
                </c:manualLayout>
              </c:layout>
              <c:showLegendKey val="0"/>
              <c:showVal val="0"/>
              <c:showCatName val="1"/>
              <c:showSerName val="0"/>
              <c:showPercent val="1"/>
              <c:showBubbleSize val="0"/>
              <c:extLst>
                <c:ext xmlns:c15="http://schemas.microsoft.com/office/drawing/2012/chart" uri="{CE6537A1-D6FC-4f65-9D91-7224C49458BB}">
                  <c15:layout>
                    <c:manualLayout>
                      <c:w val="0.30337962962962961"/>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0.18041958</c:v>
                </c:pt>
                <c:pt idx="1">
                  <c:v>0.20139860000000001</c:v>
                </c:pt>
                <c:pt idx="2">
                  <c:v>0.22377622</c:v>
                </c:pt>
                <c:pt idx="3">
                  <c:v>0.16783217</c:v>
                </c:pt>
                <c:pt idx="4">
                  <c:v>0.12727273</c:v>
                </c:pt>
                <c:pt idx="5">
                  <c:v>9.9300700000000006E-2</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Pt>
            <c:idx val="5"/>
            <c:bubble3D val="0"/>
            <c:spPr>
              <a:solidFill>
                <a:schemeClr val="accent6"/>
              </a:solidFill>
              <a:ln>
                <a:noFill/>
              </a:ln>
              <a:effectLst/>
            </c:spPr>
            <c:extLst>
              <c:ext xmlns:c16="http://schemas.microsoft.com/office/drawing/2014/chart" uri="{C3380CC4-5D6E-409C-BE32-E72D297353CC}">
                <c16:uniqueId val="{0000000B-281A-4459-9CAE-16785BAC394E}"/>
              </c:ext>
            </c:extLst>
          </c:dPt>
          <c:dLbls>
            <c:dLbl>
              <c:idx val="0"/>
              <c:layout>
                <c:manualLayout>
                  <c:x val="2.9991980169145439E-2"/>
                  <c:y val="3.4551983085447484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8236548556430441E-2"/>
                  <c:y val="-5.6580088947214953E-2"/>
                </c:manualLayout>
              </c:layout>
              <c:showLegendKey val="0"/>
              <c:showVal val="0"/>
              <c:showCatName val="1"/>
              <c:showSerName val="0"/>
              <c:showPercent val="1"/>
              <c:showBubbleSize val="0"/>
              <c:extLst>
                <c:ext xmlns:c15="http://schemas.microsoft.com/office/drawing/2012/chart" uri="{CE6537A1-D6FC-4f65-9D91-7224C49458BB}">
                  <c15:layout>
                    <c:manualLayout>
                      <c:w val="0.34942257217847766"/>
                      <c:h val="0.1908183872849227"/>
                    </c:manualLayout>
                  </c15:layout>
                </c:ext>
                <c:ext xmlns:c16="http://schemas.microsoft.com/office/drawing/2014/chart" uri="{C3380CC4-5D6E-409C-BE32-E72D297353CC}">
                  <c16:uniqueId val="{00000003-281A-4459-9CAE-16785BAC394E}"/>
                </c:ext>
              </c:extLst>
            </c:dLbl>
            <c:dLbl>
              <c:idx val="2"/>
              <c:layout>
                <c:manualLayout>
                  <c:x val="-2.5489938757655293E-2"/>
                  <c:y val="-9.7222222222222224E-2"/>
                </c:manualLayout>
              </c:layout>
              <c:showLegendKey val="0"/>
              <c:showVal val="0"/>
              <c:showCatName val="1"/>
              <c:showSerName val="0"/>
              <c:showPercent val="1"/>
              <c:showBubbleSize val="0"/>
              <c:extLst>
                <c:ext xmlns:c15="http://schemas.microsoft.com/office/drawing/2012/chart" uri="{CE6537A1-D6FC-4f65-9D91-7224C49458BB}">
                  <c15:layout>
                    <c:manualLayout>
                      <c:w val="0.34873250218722662"/>
                      <c:h val="0.20007764654418198"/>
                    </c:manualLayout>
                  </c15:layout>
                </c:ext>
                <c:ext xmlns:c16="http://schemas.microsoft.com/office/drawing/2014/chart" uri="{C3380CC4-5D6E-409C-BE32-E72D297353CC}">
                  <c16:uniqueId val="{00000005-281A-4459-9CAE-16785BAC394E}"/>
                </c:ext>
              </c:extLst>
            </c:dLbl>
            <c:dLbl>
              <c:idx val="3"/>
              <c:layout>
                <c:manualLayout>
                  <c:x val="3.2407407407407406E-2"/>
                  <c:y val="-3.7036672499270964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5.0926108194808979E-2"/>
                  <c:y val="4.6296296296296294E-3"/>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dLbl>
              <c:idx val="5"/>
              <c:layout>
                <c:manualLayout>
                  <c:x val="-8.1018518518518601E-2"/>
                  <c:y val="4.3981663750364455E-2"/>
                </c:manualLayout>
              </c:layout>
              <c:showLegendKey val="0"/>
              <c:showVal val="0"/>
              <c:showCatName val="1"/>
              <c:showSerName val="0"/>
              <c:showPercent val="1"/>
              <c:showBubbleSize val="0"/>
              <c:extLst>
                <c:ext xmlns:c15="http://schemas.microsoft.com/office/drawing/2012/chart" uri="{CE6537A1-D6FC-4f65-9D91-7224C49458BB}">
                  <c15:layout>
                    <c:manualLayout>
                      <c:w val="0.3311574074074074"/>
                      <c:h val="0.23627333041703116"/>
                    </c:manualLayout>
                  </c15:layout>
                </c:ext>
                <c:ext xmlns:c16="http://schemas.microsoft.com/office/drawing/2014/chart" uri="{C3380CC4-5D6E-409C-BE32-E72D297353CC}">
                  <c16:uniqueId val="{0000000B-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0.64383561999999994</c:v>
                </c:pt>
                <c:pt idx="1">
                  <c:v>0.16438356000000001</c:v>
                </c:pt>
                <c:pt idx="2">
                  <c:v>4.1095890000000003E-2</c:v>
                </c:pt>
                <c:pt idx="3">
                  <c:v>8.2191779999999992E-2</c:v>
                </c:pt>
                <c:pt idx="4">
                  <c:v>5.4794519999999999E-2</c:v>
                </c:pt>
                <c:pt idx="5">
                  <c:v>1.369863E-2</c:v>
                </c:pt>
              </c:numCache>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Sheet1!$B$2:$B$8</c:f>
              <c:numCache>
                <c:formatCode>0%</c:formatCode>
                <c:ptCount val="7"/>
                <c:pt idx="0">
                  <c:v>0.75105485000000005</c:v>
                </c:pt>
                <c:pt idx="1">
                  <c:v>0.43248945</c:v>
                </c:pt>
                <c:pt idx="2">
                  <c:v>0.36497889999999999</c:v>
                </c:pt>
                <c:pt idx="3">
                  <c:v>0.40084387999999999</c:v>
                </c:pt>
                <c:pt idx="4">
                  <c:v>0.28481012999999999</c:v>
                </c:pt>
                <c:pt idx="5">
                  <c:v>0.39451477000000001</c:v>
                </c:pt>
                <c:pt idx="6">
                  <c:v>0</c:v>
                </c:pt>
              </c:numCache>
            </c:numRef>
          </c:val>
          <c:extLst>
            <c:ext xmlns:c16="http://schemas.microsoft.com/office/drawing/2014/chart" uri="{C3380CC4-5D6E-409C-BE32-E72D297353CC}">
              <c16:uniqueId val="{00000000-4BC9-4D7B-9D17-39D6CF4B7809}"/>
            </c:ext>
          </c:extLst>
        </c:ser>
        <c:ser>
          <c:idx val="1"/>
          <c:order val="1"/>
          <c:tx>
            <c:strRef>
              <c:f>Sheet1!$C$1</c:f>
              <c:strCache>
                <c:ptCount val="1"/>
                <c:pt idx="0">
                  <c:v>UK</c:v>
                </c:pt>
              </c:strCache>
            </c:strRef>
          </c:tx>
          <c:spPr>
            <a:solidFill>
              <a:schemeClr val="accent2"/>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Sheet1!$C$2:$C$8</c:f>
              <c:numCache>
                <c:formatCode>0%</c:formatCode>
                <c:ptCount val="7"/>
                <c:pt idx="0">
                  <c:v>0.77976190000000001</c:v>
                </c:pt>
                <c:pt idx="1">
                  <c:v>0.36904762000000002</c:v>
                </c:pt>
                <c:pt idx="2">
                  <c:v>0.35714286000000001</c:v>
                </c:pt>
                <c:pt idx="3">
                  <c:v>0.31547618999999999</c:v>
                </c:pt>
                <c:pt idx="4">
                  <c:v>0.22023809999999999</c:v>
                </c:pt>
                <c:pt idx="5">
                  <c:v>0.38095237999999998</c:v>
                </c:pt>
                <c:pt idx="6">
                  <c:v>5.9523800000000002E-3</c:v>
                </c:pt>
              </c:numCache>
            </c:numRef>
          </c:val>
          <c:extLst>
            <c:ext xmlns:c16="http://schemas.microsoft.com/office/drawing/2014/chart" uri="{C3380CC4-5D6E-409C-BE32-E72D297353CC}">
              <c16:uniqueId val="{00000001-4BC9-4D7B-9D17-39D6CF4B7809}"/>
            </c:ext>
          </c:extLst>
        </c:ser>
        <c:ser>
          <c:idx val="2"/>
          <c:order val="2"/>
          <c:tx>
            <c:strRef>
              <c:f>Sheet1!$D$1</c:f>
              <c:strCache>
                <c:ptCount val="1"/>
                <c:pt idx="0">
                  <c:v>DE</c:v>
                </c:pt>
              </c:strCache>
            </c:strRef>
          </c:tx>
          <c:spPr>
            <a:solidFill>
              <a:schemeClr val="accent3"/>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Sheet1!$D$2:$D$8</c:f>
              <c:numCache>
                <c:formatCode>0%</c:formatCode>
                <c:ptCount val="7"/>
                <c:pt idx="0">
                  <c:v>0.65517241000000004</c:v>
                </c:pt>
                <c:pt idx="1">
                  <c:v>0.54679803000000005</c:v>
                </c:pt>
                <c:pt idx="2">
                  <c:v>0.33004926000000001</c:v>
                </c:pt>
                <c:pt idx="3">
                  <c:v>0.32512315000000003</c:v>
                </c:pt>
                <c:pt idx="4">
                  <c:v>0.51724138000000008</c:v>
                </c:pt>
                <c:pt idx="5">
                  <c:v>0.29064039000000003</c:v>
                </c:pt>
                <c:pt idx="6">
                  <c:v>4.92611E-3</c:v>
                </c:pt>
              </c:numCache>
            </c:numRef>
          </c:val>
          <c:extLst>
            <c:ext xmlns:c16="http://schemas.microsoft.com/office/drawing/2014/chart" uri="{C3380CC4-5D6E-409C-BE32-E72D297353CC}">
              <c16:uniqueId val="{00000002-4BC9-4D7B-9D17-39D6CF4B7809}"/>
            </c:ext>
          </c:extLst>
        </c:ser>
        <c:ser>
          <c:idx val="3"/>
          <c:order val="3"/>
          <c:tx>
            <c:strRef>
              <c:f>Sheet1!$E$1</c:f>
              <c:strCache>
                <c:ptCount val="1"/>
                <c:pt idx="0">
                  <c:v>IT</c:v>
                </c:pt>
              </c:strCache>
            </c:strRef>
          </c:tx>
          <c:spPr>
            <a:solidFill>
              <a:schemeClr val="accent4"/>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Sheet1!$E$2:$E$8</c:f>
              <c:numCache>
                <c:formatCode>0%</c:formatCode>
                <c:ptCount val="7"/>
                <c:pt idx="0">
                  <c:v>0.63157895000000008</c:v>
                </c:pt>
                <c:pt idx="1">
                  <c:v>0.40890687999999997</c:v>
                </c:pt>
                <c:pt idx="2">
                  <c:v>0.45344129999999999</c:v>
                </c:pt>
                <c:pt idx="3">
                  <c:v>0.31174088999999999</c:v>
                </c:pt>
                <c:pt idx="4">
                  <c:v>0.35222671999999999</c:v>
                </c:pt>
                <c:pt idx="5">
                  <c:v>0.39271254999999988</c:v>
                </c:pt>
                <c:pt idx="6">
                  <c:v>4.0485800000000004E-3</c:v>
                </c:pt>
              </c:numCache>
            </c:numRef>
          </c:val>
          <c:extLst>
            <c:ext xmlns:c16="http://schemas.microsoft.com/office/drawing/2014/chart" uri="{C3380CC4-5D6E-409C-BE32-E72D297353CC}">
              <c16:uniqueId val="{00000003-4BC9-4D7B-9D17-39D6CF4B7809}"/>
            </c:ext>
          </c:extLst>
        </c:ser>
        <c:ser>
          <c:idx val="4"/>
          <c:order val="4"/>
          <c:tx>
            <c:strRef>
              <c:f>Sheet1!$F$1</c:f>
              <c:strCache>
                <c:ptCount val="1"/>
                <c:pt idx="0">
                  <c:v>KR</c:v>
                </c:pt>
              </c:strCache>
            </c:strRef>
          </c:tx>
          <c:spPr>
            <a:solidFill>
              <a:schemeClr val="accent5"/>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Sheet1!$F$2:$F$8</c:f>
              <c:numCache>
                <c:formatCode>0%</c:formatCode>
                <c:ptCount val="7"/>
                <c:pt idx="0">
                  <c:v>0.74367089000000008</c:v>
                </c:pt>
                <c:pt idx="1">
                  <c:v>0.40822785000000011</c:v>
                </c:pt>
                <c:pt idx="2">
                  <c:v>0.41772152000000001</c:v>
                </c:pt>
                <c:pt idx="3">
                  <c:v>0.22151899</c:v>
                </c:pt>
                <c:pt idx="4">
                  <c:v>0.46518987000000001</c:v>
                </c:pt>
                <c:pt idx="5">
                  <c:v>0.13607595</c:v>
                </c:pt>
                <c:pt idx="6">
                  <c:v>3.1645599999999999E-3</c:v>
                </c:pt>
              </c:numCache>
            </c:numRef>
          </c:val>
          <c:extLst>
            <c:ext xmlns:c16="http://schemas.microsoft.com/office/drawing/2014/chart" uri="{C3380CC4-5D6E-409C-BE32-E72D297353CC}">
              <c16:uniqueId val="{00000004-4BC9-4D7B-9D17-39D6CF4B7809}"/>
            </c:ext>
          </c:extLst>
        </c:ser>
        <c:ser>
          <c:idx val="5"/>
          <c:order val="5"/>
          <c:tx>
            <c:strRef>
              <c:f>Sheet1!$G$1</c:f>
              <c:strCache>
                <c:ptCount val="1"/>
                <c:pt idx="0">
                  <c:v>AU</c:v>
                </c:pt>
              </c:strCache>
            </c:strRef>
          </c:tx>
          <c:spPr>
            <a:solidFill>
              <a:schemeClr val="accent6"/>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Sheet1!$G$2:$G$8</c:f>
              <c:numCache>
                <c:formatCode>0%</c:formatCode>
                <c:ptCount val="7"/>
                <c:pt idx="0">
                  <c:v>0.76649745999999996</c:v>
                </c:pt>
                <c:pt idx="1">
                  <c:v>0.42131980000000002</c:v>
                </c:pt>
                <c:pt idx="2">
                  <c:v>0.37055838000000002</c:v>
                </c:pt>
                <c:pt idx="3">
                  <c:v>0.32994923999999998</c:v>
                </c:pt>
                <c:pt idx="4">
                  <c:v>0.24365481999999999</c:v>
                </c:pt>
                <c:pt idx="5">
                  <c:v>0.31979695000000002</c:v>
                </c:pt>
                <c:pt idx="6">
                  <c:v>0</c:v>
                </c:pt>
              </c:numCache>
            </c:numRef>
          </c:val>
          <c:extLst>
            <c:ext xmlns:c16="http://schemas.microsoft.com/office/drawing/2014/chart" uri="{C3380CC4-5D6E-409C-BE32-E72D297353CC}">
              <c16:uniqueId val="{00000005-4BC9-4D7B-9D17-39D6CF4B7809}"/>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Sheet1!$H$2:$H$8</c:f>
              <c:numCache>
                <c:formatCode>0%</c:formatCode>
                <c:ptCount val="7"/>
                <c:pt idx="0">
                  <c:v>0.74386921000000006</c:v>
                </c:pt>
                <c:pt idx="1">
                  <c:v>0.46594005000000011</c:v>
                </c:pt>
                <c:pt idx="2">
                  <c:v>0.48501361999999998</c:v>
                </c:pt>
                <c:pt idx="3">
                  <c:v>0.56403269999999994</c:v>
                </c:pt>
                <c:pt idx="4">
                  <c:v>0.38964578000000011</c:v>
                </c:pt>
                <c:pt idx="5">
                  <c:v>0.45504086999999999</c:v>
                </c:pt>
                <c:pt idx="6">
                  <c:v>0</c:v>
                </c:pt>
              </c:numCache>
            </c:numRef>
          </c:val>
          <c:extLst>
            <c:ext xmlns:c16="http://schemas.microsoft.com/office/drawing/2014/chart" uri="{C3380CC4-5D6E-409C-BE32-E72D297353CC}">
              <c16:uniqueId val="{00000006-4BC9-4D7B-9D17-39D6CF4B7809}"/>
            </c:ext>
          </c:extLst>
        </c:ser>
        <c:dLbls>
          <c:showLegendKey val="0"/>
          <c:showVal val="0"/>
          <c:showCatName val="0"/>
          <c:showSerName val="0"/>
          <c:showPercent val="0"/>
          <c:showBubbleSize val="0"/>
        </c:dLbls>
        <c:gapWidth val="150"/>
        <c:overlap val="-27"/>
        <c:axId val="750741936"/>
        <c:axId val="750745176"/>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Sheet1!$A$2:$A$8</c:f>
              <c:strCache>
                <c:ptCount val="7"/>
                <c:pt idx="0">
                  <c:v>General health &amp; well-being</c:v>
                </c:pt>
                <c:pt idx="1">
                  <c:v>Make up for dietary deficiencies</c:v>
                </c:pt>
                <c:pt idx="2">
                  <c:v>Condition-specific health benefits</c:v>
                </c:pt>
                <c:pt idx="3">
                  <c:v>My health care professional recommended them</c:v>
                </c:pt>
                <c:pt idx="4">
                  <c:v>Disease prevention</c:v>
                </c:pt>
                <c:pt idx="5">
                  <c:v>Specific performance benefits</c:v>
                </c:pt>
                <c:pt idx="6">
                  <c:v>Other reason</c:v>
                </c:pt>
              </c:strCache>
            </c:strRef>
          </c:cat>
          <c:val>
            <c:numRef>
              <c:f>Sheet1!$I$2:$I$8</c:f>
              <c:numCache>
                <c:formatCode>0%</c:formatCode>
                <c:ptCount val="7"/>
                <c:pt idx="0">
                  <c:v>0.72606002999999997</c:v>
                </c:pt>
                <c:pt idx="1">
                  <c:v>0.37803715999999998</c:v>
                </c:pt>
                <c:pt idx="2">
                  <c:v>0.33492138999999999</c:v>
                </c:pt>
                <c:pt idx="3">
                  <c:v>0.31395902999999997</c:v>
                </c:pt>
                <c:pt idx="4">
                  <c:v>0.28608861000000002</c:v>
                </c:pt>
                <c:pt idx="5">
                  <c:v>0.25535970000000002</c:v>
                </c:pt>
                <c:pt idx="6">
                  <c:v>1.048118E-2</c:v>
                </c:pt>
              </c:numCache>
            </c:numRef>
          </c:val>
          <c:smooth val="0"/>
          <c:extLst>
            <c:ext xmlns:c16="http://schemas.microsoft.com/office/drawing/2014/chart" uri="{C3380CC4-5D6E-409C-BE32-E72D297353CC}">
              <c16:uniqueId val="{00000000-302C-4F9C-BA4F-612DE691D983}"/>
            </c:ext>
          </c:extLst>
        </c:ser>
        <c:dLbls>
          <c:showLegendKey val="0"/>
          <c:showVal val="0"/>
          <c:showCatName val="0"/>
          <c:showSerName val="0"/>
          <c:showPercent val="0"/>
          <c:showBubbleSize val="0"/>
        </c:dLbls>
        <c:marker val="1"/>
        <c:smooth val="0"/>
        <c:axId val="750741936"/>
        <c:axId val="750745176"/>
      </c:lineChart>
      <c:catAx>
        <c:axId val="75074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5176"/>
        <c:crosses val="autoZero"/>
        <c:auto val="1"/>
        <c:lblAlgn val="ctr"/>
        <c:lblOffset val="100"/>
        <c:noMultiLvlLbl val="0"/>
      </c:catAx>
      <c:valAx>
        <c:axId val="750745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Sheet1!$B$2:$B$6</c:f>
              <c:numCache>
                <c:formatCode>0%</c:formatCode>
                <c:ptCount val="5"/>
                <c:pt idx="0">
                  <c:v>0.32278480999999998</c:v>
                </c:pt>
                <c:pt idx="1">
                  <c:v>0.27637130999999998</c:v>
                </c:pt>
                <c:pt idx="2">
                  <c:v>0.21518987000000001</c:v>
                </c:pt>
                <c:pt idx="3">
                  <c:v>0.15400844</c:v>
                </c:pt>
                <c:pt idx="4">
                  <c:v>3.1645569999999998E-2</c:v>
                </c:pt>
              </c:numCache>
            </c:numRef>
          </c:val>
          <c:extLst>
            <c:ext xmlns:c16="http://schemas.microsoft.com/office/drawing/2014/chart" uri="{C3380CC4-5D6E-409C-BE32-E72D297353CC}">
              <c16:uniqueId val="{00000000-4BC9-4D7B-9D17-39D6CF4B7809}"/>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Sheet1!$C$2:$C$6</c:f>
              <c:numCache>
                <c:formatCode>0%</c:formatCode>
                <c:ptCount val="5"/>
                <c:pt idx="0">
                  <c:v>0.18452381000000001</c:v>
                </c:pt>
                <c:pt idx="1">
                  <c:v>0.40476190000000001</c:v>
                </c:pt>
                <c:pt idx="2">
                  <c:v>0.25</c:v>
                </c:pt>
                <c:pt idx="3">
                  <c:v>0.10119048</c:v>
                </c:pt>
                <c:pt idx="4">
                  <c:v>5.9523810000000003E-2</c:v>
                </c:pt>
              </c:numCache>
            </c:numRef>
          </c:val>
          <c:extLst>
            <c:ext xmlns:c16="http://schemas.microsoft.com/office/drawing/2014/chart" uri="{C3380CC4-5D6E-409C-BE32-E72D297353CC}">
              <c16:uniqueId val="{00000001-4BC9-4D7B-9D17-39D6CF4B7809}"/>
            </c:ext>
          </c:extLst>
        </c:ser>
        <c:ser>
          <c:idx val="2"/>
          <c:order val="2"/>
          <c:tx>
            <c:strRef>
              <c:f>Sheet1!$D$1</c:f>
              <c:strCache>
                <c:ptCount val="1"/>
                <c:pt idx="0">
                  <c:v>DE</c:v>
                </c:pt>
              </c:strCache>
            </c:strRef>
          </c:tx>
          <c:spPr>
            <a:solidFill>
              <a:schemeClr val="accent3"/>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Sheet1!$D$2:$D$6</c:f>
              <c:numCache>
                <c:formatCode>0%</c:formatCode>
                <c:ptCount val="5"/>
                <c:pt idx="0">
                  <c:v>0.10344828</c:v>
                </c:pt>
                <c:pt idx="1">
                  <c:v>0.53694580999999997</c:v>
                </c:pt>
                <c:pt idx="2">
                  <c:v>0.19704432999999999</c:v>
                </c:pt>
                <c:pt idx="3">
                  <c:v>0.13793103000000001</c:v>
                </c:pt>
                <c:pt idx="4">
                  <c:v>2.4630539999999999E-2</c:v>
                </c:pt>
              </c:numCache>
            </c:numRef>
          </c:val>
          <c:extLst>
            <c:ext xmlns:c16="http://schemas.microsoft.com/office/drawing/2014/chart" uri="{C3380CC4-5D6E-409C-BE32-E72D297353CC}">
              <c16:uniqueId val="{00000002-4BC9-4D7B-9D17-39D6CF4B7809}"/>
            </c:ext>
          </c:extLst>
        </c:ser>
        <c:ser>
          <c:idx val="3"/>
          <c:order val="3"/>
          <c:tx>
            <c:strRef>
              <c:f>Sheet1!$E$1</c:f>
              <c:strCache>
                <c:ptCount val="1"/>
                <c:pt idx="0">
                  <c:v>IT</c:v>
                </c:pt>
              </c:strCache>
            </c:strRef>
          </c:tx>
          <c:spPr>
            <a:solidFill>
              <a:schemeClr val="accent4"/>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Sheet1!$E$2:$E$6</c:f>
              <c:numCache>
                <c:formatCode>0%</c:formatCode>
                <c:ptCount val="5"/>
                <c:pt idx="0">
                  <c:v>0.23481780999999999</c:v>
                </c:pt>
                <c:pt idx="1">
                  <c:v>0.42105262999999998</c:v>
                </c:pt>
                <c:pt idx="2">
                  <c:v>0.21052631999999999</c:v>
                </c:pt>
                <c:pt idx="3">
                  <c:v>0.10121457</c:v>
                </c:pt>
                <c:pt idx="4">
                  <c:v>3.238866E-2</c:v>
                </c:pt>
              </c:numCache>
            </c:numRef>
          </c:val>
          <c:extLst>
            <c:ext xmlns:c16="http://schemas.microsoft.com/office/drawing/2014/chart" uri="{C3380CC4-5D6E-409C-BE32-E72D297353CC}">
              <c16:uniqueId val="{00000003-4BC9-4D7B-9D17-39D6CF4B7809}"/>
            </c:ext>
          </c:extLst>
        </c:ser>
        <c:ser>
          <c:idx val="4"/>
          <c:order val="4"/>
          <c:tx>
            <c:strRef>
              <c:f>Sheet1!$F$1</c:f>
              <c:strCache>
                <c:ptCount val="1"/>
                <c:pt idx="0">
                  <c:v>KR</c:v>
                </c:pt>
              </c:strCache>
            </c:strRef>
          </c:tx>
          <c:spPr>
            <a:solidFill>
              <a:schemeClr val="accent5"/>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Sheet1!$F$2:$F$6</c:f>
              <c:numCache>
                <c:formatCode>0%</c:formatCode>
                <c:ptCount val="5"/>
                <c:pt idx="0">
                  <c:v>8.860759E-2</c:v>
                </c:pt>
                <c:pt idx="1">
                  <c:v>0.57278481000000003</c:v>
                </c:pt>
                <c:pt idx="2">
                  <c:v>0.19303797</c:v>
                </c:pt>
                <c:pt idx="3">
                  <c:v>9.810126999999999E-2</c:v>
                </c:pt>
                <c:pt idx="4">
                  <c:v>4.7468349999999999E-2</c:v>
                </c:pt>
              </c:numCache>
            </c:numRef>
          </c:val>
          <c:extLst>
            <c:ext xmlns:c16="http://schemas.microsoft.com/office/drawing/2014/chart" uri="{C3380CC4-5D6E-409C-BE32-E72D297353CC}">
              <c16:uniqueId val="{00000004-4BC9-4D7B-9D17-39D6CF4B7809}"/>
            </c:ext>
          </c:extLst>
        </c:ser>
        <c:ser>
          <c:idx val="5"/>
          <c:order val="5"/>
          <c:tx>
            <c:strRef>
              <c:f>Sheet1!$G$1</c:f>
              <c:strCache>
                <c:ptCount val="1"/>
                <c:pt idx="0">
                  <c:v>AU</c:v>
                </c:pt>
              </c:strCache>
            </c:strRef>
          </c:tx>
          <c:spPr>
            <a:solidFill>
              <a:schemeClr val="accent6"/>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Sheet1!$G$2:$G$6</c:f>
              <c:numCache>
                <c:formatCode>0%</c:formatCode>
                <c:ptCount val="5"/>
                <c:pt idx="0">
                  <c:v>0.17766497000000001</c:v>
                </c:pt>
                <c:pt idx="1">
                  <c:v>0.46700508000000002</c:v>
                </c:pt>
                <c:pt idx="2">
                  <c:v>0.20812183000000001</c:v>
                </c:pt>
                <c:pt idx="3">
                  <c:v>0.10152284</c:v>
                </c:pt>
                <c:pt idx="4">
                  <c:v>4.5685279999999988E-2</c:v>
                </c:pt>
              </c:numCache>
            </c:numRef>
          </c:val>
          <c:extLst>
            <c:ext xmlns:c16="http://schemas.microsoft.com/office/drawing/2014/chart" uri="{C3380CC4-5D6E-409C-BE32-E72D297353CC}">
              <c16:uniqueId val="{00000005-4BC9-4D7B-9D17-39D6CF4B7809}"/>
            </c:ext>
          </c:extLst>
        </c:ser>
        <c:ser>
          <c:idx val="6"/>
          <c:order val="6"/>
          <c:tx>
            <c:strRef>
              <c:f>Sheet1!$H$1</c:f>
              <c:strCache>
                <c:ptCount val="1"/>
                <c:pt idx="0">
                  <c:v>IN</c:v>
                </c:pt>
              </c:strCache>
            </c:strRef>
          </c:tx>
          <c:spPr>
            <a:solidFill>
              <a:schemeClr val="accent1">
                <a:lumMod val="60000"/>
              </a:schemeClr>
            </a:solidFill>
            <a:ln>
              <a:noFill/>
              <a:prstDash val="dash"/>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Sheet1!$H$2:$H$6</c:f>
              <c:numCache>
                <c:formatCode>0%</c:formatCode>
                <c:ptCount val="5"/>
                <c:pt idx="0">
                  <c:v>0.31062669999999998</c:v>
                </c:pt>
                <c:pt idx="1">
                  <c:v>0.34877384</c:v>
                </c:pt>
                <c:pt idx="2">
                  <c:v>0.28610353999999999</c:v>
                </c:pt>
                <c:pt idx="3">
                  <c:v>5.1771119999999997E-2</c:v>
                </c:pt>
                <c:pt idx="4">
                  <c:v>2.7247999999999999E-3</c:v>
                </c:pt>
              </c:numCache>
            </c:numRef>
          </c:val>
          <c:extLst>
            <c:ext xmlns:c16="http://schemas.microsoft.com/office/drawing/2014/chart" uri="{C3380CC4-5D6E-409C-BE32-E72D297353CC}">
              <c16:uniqueId val="{00000006-4BC9-4D7B-9D17-39D6CF4B7809}"/>
            </c:ext>
          </c:extLst>
        </c:ser>
        <c:dLbls>
          <c:showLegendKey val="0"/>
          <c:showVal val="0"/>
          <c:showCatName val="0"/>
          <c:showSerName val="0"/>
          <c:showPercent val="0"/>
          <c:showBubbleSize val="0"/>
        </c:dLbls>
        <c:gapWidth val="150"/>
        <c:overlap val="-27"/>
        <c:axId val="750741936"/>
        <c:axId val="750745176"/>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Sheet1!$I$2:$I$6</c:f>
              <c:numCache>
                <c:formatCode>0%</c:formatCode>
                <c:ptCount val="5"/>
                <c:pt idx="0">
                  <c:v>0.17960934000000001</c:v>
                </c:pt>
                <c:pt idx="1">
                  <c:v>0.42901381999999999</c:v>
                </c:pt>
                <c:pt idx="2">
                  <c:v>0.19128155999999999</c:v>
                </c:pt>
                <c:pt idx="3">
                  <c:v>0.13149119000000001</c:v>
                </c:pt>
                <c:pt idx="4">
                  <c:v>6.8604100000000001E-2</c:v>
                </c:pt>
              </c:numCache>
            </c:numRef>
          </c:val>
          <c:smooth val="0"/>
          <c:extLst>
            <c:ext xmlns:c16="http://schemas.microsoft.com/office/drawing/2014/chart" uri="{C3380CC4-5D6E-409C-BE32-E72D297353CC}">
              <c16:uniqueId val="{00000000-F205-4A0C-A309-E5FA5280EEE6}"/>
            </c:ext>
          </c:extLst>
        </c:ser>
        <c:dLbls>
          <c:showLegendKey val="0"/>
          <c:showVal val="0"/>
          <c:showCatName val="0"/>
          <c:showSerName val="0"/>
          <c:showPercent val="0"/>
          <c:showBubbleSize val="0"/>
        </c:dLbls>
        <c:marker val="1"/>
        <c:smooth val="0"/>
        <c:axId val="750741936"/>
        <c:axId val="750745176"/>
      </c:lineChart>
      <c:catAx>
        <c:axId val="75074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5176"/>
        <c:crosses val="autoZero"/>
        <c:auto val="1"/>
        <c:lblAlgn val="ctr"/>
        <c:lblOffset val="100"/>
        <c:noMultiLvlLbl val="0"/>
      </c:catAx>
      <c:valAx>
        <c:axId val="750745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074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E7F7-4772-845D-181409D91CB0}"/>
            </c:ext>
          </c:extLst>
        </c:ser>
        <c:ser>
          <c:idx val="1"/>
          <c:order val="1"/>
          <c:tx>
            <c:strRef>
              <c:f>Sheet1!$C$1</c:f>
              <c:strCache>
                <c:ptCount val="1"/>
                <c:pt idx="0">
                  <c:v>UK</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E7F7-4772-845D-181409D91CB0}"/>
            </c:ext>
          </c:extLst>
        </c:ser>
        <c:ser>
          <c:idx val="2"/>
          <c:order val="2"/>
          <c:tx>
            <c:strRef>
              <c:f>Sheet1!$D$1</c:f>
              <c:strCache>
                <c:ptCount val="1"/>
                <c:pt idx="0">
                  <c:v>DE</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E7F7-4772-845D-181409D91CB0}"/>
            </c:ext>
          </c:extLst>
        </c:ser>
        <c:ser>
          <c:idx val="3"/>
          <c:order val="3"/>
          <c:tx>
            <c:strRef>
              <c:f>Sheet1!$E$1</c:f>
              <c:strCache>
                <c:ptCount val="1"/>
                <c:pt idx="0">
                  <c:v>IT</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E7F7-4772-845D-181409D91CB0}"/>
            </c:ext>
          </c:extLst>
        </c:ser>
        <c:ser>
          <c:idx val="4"/>
          <c:order val="4"/>
          <c:tx>
            <c:strRef>
              <c:f>Sheet1!$F$1</c:f>
              <c:strCache>
                <c:ptCount val="1"/>
                <c:pt idx="0">
                  <c:v>KR</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E7F7-4772-845D-181409D91CB0}"/>
            </c:ext>
          </c:extLst>
        </c:ser>
        <c:ser>
          <c:idx val="5"/>
          <c:order val="5"/>
          <c:tx>
            <c:strRef>
              <c:f>Sheet1!$G$1</c:f>
              <c:strCache>
                <c:ptCount val="1"/>
                <c:pt idx="0">
                  <c:v>AU</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E7F7-4772-845D-181409D91CB0}"/>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Sheet1!$A$2:$A$33</c:f>
              <c:numCache>
                <c:formatCode>General</c:formatCode>
                <c:ptCount val="32"/>
              </c:numCache>
            </c:numRef>
          </c:cat>
          <c:val>
            <c:numRef>
              <c:f>Sheet1!$H$2:$H$33</c:f>
              <c:numCache>
                <c:formatCode>General</c:formatCode>
                <c:ptCount val="32"/>
              </c:numCache>
            </c:numRef>
          </c:val>
          <c:extLst>
            <c:ext xmlns:c16="http://schemas.microsoft.com/office/drawing/2014/chart" uri="{C3380CC4-5D6E-409C-BE32-E72D297353CC}">
              <c16:uniqueId val="{00000001-1D11-45AF-A246-A58910212067}"/>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Reporting</c:v>
                </c:pt>
              </c:strCache>
            </c:strRef>
          </c:tx>
          <c:spPr>
            <a:pattFill prst="wdUpDiag">
              <a:fgClr>
                <a:schemeClr val="accent1"/>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Sheet1!$B$2:$B$11</c:f>
              <c:numCache>
                <c:formatCode>0%</c:formatCode>
                <c:ptCount val="10"/>
                <c:pt idx="0">
                  <c:v>0.38185654000000002</c:v>
                </c:pt>
                <c:pt idx="1">
                  <c:v>0.29113924000000002</c:v>
                </c:pt>
                <c:pt idx="2">
                  <c:v>0.24050632999999999</c:v>
                </c:pt>
                <c:pt idx="3">
                  <c:v>0.23417721999999999</c:v>
                </c:pt>
                <c:pt idx="4">
                  <c:v>0.2278481</c:v>
                </c:pt>
                <c:pt idx="5">
                  <c:v>0.21308017000000001</c:v>
                </c:pt>
                <c:pt idx="6">
                  <c:v>0.20886076000000001</c:v>
                </c:pt>
                <c:pt idx="7">
                  <c:v>0.20464135</c:v>
                </c:pt>
                <c:pt idx="8">
                  <c:v>0.19831224</c:v>
                </c:pt>
                <c:pt idx="9">
                  <c:v>0.18776371</c:v>
                </c:pt>
              </c:numCache>
            </c:numRef>
          </c:val>
          <c:extLst>
            <c:ext xmlns:c16="http://schemas.microsoft.com/office/drawing/2014/chart" uri="{C3380CC4-5D6E-409C-BE32-E72D297353CC}">
              <c16:uniqueId val="{00000000-CAE6-4DEF-A248-F35C6BD6A6E4}"/>
            </c:ext>
          </c:extLst>
        </c:ser>
        <c:ser>
          <c:idx val="1"/>
          <c:order val="1"/>
          <c:tx>
            <c:strRef>
              <c:f>Sheet1!$C$1</c:f>
              <c:strCache>
                <c:ptCount val="1"/>
                <c:pt idx="0">
                  <c:v>UK Reporting</c:v>
                </c:pt>
              </c:strCache>
            </c:strRef>
          </c:tx>
          <c:spPr>
            <a:pattFill prst="wdUpDiag">
              <a:fgClr>
                <a:schemeClr val="accent2"/>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Sheet1!$C$2:$C$11</c:f>
              <c:numCache>
                <c:formatCode>0%</c:formatCode>
                <c:ptCount val="10"/>
                <c:pt idx="0">
                  <c:v>0.36309523999999999</c:v>
                </c:pt>
                <c:pt idx="1">
                  <c:v>0.36309523999999999</c:v>
                </c:pt>
                <c:pt idx="2">
                  <c:v>0.27976190000000001</c:v>
                </c:pt>
                <c:pt idx="3">
                  <c:v>0.29761905</c:v>
                </c:pt>
                <c:pt idx="4">
                  <c:v>0.22023809999999999</c:v>
                </c:pt>
                <c:pt idx="5">
                  <c:v>0.28571428999999998</c:v>
                </c:pt>
                <c:pt idx="6">
                  <c:v>0.17261905</c:v>
                </c:pt>
                <c:pt idx="7">
                  <c:v>0.29166667000000002</c:v>
                </c:pt>
                <c:pt idx="8">
                  <c:v>0.16666666999999999</c:v>
                </c:pt>
                <c:pt idx="9">
                  <c:v>9.5238099999999992E-2</c:v>
                </c:pt>
              </c:numCache>
            </c:numRef>
          </c:val>
          <c:extLst>
            <c:ext xmlns:c16="http://schemas.microsoft.com/office/drawing/2014/chart" uri="{C3380CC4-5D6E-409C-BE32-E72D297353CC}">
              <c16:uniqueId val="{00000001-CAE6-4DEF-A248-F35C6BD6A6E4}"/>
            </c:ext>
          </c:extLst>
        </c:ser>
        <c:ser>
          <c:idx val="2"/>
          <c:order val="2"/>
          <c:tx>
            <c:strRef>
              <c:f>Sheet1!$D$1</c:f>
              <c:strCache>
                <c:ptCount val="1"/>
                <c:pt idx="0">
                  <c:v>DE Reporting</c:v>
                </c:pt>
              </c:strCache>
            </c:strRef>
          </c:tx>
          <c:spPr>
            <a:pattFill prst="wdUpDiag">
              <a:fgClr>
                <a:schemeClr val="accent3"/>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Sheet1!$D$2:$D$11</c:f>
              <c:numCache>
                <c:formatCode>0%</c:formatCode>
                <c:ptCount val="10"/>
                <c:pt idx="0">
                  <c:v>0.17733989999999999</c:v>
                </c:pt>
                <c:pt idx="1">
                  <c:v>0.33990147999999998</c:v>
                </c:pt>
                <c:pt idx="2">
                  <c:v>0.13300492999999999</c:v>
                </c:pt>
                <c:pt idx="3">
                  <c:v>0.20197044</c:v>
                </c:pt>
                <c:pt idx="4">
                  <c:v>0.20197044</c:v>
                </c:pt>
                <c:pt idx="5">
                  <c:v>0.20689655000000001</c:v>
                </c:pt>
                <c:pt idx="6">
                  <c:v>0.22660099</c:v>
                </c:pt>
                <c:pt idx="7">
                  <c:v>0.22167487999999999</c:v>
                </c:pt>
                <c:pt idx="8">
                  <c:v>0.10837438000000001</c:v>
                </c:pt>
                <c:pt idx="9">
                  <c:v>0.19211823</c:v>
                </c:pt>
              </c:numCache>
            </c:numRef>
          </c:val>
          <c:extLst>
            <c:ext xmlns:c16="http://schemas.microsoft.com/office/drawing/2014/chart" uri="{C3380CC4-5D6E-409C-BE32-E72D297353CC}">
              <c16:uniqueId val="{00000002-CAE6-4DEF-A248-F35C6BD6A6E4}"/>
            </c:ext>
          </c:extLst>
        </c:ser>
        <c:ser>
          <c:idx val="3"/>
          <c:order val="3"/>
          <c:tx>
            <c:strRef>
              <c:f>Sheet1!$E$1</c:f>
              <c:strCache>
                <c:ptCount val="1"/>
                <c:pt idx="0">
                  <c:v>IT Reporting</c:v>
                </c:pt>
              </c:strCache>
            </c:strRef>
          </c:tx>
          <c:spPr>
            <a:pattFill prst="wdUpDiag">
              <a:fgClr>
                <a:schemeClr val="accent4"/>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Sheet1!$E$2:$E$11</c:f>
              <c:numCache>
                <c:formatCode>0%</c:formatCode>
                <c:ptCount val="10"/>
                <c:pt idx="0">
                  <c:v>0.42914980000000003</c:v>
                </c:pt>
                <c:pt idx="1">
                  <c:v>0.33603239000000001</c:v>
                </c:pt>
                <c:pt idx="2">
                  <c:v>0.13765182000000001</c:v>
                </c:pt>
                <c:pt idx="3">
                  <c:v>0.29554656000000001</c:v>
                </c:pt>
                <c:pt idx="4">
                  <c:v>0.16194332</c:v>
                </c:pt>
                <c:pt idx="5">
                  <c:v>0.20242915</c:v>
                </c:pt>
                <c:pt idx="6">
                  <c:v>0.10931174</c:v>
                </c:pt>
                <c:pt idx="7">
                  <c:v>0.27125505999999999</c:v>
                </c:pt>
                <c:pt idx="8">
                  <c:v>0.11336032</c:v>
                </c:pt>
                <c:pt idx="9">
                  <c:v>0.16194332</c:v>
                </c:pt>
              </c:numCache>
            </c:numRef>
          </c:val>
          <c:extLst>
            <c:ext xmlns:c16="http://schemas.microsoft.com/office/drawing/2014/chart" uri="{C3380CC4-5D6E-409C-BE32-E72D297353CC}">
              <c16:uniqueId val="{00000003-CAE6-4DEF-A248-F35C6BD6A6E4}"/>
            </c:ext>
          </c:extLst>
        </c:ser>
        <c:ser>
          <c:idx val="4"/>
          <c:order val="4"/>
          <c:tx>
            <c:strRef>
              <c:f>Sheet1!$F$1</c:f>
              <c:strCache>
                <c:ptCount val="1"/>
                <c:pt idx="0">
                  <c:v>KR Reporting</c:v>
                </c:pt>
              </c:strCache>
            </c:strRef>
          </c:tx>
          <c:spPr>
            <a:pattFill prst="wdUpDiag">
              <a:fgClr>
                <a:schemeClr val="accent5"/>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Sheet1!$F$2:$F$11</c:f>
              <c:numCache>
                <c:formatCode>0%</c:formatCode>
                <c:ptCount val="10"/>
                <c:pt idx="0">
                  <c:v>0.29746834999999999</c:v>
                </c:pt>
                <c:pt idx="1">
                  <c:v>0.26898734000000002</c:v>
                </c:pt>
                <c:pt idx="2">
                  <c:v>0.10126582000000001</c:v>
                </c:pt>
                <c:pt idx="3">
                  <c:v>0.18987341999999999</c:v>
                </c:pt>
                <c:pt idx="4">
                  <c:v>0.19303797</c:v>
                </c:pt>
                <c:pt idx="5">
                  <c:v>0.26265822999999999</c:v>
                </c:pt>
                <c:pt idx="6">
                  <c:v>0.17721518999999999</c:v>
                </c:pt>
                <c:pt idx="7">
                  <c:v>0.18037975000000001</c:v>
                </c:pt>
                <c:pt idx="8">
                  <c:v>0.19620253000000001</c:v>
                </c:pt>
                <c:pt idx="9">
                  <c:v>0.11075949</c:v>
                </c:pt>
              </c:numCache>
            </c:numRef>
          </c:val>
          <c:extLst>
            <c:ext xmlns:c16="http://schemas.microsoft.com/office/drawing/2014/chart" uri="{C3380CC4-5D6E-409C-BE32-E72D297353CC}">
              <c16:uniqueId val="{00000004-CAE6-4DEF-A248-F35C6BD6A6E4}"/>
            </c:ext>
          </c:extLst>
        </c:ser>
        <c:ser>
          <c:idx val="5"/>
          <c:order val="5"/>
          <c:tx>
            <c:strRef>
              <c:f>Sheet1!$G$1</c:f>
              <c:strCache>
                <c:ptCount val="1"/>
                <c:pt idx="0">
                  <c:v>AU Reporting</c:v>
                </c:pt>
              </c:strCache>
            </c:strRef>
          </c:tx>
          <c:spPr>
            <a:pattFill prst="wdUpDiag">
              <a:fgClr>
                <a:schemeClr val="accent6"/>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Sheet1!$G$2:$G$11</c:f>
              <c:numCache>
                <c:formatCode>0%</c:formatCode>
                <c:ptCount val="10"/>
                <c:pt idx="0">
                  <c:v>0.40101523</c:v>
                </c:pt>
                <c:pt idx="1">
                  <c:v>0.40609137000000001</c:v>
                </c:pt>
                <c:pt idx="2">
                  <c:v>0.21827410999999999</c:v>
                </c:pt>
                <c:pt idx="3">
                  <c:v>0.31979695000000002</c:v>
                </c:pt>
                <c:pt idx="4">
                  <c:v>0.31979695000000002</c:v>
                </c:pt>
                <c:pt idx="5">
                  <c:v>0.29949239</c:v>
                </c:pt>
                <c:pt idx="6">
                  <c:v>0.16751268999999999</c:v>
                </c:pt>
                <c:pt idx="7">
                  <c:v>0.27411168000000002</c:v>
                </c:pt>
                <c:pt idx="8">
                  <c:v>0.21827410999999999</c:v>
                </c:pt>
                <c:pt idx="9">
                  <c:v>0.25888325000000001</c:v>
                </c:pt>
              </c:numCache>
            </c:numRef>
          </c:val>
          <c:extLst>
            <c:ext xmlns:c16="http://schemas.microsoft.com/office/drawing/2014/chart" uri="{C3380CC4-5D6E-409C-BE32-E72D297353CC}">
              <c16:uniqueId val="{00000005-CAE6-4DEF-A248-F35C6BD6A6E4}"/>
            </c:ext>
          </c:extLst>
        </c:ser>
        <c:ser>
          <c:idx val="6"/>
          <c:order val="6"/>
          <c:tx>
            <c:strRef>
              <c:f>Sheet1!$H$1</c:f>
              <c:strCache>
                <c:ptCount val="1"/>
                <c:pt idx="0">
                  <c:v>IN Reporting</c:v>
                </c:pt>
              </c:strCache>
            </c:strRef>
          </c:tx>
          <c:spPr>
            <a:pattFill prst="wdUpDiag">
              <a:fgClr>
                <a:schemeClr val="bg2"/>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Sheet1!$H$2:$H$11</c:f>
              <c:numCache>
                <c:formatCode>0%</c:formatCode>
                <c:ptCount val="10"/>
                <c:pt idx="0">
                  <c:v>0.25613079</c:v>
                </c:pt>
                <c:pt idx="1">
                  <c:v>0.36784740999999999</c:v>
                </c:pt>
                <c:pt idx="2">
                  <c:v>0.15531334999999999</c:v>
                </c:pt>
                <c:pt idx="3">
                  <c:v>0.29427793000000002</c:v>
                </c:pt>
                <c:pt idx="4">
                  <c:v>0.32970027000000002</c:v>
                </c:pt>
                <c:pt idx="5">
                  <c:v>0.30790191</c:v>
                </c:pt>
                <c:pt idx="6">
                  <c:v>0.22343324000000001</c:v>
                </c:pt>
                <c:pt idx="7">
                  <c:v>0.20708446999999999</c:v>
                </c:pt>
                <c:pt idx="8">
                  <c:v>0.30790191</c:v>
                </c:pt>
                <c:pt idx="9">
                  <c:v>9.5367850000000004E-2</c:v>
                </c:pt>
              </c:numCache>
            </c:numRef>
          </c:val>
          <c:extLst>
            <c:ext xmlns:c16="http://schemas.microsoft.com/office/drawing/2014/chart" uri="{C3380CC4-5D6E-409C-BE32-E72D297353CC}">
              <c16:uniqueId val="{00000006-CAE6-4DEF-A248-F35C6BD6A6E4}"/>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7"/>
          <c:order val="7"/>
          <c:tx>
            <c:strRef>
              <c:f>Sheet1!$I$1</c:f>
              <c:strCache>
                <c:ptCount val="1"/>
                <c:pt idx="0">
                  <c:v>US Treatment</c:v>
                </c:pt>
              </c:strCache>
            </c:strRef>
          </c:tx>
          <c:spPr>
            <a:solidFill>
              <a:schemeClr val="accent1"/>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Sheet1!$I$2:$I$11</c:f>
              <c:numCache>
                <c:formatCode>0%</c:formatCode>
                <c:ptCount val="10"/>
                <c:pt idx="0">
                  <c:v>0.26352941000000002</c:v>
                </c:pt>
                <c:pt idx="1">
                  <c:v>0.19294117999999999</c:v>
                </c:pt>
                <c:pt idx="2">
                  <c:v>0.14823528999999999</c:v>
                </c:pt>
                <c:pt idx="3">
                  <c:v>0.16941175999999999</c:v>
                </c:pt>
                <c:pt idx="4">
                  <c:v>0.18588235</c:v>
                </c:pt>
                <c:pt idx="5">
                  <c:v>0.12</c:v>
                </c:pt>
                <c:pt idx="6">
                  <c:v>0.14823528999999999</c:v>
                </c:pt>
                <c:pt idx="7">
                  <c:v>0.11764706</c:v>
                </c:pt>
                <c:pt idx="8">
                  <c:v>0.16235294</c:v>
                </c:pt>
                <c:pt idx="9">
                  <c:v>0.14352941</c:v>
                </c:pt>
              </c:numCache>
            </c:numRef>
          </c:val>
          <c:extLst>
            <c:ext xmlns:c16="http://schemas.microsoft.com/office/drawing/2014/chart" uri="{C3380CC4-5D6E-409C-BE32-E72D297353CC}">
              <c16:uniqueId val="{00000007-CAE6-4DEF-A248-F35C6BD6A6E4}"/>
            </c:ext>
          </c:extLst>
        </c:ser>
        <c:ser>
          <c:idx val="8"/>
          <c:order val="8"/>
          <c:tx>
            <c:strRef>
              <c:f>Sheet1!$J$1</c:f>
              <c:strCache>
                <c:ptCount val="1"/>
                <c:pt idx="0">
                  <c:v>UK Treatment</c:v>
                </c:pt>
              </c:strCache>
            </c:strRef>
          </c:tx>
          <c:spPr>
            <a:solidFill>
              <a:schemeClr val="accent2"/>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Sheet1!$J$2:$J$11</c:f>
              <c:numCache>
                <c:formatCode>0%</c:formatCode>
                <c:ptCount val="10"/>
                <c:pt idx="0">
                  <c:v>0.25503355999999999</c:v>
                </c:pt>
                <c:pt idx="1">
                  <c:v>0.26174497000000002</c:v>
                </c:pt>
                <c:pt idx="2">
                  <c:v>0.19463087000000001</c:v>
                </c:pt>
                <c:pt idx="3">
                  <c:v>0.24161073999999999</c:v>
                </c:pt>
                <c:pt idx="4">
                  <c:v>0.19463087000000001</c:v>
                </c:pt>
                <c:pt idx="5">
                  <c:v>0.18791946000000001</c:v>
                </c:pt>
                <c:pt idx="6">
                  <c:v>0.12080537</c:v>
                </c:pt>
                <c:pt idx="7">
                  <c:v>0.15436242</c:v>
                </c:pt>
                <c:pt idx="8">
                  <c:v>0.13422819</c:v>
                </c:pt>
                <c:pt idx="9">
                  <c:v>4.6979870000000007E-2</c:v>
                </c:pt>
              </c:numCache>
            </c:numRef>
          </c:val>
          <c:extLst>
            <c:ext xmlns:c16="http://schemas.microsoft.com/office/drawing/2014/chart" uri="{C3380CC4-5D6E-409C-BE32-E72D297353CC}">
              <c16:uniqueId val="{00000008-CAE6-4DEF-A248-F35C6BD6A6E4}"/>
            </c:ext>
          </c:extLst>
        </c:ser>
        <c:ser>
          <c:idx val="9"/>
          <c:order val="9"/>
          <c:tx>
            <c:strRef>
              <c:f>Sheet1!$K$1</c:f>
              <c:strCache>
                <c:ptCount val="1"/>
                <c:pt idx="0">
                  <c:v>DE Treatment</c:v>
                </c:pt>
              </c:strCache>
            </c:strRef>
          </c:tx>
          <c:spPr>
            <a:solidFill>
              <a:schemeClr val="accent3"/>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Sheet1!$K$2:$K$11</c:f>
              <c:numCache>
                <c:formatCode>0%</c:formatCode>
                <c:ptCount val="10"/>
                <c:pt idx="0">
                  <c:v>9.1891890000000004E-2</c:v>
                </c:pt>
                <c:pt idx="1">
                  <c:v>0.29189188999999999</c:v>
                </c:pt>
                <c:pt idx="2">
                  <c:v>7.5675679999999995E-2</c:v>
                </c:pt>
                <c:pt idx="3">
                  <c:v>0.13513513999999999</c:v>
                </c:pt>
                <c:pt idx="4">
                  <c:v>0.14594594999999999</c:v>
                </c:pt>
                <c:pt idx="5">
                  <c:v>0.14594594999999999</c:v>
                </c:pt>
                <c:pt idx="6">
                  <c:v>0.11891892</c:v>
                </c:pt>
                <c:pt idx="7">
                  <c:v>0.14054053999999999</c:v>
                </c:pt>
                <c:pt idx="8">
                  <c:v>7.5675679999999995E-2</c:v>
                </c:pt>
                <c:pt idx="9">
                  <c:v>0.12432432</c:v>
                </c:pt>
              </c:numCache>
            </c:numRef>
          </c:val>
          <c:extLst>
            <c:ext xmlns:c16="http://schemas.microsoft.com/office/drawing/2014/chart" uri="{C3380CC4-5D6E-409C-BE32-E72D297353CC}">
              <c16:uniqueId val="{00000009-CAE6-4DEF-A248-F35C6BD6A6E4}"/>
            </c:ext>
          </c:extLst>
        </c:ser>
        <c:ser>
          <c:idx val="10"/>
          <c:order val="10"/>
          <c:tx>
            <c:strRef>
              <c:f>Sheet1!$L$1</c:f>
              <c:strCache>
                <c:ptCount val="1"/>
                <c:pt idx="0">
                  <c:v>IT Treatment</c:v>
                </c:pt>
              </c:strCache>
            </c:strRef>
          </c:tx>
          <c:spPr>
            <a:solidFill>
              <a:schemeClr val="accent4"/>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Sheet1!$L$2:$L$11</c:f>
              <c:numCache>
                <c:formatCode>0%</c:formatCode>
                <c:ptCount val="10"/>
                <c:pt idx="0">
                  <c:v>0.25321887999999998</c:v>
                </c:pt>
                <c:pt idx="1">
                  <c:v>0.28326180000000001</c:v>
                </c:pt>
                <c:pt idx="2">
                  <c:v>5.1502149999999997E-2</c:v>
                </c:pt>
                <c:pt idx="3">
                  <c:v>0.12875536000000001</c:v>
                </c:pt>
                <c:pt idx="4">
                  <c:v>0.12446351999999999</c:v>
                </c:pt>
                <c:pt idx="5">
                  <c:v>0.12875536000000001</c:v>
                </c:pt>
                <c:pt idx="6">
                  <c:v>5.1502149999999997E-2</c:v>
                </c:pt>
                <c:pt idx="7">
                  <c:v>8.1545060000000003E-2</c:v>
                </c:pt>
                <c:pt idx="8">
                  <c:v>5.1502149999999997E-2</c:v>
                </c:pt>
                <c:pt idx="9">
                  <c:v>6.8669529999999993E-2</c:v>
                </c:pt>
              </c:numCache>
            </c:numRef>
          </c:val>
          <c:extLst>
            <c:ext xmlns:c16="http://schemas.microsoft.com/office/drawing/2014/chart" uri="{C3380CC4-5D6E-409C-BE32-E72D297353CC}">
              <c16:uniqueId val="{0000000A-CAE6-4DEF-A248-F35C6BD6A6E4}"/>
            </c:ext>
          </c:extLst>
        </c:ser>
        <c:ser>
          <c:idx val="11"/>
          <c:order val="11"/>
          <c:tx>
            <c:strRef>
              <c:f>Sheet1!$M$1</c:f>
              <c:strCache>
                <c:ptCount val="1"/>
                <c:pt idx="0">
                  <c:v>KR Treatment</c:v>
                </c:pt>
              </c:strCache>
            </c:strRef>
          </c:tx>
          <c:spPr>
            <a:solidFill>
              <a:schemeClr val="accent5"/>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Sheet1!$M$2:$M$11</c:f>
              <c:numCache>
                <c:formatCode>0%</c:formatCode>
                <c:ptCount val="10"/>
                <c:pt idx="0">
                  <c:v>0.12542373000000001</c:v>
                </c:pt>
                <c:pt idx="1">
                  <c:v>0.20338982999999999</c:v>
                </c:pt>
                <c:pt idx="2">
                  <c:v>5.4237290000000001E-2</c:v>
                </c:pt>
                <c:pt idx="3">
                  <c:v>0.11864407</c:v>
                </c:pt>
                <c:pt idx="4">
                  <c:v>0.16271186000000001</c:v>
                </c:pt>
                <c:pt idx="5">
                  <c:v>0.19661017</c:v>
                </c:pt>
                <c:pt idx="6">
                  <c:v>0.10169491999999999</c:v>
                </c:pt>
                <c:pt idx="7">
                  <c:v>6.4406779999999997E-2</c:v>
                </c:pt>
                <c:pt idx="8">
                  <c:v>0.15932203</c:v>
                </c:pt>
                <c:pt idx="9">
                  <c:v>7.457627E-2</c:v>
                </c:pt>
              </c:numCache>
            </c:numRef>
          </c:val>
          <c:extLst>
            <c:ext xmlns:c16="http://schemas.microsoft.com/office/drawing/2014/chart" uri="{C3380CC4-5D6E-409C-BE32-E72D297353CC}">
              <c16:uniqueId val="{0000000B-CAE6-4DEF-A248-F35C6BD6A6E4}"/>
            </c:ext>
          </c:extLst>
        </c:ser>
        <c:ser>
          <c:idx val="12"/>
          <c:order val="12"/>
          <c:tx>
            <c:strRef>
              <c:f>Sheet1!$N$1</c:f>
              <c:strCache>
                <c:ptCount val="1"/>
                <c:pt idx="0">
                  <c:v>AU Treatment</c:v>
                </c:pt>
              </c:strCache>
            </c:strRef>
          </c:tx>
          <c:spPr>
            <a:solidFill>
              <a:schemeClr val="accent6"/>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Sheet1!$N$2:$N$11</c:f>
              <c:numCache>
                <c:formatCode>0%</c:formatCode>
                <c:ptCount val="10"/>
                <c:pt idx="0">
                  <c:v>0.23243243</c:v>
                </c:pt>
                <c:pt idx="1">
                  <c:v>0.26486485999999998</c:v>
                </c:pt>
                <c:pt idx="2">
                  <c:v>0.10810810999999999</c:v>
                </c:pt>
                <c:pt idx="3">
                  <c:v>0.24324324</c:v>
                </c:pt>
                <c:pt idx="4">
                  <c:v>0.23783783999999999</c:v>
                </c:pt>
                <c:pt idx="5">
                  <c:v>0.19459459000000001</c:v>
                </c:pt>
                <c:pt idx="6">
                  <c:v>0.10270269999999999</c:v>
                </c:pt>
                <c:pt idx="7">
                  <c:v>0.14054053999999999</c:v>
                </c:pt>
                <c:pt idx="8">
                  <c:v>0.13513513999999999</c:v>
                </c:pt>
                <c:pt idx="9">
                  <c:v>0.16756757</c:v>
                </c:pt>
              </c:numCache>
            </c:numRef>
          </c:val>
          <c:extLst>
            <c:ext xmlns:c16="http://schemas.microsoft.com/office/drawing/2014/chart" uri="{C3380CC4-5D6E-409C-BE32-E72D297353CC}">
              <c16:uniqueId val="{00000000-B73C-444C-8E8C-DE14F0C44CF0}"/>
            </c:ext>
          </c:extLst>
        </c:ser>
        <c:ser>
          <c:idx val="13"/>
          <c:order val="13"/>
          <c:tx>
            <c:strRef>
              <c:f>Sheet1!$O$1</c:f>
              <c:strCache>
                <c:ptCount val="1"/>
                <c:pt idx="0">
                  <c:v>IN Treatment</c:v>
                </c:pt>
              </c:strCache>
            </c:strRef>
          </c:tx>
          <c:spPr>
            <a:solidFill>
              <a:schemeClr val="bg2"/>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Sheet1!$O$2:$O$11</c:f>
              <c:numCache>
                <c:formatCode>0%</c:formatCode>
                <c:ptCount val="10"/>
                <c:pt idx="0">
                  <c:v>0.13544669000000001</c:v>
                </c:pt>
                <c:pt idx="1">
                  <c:v>0.29682997</c:v>
                </c:pt>
                <c:pt idx="2">
                  <c:v>7.7809799999999998E-2</c:v>
                </c:pt>
                <c:pt idx="3">
                  <c:v>0.19308357000000001</c:v>
                </c:pt>
                <c:pt idx="4">
                  <c:v>0.23919308</c:v>
                </c:pt>
                <c:pt idx="5">
                  <c:v>0.20461095000000001</c:v>
                </c:pt>
                <c:pt idx="6">
                  <c:v>0.13832853000000001</c:v>
                </c:pt>
                <c:pt idx="7">
                  <c:v>7.4927950000000007E-2</c:v>
                </c:pt>
                <c:pt idx="8">
                  <c:v>0.26224784000000001</c:v>
                </c:pt>
                <c:pt idx="9">
                  <c:v>5.4755039999999998E-2</c:v>
                </c:pt>
              </c:numCache>
            </c:numRef>
          </c:val>
          <c:extLst>
            <c:ext xmlns:c16="http://schemas.microsoft.com/office/drawing/2014/chart" uri="{C3380CC4-5D6E-409C-BE32-E72D297353CC}">
              <c16:uniqueId val="{00000001-B73C-444C-8E8C-DE14F0C44CF0}"/>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7C98-4133-AB19-6C78112CEFBA}"/>
            </c:ext>
          </c:extLst>
        </c:ser>
        <c:ser>
          <c:idx val="1"/>
          <c:order val="1"/>
          <c:tx>
            <c:strRef>
              <c:f>Sheet1!$C$1</c:f>
              <c:strCache>
                <c:ptCount val="1"/>
                <c:pt idx="0">
                  <c:v>UK</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7C98-4133-AB19-6C78112CEFBA}"/>
            </c:ext>
          </c:extLst>
        </c:ser>
        <c:ser>
          <c:idx val="2"/>
          <c:order val="2"/>
          <c:tx>
            <c:strRef>
              <c:f>Sheet1!$D$1</c:f>
              <c:strCache>
                <c:ptCount val="1"/>
                <c:pt idx="0">
                  <c:v>DE</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7C98-4133-AB19-6C78112CEFBA}"/>
            </c:ext>
          </c:extLst>
        </c:ser>
        <c:ser>
          <c:idx val="3"/>
          <c:order val="3"/>
          <c:tx>
            <c:strRef>
              <c:f>Sheet1!$E$1</c:f>
              <c:strCache>
                <c:ptCount val="1"/>
                <c:pt idx="0">
                  <c:v>IT</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7C98-4133-AB19-6C78112CEFBA}"/>
            </c:ext>
          </c:extLst>
        </c:ser>
        <c:ser>
          <c:idx val="4"/>
          <c:order val="4"/>
          <c:tx>
            <c:strRef>
              <c:f>Sheet1!$F$1</c:f>
              <c:strCache>
                <c:ptCount val="1"/>
                <c:pt idx="0">
                  <c:v>KR</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7C98-4133-AB19-6C78112CEFBA}"/>
            </c:ext>
          </c:extLst>
        </c:ser>
        <c:ser>
          <c:idx val="5"/>
          <c:order val="5"/>
          <c:tx>
            <c:strRef>
              <c:f>Sheet1!$G$1</c:f>
              <c:strCache>
                <c:ptCount val="1"/>
                <c:pt idx="0">
                  <c:v>AU</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7C98-4133-AB19-6C78112CEFBA}"/>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Sheet1!$A$2:$A$33</c:f>
              <c:numCache>
                <c:formatCode>General</c:formatCode>
                <c:ptCount val="32"/>
              </c:numCache>
            </c:numRef>
          </c:cat>
          <c:val>
            <c:numRef>
              <c:f>Sheet1!$H$2:$H$33</c:f>
              <c:numCache>
                <c:formatCode>General</c:formatCode>
                <c:ptCount val="32"/>
              </c:numCache>
            </c:numRef>
          </c:val>
          <c:extLst>
            <c:ext xmlns:c16="http://schemas.microsoft.com/office/drawing/2014/chart" uri="{C3380CC4-5D6E-409C-BE32-E72D297353CC}">
              <c16:uniqueId val="{00000006-7C98-4133-AB19-6C78112CEFBA}"/>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Reporting</c:v>
                </c:pt>
              </c:strCache>
            </c:strRef>
          </c:tx>
          <c:spPr>
            <a:pattFill prst="wdUpDiag">
              <a:fgClr>
                <a:schemeClr val="accent1"/>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Sheet1!$B$12:$B$21</c:f>
              <c:numCache>
                <c:formatCode>0%</c:formatCode>
                <c:ptCount val="10"/>
                <c:pt idx="0">
                  <c:v>0.18776371</c:v>
                </c:pt>
                <c:pt idx="1">
                  <c:v>0.17932488999999999</c:v>
                </c:pt>
                <c:pt idx="2">
                  <c:v>0.17088608</c:v>
                </c:pt>
                <c:pt idx="3">
                  <c:v>0.16244726000000001</c:v>
                </c:pt>
                <c:pt idx="4">
                  <c:v>0.15189873000000001</c:v>
                </c:pt>
                <c:pt idx="5">
                  <c:v>0.14556962000000001</c:v>
                </c:pt>
                <c:pt idx="6">
                  <c:v>0.14135021</c:v>
                </c:pt>
                <c:pt idx="7">
                  <c:v>0.12869198000000001</c:v>
                </c:pt>
                <c:pt idx="8">
                  <c:v>0.11392405</c:v>
                </c:pt>
                <c:pt idx="9">
                  <c:v>0.10759494</c:v>
                </c:pt>
              </c:numCache>
            </c:numRef>
          </c:val>
          <c:extLst>
            <c:ext xmlns:c16="http://schemas.microsoft.com/office/drawing/2014/chart" uri="{C3380CC4-5D6E-409C-BE32-E72D297353CC}">
              <c16:uniqueId val="{00000000-1AB6-46FC-9F50-46D4975F03AA}"/>
            </c:ext>
          </c:extLst>
        </c:ser>
        <c:ser>
          <c:idx val="1"/>
          <c:order val="1"/>
          <c:tx>
            <c:strRef>
              <c:f>Sheet1!$C$1</c:f>
              <c:strCache>
                <c:ptCount val="1"/>
                <c:pt idx="0">
                  <c:v>UK Reporting</c:v>
                </c:pt>
              </c:strCache>
            </c:strRef>
          </c:tx>
          <c:spPr>
            <a:pattFill prst="wdUpDiag">
              <a:fgClr>
                <a:schemeClr val="accent2"/>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Sheet1!$C$12:$C$21</c:f>
              <c:numCache>
                <c:formatCode>0%</c:formatCode>
                <c:ptCount val="10"/>
                <c:pt idx="0">
                  <c:v>0.20833333000000001</c:v>
                </c:pt>
                <c:pt idx="1">
                  <c:v>0.17261905</c:v>
                </c:pt>
                <c:pt idx="2">
                  <c:v>0.16666666999999999</c:v>
                </c:pt>
                <c:pt idx="3">
                  <c:v>0.19047618999999999</c:v>
                </c:pt>
                <c:pt idx="4">
                  <c:v>0.125</c:v>
                </c:pt>
                <c:pt idx="5">
                  <c:v>8.9285710000000004E-2</c:v>
                </c:pt>
                <c:pt idx="6">
                  <c:v>0.14880952</c:v>
                </c:pt>
                <c:pt idx="7">
                  <c:v>9.5238099999999992E-2</c:v>
                </c:pt>
                <c:pt idx="8">
                  <c:v>0.10119048</c:v>
                </c:pt>
                <c:pt idx="9">
                  <c:v>0.11904762000000001</c:v>
                </c:pt>
              </c:numCache>
            </c:numRef>
          </c:val>
          <c:extLst>
            <c:ext xmlns:c16="http://schemas.microsoft.com/office/drawing/2014/chart" uri="{C3380CC4-5D6E-409C-BE32-E72D297353CC}">
              <c16:uniqueId val="{00000001-1AB6-46FC-9F50-46D4975F03AA}"/>
            </c:ext>
          </c:extLst>
        </c:ser>
        <c:ser>
          <c:idx val="2"/>
          <c:order val="2"/>
          <c:tx>
            <c:strRef>
              <c:f>Sheet1!$D$1</c:f>
              <c:strCache>
                <c:ptCount val="1"/>
                <c:pt idx="0">
                  <c:v>DE Reporting</c:v>
                </c:pt>
              </c:strCache>
            </c:strRef>
          </c:tx>
          <c:spPr>
            <a:pattFill prst="wdUpDiag">
              <a:fgClr>
                <a:schemeClr val="accent3"/>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Sheet1!$D$12:$D$21</c:f>
              <c:numCache>
                <c:formatCode>0%</c:formatCode>
                <c:ptCount val="10"/>
                <c:pt idx="0">
                  <c:v>0.31034483000000002</c:v>
                </c:pt>
                <c:pt idx="1">
                  <c:v>8.3743839999999986E-2</c:v>
                </c:pt>
                <c:pt idx="2">
                  <c:v>0.13300492999999999</c:v>
                </c:pt>
                <c:pt idx="3">
                  <c:v>0.22660099</c:v>
                </c:pt>
                <c:pt idx="4">
                  <c:v>0.13793103000000001</c:v>
                </c:pt>
                <c:pt idx="5">
                  <c:v>9.8522169999999992E-2</c:v>
                </c:pt>
                <c:pt idx="6">
                  <c:v>7.8817730000000003E-2</c:v>
                </c:pt>
                <c:pt idx="7">
                  <c:v>6.8965520000000002E-2</c:v>
                </c:pt>
                <c:pt idx="8">
                  <c:v>7.389163E-2</c:v>
                </c:pt>
                <c:pt idx="9">
                  <c:v>0.1182266</c:v>
                </c:pt>
              </c:numCache>
            </c:numRef>
          </c:val>
          <c:extLst>
            <c:ext xmlns:c16="http://schemas.microsoft.com/office/drawing/2014/chart" uri="{C3380CC4-5D6E-409C-BE32-E72D297353CC}">
              <c16:uniqueId val="{00000002-1AB6-46FC-9F50-46D4975F03AA}"/>
            </c:ext>
          </c:extLst>
        </c:ser>
        <c:ser>
          <c:idx val="3"/>
          <c:order val="3"/>
          <c:tx>
            <c:strRef>
              <c:f>Sheet1!$E$1</c:f>
              <c:strCache>
                <c:ptCount val="1"/>
                <c:pt idx="0">
                  <c:v>IT Reporting</c:v>
                </c:pt>
              </c:strCache>
            </c:strRef>
          </c:tx>
          <c:spPr>
            <a:pattFill prst="wdUpDiag">
              <a:fgClr>
                <a:schemeClr val="accent4"/>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Sheet1!$E$12:$E$21</c:f>
              <c:numCache>
                <c:formatCode>0%</c:formatCode>
                <c:ptCount val="10"/>
                <c:pt idx="0">
                  <c:v>0.30769231000000002</c:v>
                </c:pt>
                <c:pt idx="1">
                  <c:v>0.1417004</c:v>
                </c:pt>
                <c:pt idx="2">
                  <c:v>0.23886640000000001</c:v>
                </c:pt>
                <c:pt idx="3">
                  <c:v>0.31174088999999999</c:v>
                </c:pt>
                <c:pt idx="4">
                  <c:v>0.13360324000000001</c:v>
                </c:pt>
                <c:pt idx="5">
                  <c:v>6.0728740000000003E-2</c:v>
                </c:pt>
                <c:pt idx="6">
                  <c:v>9.7165990000000008E-2</c:v>
                </c:pt>
                <c:pt idx="7">
                  <c:v>0.11336032</c:v>
                </c:pt>
                <c:pt idx="8">
                  <c:v>8.5020240000000011E-2</c:v>
                </c:pt>
                <c:pt idx="9">
                  <c:v>0.15789474000000001</c:v>
                </c:pt>
              </c:numCache>
            </c:numRef>
          </c:val>
          <c:extLst>
            <c:ext xmlns:c16="http://schemas.microsoft.com/office/drawing/2014/chart" uri="{C3380CC4-5D6E-409C-BE32-E72D297353CC}">
              <c16:uniqueId val="{00000003-1AB6-46FC-9F50-46D4975F03AA}"/>
            </c:ext>
          </c:extLst>
        </c:ser>
        <c:ser>
          <c:idx val="4"/>
          <c:order val="4"/>
          <c:tx>
            <c:strRef>
              <c:f>Sheet1!$F$1</c:f>
              <c:strCache>
                <c:ptCount val="1"/>
                <c:pt idx="0">
                  <c:v>KR Reporting</c:v>
                </c:pt>
              </c:strCache>
            </c:strRef>
          </c:tx>
          <c:spPr>
            <a:pattFill prst="wdUpDiag">
              <a:fgClr>
                <a:schemeClr val="accent5"/>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Sheet1!$F$12:$F$21</c:f>
              <c:numCache>
                <c:formatCode>0%</c:formatCode>
                <c:ptCount val="10"/>
                <c:pt idx="0">
                  <c:v>0.28164557000000001</c:v>
                </c:pt>
                <c:pt idx="1">
                  <c:v>0.18670886</c:v>
                </c:pt>
                <c:pt idx="2">
                  <c:v>0.14240506</c:v>
                </c:pt>
                <c:pt idx="3">
                  <c:v>0.35126582000000001</c:v>
                </c:pt>
                <c:pt idx="4">
                  <c:v>0.19620253000000001</c:v>
                </c:pt>
                <c:pt idx="5">
                  <c:v>0.10759494</c:v>
                </c:pt>
                <c:pt idx="6">
                  <c:v>4.4303799999999997E-2</c:v>
                </c:pt>
                <c:pt idx="7">
                  <c:v>0.18037975000000001</c:v>
                </c:pt>
                <c:pt idx="8">
                  <c:v>0.17088608</c:v>
                </c:pt>
                <c:pt idx="9">
                  <c:v>0.46202532000000002</c:v>
                </c:pt>
              </c:numCache>
            </c:numRef>
          </c:val>
          <c:extLst>
            <c:ext xmlns:c16="http://schemas.microsoft.com/office/drawing/2014/chart" uri="{C3380CC4-5D6E-409C-BE32-E72D297353CC}">
              <c16:uniqueId val="{00000004-1AB6-46FC-9F50-46D4975F03AA}"/>
            </c:ext>
          </c:extLst>
        </c:ser>
        <c:ser>
          <c:idx val="5"/>
          <c:order val="5"/>
          <c:tx>
            <c:strRef>
              <c:f>Sheet1!$G$1</c:f>
              <c:strCache>
                <c:ptCount val="1"/>
                <c:pt idx="0">
                  <c:v>AU Reporting</c:v>
                </c:pt>
              </c:strCache>
            </c:strRef>
          </c:tx>
          <c:spPr>
            <a:pattFill prst="wdUpDiag">
              <a:fgClr>
                <a:schemeClr val="accent6"/>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Sheet1!$G$12:$G$21</c:f>
              <c:numCache>
                <c:formatCode>0%</c:formatCode>
                <c:ptCount val="10"/>
                <c:pt idx="0">
                  <c:v>0.24365481999999999</c:v>
                </c:pt>
                <c:pt idx="1">
                  <c:v>0.16751268999999999</c:v>
                </c:pt>
                <c:pt idx="2">
                  <c:v>0.14213197999999999</c:v>
                </c:pt>
                <c:pt idx="3">
                  <c:v>0.20812183000000001</c:v>
                </c:pt>
                <c:pt idx="4">
                  <c:v>0.20812183000000001</c:v>
                </c:pt>
                <c:pt idx="5">
                  <c:v>9.6446699999999996E-2</c:v>
                </c:pt>
                <c:pt idx="6">
                  <c:v>0.10659898</c:v>
                </c:pt>
                <c:pt idx="7">
                  <c:v>0.19796954</c:v>
                </c:pt>
                <c:pt idx="8">
                  <c:v>0.11675127</c:v>
                </c:pt>
                <c:pt idx="9">
                  <c:v>0.12182741</c:v>
                </c:pt>
              </c:numCache>
            </c:numRef>
          </c:val>
          <c:extLst>
            <c:ext xmlns:c16="http://schemas.microsoft.com/office/drawing/2014/chart" uri="{C3380CC4-5D6E-409C-BE32-E72D297353CC}">
              <c16:uniqueId val="{00000005-1AB6-46FC-9F50-46D4975F03AA}"/>
            </c:ext>
          </c:extLst>
        </c:ser>
        <c:ser>
          <c:idx val="6"/>
          <c:order val="6"/>
          <c:tx>
            <c:strRef>
              <c:f>Sheet1!$H$1</c:f>
              <c:strCache>
                <c:ptCount val="1"/>
                <c:pt idx="0">
                  <c:v>IN Reporting</c:v>
                </c:pt>
              </c:strCache>
            </c:strRef>
          </c:tx>
          <c:spPr>
            <a:pattFill prst="wdUpDiag">
              <a:fgClr>
                <a:schemeClr val="bg2"/>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Sheet1!$H$12:$H$21</c:f>
              <c:numCache>
                <c:formatCode>0%</c:formatCode>
                <c:ptCount val="10"/>
                <c:pt idx="0">
                  <c:v>0.11989101000000001</c:v>
                </c:pt>
                <c:pt idx="1">
                  <c:v>0.19891007999999999</c:v>
                </c:pt>
                <c:pt idx="2">
                  <c:v>0.15258856000000001</c:v>
                </c:pt>
                <c:pt idx="3">
                  <c:v>0.26975476999999998</c:v>
                </c:pt>
                <c:pt idx="4">
                  <c:v>0.15258856000000001</c:v>
                </c:pt>
                <c:pt idx="5">
                  <c:v>0.16621253</c:v>
                </c:pt>
                <c:pt idx="6">
                  <c:v>0.10899183</c:v>
                </c:pt>
                <c:pt idx="7">
                  <c:v>0.1280654</c:v>
                </c:pt>
                <c:pt idx="8">
                  <c:v>8.1743869999999996E-2</c:v>
                </c:pt>
                <c:pt idx="9">
                  <c:v>0.13896458</c:v>
                </c:pt>
              </c:numCache>
            </c:numRef>
          </c:val>
          <c:extLst>
            <c:ext xmlns:c16="http://schemas.microsoft.com/office/drawing/2014/chart" uri="{C3380CC4-5D6E-409C-BE32-E72D297353CC}">
              <c16:uniqueId val="{00000006-1AB6-46FC-9F50-46D4975F03AA}"/>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7"/>
          <c:order val="7"/>
          <c:tx>
            <c:strRef>
              <c:f>Sheet1!$I$1</c:f>
              <c:strCache>
                <c:ptCount val="1"/>
                <c:pt idx="0">
                  <c:v>US Treatment</c:v>
                </c:pt>
              </c:strCache>
            </c:strRef>
          </c:tx>
          <c:spPr>
            <a:solidFill>
              <a:schemeClr val="accent1"/>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Sheet1!$I$12:$I$21</c:f>
              <c:numCache>
                <c:formatCode>0%</c:formatCode>
                <c:ptCount val="10"/>
                <c:pt idx="0">
                  <c:v>0.12705881999999999</c:v>
                </c:pt>
                <c:pt idx="1">
                  <c:v>8.9411760000000007E-2</c:v>
                </c:pt>
                <c:pt idx="2">
                  <c:v>0.11294118</c:v>
                </c:pt>
                <c:pt idx="3">
                  <c:v>0.14117647</c:v>
                </c:pt>
                <c:pt idx="4">
                  <c:v>7.7647060000000004E-2</c:v>
                </c:pt>
                <c:pt idx="5">
                  <c:v>0.10823529</c:v>
                </c:pt>
                <c:pt idx="6">
                  <c:v>7.5294119999999992E-2</c:v>
                </c:pt>
                <c:pt idx="7">
                  <c:v>8.7058820000000009E-2</c:v>
                </c:pt>
                <c:pt idx="8">
                  <c:v>6.5882350000000006E-2</c:v>
                </c:pt>
                <c:pt idx="9">
                  <c:v>6.8235290000000004E-2</c:v>
                </c:pt>
              </c:numCache>
            </c:numRef>
          </c:val>
          <c:extLst>
            <c:ext xmlns:c16="http://schemas.microsoft.com/office/drawing/2014/chart" uri="{C3380CC4-5D6E-409C-BE32-E72D297353CC}">
              <c16:uniqueId val="{00000007-1AB6-46FC-9F50-46D4975F03AA}"/>
            </c:ext>
          </c:extLst>
        </c:ser>
        <c:ser>
          <c:idx val="8"/>
          <c:order val="8"/>
          <c:tx>
            <c:strRef>
              <c:f>Sheet1!$J$1</c:f>
              <c:strCache>
                <c:ptCount val="1"/>
                <c:pt idx="0">
                  <c:v>UK Treatment</c:v>
                </c:pt>
              </c:strCache>
            </c:strRef>
          </c:tx>
          <c:spPr>
            <a:solidFill>
              <a:schemeClr val="accent2"/>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Sheet1!$J$12:$J$21</c:f>
              <c:numCache>
                <c:formatCode>0%</c:formatCode>
                <c:ptCount val="10"/>
                <c:pt idx="0">
                  <c:v>0.13422819</c:v>
                </c:pt>
                <c:pt idx="1">
                  <c:v>9.3959729999999991E-2</c:v>
                </c:pt>
                <c:pt idx="2">
                  <c:v>7.3825500000000002E-2</c:v>
                </c:pt>
                <c:pt idx="3">
                  <c:v>0.16107383</c:v>
                </c:pt>
                <c:pt idx="4">
                  <c:v>4.0268459999999999E-2</c:v>
                </c:pt>
                <c:pt idx="5">
                  <c:v>2.684564E-2</c:v>
                </c:pt>
                <c:pt idx="6">
                  <c:v>7.3825500000000002E-2</c:v>
                </c:pt>
                <c:pt idx="7">
                  <c:v>0.10067114000000001</c:v>
                </c:pt>
                <c:pt idx="8">
                  <c:v>2.684564E-2</c:v>
                </c:pt>
                <c:pt idx="9">
                  <c:v>5.3691280000000001E-2</c:v>
                </c:pt>
              </c:numCache>
            </c:numRef>
          </c:val>
          <c:extLst>
            <c:ext xmlns:c16="http://schemas.microsoft.com/office/drawing/2014/chart" uri="{C3380CC4-5D6E-409C-BE32-E72D297353CC}">
              <c16:uniqueId val="{00000008-1AB6-46FC-9F50-46D4975F03AA}"/>
            </c:ext>
          </c:extLst>
        </c:ser>
        <c:ser>
          <c:idx val="9"/>
          <c:order val="9"/>
          <c:tx>
            <c:strRef>
              <c:f>Sheet1!$K$1</c:f>
              <c:strCache>
                <c:ptCount val="1"/>
                <c:pt idx="0">
                  <c:v>DE Treatment</c:v>
                </c:pt>
              </c:strCache>
            </c:strRef>
          </c:tx>
          <c:spPr>
            <a:solidFill>
              <a:schemeClr val="accent3"/>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Sheet1!$K$12:$K$21</c:f>
              <c:numCache>
                <c:formatCode>0%</c:formatCode>
                <c:ptCount val="10"/>
                <c:pt idx="0">
                  <c:v>0.21621621999999999</c:v>
                </c:pt>
                <c:pt idx="1">
                  <c:v>5.4054049999999999E-2</c:v>
                </c:pt>
                <c:pt idx="2">
                  <c:v>6.4864859999999996E-2</c:v>
                </c:pt>
                <c:pt idx="3">
                  <c:v>0.18918919000000001</c:v>
                </c:pt>
                <c:pt idx="4">
                  <c:v>4.8648650000000002E-2</c:v>
                </c:pt>
                <c:pt idx="5">
                  <c:v>3.7837839999999998E-2</c:v>
                </c:pt>
                <c:pt idx="6">
                  <c:v>4.8648650000000002E-2</c:v>
                </c:pt>
                <c:pt idx="7">
                  <c:v>5.9459459999999999E-2</c:v>
                </c:pt>
                <c:pt idx="8">
                  <c:v>5.4054049999999999E-2</c:v>
                </c:pt>
                <c:pt idx="9">
                  <c:v>5.4054049999999999E-2</c:v>
                </c:pt>
              </c:numCache>
            </c:numRef>
          </c:val>
          <c:extLst>
            <c:ext xmlns:c16="http://schemas.microsoft.com/office/drawing/2014/chart" uri="{C3380CC4-5D6E-409C-BE32-E72D297353CC}">
              <c16:uniqueId val="{00000009-1AB6-46FC-9F50-46D4975F03AA}"/>
            </c:ext>
          </c:extLst>
        </c:ser>
        <c:ser>
          <c:idx val="10"/>
          <c:order val="10"/>
          <c:tx>
            <c:strRef>
              <c:f>Sheet1!$L$1</c:f>
              <c:strCache>
                <c:ptCount val="1"/>
                <c:pt idx="0">
                  <c:v>IT Treatment</c:v>
                </c:pt>
              </c:strCache>
            </c:strRef>
          </c:tx>
          <c:spPr>
            <a:solidFill>
              <a:schemeClr val="accent4"/>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Sheet1!$L$12:$L$21</c:f>
              <c:numCache>
                <c:formatCode>0%</c:formatCode>
                <c:ptCount val="10"/>
                <c:pt idx="0">
                  <c:v>0.21459227</c:v>
                </c:pt>
                <c:pt idx="1">
                  <c:v>3.0042920000000001E-2</c:v>
                </c:pt>
                <c:pt idx="2">
                  <c:v>0.16309013</c:v>
                </c:pt>
                <c:pt idx="3">
                  <c:v>0.21888411999999999</c:v>
                </c:pt>
                <c:pt idx="4">
                  <c:v>5.5793990000000002E-2</c:v>
                </c:pt>
                <c:pt idx="5">
                  <c:v>2.5751070000000001E-2</c:v>
                </c:pt>
                <c:pt idx="6">
                  <c:v>3.0042920000000001E-2</c:v>
                </c:pt>
                <c:pt idx="7">
                  <c:v>7.7253219999999997E-2</c:v>
                </c:pt>
                <c:pt idx="8">
                  <c:v>3.4334759999999999E-2</c:v>
                </c:pt>
                <c:pt idx="9">
                  <c:v>4.7210299999999997E-2</c:v>
                </c:pt>
              </c:numCache>
            </c:numRef>
          </c:val>
          <c:extLst>
            <c:ext xmlns:c16="http://schemas.microsoft.com/office/drawing/2014/chart" uri="{C3380CC4-5D6E-409C-BE32-E72D297353CC}">
              <c16:uniqueId val="{0000000A-1AB6-46FC-9F50-46D4975F03AA}"/>
            </c:ext>
          </c:extLst>
        </c:ser>
        <c:ser>
          <c:idx val="11"/>
          <c:order val="11"/>
          <c:tx>
            <c:strRef>
              <c:f>Sheet1!$M$1</c:f>
              <c:strCache>
                <c:ptCount val="1"/>
                <c:pt idx="0">
                  <c:v>KR Treatment</c:v>
                </c:pt>
              </c:strCache>
            </c:strRef>
          </c:tx>
          <c:spPr>
            <a:solidFill>
              <a:schemeClr val="accent5"/>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Sheet1!$M$12:$M$21</c:f>
              <c:numCache>
                <c:formatCode>0%</c:formatCode>
                <c:ptCount val="10"/>
                <c:pt idx="0">
                  <c:v>0.14915254</c:v>
                </c:pt>
                <c:pt idx="1">
                  <c:v>6.4406779999999997E-2</c:v>
                </c:pt>
                <c:pt idx="2">
                  <c:v>0.10847458</c:v>
                </c:pt>
                <c:pt idx="3">
                  <c:v>0.25084746000000002</c:v>
                </c:pt>
                <c:pt idx="4">
                  <c:v>7.457627E-2</c:v>
                </c:pt>
                <c:pt idx="5">
                  <c:v>7.7966099999999997E-2</c:v>
                </c:pt>
                <c:pt idx="6">
                  <c:v>2.033898E-2</c:v>
                </c:pt>
                <c:pt idx="7">
                  <c:v>0.13898305</c:v>
                </c:pt>
                <c:pt idx="8">
                  <c:v>7.7966099999999997E-2</c:v>
                </c:pt>
                <c:pt idx="9">
                  <c:v>0.33220338999999999</c:v>
                </c:pt>
              </c:numCache>
            </c:numRef>
          </c:val>
          <c:extLst>
            <c:ext xmlns:c16="http://schemas.microsoft.com/office/drawing/2014/chart" uri="{C3380CC4-5D6E-409C-BE32-E72D297353CC}">
              <c16:uniqueId val="{0000000B-1AB6-46FC-9F50-46D4975F03AA}"/>
            </c:ext>
          </c:extLst>
        </c:ser>
        <c:ser>
          <c:idx val="12"/>
          <c:order val="12"/>
          <c:tx>
            <c:strRef>
              <c:f>Sheet1!$N$1</c:f>
              <c:strCache>
                <c:ptCount val="1"/>
                <c:pt idx="0">
                  <c:v>AU Treatment</c:v>
                </c:pt>
              </c:strCache>
            </c:strRef>
          </c:tx>
          <c:spPr>
            <a:solidFill>
              <a:schemeClr val="accent6"/>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Sheet1!$N$12:$N$21</c:f>
              <c:numCache>
                <c:formatCode>0%</c:formatCode>
                <c:ptCount val="10"/>
                <c:pt idx="0">
                  <c:v>0.14594594999999999</c:v>
                </c:pt>
                <c:pt idx="1">
                  <c:v>5.4054049999999999E-2</c:v>
                </c:pt>
                <c:pt idx="2">
                  <c:v>5.9459459999999999E-2</c:v>
                </c:pt>
                <c:pt idx="3">
                  <c:v>0.14054053999999999</c:v>
                </c:pt>
                <c:pt idx="4">
                  <c:v>6.4864859999999996E-2</c:v>
                </c:pt>
                <c:pt idx="5">
                  <c:v>5.9459459999999999E-2</c:v>
                </c:pt>
                <c:pt idx="6">
                  <c:v>4.3243240000000002E-2</c:v>
                </c:pt>
                <c:pt idx="7">
                  <c:v>0.12432432</c:v>
                </c:pt>
                <c:pt idx="8">
                  <c:v>3.2432429999999998E-2</c:v>
                </c:pt>
                <c:pt idx="9">
                  <c:v>2.702703E-2</c:v>
                </c:pt>
              </c:numCache>
            </c:numRef>
          </c:val>
          <c:extLst>
            <c:ext xmlns:c16="http://schemas.microsoft.com/office/drawing/2014/chart" uri="{C3380CC4-5D6E-409C-BE32-E72D297353CC}">
              <c16:uniqueId val="{0000000C-1AB6-46FC-9F50-46D4975F03AA}"/>
            </c:ext>
          </c:extLst>
        </c:ser>
        <c:ser>
          <c:idx val="13"/>
          <c:order val="13"/>
          <c:tx>
            <c:strRef>
              <c:f>Sheet1!$O$1</c:f>
              <c:strCache>
                <c:ptCount val="1"/>
                <c:pt idx="0">
                  <c:v>IN Treatment</c:v>
                </c:pt>
              </c:strCache>
            </c:strRef>
          </c:tx>
          <c:spPr>
            <a:solidFill>
              <a:schemeClr val="bg2"/>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Sheet1!$O$12:$O$21</c:f>
              <c:numCache>
                <c:formatCode>0%</c:formatCode>
                <c:ptCount val="10"/>
                <c:pt idx="0">
                  <c:v>8.9337180000000002E-2</c:v>
                </c:pt>
                <c:pt idx="1">
                  <c:v>0.10662824</c:v>
                </c:pt>
                <c:pt idx="2">
                  <c:v>0.10951009</c:v>
                </c:pt>
                <c:pt idx="3">
                  <c:v>0.18443804</c:v>
                </c:pt>
                <c:pt idx="4">
                  <c:v>7.7809799999999998E-2</c:v>
                </c:pt>
                <c:pt idx="5">
                  <c:v>0.12680115</c:v>
                </c:pt>
                <c:pt idx="6">
                  <c:v>8.6455329999999997E-2</c:v>
                </c:pt>
                <c:pt idx="7">
                  <c:v>8.3573489999999986E-2</c:v>
                </c:pt>
                <c:pt idx="8">
                  <c:v>4.3227670000000003E-2</c:v>
                </c:pt>
                <c:pt idx="9">
                  <c:v>6.916427E-2</c:v>
                </c:pt>
              </c:numCache>
            </c:numRef>
          </c:val>
          <c:extLst>
            <c:ext xmlns:c16="http://schemas.microsoft.com/office/drawing/2014/chart" uri="{C3380CC4-5D6E-409C-BE32-E72D297353CC}">
              <c16:uniqueId val="{0000000E-1AB6-46FC-9F50-46D4975F03AA}"/>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5FBF-4838-8801-9A677BA3FB01}"/>
            </c:ext>
          </c:extLst>
        </c:ser>
        <c:ser>
          <c:idx val="1"/>
          <c:order val="1"/>
          <c:tx>
            <c:strRef>
              <c:f>Sheet1!$C$1</c:f>
              <c:strCache>
                <c:ptCount val="1"/>
                <c:pt idx="0">
                  <c:v>UK</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5FBF-4838-8801-9A677BA3FB01}"/>
            </c:ext>
          </c:extLst>
        </c:ser>
        <c:ser>
          <c:idx val="2"/>
          <c:order val="2"/>
          <c:tx>
            <c:strRef>
              <c:f>Sheet1!$D$1</c:f>
              <c:strCache>
                <c:ptCount val="1"/>
                <c:pt idx="0">
                  <c:v>DE</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5FBF-4838-8801-9A677BA3FB01}"/>
            </c:ext>
          </c:extLst>
        </c:ser>
        <c:ser>
          <c:idx val="3"/>
          <c:order val="3"/>
          <c:tx>
            <c:strRef>
              <c:f>Sheet1!$E$1</c:f>
              <c:strCache>
                <c:ptCount val="1"/>
                <c:pt idx="0">
                  <c:v>IT</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5FBF-4838-8801-9A677BA3FB01}"/>
            </c:ext>
          </c:extLst>
        </c:ser>
        <c:ser>
          <c:idx val="4"/>
          <c:order val="4"/>
          <c:tx>
            <c:strRef>
              <c:f>Sheet1!$F$1</c:f>
              <c:strCache>
                <c:ptCount val="1"/>
                <c:pt idx="0">
                  <c:v>KR</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5FBF-4838-8801-9A677BA3FB01}"/>
            </c:ext>
          </c:extLst>
        </c:ser>
        <c:ser>
          <c:idx val="5"/>
          <c:order val="5"/>
          <c:tx>
            <c:strRef>
              <c:f>Sheet1!$G$1</c:f>
              <c:strCache>
                <c:ptCount val="1"/>
                <c:pt idx="0">
                  <c:v>AU</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5FBF-4838-8801-9A677BA3FB01}"/>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Sheet1!$A$2:$A$33</c:f>
              <c:numCache>
                <c:formatCode>General</c:formatCode>
                <c:ptCount val="32"/>
              </c:numCache>
            </c:numRef>
          </c:cat>
          <c:val>
            <c:numRef>
              <c:f>Sheet1!$H$2:$H$33</c:f>
              <c:numCache>
                <c:formatCode>General</c:formatCode>
                <c:ptCount val="32"/>
              </c:numCache>
            </c:numRef>
          </c:val>
          <c:extLst>
            <c:ext xmlns:c16="http://schemas.microsoft.com/office/drawing/2014/chart" uri="{C3380CC4-5D6E-409C-BE32-E72D297353CC}">
              <c16:uniqueId val="{00000006-5FBF-4838-8801-9A677BA3FB01}"/>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Reporting</c:v>
                </c:pt>
              </c:strCache>
            </c:strRef>
          </c:tx>
          <c:spPr>
            <a:pattFill prst="wdUpDiag">
              <a:fgClr>
                <a:schemeClr val="accent1"/>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Sheet1!$B$22:$B$33</c:f>
              <c:numCache>
                <c:formatCode>0%</c:formatCode>
                <c:ptCount val="12"/>
                <c:pt idx="0">
                  <c:v>0.10759494</c:v>
                </c:pt>
                <c:pt idx="1">
                  <c:v>0.10548523</c:v>
                </c:pt>
                <c:pt idx="2">
                  <c:v>9.4936710000000007E-2</c:v>
                </c:pt>
                <c:pt idx="3">
                  <c:v>9.2827000000000007E-2</c:v>
                </c:pt>
                <c:pt idx="4">
                  <c:v>8.0168779999999995E-2</c:v>
                </c:pt>
                <c:pt idx="5">
                  <c:v>7.3839660000000001E-2</c:v>
                </c:pt>
                <c:pt idx="6">
                  <c:v>7.1729960000000009E-2</c:v>
                </c:pt>
                <c:pt idx="7">
                  <c:v>6.5400840000000002E-2</c:v>
                </c:pt>
                <c:pt idx="8">
                  <c:v>5.4852320000000003E-2</c:v>
                </c:pt>
                <c:pt idx="9">
                  <c:v>5.0632910000000003E-2</c:v>
                </c:pt>
                <c:pt idx="10">
                  <c:v>4.6413500000000003E-2</c:v>
                </c:pt>
                <c:pt idx="11">
                  <c:v>3.7974679999999997E-2</c:v>
                </c:pt>
              </c:numCache>
            </c:numRef>
          </c:val>
          <c:extLst>
            <c:ext xmlns:c16="http://schemas.microsoft.com/office/drawing/2014/chart" uri="{C3380CC4-5D6E-409C-BE32-E72D297353CC}">
              <c16:uniqueId val="{00000000-59AD-4E2C-AF70-CD6958BB698D}"/>
            </c:ext>
          </c:extLst>
        </c:ser>
        <c:ser>
          <c:idx val="1"/>
          <c:order val="1"/>
          <c:tx>
            <c:strRef>
              <c:f>Sheet1!$C$1</c:f>
              <c:strCache>
                <c:ptCount val="1"/>
                <c:pt idx="0">
                  <c:v>UK Reporting</c:v>
                </c:pt>
              </c:strCache>
            </c:strRef>
          </c:tx>
          <c:spPr>
            <a:pattFill prst="wdUpDiag">
              <a:fgClr>
                <a:schemeClr val="accent2"/>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Sheet1!$C$22:$C$33</c:f>
              <c:numCache>
                <c:formatCode>0%</c:formatCode>
                <c:ptCount val="12"/>
                <c:pt idx="0">
                  <c:v>0.10119048</c:v>
                </c:pt>
                <c:pt idx="1">
                  <c:v>0.10714286000000001</c:v>
                </c:pt>
                <c:pt idx="2">
                  <c:v>8.9285710000000004E-2</c:v>
                </c:pt>
                <c:pt idx="3">
                  <c:v>6.5476190000000004E-2</c:v>
                </c:pt>
                <c:pt idx="4">
                  <c:v>0.11309524</c:v>
                </c:pt>
                <c:pt idx="5">
                  <c:v>6.5476190000000004E-2</c:v>
                </c:pt>
                <c:pt idx="6">
                  <c:v>4.7619050000000003E-2</c:v>
                </c:pt>
                <c:pt idx="7">
                  <c:v>7.7380950000000004E-2</c:v>
                </c:pt>
                <c:pt idx="8">
                  <c:v>7.7380950000000004E-2</c:v>
                </c:pt>
                <c:pt idx="9">
                  <c:v>4.1666670000000003E-2</c:v>
                </c:pt>
                <c:pt idx="10">
                  <c:v>2.3809520000000001E-2</c:v>
                </c:pt>
                <c:pt idx="11">
                  <c:v>2.3809520000000001E-2</c:v>
                </c:pt>
              </c:numCache>
            </c:numRef>
          </c:val>
          <c:extLst>
            <c:ext xmlns:c16="http://schemas.microsoft.com/office/drawing/2014/chart" uri="{C3380CC4-5D6E-409C-BE32-E72D297353CC}">
              <c16:uniqueId val="{00000001-59AD-4E2C-AF70-CD6958BB698D}"/>
            </c:ext>
          </c:extLst>
        </c:ser>
        <c:ser>
          <c:idx val="2"/>
          <c:order val="2"/>
          <c:tx>
            <c:strRef>
              <c:f>Sheet1!$D$1</c:f>
              <c:strCache>
                <c:ptCount val="1"/>
                <c:pt idx="0">
                  <c:v>DE Reporting</c:v>
                </c:pt>
              </c:strCache>
            </c:strRef>
          </c:tx>
          <c:spPr>
            <a:pattFill prst="wdUpDiag">
              <a:fgClr>
                <a:schemeClr val="accent3"/>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Sheet1!$D$22:$D$33</c:f>
              <c:numCache>
                <c:formatCode>0%</c:formatCode>
                <c:ptCount val="12"/>
                <c:pt idx="0">
                  <c:v>6.8965520000000002E-2</c:v>
                </c:pt>
                <c:pt idx="1">
                  <c:v>0.13793103000000001</c:v>
                </c:pt>
                <c:pt idx="2">
                  <c:v>0.12807882000000001</c:v>
                </c:pt>
                <c:pt idx="3">
                  <c:v>0.13793103000000001</c:v>
                </c:pt>
                <c:pt idx="4">
                  <c:v>8.8669949999999997E-2</c:v>
                </c:pt>
                <c:pt idx="5">
                  <c:v>8.3743839999999986E-2</c:v>
                </c:pt>
                <c:pt idx="6">
                  <c:v>4.9261079999999999E-2</c:v>
                </c:pt>
                <c:pt idx="7">
                  <c:v>5.9113300000000008E-2</c:v>
                </c:pt>
                <c:pt idx="8">
                  <c:v>7.389163E-2</c:v>
                </c:pt>
                <c:pt idx="9">
                  <c:v>7.8817730000000003E-2</c:v>
                </c:pt>
                <c:pt idx="10">
                  <c:v>2.955665E-2</c:v>
                </c:pt>
                <c:pt idx="11">
                  <c:v>1.9704429999999998E-2</c:v>
                </c:pt>
              </c:numCache>
            </c:numRef>
          </c:val>
          <c:extLst>
            <c:ext xmlns:c16="http://schemas.microsoft.com/office/drawing/2014/chart" uri="{C3380CC4-5D6E-409C-BE32-E72D297353CC}">
              <c16:uniqueId val="{00000002-59AD-4E2C-AF70-CD6958BB698D}"/>
            </c:ext>
          </c:extLst>
        </c:ser>
        <c:ser>
          <c:idx val="3"/>
          <c:order val="3"/>
          <c:tx>
            <c:strRef>
              <c:f>Sheet1!$E$1</c:f>
              <c:strCache>
                <c:ptCount val="1"/>
                <c:pt idx="0">
                  <c:v>IT Reporting</c:v>
                </c:pt>
              </c:strCache>
            </c:strRef>
          </c:tx>
          <c:spPr>
            <a:pattFill prst="wdUpDiag">
              <a:fgClr>
                <a:schemeClr val="accent4"/>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Sheet1!$E$22:$E$33</c:f>
              <c:numCache>
                <c:formatCode>0%</c:formatCode>
                <c:ptCount val="12"/>
                <c:pt idx="0">
                  <c:v>0.12145749</c:v>
                </c:pt>
                <c:pt idx="1">
                  <c:v>0.13765182000000001</c:v>
                </c:pt>
                <c:pt idx="2">
                  <c:v>0.18623482</c:v>
                </c:pt>
                <c:pt idx="3">
                  <c:v>0.10526315999999999</c:v>
                </c:pt>
                <c:pt idx="4">
                  <c:v>0.1659919</c:v>
                </c:pt>
                <c:pt idx="5">
                  <c:v>6.882590999999999E-2</c:v>
                </c:pt>
                <c:pt idx="6">
                  <c:v>6.0728740000000003E-2</c:v>
                </c:pt>
                <c:pt idx="7">
                  <c:v>0.10121457</c:v>
                </c:pt>
                <c:pt idx="8">
                  <c:v>0.10526315999999999</c:v>
                </c:pt>
                <c:pt idx="9">
                  <c:v>9.7165990000000008E-2</c:v>
                </c:pt>
                <c:pt idx="10">
                  <c:v>5.668016E-2</c:v>
                </c:pt>
                <c:pt idx="11">
                  <c:v>1.214575E-2</c:v>
                </c:pt>
              </c:numCache>
            </c:numRef>
          </c:val>
          <c:extLst>
            <c:ext xmlns:c16="http://schemas.microsoft.com/office/drawing/2014/chart" uri="{C3380CC4-5D6E-409C-BE32-E72D297353CC}">
              <c16:uniqueId val="{00000003-59AD-4E2C-AF70-CD6958BB698D}"/>
            </c:ext>
          </c:extLst>
        </c:ser>
        <c:ser>
          <c:idx val="4"/>
          <c:order val="4"/>
          <c:tx>
            <c:strRef>
              <c:f>Sheet1!$F$1</c:f>
              <c:strCache>
                <c:ptCount val="1"/>
                <c:pt idx="0">
                  <c:v>KR Reporting</c:v>
                </c:pt>
              </c:strCache>
            </c:strRef>
          </c:tx>
          <c:spPr>
            <a:pattFill prst="wdUpDiag">
              <a:fgClr>
                <a:schemeClr val="accent5"/>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Sheet1!$F$22:$F$33</c:f>
              <c:numCache>
                <c:formatCode>0%</c:formatCode>
                <c:ptCount val="12"/>
                <c:pt idx="0">
                  <c:v>0.15506328999999999</c:v>
                </c:pt>
                <c:pt idx="1">
                  <c:v>0.28797467999999998</c:v>
                </c:pt>
                <c:pt idx="2">
                  <c:v>0.25632911000000003</c:v>
                </c:pt>
                <c:pt idx="3">
                  <c:v>0.12658227999999999</c:v>
                </c:pt>
                <c:pt idx="4">
                  <c:v>0.10759494</c:v>
                </c:pt>
                <c:pt idx="5">
                  <c:v>7.5949370000000002E-2</c:v>
                </c:pt>
                <c:pt idx="6">
                  <c:v>4.7468349999999999E-2</c:v>
                </c:pt>
                <c:pt idx="7">
                  <c:v>6.0126579999999999E-2</c:v>
                </c:pt>
                <c:pt idx="8">
                  <c:v>6.9620249999999995E-2</c:v>
                </c:pt>
                <c:pt idx="9">
                  <c:v>5.0632910000000003E-2</c:v>
                </c:pt>
                <c:pt idx="10">
                  <c:v>4.4303799999999997E-2</c:v>
                </c:pt>
                <c:pt idx="11">
                  <c:v>1.2658229999999999E-2</c:v>
                </c:pt>
              </c:numCache>
            </c:numRef>
          </c:val>
          <c:extLst>
            <c:ext xmlns:c16="http://schemas.microsoft.com/office/drawing/2014/chart" uri="{C3380CC4-5D6E-409C-BE32-E72D297353CC}">
              <c16:uniqueId val="{00000004-59AD-4E2C-AF70-CD6958BB698D}"/>
            </c:ext>
          </c:extLst>
        </c:ser>
        <c:ser>
          <c:idx val="5"/>
          <c:order val="5"/>
          <c:tx>
            <c:strRef>
              <c:f>Sheet1!$G$1</c:f>
              <c:strCache>
                <c:ptCount val="1"/>
                <c:pt idx="0">
                  <c:v>AU Reporting</c:v>
                </c:pt>
              </c:strCache>
            </c:strRef>
          </c:tx>
          <c:spPr>
            <a:pattFill prst="wdUpDiag">
              <a:fgClr>
                <a:schemeClr val="accent6"/>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Sheet1!$G$22:$G$33</c:f>
              <c:numCache>
                <c:formatCode>0%</c:formatCode>
                <c:ptCount val="12"/>
                <c:pt idx="0">
                  <c:v>0.12690355</c:v>
                </c:pt>
                <c:pt idx="1">
                  <c:v>0.17766497000000001</c:v>
                </c:pt>
                <c:pt idx="2">
                  <c:v>8.1218269999999995E-2</c:v>
                </c:pt>
                <c:pt idx="3">
                  <c:v>0.10659898</c:v>
                </c:pt>
                <c:pt idx="4">
                  <c:v>8.6294419999999997E-2</c:v>
                </c:pt>
                <c:pt idx="5">
                  <c:v>9.137055999999999E-2</c:v>
                </c:pt>
                <c:pt idx="6">
                  <c:v>8.6294419999999997E-2</c:v>
                </c:pt>
                <c:pt idx="7">
                  <c:v>9.6446699999999996E-2</c:v>
                </c:pt>
                <c:pt idx="8">
                  <c:v>7.6142130000000002E-2</c:v>
                </c:pt>
                <c:pt idx="9">
                  <c:v>3.553299E-2</c:v>
                </c:pt>
                <c:pt idx="10">
                  <c:v>5.0761420000000002E-2</c:v>
                </c:pt>
                <c:pt idx="11">
                  <c:v>2.0304570000000001E-2</c:v>
                </c:pt>
              </c:numCache>
            </c:numRef>
          </c:val>
          <c:extLst>
            <c:ext xmlns:c16="http://schemas.microsoft.com/office/drawing/2014/chart" uri="{C3380CC4-5D6E-409C-BE32-E72D297353CC}">
              <c16:uniqueId val="{00000005-59AD-4E2C-AF70-CD6958BB698D}"/>
            </c:ext>
          </c:extLst>
        </c:ser>
        <c:ser>
          <c:idx val="6"/>
          <c:order val="6"/>
          <c:tx>
            <c:strRef>
              <c:f>Sheet1!$H$1</c:f>
              <c:strCache>
                <c:ptCount val="1"/>
                <c:pt idx="0">
                  <c:v>IN Reporting</c:v>
                </c:pt>
              </c:strCache>
            </c:strRef>
          </c:tx>
          <c:spPr>
            <a:pattFill prst="wdUpDiag">
              <a:fgClr>
                <a:schemeClr val="bg2"/>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Sheet1!$H$22:$H$33</c:f>
              <c:numCache>
                <c:formatCode>0%</c:formatCode>
                <c:ptCount val="12"/>
                <c:pt idx="0">
                  <c:v>5.4495910000000002E-2</c:v>
                </c:pt>
                <c:pt idx="1">
                  <c:v>0.20708446999999999</c:v>
                </c:pt>
                <c:pt idx="2">
                  <c:v>8.4468660000000001E-2</c:v>
                </c:pt>
                <c:pt idx="3">
                  <c:v>4.359673E-2</c:v>
                </c:pt>
                <c:pt idx="4">
                  <c:v>9.8092640000000009E-2</c:v>
                </c:pt>
                <c:pt idx="5">
                  <c:v>7.6294279999999992E-2</c:v>
                </c:pt>
                <c:pt idx="6">
                  <c:v>4.632153E-2</c:v>
                </c:pt>
                <c:pt idx="7">
                  <c:v>1.6348769999999999E-2</c:v>
                </c:pt>
                <c:pt idx="8">
                  <c:v>4.632153E-2</c:v>
                </c:pt>
                <c:pt idx="9">
                  <c:v>4.359673E-2</c:v>
                </c:pt>
                <c:pt idx="10">
                  <c:v>5.4495910000000002E-2</c:v>
                </c:pt>
                <c:pt idx="11">
                  <c:v>4.632153E-2</c:v>
                </c:pt>
              </c:numCache>
            </c:numRef>
          </c:val>
          <c:extLst>
            <c:ext xmlns:c16="http://schemas.microsoft.com/office/drawing/2014/chart" uri="{C3380CC4-5D6E-409C-BE32-E72D297353CC}">
              <c16:uniqueId val="{00000006-59AD-4E2C-AF70-CD6958BB698D}"/>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7"/>
          <c:order val="7"/>
          <c:tx>
            <c:strRef>
              <c:f>Sheet1!$I$1</c:f>
              <c:strCache>
                <c:ptCount val="1"/>
                <c:pt idx="0">
                  <c:v>US Treatment</c:v>
                </c:pt>
              </c:strCache>
            </c:strRef>
          </c:tx>
          <c:spPr>
            <a:solidFill>
              <a:schemeClr val="accent1"/>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Sheet1!$I$22:$I$33</c:f>
              <c:numCache>
                <c:formatCode>0%</c:formatCode>
                <c:ptCount val="12"/>
                <c:pt idx="0">
                  <c:v>6.5882350000000006E-2</c:v>
                </c:pt>
                <c:pt idx="1">
                  <c:v>8.7058820000000009E-2</c:v>
                </c:pt>
                <c:pt idx="2">
                  <c:v>2.823529E-2</c:v>
                </c:pt>
                <c:pt idx="3">
                  <c:v>5.6470589999999987E-2</c:v>
                </c:pt>
                <c:pt idx="4">
                  <c:v>6.3529410000000008E-2</c:v>
                </c:pt>
                <c:pt idx="5">
                  <c:v>5.1764710000000012E-2</c:v>
                </c:pt>
                <c:pt idx="6">
                  <c:v>3.7647060000000003E-2</c:v>
                </c:pt>
                <c:pt idx="7">
                  <c:v>2.5882349999999998E-2</c:v>
                </c:pt>
                <c:pt idx="8">
                  <c:v>2.5882349999999998E-2</c:v>
                </c:pt>
                <c:pt idx="9">
                  <c:v>1.647059E-2</c:v>
                </c:pt>
                <c:pt idx="10">
                  <c:v>3.5294120000000012E-2</c:v>
                </c:pt>
                <c:pt idx="11">
                  <c:v>2.5882349999999998E-2</c:v>
                </c:pt>
              </c:numCache>
            </c:numRef>
          </c:val>
          <c:extLst>
            <c:ext xmlns:c16="http://schemas.microsoft.com/office/drawing/2014/chart" uri="{C3380CC4-5D6E-409C-BE32-E72D297353CC}">
              <c16:uniqueId val="{00000007-59AD-4E2C-AF70-CD6958BB698D}"/>
            </c:ext>
          </c:extLst>
        </c:ser>
        <c:ser>
          <c:idx val="8"/>
          <c:order val="8"/>
          <c:tx>
            <c:strRef>
              <c:f>Sheet1!$J$1</c:f>
              <c:strCache>
                <c:ptCount val="1"/>
                <c:pt idx="0">
                  <c:v>UK Treatment</c:v>
                </c:pt>
              </c:strCache>
            </c:strRef>
          </c:tx>
          <c:spPr>
            <a:solidFill>
              <a:schemeClr val="accent2"/>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Sheet1!$J$22:$J$33</c:f>
              <c:numCache>
                <c:formatCode>0%</c:formatCode>
                <c:ptCount val="12"/>
                <c:pt idx="0">
                  <c:v>3.3557049999999998E-2</c:v>
                </c:pt>
                <c:pt idx="1">
                  <c:v>8.724831999999999E-2</c:v>
                </c:pt>
                <c:pt idx="2">
                  <c:v>3.3557049999999998E-2</c:v>
                </c:pt>
                <c:pt idx="3">
                  <c:v>4.0268459999999999E-2</c:v>
                </c:pt>
                <c:pt idx="4">
                  <c:v>0.11409395999999999</c:v>
                </c:pt>
                <c:pt idx="5">
                  <c:v>4.0268459999999999E-2</c:v>
                </c:pt>
                <c:pt idx="6">
                  <c:v>4.0268459999999999E-2</c:v>
                </c:pt>
                <c:pt idx="7">
                  <c:v>6.7114090000000001E-2</c:v>
                </c:pt>
                <c:pt idx="8">
                  <c:v>4.6979870000000007E-2</c:v>
                </c:pt>
                <c:pt idx="9">
                  <c:v>2.0134229999999999E-2</c:v>
                </c:pt>
                <c:pt idx="10">
                  <c:v>2.684564E-2</c:v>
                </c:pt>
                <c:pt idx="11">
                  <c:v>1.342282E-2</c:v>
                </c:pt>
              </c:numCache>
            </c:numRef>
          </c:val>
          <c:extLst>
            <c:ext xmlns:c16="http://schemas.microsoft.com/office/drawing/2014/chart" uri="{C3380CC4-5D6E-409C-BE32-E72D297353CC}">
              <c16:uniqueId val="{00000008-59AD-4E2C-AF70-CD6958BB698D}"/>
            </c:ext>
          </c:extLst>
        </c:ser>
        <c:ser>
          <c:idx val="9"/>
          <c:order val="9"/>
          <c:tx>
            <c:strRef>
              <c:f>Sheet1!$K$1</c:f>
              <c:strCache>
                <c:ptCount val="1"/>
                <c:pt idx="0">
                  <c:v>DE Treatment</c:v>
                </c:pt>
              </c:strCache>
            </c:strRef>
          </c:tx>
          <c:spPr>
            <a:solidFill>
              <a:schemeClr val="accent3"/>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Sheet1!$K$22:$K$33</c:f>
              <c:numCache>
                <c:formatCode>0%</c:formatCode>
                <c:ptCount val="12"/>
                <c:pt idx="0">
                  <c:v>2.702703E-2</c:v>
                </c:pt>
                <c:pt idx="1">
                  <c:v>0.11891892</c:v>
                </c:pt>
                <c:pt idx="2">
                  <c:v>4.8648650000000002E-2</c:v>
                </c:pt>
                <c:pt idx="3">
                  <c:v>0.13513513999999999</c:v>
                </c:pt>
                <c:pt idx="4">
                  <c:v>7.027027000000001E-2</c:v>
                </c:pt>
                <c:pt idx="5">
                  <c:v>4.8648650000000002E-2</c:v>
                </c:pt>
                <c:pt idx="6">
                  <c:v>3.2432429999999998E-2</c:v>
                </c:pt>
                <c:pt idx="7">
                  <c:v>2.702703E-2</c:v>
                </c:pt>
                <c:pt idx="8">
                  <c:v>4.3243240000000002E-2</c:v>
                </c:pt>
                <c:pt idx="9">
                  <c:v>3.2432429999999998E-2</c:v>
                </c:pt>
                <c:pt idx="10">
                  <c:v>1.621622E-2</c:v>
                </c:pt>
                <c:pt idx="11">
                  <c:v>5.4054100000000002E-3</c:v>
                </c:pt>
              </c:numCache>
            </c:numRef>
          </c:val>
          <c:extLst>
            <c:ext xmlns:c16="http://schemas.microsoft.com/office/drawing/2014/chart" uri="{C3380CC4-5D6E-409C-BE32-E72D297353CC}">
              <c16:uniqueId val="{00000009-59AD-4E2C-AF70-CD6958BB698D}"/>
            </c:ext>
          </c:extLst>
        </c:ser>
        <c:ser>
          <c:idx val="10"/>
          <c:order val="10"/>
          <c:tx>
            <c:strRef>
              <c:f>Sheet1!$L$1</c:f>
              <c:strCache>
                <c:ptCount val="1"/>
                <c:pt idx="0">
                  <c:v>IT Treatment</c:v>
                </c:pt>
              </c:strCache>
            </c:strRef>
          </c:tx>
          <c:spPr>
            <a:solidFill>
              <a:schemeClr val="accent4"/>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Sheet1!$L$22:$L$33</c:f>
              <c:numCache>
                <c:formatCode>0%</c:formatCode>
                <c:ptCount val="12"/>
                <c:pt idx="0">
                  <c:v>6.8669529999999993E-2</c:v>
                </c:pt>
                <c:pt idx="1">
                  <c:v>9.0128760000000002E-2</c:v>
                </c:pt>
                <c:pt idx="2">
                  <c:v>6.4377680000000007E-2</c:v>
                </c:pt>
                <c:pt idx="3">
                  <c:v>4.7210299999999997E-2</c:v>
                </c:pt>
                <c:pt idx="4">
                  <c:v>0.1416309</c:v>
                </c:pt>
                <c:pt idx="5">
                  <c:v>6.0085840000000001E-2</c:v>
                </c:pt>
                <c:pt idx="6">
                  <c:v>3.4334759999999999E-2</c:v>
                </c:pt>
                <c:pt idx="7">
                  <c:v>6.8669529999999993E-2</c:v>
                </c:pt>
                <c:pt idx="8">
                  <c:v>4.7210299999999997E-2</c:v>
                </c:pt>
                <c:pt idx="9">
                  <c:v>3.8626609999999999E-2</c:v>
                </c:pt>
                <c:pt idx="10">
                  <c:v>5.1502149999999997E-2</c:v>
                </c:pt>
                <c:pt idx="11">
                  <c:v>4.2918499999999998E-3</c:v>
                </c:pt>
              </c:numCache>
            </c:numRef>
          </c:val>
          <c:extLst>
            <c:ext xmlns:c16="http://schemas.microsoft.com/office/drawing/2014/chart" uri="{C3380CC4-5D6E-409C-BE32-E72D297353CC}">
              <c16:uniqueId val="{0000000A-59AD-4E2C-AF70-CD6958BB698D}"/>
            </c:ext>
          </c:extLst>
        </c:ser>
        <c:ser>
          <c:idx val="11"/>
          <c:order val="11"/>
          <c:tx>
            <c:strRef>
              <c:f>Sheet1!$M$1</c:f>
              <c:strCache>
                <c:ptCount val="1"/>
                <c:pt idx="0">
                  <c:v>KR Treatment</c:v>
                </c:pt>
              </c:strCache>
            </c:strRef>
          </c:tx>
          <c:spPr>
            <a:solidFill>
              <a:schemeClr val="accent5"/>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Sheet1!$M$22:$M$33</c:f>
              <c:numCache>
                <c:formatCode>0%</c:formatCode>
                <c:ptCount val="12"/>
                <c:pt idx="0">
                  <c:v>7.1186440000000004E-2</c:v>
                </c:pt>
                <c:pt idx="1">
                  <c:v>0.25084746000000002</c:v>
                </c:pt>
                <c:pt idx="2">
                  <c:v>0.17288136000000001</c:v>
                </c:pt>
                <c:pt idx="3">
                  <c:v>4.7457630000000001E-2</c:v>
                </c:pt>
                <c:pt idx="4">
                  <c:v>8.4745760000000003E-2</c:v>
                </c:pt>
                <c:pt idx="5">
                  <c:v>6.7796609999999993E-2</c:v>
                </c:pt>
                <c:pt idx="6">
                  <c:v>3.3898310000000001E-2</c:v>
                </c:pt>
                <c:pt idx="7">
                  <c:v>2.7118639999999999E-2</c:v>
                </c:pt>
                <c:pt idx="8">
                  <c:v>3.7288139999999997E-2</c:v>
                </c:pt>
                <c:pt idx="9">
                  <c:v>2.7118639999999999E-2</c:v>
                </c:pt>
                <c:pt idx="10">
                  <c:v>2.033898E-2</c:v>
                </c:pt>
                <c:pt idx="11">
                  <c:v>1.355932E-2</c:v>
                </c:pt>
              </c:numCache>
            </c:numRef>
          </c:val>
          <c:extLst>
            <c:ext xmlns:c16="http://schemas.microsoft.com/office/drawing/2014/chart" uri="{C3380CC4-5D6E-409C-BE32-E72D297353CC}">
              <c16:uniqueId val="{0000000B-59AD-4E2C-AF70-CD6958BB698D}"/>
            </c:ext>
          </c:extLst>
        </c:ser>
        <c:ser>
          <c:idx val="12"/>
          <c:order val="12"/>
          <c:tx>
            <c:strRef>
              <c:f>Sheet1!$N$1</c:f>
              <c:strCache>
                <c:ptCount val="1"/>
                <c:pt idx="0">
                  <c:v>AU Treatment</c:v>
                </c:pt>
              </c:strCache>
            </c:strRef>
          </c:tx>
          <c:spPr>
            <a:solidFill>
              <a:schemeClr val="accent6"/>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Sheet1!$N$22:$N$33</c:f>
              <c:numCache>
                <c:formatCode>0%</c:formatCode>
                <c:ptCount val="12"/>
                <c:pt idx="0">
                  <c:v>5.4054049999999999E-2</c:v>
                </c:pt>
                <c:pt idx="1">
                  <c:v>0.12972972999999999</c:v>
                </c:pt>
                <c:pt idx="2">
                  <c:v>2.1621620000000001E-2</c:v>
                </c:pt>
                <c:pt idx="3">
                  <c:v>7.5675679999999995E-2</c:v>
                </c:pt>
                <c:pt idx="4">
                  <c:v>5.9459459999999999E-2</c:v>
                </c:pt>
                <c:pt idx="5">
                  <c:v>4.8648650000000002E-2</c:v>
                </c:pt>
                <c:pt idx="6">
                  <c:v>3.7837839999999998E-2</c:v>
                </c:pt>
                <c:pt idx="7">
                  <c:v>4.3243240000000002E-2</c:v>
                </c:pt>
                <c:pt idx="8">
                  <c:v>5.4054049999999999E-2</c:v>
                </c:pt>
                <c:pt idx="9">
                  <c:v>1.0810810000000001E-2</c:v>
                </c:pt>
                <c:pt idx="10">
                  <c:v>2.702703E-2</c:v>
                </c:pt>
                <c:pt idx="11">
                  <c:v>1.621622E-2</c:v>
                </c:pt>
              </c:numCache>
            </c:numRef>
          </c:val>
          <c:extLst>
            <c:ext xmlns:c16="http://schemas.microsoft.com/office/drawing/2014/chart" uri="{C3380CC4-5D6E-409C-BE32-E72D297353CC}">
              <c16:uniqueId val="{0000000C-59AD-4E2C-AF70-CD6958BB698D}"/>
            </c:ext>
          </c:extLst>
        </c:ser>
        <c:ser>
          <c:idx val="13"/>
          <c:order val="13"/>
          <c:tx>
            <c:strRef>
              <c:f>Sheet1!$O$1</c:f>
              <c:strCache>
                <c:ptCount val="1"/>
                <c:pt idx="0">
                  <c:v>IN Treatment</c:v>
                </c:pt>
              </c:strCache>
            </c:strRef>
          </c:tx>
          <c:spPr>
            <a:solidFill>
              <a:schemeClr val="bg2"/>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Sheet1!$O$22:$O$33</c:f>
              <c:numCache>
                <c:formatCode>0%</c:formatCode>
                <c:ptCount val="12"/>
                <c:pt idx="0">
                  <c:v>3.4582130000000003E-2</c:v>
                </c:pt>
                <c:pt idx="1">
                  <c:v>0.14697405999999999</c:v>
                </c:pt>
                <c:pt idx="2">
                  <c:v>2.5936600000000001E-2</c:v>
                </c:pt>
                <c:pt idx="3">
                  <c:v>2.3054760000000001E-2</c:v>
                </c:pt>
                <c:pt idx="4">
                  <c:v>8.0691640000000009E-2</c:v>
                </c:pt>
                <c:pt idx="5">
                  <c:v>4.3227670000000003E-2</c:v>
                </c:pt>
                <c:pt idx="6">
                  <c:v>4.0345819999999998E-2</c:v>
                </c:pt>
                <c:pt idx="7">
                  <c:v>1.152738E-2</c:v>
                </c:pt>
                <c:pt idx="8">
                  <c:v>2.0172909999999999E-2</c:v>
                </c:pt>
                <c:pt idx="9">
                  <c:v>2.0172909999999999E-2</c:v>
                </c:pt>
                <c:pt idx="10">
                  <c:v>4.0345819999999998E-2</c:v>
                </c:pt>
                <c:pt idx="11">
                  <c:v>2.5936600000000001E-2</c:v>
                </c:pt>
              </c:numCache>
            </c:numRef>
          </c:val>
          <c:extLst>
            <c:ext xmlns:c16="http://schemas.microsoft.com/office/drawing/2014/chart" uri="{C3380CC4-5D6E-409C-BE32-E72D297353CC}">
              <c16:uniqueId val="{0000000D-59AD-4E2C-AF70-CD6958BB698D}"/>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35000000000000003"/>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C9F7-4BC8-B02B-EC9FCB375F16}"/>
            </c:ext>
          </c:extLst>
        </c:ser>
        <c:ser>
          <c:idx val="1"/>
          <c:order val="1"/>
          <c:tx>
            <c:strRef>
              <c:f>Sheet1!$C$1</c:f>
              <c:strCache>
                <c:ptCount val="1"/>
                <c:pt idx="0">
                  <c:v>UK</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C9F7-4BC8-B02B-EC9FCB375F16}"/>
            </c:ext>
          </c:extLst>
        </c:ser>
        <c:ser>
          <c:idx val="2"/>
          <c:order val="2"/>
          <c:tx>
            <c:strRef>
              <c:f>Sheet1!$D$1</c:f>
              <c:strCache>
                <c:ptCount val="1"/>
                <c:pt idx="0">
                  <c:v>DE</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C9F7-4BC8-B02B-EC9FCB375F16}"/>
            </c:ext>
          </c:extLst>
        </c:ser>
        <c:ser>
          <c:idx val="3"/>
          <c:order val="3"/>
          <c:tx>
            <c:strRef>
              <c:f>Sheet1!$E$1</c:f>
              <c:strCache>
                <c:ptCount val="1"/>
                <c:pt idx="0">
                  <c:v>IT</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C9F7-4BC8-B02B-EC9FCB375F16}"/>
            </c:ext>
          </c:extLst>
        </c:ser>
        <c:ser>
          <c:idx val="4"/>
          <c:order val="4"/>
          <c:tx>
            <c:strRef>
              <c:f>Sheet1!$F$1</c:f>
              <c:strCache>
                <c:ptCount val="1"/>
                <c:pt idx="0">
                  <c:v>KR</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C9F7-4BC8-B02B-EC9FCB375F16}"/>
            </c:ext>
          </c:extLst>
        </c:ser>
        <c:ser>
          <c:idx val="5"/>
          <c:order val="5"/>
          <c:tx>
            <c:strRef>
              <c:f>Sheet1!$G$1</c:f>
              <c:strCache>
                <c:ptCount val="1"/>
                <c:pt idx="0">
                  <c:v>AU</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C9F7-4BC8-B02B-EC9FCB375F16}"/>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Sheet1!$A$2:$A$33</c:f>
              <c:numCache>
                <c:formatCode>General</c:formatCode>
                <c:ptCount val="32"/>
              </c:numCache>
            </c:numRef>
          </c:cat>
          <c:val>
            <c:numRef>
              <c:f>Sheet1!$H$2:$H$33</c:f>
              <c:numCache>
                <c:formatCode>General</c:formatCode>
                <c:ptCount val="32"/>
              </c:numCache>
            </c:numRef>
          </c:val>
          <c:extLst>
            <c:ext xmlns:c16="http://schemas.microsoft.com/office/drawing/2014/chart" uri="{C3380CC4-5D6E-409C-BE32-E72D297353CC}">
              <c16:uniqueId val="{00000006-C9F7-4BC8-B02B-EC9FCB375F16}"/>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81A-4459-9CAE-16785BAC394E}"/>
              </c:ext>
            </c:extLst>
          </c:dPt>
          <c:dPt>
            <c:idx val="1"/>
            <c:bubble3D val="0"/>
            <c:spPr>
              <a:solidFill>
                <a:schemeClr val="accent2"/>
              </a:solidFill>
              <a:ln>
                <a:noFill/>
              </a:ln>
              <a:effectLst/>
            </c:spPr>
            <c:extLst>
              <c:ext xmlns:c16="http://schemas.microsoft.com/office/drawing/2014/chart" uri="{C3380CC4-5D6E-409C-BE32-E72D297353CC}">
                <c16:uniqueId val="{00000003-281A-4459-9CAE-16785BAC394E}"/>
              </c:ext>
            </c:extLst>
          </c:dPt>
          <c:dPt>
            <c:idx val="2"/>
            <c:bubble3D val="0"/>
            <c:spPr>
              <a:solidFill>
                <a:schemeClr val="accent3"/>
              </a:solidFill>
              <a:ln>
                <a:noFill/>
              </a:ln>
              <a:effectLst/>
            </c:spPr>
            <c:extLst>
              <c:ext xmlns:c16="http://schemas.microsoft.com/office/drawing/2014/chart" uri="{C3380CC4-5D6E-409C-BE32-E72D297353CC}">
                <c16:uniqueId val="{00000005-281A-4459-9CAE-16785BAC394E}"/>
              </c:ext>
            </c:extLst>
          </c:dPt>
          <c:dPt>
            <c:idx val="3"/>
            <c:bubble3D val="0"/>
            <c:spPr>
              <a:solidFill>
                <a:schemeClr val="accent4"/>
              </a:solidFill>
              <a:ln>
                <a:noFill/>
              </a:ln>
              <a:effectLst/>
            </c:spPr>
            <c:extLst>
              <c:ext xmlns:c16="http://schemas.microsoft.com/office/drawing/2014/chart" uri="{C3380CC4-5D6E-409C-BE32-E72D297353CC}">
                <c16:uniqueId val="{00000007-281A-4459-9CAE-16785BAC394E}"/>
              </c:ext>
            </c:extLst>
          </c:dPt>
          <c:dPt>
            <c:idx val="4"/>
            <c:bubble3D val="0"/>
            <c:spPr>
              <a:solidFill>
                <a:schemeClr val="accent5"/>
              </a:solidFill>
              <a:ln>
                <a:noFill/>
              </a:ln>
              <a:effectLst/>
            </c:spPr>
            <c:extLst>
              <c:ext xmlns:c16="http://schemas.microsoft.com/office/drawing/2014/chart" uri="{C3380CC4-5D6E-409C-BE32-E72D297353CC}">
                <c16:uniqueId val="{00000009-281A-4459-9CAE-16785BAC394E}"/>
              </c:ext>
            </c:extLst>
          </c:dPt>
          <c:dPt>
            <c:idx val="5"/>
            <c:bubble3D val="0"/>
            <c:spPr>
              <a:solidFill>
                <a:schemeClr val="accent6"/>
              </a:solidFill>
              <a:ln>
                <a:noFill/>
              </a:ln>
              <a:effectLst/>
            </c:spPr>
            <c:extLst>
              <c:ext xmlns:c16="http://schemas.microsoft.com/office/drawing/2014/chart" uri="{C3380CC4-5D6E-409C-BE32-E72D297353CC}">
                <c16:uniqueId val="{0000000B-281A-4459-9CAE-16785BAC394E}"/>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81A-4459-9CAE-16785BAC394E}"/>
                </c:ext>
              </c:extLst>
            </c:dLbl>
            <c:dLbl>
              <c:idx val="1"/>
              <c:layout>
                <c:manualLayout>
                  <c:x val="8.9857013562861729E-3"/>
                  <c:y val="-5.6540080694537156E-3"/>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1908183872849227"/>
                    </c:manualLayout>
                  </c15:layout>
                </c:ext>
                <c:ext xmlns:c16="http://schemas.microsoft.com/office/drawing/2014/chart" uri="{C3380CC4-5D6E-409C-BE32-E72D297353CC}">
                  <c16:uniqueId val="{00000003-281A-4459-9CAE-16785BAC394E}"/>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0007764654418198"/>
                    </c:manualLayout>
                  </c15:layout>
                </c:ext>
                <c:ext xmlns:c16="http://schemas.microsoft.com/office/drawing/2014/chart" uri="{C3380CC4-5D6E-409C-BE32-E72D297353CC}">
                  <c16:uniqueId val="{00000005-281A-4459-9CAE-16785BAC394E}"/>
                </c:ext>
              </c:extLst>
            </c:dLbl>
            <c:dLbl>
              <c:idx val="3"/>
              <c:layout>
                <c:manualLayout>
                  <c:x val="-2.7777867429205197E-2"/>
                  <c:y val="-1.8518258098713318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281A-4459-9CAE-16785BAC394E}"/>
                </c:ext>
              </c:extLst>
            </c:dLbl>
            <c:dLbl>
              <c:idx val="4"/>
              <c:layout>
                <c:manualLayout>
                  <c:x val="1.3889071157771946E-2"/>
                  <c:y val="4.6296296296296294E-3"/>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281A-4459-9CAE-16785BAC394E}"/>
                </c:ext>
              </c:extLst>
            </c:dLbl>
            <c:dLbl>
              <c:idx val="5"/>
              <c:layout>
                <c:manualLayout>
                  <c:x val="3.0092592592592591E-2"/>
                  <c:y val="6.0185367454068245E-2"/>
                </c:manualLayout>
              </c:layout>
              <c:showLegendKey val="0"/>
              <c:showVal val="0"/>
              <c:showCatName val="1"/>
              <c:showSerName val="0"/>
              <c:showPercent val="1"/>
              <c:showBubbleSize val="0"/>
              <c:extLst>
                <c:ext xmlns:c15="http://schemas.microsoft.com/office/drawing/2012/chart" uri="{CE6537A1-D6FC-4f65-9D91-7224C49458BB}">
                  <c15:layout>
                    <c:manualLayout>
                      <c:w val="0.31263888888888891"/>
                      <c:h val="0.15756962671332747"/>
                    </c:manualLayout>
                  </c15:layout>
                </c:ext>
                <c:ext xmlns:c16="http://schemas.microsoft.com/office/drawing/2014/chart" uri="{C3380CC4-5D6E-409C-BE32-E72D297353CC}">
                  <c16:uniqueId val="{0000000B-281A-4459-9CAE-16785BAC394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0.28391167</c:v>
                </c:pt>
                <c:pt idx="1">
                  <c:v>0.23659305999999999</c:v>
                </c:pt>
                <c:pt idx="2">
                  <c:v>0.23343849</c:v>
                </c:pt>
                <c:pt idx="3">
                  <c:v>0.13249211</c:v>
                </c:pt>
                <c:pt idx="4">
                  <c:v>7.5709780000000004E-2</c:v>
                </c:pt>
                <c:pt idx="5">
                  <c:v>3.7854890000000002E-2</c:v>
                </c:pt>
              </c:numCache>
            </c:numRef>
          </c:val>
          <c:extLst>
            <c:ext xmlns:c16="http://schemas.microsoft.com/office/drawing/2014/chart" uri="{C3380CC4-5D6E-409C-BE32-E72D297353CC}">
              <c16:uniqueId val="{0000000C-281A-4459-9CAE-16785BAC394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Reporting</c:v>
                </c:pt>
              </c:strCache>
            </c:strRef>
          </c:tx>
          <c:spPr>
            <a:pattFill prst="wdUpDiag">
              <a:fgClr>
                <a:schemeClr val="accent1"/>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Sheet1!$B$2:$B$11</c:f>
              <c:numCache>
                <c:formatCode>0%</c:formatCode>
                <c:ptCount val="10"/>
                <c:pt idx="0">
                  <c:v>0.38185654000000002</c:v>
                </c:pt>
                <c:pt idx="1">
                  <c:v>0.29113924000000002</c:v>
                </c:pt>
                <c:pt idx="2">
                  <c:v>0.24050632999999999</c:v>
                </c:pt>
                <c:pt idx="3">
                  <c:v>0.23417721999999999</c:v>
                </c:pt>
                <c:pt idx="4">
                  <c:v>0.2278481</c:v>
                </c:pt>
                <c:pt idx="5">
                  <c:v>0.21308017000000001</c:v>
                </c:pt>
                <c:pt idx="6">
                  <c:v>0.20886076000000001</c:v>
                </c:pt>
                <c:pt idx="7">
                  <c:v>0.20464135</c:v>
                </c:pt>
                <c:pt idx="8">
                  <c:v>0.19831224</c:v>
                </c:pt>
                <c:pt idx="9">
                  <c:v>0.18776371</c:v>
                </c:pt>
              </c:numCache>
            </c:numRef>
          </c:val>
          <c:extLst>
            <c:ext xmlns:c16="http://schemas.microsoft.com/office/drawing/2014/chart" uri="{C3380CC4-5D6E-409C-BE32-E72D297353CC}">
              <c16:uniqueId val="{00000000-EE22-454F-9A5E-F1DF245B1210}"/>
            </c:ext>
          </c:extLst>
        </c:ser>
        <c:ser>
          <c:idx val="1"/>
          <c:order val="1"/>
          <c:tx>
            <c:strRef>
              <c:f>Sheet1!$C$1</c:f>
              <c:strCache>
                <c:ptCount val="1"/>
                <c:pt idx="0">
                  <c:v>UK Reporting</c:v>
                </c:pt>
              </c:strCache>
            </c:strRef>
          </c:tx>
          <c:spPr>
            <a:pattFill prst="wdUpDiag">
              <a:fgClr>
                <a:schemeClr val="accent2"/>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Sheet1!$C$2:$C$11</c:f>
              <c:numCache>
                <c:formatCode>0%</c:formatCode>
                <c:ptCount val="10"/>
                <c:pt idx="0">
                  <c:v>0.36309523999999999</c:v>
                </c:pt>
                <c:pt idx="1">
                  <c:v>0.36309523999999999</c:v>
                </c:pt>
                <c:pt idx="2">
                  <c:v>0.27976190000000001</c:v>
                </c:pt>
                <c:pt idx="3">
                  <c:v>0.29761905</c:v>
                </c:pt>
                <c:pt idx="4">
                  <c:v>0.22023809999999999</c:v>
                </c:pt>
                <c:pt idx="5">
                  <c:v>0.28571428999999998</c:v>
                </c:pt>
                <c:pt idx="6">
                  <c:v>0.17261905</c:v>
                </c:pt>
                <c:pt idx="7">
                  <c:v>0.29166667000000002</c:v>
                </c:pt>
                <c:pt idx="8">
                  <c:v>0.16666666999999999</c:v>
                </c:pt>
                <c:pt idx="9">
                  <c:v>9.5238099999999992E-2</c:v>
                </c:pt>
              </c:numCache>
            </c:numRef>
          </c:val>
          <c:extLst>
            <c:ext xmlns:c16="http://schemas.microsoft.com/office/drawing/2014/chart" uri="{C3380CC4-5D6E-409C-BE32-E72D297353CC}">
              <c16:uniqueId val="{00000001-EE22-454F-9A5E-F1DF245B1210}"/>
            </c:ext>
          </c:extLst>
        </c:ser>
        <c:ser>
          <c:idx val="2"/>
          <c:order val="2"/>
          <c:tx>
            <c:strRef>
              <c:f>Sheet1!$D$1</c:f>
              <c:strCache>
                <c:ptCount val="1"/>
                <c:pt idx="0">
                  <c:v>DE Reporting</c:v>
                </c:pt>
              </c:strCache>
            </c:strRef>
          </c:tx>
          <c:spPr>
            <a:pattFill prst="wdUpDiag">
              <a:fgClr>
                <a:schemeClr val="accent3"/>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Sheet1!$D$2:$D$11</c:f>
              <c:numCache>
                <c:formatCode>0%</c:formatCode>
                <c:ptCount val="10"/>
                <c:pt idx="0">
                  <c:v>0.17733989999999999</c:v>
                </c:pt>
                <c:pt idx="1">
                  <c:v>0.33990147999999998</c:v>
                </c:pt>
                <c:pt idx="2">
                  <c:v>0.13300492999999999</c:v>
                </c:pt>
                <c:pt idx="3">
                  <c:v>0.20197044</c:v>
                </c:pt>
                <c:pt idx="4">
                  <c:v>0.20197044</c:v>
                </c:pt>
                <c:pt idx="5">
                  <c:v>0.20689655000000001</c:v>
                </c:pt>
                <c:pt idx="6">
                  <c:v>0.22660099</c:v>
                </c:pt>
                <c:pt idx="7">
                  <c:v>0.22167487999999999</c:v>
                </c:pt>
                <c:pt idx="8">
                  <c:v>0.10837438000000001</c:v>
                </c:pt>
                <c:pt idx="9">
                  <c:v>0.19211823</c:v>
                </c:pt>
              </c:numCache>
            </c:numRef>
          </c:val>
          <c:extLst>
            <c:ext xmlns:c16="http://schemas.microsoft.com/office/drawing/2014/chart" uri="{C3380CC4-5D6E-409C-BE32-E72D297353CC}">
              <c16:uniqueId val="{00000002-EE22-454F-9A5E-F1DF245B1210}"/>
            </c:ext>
          </c:extLst>
        </c:ser>
        <c:ser>
          <c:idx val="3"/>
          <c:order val="3"/>
          <c:tx>
            <c:strRef>
              <c:f>Sheet1!$E$1</c:f>
              <c:strCache>
                <c:ptCount val="1"/>
                <c:pt idx="0">
                  <c:v>IT Reporting</c:v>
                </c:pt>
              </c:strCache>
            </c:strRef>
          </c:tx>
          <c:spPr>
            <a:pattFill prst="wdUpDiag">
              <a:fgClr>
                <a:schemeClr val="accent4"/>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Sheet1!$E$2:$E$11</c:f>
              <c:numCache>
                <c:formatCode>0%</c:formatCode>
                <c:ptCount val="10"/>
                <c:pt idx="0">
                  <c:v>0.42914980000000003</c:v>
                </c:pt>
                <c:pt idx="1">
                  <c:v>0.33603239000000001</c:v>
                </c:pt>
                <c:pt idx="2">
                  <c:v>0.13765182000000001</c:v>
                </c:pt>
                <c:pt idx="3">
                  <c:v>0.29554656000000001</c:v>
                </c:pt>
                <c:pt idx="4">
                  <c:v>0.16194332</c:v>
                </c:pt>
                <c:pt idx="5">
                  <c:v>0.20242915</c:v>
                </c:pt>
                <c:pt idx="6">
                  <c:v>0.10931174</c:v>
                </c:pt>
                <c:pt idx="7">
                  <c:v>0.27125505999999999</c:v>
                </c:pt>
                <c:pt idx="8">
                  <c:v>0.11336032</c:v>
                </c:pt>
                <c:pt idx="9">
                  <c:v>0.16194332</c:v>
                </c:pt>
              </c:numCache>
            </c:numRef>
          </c:val>
          <c:extLst>
            <c:ext xmlns:c16="http://schemas.microsoft.com/office/drawing/2014/chart" uri="{C3380CC4-5D6E-409C-BE32-E72D297353CC}">
              <c16:uniqueId val="{00000003-EE22-454F-9A5E-F1DF245B1210}"/>
            </c:ext>
          </c:extLst>
        </c:ser>
        <c:ser>
          <c:idx val="4"/>
          <c:order val="4"/>
          <c:tx>
            <c:strRef>
              <c:f>Sheet1!$F$1</c:f>
              <c:strCache>
                <c:ptCount val="1"/>
                <c:pt idx="0">
                  <c:v>KR Reporting</c:v>
                </c:pt>
              </c:strCache>
            </c:strRef>
          </c:tx>
          <c:spPr>
            <a:pattFill prst="wdUpDiag">
              <a:fgClr>
                <a:schemeClr val="accent5"/>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Sheet1!$F$2:$F$11</c:f>
              <c:numCache>
                <c:formatCode>0%</c:formatCode>
                <c:ptCount val="10"/>
                <c:pt idx="0">
                  <c:v>0.29746834999999999</c:v>
                </c:pt>
                <c:pt idx="1">
                  <c:v>0.26898734000000002</c:v>
                </c:pt>
                <c:pt idx="2">
                  <c:v>0.10126582000000001</c:v>
                </c:pt>
                <c:pt idx="3">
                  <c:v>0.18987341999999999</c:v>
                </c:pt>
                <c:pt idx="4">
                  <c:v>0.19303797</c:v>
                </c:pt>
                <c:pt idx="5">
                  <c:v>0.26265822999999999</c:v>
                </c:pt>
                <c:pt idx="6">
                  <c:v>0.17721518999999999</c:v>
                </c:pt>
                <c:pt idx="7">
                  <c:v>0.18037975000000001</c:v>
                </c:pt>
                <c:pt idx="8">
                  <c:v>0.19620253000000001</c:v>
                </c:pt>
                <c:pt idx="9">
                  <c:v>0.11075949</c:v>
                </c:pt>
              </c:numCache>
            </c:numRef>
          </c:val>
          <c:extLst>
            <c:ext xmlns:c16="http://schemas.microsoft.com/office/drawing/2014/chart" uri="{C3380CC4-5D6E-409C-BE32-E72D297353CC}">
              <c16:uniqueId val="{00000004-EE22-454F-9A5E-F1DF245B1210}"/>
            </c:ext>
          </c:extLst>
        </c:ser>
        <c:ser>
          <c:idx val="5"/>
          <c:order val="5"/>
          <c:tx>
            <c:strRef>
              <c:f>Sheet1!$G$1</c:f>
              <c:strCache>
                <c:ptCount val="1"/>
                <c:pt idx="0">
                  <c:v>AU Reporting</c:v>
                </c:pt>
              </c:strCache>
            </c:strRef>
          </c:tx>
          <c:spPr>
            <a:pattFill prst="wdUpDiag">
              <a:fgClr>
                <a:schemeClr val="accent6"/>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Sheet1!$G$2:$G$11</c:f>
              <c:numCache>
                <c:formatCode>0%</c:formatCode>
                <c:ptCount val="10"/>
                <c:pt idx="0">
                  <c:v>0.40101523</c:v>
                </c:pt>
                <c:pt idx="1">
                  <c:v>0.40609137000000001</c:v>
                </c:pt>
                <c:pt idx="2">
                  <c:v>0.21827410999999999</c:v>
                </c:pt>
                <c:pt idx="3">
                  <c:v>0.31979695000000002</c:v>
                </c:pt>
                <c:pt idx="4">
                  <c:v>0.31979695000000002</c:v>
                </c:pt>
                <c:pt idx="5">
                  <c:v>0.29949239</c:v>
                </c:pt>
                <c:pt idx="6">
                  <c:v>0.16751268999999999</c:v>
                </c:pt>
                <c:pt idx="7">
                  <c:v>0.27411168000000002</c:v>
                </c:pt>
                <c:pt idx="8">
                  <c:v>0.21827410999999999</c:v>
                </c:pt>
                <c:pt idx="9">
                  <c:v>0.25888325000000001</c:v>
                </c:pt>
              </c:numCache>
            </c:numRef>
          </c:val>
          <c:extLst>
            <c:ext xmlns:c16="http://schemas.microsoft.com/office/drawing/2014/chart" uri="{C3380CC4-5D6E-409C-BE32-E72D297353CC}">
              <c16:uniqueId val="{00000005-EE22-454F-9A5E-F1DF245B1210}"/>
            </c:ext>
          </c:extLst>
        </c:ser>
        <c:ser>
          <c:idx val="6"/>
          <c:order val="6"/>
          <c:tx>
            <c:strRef>
              <c:f>Sheet1!$H$1</c:f>
              <c:strCache>
                <c:ptCount val="1"/>
                <c:pt idx="0">
                  <c:v>IN Reporting</c:v>
                </c:pt>
              </c:strCache>
            </c:strRef>
          </c:tx>
          <c:spPr>
            <a:pattFill prst="wdUpDiag">
              <a:fgClr>
                <a:schemeClr val="bg2"/>
              </a:fgClr>
              <a:bgClr>
                <a:schemeClr val="bg1"/>
              </a:bgClr>
            </a:patt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Sheet1!$H$2:$H$11</c:f>
              <c:numCache>
                <c:formatCode>0%</c:formatCode>
                <c:ptCount val="10"/>
                <c:pt idx="0">
                  <c:v>0.25613079</c:v>
                </c:pt>
                <c:pt idx="1">
                  <c:v>0.36784740999999999</c:v>
                </c:pt>
                <c:pt idx="2">
                  <c:v>0.15531334999999999</c:v>
                </c:pt>
                <c:pt idx="3">
                  <c:v>0.29427793000000002</c:v>
                </c:pt>
                <c:pt idx="4">
                  <c:v>0.32970027000000002</c:v>
                </c:pt>
                <c:pt idx="5">
                  <c:v>0.30790191</c:v>
                </c:pt>
                <c:pt idx="6">
                  <c:v>0.22343324000000001</c:v>
                </c:pt>
                <c:pt idx="7">
                  <c:v>0.20708446999999999</c:v>
                </c:pt>
                <c:pt idx="8">
                  <c:v>0.30790191</c:v>
                </c:pt>
                <c:pt idx="9">
                  <c:v>9.5367850000000004E-2</c:v>
                </c:pt>
              </c:numCache>
            </c:numRef>
          </c:val>
          <c:extLst>
            <c:ext xmlns:c16="http://schemas.microsoft.com/office/drawing/2014/chart" uri="{C3380CC4-5D6E-409C-BE32-E72D297353CC}">
              <c16:uniqueId val="{00000006-EE22-454F-9A5E-F1DF245B1210}"/>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7"/>
          <c:order val="7"/>
          <c:tx>
            <c:strRef>
              <c:f>Sheet1!$I$1</c:f>
              <c:strCache>
                <c:ptCount val="1"/>
                <c:pt idx="0">
                  <c:v>US Consideration</c:v>
                </c:pt>
              </c:strCache>
            </c:strRef>
          </c:tx>
          <c:spPr>
            <a:solidFill>
              <a:schemeClr val="accent1"/>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Sheet1!$I$2:$I$11</c:f>
              <c:numCache>
                <c:formatCode>0%</c:formatCode>
                <c:ptCount val="10"/>
                <c:pt idx="0">
                  <c:v>0.33882352999999998</c:v>
                </c:pt>
                <c:pt idx="1">
                  <c:v>0.25176471</c:v>
                </c:pt>
                <c:pt idx="2">
                  <c:v>0.19764706000000001</c:v>
                </c:pt>
                <c:pt idx="3">
                  <c:v>0.21176470999999999</c:v>
                </c:pt>
                <c:pt idx="4">
                  <c:v>0.2</c:v>
                </c:pt>
                <c:pt idx="5">
                  <c:v>0.17882353000000001</c:v>
                </c:pt>
                <c:pt idx="6">
                  <c:v>0.17411765000000001</c:v>
                </c:pt>
                <c:pt idx="7">
                  <c:v>0.16470588</c:v>
                </c:pt>
                <c:pt idx="8">
                  <c:v>0.16705882</c:v>
                </c:pt>
                <c:pt idx="9">
                  <c:v>0.16941175999999999</c:v>
                </c:pt>
              </c:numCache>
            </c:numRef>
          </c:val>
          <c:extLst>
            <c:ext xmlns:c16="http://schemas.microsoft.com/office/drawing/2014/chart" uri="{C3380CC4-5D6E-409C-BE32-E72D297353CC}">
              <c16:uniqueId val="{00000007-EE22-454F-9A5E-F1DF245B1210}"/>
            </c:ext>
          </c:extLst>
        </c:ser>
        <c:ser>
          <c:idx val="8"/>
          <c:order val="8"/>
          <c:tx>
            <c:strRef>
              <c:f>Sheet1!$J$1</c:f>
              <c:strCache>
                <c:ptCount val="1"/>
                <c:pt idx="0">
                  <c:v>UK Consideration</c:v>
                </c:pt>
              </c:strCache>
            </c:strRef>
          </c:tx>
          <c:spPr>
            <a:solidFill>
              <a:schemeClr val="accent2"/>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Sheet1!$J$2:$J$11</c:f>
              <c:numCache>
                <c:formatCode>0%</c:formatCode>
                <c:ptCount val="10"/>
                <c:pt idx="0">
                  <c:v>0.30201341999999998</c:v>
                </c:pt>
                <c:pt idx="1">
                  <c:v>0.29530201</c:v>
                </c:pt>
                <c:pt idx="2">
                  <c:v>0.22818791999999999</c:v>
                </c:pt>
                <c:pt idx="3">
                  <c:v>0.26845637999999999</c:v>
                </c:pt>
                <c:pt idx="4">
                  <c:v>0.22818791999999999</c:v>
                </c:pt>
                <c:pt idx="5">
                  <c:v>0.20805369000000001</c:v>
                </c:pt>
                <c:pt idx="6">
                  <c:v>0.12751678</c:v>
                </c:pt>
                <c:pt idx="7">
                  <c:v>0.20134228000000001</c:v>
                </c:pt>
                <c:pt idx="8">
                  <c:v>0.17449664000000001</c:v>
                </c:pt>
                <c:pt idx="9">
                  <c:v>9.3959729999999991E-2</c:v>
                </c:pt>
              </c:numCache>
            </c:numRef>
          </c:val>
          <c:extLst>
            <c:ext xmlns:c16="http://schemas.microsoft.com/office/drawing/2014/chart" uri="{C3380CC4-5D6E-409C-BE32-E72D297353CC}">
              <c16:uniqueId val="{00000008-EE22-454F-9A5E-F1DF245B1210}"/>
            </c:ext>
          </c:extLst>
        </c:ser>
        <c:ser>
          <c:idx val="9"/>
          <c:order val="9"/>
          <c:tx>
            <c:strRef>
              <c:f>Sheet1!$K$1</c:f>
              <c:strCache>
                <c:ptCount val="1"/>
                <c:pt idx="0">
                  <c:v>DE Consideration</c:v>
                </c:pt>
              </c:strCache>
            </c:strRef>
          </c:tx>
          <c:spPr>
            <a:solidFill>
              <a:schemeClr val="accent3"/>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Sheet1!$K$2:$K$11</c:f>
              <c:numCache>
                <c:formatCode>0%</c:formatCode>
                <c:ptCount val="10"/>
                <c:pt idx="0">
                  <c:v>0.12972972999999999</c:v>
                </c:pt>
                <c:pt idx="1">
                  <c:v>0.32972973000000011</c:v>
                </c:pt>
                <c:pt idx="2">
                  <c:v>0.10270269999999999</c:v>
                </c:pt>
                <c:pt idx="3">
                  <c:v>0.17297297</c:v>
                </c:pt>
                <c:pt idx="4">
                  <c:v>0.19459459000000001</c:v>
                </c:pt>
                <c:pt idx="5">
                  <c:v>0.17297297</c:v>
                </c:pt>
                <c:pt idx="6">
                  <c:v>0.15135135</c:v>
                </c:pt>
                <c:pt idx="7">
                  <c:v>0.17837838</c:v>
                </c:pt>
                <c:pt idx="8">
                  <c:v>9.1891890000000004E-2</c:v>
                </c:pt>
                <c:pt idx="9">
                  <c:v>0.16756757</c:v>
                </c:pt>
              </c:numCache>
            </c:numRef>
          </c:val>
          <c:extLst>
            <c:ext xmlns:c16="http://schemas.microsoft.com/office/drawing/2014/chart" uri="{C3380CC4-5D6E-409C-BE32-E72D297353CC}">
              <c16:uniqueId val="{00000009-EE22-454F-9A5E-F1DF245B1210}"/>
            </c:ext>
          </c:extLst>
        </c:ser>
        <c:ser>
          <c:idx val="10"/>
          <c:order val="10"/>
          <c:tx>
            <c:strRef>
              <c:f>Sheet1!$L$1</c:f>
              <c:strCache>
                <c:ptCount val="1"/>
                <c:pt idx="0">
                  <c:v>IT Consideration</c:v>
                </c:pt>
              </c:strCache>
            </c:strRef>
          </c:tx>
          <c:spPr>
            <a:solidFill>
              <a:schemeClr val="accent4"/>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Sheet1!$L$2:$L$11</c:f>
              <c:numCache>
                <c:formatCode>0%</c:formatCode>
                <c:ptCount val="10"/>
                <c:pt idx="0">
                  <c:v>0.35193132999999999</c:v>
                </c:pt>
                <c:pt idx="1">
                  <c:v>0.29613734000000003</c:v>
                </c:pt>
                <c:pt idx="2">
                  <c:v>0.10300429</c:v>
                </c:pt>
                <c:pt idx="3">
                  <c:v>0.22746780999999999</c:v>
                </c:pt>
                <c:pt idx="4">
                  <c:v>0.13733906000000001</c:v>
                </c:pt>
                <c:pt idx="5">
                  <c:v>0.18025751000000001</c:v>
                </c:pt>
                <c:pt idx="6">
                  <c:v>6.8669529999999993E-2</c:v>
                </c:pt>
                <c:pt idx="7">
                  <c:v>0.17596566999999999</c:v>
                </c:pt>
                <c:pt idx="8">
                  <c:v>7.7253219999999997E-2</c:v>
                </c:pt>
                <c:pt idx="9">
                  <c:v>0.12875536000000001</c:v>
                </c:pt>
              </c:numCache>
            </c:numRef>
          </c:val>
          <c:extLst>
            <c:ext xmlns:c16="http://schemas.microsoft.com/office/drawing/2014/chart" uri="{C3380CC4-5D6E-409C-BE32-E72D297353CC}">
              <c16:uniqueId val="{0000000A-EE22-454F-9A5E-F1DF245B1210}"/>
            </c:ext>
          </c:extLst>
        </c:ser>
        <c:ser>
          <c:idx val="11"/>
          <c:order val="11"/>
          <c:tx>
            <c:strRef>
              <c:f>Sheet1!$M$1</c:f>
              <c:strCache>
                <c:ptCount val="1"/>
                <c:pt idx="0">
                  <c:v>KR Consideration</c:v>
                </c:pt>
              </c:strCache>
            </c:strRef>
          </c:tx>
          <c:spPr>
            <a:solidFill>
              <a:schemeClr val="accent5"/>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Sheet1!$M$2:$M$11</c:f>
              <c:numCache>
                <c:formatCode>0%</c:formatCode>
                <c:ptCount val="10"/>
                <c:pt idx="0">
                  <c:v>0.14576270999999999</c:v>
                </c:pt>
                <c:pt idx="1">
                  <c:v>0.22033897999999999</c:v>
                </c:pt>
                <c:pt idx="2">
                  <c:v>4.7457630000000001E-2</c:v>
                </c:pt>
                <c:pt idx="3">
                  <c:v>0.13220339</c:v>
                </c:pt>
                <c:pt idx="4">
                  <c:v>0.14576270999999999</c:v>
                </c:pt>
                <c:pt idx="5">
                  <c:v>0.2</c:v>
                </c:pt>
                <c:pt idx="6">
                  <c:v>0.10847458</c:v>
                </c:pt>
                <c:pt idx="7">
                  <c:v>7.1186440000000004E-2</c:v>
                </c:pt>
                <c:pt idx="8">
                  <c:v>0.16271186000000001</c:v>
                </c:pt>
                <c:pt idx="9">
                  <c:v>7.1186440000000004E-2</c:v>
                </c:pt>
              </c:numCache>
            </c:numRef>
          </c:val>
          <c:extLst>
            <c:ext xmlns:c16="http://schemas.microsoft.com/office/drawing/2014/chart" uri="{C3380CC4-5D6E-409C-BE32-E72D297353CC}">
              <c16:uniqueId val="{0000000B-EE22-454F-9A5E-F1DF245B1210}"/>
            </c:ext>
          </c:extLst>
        </c:ser>
        <c:ser>
          <c:idx val="12"/>
          <c:order val="12"/>
          <c:tx>
            <c:strRef>
              <c:f>Sheet1!$N$1</c:f>
              <c:strCache>
                <c:ptCount val="1"/>
                <c:pt idx="0">
                  <c:v>AU Consideration</c:v>
                </c:pt>
              </c:strCache>
            </c:strRef>
          </c:tx>
          <c:spPr>
            <a:solidFill>
              <a:schemeClr val="accent6"/>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Sheet1!$N$2:$N$11</c:f>
              <c:numCache>
                <c:formatCode>0%</c:formatCode>
                <c:ptCount val="10"/>
                <c:pt idx="0">
                  <c:v>0.33513514</c:v>
                </c:pt>
                <c:pt idx="1">
                  <c:v>0.35135135000000001</c:v>
                </c:pt>
                <c:pt idx="2">
                  <c:v>0.15675675999999999</c:v>
                </c:pt>
                <c:pt idx="3">
                  <c:v>0.27027026999999998</c:v>
                </c:pt>
                <c:pt idx="4">
                  <c:v>0.29729729999999999</c:v>
                </c:pt>
                <c:pt idx="5">
                  <c:v>0.24864865</c:v>
                </c:pt>
                <c:pt idx="6">
                  <c:v>0.12432432</c:v>
                </c:pt>
                <c:pt idx="7">
                  <c:v>0.22162161999999999</c:v>
                </c:pt>
                <c:pt idx="8">
                  <c:v>0.18918919000000001</c:v>
                </c:pt>
                <c:pt idx="9">
                  <c:v>0.22162161999999999</c:v>
                </c:pt>
              </c:numCache>
            </c:numRef>
          </c:val>
          <c:extLst>
            <c:ext xmlns:c16="http://schemas.microsoft.com/office/drawing/2014/chart" uri="{C3380CC4-5D6E-409C-BE32-E72D297353CC}">
              <c16:uniqueId val="{0000000C-EE22-454F-9A5E-F1DF245B1210}"/>
            </c:ext>
          </c:extLst>
        </c:ser>
        <c:ser>
          <c:idx val="13"/>
          <c:order val="13"/>
          <c:tx>
            <c:strRef>
              <c:f>Sheet1!$O$1</c:f>
              <c:strCache>
                <c:ptCount val="1"/>
                <c:pt idx="0">
                  <c:v>IN Consideration</c:v>
                </c:pt>
              </c:strCache>
            </c:strRef>
          </c:tx>
          <c:spPr>
            <a:solidFill>
              <a:schemeClr val="bg2"/>
            </a:solidFill>
            <a:ln>
              <a:noFill/>
            </a:ln>
            <a:effectLst/>
          </c:spPr>
          <c:invertIfNegative val="0"/>
          <c:cat>
            <c:strRef>
              <c:f>Sheet1!$A$2:$A$11</c:f>
              <c:strCache>
                <c:ptCount val="10"/>
                <c:pt idx="0">
                  <c:v>Anxiety or stress</c:v>
                </c:pt>
                <c:pt idx="1">
                  <c:v>Lack of energy</c:v>
                </c:pt>
                <c:pt idx="2">
                  <c:v>Depression</c:v>
                </c:pt>
                <c:pt idx="3">
                  <c:v>Joint or other pain</c:v>
                </c:pt>
                <c:pt idx="4">
                  <c:v>General health</c:v>
                </c:pt>
                <c:pt idx="5">
                  <c:v>Skin health</c:v>
                </c:pt>
                <c:pt idx="6">
                  <c:v>High blood pressure</c:v>
                </c:pt>
                <c:pt idx="7">
                  <c:v>Mood</c:v>
                </c:pt>
                <c:pt idx="8">
                  <c:v>Nutrition concerns</c:v>
                </c:pt>
                <c:pt idx="9">
                  <c:v>Inflammation</c:v>
                </c:pt>
              </c:strCache>
            </c:strRef>
          </c:cat>
          <c:val>
            <c:numRef>
              <c:f>Sheet1!$O$2:$O$11</c:f>
              <c:numCache>
                <c:formatCode>0%</c:formatCode>
                <c:ptCount val="10"/>
                <c:pt idx="0">
                  <c:v>0.15273775000000001</c:v>
                </c:pt>
                <c:pt idx="1">
                  <c:v>0.28818443999999999</c:v>
                </c:pt>
                <c:pt idx="2">
                  <c:v>7.7809799999999998E-2</c:v>
                </c:pt>
                <c:pt idx="3">
                  <c:v>0.21613832999999999</c:v>
                </c:pt>
                <c:pt idx="4">
                  <c:v>0.24783862000000001</c:v>
                </c:pt>
                <c:pt idx="5">
                  <c:v>0.22766570999999999</c:v>
                </c:pt>
                <c:pt idx="6">
                  <c:v>0.14985591000000001</c:v>
                </c:pt>
                <c:pt idx="7">
                  <c:v>8.0691640000000009E-2</c:v>
                </c:pt>
                <c:pt idx="8">
                  <c:v>0.26224784000000001</c:v>
                </c:pt>
                <c:pt idx="9">
                  <c:v>6.0518729999999993E-2</c:v>
                </c:pt>
              </c:numCache>
            </c:numRef>
          </c:val>
          <c:extLst>
            <c:ext xmlns:c16="http://schemas.microsoft.com/office/drawing/2014/chart" uri="{C3380CC4-5D6E-409C-BE32-E72D297353CC}">
              <c16:uniqueId val="{0000000D-EE22-454F-9A5E-F1DF245B1210}"/>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E1FA-472D-9DBE-359EA9421438}"/>
            </c:ext>
          </c:extLst>
        </c:ser>
        <c:ser>
          <c:idx val="1"/>
          <c:order val="1"/>
          <c:tx>
            <c:strRef>
              <c:f>Sheet1!$C$1</c:f>
              <c:strCache>
                <c:ptCount val="1"/>
                <c:pt idx="0">
                  <c:v>UK</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E1FA-472D-9DBE-359EA9421438}"/>
            </c:ext>
          </c:extLst>
        </c:ser>
        <c:ser>
          <c:idx val="2"/>
          <c:order val="2"/>
          <c:tx>
            <c:strRef>
              <c:f>Sheet1!$D$1</c:f>
              <c:strCache>
                <c:ptCount val="1"/>
                <c:pt idx="0">
                  <c:v>DE</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E1FA-472D-9DBE-359EA9421438}"/>
            </c:ext>
          </c:extLst>
        </c:ser>
        <c:ser>
          <c:idx val="3"/>
          <c:order val="3"/>
          <c:tx>
            <c:strRef>
              <c:f>Sheet1!$E$1</c:f>
              <c:strCache>
                <c:ptCount val="1"/>
                <c:pt idx="0">
                  <c:v>IT</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E1FA-472D-9DBE-359EA9421438}"/>
            </c:ext>
          </c:extLst>
        </c:ser>
        <c:ser>
          <c:idx val="4"/>
          <c:order val="4"/>
          <c:tx>
            <c:strRef>
              <c:f>Sheet1!$F$1</c:f>
              <c:strCache>
                <c:ptCount val="1"/>
                <c:pt idx="0">
                  <c:v>KR</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E1FA-472D-9DBE-359EA9421438}"/>
            </c:ext>
          </c:extLst>
        </c:ser>
        <c:ser>
          <c:idx val="5"/>
          <c:order val="5"/>
          <c:tx>
            <c:strRef>
              <c:f>Sheet1!$G$1</c:f>
              <c:strCache>
                <c:ptCount val="1"/>
                <c:pt idx="0">
                  <c:v>AU</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E1FA-472D-9DBE-359EA9421438}"/>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Sheet1!$A$2:$A$33</c:f>
              <c:numCache>
                <c:formatCode>General</c:formatCode>
                <c:ptCount val="32"/>
              </c:numCache>
            </c:numRef>
          </c:cat>
          <c:val>
            <c:numRef>
              <c:f>Sheet1!$H$2:$H$33</c:f>
              <c:numCache>
                <c:formatCode>General</c:formatCode>
                <c:ptCount val="32"/>
              </c:numCache>
            </c:numRef>
          </c:val>
          <c:extLst>
            <c:ext xmlns:c16="http://schemas.microsoft.com/office/drawing/2014/chart" uri="{C3380CC4-5D6E-409C-BE32-E72D297353CC}">
              <c16:uniqueId val="{00000006-E1FA-472D-9DBE-359EA9421438}"/>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Reporting</c:v>
                </c:pt>
              </c:strCache>
            </c:strRef>
          </c:tx>
          <c:spPr>
            <a:pattFill prst="wdUpDiag">
              <a:fgClr>
                <a:schemeClr val="accent1"/>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Sheet1!$B$12:$B$21</c:f>
              <c:numCache>
                <c:formatCode>0%</c:formatCode>
                <c:ptCount val="10"/>
                <c:pt idx="0">
                  <c:v>0.18776371</c:v>
                </c:pt>
                <c:pt idx="1">
                  <c:v>0.17932488999999999</c:v>
                </c:pt>
                <c:pt idx="2">
                  <c:v>0.17088608</c:v>
                </c:pt>
                <c:pt idx="3">
                  <c:v>0.16244726000000001</c:v>
                </c:pt>
                <c:pt idx="4">
                  <c:v>0.15189873000000001</c:v>
                </c:pt>
                <c:pt idx="5">
                  <c:v>0.14556962000000001</c:v>
                </c:pt>
                <c:pt idx="6">
                  <c:v>0.14135021</c:v>
                </c:pt>
                <c:pt idx="7">
                  <c:v>0.12869198000000001</c:v>
                </c:pt>
                <c:pt idx="8">
                  <c:v>0.11392405</c:v>
                </c:pt>
                <c:pt idx="9">
                  <c:v>0.10759494</c:v>
                </c:pt>
              </c:numCache>
            </c:numRef>
          </c:val>
          <c:extLst>
            <c:ext xmlns:c16="http://schemas.microsoft.com/office/drawing/2014/chart" uri="{C3380CC4-5D6E-409C-BE32-E72D297353CC}">
              <c16:uniqueId val="{00000000-A10A-4C24-9A71-78DFF15AC4ED}"/>
            </c:ext>
          </c:extLst>
        </c:ser>
        <c:ser>
          <c:idx val="1"/>
          <c:order val="1"/>
          <c:tx>
            <c:strRef>
              <c:f>Sheet1!$C$1</c:f>
              <c:strCache>
                <c:ptCount val="1"/>
                <c:pt idx="0">
                  <c:v>UK Reporting</c:v>
                </c:pt>
              </c:strCache>
            </c:strRef>
          </c:tx>
          <c:spPr>
            <a:pattFill prst="wdUpDiag">
              <a:fgClr>
                <a:schemeClr val="accent2"/>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Sheet1!$C$12:$C$21</c:f>
              <c:numCache>
                <c:formatCode>0%</c:formatCode>
                <c:ptCount val="10"/>
                <c:pt idx="0">
                  <c:v>0.20833333000000001</c:v>
                </c:pt>
                <c:pt idx="1">
                  <c:v>0.17261905</c:v>
                </c:pt>
                <c:pt idx="2">
                  <c:v>0.16666666999999999</c:v>
                </c:pt>
                <c:pt idx="3">
                  <c:v>0.19047618999999999</c:v>
                </c:pt>
                <c:pt idx="4">
                  <c:v>0.125</c:v>
                </c:pt>
                <c:pt idx="5">
                  <c:v>8.9285710000000004E-2</c:v>
                </c:pt>
                <c:pt idx="6">
                  <c:v>0.14880952</c:v>
                </c:pt>
                <c:pt idx="7">
                  <c:v>9.5238099999999992E-2</c:v>
                </c:pt>
                <c:pt idx="8">
                  <c:v>0.10119048</c:v>
                </c:pt>
                <c:pt idx="9">
                  <c:v>0.11904762000000001</c:v>
                </c:pt>
              </c:numCache>
            </c:numRef>
          </c:val>
          <c:extLst>
            <c:ext xmlns:c16="http://schemas.microsoft.com/office/drawing/2014/chart" uri="{C3380CC4-5D6E-409C-BE32-E72D297353CC}">
              <c16:uniqueId val="{00000001-A10A-4C24-9A71-78DFF15AC4ED}"/>
            </c:ext>
          </c:extLst>
        </c:ser>
        <c:ser>
          <c:idx val="2"/>
          <c:order val="2"/>
          <c:tx>
            <c:strRef>
              <c:f>Sheet1!$D$1</c:f>
              <c:strCache>
                <c:ptCount val="1"/>
                <c:pt idx="0">
                  <c:v>DE Reporting</c:v>
                </c:pt>
              </c:strCache>
            </c:strRef>
          </c:tx>
          <c:spPr>
            <a:pattFill prst="wdUpDiag">
              <a:fgClr>
                <a:schemeClr val="accent3"/>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Sheet1!$D$12:$D$21</c:f>
              <c:numCache>
                <c:formatCode>0%</c:formatCode>
                <c:ptCount val="10"/>
                <c:pt idx="0">
                  <c:v>0.31034483000000002</c:v>
                </c:pt>
                <c:pt idx="1">
                  <c:v>8.3743839999999986E-2</c:v>
                </c:pt>
                <c:pt idx="2">
                  <c:v>0.13300492999999999</c:v>
                </c:pt>
                <c:pt idx="3">
                  <c:v>0.22660099</c:v>
                </c:pt>
                <c:pt idx="4">
                  <c:v>0.13793103000000001</c:v>
                </c:pt>
                <c:pt idx="5">
                  <c:v>9.8522169999999992E-2</c:v>
                </c:pt>
                <c:pt idx="6">
                  <c:v>7.8817730000000003E-2</c:v>
                </c:pt>
                <c:pt idx="7">
                  <c:v>6.8965520000000002E-2</c:v>
                </c:pt>
                <c:pt idx="8">
                  <c:v>7.389163E-2</c:v>
                </c:pt>
                <c:pt idx="9">
                  <c:v>0.1182266</c:v>
                </c:pt>
              </c:numCache>
            </c:numRef>
          </c:val>
          <c:extLst>
            <c:ext xmlns:c16="http://schemas.microsoft.com/office/drawing/2014/chart" uri="{C3380CC4-5D6E-409C-BE32-E72D297353CC}">
              <c16:uniqueId val="{00000002-A10A-4C24-9A71-78DFF15AC4ED}"/>
            </c:ext>
          </c:extLst>
        </c:ser>
        <c:ser>
          <c:idx val="3"/>
          <c:order val="3"/>
          <c:tx>
            <c:strRef>
              <c:f>Sheet1!$E$1</c:f>
              <c:strCache>
                <c:ptCount val="1"/>
                <c:pt idx="0">
                  <c:v>IT Reporting</c:v>
                </c:pt>
              </c:strCache>
            </c:strRef>
          </c:tx>
          <c:spPr>
            <a:pattFill prst="wdUpDiag">
              <a:fgClr>
                <a:schemeClr val="accent4"/>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Sheet1!$E$12:$E$21</c:f>
              <c:numCache>
                <c:formatCode>0%</c:formatCode>
                <c:ptCount val="10"/>
                <c:pt idx="0">
                  <c:v>0.30769231000000002</c:v>
                </c:pt>
                <c:pt idx="1">
                  <c:v>0.1417004</c:v>
                </c:pt>
                <c:pt idx="2">
                  <c:v>0.23886640000000001</c:v>
                </c:pt>
                <c:pt idx="3">
                  <c:v>0.31174088999999999</c:v>
                </c:pt>
                <c:pt idx="4">
                  <c:v>0.13360324000000001</c:v>
                </c:pt>
                <c:pt idx="5">
                  <c:v>6.0728740000000003E-2</c:v>
                </c:pt>
                <c:pt idx="6">
                  <c:v>9.7165990000000008E-2</c:v>
                </c:pt>
                <c:pt idx="7">
                  <c:v>0.11336032</c:v>
                </c:pt>
                <c:pt idx="8">
                  <c:v>8.5020240000000011E-2</c:v>
                </c:pt>
                <c:pt idx="9">
                  <c:v>0.15789474000000001</c:v>
                </c:pt>
              </c:numCache>
            </c:numRef>
          </c:val>
          <c:extLst>
            <c:ext xmlns:c16="http://schemas.microsoft.com/office/drawing/2014/chart" uri="{C3380CC4-5D6E-409C-BE32-E72D297353CC}">
              <c16:uniqueId val="{00000003-A10A-4C24-9A71-78DFF15AC4ED}"/>
            </c:ext>
          </c:extLst>
        </c:ser>
        <c:ser>
          <c:idx val="4"/>
          <c:order val="4"/>
          <c:tx>
            <c:strRef>
              <c:f>Sheet1!$F$1</c:f>
              <c:strCache>
                <c:ptCount val="1"/>
                <c:pt idx="0">
                  <c:v>KR Reporting</c:v>
                </c:pt>
              </c:strCache>
            </c:strRef>
          </c:tx>
          <c:spPr>
            <a:pattFill prst="wdUpDiag">
              <a:fgClr>
                <a:schemeClr val="accent5"/>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Sheet1!$F$12:$F$21</c:f>
              <c:numCache>
                <c:formatCode>0%</c:formatCode>
                <c:ptCount val="10"/>
                <c:pt idx="0">
                  <c:v>0.28164557000000001</c:v>
                </c:pt>
                <c:pt idx="1">
                  <c:v>0.18670886</c:v>
                </c:pt>
                <c:pt idx="2">
                  <c:v>0.14240506</c:v>
                </c:pt>
                <c:pt idx="3">
                  <c:v>0.35126582000000001</c:v>
                </c:pt>
                <c:pt idx="4">
                  <c:v>0.19620253000000001</c:v>
                </c:pt>
                <c:pt idx="5">
                  <c:v>0.10759494</c:v>
                </c:pt>
                <c:pt idx="6">
                  <c:v>4.4303799999999997E-2</c:v>
                </c:pt>
                <c:pt idx="7">
                  <c:v>0.18037975000000001</c:v>
                </c:pt>
                <c:pt idx="8">
                  <c:v>0.17088608</c:v>
                </c:pt>
                <c:pt idx="9">
                  <c:v>0.46202532000000002</c:v>
                </c:pt>
              </c:numCache>
            </c:numRef>
          </c:val>
          <c:extLst>
            <c:ext xmlns:c16="http://schemas.microsoft.com/office/drawing/2014/chart" uri="{C3380CC4-5D6E-409C-BE32-E72D297353CC}">
              <c16:uniqueId val="{00000004-A10A-4C24-9A71-78DFF15AC4ED}"/>
            </c:ext>
          </c:extLst>
        </c:ser>
        <c:ser>
          <c:idx val="5"/>
          <c:order val="5"/>
          <c:tx>
            <c:strRef>
              <c:f>Sheet1!$G$1</c:f>
              <c:strCache>
                <c:ptCount val="1"/>
                <c:pt idx="0">
                  <c:v>AU Reporting</c:v>
                </c:pt>
              </c:strCache>
            </c:strRef>
          </c:tx>
          <c:spPr>
            <a:pattFill prst="wdUpDiag">
              <a:fgClr>
                <a:schemeClr val="accent6"/>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Sheet1!$G$12:$G$21</c:f>
              <c:numCache>
                <c:formatCode>0%</c:formatCode>
                <c:ptCount val="10"/>
                <c:pt idx="0">
                  <c:v>0.24365481999999999</c:v>
                </c:pt>
                <c:pt idx="1">
                  <c:v>0.16751268999999999</c:v>
                </c:pt>
                <c:pt idx="2">
                  <c:v>0.14213197999999999</c:v>
                </c:pt>
                <c:pt idx="3">
                  <c:v>0.20812183000000001</c:v>
                </c:pt>
                <c:pt idx="4">
                  <c:v>0.20812183000000001</c:v>
                </c:pt>
                <c:pt idx="5">
                  <c:v>9.6446699999999996E-2</c:v>
                </c:pt>
                <c:pt idx="6">
                  <c:v>0.10659898</c:v>
                </c:pt>
                <c:pt idx="7">
                  <c:v>0.19796954</c:v>
                </c:pt>
                <c:pt idx="8">
                  <c:v>0.11675127</c:v>
                </c:pt>
                <c:pt idx="9">
                  <c:v>0.12182741</c:v>
                </c:pt>
              </c:numCache>
            </c:numRef>
          </c:val>
          <c:extLst>
            <c:ext xmlns:c16="http://schemas.microsoft.com/office/drawing/2014/chart" uri="{C3380CC4-5D6E-409C-BE32-E72D297353CC}">
              <c16:uniqueId val="{00000005-A10A-4C24-9A71-78DFF15AC4ED}"/>
            </c:ext>
          </c:extLst>
        </c:ser>
        <c:ser>
          <c:idx val="6"/>
          <c:order val="6"/>
          <c:tx>
            <c:strRef>
              <c:f>Sheet1!$H$1</c:f>
              <c:strCache>
                <c:ptCount val="1"/>
                <c:pt idx="0">
                  <c:v>IN Reporting</c:v>
                </c:pt>
              </c:strCache>
            </c:strRef>
          </c:tx>
          <c:spPr>
            <a:pattFill prst="wdUpDiag">
              <a:fgClr>
                <a:schemeClr val="bg2"/>
              </a:fgClr>
              <a:bgClr>
                <a:schemeClr val="bg1"/>
              </a:bgClr>
            </a:patt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Sheet1!$H$12:$H$21</c:f>
              <c:numCache>
                <c:formatCode>0%</c:formatCode>
                <c:ptCount val="10"/>
                <c:pt idx="0">
                  <c:v>0.11989101000000001</c:v>
                </c:pt>
                <c:pt idx="1">
                  <c:v>0.19891007999999999</c:v>
                </c:pt>
                <c:pt idx="2">
                  <c:v>0.15258856000000001</c:v>
                </c:pt>
                <c:pt idx="3">
                  <c:v>0.26975476999999998</c:v>
                </c:pt>
                <c:pt idx="4">
                  <c:v>0.15258856000000001</c:v>
                </c:pt>
                <c:pt idx="5">
                  <c:v>0.16621253</c:v>
                </c:pt>
                <c:pt idx="6">
                  <c:v>0.10899183</c:v>
                </c:pt>
                <c:pt idx="7">
                  <c:v>0.1280654</c:v>
                </c:pt>
                <c:pt idx="8">
                  <c:v>8.1743869999999996E-2</c:v>
                </c:pt>
                <c:pt idx="9">
                  <c:v>0.13896458</c:v>
                </c:pt>
              </c:numCache>
            </c:numRef>
          </c:val>
          <c:extLst>
            <c:ext xmlns:c16="http://schemas.microsoft.com/office/drawing/2014/chart" uri="{C3380CC4-5D6E-409C-BE32-E72D297353CC}">
              <c16:uniqueId val="{00000006-A10A-4C24-9A71-78DFF15AC4ED}"/>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7"/>
          <c:order val="7"/>
          <c:tx>
            <c:strRef>
              <c:f>Sheet1!$I$1</c:f>
              <c:strCache>
                <c:ptCount val="1"/>
                <c:pt idx="0">
                  <c:v>US Consideration</c:v>
                </c:pt>
              </c:strCache>
            </c:strRef>
          </c:tx>
          <c:spPr>
            <a:solidFill>
              <a:schemeClr val="accent1"/>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Sheet1!$I$12:$I$21</c:f>
              <c:numCache>
                <c:formatCode>0%</c:formatCode>
                <c:ptCount val="10"/>
                <c:pt idx="0">
                  <c:v>0.16705882</c:v>
                </c:pt>
                <c:pt idx="1">
                  <c:v>0.14588234999999999</c:v>
                </c:pt>
                <c:pt idx="2">
                  <c:v>0.13411765</c:v>
                </c:pt>
                <c:pt idx="3">
                  <c:v>0.14352941</c:v>
                </c:pt>
                <c:pt idx="4">
                  <c:v>0.14117647</c:v>
                </c:pt>
                <c:pt idx="5">
                  <c:v>0.13176471000000001</c:v>
                </c:pt>
                <c:pt idx="6">
                  <c:v>0.12235293999999999</c:v>
                </c:pt>
                <c:pt idx="7">
                  <c:v>0.12235293999999999</c:v>
                </c:pt>
                <c:pt idx="8">
                  <c:v>8.4705879999999997E-2</c:v>
                </c:pt>
                <c:pt idx="9">
                  <c:v>8.7058820000000009E-2</c:v>
                </c:pt>
              </c:numCache>
            </c:numRef>
          </c:val>
          <c:extLst>
            <c:ext xmlns:c16="http://schemas.microsoft.com/office/drawing/2014/chart" uri="{C3380CC4-5D6E-409C-BE32-E72D297353CC}">
              <c16:uniqueId val="{00000007-A10A-4C24-9A71-78DFF15AC4ED}"/>
            </c:ext>
          </c:extLst>
        </c:ser>
        <c:ser>
          <c:idx val="8"/>
          <c:order val="8"/>
          <c:tx>
            <c:strRef>
              <c:f>Sheet1!$J$1</c:f>
              <c:strCache>
                <c:ptCount val="1"/>
                <c:pt idx="0">
                  <c:v>UK Consideration</c:v>
                </c:pt>
              </c:strCache>
            </c:strRef>
          </c:tx>
          <c:spPr>
            <a:solidFill>
              <a:schemeClr val="accent2"/>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Sheet1!$J$12:$J$21</c:f>
              <c:numCache>
                <c:formatCode>0%</c:formatCode>
                <c:ptCount val="10"/>
                <c:pt idx="0">
                  <c:v>0.1409396</c:v>
                </c:pt>
                <c:pt idx="1">
                  <c:v>0.1409396</c:v>
                </c:pt>
                <c:pt idx="2">
                  <c:v>0.13422819</c:v>
                </c:pt>
                <c:pt idx="3">
                  <c:v>0.17449664000000001</c:v>
                </c:pt>
                <c:pt idx="4">
                  <c:v>8.724831999999999E-2</c:v>
                </c:pt>
                <c:pt idx="5">
                  <c:v>6.7114090000000001E-2</c:v>
                </c:pt>
                <c:pt idx="6">
                  <c:v>0.12080537</c:v>
                </c:pt>
                <c:pt idx="7">
                  <c:v>0.10067114000000001</c:v>
                </c:pt>
                <c:pt idx="8">
                  <c:v>6.7114090000000001E-2</c:v>
                </c:pt>
                <c:pt idx="9">
                  <c:v>6.040268E-2</c:v>
                </c:pt>
              </c:numCache>
            </c:numRef>
          </c:val>
          <c:extLst>
            <c:ext xmlns:c16="http://schemas.microsoft.com/office/drawing/2014/chart" uri="{C3380CC4-5D6E-409C-BE32-E72D297353CC}">
              <c16:uniqueId val="{00000008-A10A-4C24-9A71-78DFF15AC4ED}"/>
            </c:ext>
          </c:extLst>
        </c:ser>
        <c:ser>
          <c:idx val="9"/>
          <c:order val="9"/>
          <c:tx>
            <c:strRef>
              <c:f>Sheet1!$K$1</c:f>
              <c:strCache>
                <c:ptCount val="1"/>
                <c:pt idx="0">
                  <c:v>DE Consideration</c:v>
                </c:pt>
              </c:strCache>
            </c:strRef>
          </c:tx>
          <c:spPr>
            <a:solidFill>
              <a:schemeClr val="accent3"/>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Sheet1!$K$12:$K$21</c:f>
              <c:numCache>
                <c:formatCode>0%</c:formatCode>
                <c:ptCount val="10"/>
                <c:pt idx="0">
                  <c:v>0.27567567999999998</c:v>
                </c:pt>
                <c:pt idx="1">
                  <c:v>4.8648650000000002E-2</c:v>
                </c:pt>
                <c:pt idx="2">
                  <c:v>9.1891890000000004E-2</c:v>
                </c:pt>
                <c:pt idx="3">
                  <c:v>0.18918919000000001</c:v>
                </c:pt>
                <c:pt idx="4">
                  <c:v>8.6486490000000013E-2</c:v>
                </c:pt>
                <c:pt idx="5">
                  <c:v>6.4864859999999996E-2</c:v>
                </c:pt>
                <c:pt idx="6">
                  <c:v>6.4864859999999996E-2</c:v>
                </c:pt>
                <c:pt idx="7">
                  <c:v>6.4864859999999996E-2</c:v>
                </c:pt>
                <c:pt idx="8">
                  <c:v>3.7837839999999998E-2</c:v>
                </c:pt>
                <c:pt idx="9">
                  <c:v>8.108108E-2</c:v>
                </c:pt>
              </c:numCache>
            </c:numRef>
          </c:val>
          <c:extLst>
            <c:ext xmlns:c16="http://schemas.microsoft.com/office/drawing/2014/chart" uri="{C3380CC4-5D6E-409C-BE32-E72D297353CC}">
              <c16:uniqueId val="{00000009-A10A-4C24-9A71-78DFF15AC4ED}"/>
            </c:ext>
          </c:extLst>
        </c:ser>
        <c:ser>
          <c:idx val="10"/>
          <c:order val="10"/>
          <c:tx>
            <c:strRef>
              <c:f>Sheet1!$L$1</c:f>
              <c:strCache>
                <c:ptCount val="1"/>
                <c:pt idx="0">
                  <c:v>IT Consideration</c:v>
                </c:pt>
              </c:strCache>
            </c:strRef>
          </c:tx>
          <c:spPr>
            <a:solidFill>
              <a:schemeClr val="accent4"/>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Sheet1!$L$12:$L$21</c:f>
              <c:numCache>
                <c:formatCode>0%</c:formatCode>
                <c:ptCount val="10"/>
                <c:pt idx="0">
                  <c:v>0.25321887999999998</c:v>
                </c:pt>
                <c:pt idx="1">
                  <c:v>8.5836910000000002E-2</c:v>
                </c:pt>
                <c:pt idx="2">
                  <c:v>0.20600858</c:v>
                </c:pt>
                <c:pt idx="3">
                  <c:v>0.28755364999999999</c:v>
                </c:pt>
                <c:pt idx="4">
                  <c:v>7.2961369999999998E-2</c:v>
                </c:pt>
                <c:pt idx="5">
                  <c:v>4.2918449999999997E-2</c:v>
                </c:pt>
                <c:pt idx="6">
                  <c:v>6.8669529999999993E-2</c:v>
                </c:pt>
                <c:pt idx="7">
                  <c:v>9.0128760000000002E-2</c:v>
                </c:pt>
                <c:pt idx="8">
                  <c:v>6.4377680000000007E-2</c:v>
                </c:pt>
                <c:pt idx="9">
                  <c:v>0.12446351999999999</c:v>
                </c:pt>
              </c:numCache>
            </c:numRef>
          </c:val>
          <c:extLst>
            <c:ext xmlns:c16="http://schemas.microsoft.com/office/drawing/2014/chart" uri="{C3380CC4-5D6E-409C-BE32-E72D297353CC}">
              <c16:uniqueId val="{0000000A-A10A-4C24-9A71-78DFF15AC4ED}"/>
            </c:ext>
          </c:extLst>
        </c:ser>
        <c:ser>
          <c:idx val="11"/>
          <c:order val="11"/>
          <c:tx>
            <c:strRef>
              <c:f>Sheet1!$M$1</c:f>
              <c:strCache>
                <c:ptCount val="1"/>
                <c:pt idx="0">
                  <c:v>KR Consideration</c:v>
                </c:pt>
              </c:strCache>
            </c:strRef>
          </c:tx>
          <c:spPr>
            <a:solidFill>
              <a:schemeClr val="accent5"/>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Sheet1!$M$12:$M$21</c:f>
              <c:numCache>
                <c:formatCode>0%</c:formatCode>
                <c:ptCount val="10"/>
                <c:pt idx="0">
                  <c:v>0.2</c:v>
                </c:pt>
                <c:pt idx="1">
                  <c:v>9.152542000000001E-2</c:v>
                </c:pt>
                <c:pt idx="2">
                  <c:v>0.11186441</c:v>
                </c:pt>
                <c:pt idx="3">
                  <c:v>0.21694915000000001</c:v>
                </c:pt>
                <c:pt idx="4">
                  <c:v>9.8305080000000003E-2</c:v>
                </c:pt>
                <c:pt idx="5">
                  <c:v>7.7966099999999997E-2</c:v>
                </c:pt>
                <c:pt idx="6">
                  <c:v>1.694915E-2</c:v>
                </c:pt>
                <c:pt idx="7">
                  <c:v>0.13559321999999999</c:v>
                </c:pt>
                <c:pt idx="8">
                  <c:v>0.11525423999999999</c:v>
                </c:pt>
                <c:pt idx="9">
                  <c:v>0.34237287999999999</c:v>
                </c:pt>
              </c:numCache>
            </c:numRef>
          </c:val>
          <c:extLst>
            <c:ext xmlns:c16="http://schemas.microsoft.com/office/drawing/2014/chart" uri="{C3380CC4-5D6E-409C-BE32-E72D297353CC}">
              <c16:uniqueId val="{0000000B-A10A-4C24-9A71-78DFF15AC4ED}"/>
            </c:ext>
          </c:extLst>
        </c:ser>
        <c:ser>
          <c:idx val="12"/>
          <c:order val="12"/>
          <c:tx>
            <c:strRef>
              <c:f>Sheet1!$N$1</c:f>
              <c:strCache>
                <c:ptCount val="1"/>
                <c:pt idx="0">
                  <c:v>AU Consideration</c:v>
                </c:pt>
              </c:strCache>
            </c:strRef>
          </c:tx>
          <c:spPr>
            <a:solidFill>
              <a:schemeClr val="accent6"/>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Sheet1!$N$12:$N$21</c:f>
              <c:numCache>
                <c:formatCode>0%</c:formatCode>
                <c:ptCount val="10"/>
                <c:pt idx="0">
                  <c:v>0.21081080999999999</c:v>
                </c:pt>
                <c:pt idx="1">
                  <c:v>0.11351351</c:v>
                </c:pt>
                <c:pt idx="2">
                  <c:v>0.11351351</c:v>
                </c:pt>
                <c:pt idx="3">
                  <c:v>0.16756757</c:v>
                </c:pt>
                <c:pt idx="4">
                  <c:v>0.17837838</c:v>
                </c:pt>
                <c:pt idx="5">
                  <c:v>5.9459459999999999E-2</c:v>
                </c:pt>
                <c:pt idx="6">
                  <c:v>7.5675679999999995E-2</c:v>
                </c:pt>
                <c:pt idx="7">
                  <c:v>0.16756757</c:v>
                </c:pt>
                <c:pt idx="8">
                  <c:v>0.10270269999999999</c:v>
                </c:pt>
                <c:pt idx="9">
                  <c:v>7.5675679999999995E-2</c:v>
                </c:pt>
              </c:numCache>
            </c:numRef>
          </c:val>
          <c:extLst>
            <c:ext xmlns:c16="http://schemas.microsoft.com/office/drawing/2014/chart" uri="{C3380CC4-5D6E-409C-BE32-E72D297353CC}">
              <c16:uniqueId val="{0000000C-A10A-4C24-9A71-78DFF15AC4ED}"/>
            </c:ext>
          </c:extLst>
        </c:ser>
        <c:ser>
          <c:idx val="13"/>
          <c:order val="13"/>
          <c:tx>
            <c:strRef>
              <c:f>Sheet1!$O$1</c:f>
              <c:strCache>
                <c:ptCount val="1"/>
                <c:pt idx="0">
                  <c:v>IN Consideration</c:v>
                </c:pt>
              </c:strCache>
            </c:strRef>
          </c:tx>
          <c:spPr>
            <a:solidFill>
              <a:schemeClr val="bg2"/>
            </a:solidFill>
            <a:ln>
              <a:noFill/>
            </a:ln>
            <a:effectLst/>
          </c:spPr>
          <c:invertIfNegative val="0"/>
          <c:cat>
            <c:strRef>
              <c:f>Sheet1!$A$12:$A$21</c:f>
              <c:strCache>
                <c:ptCount val="10"/>
                <c:pt idx="0">
                  <c:v>Insomnia/Sleep problems</c:v>
                </c:pt>
                <c:pt idx="1">
                  <c:v>Oral health</c:v>
                </c:pt>
                <c:pt idx="2">
                  <c:v>High cholesterol</c:v>
                </c:pt>
                <c:pt idx="3">
                  <c:v>Digestive complaints</c:v>
                </c:pt>
                <c:pt idx="4">
                  <c:v>Overweight/Obese</c:v>
                </c:pt>
                <c:pt idx="5">
                  <c:v>Diabetes/blood sugar management</c:v>
                </c:pt>
                <c:pt idx="6">
                  <c:v>Sexual health</c:v>
                </c:pt>
                <c:pt idx="7">
                  <c:v>Healthy Aging</c:v>
                </c:pt>
                <c:pt idx="8">
                  <c:v>Memory issues</c:v>
                </c:pt>
                <c:pt idx="9">
                  <c:v>Eye fatigue</c:v>
                </c:pt>
              </c:strCache>
            </c:strRef>
          </c:cat>
          <c:val>
            <c:numRef>
              <c:f>Sheet1!$O$12:$O$21</c:f>
              <c:numCache>
                <c:formatCode>0%</c:formatCode>
                <c:ptCount val="10"/>
                <c:pt idx="0">
                  <c:v>8.3573489999999986E-2</c:v>
                </c:pt>
                <c:pt idx="1">
                  <c:v>0.12968299999999999</c:v>
                </c:pt>
                <c:pt idx="2">
                  <c:v>0.11239193</c:v>
                </c:pt>
                <c:pt idx="3">
                  <c:v>0.19596542</c:v>
                </c:pt>
                <c:pt idx="4">
                  <c:v>0.1037464</c:v>
                </c:pt>
                <c:pt idx="5">
                  <c:v>0.14121037</c:v>
                </c:pt>
                <c:pt idx="6">
                  <c:v>8.3573489999999986E-2</c:v>
                </c:pt>
                <c:pt idx="7">
                  <c:v>0.10086455</c:v>
                </c:pt>
                <c:pt idx="8">
                  <c:v>5.7636890000000003E-2</c:v>
                </c:pt>
                <c:pt idx="9">
                  <c:v>6.3400579999999998E-2</c:v>
                </c:pt>
              </c:numCache>
            </c:numRef>
          </c:val>
          <c:extLst>
            <c:ext xmlns:c16="http://schemas.microsoft.com/office/drawing/2014/chart" uri="{C3380CC4-5D6E-409C-BE32-E72D297353CC}">
              <c16:uniqueId val="{0000000D-A10A-4C24-9A71-78DFF15AC4ED}"/>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Sheet1!$A$2:$A$33</c:f>
              <c:numCache>
                <c:formatCode>General</c:formatCode>
                <c:ptCount val="32"/>
              </c:numCache>
            </c:numRef>
          </c:cat>
          <c:val>
            <c:numRef>
              <c:f>Sheet1!$B$2:$B$33</c:f>
              <c:numCache>
                <c:formatCode>General</c:formatCode>
                <c:ptCount val="32"/>
              </c:numCache>
            </c:numRef>
          </c:val>
          <c:extLst>
            <c:ext xmlns:c16="http://schemas.microsoft.com/office/drawing/2014/chart" uri="{C3380CC4-5D6E-409C-BE32-E72D297353CC}">
              <c16:uniqueId val="{00000000-F03D-4F82-988D-D8D610BA1B4E}"/>
            </c:ext>
          </c:extLst>
        </c:ser>
        <c:ser>
          <c:idx val="1"/>
          <c:order val="1"/>
          <c:tx>
            <c:strRef>
              <c:f>Sheet1!$C$1</c:f>
              <c:strCache>
                <c:ptCount val="1"/>
                <c:pt idx="0">
                  <c:v>UK</c:v>
                </c:pt>
              </c:strCache>
            </c:strRef>
          </c:tx>
          <c:spPr>
            <a:solidFill>
              <a:schemeClr val="accent2"/>
            </a:solidFill>
            <a:ln>
              <a:noFill/>
            </a:ln>
            <a:effectLst/>
          </c:spPr>
          <c:invertIfNegative val="0"/>
          <c:cat>
            <c:numRef>
              <c:f>Sheet1!$A$2:$A$33</c:f>
              <c:numCache>
                <c:formatCode>General</c:formatCode>
                <c:ptCount val="32"/>
              </c:numCache>
            </c:numRef>
          </c:cat>
          <c:val>
            <c:numRef>
              <c:f>Sheet1!$C$2:$C$33</c:f>
              <c:numCache>
                <c:formatCode>General</c:formatCode>
                <c:ptCount val="32"/>
              </c:numCache>
            </c:numRef>
          </c:val>
          <c:extLst>
            <c:ext xmlns:c16="http://schemas.microsoft.com/office/drawing/2014/chart" uri="{C3380CC4-5D6E-409C-BE32-E72D297353CC}">
              <c16:uniqueId val="{00000001-F03D-4F82-988D-D8D610BA1B4E}"/>
            </c:ext>
          </c:extLst>
        </c:ser>
        <c:ser>
          <c:idx val="2"/>
          <c:order val="2"/>
          <c:tx>
            <c:strRef>
              <c:f>Sheet1!$D$1</c:f>
              <c:strCache>
                <c:ptCount val="1"/>
                <c:pt idx="0">
                  <c:v>DE</c:v>
                </c:pt>
              </c:strCache>
            </c:strRef>
          </c:tx>
          <c:spPr>
            <a:solidFill>
              <a:schemeClr val="accent3"/>
            </a:solidFill>
            <a:ln>
              <a:noFill/>
            </a:ln>
            <a:effectLst/>
          </c:spPr>
          <c:invertIfNegative val="0"/>
          <c:cat>
            <c:numRef>
              <c:f>Sheet1!$A$2:$A$33</c:f>
              <c:numCache>
                <c:formatCode>General</c:formatCode>
                <c:ptCount val="32"/>
              </c:numCache>
            </c:numRef>
          </c:cat>
          <c:val>
            <c:numRef>
              <c:f>Sheet1!$D$2:$D$33</c:f>
              <c:numCache>
                <c:formatCode>General</c:formatCode>
                <c:ptCount val="32"/>
              </c:numCache>
            </c:numRef>
          </c:val>
          <c:extLst>
            <c:ext xmlns:c16="http://schemas.microsoft.com/office/drawing/2014/chart" uri="{C3380CC4-5D6E-409C-BE32-E72D297353CC}">
              <c16:uniqueId val="{00000002-F03D-4F82-988D-D8D610BA1B4E}"/>
            </c:ext>
          </c:extLst>
        </c:ser>
        <c:ser>
          <c:idx val="3"/>
          <c:order val="3"/>
          <c:tx>
            <c:strRef>
              <c:f>Sheet1!$E$1</c:f>
              <c:strCache>
                <c:ptCount val="1"/>
                <c:pt idx="0">
                  <c:v>IT</c:v>
                </c:pt>
              </c:strCache>
            </c:strRef>
          </c:tx>
          <c:spPr>
            <a:solidFill>
              <a:schemeClr val="accent4"/>
            </a:solidFill>
            <a:ln>
              <a:noFill/>
            </a:ln>
            <a:effectLst/>
          </c:spPr>
          <c:invertIfNegative val="0"/>
          <c:cat>
            <c:numRef>
              <c:f>Sheet1!$A$2:$A$33</c:f>
              <c:numCache>
                <c:formatCode>General</c:formatCode>
                <c:ptCount val="32"/>
              </c:numCache>
            </c:numRef>
          </c:cat>
          <c:val>
            <c:numRef>
              <c:f>Sheet1!$E$2:$E$33</c:f>
              <c:numCache>
                <c:formatCode>General</c:formatCode>
                <c:ptCount val="32"/>
              </c:numCache>
            </c:numRef>
          </c:val>
          <c:extLst>
            <c:ext xmlns:c16="http://schemas.microsoft.com/office/drawing/2014/chart" uri="{C3380CC4-5D6E-409C-BE32-E72D297353CC}">
              <c16:uniqueId val="{00000003-F03D-4F82-988D-D8D610BA1B4E}"/>
            </c:ext>
          </c:extLst>
        </c:ser>
        <c:ser>
          <c:idx val="4"/>
          <c:order val="4"/>
          <c:tx>
            <c:strRef>
              <c:f>Sheet1!$F$1</c:f>
              <c:strCache>
                <c:ptCount val="1"/>
                <c:pt idx="0">
                  <c:v>KR</c:v>
                </c:pt>
              </c:strCache>
            </c:strRef>
          </c:tx>
          <c:spPr>
            <a:solidFill>
              <a:schemeClr val="accent5"/>
            </a:solidFill>
            <a:ln>
              <a:noFill/>
            </a:ln>
            <a:effectLst/>
          </c:spPr>
          <c:invertIfNegative val="0"/>
          <c:cat>
            <c:numRef>
              <c:f>Sheet1!$A$2:$A$33</c:f>
              <c:numCache>
                <c:formatCode>General</c:formatCode>
                <c:ptCount val="32"/>
              </c:numCache>
            </c:numRef>
          </c:cat>
          <c:val>
            <c:numRef>
              <c:f>Sheet1!$F$2:$F$33</c:f>
              <c:numCache>
                <c:formatCode>General</c:formatCode>
                <c:ptCount val="32"/>
              </c:numCache>
            </c:numRef>
          </c:val>
          <c:extLst>
            <c:ext xmlns:c16="http://schemas.microsoft.com/office/drawing/2014/chart" uri="{C3380CC4-5D6E-409C-BE32-E72D297353CC}">
              <c16:uniqueId val="{00000004-F03D-4F82-988D-D8D610BA1B4E}"/>
            </c:ext>
          </c:extLst>
        </c:ser>
        <c:ser>
          <c:idx val="5"/>
          <c:order val="5"/>
          <c:tx>
            <c:strRef>
              <c:f>Sheet1!$G$1</c:f>
              <c:strCache>
                <c:ptCount val="1"/>
                <c:pt idx="0">
                  <c:v>AU</c:v>
                </c:pt>
              </c:strCache>
            </c:strRef>
          </c:tx>
          <c:spPr>
            <a:solidFill>
              <a:schemeClr val="accent6"/>
            </a:solidFill>
            <a:ln>
              <a:noFill/>
            </a:ln>
            <a:effectLst/>
          </c:spPr>
          <c:invertIfNegative val="0"/>
          <c:cat>
            <c:numRef>
              <c:f>Sheet1!$A$2:$A$33</c:f>
              <c:numCache>
                <c:formatCode>General</c:formatCode>
                <c:ptCount val="32"/>
              </c:numCache>
            </c:numRef>
          </c:cat>
          <c:val>
            <c:numRef>
              <c:f>Sheet1!$G$2:$G$33</c:f>
              <c:numCache>
                <c:formatCode>General</c:formatCode>
                <c:ptCount val="32"/>
              </c:numCache>
            </c:numRef>
          </c:val>
          <c:extLst>
            <c:ext xmlns:c16="http://schemas.microsoft.com/office/drawing/2014/chart" uri="{C3380CC4-5D6E-409C-BE32-E72D297353CC}">
              <c16:uniqueId val="{00000005-F03D-4F82-988D-D8D610BA1B4E}"/>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Sheet1!$A$2:$A$33</c:f>
              <c:numCache>
                <c:formatCode>General</c:formatCode>
                <c:ptCount val="32"/>
              </c:numCache>
            </c:numRef>
          </c:cat>
          <c:val>
            <c:numRef>
              <c:f>Sheet1!$H$2:$H$33</c:f>
              <c:numCache>
                <c:formatCode>General</c:formatCode>
                <c:ptCount val="32"/>
              </c:numCache>
            </c:numRef>
          </c:val>
          <c:extLst>
            <c:ext xmlns:c16="http://schemas.microsoft.com/office/drawing/2014/chart" uri="{C3380CC4-5D6E-409C-BE32-E72D297353CC}">
              <c16:uniqueId val="{00000006-F03D-4F82-988D-D8D610BA1B4E}"/>
            </c:ext>
          </c:extLst>
        </c:ser>
        <c:dLbls>
          <c:showLegendKey val="0"/>
          <c:showVal val="0"/>
          <c:showCatName val="0"/>
          <c:showSerName val="0"/>
          <c:showPercent val="0"/>
          <c:showBubbleSize val="0"/>
        </c:dLbls>
        <c:gapWidth val="219"/>
        <c:axId val="549384048"/>
        <c:axId val="549377568"/>
      </c:barChart>
      <c:catAx>
        <c:axId val="549384048"/>
        <c:scaling>
          <c:orientation val="minMax"/>
        </c:scaling>
        <c:delete val="1"/>
        <c:axPos val="b"/>
        <c:numFmt formatCode="General" sourceLinked="1"/>
        <c:majorTickMark val="none"/>
        <c:minorTickMark val="none"/>
        <c:tickLblPos val="nextTo"/>
        <c:crossAx val="549377568"/>
        <c:crosses val="autoZero"/>
        <c:auto val="1"/>
        <c:lblAlgn val="ctr"/>
        <c:lblOffset val="100"/>
        <c:noMultiLvlLbl val="0"/>
      </c:catAx>
      <c:valAx>
        <c:axId val="549377568"/>
        <c:scaling>
          <c:orientation val="minMax"/>
        </c:scaling>
        <c:delete val="1"/>
        <c:axPos val="l"/>
        <c:numFmt formatCode="General" sourceLinked="1"/>
        <c:majorTickMark val="none"/>
        <c:minorTickMark val="none"/>
        <c:tickLblPos val="nextTo"/>
        <c:crossAx val="54938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Reporting</c:v>
                </c:pt>
              </c:strCache>
            </c:strRef>
          </c:tx>
          <c:spPr>
            <a:pattFill prst="wdUpDiag">
              <a:fgClr>
                <a:schemeClr val="accent1"/>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Sheet1!$B$22:$B$33</c:f>
              <c:numCache>
                <c:formatCode>0%</c:formatCode>
                <c:ptCount val="12"/>
                <c:pt idx="0">
                  <c:v>0.10759494</c:v>
                </c:pt>
                <c:pt idx="1">
                  <c:v>0.10548523</c:v>
                </c:pt>
                <c:pt idx="2">
                  <c:v>9.4936710000000007E-2</c:v>
                </c:pt>
                <c:pt idx="3">
                  <c:v>9.2827000000000007E-2</c:v>
                </c:pt>
                <c:pt idx="4">
                  <c:v>8.0168779999999995E-2</c:v>
                </c:pt>
                <c:pt idx="5">
                  <c:v>7.3839660000000001E-2</c:v>
                </c:pt>
                <c:pt idx="6">
                  <c:v>7.1729960000000009E-2</c:v>
                </c:pt>
                <c:pt idx="7">
                  <c:v>6.5400840000000002E-2</c:v>
                </c:pt>
                <c:pt idx="8">
                  <c:v>5.4852320000000003E-2</c:v>
                </c:pt>
                <c:pt idx="9">
                  <c:v>5.0632910000000003E-2</c:v>
                </c:pt>
                <c:pt idx="10">
                  <c:v>4.6413500000000003E-2</c:v>
                </c:pt>
                <c:pt idx="11">
                  <c:v>3.7974679999999997E-2</c:v>
                </c:pt>
              </c:numCache>
            </c:numRef>
          </c:val>
          <c:extLst>
            <c:ext xmlns:c16="http://schemas.microsoft.com/office/drawing/2014/chart" uri="{C3380CC4-5D6E-409C-BE32-E72D297353CC}">
              <c16:uniqueId val="{00000000-8778-4077-8B68-2170D64956D9}"/>
            </c:ext>
          </c:extLst>
        </c:ser>
        <c:ser>
          <c:idx val="1"/>
          <c:order val="1"/>
          <c:tx>
            <c:strRef>
              <c:f>Sheet1!$C$1</c:f>
              <c:strCache>
                <c:ptCount val="1"/>
                <c:pt idx="0">
                  <c:v>UK Reporting</c:v>
                </c:pt>
              </c:strCache>
            </c:strRef>
          </c:tx>
          <c:spPr>
            <a:pattFill prst="wdUpDiag">
              <a:fgClr>
                <a:schemeClr val="accent2"/>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Sheet1!$C$22:$C$33</c:f>
              <c:numCache>
                <c:formatCode>0%</c:formatCode>
                <c:ptCount val="12"/>
                <c:pt idx="0">
                  <c:v>0.10119048</c:v>
                </c:pt>
                <c:pt idx="1">
                  <c:v>0.10714286000000001</c:v>
                </c:pt>
                <c:pt idx="2">
                  <c:v>8.9285710000000004E-2</c:v>
                </c:pt>
                <c:pt idx="3">
                  <c:v>6.5476190000000004E-2</c:v>
                </c:pt>
                <c:pt idx="4">
                  <c:v>0.11309524</c:v>
                </c:pt>
                <c:pt idx="5">
                  <c:v>6.5476190000000004E-2</c:v>
                </c:pt>
                <c:pt idx="6">
                  <c:v>4.7619050000000003E-2</c:v>
                </c:pt>
                <c:pt idx="7">
                  <c:v>7.7380950000000004E-2</c:v>
                </c:pt>
                <c:pt idx="8">
                  <c:v>7.7380950000000004E-2</c:v>
                </c:pt>
                <c:pt idx="9">
                  <c:v>4.1666670000000003E-2</c:v>
                </c:pt>
                <c:pt idx="10">
                  <c:v>2.3809520000000001E-2</c:v>
                </c:pt>
                <c:pt idx="11">
                  <c:v>2.3809520000000001E-2</c:v>
                </c:pt>
              </c:numCache>
            </c:numRef>
          </c:val>
          <c:extLst>
            <c:ext xmlns:c16="http://schemas.microsoft.com/office/drawing/2014/chart" uri="{C3380CC4-5D6E-409C-BE32-E72D297353CC}">
              <c16:uniqueId val="{00000001-8778-4077-8B68-2170D64956D9}"/>
            </c:ext>
          </c:extLst>
        </c:ser>
        <c:ser>
          <c:idx val="2"/>
          <c:order val="2"/>
          <c:tx>
            <c:strRef>
              <c:f>Sheet1!$D$1</c:f>
              <c:strCache>
                <c:ptCount val="1"/>
                <c:pt idx="0">
                  <c:v>DE Reporting</c:v>
                </c:pt>
              </c:strCache>
            </c:strRef>
          </c:tx>
          <c:spPr>
            <a:pattFill prst="wdUpDiag">
              <a:fgClr>
                <a:schemeClr val="accent3"/>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Sheet1!$D$22:$D$33</c:f>
              <c:numCache>
                <c:formatCode>0%</c:formatCode>
                <c:ptCount val="12"/>
                <c:pt idx="0">
                  <c:v>6.8965520000000002E-2</c:v>
                </c:pt>
                <c:pt idx="1">
                  <c:v>0.13793103000000001</c:v>
                </c:pt>
                <c:pt idx="2">
                  <c:v>0.12807882000000001</c:v>
                </c:pt>
                <c:pt idx="3">
                  <c:v>0.13793103000000001</c:v>
                </c:pt>
                <c:pt idx="4">
                  <c:v>8.8669949999999997E-2</c:v>
                </c:pt>
                <c:pt idx="5">
                  <c:v>8.3743839999999986E-2</c:v>
                </c:pt>
                <c:pt idx="6">
                  <c:v>4.9261079999999999E-2</c:v>
                </c:pt>
                <c:pt idx="7">
                  <c:v>5.9113300000000008E-2</c:v>
                </c:pt>
                <c:pt idx="8">
                  <c:v>7.389163E-2</c:v>
                </c:pt>
                <c:pt idx="9">
                  <c:v>7.8817730000000003E-2</c:v>
                </c:pt>
                <c:pt idx="10">
                  <c:v>2.955665E-2</c:v>
                </c:pt>
                <c:pt idx="11">
                  <c:v>1.9704429999999998E-2</c:v>
                </c:pt>
              </c:numCache>
            </c:numRef>
          </c:val>
          <c:extLst>
            <c:ext xmlns:c16="http://schemas.microsoft.com/office/drawing/2014/chart" uri="{C3380CC4-5D6E-409C-BE32-E72D297353CC}">
              <c16:uniqueId val="{00000002-8778-4077-8B68-2170D64956D9}"/>
            </c:ext>
          </c:extLst>
        </c:ser>
        <c:ser>
          <c:idx val="3"/>
          <c:order val="3"/>
          <c:tx>
            <c:strRef>
              <c:f>Sheet1!$E$1</c:f>
              <c:strCache>
                <c:ptCount val="1"/>
                <c:pt idx="0">
                  <c:v>IT Reporting</c:v>
                </c:pt>
              </c:strCache>
            </c:strRef>
          </c:tx>
          <c:spPr>
            <a:pattFill prst="wdUpDiag">
              <a:fgClr>
                <a:schemeClr val="accent4"/>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Sheet1!$E$22:$E$33</c:f>
              <c:numCache>
                <c:formatCode>0%</c:formatCode>
                <c:ptCount val="12"/>
                <c:pt idx="0">
                  <c:v>0.12145749</c:v>
                </c:pt>
                <c:pt idx="1">
                  <c:v>0.13765182000000001</c:v>
                </c:pt>
                <c:pt idx="2">
                  <c:v>0.18623482</c:v>
                </c:pt>
                <c:pt idx="3">
                  <c:v>0.10526315999999999</c:v>
                </c:pt>
                <c:pt idx="4">
                  <c:v>0.1659919</c:v>
                </c:pt>
                <c:pt idx="5">
                  <c:v>6.882590999999999E-2</c:v>
                </c:pt>
                <c:pt idx="6">
                  <c:v>6.0728740000000003E-2</c:v>
                </c:pt>
                <c:pt idx="7">
                  <c:v>0.10121457</c:v>
                </c:pt>
                <c:pt idx="8">
                  <c:v>0.10526315999999999</c:v>
                </c:pt>
                <c:pt idx="9">
                  <c:v>9.7165990000000008E-2</c:v>
                </c:pt>
                <c:pt idx="10">
                  <c:v>5.668016E-2</c:v>
                </c:pt>
                <c:pt idx="11">
                  <c:v>1.214575E-2</c:v>
                </c:pt>
              </c:numCache>
            </c:numRef>
          </c:val>
          <c:extLst>
            <c:ext xmlns:c16="http://schemas.microsoft.com/office/drawing/2014/chart" uri="{C3380CC4-5D6E-409C-BE32-E72D297353CC}">
              <c16:uniqueId val="{00000003-8778-4077-8B68-2170D64956D9}"/>
            </c:ext>
          </c:extLst>
        </c:ser>
        <c:ser>
          <c:idx val="4"/>
          <c:order val="4"/>
          <c:tx>
            <c:strRef>
              <c:f>Sheet1!$F$1</c:f>
              <c:strCache>
                <c:ptCount val="1"/>
                <c:pt idx="0">
                  <c:v>KR Reporting</c:v>
                </c:pt>
              </c:strCache>
            </c:strRef>
          </c:tx>
          <c:spPr>
            <a:pattFill prst="wdUpDiag">
              <a:fgClr>
                <a:schemeClr val="accent5"/>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Sheet1!$F$22:$F$33</c:f>
              <c:numCache>
                <c:formatCode>0%</c:formatCode>
                <c:ptCount val="12"/>
                <c:pt idx="0">
                  <c:v>0.15506328999999999</c:v>
                </c:pt>
                <c:pt idx="1">
                  <c:v>0.28797467999999998</c:v>
                </c:pt>
                <c:pt idx="2">
                  <c:v>0.25632911000000003</c:v>
                </c:pt>
                <c:pt idx="3">
                  <c:v>0.12658227999999999</c:v>
                </c:pt>
                <c:pt idx="4">
                  <c:v>0.10759494</c:v>
                </c:pt>
                <c:pt idx="5">
                  <c:v>7.5949370000000002E-2</c:v>
                </c:pt>
                <c:pt idx="6">
                  <c:v>4.7468349999999999E-2</c:v>
                </c:pt>
                <c:pt idx="7">
                  <c:v>6.0126579999999999E-2</c:v>
                </c:pt>
                <c:pt idx="8">
                  <c:v>6.9620249999999995E-2</c:v>
                </c:pt>
                <c:pt idx="9">
                  <c:v>5.0632910000000003E-2</c:v>
                </c:pt>
                <c:pt idx="10">
                  <c:v>4.4303799999999997E-2</c:v>
                </c:pt>
                <c:pt idx="11">
                  <c:v>1.2658229999999999E-2</c:v>
                </c:pt>
              </c:numCache>
            </c:numRef>
          </c:val>
          <c:extLst>
            <c:ext xmlns:c16="http://schemas.microsoft.com/office/drawing/2014/chart" uri="{C3380CC4-5D6E-409C-BE32-E72D297353CC}">
              <c16:uniqueId val="{00000004-8778-4077-8B68-2170D64956D9}"/>
            </c:ext>
          </c:extLst>
        </c:ser>
        <c:ser>
          <c:idx val="5"/>
          <c:order val="5"/>
          <c:tx>
            <c:strRef>
              <c:f>Sheet1!$G$1</c:f>
              <c:strCache>
                <c:ptCount val="1"/>
                <c:pt idx="0">
                  <c:v>AU Reporting</c:v>
                </c:pt>
              </c:strCache>
            </c:strRef>
          </c:tx>
          <c:spPr>
            <a:pattFill prst="wdUpDiag">
              <a:fgClr>
                <a:schemeClr val="accent6"/>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Sheet1!$G$22:$G$33</c:f>
              <c:numCache>
                <c:formatCode>0%</c:formatCode>
                <c:ptCount val="12"/>
                <c:pt idx="0">
                  <c:v>0.12690355</c:v>
                </c:pt>
                <c:pt idx="1">
                  <c:v>0.17766497000000001</c:v>
                </c:pt>
                <c:pt idx="2">
                  <c:v>8.1218269999999995E-2</c:v>
                </c:pt>
                <c:pt idx="3">
                  <c:v>0.10659898</c:v>
                </c:pt>
                <c:pt idx="4">
                  <c:v>8.6294419999999997E-2</c:v>
                </c:pt>
                <c:pt idx="5">
                  <c:v>9.137055999999999E-2</c:v>
                </c:pt>
                <c:pt idx="6">
                  <c:v>8.6294419999999997E-2</c:v>
                </c:pt>
                <c:pt idx="7">
                  <c:v>9.6446699999999996E-2</c:v>
                </c:pt>
                <c:pt idx="8">
                  <c:v>7.6142130000000002E-2</c:v>
                </c:pt>
                <c:pt idx="9">
                  <c:v>3.553299E-2</c:v>
                </c:pt>
                <c:pt idx="10">
                  <c:v>5.0761420000000002E-2</c:v>
                </c:pt>
                <c:pt idx="11">
                  <c:v>2.0304570000000001E-2</c:v>
                </c:pt>
              </c:numCache>
            </c:numRef>
          </c:val>
          <c:extLst>
            <c:ext xmlns:c16="http://schemas.microsoft.com/office/drawing/2014/chart" uri="{C3380CC4-5D6E-409C-BE32-E72D297353CC}">
              <c16:uniqueId val="{00000005-8778-4077-8B68-2170D64956D9}"/>
            </c:ext>
          </c:extLst>
        </c:ser>
        <c:ser>
          <c:idx val="6"/>
          <c:order val="6"/>
          <c:tx>
            <c:strRef>
              <c:f>Sheet1!$H$1</c:f>
              <c:strCache>
                <c:ptCount val="1"/>
                <c:pt idx="0">
                  <c:v>IN Reporting</c:v>
                </c:pt>
              </c:strCache>
            </c:strRef>
          </c:tx>
          <c:spPr>
            <a:pattFill prst="wdUpDiag">
              <a:fgClr>
                <a:schemeClr val="bg2"/>
              </a:fgClr>
              <a:bgClr>
                <a:schemeClr val="bg1"/>
              </a:bgClr>
            </a:patt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Sheet1!$H$22:$H$33</c:f>
              <c:numCache>
                <c:formatCode>0%</c:formatCode>
                <c:ptCount val="12"/>
                <c:pt idx="0">
                  <c:v>5.4495910000000002E-2</c:v>
                </c:pt>
                <c:pt idx="1">
                  <c:v>0.20708446999999999</c:v>
                </c:pt>
                <c:pt idx="2">
                  <c:v>8.4468660000000001E-2</c:v>
                </c:pt>
                <c:pt idx="3">
                  <c:v>4.359673E-2</c:v>
                </c:pt>
                <c:pt idx="4">
                  <c:v>9.8092640000000009E-2</c:v>
                </c:pt>
                <c:pt idx="5">
                  <c:v>7.6294279999999992E-2</c:v>
                </c:pt>
                <c:pt idx="6">
                  <c:v>4.632153E-2</c:v>
                </c:pt>
                <c:pt idx="7">
                  <c:v>1.6348769999999999E-2</c:v>
                </c:pt>
                <c:pt idx="8">
                  <c:v>4.632153E-2</c:v>
                </c:pt>
                <c:pt idx="9">
                  <c:v>4.359673E-2</c:v>
                </c:pt>
                <c:pt idx="10">
                  <c:v>5.4495910000000002E-2</c:v>
                </c:pt>
                <c:pt idx="11">
                  <c:v>4.632153E-2</c:v>
                </c:pt>
              </c:numCache>
            </c:numRef>
          </c:val>
          <c:extLst>
            <c:ext xmlns:c16="http://schemas.microsoft.com/office/drawing/2014/chart" uri="{C3380CC4-5D6E-409C-BE32-E72D297353CC}">
              <c16:uniqueId val="{00000006-8778-4077-8B68-2170D64956D9}"/>
            </c:ext>
          </c:extLst>
        </c:ser>
        <c:dLbls>
          <c:showLegendKey val="0"/>
          <c:showVal val="0"/>
          <c:showCatName val="0"/>
          <c:showSerName val="0"/>
          <c:showPercent val="0"/>
          <c:showBubbleSize val="0"/>
        </c:dLbls>
        <c:gapWidth val="219"/>
        <c:overlap val="-27"/>
        <c:axId val="549384048"/>
        <c:axId val="549377568"/>
      </c:barChart>
      <c:barChart>
        <c:barDir val="col"/>
        <c:grouping val="clustered"/>
        <c:varyColors val="0"/>
        <c:ser>
          <c:idx val="7"/>
          <c:order val="7"/>
          <c:tx>
            <c:strRef>
              <c:f>Sheet1!$I$1</c:f>
              <c:strCache>
                <c:ptCount val="1"/>
                <c:pt idx="0">
                  <c:v>US Consideration</c:v>
                </c:pt>
              </c:strCache>
            </c:strRef>
          </c:tx>
          <c:spPr>
            <a:solidFill>
              <a:schemeClr val="accent1"/>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Sheet1!$I$22:$I$33</c:f>
              <c:numCache>
                <c:formatCode>0%</c:formatCode>
                <c:ptCount val="12"/>
                <c:pt idx="0">
                  <c:v>7.5294119999999992E-2</c:v>
                </c:pt>
                <c:pt idx="1">
                  <c:v>9.6470590000000009E-2</c:v>
                </c:pt>
                <c:pt idx="2">
                  <c:v>5.4117650000000003E-2</c:v>
                </c:pt>
                <c:pt idx="3">
                  <c:v>7.058824000000001E-2</c:v>
                </c:pt>
                <c:pt idx="4">
                  <c:v>6.8235290000000004E-2</c:v>
                </c:pt>
                <c:pt idx="5">
                  <c:v>6.3529410000000008E-2</c:v>
                </c:pt>
                <c:pt idx="6">
                  <c:v>4.7058820000000001E-2</c:v>
                </c:pt>
                <c:pt idx="7">
                  <c:v>6.3529410000000008E-2</c:v>
                </c:pt>
                <c:pt idx="8">
                  <c:v>4.2352939999999999E-2</c:v>
                </c:pt>
                <c:pt idx="9">
                  <c:v>3.7647060000000003E-2</c:v>
                </c:pt>
                <c:pt idx="10">
                  <c:v>0.04</c:v>
                </c:pt>
                <c:pt idx="11">
                  <c:v>2.3529410000000001E-2</c:v>
                </c:pt>
              </c:numCache>
            </c:numRef>
          </c:val>
          <c:extLst>
            <c:ext xmlns:c16="http://schemas.microsoft.com/office/drawing/2014/chart" uri="{C3380CC4-5D6E-409C-BE32-E72D297353CC}">
              <c16:uniqueId val="{00000007-8778-4077-8B68-2170D64956D9}"/>
            </c:ext>
          </c:extLst>
        </c:ser>
        <c:ser>
          <c:idx val="8"/>
          <c:order val="8"/>
          <c:tx>
            <c:strRef>
              <c:f>Sheet1!$J$1</c:f>
              <c:strCache>
                <c:ptCount val="1"/>
                <c:pt idx="0">
                  <c:v>UK Consideration</c:v>
                </c:pt>
              </c:strCache>
            </c:strRef>
          </c:tx>
          <c:spPr>
            <a:solidFill>
              <a:schemeClr val="accent2"/>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Sheet1!$J$22:$J$33</c:f>
              <c:numCache>
                <c:formatCode>0%</c:formatCode>
                <c:ptCount val="12"/>
                <c:pt idx="0">
                  <c:v>7.3825500000000002E-2</c:v>
                </c:pt>
                <c:pt idx="1">
                  <c:v>8.724831999999999E-2</c:v>
                </c:pt>
                <c:pt idx="2">
                  <c:v>9.3959729999999991E-2</c:v>
                </c:pt>
                <c:pt idx="3">
                  <c:v>6.040268E-2</c:v>
                </c:pt>
                <c:pt idx="4">
                  <c:v>0.11409395999999999</c:v>
                </c:pt>
                <c:pt idx="5">
                  <c:v>6.040268E-2</c:v>
                </c:pt>
                <c:pt idx="6">
                  <c:v>4.6979870000000007E-2</c:v>
                </c:pt>
                <c:pt idx="7">
                  <c:v>7.3825500000000002E-2</c:v>
                </c:pt>
                <c:pt idx="8">
                  <c:v>4.0268459999999999E-2</c:v>
                </c:pt>
                <c:pt idx="9">
                  <c:v>2.0134229999999999E-2</c:v>
                </c:pt>
                <c:pt idx="10">
                  <c:v>1.342282E-2</c:v>
                </c:pt>
                <c:pt idx="11">
                  <c:v>6.7114100000000001E-3</c:v>
                </c:pt>
              </c:numCache>
            </c:numRef>
          </c:val>
          <c:extLst>
            <c:ext xmlns:c16="http://schemas.microsoft.com/office/drawing/2014/chart" uri="{C3380CC4-5D6E-409C-BE32-E72D297353CC}">
              <c16:uniqueId val="{00000008-8778-4077-8B68-2170D64956D9}"/>
            </c:ext>
          </c:extLst>
        </c:ser>
        <c:ser>
          <c:idx val="9"/>
          <c:order val="9"/>
          <c:tx>
            <c:strRef>
              <c:f>Sheet1!$K$1</c:f>
              <c:strCache>
                <c:ptCount val="1"/>
                <c:pt idx="0">
                  <c:v>DE Consideration</c:v>
                </c:pt>
              </c:strCache>
            </c:strRef>
          </c:tx>
          <c:spPr>
            <a:solidFill>
              <a:schemeClr val="accent3"/>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Sheet1!$K$22:$K$33</c:f>
              <c:numCache>
                <c:formatCode>0%</c:formatCode>
                <c:ptCount val="12"/>
                <c:pt idx="0">
                  <c:v>5.9459459999999999E-2</c:v>
                </c:pt>
                <c:pt idx="1">
                  <c:v>0.11891892</c:v>
                </c:pt>
                <c:pt idx="2">
                  <c:v>6.4864859999999996E-2</c:v>
                </c:pt>
                <c:pt idx="3">
                  <c:v>0.12972972999999999</c:v>
                </c:pt>
                <c:pt idx="4">
                  <c:v>7.027027000000001E-2</c:v>
                </c:pt>
                <c:pt idx="5">
                  <c:v>5.4054049999999999E-2</c:v>
                </c:pt>
                <c:pt idx="6">
                  <c:v>3.2432429999999998E-2</c:v>
                </c:pt>
                <c:pt idx="7">
                  <c:v>3.7837839999999998E-2</c:v>
                </c:pt>
                <c:pt idx="8">
                  <c:v>5.9459459999999999E-2</c:v>
                </c:pt>
                <c:pt idx="9">
                  <c:v>3.7837839999999998E-2</c:v>
                </c:pt>
                <c:pt idx="10">
                  <c:v>2.702703E-2</c:v>
                </c:pt>
                <c:pt idx="11">
                  <c:v>2.1621620000000001E-2</c:v>
                </c:pt>
              </c:numCache>
            </c:numRef>
          </c:val>
          <c:extLst>
            <c:ext xmlns:c16="http://schemas.microsoft.com/office/drawing/2014/chart" uri="{C3380CC4-5D6E-409C-BE32-E72D297353CC}">
              <c16:uniqueId val="{00000009-8778-4077-8B68-2170D64956D9}"/>
            </c:ext>
          </c:extLst>
        </c:ser>
        <c:ser>
          <c:idx val="10"/>
          <c:order val="10"/>
          <c:tx>
            <c:strRef>
              <c:f>Sheet1!$L$1</c:f>
              <c:strCache>
                <c:ptCount val="1"/>
                <c:pt idx="0">
                  <c:v>IT Consideration</c:v>
                </c:pt>
              </c:strCache>
            </c:strRef>
          </c:tx>
          <c:spPr>
            <a:solidFill>
              <a:schemeClr val="accent4"/>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Sheet1!$L$22:$L$33</c:f>
              <c:numCache>
                <c:formatCode>0%</c:formatCode>
                <c:ptCount val="12"/>
                <c:pt idx="0">
                  <c:v>8.5836910000000002E-2</c:v>
                </c:pt>
                <c:pt idx="1">
                  <c:v>0.11587983</c:v>
                </c:pt>
                <c:pt idx="2">
                  <c:v>0.12446351999999999</c:v>
                </c:pt>
                <c:pt idx="3">
                  <c:v>7.2961369999999998E-2</c:v>
                </c:pt>
                <c:pt idx="4">
                  <c:v>0.16738196999999999</c:v>
                </c:pt>
                <c:pt idx="5">
                  <c:v>6.8669529999999993E-2</c:v>
                </c:pt>
                <c:pt idx="6">
                  <c:v>3.4334759999999999E-2</c:v>
                </c:pt>
                <c:pt idx="7">
                  <c:v>7.7253219999999997E-2</c:v>
                </c:pt>
                <c:pt idx="8">
                  <c:v>7.2961369999999998E-2</c:v>
                </c:pt>
                <c:pt idx="9">
                  <c:v>6.0085840000000001E-2</c:v>
                </c:pt>
                <c:pt idx="10">
                  <c:v>5.5793990000000002E-2</c:v>
                </c:pt>
                <c:pt idx="11">
                  <c:v>4.2918499999999998E-3</c:v>
                </c:pt>
              </c:numCache>
            </c:numRef>
          </c:val>
          <c:extLst>
            <c:ext xmlns:c16="http://schemas.microsoft.com/office/drawing/2014/chart" uri="{C3380CC4-5D6E-409C-BE32-E72D297353CC}">
              <c16:uniqueId val="{0000000A-8778-4077-8B68-2170D64956D9}"/>
            </c:ext>
          </c:extLst>
        </c:ser>
        <c:ser>
          <c:idx val="11"/>
          <c:order val="11"/>
          <c:tx>
            <c:strRef>
              <c:f>Sheet1!$M$1</c:f>
              <c:strCache>
                <c:ptCount val="1"/>
                <c:pt idx="0">
                  <c:v>KR Consideration</c:v>
                </c:pt>
              </c:strCache>
            </c:strRef>
          </c:tx>
          <c:spPr>
            <a:solidFill>
              <a:schemeClr val="accent5"/>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Sheet1!$M$22:$M$33</c:f>
              <c:numCache>
                <c:formatCode>0%</c:formatCode>
                <c:ptCount val="12"/>
                <c:pt idx="0">
                  <c:v>9.4915249999999993E-2</c:v>
                </c:pt>
                <c:pt idx="1">
                  <c:v>0.25762711999999999</c:v>
                </c:pt>
                <c:pt idx="2">
                  <c:v>0.18644068</c:v>
                </c:pt>
                <c:pt idx="3">
                  <c:v>6.101695E-2</c:v>
                </c:pt>
                <c:pt idx="4">
                  <c:v>8.1355930000000007E-2</c:v>
                </c:pt>
                <c:pt idx="5">
                  <c:v>5.4237290000000001E-2</c:v>
                </c:pt>
                <c:pt idx="6">
                  <c:v>3.7288139999999997E-2</c:v>
                </c:pt>
                <c:pt idx="7">
                  <c:v>4.0677969999999987E-2</c:v>
                </c:pt>
                <c:pt idx="8">
                  <c:v>4.7457630000000001E-2</c:v>
                </c:pt>
                <c:pt idx="9">
                  <c:v>2.3728809999999999E-2</c:v>
                </c:pt>
                <c:pt idx="10">
                  <c:v>2.033898E-2</c:v>
                </c:pt>
                <c:pt idx="11">
                  <c:v>1.016949E-2</c:v>
                </c:pt>
              </c:numCache>
            </c:numRef>
          </c:val>
          <c:extLst>
            <c:ext xmlns:c16="http://schemas.microsoft.com/office/drawing/2014/chart" uri="{C3380CC4-5D6E-409C-BE32-E72D297353CC}">
              <c16:uniqueId val="{0000000B-8778-4077-8B68-2170D64956D9}"/>
            </c:ext>
          </c:extLst>
        </c:ser>
        <c:ser>
          <c:idx val="12"/>
          <c:order val="12"/>
          <c:tx>
            <c:strRef>
              <c:f>Sheet1!$N$1</c:f>
              <c:strCache>
                <c:ptCount val="1"/>
                <c:pt idx="0">
                  <c:v>AU Consideration</c:v>
                </c:pt>
              </c:strCache>
            </c:strRef>
          </c:tx>
          <c:spPr>
            <a:solidFill>
              <a:schemeClr val="accent6"/>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Sheet1!$N$22:$N$33</c:f>
              <c:numCache>
                <c:formatCode>0%</c:formatCode>
                <c:ptCount val="12"/>
                <c:pt idx="0">
                  <c:v>9.1891890000000004E-2</c:v>
                </c:pt>
                <c:pt idx="1">
                  <c:v>0.15135135</c:v>
                </c:pt>
                <c:pt idx="2">
                  <c:v>5.9459459999999999E-2</c:v>
                </c:pt>
                <c:pt idx="3">
                  <c:v>9.7297300000000003E-2</c:v>
                </c:pt>
                <c:pt idx="4">
                  <c:v>7.5675679999999995E-2</c:v>
                </c:pt>
                <c:pt idx="5">
                  <c:v>7.5675679999999995E-2</c:v>
                </c:pt>
                <c:pt idx="6">
                  <c:v>7.027027000000001E-2</c:v>
                </c:pt>
                <c:pt idx="7">
                  <c:v>9.1891890000000004E-2</c:v>
                </c:pt>
                <c:pt idx="8">
                  <c:v>4.8648650000000002E-2</c:v>
                </c:pt>
                <c:pt idx="9">
                  <c:v>2.702703E-2</c:v>
                </c:pt>
                <c:pt idx="10">
                  <c:v>4.3243240000000002E-2</c:v>
                </c:pt>
                <c:pt idx="11">
                  <c:v>1.0810810000000001E-2</c:v>
                </c:pt>
              </c:numCache>
            </c:numRef>
          </c:val>
          <c:extLst>
            <c:ext xmlns:c16="http://schemas.microsoft.com/office/drawing/2014/chart" uri="{C3380CC4-5D6E-409C-BE32-E72D297353CC}">
              <c16:uniqueId val="{0000000C-8778-4077-8B68-2170D64956D9}"/>
            </c:ext>
          </c:extLst>
        </c:ser>
        <c:ser>
          <c:idx val="13"/>
          <c:order val="13"/>
          <c:tx>
            <c:strRef>
              <c:f>Sheet1!$O$1</c:f>
              <c:strCache>
                <c:ptCount val="1"/>
                <c:pt idx="0">
                  <c:v>IN Consideration</c:v>
                </c:pt>
              </c:strCache>
            </c:strRef>
          </c:tx>
          <c:spPr>
            <a:solidFill>
              <a:schemeClr val="bg2"/>
            </a:solidFill>
            <a:ln>
              <a:noFill/>
            </a:ln>
            <a:effectLst/>
          </c:spPr>
          <c:invertIfNegative val="0"/>
          <c:cat>
            <c:strRef>
              <c:f>Sheet1!$A$22:$A$33</c:f>
              <c:strCache>
                <c:ptCount val="12"/>
                <c:pt idx="0">
                  <c:v>Lack of mental acuity, cognition, focus</c:v>
                </c:pt>
                <c:pt idx="1">
                  <c:v>Immunity concerns</c:v>
                </c:pt>
                <c:pt idx="2">
                  <c:v>Poor/declining vision</c:v>
                </c:pt>
                <c:pt idx="3">
                  <c:v>Athletic performance</c:v>
                </c:pt>
                <c:pt idx="4">
                  <c:v>Anemia</c:v>
                </c:pt>
                <c:pt idx="5">
                  <c:v>Antioxidant support</c:v>
                </c:pt>
                <c:pt idx="6">
                  <c:v>Heart/cardiovascular problem</c:v>
                </c:pt>
                <c:pt idx="7">
                  <c:v>Perimenopause/Menopause</c:v>
                </c:pt>
                <c:pt idx="8">
                  <c:v>Vaginal health</c:v>
                </c:pt>
                <c:pt idx="9">
                  <c:v>Long haul COVID symptoms</c:v>
                </c:pt>
                <c:pt idx="10">
                  <c:v>Osteoporosis</c:v>
                </c:pt>
                <c:pt idx="11">
                  <c:v>Pregnancy</c:v>
                </c:pt>
              </c:strCache>
            </c:strRef>
          </c:cat>
          <c:val>
            <c:numRef>
              <c:f>Sheet1!$O$22:$O$33</c:f>
              <c:numCache>
                <c:formatCode>0%</c:formatCode>
                <c:ptCount val="12"/>
                <c:pt idx="0">
                  <c:v>3.7463980000000001E-2</c:v>
                </c:pt>
                <c:pt idx="1">
                  <c:v>0.16714697000000001</c:v>
                </c:pt>
                <c:pt idx="2">
                  <c:v>4.8991350000000003E-2</c:v>
                </c:pt>
                <c:pt idx="3">
                  <c:v>3.1700289999999999E-2</c:v>
                </c:pt>
                <c:pt idx="4">
                  <c:v>8.6455329999999997E-2</c:v>
                </c:pt>
                <c:pt idx="5">
                  <c:v>4.3227670000000003E-2</c:v>
                </c:pt>
                <c:pt idx="6">
                  <c:v>3.7463980000000001E-2</c:v>
                </c:pt>
                <c:pt idx="7">
                  <c:v>1.440922E-2</c:v>
                </c:pt>
                <c:pt idx="8">
                  <c:v>3.1700289999999999E-2</c:v>
                </c:pt>
                <c:pt idx="9">
                  <c:v>2.0172909999999999E-2</c:v>
                </c:pt>
                <c:pt idx="10">
                  <c:v>4.3227670000000003E-2</c:v>
                </c:pt>
                <c:pt idx="11">
                  <c:v>3.7463980000000001E-2</c:v>
                </c:pt>
              </c:numCache>
            </c:numRef>
          </c:val>
          <c:extLst>
            <c:ext xmlns:c16="http://schemas.microsoft.com/office/drawing/2014/chart" uri="{C3380CC4-5D6E-409C-BE32-E72D297353CC}">
              <c16:uniqueId val="{0000000D-8778-4077-8B68-2170D64956D9}"/>
            </c:ext>
          </c:extLst>
        </c:ser>
        <c:dLbls>
          <c:showLegendKey val="0"/>
          <c:showVal val="0"/>
          <c:showCatName val="0"/>
          <c:showSerName val="0"/>
          <c:showPercent val="0"/>
          <c:showBubbleSize val="0"/>
        </c:dLbls>
        <c:gapWidth val="219"/>
        <c:overlap val="-27"/>
        <c:axId val="712800328"/>
        <c:axId val="712801408"/>
      </c:barChart>
      <c:catAx>
        <c:axId val="54938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77568"/>
        <c:crosses val="autoZero"/>
        <c:auto val="1"/>
        <c:lblAlgn val="ctr"/>
        <c:lblOffset val="100"/>
        <c:noMultiLvlLbl val="0"/>
      </c:catAx>
      <c:valAx>
        <c:axId val="54937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9384048"/>
        <c:crosses val="autoZero"/>
        <c:crossBetween val="between"/>
      </c:valAx>
      <c:valAx>
        <c:axId val="712801408"/>
        <c:scaling>
          <c:orientation val="minMax"/>
          <c:max val="0.35000000000000003"/>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12800328"/>
        <c:crosses val="max"/>
        <c:crossBetween val="between"/>
      </c:valAx>
      <c:catAx>
        <c:axId val="712800328"/>
        <c:scaling>
          <c:orientation val="minMax"/>
        </c:scaling>
        <c:delete val="1"/>
        <c:axPos val="b"/>
        <c:numFmt formatCode="General" sourceLinked="1"/>
        <c:majorTickMark val="out"/>
        <c:minorTickMark val="none"/>
        <c:tickLblPos val="nextTo"/>
        <c:crossAx val="71280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Sheet1!$B$2:$B$7</c:f>
              <c:numCache>
                <c:formatCode>0%</c:formatCode>
                <c:ptCount val="6"/>
                <c:pt idx="0">
                  <c:v>8.4388190000000002E-2</c:v>
                </c:pt>
                <c:pt idx="1">
                  <c:v>0.42194092999999999</c:v>
                </c:pt>
                <c:pt idx="2">
                  <c:v>0.16877637000000001</c:v>
                </c:pt>
                <c:pt idx="3">
                  <c:v>0.1814346</c:v>
                </c:pt>
                <c:pt idx="4">
                  <c:v>6.1181430000000002E-2</c:v>
                </c:pt>
                <c:pt idx="5">
                  <c:v>8.0168779999999995E-2</c:v>
                </c:pt>
              </c:numCache>
            </c:numRef>
          </c:val>
          <c:extLst>
            <c:ext xmlns:c16="http://schemas.microsoft.com/office/drawing/2014/chart" uri="{C3380CC4-5D6E-409C-BE32-E72D297353CC}">
              <c16:uniqueId val="{00000000-EE31-4491-98AB-8CAA690464F7}"/>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Sheet1!$C$2:$C$7</c:f>
              <c:numCache>
                <c:formatCode>0%</c:formatCode>
                <c:ptCount val="6"/>
                <c:pt idx="0">
                  <c:v>4.1666670000000003E-2</c:v>
                </c:pt>
                <c:pt idx="1">
                  <c:v>0.44047618999999999</c:v>
                </c:pt>
                <c:pt idx="2">
                  <c:v>0.14880952</c:v>
                </c:pt>
                <c:pt idx="3">
                  <c:v>0.22619048</c:v>
                </c:pt>
                <c:pt idx="4">
                  <c:v>5.9523810000000003E-2</c:v>
                </c:pt>
                <c:pt idx="5">
                  <c:v>7.7380950000000004E-2</c:v>
                </c:pt>
              </c:numCache>
            </c:numRef>
          </c:val>
          <c:extLst>
            <c:ext xmlns:c16="http://schemas.microsoft.com/office/drawing/2014/chart" uri="{C3380CC4-5D6E-409C-BE32-E72D297353CC}">
              <c16:uniqueId val="{00000001-EE31-4491-98AB-8CAA690464F7}"/>
            </c:ext>
          </c:extLst>
        </c:ser>
        <c:ser>
          <c:idx val="2"/>
          <c:order val="2"/>
          <c:tx>
            <c:strRef>
              <c:f>Sheet1!$D$1</c:f>
              <c:strCache>
                <c:ptCount val="1"/>
                <c:pt idx="0">
                  <c:v>DE</c:v>
                </c:pt>
              </c:strCache>
            </c:strRef>
          </c:tx>
          <c:spPr>
            <a:solidFill>
              <a:schemeClr val="accent3"/>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Sheet1!$D$2:$D$7</c:f>
              <c:numCache>
                <c:formatCode>0%</c:formatCode>
                <c:ptCount val="6"/>
                <c:pt idx="0">
                  <c:v>6.8965520000000002E-2</c:v>
                </c:pt>
                <c:pt idx="1">
                  <c:v>0.37931034000000002</c:v>
                </c:pt>
                <c:pt idx="2">
                  <c:v>0.14285713999999999</c:v>
                </c:pt>
                <c:pt idx="3">
                  <c:v>0.15270935999999999</c:v>
                </c:pt>
                <c:pt idx="4">
                  <c:v>6.8965520000000002E-2</c:v>
                </c:pt>
                <c:pt idx="5">
                  <c:v>0.18226601000000001</c:v>
                </c:pt>
              </c:numCache>
            </c:numRef>
          </c:val>
          <c:extLst>
            <c:ext xmlns:c16="http://schemas.microsoft.com/office/drawing/2014/chart" uri="{C3380CC4-5D6E-409C-BE32-E72D297353CC}">
              <c16:uniqueId val="{00000002-EE31-4491-98AB-8CAA690464F7}"/>
            </c:ext>
          </c:extLst>
        </c:ser>
        <c:ser>
          <c:idx val="3"/>
          <c:order val="3"/>
          <c:tx>
            <c:strRef>
              <c:f>Sheet1!$E$1</c:f>
              <c:strCache>
                <c:ptCount val="1"/>
                <c:pt idx="0">
                  <c:v>IT</c:v>
                </c:pt>
              </c:strCache>
            </c:strRef>
          </c:tx>
          <c:spPr>
            <a:solidFill>
              <a:schemeClr val="accent4"/>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Sheet1!$E$2:$E$7</c:f>
              <c:numCache>
                <c:formatCode>0%</c:formatCode>
                <c:ptCount val="6"/>
                <c:pt idx="0">
                  <c:v>2.4291500000000001E-2</c:v>
                </c:pt>
                <c:pt idx="1">
                  <c:v>0.31578947000000002</c:v>
                </c:pt>
                <c:pt idx="2">
                  <c:v>0.13765182000000001</c:v>
                </c:pt>
                <c:pt idx="3">
                  <c:v>0.23886640000000001</c:v>
                </c:pt>
                <c:pt idx="4">
                  <c:v>9.3117409999999998E-2</c:v>
                </c:pt>
                <c:pt idx="5">
                  <c:v>0.19028339999999999</c:v>
                </c:pt>
              </c:numCache>
            </c:numRef>
          </c:val>
          <c:extLst>
            <c:ext xmlns:c16="http://schemas.microsoft.com/office/drawing/2014/chart" uri="{C3380CC4-5D6E-409C-BE32-E72D297353CC}">
              <c16:uniqueId val="{00000003-EE31-4491-98AB-8CAA690464F7}"/>
            </c:ext>
          </c:extLst>
        </c:ser>
        <c:ser>
          <c:idx val="4"/>
          <c:order val="4"/>
          <c:tx>
            <c:strRef>
              <c:f>Sheet1!$F$1</c:f>
              <c:strCache>
                <c:ptCount val="1"/>
                <c:pt idx="0">
                  <c:v>KR</c:v>
                </c:pt>
              </c:strCache>
            </c:strRef>
          </c:tx>
          <c:spPr>
            <a:solidFill>
              <a:schemeClr val="accent5"/>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Sheet1!$F$2:$F$7</c:f>
              <c:numCache>
                <c:formatCode>0%</c:formatCode>
                <c:ptCount val="6"/>
                <c:pt idx="0">
                  <c:v>2.2151899999999999E-2</c:v>
                </c:pt>
                <c:pt idx="1">
                  <c:v>0.44303797</c:v>
                </c:pt>
                <c:pt idx="2">
                  <c:v>0.22151899</c:v>
                </c:pt>
                <c:pt idx="3">
                  <c:v>0.17088608</c:v>
                </c:pt>
                <c:pt idx="4">
                  <c:v>4.7468349999999999E-2</c:v>
                </c:pt>
                <c:pt idx="5">
                  <c:v>9.4936710000000007E-2</c:v>
                </c:pt>
              </c:numCache>
            </c:numRef>
          </c:val>
          <c:extLst>
            <c:ext xmlns:c16="http://schemas.microsoft.com/office/drawing/2014/chart" uri="{C3380CC4-5D6E-409C-BE32-E72D297353CC}">
              <c16:uniqueId val="{00000004-EE31-4491-98AB-8CAA690464F7}"/>
            </c:ext>
          </c:extLst>
        </c:ser>
        <c:ser>
          <c:idx val="5"/>
          <c:order val="5"/>
          <c:tx>
            <c:strRef>
              <c:f>Sheet1!$G$1</c:f>
              <c:strCache>
                <c:ptCount val="1"/>
                <c:pt idx="0">
                  <c:v>AU</c:v>
                </c:pt>
              </c:strCache>
            </c:strRef>
          </c:tx>
          <c:spPr>
            <a:solidFill>
              <a:schemeClr val="accent6"/>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Sheet1!$G$2:$G$7</c:f>
              <c:numCache>
                <c:formatCode>0%</c:formatCode>
                <c:ptCount val="6"/>
                <c:pt idx="0">
                  <c:v>4.5685279999999988E-2</c:v>
                </c:pt>
                <c:pt idx="1">
                  <c:v>0.43654821999999999</c:v>
                </c:pt>
                <c:pt idx="2">
                  <c:v>0.16751268999999999</c:v>
                </c:pt>
                <c:pt idx="3">
                  <c:v>0.21319796999999999</c:v>
                </c:pt>
                <c:pt idx="4">
                  <c:v>5.5837560000000001E-2</c:v>
                </c:pt>
                <c:pt idx="5">
                  <c:v>8.1218269999999995E-2</c:v>
                </c:pt>
              </c:numCache>
            </c:numRef>
          </c:val>
          <c:extLst>
            <c:ext xmlns:c16="http://schemas.microsoft.com/office/drawing/2014/chart" uri="{C3380CC4-5D6E-409C-BE32-E72D297353CC}">
              <c16:uniqueId val="{00000005-EE31-4491-98AB-8CAA690464F7}"/>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Sheet1!$H$2:$H$7</c:f>
              <c:numCache>
                <c:formatCode>0%</c:formatCode>
                <c:ptCount val="6"/>
                <c:pt idx="0">
                  <c:v>4.632153E-2</c:v>
                </c:pt>
                <c:pt idx="1">
                  <c:v>0.31335150000000001</c:v>
                </c:pt>
                <c:pt idx="2">
                  <c:v>0.20163487999999999</c:v>
                </c:pt>
                <c:pt idx="3">
                  <c:v>0.25340599000000003</c:v>
                </c:pt>
                <c:pt idx="4">
                  <c:v>2.9972749999999999E-2</c:v>
                </c:pt>
                <c:pt idx="5">
                  <c:v>0.15531334999999999</c:v>
                </c:pt>
              </c:numCache>
            </c:numRef>
          </c:val>
          <c:extLst>
            <c:ext xmlns:c16="http://schemas.microsoft.com/office/drawing/2014/chart" uri="{C3380CC4-5D6E-409C-BE32-E72D297353CC}">
              <c16:uniqueId val="{00000006-EE31-4491-98AB-8CAA690464F7}"/>
            </c:ext>
          </c:extLst>
        </c:ser>
        <c:dLbls>
          <c:showLegendKey val="0"/>
          <c:showVal val="0"/>
          <c:showCatName val="0"/>
          <c:showSerName val="0"/>
          <c:showPercent val="0"/>
          <c:showBubbleSize val="0"/>
        </c:dLbls>
        <c:gapWidth val="150"/>
        <c:overlap val="-27"/>
        <c:axId val="790037616"/>
        <c:axId val="790027896"/>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Sheet1!$I$2:$I$7</c:f>
              <c:numCache>
                <c:formatCode>0%</c:formatCode>
                <c:ptCount val="6"/>
                <c:pt idx="0">
                  <c:v>3.9066219999999999E-2</c:v>
                </c:pt>
                <c:pt idx="1">
                  <c:v>0.42853740000000001</c:v>
                </c:pt>
                <c:pt idx="2">
                  <c:v>0.12791806</c:v>
                </c:pt>
                <c:pt idx="3">
                  <c:v>0.17675083</c:v>
                </c:pt>
                <c:pt idx="4">
                  <c:v>6.5745589999999993E-2</c:v>
                </c:pt>
                <c:pt idx="5">
                  <c:v>0.16007623000000001</c:v>
                </c:pt>
              </c:numCache>
            </c:numRef>
          </c:val>
          <c:smooth val="0"/>
          <c:extLst>
            <c:ext xmlns:c16="http://schemas.microsoft.com/office/drawing/2014/chart" uri="{C3380CC4-5D6E-409C-BE32-E72D297353CC}">
              <c16:uniqueId val="{00000001-084A-4326-A39F-1C33F5043532}"/>
            </c:ext>
          </c:extLst>
        </c:ser>
        <c:dLbls>
          <c:showLegendKey val="0"/>
          <c:showVal val="0"/>
          <c:showCatName val="0"/>
          <c:showSerName val="0"/>
          <c:showPercent val="0"/>
          <c:showBubbleSize val="0"/>
        </c:dLbls>
        <c:marker val="1"/>
        <c:smooth val="0"/>
        <c:axId val="790037616"/>
        <c:axId val="790027896"/>
      </c:lineChart>
      <c:catAx>
        <c:axId val="79003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0027896"/>
        <c:crosses val="autoZero"/>
        <c:auto val="1"/>
        <c:lblAlgn val="ctr"/>
        <c:lblOffset val="100"/>
        <c:noMultiLvlLbl val="0"/>
      </c:catAx>
      <c:valAx>
        <c:axId val="790027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0037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Sheet1!$B$2:$B$32</c:f>
              <c:numCache>
                <c:formatCode>0%</c:formatCode>
                <c:ptCount val="31"/>
                <c:pt idx="0">
                  <c:v>1.0000000099999999</c:v>
                </c:pt>
                <c:pt idx="1">
                  <c:v>0.99578058999999997</c:v>
                </c:pt>
                <c:pt idx="2">
                  <c:v>0.99367088999999997</c:v>
                </c:pt>
                <c:pt idx="3">
                  <c:v>0.99367088999999997</c:v>
                </c:pt>
                <c:pt idx="4">
                  <c:v>0.98945147999999994</c:v>
                </c:pt>
                <c:pt idx="5">
                  <c:v>0.98945148000000005</c:v>
                </c:pt>
                <c:pt idx="6">
                  <c:v>0.98101265999999998</c:v>
                </c:pt>
                <c:pt idx="7">
                  <c:v>0.98312235999999997</c:v>
                </c:pt>
                <c:pt idx="8">
                  <c:v>0.98734177000000001</c:v>
                </c:pt>
                <c:pt idx="9">
                  <c:v>0.98101264999999982</c:v>
                </c:pt>
                <c:pt idx="10">
                  <c:v>0.96624472999999989</c:v>
                </c:pt>
                <c:pt idx="11">
                  <c:v>0.95780591000000004</c:v>
                </c:pt>
                <c:pt idx="12">
                  <c:v>0.96413501999999995</c:v>
                </c:pt>
                <c:pt idx="13">
                  <c:v>0.97679325000000006</c:v>
                </c:pt>
                <c:pt idx="14">
                  <c:v>0.92405063999999992</c:v>
                </c:pt>
                <c:pt idx="15">
                  <c:v>0.94514767999999993</c:v>
                </c:pt>
                <c:pt idx="16">
                  <c:v>0.89662445999999985</c:v>
                </c:pt>
                <c:pt idx="17">
                  <c:v>0.88396624000000001</c:v>
                </c:pt>
                <c:pt idx="18">
                  <c:v>0.94725738999999998</c:v>
                </c:pt>
                <c:pt idx="19">
                  <c:v>0.83544304999999996</c:v>
                </c:pt>
                <c:pt idx="20">
                  <c:v>0.77848100999999992</c:v>
                </c:pt>
                <c:pt idx="21">
                  <c:v>0.79957804999999993</c:v>
                </c:pt>
                <c:pt idx="22">
                  <c:v>0.71518987000000001</c:v>
                </c:pt>
                <c:pt idx="23">
                  <c:v>0.70886076000000009</c:v>
                </c:pt>
                <c:pt idx="24">
                  <c:v>0.73628691000000002</c:v>
                </c:pt>
                <c:pt idx="25">
                  <c:v>0.74683544000000002</c:v>
                </c:pt>
                <c:pt idx="26">
                  <c:v>0.69198311999999995</c:v>
                </c:pt>
                <c:pt idx="27">
                  <c:v>0.62236287000000001</c:v>
                </c:pt>
                <c:pt idx="28">
                  <c:v>0.66033755999999999</c:v>
                </c:pt>
                <c:pt idx="29">
                  <c:v>0.63713080999999994</c:v>
                </c:pt>
                <c:pt idx="30">
                  <c:v>0.63502108999999995</c:v>
                </c:pt>
              </c:numCache>
            </c:numRef>
          </c:val>
          <c:extLst>
            <c:ext xmlns:c16="http://schemas.microsoft.com/office/drawing/2014/chart" uri="{C3380CC4-5D6E-409C-BE32-E72D297353CC}">
              <c16:uniqueId val="{00000000-C81E-433F-B62B-CCEB9C56F9FB}"/>
            </c:ext>
          </c:extLst>
        </c:ser>
        <c:ser>
          <c:idx val="1"/>
          <c:order val="1"/>
          <c:tx>
            <c:strRef>
              <c:f>Sheet1!$C$1</c:f>
              <c:strCache>
                <c:ptCount val="1"/>
                <c:pt idx="0">
                  <c:v>UK</c:v>
                </c:pt>
              </c:strCache>
            </c:strRef>
          </c:tx>
          <c:spPr>
            <a:solidFill>
              <a:schemeClr val="accent2"/>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Sheet1!$C$2:$C$32</c:f>
              <c:numCache>
                <c:formatCode>0%</c:formatCode>
                <c:ptCount val="31"/>
                <c:pt idx="0">
                  <c:v>1</c:v>
                </c:pt>
                <c:pt idx="1">
                  <c:v>0.99999998999999995</c:v>
                </c:pt>
                <c:pt idx="2">
                  <c:v>1</c:v>
                </c:pt>
                <c:pt idx="3">
                  <c:v>0.99404761999999991</c:v>
                </c:pt>
                <c:pt idx="4">
                  <c:v>0.99404762000000002</c:v>
                </c:pt>
                <c:pt idx="5">
                  <c:v>1</c:v>
                </c:pt>
                <c:pt idx="6">
                  <c:v>0.98809523999999993</c:v>
                </c:pt>
                <c:pt idx="7">
                  <c:v>0.98809524999999998</c:v>
                </c:pt>
                <c:pt idx="8">
                  <c:v>0.98809524000000004</c:v>
                </c:pt>
                <c:pt idx="9">
                  <c:v>0.99404761999999991</c:v>
                </c:pt>
                <c:pt idx="10">
                  <c:v>0.98214285999999995</c:v>
                </c:pt>
                <c:pt idx="11">
                  <c:v>0.97023809999999999</c:v>
                </c:pt>
                <c:pt idx="12">
                  <c:v>0.95833332999999998</c:v>
                </c:pt>
                <c:pt idx="13">
                  <c:v>0.91666666000000008</c:v>
                </c:pt>
                <c:pt idx="14">
                  <c:v>0.92857141999999993</c:v>
                </c:pt>
                <c:pt idx="15">
                  <c:v>0.83333334000000003</c:v>
                </c:pt>
                <c:pt idx="16">
                  <c:v>0.87500000999999994</c:v>
                </c:pt>
                <c:pt idx="17">
                  <c:v>0.8392857199999999</c:v>
                </c:pt>
                <c:pt idx="18">
                  <c:v>0.88095237999999998</c:v>
                </c:pt>
                <c:pt idx="19">
                  <c:v>0.82142857000000002</c:v>
                </c:pt>
                <c:pt idx="20">
                  <c:v>0.67261905</c:v>
                </c:pt>
                <c:pt idx="21">
                  <c:v>0.69642857000000002</c:v>
                </c:pt>
                <c:pt idx="22">
                  <c:v>0.69642857000000002</c:v>
                </c:pt>
                <c:pt idx="23">
                  <c:v>0.75000001000000005</c:v>
                </c:pt>
                <c:pt idx="24">
                  <c:v>0.58333333000000009</c:v>
                </c:pt>
                <c:pt idx="25">
                  <c:v>0.69642857000000002</c:v>
                </c:pt>
                <c:pt idx="26">
                  <c:v>0.71428573000000006</c:v>
                </c:pt>
                <c:pt idx="27">
                  <c:v>0.61309524999999998</c:v>
                </c:pt>
                <c:pt idx="28">
                  <c:v>0.69642857000000002</c:v>
                </c:pt>
                <c:pt idx="29">
                  <c:v>0.63095237000000004</c:v>
                </c:pt>
                <c:pt idx="30">
                  <c:v>0.61309522999999999</c:v>
                </c:pt>
              </c:numCache>
            </c:numRef>
          </c:val>
          <c:extLst>
            <c:ext xmlns:c16="http://schemas.microsoft.com/office/drawing/2014/chart" uri="{C3380CC4-5D6E-409C-BE32-E72D297353CC}">
              <c16:uniqueId val="{00000001-C81E-433F-B62B-CCEB9C56F9FB}"/>
            </c:ext>
          </c:extLst>
        </c:ser>
        <c:ser>
          <c:idx val="2"/>
          <c:order val="2"/>
          <c:tx>
            <c:strRef>
              <c:f>Sheet1!$D$1</c:f>
              <c:strCache>
                <c:ptCount val="1"/>
                <c:pt idx="0">
                  <c:v>DE</c:v>
                </c:pt>
              </c:strCache>
            </c:strRef>
          </c:tx>
          <c:spPr>
            <a:solidFill>
              <a:schemeClr val="accent3"/>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Sheet1!$D$2:$D$32</c:f>
              <c:numCache>
                <c:formatCode>0%</c:formatCode>
                <c:ptCount val="31"/>
                <c:pt idx="0">
                  <c:v>1</c:v>
                </c:pt>
                <c:pt idx="1">
                  <c:v>0.99507389000000002</c:v>
                </c:pt>
                <c:pt idx="2">
                  <c:v>0.99507389000000002</c:v>
                </c:pt>
                <c:pt idx="3">
                  <c:v>1</c:v>
                </c:pt>
                <c:pt idx="4">
                  <c:v>0.98522167000000005</c:v>
                </c:pt>
                <c:pt idx="5">
                  <c:v>0.98522167999999999</c:v>
                </c:pt>
                <c:pt idx="6">
                  <c:v>0.99507388999999991</c:v>
                </c:pt>
                <c:pt idx="7">
                  <c:v>0.99507389999999996</c:v>
                </c:pt>
                <c:pt idx="8">
                  <c:v>0.97536944999999997</c:v>
                </c:pt>
                <c:pt idx="9">
                  <c:v>0.95073892000000004</c:v>
                </c:pt>
                <c:pt idx="10">
                  <c:v>0.97536946000000002</c:v>
                </c:pt>
                <c:pt idx="11">
                  <c:v>0.94088668999999991</c:v>
                </c:pt>
                <c:pt idx="12">
                  <c:v>0.95566501999999998</c:v>
                </c:pt>
                <c:pt idx="13">
                  <c:v>0.95566502000000009</c:v>
                </c:pt>
                <c:pt idx="14">
                  <c:v>0.83251231999999997</c:v>
                </c:pt>
                <c:pt idx="15">
                  <c:v>0.93103447999999989</c:v>
                </c:pt>
                <c:pt idx="16">
                  <c:v>0.91133006000000005</c:v>
                </c:pt>
                <c:pt idx="17">
                  <c:v>0.6995074</c:v>
                </c:pt>
                <c:pt idx="18">
                  <c:v>0.87192118000000007</c:v>
                </c:pt>
                <c:pt idx="19">
                  <c:v>0.77339901</c:v>
                </c:pt>
                <c:pt idx="20">
                  <c:v>0.76847290000000001</c:v>
                </c:pt>
                <c:pt idx="21">
                  <c:v>0.79802954999999998</c:v>
                </c:pt>
                <c:pt idx="22">
                  <c:v>0.68472907000000005</c:v>
                </c:pt>
                <c:pt idx="23">
                  <c:v>0.71428572999999995</c:v>
                </c:pt>
                <c:pt idx="24">
                  <c:v>0.71921182000000006</c:v>
                </c:pt>
                <c:pt idx="25">
                  <c:v>0.6699507400000001</c:v>
                </c:pt>
                <c:pt idx="26">
                  <c:v>0.68472906</c:v>
                </c:pt>
                <c:pt idx="27">
                  <c:v>0.65517241000000004</c:v>
                </c:pt>
                <c:pt idx="28">
                  <c:v>0.60098521999999999</c:v>
                </c:pt>
                <c:pt idx="29">
                  <c:v>0.60591134000000002</c:v>
                </c:pt>
                <c:pt idx="30">
                  <c:v>0.57142857999999996</c:v>
                </c:pt>
              </c:numCache>
            </c:numRef>
          </c:val>
          <c:extLst>
            <c:ext xmlns:c16="http://schemas.microsoft.com/office/drawing/2014/chart" uri="{C3380CC4-5D6E-409C-BE32-E72D297353CC}">
              <c16:uniqueId val="{00000002-C81E-433F-B62B-CCEB9C56F9FB}"/>
            </c:ext>
          </c:extLst>
        </c:ser>
        <c:ser>
          <c:idx val="3"/>
          <c:order val="3"/>
          <c:tx>
            <c:strRef>
              <c:f>Sheet1!$E$1</c:f>
              <c:strCache>
                <c:ptCount val="1"/>
                <c:pt idx="0">
                  <c:v>IT</c:v>
                </c:pt>
              </c:strCache>
            </c:strRef>
          </c:tx>
          <c:spPr>
            <a:solidFill>
              <a:schemeClr val="accent4"/>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Sheet1!$E$2:$E$32</c:f>
              <c:numCache>
                <c:formatCode>0%</c:formatCode>
                <c:ptCount val="31"/>
                <c:pt idx="0">
                  <c:v>1</c:v>
                </c:pt>
                <c:pt idx="1">
                  <c:v>0.99595141999999992</c:v>
                </c:pt>
                <c:pt idx="2">
                  <c:v>0.99595142999999997</c:v>
                </c:pt>
                <c:pt idx="3">
                  <c:v>0.98785425000000004</c:v>
                </c:pt>
                <c:pt idx="4">
                  <c:v>0.99595142999999997</c:v>
                </c:pt>
                <c:pt idx="5">
                  <c:v>1</c:v>
                </c:pt>
                <c:pt idx="6">
                  <c:v>0.99190284000000006</c:v>
                </c:pt>
                <c:pt idx="7">
                  <c:v>0.98785424000000011</c:v>
                </c:pt>
                <c:pt idx="8">
                  <c:v>0.99190283000000001</c:v>
                </c:pt>
                <c:pt idx="9">
                  <c:v>0.98785425000000004</c:v>
                </c:pt>
                <c:pt idx="10">
                  <c:v>0.92307693000000002</c:v>
                </c:pt>
                <c:pt idx="11">
                  <c:v>0.97165992000000001</c:v>
                </c:pt>
                <c:pt idx="12">
                  <c:v>0.97165991000000007</c:v>
                </c:pt>
                <c:pt idx="13">
                  <c:v>0.98785425000000004</c:v>
                </c:pt>
                <c:pt idx="14">
                  <c:v>0.82591093999999998</c:v>
                </c:pt>
                <c:pt idx="15">
                  <c:v>0.80566800999999999</c:v>
                </c:pt>
                <c:pt idx="16">
                  <c:v>0.88663968000000004</c:v>
                </c:pt>
                <c:pt idx="17">
                  <c:v>0.73279352000000009</c:v>
                </c:pt>
                <c:pt idx="18">
                  <c:v>0.73279351000000004</c:v>
                </c:pt>
                <c:pt idx="19">
                  <c:v>0.68825910999999995</c:v>
                </c:pt>
                <c:pt idx="20">
                  <c:v>0.74089068999999996</c:v>
                </c:pt>
                <c:pt idx="21">
                  <c:v>0.62753037</c:v>
                </c:pt>
                <c:pt idx="22">
                  <c:v>0.72469636000000015</c:v>
                </c:pt>
                <c:pt idx="23">
                  <c:v>0.59514169000000006</c:v>
                </c:pt>
                <c:pt idx="24">
                  <c:v>0.42105262999999993</c:v>
                </c:pt>
                <c:pt idx="25">
                  <c:v>0.60323886999999987</c:v>
                </c:pt>
                <c:pt idx="26">
                  <c:v>0.55870444999999991</c:v>
                </c:pt>
                <c:pt idx="27">
                  <c:v>0.53846153999999991</c:v>
                </c:pt>
                <c:pt idx="28">
                  <c:v>0.55060728999999997</c:v>
                </c:pt>
                <c:pt idx="29">
                  <c:v>0.57085019999999997</c:v>
                </c:pt>
                <c:pt idx="30">
                  <c:v>0.47773279000000002</c:v>
                </c:pt>
              </c:numCache>
            </c:numRef>
          </c:val>
          <c:extLst>
            <c:ext xmlns:c16="http://schemas.microsoft.com/office/drawing/2014/chart" uri="{C3380CC4-5D6E-409C-BE32-E72D297353CC}">
              <c16:uniqueId val="{00000003-C81E-433F-B62B-CCEB9C56F9FB}"/>
            </c:ext>
          </c:extLst>
        </c:ser>
        <c:ser>
          <c:idx val="4"/>
          <c:order val="4"/>
          <c:tx>
            <c:strRef>
              <c:f>Sheet1!$F$1</c:f>
              <c:strCache>
                <c:ptCount val="1"/>
                <c:pt idx="0">
                  <c:v>KR</c:v>
                </c:pt>
              </c:strCache>
            </c:strRef>
          </c:tx>
          <c:spPr>
            <a:solidFill>
              <a:schemeClr val="accent5"/>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Sheet1!$F$2:$F$32</c:f>
              <c:numCache>
                <c:formatCode>0%</c:formatCode>
                <c:ptCount val="31"/>
                <c:pt idx="0">
                  <c:v>0.99999999999999989</c:v>
                </c:pt>
                <c:pt idx="1">
                  <c:v>1</c:v>
                </c:pt>
                <c:pt idx="2">
                  <c:v>0.99683544999999985</c:v>
                </c:pt>
                <c:pt idx="3">
                  <c:v>0.9936708900000002</c:v>
                </c:pt>
                <c:pt idx="4">
                  <c:v>0.99367088000000003</c:v>
                </c:pt>
                <c:pt idx="5">
                  <c:v>0.98417721000000002</c:v>
                </c:pt>
                <c:pt idx="6">
                  <c:v>0.99367088999999997</c:v>
                </c:pt>
                <c:pt idx="7">
                  <c:v>0.99367088999999997</c:v>
                </c:pt>
                <c:pt idx="8">
                  <c:v>0.99050632999999999</c:v>
                </c:pt>
                <c:pt idx="9">
                  <c:v>0.97468356000000012</c:v>
                </c:pt>
                <c:pt idx="10">
                  <c:v>0.96835442999999988</c:v>
                </c:pt>
                <c:pt idx="11">
                  <c:v>0.99683544999999996</c:v>
                </c:pt>
                <c:pt idx="12">
                  <c:v>0.94303797000000011</c:v>
                </c:pt>
                <c:pt idx="13">
                  <c:v>0.93670885000000004</c:v>
                </c:pt>
                <c:pt idx="14">
                  <c:v>0.9778481</c:v>
                </c:pt>
                <c:pt idx="15">
                  <c:v>0.93354429999999999</c:v>
                </c:pt>
                <c:pt idx="16">
                  <c:v>0.8164556999999999</c:v>
                </c:pt>
                <c:pt idx="17">
                  <c:v>0.77531645999999999</c:v>
                </c:pt>
                <c:pt idx="18">
                  <c:v>0.55379746000000007</c:v>
                </c:pt>
                <c:pt idx="19">
                  <c:v>0.88291140000000001</c:v>
                </c:pt>
                <c:pt idx="20">
                  <c:v>0.9778481</c:v>
                </c:pt>
                <c:pt idx="21">
                  <c:v>0.7056962</c:v>
                </c:pt>
                <c:pt idx="22">
                  <c:v>0.88291140000000001</c:v>
                </c:pt>
                <c:pt idx="23">
                  <c:v>0.82911393</c:v>
                </c:pt>
                <c:pt idx="24">
                  <c:v>0.52531647000000004</c:v>
                </c:pt>
                <c:pt idx="25">
                  <c:v>0.65822785000000006</c:v>
                </c:pt>
                <c:pt idx="26">
                  <c:v>0.75949367000000001</c:v>
                </c:pt>
                <c:pt idx="27">
                  <c:v>0.87658227</c:v>
                </c:pt>
                <c:pt idx="28">
                  <c:v>0.63607595000000006</c:v>
                </c:pt>
                <c:pt idx="29">
                  <c:v>0.56329112999999997</c:v>
                </c:pt>
                <c:pt idx="30">
                  <c:v>0.60126583</c:v>
                </c:pt>
              </c:numCache>
            </c:numRef>
          </c:val>
          <c:extLst>
            <c:ext xmlns:c16="http://schemas.microsoft.com/office/drawing/2014/chart" uri="{C3380CC4-5D6E-409C-BE32-E72D297353CC}">
              <c16:uniqueId val="{00000004-C81E-433F-B62B-CCEB9C56F9FB}"/>
            </c:ext>
          </c:extLst>
        </c:ser>
        <c:ser>
          <c:idx val="5"/>
          <c:order val="5"/>
          <c:tx>
            <c:strRef>
              <c:f>Sheet1!$G$1</c:f>
              <c:strCache>
                <c:ptCount val="1"/>
                <c:pt idx="0">
                  <c:v>AU</c:v>
                </c:pt>
              </c:strCache>
            </c:strRef>
          </c:tx>
          <c:spPr>
            <a:solidFill>
              <a:schemeClr val="accent6"/>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Sheet1!$G$2:$G$32</c:f>
              <c:numCache>
                <c:formatCode>0%</c:formatCode>
                <c:ptCount val="31"/>
                <c:pt idx="0">
                  <c:v>1</c:v>
                </c:pt>
                <c:pt idx="1">
                  <c:v>0.99999999000000006</c:v>
                </c:pt>
                <c:pt idx="2">
                  <c:v>0.9949238600000001</c:v>
                </c:pt>
                <c:pt idx="3">
                  <c:v>0.97969543000000003</c:v>
                </c:pt>
                <c:pt idx="4">
                  <c:v>1</c:v>
                </c:pt>
                <c:pt idx="5">
                  <c:v>0.99999999999999989</c:v>
                </c:pt>
                <c:pt idx="6">
                  <c:v>0.98984771000000005</c:v>
                </c:pt>
                <c:pt idx="7">
                  <c:v>0.98477157000000004</c:v>
                </c:pt>
                <c:pt idx="8">
                  <c:v>0.99492385999999999</c:v>
                </c:pt>
                <c:pt idx="9">
                  <c:v>0.98477157000000015</c:v>
                </c:pt>
                <c:pt idx="10">
                  <c:v>0.96954315000000002</c:v>
                </c:pt>
                <c:pt idx="11">
                  <c:v>0.98477158000000009</c:v>
                </c:pt>
                <c:pt idx="12">
                  <c:v>0.94416244999999999</c:v>
                </c:pt>
                <c:pt idx="13">
                  <c:v>0.90862944000000001</c:v>
                </c:pt>
                <c:pt idx="14">
                  <c:v>0.90862944000000001</c:v>
                </c:pt>
                <c:pt idx="15">
                  <c:v>0.72588832000000003</c:v>
                </c:pt>
                <c:pt idx="16">
                  <c:v>0.81725889000000007</c:v>
                </c:pt>
                <c:pt idx="17">
                  <c:v>0.83756344999999999</c:v>
                </c:pt>
                <c:pt idx="18">
                  <c:v>0.65482234000000006</c:v>
                </c:pt>
                <c:pt idx="19">
                  <c:v>0.75126903</c:v>
                </c:pt>
                <c:pt idx="20">
                  <c:v>0.54822335</c:v>
                </c:pt>
                <c:pt idx="21">
                  <c:v>0.58883248999999993</c:v>
                </c:pt>
                <c:pt idx="22">
                  <c:v>0.54822335</c:v>
                </c:pt>
                <c:pt idx="23">
                  <c:v>0.54314719</c:v>
                </c:pt>
                <c:pt idx="24">
                  <c:v>0.55329949999999994</c:v>
                </c:pt>
                <c:pt idx="25">
                  <c:v>0.53807106000000005</c:v>
                </c:pt>
                <c:pt idx="26">
                  <c:v>0.52791877999999992</c:v>
                </c:pt>
                <c:pt idx="27">
                  <c:v>0.42131980000000002</c:v>
                </c:pt>
                <c:pt idx="28">
                  <c:v>0.44162436999999999</c:v>
                </c:pt>
                <c:pt idx="29">
                  <c:v>0.41624366000000002</c:v>
                </c:pt>
                <c:pt idx="30">
                  <c:v>0.49746193000000005</c:v>
                </c:pt>
              </c:numCache>
            </c:numRef>
          </c:val>
          <c:extLst>
            <c:ext xmlns:c16="http://schemas.microsoft.com/office/drawing/2014/chart" uri="{C3380CC4-5D6E-409C-BE32-E72D297353CC}">
              <c16:uniqueId val="{00000005-C81E-433F-B62B-CCEB9C56F9FB}"/>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Sheet1!$H$2:$H$32</c:f>
              <c:numCache>
                <c:formatCode>0%</c:formatCode>
                <c:ptCount val="31"/>
                <c:pt idx="0">
                  <c:v>0.99999999000000006</c:v>
                </c:pt>
                <c:pt idx="1">
                  <c:v>0.99727520000000014</c:v>
                </c:pt>
                <c:pt idx="2">
                  <c:v>0.98910081999999999</c:v>
                </c:pt>
                <c:pt idx="3">
                  <c:v>1</c:v>
                </c:pt>
                <c:pt idx="4">
                  <c:v>0.99727522000000002</c:v>
                </c:pt>
                <c:pt idx="5">
                  <c:v>0.99727520000000003</c:v>
                </c:pt>
                <c:pt idx="6">
                  <c:v>0.99999999000000006</c:v>
                </c:pt>
                <c:pt idx="7">
                  <c:v>0.99182561000000002</c:v>
                </c:pt>
                <c:pt idx="8">
                  <c:v>0.98637602999999996</c:v>
                </c:pt>
                <c:pt idx="9">
                  <c:v>0.98365122999999999</c:v>
                </c:pt>
                <c:pt idx="10">
                  <c:v>0.99455041</c:v>
                </c:pt>
                <c:pt idx="11">
                  <c:v>0.94550407999999997</c:v>
                </c:pt>
                <c:pt idx="12">
                  <c:v>0.99455041999999994</c:v>
                </c:pt>
                <c:pt idx="13">
                  <c:v>0.93732970000000004</c:v>
                </c:pt>
                <c:pt idx="14">
                  <c:v>0.94550407999999997</c:v>
                </c:pt>
                <c:pt idx="15">
                  <c:v>0.95912806000000006</c:v>
                </c:pt>
                <c:pt idx="16">
                  <c:v>0.96185287000000008</c:v>
                </c:pt>
                <c:pt idx="17">
                  <c:v>0.97002724000000007</c:v>
                </c:pt>
                <c:pt idx="18">
                  <c:v>0.82833787000000003</c:v>
                </c:pt>
                <c:pt idx="19">
                  <c:v>0.93460490000000007</c:v>
                </c:pt>
                <c:pt idx="20">
                  <c:v>0.90190735</c:v>
                </c:pt>
                <c:pt idx="21">
                  <c:v>0.77656676000000002</c:v>
                </c:pt>
                <c:pt idx="22">
                  <c:v>0.89373298000000001</c:v>
                </c:pt>
                <c:pt idx="23">
                  <c:v>0.91280653999999994</c:v>
                </c:pt>
                <c:pt idx="24">
                  <c:v>0.99182560999999991</c:v>
                </c:pt>
                <c:pt idx="25">
                  <c:v>0.86648501999999994</c:v>
                </c:pt>
                <c:pt idx="26">
                  <c:v>0.86103543000000005</c:v>
                </c:pt>
                <c:pt idx="27">
                  <c:v>0.83923705999999998</c:v>
                </c:pt>
                <c:pt idx="28">
                  <c:v>0.88010898999999987</c:v>
                </c:pt>
                <c:pt idx="29">
                  <c:v>0.85286102999999991</c:v>
                </c:pt>
                <c:pt idx="30">
                  <c:v>0.80381471999999998</c:v>
                </c:pt>
              </c:numCache>
            </c:numRef>
          </c:val>
          <c:extLst>
            <c:ext xmlns:c16="http://schemas.microsoft.com/office/drawing/2014/chart" uri="{C3380CC4-5D6E-409C-BE32-E72D297353CC}">
              <c16:uniqueId val="{00000006-C81E-433F-B62B-CCEB9C56F9FB}"/>
            </c:ext>
          </c:extLst>
        </c:ser>
        <c:dLbls>
          <c:showLegendKey val="0"/>
          <c:showVal val="0"/>
          <c:showCatName val="0"/>
          <c:showSerName val="0"/>
          <c:showPercent val="0"/>
          <c:showBubbleSize val="0"/>
        </c:dLbls>
        <c:gapWidth val="219"/>
        <c:overlap val="-27"/>
        <c:axId val="758249248"/>
        <c:axId val="75825248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Sheet1!$A$2:$A$32</c:f>
              <c:strCache>
                <c:ptCount val="31"/>
                <c:pt idx="0">
                  <c:v>Prebiotics</c:v>
                </c:pt>
                <c:pt idx="1">
                  <c:v>Vitamin C</c:v>
                </c:pt>
                <c:pt idx="2">
                  <c:v>Multivitamin</c:v>
                </c:pt>
                <c:pt idx="3">
                  <c:v>Vitamin D</c:v>
                </c:pt>
                <c:pt idx="4">
                  <c:v>Calcium</c:v>
                </c:pt>
                <c:pt idx="5">
                  <c:v>Iron</c:v>
                </c:pt>
                <c:pt idx="6">
                  <c:v>Omega-3s</c:v>
                </c:pt>
                <c:pt idx="7">
                  <c:v>Magnesium</c:v>
                </c:pt>
                <c:pt idx="8">
                  <c:v>Probiotics</c:v>
                </c:pt>
                <c:pt idx="9">
                  <c:v>Antioxidants</c:v>
                </c:pt>
                <c:pt idx="10">
                  <c:v>Protein Powder</c:v>
                </c:pt>
                <c:pt idx="11">
                  <c:v>Collagen</c:v>
                </c:pt>
                <c:pt idx="12">
                  <c:v>Curcumin/ Turmeric</c:v>
                </c:pt>
                <c:pt idx="13">
                  <c:v>Melatonin</c:v>
                </c:pt>
                <c:pt idx="14">
                  <c:v>Glucosamine</c:v>
                </c:pt>
                <c:pt idx="15">
                  <c:v>Biotin</c:v>
                </c:pt>
                <c:pt idx="16">
                  <c:v>Vitamin K2</c:v>
                </c:pt>
                <c:pt idx="17">
                  <c:v>Mushrooms</c:v>
                </c:pt>
                <c:pt idx="18">
                  <c:v>CBD</c:v>
                </c:pt>
                <c:pt idx="19">
                  <c:v>Postbiotics</c:v>
                </c:pt>
                <c:pt idx="20">
                  <c:v>Lutein</c:v>
                </c:pt>
                <c:pt idx="21">
                  <c:v>CoQ10</c:v>
                </c:pt>
                <c:pt idx="22">
                  <c:v>Glutathione</c:v>
                </c:pt>
                <c:pt idx="23">
                  <c:v>Synbiotics</c:v>
                </c:pt>
                <c:pt idx="24">
                  <c:v>Ashwagandha</c:v>
                </c:pt>
                <c:pt idx="25">
                  <c:v>Choline</c:v>
                </c:pt>
                <c:pt idx="26">
                  <c:v>MSM</c:v>
                </c:pt>
                <c:pt idx="27">
                  <c:v>Astaxanthin</c:v>
                </c:pt>
                <c:pt idx="28">
                  <c:v>Alpha-GPC</c:v>
                </c:pt>
                <c:pt idx="29">
                  <c:v>Citicoline</c:v>
                </c:pt>
                <c:pt idx="30">
                  <c:v>Nootropics</c:v>
                </c:pt>
              </c:strCache>
            </c:strRef>
          </c:cat>
          <c:val>
            <c:numRef>
              <c:f>Sheet1!$I$2:$I$32</c:f>
              <c:numCache>
                <c:formatCode>0%</c:formatCode>
                <c:ptCount val="31"/>
                <c:pt idx="0">
                  <c:v>0.84516435999999995</c:v>
                </c:pt>
                <c:pt idx="1">
                  <c:v>0.99333015999999996</c:v>
                </c:pt>
                <c:pt idx="2">
                  <c:v>0.98880418000000003</c:v>
                </c:pt>
                <c:pt idx="3">
                  <c:v>0.98785134999999991</c:v>
                </c:pt>
                <c:pt idx="4">
                  <c:v>0.98594568000000005</c:v>
                </c:pt>
                <c:pt idx="5">
                  <c:v>0.98546927000000006</c:v>
                </c:pt>
                <c:pt idx="6">
                  <c:v>0.97546451000000001</c:v>
                </c:pt>
                <c:pt idx="7">
                  <c:v>0.96950928999999997</c:v>
                </c:pt>
                <c:pt idx="8">
                  <c:v>0.94163888000000007</c:v>
                </c:pt>
                <c:pt idx="9">
                  <c:v>0.94140066999999994</c:v>
                </c:pt>
                <c:pt idx="10">
                  <c:v>0.92448785</c:v>
                </c:pt>
                <c:pt idx="11">
                  <c:v>0.90638399999999997</c:v>
                </c:pt>
                <c:pt idx="12">
                  <c:v>0.8851834300000001</c:v>
                </c:pt>
                <c:pt idx="13">
                  <c:v>0.88161029000000002</c:v>
                </c:pt>
                <c:pt idx="14">
                  <c:v>0.77393997000000003</c:v>
                </c:pt>
                <c:pt idx="15">
                  <c:v>0.72725107</c:v>
                </c:pt>
                <c:pt idx="16">
                  <c:v>0.71939017999999999</c:v>
                </c:pt>
                <c:pt idx="17">
                  <c:v>0.69938064999999994</c:v>
                </c:pt>
                <c:pt idx="18">
                  <c:v>0.68913768000000009</c:v>
                </c:pt>
                <c:pt idx="19">
                  <c:v>0.61148166000000004</c:v>
                </c:pt>
                <c:pt idx="20">
                  <c:v>0.57503574000000002</c:v>
                </c:pt>
                <c:pt idx="21">
                  <c:v>0.53668412999999993</c:v>
                </c:pt>
                <c:pt idx="22">
                  <c:v>0.51095760000000001</c:v>
                </c:pt>
                <c:pt idx="23">
                  <c:v>0.50452596999999999</c:v>
                </c:pt>
                <c:pt idx="24">
                  <c:v>0.49356836999999998</c:v>
                </c:pt>
                <c:pt idx="25">
                  <c:v>0.47784659000000002</c:v>
                </c:pt>
                <c:pt idx="26">
                  <c:v>0.47165316000000002</c:v>
                </c:pt>
                <c:pt idx="27">
                  <c:v>0.42663171999999999</c:v>
                </c:pt>
                <c:pt idx="28">
                  <c:v>0.41853263000000002</c:v>
                </c:pt>
                <c:pt idx="29">
                  <c:v>0.39352072000000005</c:v>
                </c:pt>
                <c:pt idx="30">
                  <c:v>0.39280610999999999</c:v>
                </c:pt>
              </c:numCache>
            </c:numRef>
          </c:val>
          <c:smooth val="0"/>
          <c:extLst>
            <c:ext xmlns:c16="http://schemas.microsoft.com/office/drawing/2014/chart" uri="{C3380CC4-5D6E-409C-BE32-E72D297353CC}">
              <c16:uniqueId val="{00000007-C81E-433F-B62B-CCEB9C56F9FB}"/>
            </c:ext>
          </c:extLst>
        </c:ser>
        <c:dLbls>
          <c:showLegendKey val="0"/>
          <c:showVal val="0"/>
          <c:showCatName val="0"/>
          <c:showSerName val="0"/>
          <c:showPercent val="0"/>
          <c:showBubbleSize val="0"/>
        </c:dLbls>
        <c:marker val="1"/>
        <c:smooth val="0"/>
        <c:axId val="758249248"/>
        <c:axId val="758252488"/>
      </c:lineChart>
      <c:catAx>
        <c:axId val="758249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52488"/>
        <c:crosses val="autoZero"/>
        <c:auto val="1"/>
        <c:lblAlgn val="ctr"/>
        <c:lblOffset val="100"/>
        <c:noMultiLvlLbl val="0"/>
      </c:catAx>
      <c:valAx>
        <c:axId val="7582524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49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Citicoline</c:v>
                </c:pt>
                <c:pt idx="1">
                  <c:v>Alpha-GPC</c:v>
                </c:pt>
                <c:pt idx="2">
                  <c:v>Nootropics</c:v>
                </c:pt>
                <c:pt idx="3">
                  <c:v>Choline</c:v>
                </c:pt>
                <c:pt idx="4">
                  <c:v>Synbiotics</c:v>
                </c:pt>
                <c:pt idx="5">
                  <c:v>Astaxanthin</c:v>
                </c:pt>
                <c:pt idx="6">
                  <c:v>MSM</c:v>
                </c:pt>
                <c:pt idx="7">
                  <c:v>CoQ10</c:v>
                </c:pt>
                <c:pt idx="8">
                  <c:v>CBD</c:v>
                </c:pt>
                <c:pt idx="9">
                  <c:v>Glutathione</c:v>
                </c:pt>
                <c:pt idx="10">
                  <c:v>Postbiotics</c:v>
                </c:pt>
                <c:pt idx="11">
                  <c:v>Lutein</c:v>
                </c:pt>
                <c:pt idx="12">
                  <c:v>Ashwagandha</c:v>
                </c:pt>
                <c:pt idx="13">
                  <c:v>Mushrooms </c:v>
                </c:pt>
                <c:pt idx="14">
                  <c:v>Vitamin K2</c:v>
                </c:pt>
                <c:pt idx="15">
                  <c:v>Glucosamine</c:v>
                </c:pt>
                <c:pt idx="16">
                  <c:v>Biotin</c:v>
                </c:pt>
                <c:pt idx="17">
                  <c:v>Prebiotics</c:v>
                </c:pt>
                <c:pt idx="18">
                  <c:v>Collagen</c:v>
                </c:pt>
                <c:pt idx="19">
                  <c:v>Antioxidants</c:v>
                </c:pt>
                <c:pt idx="20">
                  <c:v>Melatonin</c:v>
                </c:pt>
                <c:pt idx="21">
                  <c:v>Curcumin/ Turmeric</c:v>
                </c:pt>
                <c:pt idx="22">
                  <c:v>Protein Powder</c:v>
                </c:pt>
                <c:pt idx="23">
                  <c:v>Probiotics</c:v>
                </c:pt>
                <c:pt idx="24">
                  <c:v>Magnesium</c:v>
                </c:pt>
                <c:pt idx="25">
                  <c:v>Omega-3s </c:v>
                </c:pt>
                <c:pt idx="26">
                  <c:v>Iron</c:v>
                </c:pt>
                <c:pt idx="27">
                  <c:v>Calcium</c:v>
                </c:pt>
                <c:pt idx="28">
                  <c:v>Vitamin D</c:v>
                </c:pt>
                <c:pt idx="29">
                  <c:v>Multivitamin</c:v>
                </c:pt>
                <c:pt idx="30">
                  <c:v>Vitamin C</c:v>
                </c:pt>
              </c:strCache>
            </c:strRef>
          </c:cat>
          <c:val>
            <c:numRef>
              <c:f>Sheet1!$B$2:$B$32</c:f>
              <c:numCache>
                <c:formatCode>0%</c:formatCode>
                <c:ptCount val="31"/>
                <c:pt idx="0">
                  <c:v>2.9537879999999999E-2</c:v>
                </c:pt>
                <c:pt idx="1">
                  <c:v>3.0490710000000001E-2</c:v>
                </c:pt>
                <c:pt idx="2">
                  <c:v>3.4302050000000001E-2</c:v>
                </c:pt>
                <c:pt idx="3">
                  <c:v>3.5969510000000003E-2</c:v>
                </c:pt>
                <c:pt idx="4">
                  <c:v>3.978085E-2</c:v>
                </c:pt>
                <c:pt idx="5">
                  <c:v>4.0495469999999999E-2</c:v>
                </c:pt>
                <c:pt idx="6">
                  <c:v>4.2639349999999999E-2</c:v>
                </c:pt>
                <c:pt idx="7">
                  <c:v>5.8599329999999998E-2</c:v>
                </c:pt>
                <c:pt idx="8">
                  <c:v>5.9075750000000003E-2</c:v>
                </c:pt>
                <c:pt idx="9">
                  <c:v>5.9313960000000013E-2</c:v>
                </c:pt>
                <c:pt idx="10">
                  <c:v>6.4792759999999991E-2</c:v>
                </c:pt>
                <c:pt idx="11">
                  <c:v>7.0747980000000002E-2</c:v>
                </c:pt>
                <c:pt idx="12">
                  <c:v>7.3130059999999997E-2</c:v>
                </c:pt>
                <c:pt idx="13">
                  <c:v>7.8132439999999997E-2</c:v>
                </c:pt>
                <c:pt idx="14">
                  <c:v>9.0757499999999991E-2</c:v>
                </c:pt>
                <c:pt idx="15">
                  <c:v>9.5521679999999998E-2</c:v>
                </c:pt>
                <c:pt idx="16">
                  <c:v>0.10743211</c:v>
                </c:pt>
                <c:pt idx="17">
                  <c:v>0.12887088999999999</c:v>
                </c:pt>
                <c:pt idx="18">
                  <c:v>0.13673178</c:v>
                </c:pt>
                <c:pt idx="19">
                  <c:v>0.14554549999999999</c:v>
                </c:pt>
                <c:pt idx="20">
                  <c:v>0.14626011999999999</c:v>
                </c:pt>
                <c:pt idx="21">
                  <c:v>0.15459743000000001</c:v>
                </c:pt>
                <c:pt idx="22">
                  <c:v>0.16865173999999999</c:v>
                </c:pt>
                <c:pt idx="23">
                  <c:v>0.20366840999999999</c:v>
                </c:pt>
                <c:pt idx="24">
                  <c:v>0.20533587</c:v>
                </c:pt>
                <c:pt idx="25">
                  <c:v>0.23797045999999999</c:v>
                </c:pt>
                <c:pt idx="26">
                  <c:v>0.26107669999999999</c:v>
                </c:pt>
                <c:pt idx="27">
                  <c:v>0.27918056000000002</c:v>
                </c:pt>
                <c:pt idx="28">
                  <c:v>0.36350642999999999</c:v>
                </c:pt>
                <c:pt idx="29">
                  <c:v>0.37232015000000002</c:v>
                </c:pt>
                <c:pt idx="30">
                  <c:v>0.39757027</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Citicoline</c:v>
                </c:pt>
                <c:pt idx="1">
                  <c:v>Alpha-GPC</c:v>
                </c:pt>
                <c:pt idx="2">
                  <c:v>Nootropics</c:v>
                </c:pt>
                <c:pt idx="3">
                  <c:v>Choline</c:v>
                </c:pt>
                <c:pt idx="4">
                  <c:v>Synbiotics</c:v>
                </c:pt>
                <c:pt idx="5">
                  <c:v>Astaxanthin</c:v>
                </c:pt>
                <c:pt idx="6">
                  <c:v>MSM</c:v>
                </c:pt>
                <c:pt idx="7">
                  <c:v>CoQ10</c:v>
                </c:pt>
                <c:pt idx="8">
                  <c:v>CBD</c:v>
                </c:pt>
                <c:pt idx="9">
                  <c:v>Glutathione</c:v>
                </c:pt>
                <c:pt idx="10">
                  <c:v>Postbiotics</c:v>
                </c:pt>
                <c:pt idx="11">
                  <c:v>Lutein</c:v>
                </c:pt>
                <c:pt idx="12">
                  <c:v>Ashwagandha</c:v>
                </c:pt>
                <c:pt idx="13">
                  <c:v>Mushrooms </c:v>
                </c:pt>
                <c:pt idx="14">
                  <c:v>Vitamin K2</c:v>
                </c:pt>
                <c:pt idx="15">
                  <c:v>Glucosamine</c:v>
                </c:pt>
                <c:pt idx="16">
                  <c:v>Biotin</c:v>
                </c:pt>
                <c:pt idx="17">
                  <c:v>Prebiotics</c:v>
                </c:pt>
                <c:pt idx="18">
                  <c:v>Collagen</c:v>
                </c:pt>
                <c:pt idx="19">
                  <c:v>Antioxidants</c:v>
                </c:pt>
                <c:pt idx="20">
                  <c:v>Melatonin</c:v>
                </c:pt>
                <c:pt idx="21">
                  <c:v>Curcumin/ Turmeric</c:v>
                </c:pt>
                <c:pt idx="22">
                  <c:v>Protein Powder</c:v>
                </c:pt>
                <c:pt idx="23">
                  <c:v>Probiotics</c:v>
                </c:pt>
                <c:pt idx="24">
                  <c:v>Magnesium</c:v>
                </c:pt>
                <c:pt idx="25">
                  <c:v>Omega-3s </c:v>
                </c:pt>
                <c:pt idx="26">
                  <c:v>Iron</c:v>
                </c:pt>
                <c:pt idx="27">
                  <c:v>Calcium</c:v>
                </c:pt>
                <c:pt idx="28">
                  <c:v>Vitamin D</c:v>
                </c:pt>
                <c:pt idx="29">
                  <c:v>Multivitamin</c:v>
                </c:pt>
                <c:pt idx="30">
                  <c:v>Vitamin C</c:v>
                </c:pt>
              </c:strCache>
            </c:strRef>
          </c:cat>
          <c:val>
            <c:numRef>
              <c:f>Sheet1!$C$2:$C$32</c:f>
              <c:numCache>
                <c:formatCode>0%</c:formatCode>
                <c:ptCount val="31"/>
                <c:pt idx="0">
                  <c:v>8.4087659999999995E-2</c:v>
                </c:pt>
                <c:pt idx="1">
                  <c:v>8.9566459999999987E-2</c:v>
                </c:pt>
                <c:pt idx="2">
                  <c:v>7.5988569999999991E-2</c:v>
                </c:pt>
                <c:pt idx="3">
                  <c:v>9.409242000000001E-2</c:v>
                </c:pt>
                <c:pt idx="4">
                  <c:v>0.11410194999999999</c:v>
                </c:pt>
                <c:pt idx="5">
                  <c:v>9.2424959999999987E-2</c:v>
                </c:pt>
                <c:pt idx="6">
                  <c:v>9.4807050000000004E-2</c:v>
                </c:pt>
                <c:pt idx="7">
                  <c:v>0.12148642</c:v>
                </c:pt>
                <c:pt idx="8">
                  <c:v>0.15555026</c:v>
                </c:pt>
                <c:pt idx="9">
                  <c:v>0.11600762000000001</c:v>
                </c:pt>
                <c:pt idx="10">
                  <c:v>0.12672701</c:v>
                </c:pt>
                <c:pt idx="11">
                  <c:v>0.12934730999999999</c:v>
                </c:pt>
                <c:pt idx="12">
                  <c:v>0.12434493000000001</c:v>
                </c:pt>
                <c:pt idx="13">
                  <c:v>0.16793711</c:v>
                </c:pt>
                <c:pt idx="14">
                  <c:v>0.17365412</c:v>
                </c:pt>
                <c:pt idx="15">
                  <c:v>0.18604097</c:v>
                </c:pt>
                <c:pt idx="16">
                  <c:v>0.17293949</c:v>
                </c:pt>
                <c:pt idx="17">
                  <c:v>0.22201048000000001</c:v>
                </c:pt>
                <c:pt idx="18">
                  <c:v>0.23535017</c:v>
                </c:pt>
                <c:pt idx="19">
                  <c:v>0.27274893</c:v>
                </c:pt>
                <c:pt idx="20">
                  <c:v>0.25583611000000001</c:v>
                </c:pt>
                <c:pt idx="21">
                  <c:v>0.22987136999999999</c:v>
                </c:pt>
                <c:pt idx="22">
                  <c:v>0.25797998999999999</c:v>
                </c:pt>
                <c:pt idx="23">
                  <c:v>0.27465460000000003</c:v>
                </c:pt>
                <c:pt idx="24">
                  <c:v>0.29132920000000001</c:v>
                </c:pt>
                <c:pt idx="25">
                  <c:v>0.30323963999999998</c:v>
                </c:pt>
                <c:pt idx="26">
                  <c:v>0.36231539000000001</c:v>
                </c:pt>
                <c:pt idx="27">
                  <c:v>0.36517389</c:v>
                </c:pt>
                <c:pt idx="28">
                  <c:v>0.33492138999999999</c:v>
                </c:pt>
                <c:pt idx="29">
                  <c:v>0.34873748999999998</c:v>
                </c:pt>
                <c:pt idx="30">
                  <c:v>0.36255359999999998</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Citicoline</c:v>
                </c:pt>
                <c:pt idx="1">
                  <c:v>Alpha-GPC</c:v>
                </c:pt>
                <c:pt idx="2">
                  <c:v>Nootropics</c:v>
                </c:pt>
                <c:pt idx="3">
                  <c:v>Choline</c:v>
                </c:pt>
                <c:pt idx="4">
                  <c:v>Synbiotics</c:v>
                </c:pt>
                <c:pt idx="5">
                  <c:v>Astaxanthin</c:v>
                </c:pt>
                <c:pt idx="6">
                  <c:v>MSM</c:v>
                </c:pt>
                <c:pt idx="7">
                  <c:v>CoQ10</c:v>
                </c:pt>
                <c:pt idx="8">
                  <c:v>CBD</c:v>
                </c:pt>
                <c:pt idx="9">
                  <c:v>Glutathione</c:v>
                </c:pt>
                <c:pt idx="10">
                  <c:v>Postbiotics</c:v>
                </c:pt>
                <c:pt idx="11">
                  <c:v>Lutein</c:v>
                </c:pt>
                <c:pt idx="12">
                  <c:v>Ashwagandha</c:v>
                </c:pt>
                <c:pt idx="13">
                  <c:v>Mushrooms </c:v>
                </c:pt>
                <c:pt idx="14">
                  <c:v>Vitamin K2</c:v>
                </c:pt>
                <c:pt idx="15">
                  <c:v>Glucosamine</c:v>
                </c:pt>
                <c:pt idx="16">
                  <c:v>Biotin</c:v>
                </c:pt>
                <c:pt idx="17">
                  <c:v>Prebiotics</c:v>
                </c:pt>
                <c:pt idx="18">
                  <c:v>Collagen</c:v>
                </c:pt>
                <c:pt idx="19">
                  <c:v>Antioxidants</c:v>
                </c:pt>
                <c:pt idx="20">
                  <c:v>Melatonin</c:v>
                </c:pt>
                <c:pt idx="21">
                  <c:v>Curcumin/ Turmeric</c:v>
                </c:pt>
                <c:pt idx="22">
                  <c:v>Protein Powder</c:v>
                </c:pt>
                <c:pt idx="23">
                  <c:v>Probiotics</c:v>
                </c:pt>
                <c:pt idx="24">
                  <c:v>Magnesium</c:v>
                </c:pt>
                <c:pt idx="25">
                  <c:v>Omega-3s </c:v>
                </c:pt>
                <c:pt idx="26">
                  <c:v>Iron</c:v>
                </c:pt>
                <c:pt idx="27">
                  <c:v>Calcium</c:v>
                </c:pt>
                <c:pt idx="28">
                  <c:v>Vitamin D</c:v>
                </c:pt>
                <c:pt idx="29">
                  <c:v>Multivitamin</c:v>
                </c:pt>
                <c:pt idx="30">
                  <c:v>Vitamin C</c:v>
                </c:pt>
              </c:strCache>
            </c:strRef>
          </c:cat>
          <c:val>
            <c:numRef>
              <c:f>Sheet1!$D$2:$D$32</c:f>
              <c:numCache>
                <c:formatCode>0%</c:formatCode>
                <c:ptCount val="31"/>
                <c:pt idx="0">
                  <c:v>0.11767508</c:v>
                </c:pt>
                <c:pt idx="1">
                  <c:v>0.13411148000000001</c:v>
                </c:pt>
                <c:pt idx="2">
                  <c:v>0.11862792</c:v>
                </c:pt>
                <c:pt idx="3">
                  <c:v>0.13696999000000001</c:v>
                </c:pt>
                <c:pt idx="4">
                  <c:v>0.14935683999999999</c:v>
                </c:pt>
                <c:pt idx="5">
                  <c:v>0.13720819000000001</c:v>
                </c:pt>
                <c:pt idx="6">
                  <c:v>0.14125773999999999</c:v>
                </c:pt>
                <c:pt idx="7">
                  <c:v>0.16079085000000001</c:v>
                </c:pt>
                <c:pt idx="8">
                  <c:v>0.20914721</c:v>
                </c:pt>
                <c:pt idx="9">
                  <c:v>0.15221534</c:v>
                </c:pt>
                <c:pt idx="10">
                  <c:v>0.18532635</c:v>
                </c:pt>
                <c:pt idx="11">
                  <c:v>0.17389233000000001</c:v>
                </c:pt>
                <c:pt idx="12">
                  <c:v>0.13292044</c:v>
                </c:pt>
                <c:pt idx="13">
                  <c:v>0.18937588999999999</c:v>
                </c:pt>
                <c:pt idx="14">
                  <c:v>0.19890424000000001</c:v>
                </c:pt>
                <c:pt idx="15">
                  <c:v>0.22868031999999999</c:v>
                </c:pt>
                <c:pt idx="16">
                  <c:v>0.20247736999999999</c:v>
                </c:pt>
                <c:pt idx="17">
                  <c:v>0.25797998999999999</c:v>
                </c:pt>
                <c:pt idx="18">
                  <c:v>0.27251071999999998</c:v>
                </c:pt>
                <c:pt idx="19">
                  <c:v>0.31110051999999999</c:v>
                </c:pt>
                <c:pt idx="20">
                  <c:v>0.25702715999999998</c:v>
                </c:pt>
                <c:pt idx="21">
                  <c:v>0.25535970000000002</c:v>
                </c:pt>
                <c:pt idx="22">
                  <c:v>0.26155311999999997</c:v>
                </c:pt>
                <c:pt idx="23">
                  <c:v>0.27822773000000001</c:v>
                </c:pt>
                <c:pt idx="24">
                  <c:v>0.29633158999999998</c:v>
                </c:pt>
                <c:pt idx="25">
                  <c:v>0.29275846</c:v>
                </c:pt>
                <c:pt idx="26">
                  <c:v>0.25464506999999997</c:v>
                </c:pt>
                <c:pt idx="27">
                  <c:v>0.24154359</c:v>
                </c:pt>
                <c:pt idx="28">
                  <c:v>0.20581229000000001</c:v>
                </c:pt>
                <c:pt idx="29">
                  <c:v>0.20223916</c:v>
                </c:pt>
                <c:pt idx="30">
                  <c:v>0.18246783999999999</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Citicoline</c:v>
                </c:pt>
                <c:pt idx="1">
                  <c:v>Alpha-GPC</c:v>
                </c:pt>
                <c:pt idx="2">
                  <c:v>Nootropics</c:v>
                </c:pt>
                <c:pt idx="3">
                  <c:v>Choline</c:v>
                </c:pt>
                <c:pt idx="4">
                  <c:v>Synbiotics</c:v>
                </c:pt>
                <c:pt idx="5">
                  <c:v>Astaxanthin</c:v>
                </c:pt>
                <c:pt idx="6">
                  <c:v>MSM</c:v>
                </c:pt>
                <c:pt idx="7">
                  <c:v>CoQ10</c:v>
                </c:pt>
                <c:pt idx="8">
                  <c:v>CBD</c:v>
                </c:pt>
                <c:pt idx="9">
                  <c:v>Glutathione</c:v>
                </c:pt>
                <c:pt idx="10">
                  <c:v>Postbiotics</c:v>
                </c:pt>
                <c:pt idx="11">
                  <c:v>Lutein</c:v>
                </c:pt>
                <c:pt idx="12">
                  <c:v>Ashwagandha</c:v>
                </c:pt>
                <c:pt idx="13">
                  <c:v>Mushrooms </c:v>
                </c:pt>
                <c:pt idx="14">
                  <c:v>Vitamin K2</c:v>
                </c:pt>
                <c:pt idx="15">
                  <c:v>Glucosamine</c:v>
                </c:pt>
                <c:pt idx="16">
                  <c:v>Biotin</c:v>
                </c:pt>
                <c:pt idx="17">
                  <c:v>Prebiotics</c:v>
                </c:pt>
                <c:pt idx="18">
                  <c:v>Collagen</c:v>
                </c:pt>
                <c:pt idx="19">
                  <c:v>Antioxidants</c:v>
                </c:pt>
                <c:pt idx="20">
                  <c:v>Melatonin</c:v>
                </c:pt>
                <c:pt idx="21">
                  <c:v>Curcumin/ Turmeric</c:v>
                </c:pt>
                <c:pt idx="22">
                  <c:v>Protein Powder</c:v>
                </c:pt>
                <c:pt idx="23">
                  <c:v>Probiotics</c:v>
                </c:pt>
                <c:pt idx="24">
                  <c:v>Magnesium</c:v>
                </c:pt>
                <c:pt idx="25">
                  <c:v>Omega-3s </c:v>
                </c:pt>
                <c:pt idx="26">
                  <c:v>Iron</c:v>
                </c:pt>
                <c:pt idx="27">
                  <c:v>Calcium</c:v>
                </c:pt>
                <c:pt idx="28">
                  <c:v>Vitamin D</c:v>
                </c:pt>
                <c:pt idx="29">
                  <c:v>Multivitamin</c:v>
                </c:pt>
                <c:pt idx="30">
                  <c:v>Vitamin C</c:v>
                </c:pt>
              </c:strCache>
            </c:strRef>
          </c:cat>
          <c:val>
            <c:numRef>
              <c:f>Sheet1!$E$2:$E$32</c:f>
              <c:numCache>
                <c:formatCode>0%</c:formatCode>
                <c:ptCount val="31"/>
                <c:pt idx="0">
                  <c:v>0.16222010000000001</c:v>
                </c:pt>
                <c:pt idx="1">
                  <c:v>0.16436397999999999</c:v>
                </c:pt>
                <c:pt idx="2">
                  <c:v>0.16388757000000001</c:v>
                </c:pt>
                <c:pt idx="3">
                  <c:v>0.21081467000000001</c:v>
                </c:pt>
                <c:pt idx="4">
                  <c:v>0.20128633000000001</c:v>
                </c:pt>
                <c:pt idx="5">
                  <c:v>0.15650310000000001</c:v>
                </c:pt>
                <c:pt idx="6">
                  <c:v>0.19294902</c:v>
                </c:pt>
                <c:pt idx="7">
                  <c:v>0.19580753000000001</c:v>
                </c:pt>
                <c:pt idx="8">
                  <c:v>0.26536446000000002</c:v>
                </c:pt>
                <c:pt idx="9">
                  <c:v>0.18342068</c:v>
                </c:pt>
                <c:pt idx="10">
                  <c:v>0.23463554</c:v>
                </c:pt>
                <c:pt idx="11">
                  <c:v>0.20104812</c:v>
                </c:pt>
                <c:pt idx="12">
                  <c:v>0.16317293999999999</c:v>
                </c:pt>
                <c:pt idx="13">
                  <c:v>0.26393520999999998</c:v>
                </c:pt>
                <c:pt idx="14">
                  <c:v>0.25607432000000002</c:v>
                </c:pt>
                <c:pt idx="15">
                  <c:v>0.26369700000000001</c:v>
                </c:pt>
                <c:pt idx="16">
                  <c:v>0.24440210000000001</c:v>
                </c:pt>
                <c:pt idx="17">
                  <c:v>0.23630300000000001</c:v>
                </c:pt>
                <c:pt idx="18">
                  <c:v>0.26179132999999999</c:v>
                </c:pt>
                <c:pt idx="19">
                  <c:v>0.21200572000000001</c:v>
                </c:pt>
                <c:pt idx="20">
                  <c:v>0.22248689999999999</c:v>
                </c:pt>
                <c:pt idx="21">
                  <c:v>0.24535493</c:v>
                </c:pt>
                <c:pt idx="22">
                  <c:v>0.23630300000000001</c:v>
                </c:pt>
                <c:pt idx="23">
                  <c:v>0.18508814000000001</c:v>
                </c:pt>
                <c:pt idx="24">
                  <c:v>0.17651263</c:v>
                </c:pt>
                <c:pt idx="25">
                  <c:v>0.14149595000000001</c:v>
                </c:pt>
                <c:pt idx="26">
                  <c:v>0.10743211</c:v>
                </c:pt>
                <c:pt idx="27">
                  <c:v>0.10004763999999999</c:v>
                </c:pt>
                <c:pt idx="28">
                  <c:v>8.3611240000000003E-2</c:v>
                </c:pt>
                <c:pt idx="29">
                  <c:v>6.5507380000000004E-2</c:v>
                </c:pt>
                <c:pt idx="30">
                  <c:v>5.0738449999999997E-2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Citicoline</c:v>
                </c:pt>
                <c:pt idx="1">
                  <c:v>Alpha-GPC</c:v>
                </c:pt>
                <c:pt idx="2">
                  <c:v>Nootropics</c:v>
                </c:pt>
                <c:pt idx="3">
                  <c:v>Choline</c:v>
                </c:pt>
                <c:pt idx="4">
                  <c:v>Synbiotics</c:v>
                </c:pt>
                <c:pt idx="5">
                  <c:v>Astaxanthin</c:v>
                </c:pt>
                <c:pt idx="6">
                  <c:v>MSM</c:v>
                </c:pt>
                <c:pt idx="7">
                  <c:v>CoQ10</c:v>
                </c:pt>
                <c:pt idx="8">
                  <c:v>CBD</c:v>
                </c:pt>
                <c:pt idx="9">
                  <c:v>Glutathione</c:v>
                </c:pt>
                <c:pt idx="10">
                  <c:v>Postbiotics</c:v>
                </c:pt>
                <c:pt idx="11">
                  <c:v>Lutein</c:v>
                </c:pt>
                <c:pt idx="12">
                  <c:v>Ashwagandha</c:v>
                </c:pt>
                <c:pt idx="13">
                  <c:v>Mushrooms </c:v>
                </c:pt>
                <c:pt idx="14">
                  <c:v>Vitamin K2</c:v>
                </c:pt>
                <c:pt idx="15">
                  <c:v>Glucosamine</c:v>
                </c:pt>
                <c:pt idx="16">
                  <c:v>Biotin</c:v>
                </c:pt>
                <c:pt idx="17">
                  <c:v>Prebiotics</c:v>
                </c:pt>
                <c:pt idx="18">
                  <c:v>Collagen</c:v>
                </c:pt>
                <c:pt idx="19">
                  <c:v>Antioxidants</c:v>
                </c:pt>
                <c:pt idx="20">
                  <c:v>Melatonin</c:v>
                </c:pt>
                <c:pt idx="21">
                  <c:v>Curcumin/ Turmeric</c:v>
                </c:pt>
                <c:pt idx="22">
                  <c:v>Protein Powder</c:v>
                </c:pt>
                <c:pt idx="23">
                  <c:v>Probiotics</c:v>
                </c:pt>
                <c:pt idx="24">
                  <c:v>Magnesium</c:v>
                </c:pt>
                <c:pt idx="25">
                  <c:v>Omega-3s </c:v>
                </c:pt>
                <c:pt idx="26">
                  <c:v>Iron</c:v>
                </c:pt>
                <c:pt idx="27">
                  <c:v>Calcium</c:v>
                </c:pt>
                <c:pt idx="28">
                  <c:v>Vitamin D</c:v>
                </c:pt>
                <c:pt idx="29">
                  <c:v>Multivitamin</c:v>
                </c:pt>
                <c:pt idx="30">
                  <c:v>Vitamin C</c:v>
                </c:pt>
              </c:strCache>
            </c:strRef>
          </c:cat>
          <c:val>
            <c:numRef>
              <c:f>Sheet1!$F$2:$F$32</c:f>
              <c:numCache>
                <c:formatCode>0%</c:formatCode>
                <c:ptCount val="31"/>
                <c:pt idx="0">
                  <c:v>0.60647927999999995</c:v>
                </c:pt>
                <c:pt idx="1">
                  <c:v>0.58146737000000004</c:v>
                </c:pt>
                <c:pt idx="2">
                  <c:v>0.60719389999999995</c:v>
                </c:pt>
                <c:pt idx="3">
                  <c:v>0.52215341000000004</c:v>
                </c:pt>
                <c:pt idx="4">
                  <c:v>0.49547404</c:v>
                </c:pt>
                <c:pt idx="5">
                  <c:v>0.57336827000000001</c:v>
                </c:pt>
                <c:pt idx="6">
                  <c:v>0.52834682999999993</c:v>
                </c:pt>
                <c:pt idx="7">
                  <c:v>0.46331586000000002</c:v>
                </c:pt>
                <c:pt idx="8">
                  <c:v>0.31086232000000003</c:v>
                </c:pt>
                <c:pt idx="9">
                  <c:v>0.48904239999999999</c:v>
                </c:pt>
                <c:pt idx="10">
                  <c:v>0.38851834000000002</c:v>
                </c:pt>
                <c:pt idx="11">
                  <c:v>0.42496426999999998</c:v>
                </c:pt>
                <c:pt idx="12">
                  <c:v>0.50643163000000002</c:v>
                </c:pt>
                <c:pt idx="13">
                  <c:v>0.30061934000000001</c:v>
                </c:pt>
                <c:pt idx="14">
                  <c:v>0.28060981000000002</c:v>
                </c:pt>
                <c:pt idx="15">
                  <c:v>0.22606003</c:v>
                </c:pt>
                <c:pt idx="16">
                  <c:v>0.27274893</c:v>
                </c:pt>
                <c:pt idx="17">
                  <c:v>0.15483564</c:v>
                </c:pt>
                <c:pt idx="18">
                  <c:v>9.361601E-2</c:v>
                </c:pt>
                <c:pt idx="19">
                  <c:v>5.8599329999999998E-2</c:v>
                </c:pt>
                <c:pt idx="20">
                  <c:v>0.11838971</c:v>
                </c:pt>
                <c:pt idx="21">
                  <c:v>0.11481658</c:v>
                </c:pt>
                <c:pt idx="22">
                  <c:v>7.551215E-2</c:v>
                </c:pt>
                <c:pt idx="23">
                  <c:v>5.8361120000000002E-2</c:v>
                </c:pt>
                <c:pt idx="24">
                  <c:v>3.0490710000000001E-2</c:v>
                </c:pt>
                <c:pt idx="25">
                  <c:v>2.453549E-2</c:v>
                </c:pt>
                <c:pt idx="26">
                  <c:v>1.453073E-2</c:v>
                </c:pt>
                <c:pt idx="27">
                  <c:v>1.405431E-2</c:v>
                </c:pt>
                <c:pt idx="28">
                  <c:v>1.214864E-2</c:v>
                </c:pt>
                <c:pt idx="29">
                  <c:v>1.119581E-2</c:v>
                </c:pt>
                <c:pt idx="30">
                  <c:v>6.6698399999999998E-3</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Citicoline</c:v>
                </c:pt>
                <c:pt idx="1">
                  <c:v>Alpha-GPC</c:v>
                </c:pt>
                <c:pt idx="2">
                  <c:v>Nootropics</c:v>
                </c:pt>
                <c:pt idx="3">
                  <c:v>Choline</c:v>
                </c:pt>
                <c:pt idx="4">
                  <c:v>Astaxanthin</c:v>
                </c:pt>
                <c:pt idx="5">
                  <c:v>Synbiotics</c:v>
                </c:pt>
                <c:pt idx="6">
                  <c:v>MSM</c:v>
                </c:pt>
                <c:pt idx="7">
                  <c:v>CBD</c:v>
                </c:pt>
                <c:pt idx="8">
                  <c:v>CoQ10</c:v>
                </c:pt>
                <c:pt idx="9">
                  <c:v>Glutathione</c:v>
                </c:pt>
                <c:pt idx="10">
                  <c:v>Ashwagandha</c:v>
                </c:pt>
                <c:pt idx="11">
                  <c:v>Lutein</c:v>
                </c:pt>
                <c:pt idx="12">
                  <c:v>Postbiotics</c:v>
                </c:pt>
                <c:pt idx="13">
                  <c:v>Mushrooms</c:v>
                </c:pt>
                <c:pt idx="14">
                  <c:v>Vitamin K2</c:v>
                </c:pt>
                <c:pt idx="15">
                  <c:v>Glucosamine</c:v>
                </c:pt>
                <c:pt idx="16">
                  <c:v>Biotin</c:v>
                </c:pt>
                <c:pt idx="17">
                  <c:v>Melatonin</c:v>
                </c:pt>
                <c:pt idx="18">
                  <c:v>Collagen</c:v>
                </c:pt>
                <c:pt idx="19">
                  <c:v>Antioxidants</c:v>
                </c:pt>
                <c:pt idx="20">
                  <c:v>Curcumin/ Turmeric</c:v>
                </c:pt>
                <c:pt idx="21">
                  <c:v>Prebiotics</c:v>
                </c:pt>
                <c:pt idx="22">
                  <c:v>Protein Powder</c:v>
                </c:pt>
                <c:pt idx="23">
                  <c:v>Magnesium</c:v>
                </c:pt>
                <c:pt idx="24">
                  <c:v>Probiotics</c:v>
                </c:pt>
                <c:pt idx="25">
                  <c:v>Omega-3s</c:v>
                </c:pt>
                <c:pt idx="26">
                  <c:v>Iron</c:v>
                </c:pt>
                <c:pt idx="27">
                  <c:v>Calcium</c:v>
                </c:pt>
                <c:pt idx="28">
                  <c:v>Vitamin D</c:v>
                </c:pt>
                <c:pt idx="29">
                  <c:v>Multivitamin</c:v>
                </c:pt>
                <c:pt idx="30">
                  <c:v>Vitamin C</c:v>
                </c:pt>
              </c:strCache>
            </c:strRef>
          </c:cat>
          <c:val>
            <c:numRef>
              <c:f>Sheet1!$B$2:$B$32</c:f>
              <c:numCache>
                <c:formatCode>0%</c:formatCode>
                <c:ptCount val="31"/>
                <c:pt idx="0">
                  <c:v>5.7809329999999999E-2</c:v>
                </c:pt>
                <c:pt idx="1">
                  <c:v>6.0851930000000012E-2</c:v>
                </c:pt>
                <c:pt idx="2">
                  <c:v>6.5922919999999996E-2</c:v>
                </c:pt>
                <c:pt idx="3">
                  <c:v>6.7951319999999996E-2</c:v>
                </c:pt>
                <c:pt idx="4">
                  <c:v>7.5557810000000003E-2</c:v>
                </c:pt>
                <c:pt idx="5">
                  <c:v>7.9614599999999994E-2</c:v>
                </c:pt>
                <c:pt idx="6">
                  <c:v>8.012169999999999E-2</c:v>
                </c:pt>
                <c:pt idx="7">
                  <c:v>8.7728189999999998E-2</c:v>
                </c:pt>
                <c:pt idx="8">
                  <c:v>9.533469E-2</c:v>
                </c:pt>
                <c:pt idx="9">
                  <c:v>0.11359026</c:v>
                </c:pt>
                <c:pt idx="10">
                  <c:v>0.11663286</c:v>
                </c:pt>
                <c:pt idx="11">
                  <c:v>0.11663286</c:v>
                </c:pt>
                <c:pt idx="12">
                  <c:v>0.12474644999999999</c:v>
                </c:pt>
                <c:pt idx="13">
                  <c:v>0.12931034</c:v>
                </c:pt>
                <c:pt idx="14">
                  <c:v>0.14655172</c:v>
                </c:pt>
                <c:pt idx="15">
                  <c:v>0.14756591999999999</c:v>
                </c:pt>
                <c:pt idx="16">
                  <c:v>0.17393508999999999</c:v>
                </c:pt>
                <c:pt idx="17">
                  <c:v>0.20182555999999999</c:v>
                </c:pt>
                <c:pt idx="18">
                  <c:v>0.21501013999999999</c:v>
                </c:pt>
                <c:pt idx="19">
                  <c:v>0.22261663000000001</c:v>
                </c:pt>
                <c:pt idx="20">
                  <c:v>0.22616633</c:v>
                </c:pt>
                <c:pt idx="21">
                  <c:v>0.23732252000000001</c:v>
                </c:pt>
                <c:pt idx="22">
                  <c:v>0.24188641</c:v>
                </c:pt>
                <c:pt idx="23">
                  <c:v>0.26115619000000001</c:v>
                </c:pt>
                <c:pt idx="24">
                  <c:v>0.30172413999999997</c:v>
                </c:pt>
                <c:pt idx="25">
                  <c:v>0.30375254000000002</c:v>
                </c:pt>
                <c:pt idx="26">
                  <c:v>0.31541582000000001</c:v>
                </c:pt>
                <c:pt idx="27">
                  <c:v>0.35040568</c:v>
                </c:pt>
                <c:pt idx="28">
                  <c:v>0.40466531000000011</c:v>
                </c:pt>
                <c:pt idx="29">
                  <c:v>0.42089249000000001</c:v>
                </c:pt>
                <c:pt idx="30">
                  <c:v>0.46754563999999998</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Citicoline</c:v>
                </c:pt>
                <c:pt idx="1">
                  <c:v>Alpha-GPC</c:v>
                </c:pt>
                <c:pt idx="2">
                  <c:v>Nootropics</c:v>
                </c:pt>
                <c:pt idx="3">
                  <c:v>Choline</c:v>
                </c:pt>
                <c:pt idx="4">
                  <c:v>Astaxanthin</c:v>
                </c:pt>
                <c:pt idx="5">
                  <c:v>Synbiotics</c:v>
                </c:pt>
                <c:pt idx="6">
                  <c:v>MSM</c:v>
                </c:pt>
                <c:pt idx="7">
                  <c:v>CBD</c:v>
                </c:pt>
                <c:pt idx="8">
                  <c:v>CoQ10</c:v>
                </c:pt>
                <c:pt idx="9">
                  <c:v>Glutathione</c:v>
                </c:pt>
                <c:pt idx="10">
                  <c:v>Ashwagandha</c:v>
                </c:pt>
                <c:pt idx="11">
                  <c:v>Lutein</c:v>
                </c:pt>
                <c:pt idx="12">
                  <c:v>Postbiotics</c:v>
                </c:pt>
                <c:pt idx="13">
                  <c:v>Mushrooms</c:v>
                </c:pt>
                <c:pt idx="14">
                  <c:v>Vitamin K2</c:v>
                </c:pt>
                <c:pt idx="15">
                  <c:v>Glucosamine</c:v>
                </c:pt>
                <c:pt idx="16">
                  <c:v>Biotin</c:v>
                </c:pt>
                <c:pt idx="17">
                  <c:v>Melatonin</c:v>
                </c:pt>
                <c:pt idx="18">
                  <c:v>Collagen</c:v>
                </c:pt>
                <c:pt idx="19">
                  <c:v>Antioxidants</c:v>
                </c:pt>
                <c:pt idx="20">
                  <c:v>Curcumin/ Turmeric</c:v>
                </c:pt>
                <c:pt idx="21">
                  <c:v>Prebiotics</c:v>
                </c:pt>
                <c:pt idx="22">
                  <c:v>Protein Powder</c:v>
                </c:pt>
                <c:pt idx="23">
                  <c:v>Magnesium</c:v>
                </c:pt>
                <c:pt idx="24">
                  <c:v>Probiotics</c:v>
                </c:pt>
                <c:pt idx="25">
                  <c:v>Omega-3s</c:v>
                </c:pt>
                <c:pt idx="26">
                  <c:v>Iron</c:v>
                </c:pt>
                <c:pt idx="27">
                  <c:v>Calcium</c:v>
                </c:pt>
                <c:pt idx="28">
                  <c:v>Vitamin D</c:v>
                </c:pt>
                <c:pt idx="29">
                  <c:v>Multivitamin</c:v>
                </c:pt>
                <c:pt idx="30">
                  <c:v>Vitamin C</c:v>
                </c:pt>
              </c:strCache>
            </c:strRef>
          </c:cat>
          <c:val>
            <c:numRef>
              <c:f>Sheet1!$C$2:$C$32</c:f>
              <c:numCache>
                <c:formatCode>0%</c:formatCode>
                <c:ptCount val="31"/>
                <c:pt idx="0">
                  <c:v>0.15720081</c:v>
                </c:pt>
                <c:pt idx="1">
                  <c:v>0.16632859999999999</c:v>
                </c:pt>
                <c:pt idx="2">
                  <c:v>0.14198783000000001</c:v>
                </c:pt>
                <c:pt idx="3">
                  <c:v>0.16987830000000001</c:v>
                </c:pt>
                <c:pt idx="4">
                  <c:v>0.17342799</c:v>
                </c:pt>
                <c:pt idx="5">
                  <c:v>0.21095335000000001</c:v>
                </c:pt>
                <c:pt idx="6">
                  <c:v>0.17038539999999999</c:v>
                </c:pt>
                <c:pt idx="7">
                  <c:v>0.23377281999999999</c:v>
                </c:pt>
                <c:pt idx="8">
                  <c:v>0.19574037</c:v>
                </c:pt>
                <c:pt idx="9">
                  <c:v>0.19827586</c:v>
                </c:pt>
                <c:pt idx="10">
                  <c:v>0.20233266</c:v>
                </c:pt>
                <c:pt idx="11">
                  <c:v>0.21348884000000001</c:v>
                </c:pt>
                <c:pt idx="12">
                  <c:v>0.22565922999999999</c:v>
                </c:pt>
                <c:pt idx="13">
                  <c:v>0.24340771</c:v>
                </c:pt>
                <c:pt idx="14">
                  <c:v>0.27383366999999997</c:v>
                </c:pt>
                <c:pt idx="15">
                  <c:v>0.27231237000000003</c:v>
                </c:pt>
                <c:pt idx="16">
                  <c:v>0.25963489000000001</c:v>
                </c:pt>
                <c:pt idx="17">
                  <c:v>0.32200811000000001</c:v>
                </c:pt>
                <c:pt idx="18">
                  <c:v>0.31034483000000002</c:v>
                </c:pt>
                <c:pt idx="19">
                  <c:v>0.34229208999999999</c:v>
                </c:pt>
                <c:pt idx="20">
                  <c:v>0.29918864000000001</c:v>
                </c:pt>
                <c:pt idx="21">
                  <c:v>0.34077078999999999</c:v>
                </c:pt>
                <c:pt idx="22">
                  <c:v>0.3306288</c:v>
                </c:pt>
                <c:pt idx="23">
                  <c:v>0.35040568</c:v>
                </c:pt>
                <c:pt idx="24">
                  <c:v>0.34482759000000002</c:v>
                </c:pt>
                <c:pt idx="25">
                  <c:v>0.33468560000000003</c:v>
                </c:pt>
                <c:pt idx="26">
                  <c:v>0.38640974</c:v>
                </c:pt>
                <c:pt idx="27">
                  <c:v>0.37474645000000001</c:v>
                </c:pt>
                <c:pt idx="28">
                  <c:v>0.35040568</c:v>
                </c:pt>
                <c:pt idx="29">
                  <c:v>0.34685598000000001</c:v>
                </c:pt>
                <c:pt idx="30">
                  <c:v>0.33823529000000002</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Citicoline</c:v>
                </c:pt>
                <c:pt idx="1">
                  <c:v>Alpha-GPC</c:v>
                </c:pt>
                <c:pt idx="2">
                  <c:v>Nootropics</c:v>
                </c:pt>
                <c:pt idx="3">
                  <c:v>Choline</c:v>
                </c:pt>
                <c:pt idx="4">
                  <c:v>Astaxanthin</c:v>
                </c:pt>
                <c:pt idx="5">
                  <c:v>Synbiotics</c:v>
                </c:pt>
                <c:pt idx="6">
                  <c:v>MSM</c:v>
                </c:pt>
                <c:pt idx="7">
                  <c:v>CBD</c:v>
                </c:pt>
                <c:pt idx="8">
                  <c:v>CoQ10</c:v>
                </c:pt>
                <c:pt idx="9">
                  <c:v>Glutathione</c:v>
                </c:pt>
                <c:pt idx="10">
                  <c:v>Ashwagandha</c:v>
                </c:pt>
                <c:pt idx="11">
                  <c:v>Lutein</c:v>
                </c:pt>
                <c:pt idx="12">
                  <c:v>Postbiotics</c:v>
                </c:pt>
                <c:pt idx="13">
                  <c:v>Mushrooms</c:v>
                </c:pt>
                <c:pt idx="14">
                  <c:v>Vitamin K2</c:v>
                </c:pt>
                <c:pt idx="15">
                  <c:v>Glucosamine</c:v>
                </c:pt>
                <c:pt idx="16">
                  <c:v>Biotin</c:v>
                </c:pt>
                <c:pt idx="17">
                  <c:v>Melatonin</c:v>
                </c:pt>
                <c:pt idx="18">
                  <c:v>Collagen</c:v>
                </c:pt>
                <c:pt idx="19">
                  <c:v>Antioxidants</c:v>
                </c:pt>
                <c:pt idx="20">
                  <c:v>Curcumin/ Turmeric</c:v>
                </c:pt>
                <c:pt idx="21">
                  <c:v>Prebiotics</c:v>
                </c:pt>
                <c:pt idx="22">
                  <c:v>Protein Powder</c:v>
                </c:pt>
                <c:pt idx="23">
                  <c:v>Magnesium</c:v>
                </c:pt>
                <c:pt idx="24">
                  <c:v>Probiotics</c:v>
                </c:pt>
                <c:pt idx="25">
                  <c:v>Omega-3s</c:v>
                </c:pt>
                <c:pt idx="26">
                  <c:v>Iron</c:v>
                </c:pt>
                <c:pt idx="27">
                  <c:v>Calcium</c:v>
                </c:pt>
                <c:pt idx="28">
                  <c:v>Vitamin D</c:v>
                </c:pt>
                <c:pt idx="29">
                  <c:v>Multivitamin</c:v>
                </c:pt>
                <c:pt idx="30">
                  <c:v>Vitamin C</c:v>
                </c:pt>
              </c:strCache>
            </c:strRef>
          </c:cat>
          <c:val>
            <c:numRef>
              <c:f>Sheet1!$D$2:$D$32</c:f>
              <c:numCache>
                <c:formatCode>0%</c:formatCode>
                <c:ptCount val="31"/>
                <c:pt idx="0">
                  <c:v>0.19624746000000001</c:v>
                </c:pt>
                <c:pt idx="1">
                  <c:v>0.22616633</c:v>
                </c:pt>
                <c:pt idx="2">
                  <c:v>0.19929005999999999</c:v>
                </c:pt>
                <c:pt idx="3">
                  <c:v>0.21855984000000001</c:v>
                </c:pt>
                <c:pt idx="4">
                  <c:v>0.22718052999999999</c:v>
                </c:pt>
                <c:pt idx="5">
                  <c:v>0.23681542</c:v>
                </c:pt>
                <c:pt idx="6">
                  <c:v>0.22109533000000001</c:v>
                </c:pt>
                <c:pt idx="7">
                  <c:v>0.25659229</c:v>
                </c:pt>
                <c:pt idx="8">
                  <c:v>0.22718052999999999</c:v>
                </c:pt>
                <c:pt idx="9">
                  <c:v>0.23326572000000001</c:v>
                </c:pt>
                <c:pt idx="10">
                  <c:v>0.19371197000000001</c:v>
                </c:pt>
                <c:pt idx="11">
                  <c:v>0.2459432</c:v>
                </c:pt>
                <c:pt idx="12">
                  <c:v>0.27180526999999999</c:v>
                </c:pt>
                <c:pt idx="13">
                  <c:v>0.23833671000000001</c:v>
                </c:pt>
                <c:pt idx="14">
                  <c:v>0.25760649000000002</c:v>
                </c:pt>
                <c:pt idx="15">
                  <c:v>0.27180526999999999</c:v>
                </c:pt>
                <c:pt idx="16">
                  <c:v>0.26217038999999998</c:v>
                </c:pt>
                <c:pt idx="17">
                  <c:v>0.27383366999999997</c:v>
                </c:pt>
                <c:pt idx="18">
                  <c:v>0.28651115999999999</c:v>
                </c:pt>
                <c:pt idx="19">
                  <c:v>0.29462474999999999</c:v>
                </c:pt>
                <c:pt idx="20">
                  <c:v>0.27281947000000001</c:v>
                </c:pt>
                <c:pt idx="21">
                  <c:v>0.29006084999999998</c:v>
                </c:pt>
                <c:pt idx="22">
                  <c:v>0.25912779000000002</c:v>
                </c:pt>
                <c:pt idx="23">
                  <c:v>0.27941176000000001</c:v>
                </c:pt>
                <c:pt idx="24">
                  <c:v>0.24949289999999999</c:v>
                </c:pt>
                <c:pt idx="25">
                  <c:v>0.27129817000000001</c:v>
                </c:pt>
                <c:pt idx="26">
                  <c:v>0.22667343000000001</c:v>
                </c:pt>
                <c:pt idx="27">
                  <c:v>0.20436104999999999</c:v>
                </c:pt>
                <c:pt idx="28">
                  <c:v>0.18204867999999999</c:v>
                </c:pt>
                <c:pt idx="29">
                  <c:v>0.17951317999999999</c:v>
                </c:pt>
                <c:pt idx="30">
                  <c:v>0.15365112</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Citicoline</c:v>
                </c:pt>
                <c:pt idx="1">
                  <c:v>Alpha-GPC</c:v>
                </c:pt>
                <c:pt idx="2">
                  <c:v>Nootropics</c:v>
                </c:pt>
                <c:pt idx="3">
                  <c:v>Choline</c:v>
                </c:pt>
                <c:pt idx="4">
                  <c:v>Astaxanthin</c:v>
                </c:pt>
                <c:pt idx="5">
                  <c:v>Synbiotics</c:v>
                </c:pt>
                <c:pt idx="6">
                  <c:v>MSM</c:v>
                </c:pt>
                <c:pt idx="7">
                  <c:v>CBD</c:v>
                </c:pt>
                <c:pt idx="8">
                  <c:v>CoQ10</c:v>
                </c:pt>
                <c:pt idx="9">
                  <c:v>Glutathione</c:v>
                </c:pt>
                <c:pt idx="10">
                  <c:v>Ashwagandha</c:v>
                </c:pt>
                <c:pt idx="11">
                  <c:v>Lutein</c:v>
                </c:pt>
                <c:pt idx="12">
                  <c:v>Postbiotics</c:v>
                </c:pt>
                <c:pt idx="13">
                  <c:v>Mushrooms</c:v>
                </c:pt>
                <c:pt idx="14">
                  <c:v>Vitamin K2</c:v>
                </c:pt>
                <c:pt idx="15">
                  <c:v>Glucosamine</c:v>
                </c:pt>
                <c:pt idx="16">
                  <c:v>Biotin</c:v>
                </c:pt>
                <c:pt idx="17">
                  <c:v>Melatonin</c:v>
                </c:pt>
                <c:pt idx="18">
                  <c:v>Collagen</c:v>
                </c:pt>
                <c:pt idx="19">
                  <c:v>Antioxidants</c:v>
                </c:pt>
                <c:pt idx="20">
                  <c:v>Curcumin/ Turmeric</c:v>
                </c:pt>
                <c:pt idx="21">
                  <c:v>Prebiotics</c:v>
                </c:pt>
                <c:pt idx="22">
                  <c:v>Protein Powder</c:v>
                </c:pt>
                <c:pt idx="23">
                  <c:v>Magnesium</c:v>
                </c:pt>
                <c:pt idx="24">
                  <c:v>Probiotics</c:v>
                </c:pt>
                <c:pt idx="25">
                  <c:v>Omega-3s</c:v>
                </c:pt>
                <c:pt idx="26">
                  <c:v>Iron</c:v>
                </c:pt>
                <c:pt idx="27">
                  <c:v>Calcium</c:v>
                </c:pt>
                <c:pt idx="28">
                  <c:v>Vitamin D</c:v>
                </c:pt>
                <c:pt idx="29">
                  <c:v>Multivitamin</c:v>
                </c:pt>
                <c:pt idx="30">
                  <c:v>Vitamin C</c:v>
                </c:pt>
              </c:strCache>
            </c:strRef>
          </c:cat>
          <c:val>
            <c:numRef>
              <c:f>Sheet1!$E$2:$E$32</c:f>
              <c:numCache>
                <c:formatCode>0%</c:formatCode>
                <c:ptCount val="31"/>
                <c:pt idx="0">
                  <c:v>0.22008114000000001</c:v>
                </c:pt>
                <c:pt idx="1">
                  <c:v>0.20537525000000001</c:v>
                </c:pt>
                <c:pt idx="2">
                  <c:v>0.21196755</c:v>
                </c:pt>
                <c:pt idx="3">
                  <c:v>0.2474645</c:v>
                </c:pt>
                <c:pt idx="4">
                  <c:v>0.19929005999999999</c:v>
                </c:pt>
                <c:pt idx="5">
                  <c:v>0.21196755</c:v>
                </c:pt>
                <c:pt idx="6">
                  <c:v>0.23073022000000001</c:v>
                </c:pt>
                <c:pt idx="7">
                  <c:v>0.21450304000000001</c:v>
                </c:pt>
                <c:pt idx="8">
                  <c:v>0.21044625</c:v>
                </c:pt>
                <c:pt idx="9">
                  <c:v>0.20993914999999999</c:v>
                </c:pt>
                <c:pt idx="10">
                  <c:v>0.16480729999999999</c:v>
                </c:pt>
                <c:pt idx="11">
                  <c:v>0.21957404</c:v>
                </c:pt>
                <c:pt idx="12">
                  <c:v>0.20486815</c:v>
                </c:pt>
                <c:pt idx="13">
                  <c:v>0.22515213000000001</c:v>
                </c:pt>
                <c:pt idx="14">
                  <c:v>0.20841784999999999</c:v>
                </c:pt>
                <c:pt idx="15">
                  <c:v>0.22210953</c:v>
                </c:pt>
                <c:pt idx="16">
                  <c:v>0.19979716</c:v>
                </c:pt>
                <c:pt idx="17">
                  <c:v>0.15263692000000001</c:v>
                </c:pt>
                <c:pt idx="18">
                  <c:v>0.15365112</c:v>
                </c:pt>
                <c:pt idx="19">
                  <c:v>0.12018255999999999</c:v>
                </c:pt>
                <c:pt idx="20">
                  <c:v>0.16582150000000001</c:v>
                </c:pt>
                <c:pt idx="21">
                  <c:v>0.13184583999999999</c:v>
                </c:pt>
                <c:pt idx="22">
                  <c:v>0.13742393999999999</c:v>
                </c:pt>
                <c:pt idx="23">
                  <c:v>9.7870180000000001E-2</c:v>
                </c:pt>
                <c:pt idx="24">
                  <c:v>9.1784990000000011E-2</c:v>
                </c:pt>
                <c:pt idx="25">
                  <c:v>8.1135899999999997E-2</c:v>
                </c:pt>
                <c:pt idx="26">
                  <c:v>6.4401619999999993E-2</c:v>
                </c:pt>
                <c:pt idx="27">
                  <c:v>6.389452000000001E-2</c:v>
                </c:pt>
                <c:pt idx="28">
                  <c:v>5.6288030000000003E-2</c:v>
                </c:pt>
                <c:pt idx="29">
                  <c:v>4.7160239999999999E-2</c:v>
                </c:pt>
                <c:pt idx="30">
                  <c:v>3.8032450000000002E-2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Citicoline</c:v>
                </c:pt>
                <c:pt idx="1">
                  <c:v>Alpha-GPC</c:v>
                </c:pt>
                <c:pt idx="2">
                  <c:v>Nootropics</c:v>
                </c:pt>
                <c:pt idx="3">
                  <c:v>Choline</c:v>
                </c:pt>
                <c:pt idx="4">
                  <c:v>Astaxanthin</c:v>
                </c:pt>
                <c:pt idx="5">
                  <c:v>Synbiotics</c:v>
                </c:pt>
                <c:pt idx="6">
                  <c:v>MSM</c:v>
                </c:pt>
                <c:pt idx="7">
                  <c:v>CBD</c:v>
                </c:pt>
                <c:pt idx="8">
                  <c:v>CoQ10</c:v>
                </c:pt>
                <c:pt idx="9">
                  <c:v>Glutathione</c:v>
                </c:pt>
                <c:pt idx="10">
                  <c:v>Ashwagandha</c:v>
                </c:pt>
                <c:pt idx="11">
                  <c:v>Lutein</c:v>
                </c:pt>
                <c:pt idx="12">
                  <c:v>Postbiotics</c:v>
                </c:pt>
                <c:pt idx="13">
                  <c:v>Mushrooms</c:v>
                </c:pt>
                <c:pt idx="14">
                  <c:v>Vitamin K2</c:v>
                </c:pt>
                <c:pt idx="15">
                  <c:v>Glucosamine</c:v>
                </c:pt>
                <c:pt idx="16">
                  <c:v>Biotin</c:v>
                </c:pt>
                <c:pt idx="17">
                  <c:v>Melatonin</c:v>
                </c:pt>
                <c:pt idx="18">
                  <c:v>Collagen</c:v>
                </c:pt>
                <c:pt idx="19">
                  <c:v>Antioxidants</c:v>
                </c:pt>
                <c:pt idx="20">
                  <c:v>Curcumin/ Turmeric</c:v>
                </c:pt>
                <c:pt idx="21">
                  <c:v>Prebiotics</c:v>
                </c:pt>
                <c:pt idx="22">
                  <c:v>Protein Powder</c:v>
                </c:pt>
                <c:pt idx="23">
                  <c:v>Magnesium</c:v>
                </c:pt>
                <c:pt idx="24">
                  <c:v>Probiotics</c:v>
                </c:pt>
                <c:pt idx="25">
                  <c:v>Omega-3s</c:v>
                </c:pt>
                <c:pt idx="26">
                  <c:v>Iron</c:v>
                </c:pt>
                <c:pt idx="27">
                  <c:v>Calcium</c:v>
                </c:pt>
                <c:pt idx="28">
                  <c:v>Vitamin D</c:v>
                </c:pt>
                <c:pt idx="29">
                  <c:v>Multivitamin</c:v>
                </c:pt>
                <c:pt idx="30">
                  <c:v>Vitamin C</c:v>
                </c:pt>
              </c:strCache>
            </c:strRef>
          </c:cat>
          <c:val>
            <c:numRef>
              <c:f>Sheet1!$F$2:$F$32</c:f>
              <c:numCache>
                <c:formatCode>0%</c:formatCode>
                <c:ptCount val="31"/>
                <c:pt idx="0">
                  <c:v>0.36866125999999999</c:v>
                </c:pt>
                <c:pt idx="1">
                  <c:v>0.34127788999999997</c:v>
                </c:pt>
                <c:pt idx="2">
                  <c:v>0.38083164000000003</c:v>
                </c:pt>
                <c:pt idx="3">
                  <c:v>0.29614604</c:v>
                </c:pt>
                <c:pt idx="4">
                  <c:v>0.32454360999999998</c:v>
                </c:pt>
                <c:pt idx="5">
                  <c:v>0.26064909000000003</c:v>
                </c:pt>
                <c:pt idx="6">
                  <c:v>0.29766734</c:v>
                </c:pt>
                <c:pt idx="7">
                  <c:v>0.20740364999999999</c:v>
                </c:pt>
                <c:pt idx="8">
                  <c:v>0.27129817000000001</c:v>
                </c:pt>
                <c:pt idx="9">
                  <c:v>0.24492901</c:v>
                </c:pt>
                <c:pt idx="10">
                  <c:v>0.32251520999999989</c:v>
                </c:pt>
                <c:pt idx="11">
                  <c:v>0.20436104999999999</c:v>
                </c:pt>
                <c:pt idx="12">
                  <c:v>0.17292088999999999</c:v>
                </c:pt>
                <c:pt idx="13">
                  <c:v>0.1637931</c:v>
                </c:pt>
                <c:pt idx="14">
                  <c:v>0.11359026</c:v>
                </c:pt>
                <c:pt idx="15">
                  <c:v>8.6206900000000003E-2</c:v>
                </c:pt>
                <c:pt idx="16">
                  <c:v>0.10446247</c:v>
                </c:pt>
                <c:pt idx="17">
                  <c:v>4.9695740000000002E-2</c:v>
                </c:pt>
                <c:pt idx="18">
                  <c:v>3.4482760000000001E-2</c:v>
                </c:pt>
                <c:pt idx="19">
                  <c:v>2.028398E-2</c:v>
                </c:pt>
                <c:pt idx="20">
                  <c:v>3.6004059999999997E-2</c:v>
                </c:pt>
                <c:pt idx="21">
                  <c:v>0</c:v>
                </c:pt>
                <c:pt idx="22">
                  <c:v>3.0933059999999998E-2</c:v>
                </c:pt>
                <c:pt idx="23">
                  <c:v>1.115619E-2</c:v>
                </c:pt>
                <c:pt idx="24">
                  <c:v>1.217039E-2</c:v>
                </c:pt>
                <c:pt idx="25">
                  <c:v>9.1277900000000002E-3</c:v>
                </c:pt>
                <c:pt idx="26">
                  <c:v>7.0993899999999997E-3</c:v>
                </c:pt>
                <c:pt idx="27">
                  <c:v>6.5922899999999998E-3</c:v>
                </c:pt>
                <c:pt idx="28">
                  <c:v>6.5922899999999998E-3</c:v>
                </c:pt>
                <c:pt idx="29">
                  <c:v>5.57809E-3</c:v>
                </c:pt>
                <c:pt idx="30">
                  <c:v>2.5355E-3</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Citicoline</c:v>
                </c:pt>
                <c:pt idx="1">
                  <c:v>MSM</c:v>
                </c:pt>
                <c:pt idx="2">
                  <c:v>Astaxanthin</c:v>
                </c:pt>
                <c:pt idx="3">
                  <c:v>Choline</c:v>
                </c:pt>
                <c:pt idx="4">
                  <c:v>Alpha-GPC</c:v>
                </c:pt>
                <c:pt idx="5">
                  <c:v>Nootropics</c:v>
                </c:pt>
                <c:pt idx="6">
                  <c:v>Synbiotics</c:v>
                </c:pt>
                <c:pt idx="7">
                  <c:v>Ashwagandha</c:v>
                </c:pt>
                <c:pt idx="8">
                  <c:v>Lutein</c:v>
                </c:pt>
                <c:pt idx="9">
                  <c:v>Glutathione</c:v>
                </c:pt>
                <c:pt idx="10">
                  <c:v>CoQ10</c:v>
                </c:pt>
                <c:pt idx="11">
                  <c:v>Mushrooms</c:v>
                </c:pt>
                <c:pt idx="12">
                  <c:v>Postbiotics</c:v>
                </c:pt>
                <c:pt idx="13">
                  <c:v>CBD</c:v>
                </c:pt>
                <c:pt idx="14">
                  <c:v>Vitamin K2</c:v>
                </c:pt>
                <c:pt idx="15">
                  <c:v>Glucosamine</c:v>
                </c:pt>
                <c:pt idx="16">
                  <c:v>Collagen</c:v>
                </c:pt>
                <c:pt idx="17">
                  <c:v>Protein Powder</c:v>
                </c:pt>
                <c:pt idx="18">
                  <c:v>Biotin</c:v>
                </c:pt>
                <c:pt idx="19">
                  <c:v>Magnesium</c:v>
                </c:pt>
                <c:pt idx="20">
                  <c:v>Curcumin/ Turmeric</c:v>
                </c:pt>
                <c:pt idx="21">
                  <c:v>Prebiotics</c:v>
                </c:pt>
                <c:pt idx="22">
                  <c:v>Melatonin</c:v>
                </c:pt>
                <c:pt idx="23">
                  <c:v>Antioxidants</c:v>
                </c:pt>
                <c:pt idx="24">
                  <c:v>Iron</c:v>
                </c:pt>
                <c:pt idx="25">
                  <c:v>Omega-3s</c:v>
                </c:pt>
                <c:pt idx="26">
                  <c:v>Probiotics</c:v>
                </c:pt>
                <c:pt idx="27">
                  <c:v>Calcium</c:v>
                </c:pt>
                <c:pt idx="28">
                  <c:v>Vitamin D</c:v>
                </c:pt>
                <c:pt idx="29">
                  <c:v>Multivitamin</c:v>
                </c:pt>
                <c:pt idx="30">
                  <c:v>Vitamin C</c:v>
                </c:pt>
              </c:strCache>
            </c:strRef>
          </c:cat>
          <c:val>
            <c:numRef>
              <c:f>Sheet1!$B$2:$B$32</c:f>
              <c:numCache>
                <c:formatCode>0%</c:formatCode>
                <c:ptCount val="31"/>
                <c:pt idx="0">
                  <c:v>7.1729960000000009E-2</c:v>
                </c:pt>
                <c:pt idx="1">
                  <c:v>8.6497890000000008E-2</c:v>
                </c:pt>
                <c:pt idx="2">
                  <c:v>8.6497890000000008E-2</c:v>
                </c:pt>
                <c:pt idx="3">
                  <c:v>8.860759E-2</c:v>
                </c:pt>
                <c:pt idx="4">
                  <c:v>9.0717300000000001E-2</c:v>
                </c:pt>
                <c:pt idx="5">
                  <c:v>9.915612E-2</c:v>
                </c:pt>
                <c:pt idx="6">
                  <c:v>0.10126582000000001</c:v>
                </c:pt>
                <c:pt idx="7">
                  <c:v>0.11392405</c:v>
                </c:pt>
                <c:pt idx="8">
                  <c:v>0.11814346000000001</c:v>
                </c:pt>
                <c:pt idx="9">
                  <c:v>0.13502110000000001</c:v>
                </c:pt>
                <c:pt idx="10">
                  <c:v>0.15189873000000001</c:v>
                </c:pt>
                <c:pt idx="11">
                  <c:v>0.16455696</c:v>
                </c:pt>
                <c:pt idx="12">
                  <c:v>0.16666666999999999</c:v>
                </c:pt>
                <c:pt idx="13">
                  <c:v>0.16877637000000001</c:v>
                </c:pt>
                <c:pt idx="14">
                  <c:v>0.17721518999999999</c:v>
                </c:pt>
                <c:pt idx="15">
                  <c:v>0.18987341999999999</c:v>
                </c:pt>
                <c:pt idx="16">
                  <c:v>0.21308017000000001</c:v>
                </c:pt>
                <c:pt idx="17">
                  <c:v>0.22573840000000001</c:v>
                </c:pt>
                <c:pt idx="18">
                  <c:v>0.2278481</c:v>
                </c:pt>
                <c:pt idx="19">
                  <c:v>0.24683543999999999</c:v>
                </c:pt>
                <c:pt idx="20">
                  <c:v>0.24683543999999999</c:v>
                </c:pt>
                <c:pt idx="21">
                  <c:v>0.26160338</c:v>
                </c:pt>
                <c:pt idx="22">
                  <c:v>0.26582277999999998</c:v>
                </c:pt>
                <c:pt idx="23">
                  <c:v>0.27637130999999998</c:v>
                </c:pt>
                <c:pt idx="24">
                  <c:v>0.30801687999999999</c:v>
                </c:pt>
                <c:pt idx="25">
                  <c:v>0.32700422000000001</c:v>
                </c:pt>
                <c:pt idx="26">
                  <c:v>0.35021097000000001</c:v>
                </c:pt>
                <c:pt idx="27">
                  <c:v>0.39662447000000001</c:v>
                </c:pt>
                <c:pt idx="28">
                  <c:v>0.44092827000000001</c:v>
                </c:pt>
                <c:pt idx="29">
                  <c:v>0.47046413999999998</c:v>
                </c:pt>
                <c:pt idx="30">
                  <c:v>0.48734177000000001</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Citicoline</c:v>
                </c:pt>
                <c:pt idx="1">
                  <c:v>MSM</c:v>
                </c:pt>
                <c:pt idx="2">
                  <c:v>Astaxanthin</c:v>
                </c:pt>
                <c:pt idx="3">
                  <c:v>Choline</c:v>
                </c:pt>
                <c:pt idx="4">
                  <c:v>Alpha-GPC</c:v>
                </c:pt>
                <c:pt idx="5">
                  <c:v>Nootropics</c:v>
                </c:pt>
                <c:pt idx="6">
                  <c:v>Synbiotics</c:v>
                </c:pt>
                <c:pt idx="7">
                  <c:v>Ashwagandha</c:v>
                </c:pt>
                <c:pt idx="8">
                  <c:v>Lutein</c:v>
                </c:pt>
                <c:pt idx="9">
                  <c:v>Glutathione</c:v>
                </c:pt>
                <c:pt idx="10">
                  <c:v>CoQ10</c:v>
                </c:pt>
                <c:pt idx="11">
                  <c:v>Mushrooms</c:v>
                </c:pt>
                <c:pt idx="12">
                  <c:v>Postbiotics</c:v>
                </c:pt>
                <c:pt idx="13">
                  <c:v>CBD</c:v>
                </c:pt>
                <c:pt idx="14">
                  <c:v>Vitamin K2</c:v>
                </c:pt>
                <c:pt idx="15">
                  <c:v>Glucosamine</c:v>
                </c:pt>
                <c:pt idx="16">
                  <c:v>Collagen</c:v>
                </c:pt>
                <c:pt idx="17">
                  <c:v>Protein Powder</c:v>
                </c:pt>
                <c:pt idx="18">
                  <c:v>Biotin</c:v>
                </c:pt>
                <c:pt idx="19">
                  <c:v>Magnesium</c:v>
                </c:pt>
                <c:pt idx="20">
                  <c:v>Curcumin/ Turmeric</c:v>
                </c:pt>
                <c:pt idx="21">
                  <c:v>Prebiotics</c:v>
                </c:pt>
                <c:pt idx="22">
                  <c:v>Melatonin</c:v>
                </c:pt>
                <c:pt idx="23">
                  <c:v>Antioxidants</c:v>
                </c:pt>
                <c:pt idx="24">
                  <c:v>Iron</c:v>
                </c:pt>
                <c:pt idx="25">
                  <c:v>Omega-3s</c:v>
                </c:pt>
                <c:pt idx="26">
                  <c:v>Probiotics</c:v>
                </c:pt>
                <c:pt idx="27">
                  <c:v>Calcium</c:v>
                </c:pt>
                <c:pt idx="28">
                  <c:v>Vitamin D</c:v>
                </c:pt>
                <c:pt idx="29">
                  <c:v>Multivitamin</c:v>
                </c:pt>
                <c:pt idx="30">
                  <c:v>Vitamin C</c:v>
                </c:pt>
              </c:strCache>
            </c:strRef>
          </c:cat>
          <c:val>
            <c:numRef>
              <c:f>Sheet1!$C$2:$C$32</c:f>
              <c:numCache>
                <c:formatCode>0%</c:formatCode>
                <c:ptCount val="31"/>
                <c:pt idx="0">
                  <c:v>0.18987341999999999</c:v>
                </c:pt>
                <c:pt idx="1">
                  <c:v>0.19409282999999999</c:v>
                </c:pt>
                <c:pt idx="2">
                  <c:v>0.17721518999999999</c:v>
                </c:pt>
                <c:pt idx="3">
                  <c:v>0.19198312000000001</c:v>
                </c:pt>
                <c:pt idx="4">
                  <c:v>0.18987341999999999</c:v>
                </c:pt>
                <c:pt idx="5">
                  <c:v>0.14767932</c:v>
                </c:pt>
                <c:pt idx="6">
                  <c:v>0.21940928000000001</c:v>
                </c:pt>
                <c:pt idx="7">
                  <c:v>0.21518987000000001</c:v>
                </c:pt>
                <c:pt idx="8">
                  <c:v>0.20886076000000001</c:v>
                </c:pt>
                <c:pt idx="9">
                  <c:v>0.18354429999999999</c:v>
                </c:pt>
                <c:pt idx="10">
                  <c:v>0.21097046</c:v>
                </c:pt>
                <c:pt idx="11">
                  <c:v>0.2278481</c:v>
                </c:pt>
                <c:pt idx="12">
                  <c:v>0.20253165000000001</c:v>
                </c:pt>
                <c:pt idx="13">
                  <c:v>0.36708860999999998</c:v>
                </c:pt>
                <c:pt idx="14">
                  <c:v>0.26582277999999998</c:v>
                </c:pt>
                <c:pt idx="15">
                  <c:v>0.2721519</c:v>
                </c:pt>
                <c:pt idx="16">
                  <c:v>0.29957805999999998</c:v>
                </c:pt>
                <c:pt idx="17">
                  <c:v>0.36919830999999997</c:v>
                </c:pt>
                <c:pt idx="18">
                  <c:v>0.2721519</c:v>
                </c:pt>
                <c:pt idx="19">
                  <c:v>0.36075949000000002</c:v>
                </c:pt>
                <c:pt idx="20">
                  <c:v>0.29957805999999998</c:v>
                </c:pt>
                <c:pt idx="21">
                  <c:v>0.37974683999999997</c:v>
                </c:pt>
                <c:pt idx="22">
                  <c:v>0.37130802000000002</c:v>
                </c:pt>
                <c:pt idx="23">
                  <c:v>0.34177214999999989</c:v>
                </c:pt>
                <c:pt idx="24">
                  <c:v>0.39873417999999999</c:v>
                </c:pt>
                <c:pt idx="25">
                  <c:v>0.29746834999999999</c:v>
                </c:pt>
                <c:pt idx="26">
                  <c:v>0.33755274000000002</c:v>
                </c:pt>
                <c:pt idx="27">
                  <c:v>0.34388185999999998</c:v>
                </c:pt>
                <c:pt idx="28">
                  <c:v>0.33122362999999999</c:v>
                </c:pt>
                <c:pt idx="29">
                  <c:v>0.33122362999999999</c:v>
                </c:pt>
                <c:pt idx="30">
                  <c:v>0.32067510999999999</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Citicoline</c:v>
                </c:pt>
                <c:pt idx="1">
                  <c:v>MSM</c:v>
                </c:pt>
                <c:pt idx="2">
                  <c:v>Astaxanthin</c:v>
                </c:pt>
                <c:pt idx="3">
                  <c:v>Choline</c:v>
                </c:pt>
                <c:pt idx="4">
                  <c:v>Alpha-GPC</c:v>
                </c:pt>
                <c:pt idx="5">
                  <c:v>Nootropics</c:v>
                </c:pt>
                <c:pt idx="6">
                  <c:v>Synbiotics</c:v>
                </c:pt>
                <c:pt idx="7">
                  <c:v>Ashwagandha</c:v>
                </c:pt>
                <c:pt idx="8">
                  <c:v>Lutein</c:v>
                </c:pt>
                <c:pt idx="9">
                  <c:v>Glutathione</c:v>
                </c:pt>
                <c:pt idx="10">
                  <c:v>CoQ10</c:v>
                </c:pt>
                <c:pt idx="11">
                  <c:v>Mushrooms</c:v>
                </c:pt>
                <c:pt idx="12">
                  <c:v>Postbiotics</c:v>
                </c:pt>
                <c:pt idx="13">
                  <c:v>CBD</c:v>
                </c:pt>
                <c:pt idx="14">
                  <c:v>Vitamin K2</c:v>
                </c:pt>
                <c:pt idx="15">
                  <c:v>Glucosamine</c:v>
                </c:pt>
                <c:pt idx="16">
                  <c:v>Collagen</c:v>
                </c:pt>
                <c:pt idx="17">
                  <c:v>Protein Powder</c:v>
                </c:pt>
                <c:pt idx="18">
                  <c:v>Biotin</c:v>
                </c:pt>
                <c:pt idx="19">
                  <c:v>Magnesium</c:v>
                </c:pt>
                <c:pt idx="20">
                  <c:v>Curcumin/ Turmeric</c:v>
                </c:pt>
                <c:pt idx="21">
                  <c:v>Prebiotics</c:v>
                </c:pt>
                <c:pt idx="22">
                  <c:v>Melatonin</c:v>
                </c:pt>
                <c:pt idx="23">
                  <c:v>Antioxidants</c:v>
                </c:pt>
                <c:pt idx="24">
                  <c:v>Iron</c:v>
                </c:pt>
                <c:pt idx="25">
                  <c:v>Omega-3s</c:v>
                </c:pt>
                <c:pt idx="26">
                  <c:v>Probiotics</c:v>
                </c:pt>
                <c:pt idx="27">
                  <c:v>Calcium</c:v>
                </c:pt>
                <c:pt idx="28">
                  <c:v>Vitamin D</c:v>
                </c:pt>
                <c:pt idx="29">
                  <c:v>Multivitamin</c:v>
                </c:pt>
                <c:pt idx="30">
                  <c:v>Vitamin C</c:v>
                </c:pt>
              </c:strCache>
            </c:strRef>
          </c:cat>
          <c:val>
            <c:numRef>
              <c:f>Sheet1!$D$2:$D$32</c:f>
              <c:numCache>
                <c:formatCode>0%</c:formatCode>
                <c:ptCount val="31"/>
                <c:pt idx="0">
                  <c:v>0.1814346</c:v>
                </c:pt>
                <c:pt idx="1">
                  <c:v>0.20042193999999999</c:v>
                </c:pt>
                <c:pt idx="2">
                  <c:v>0.19620253000000001</c:v>
                </c:pt>
                <c:pt idx="3">
                  <c:v>0.20886076000000001</c:v>
                </c:pt>
                <c:pt idx="4">
                  <c:v>0.22151899</c:v>
                </c:pt>
                <c:pt idx="5">
                  <c:v>0.19198312000000001</c:v>
                </c:pt>
                <c:pt idx="6">
                  <c:v>0.18987341999999999</c:v>
                </c:pt>
                <c:pt idx="7">
                  <c:v>0.21518987000000001</c:v>
                </c:pt>
                <c:pt idx="8">
                  <c:v>0.24683543999999999</c:v>
                </c:pt>
                <c:pt idx="9">
                  <c:v>0.21308017000000001</c:v>
                </c:pt>
                <c:pt idx="10">
                  <c:v>0.23839662</c:v>
                </c:pt>
                <c:pt idx="11">
                  <c:v>0.24261603000000001</c:v>
                </c:pt>
                <c:pt idx="12">
                  <c:v>0.2721519</c:v>
                </c:pt>
                <c:pt idx="13">
                  <c:v>0.24472574</c:v>
                </c:pt>
                <c:pt idx="14">
                  <c:v>0.24683543999999999</c:v>
                </c:pt>
                <c:pt idx="15">
                  <c:v>0.26160338</c:v>
                </c:pt>
                <c:pt idx="16">
                  <c:v>0.29113924000000002</c:v>
                </c:pt>
                <c:pt idx="17">
                  <c:v>0.23417721999999999</c:v>
                </c:pt>
                <c:pt idx="18">
                  <c:v>0.2721519</c:v>
                </c:pt>
                <c:pt idx="19">
                  <c:v>0.25949367000000001</c:v>
                </c:pt>
                <c:pt idx="20">
                  <c:v>0.29957805999999998</c:v>
                </c:pt>
                <c:pt idx="21">
                  <c:v>0.23206751</c:v>
                </c:pt>
                <c:pt idx="22">
                  <c:v>0.25949367000000001</c:v>
                </c:pt>
                <c:pt idx="23">
                  <c:v>0.27004219000000002</c:v>
                </c:pt>
                <c:pt idx="24">
                  <c:v>0.21940928000000001</c:v>
                </c:pt>
                <c:pt idx="25">
                  <c:v>0.28059072000000002</c:v>
                </c:pt>
                <c:pt idx="26">
                  <c:v>0.21518987000000001</c:v>
                </c:pt>
                <c:pt idx="27">
                  <c:v>0.18565401000000001</c:v>
                </c:pt>
                <c:pt idx="28">
                  <c:v>0.17088608</c:v>
                </c:pt>
                <c:pt idx="29">
                  <c:v>0.15400844</c:v>
                </c:pt>
                <c:pt idx="30">
                  <c:v>0.14978902999999999</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Citicoline</c:v>
                </c:pt>
                <c:pt idx="1">
                  <c:v>MSM</c:v>
                </c:pt>
                <c:pt idx="2">
                  <c:v>Astaxanthin</c:v>
                </c:pt>
                <c:pt idx="3">
                  <c:v>Choline</c:v>
                </c:pt>
                <c:pt idx="4">
                  <c:v>Alpha-GPC</c:v>
                </c:pt>
                <c:pt idx="5">
                  <c:v>Nootropics</c:v>
                </c:pt>
                <c:pt idx="6">
                  <c:v>Synbiotics</c:v>
                </c:pt>
                <c:pt idx="7">
                  <c:v>Ashwagandha</c:v>
                </c:pt>
                <c:pt idx="8">
                  <c:v>Lutein</c:v>
                </c:pt>
                <c:pt idx="9">
                  <c:v>Glutathione</c:v>
                </c:pt>
                <c:pt idx="10">
                  <c:v>CoQ10</c:v>
                </c:pt>
                <c:pt idx="11">
                  <c:v>Mushrooms</c:v>
                </c:pt>
                <c:pt idx="12">
                  <c:v>Postbiotics</c:v>
                </c:pt>
                <c:pt idx="13">
                  <c:v>CBD</c:v>
                </c:pt>
                <c:pt idx="14">
                  <c:v>Vitamin K2</c:v>
                </c:pt>
                <c:pt idx="15">
                  <c:v>Glucosamine</c:v>
                </c:pt>
                <c:pt idx="16">
                  <c:v>Collagen</c:v>
                </c:pt>
                <c:pt idx="17">
                  <c:v>Protein Powder</c:v>
                </c:pt>
                <c:pt idx="18">
                  <c:v>Biotin</c:v>
                </c:pt>
                <c:pt idx="19">
                  <c:v>Magnesium</c:v>
                </c:pt>
                <c:pt idx="20">
                  <c:v>Curcumin/ Turmeric</c:v>
                </c:pt>
                <c:pt idx="21">
                  <c:v>Prebiotics</c:v>
                </c:pt>
                <c:pt idx="22">
                  <c:v>Melatonin</c:v>
                </c:pt>
                <c:pt idx="23">
                  <c:v>Antioxidants</c:v>
                </c:pt>
                <c:pt idx="24">
                  <c:v>Iron</c:v>
                </c:pt>
                <c:pt idx="25">
                  <c:v>Omega-3s</c:v>
                </c:pt>
                <c:pt idx="26">
                  <c:v>Probiotics</c:v>
                </c:pt>
                <c:pt idx="27">
                  <c:v>Calcium</c:v>
                </c:pt>
                <c:pt idx="28">
                  <c:v>Vitamin D</c:v>
                </c:pt>
                <c:pt idx="29">
                  <c:v>Multivitamin</c:v>
                </c:pt>
                <c:pt idx="30">
                  <c:v>Vitamin C</c:v>
                </c:pt>
              </c:strCache>
            </c:strRef>
          </c:cat>
          <c:val>
            <c:numRef>
              <c:f>Sheet1!$E$2:$E$32</c:f>
              <c:numCache>
                <c:formatCode>0%</c:formatCode>
                <c:ptCount val="31"/>
                <c:pt idx="0">
                  <c:v>0.19409282999999999</c:v>
                </c:pt>
                <c:pt idx="1">
                  <c:v>0.21097046</c:v>
                </c:pt>
                <c:pt idx="2">
                  <c:v>0.16244726000000001</c:v>
                </c:pt>
                <c:pt idx="3">
                  <c:v>0.25738397000000002</c:v>
                </c:pt>
                <c:pt idx="4">
                  <c:v>0.15822785</c:v>
                </c:pt>
                <c:pt idx="5">
                  <c:v>0.19620253000000001</c:v>
                </c:pt>
                <c:pt idx="6">
                  <c:v>0.19831224</c:v>
                </c:pt>
                <c:pt idx="7">
                  <c:v>0.19198312000000001</c:v>
                </c:pt>
                <c:pt idx="8">
                  <c:v>0.20464135</c:v>
                </c:pt>
                <c:pt idx="9">
                  <c:v>0.18354429999999999</c:v>
                </c:pt>
                <c:pt idx="10">
                  <c:v>0.19831224</c:v>
                </c:pt>
                <c:pt idx="11">
                  <c:v>0.24894515</c:v>
                </c:pt>
                <c:pt idx="12">
                  <c:v>0.19409282999999999</c:v>
                </c:pt>
                <c:pt idx="13">
                  <c:v>0.16666666999999999</c:v>
                </c:pt>
                <c:pt idx="14">
                  <c:v>0.20675104999999999</c:v>
                </c:pt>
                <c:pt idx="15">
                  <c:v>0.20042193999999999</c:v>
                </c:pt>
                <c:pt idx="16">
                  <c:v>0.15400844</c:v>
                </c:pt>
                <c:pt idx="17">
                  <c:v>0.1371308</c:v>
                </c:pt>
                <c:pt idx="18">
                  <c:v>0.17299577999999999</c:v>
                </c:pt>
                <c:pt idx="19">
                  <c:v>0.11603376</c:v>
                </c:pt>
                <c:pt idx="20">
                  <c:v>0.11814346000000001</c:v>
                </c:pt>
                <c:pt idx="21">
                  <c:v>0.12658227999999999</c:v>
                </c:pt>
                <c:pt idx="22">
                  <c:v>8.0168779999999995E-2</c:v>
                </c:pt>
                <c:pt idx="23">
                  <c:v>9.2827000000000007E-2</c:v>
                </c:pt>
                <c:pt idx="24">
                  <c:v>6.3291139999999996E-2</c:v>
                </c:pt>
                <c:pt idx="25">
                  <c:v>7.5949370000000002E-2</c:v>
                </c:pt>
                <c:pt idx="26">
                  <c:v>8.4388190000000002E-2</c:v>
                </c:pt>
                <c:pt idx="27">
                  <c:v>6.3291139999999996E-2</c:v>
                </c:pt>
                <c:pt idx="28">
                  <c:v>5.0632910000000003E-2</c:v>
                </c:pt>
                <c:pt idx="29">
                  <c:v>3.7974679999999997E-2</c:v>
                </c:pt>
                <c:pt idx="30">
                  <c:v>3.7974679999999997E-2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Citicoline</c:v>
                </c:pt>
                <c:pt idx="1">
                  <c:v>MSM</c:v>
                </c:pt>
                <c:pt idx="2">
                  <c:v>Astaxanthin</c:v>
                </c:pt>
                <c:pt idx="3">
                  <c:v>Choline</c:v>
                </c:pt>
                <c:pt idx="4">
                  <c:v>Alpha-GPC</c:v>
                </c:pt>
                <c:pt idx="5">
                  <c:v>Nootropics</c:v>
                </c:pt>
                <c:pt idx="6">
                  <c:v>Synbiotics</c:v>
                </c:pt>
                <c:pt idx="7">
                  <c:v>Ashwagandha</c:v>
                </c:pt>
                <c:pt idx="8">
                  <c:v>Lutein</c:v>
                </c:pt>
                <c:pt idx="9">
                  <c:v>Glutathione</c:v>
                </c:pt>
                <c:pt idx="10">
                  <c:v>CoQ10</c:v>
                </c:pt>
                <c:pt idx="11">
                  <c:v>Mushrooms</c:v>
                </c:pt>
                <c:pt idx="12">
                  <c:v>Postbiotics</c:v>
                </c:pt>
                <c:pt idx="13">
                  <c:v>CBD</c:v>
                </c:pt>
                <c:pt idx="14">
                  <c:v>Vitamin K2</c:v>
                </c:pt>
                <c:pt idx="15">
                  <c:v>Glucosamine</c:v>
                </c:pt>
                <c:pt idx="16">
                  <c:v>Collagen</c:v>
                </c:pt>
                <c:pt idx="17">
                  <c:v>Protein Powder</c:v>
                </c:pt>
                <c:pt idx="18">
                  <c:v>Biotin</c:v>
                </c:pt>
                <c:pt idx="19">
                  <c:v>Magnesium</c:v>
                </c:pt>
                <c:pt idx="20">
                  <c:v>Curcumin/ Turmeric</c:v>
                </c:pt>
                <c:pt idx="21">
                  <c:v>Prebiotics</c:v>
                </c:pt>
                <c:pt idx="22">
                  <c:v>Melatonin</c:v>
                </c:pt>
                <c:pt idx="23">
                  <c:v>Antioxidants</c:v>
                </c:pt>
                <c:pt idx="24">
                  <c:v>Iron</c:v>
                </c:pt>
                <c:pt idx="25">
                  <c:v>Omega-3s</c:v>
                </c:pt>
                <c:pt idx="26">
                  <c:v>Probiotics</c:v>
                </c:pt>
                <c:pt idx="27">
                  <c:v>Calcium</c:v>
                </c:pt>
                <c:pt idx="28">
                  <c:v>Vitamin D</c:v>
                </c:pt>
                <c:pt idx="29">
                  <c:v>Multivitamin</c:v>
                </c:pt>
                <c:pt idx="30">
                  <c:v>Vitamin C</c:v>
                </c:pt>
              </c:strCache>
            </c:strRef>
          </c:cat>
          <c:val>
            <c:numRef>
              <c:f>Sheet1!$F$2:$F$32</c:f>
              <c:numCache>
                <c:formatCode>0%</c:formatCode>
                <c:ptCount val="31"/>
                <c:pt idx="0">
                  <c:v>0.3628692</c:v>
                </c:pt>
                <c:pt idx="1">
                  <c:v>0.30801687999999999</c:v>
                </c:pt>
                <c:pt idx="2">
                  <c:v>0.37763712999999999</c:v>
                </c:pt>
                <c:pt idx="3">
                  <c:v>0.25316455999999998</c:v>
                </c:pt>
                <c:pt idx="4">
                  <c:v>0.33966245</c:v>
                </c:pt>
                <c:pt idx="5">
                  <c:v>0.36497889999999999</c:v>
                </c:pt>
                <c:pt idx="6">
                  <c:v>0.29113924000000002</c:v>
                </c:pt>
                <c:pt idx="7">
                  <c:v>0.26371307999999999</c:v>
                </c:pt>
                <c:pt idx="8">
                  <c:v>0.22151899</c:v>
                </c:pt>
                <c:pt idx="9">
                  <c:v>0.28481012999999999</c:v>
                </c:pt>
                <c:pt idx="10">
                  <c:v>0.20042193999999999</c:v>
                </c:pt>
                <c:pt idx="11">
                  <c:v>0.11603376</c:v>
                </c:pt>
                <c:pt idx="12">
                  <c:v>0.16455696</c:v>
                </c:pt>
                <c:pt idx="13">
                  <c:v>5.2742619999999997E-2</c:v>
                </c:pt>
                <c:pt idx="14">
                  <c:v>0.10337552999999999</c:v>
                </c:pt>
                <c:pt idx="15">
                  <c:v>7.5949370000000002E-2</c:v>
                </c:pt>
                <c:pt idx="16">
                  <c:v>4.2194089999999997E-2</c:v>
                </c:pt>
                <c:pt idx="17">
                  <c:v>3.3755269999999997E-2</c:v>
                </c:pt>
                <c:pt idx="18">
                  <c:v>5.4852320000000003E-2</c:v>
                </c:pt>
                <c:pt idx="19">
                  <c:v>1.6877639999999999E-2</c:v>
                </c:pt>
                <c:pt idx="20">
                  <c:v>3.5864979999999998E-2</c:v>
                </c:pt>
                <c:pt idx="21">
                  <c:v>0</c:v>
                </c:pt>
                <c:pt idx="22">
                  <c:v>2.3206750000000002E-2</c:v>
                </c:pt>
                <c:pt idx="23">
                  <c:v>1.8987339999999998E-2</c:v>
                </c:pt>
                <c:pt idx="24">
                  <c:v>1.054852E-2</c:v>
                </c:pt>
                <c:pt idx="25">
                  <c:v>1.8987339999999998E-2</c:v>
                </c:pt>
                <c:pt idx="26">
                  <c:v>1.2658229999999999E-2</c:v>
                </c:pt>
                <c:pt idx="27">
                  <c:v>1.054852E-2</c:v>
                </c:pt>
                <c:pt idx="28">
                  <c:v>6.3291099999999998E-3</c:v>
                </c:pt>
                <c:pt idx="29">
                  <c:v>6.3291099999999998E-3</c:v>
                </c:pt>
                <c:pt idx="30">
                  <c:v>4.2194099999999998E-3</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6BF-4CF4-8733-C72A935163C7}"/>
              </c:ext>
            </c:extLst>
          </c:dPt>
          <c:dPt>
            <c:idx val="1"/>
            <c:bubble3D val="0"/>
            <c:spPr>
              <a:solidFill>
                <a:schemeClr val="accent2"/>
              </a:solidFill>
              <a:ln>
                <a:noFill/>
              </a:ln>
              <a:effectLst/>
            </c:spPr>
            <c:extLst>
              <c:ext xmlns:c16="http://schemas.microsoft.com/office/drawing/2014/chart" uri="{C3380CC4-5D6E-409C-BE32-E72D297353CC}">
                <c16:uniqueId val="{00000003-36BF-4CF4-8733-C72A935163C7}"/>
              </c:ext>
            </c:extLst>
          </c:dPt>
          <c:dPt>
            <c:idx val="2"/>
            <c:bubble3D val="0"/>
            <c:spPr>
              <a:solidFill>
                <a:schemeClr val="accent3"/>
              </a:solidFill>
              <a:ln>
                <a:noFill/>
              </a:ln>
              <a:effectLst/>
            </c:spPr>
            <c:extLst>
              <c:ext xmlns:c16="http://schemas.microsoft.com/office/drawing/2014/chart" uri="{C3380CC4-5D6E-409C-BE32-E72D297353CC}">
                <c16:uniqueId val="{00000005-36BF-4CF4-8733-C72A935163C7}"/>
              </c:ext>
            </c:extLst>
          </c:dPt>
          <c:dPt>
            <c:idx val="3"/>
            <c:bubble3D val="0"/>
            <c:spPr>
              <a:solidFill>
                <a:schemeClr val="accent4"/>
              </a:solidFill>
              <a:ln>
                <a:noFill/>
              </a:ln>
              <a:effectLst/>
            </c:spPr>
            <c:extLst>
              <c:ext xmlns:c16="http://schemas.microsoft.com/office/drawing/2014/chart" uri="{C3380CC4-5D6E-409C-BE32-E72D297353CC}">
                <c16:uniqueId val="{00000007-36BF-4CF4-8733-C72A935163C7}"/>
              </c:ext>
            </c:extLst>
          </c:dPt>
          <c:dPt>
            <c:idx val="4"/>
            <c:bubble3D val="0"/>
            <c:spPr>
              <a:solidFill>
                <a:schemeClr val="accent5"/>
              </a:solidFill>
              <a:ln>
                <a:noFill/>
              </a:ln>
              <a:effectLst/>
            </c:spPr>
            <c:extLst>
              <c:ext xmlns:c16="http://schemas.microsoft.com/office/drawing/2014/chart" uri="{C3380CC4-5D6E-409C-BE32-E72D297353CC}">
                <c16:uniqueId val="{00000009-36BF-4CF4-8733-C72A935163C7}"/>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F-4CF4-8733-C72A935163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9.2827000000000007E-2</c:v>
                </c:pt>
                <c:pt idx="1">
                  <c:v>0.28059072000000002</c:v>
                </c:pt>
                <c:pt idx="2">
                  <c:v>0.45991560999999997</c:v>
                </c:pt>
                <c:pt idx="3">
                  <c:v>0.10970464000000001</c:v>
                </c:pt>
                <c:pt idx="4">
                  <c:v>5.6962029999999997E-2</c:v>
                </c:pt>
              </c:numCache>
            </c:numRef>
          </c:val>
          <c:extLst>
            <c:ext xmlns:c16="http://schemas.microsoft.com/office/drawing/2014/chart" uri="{C3380CC4-5D6E-409C-BE32-E72D297353CC}">
              <c16:uniqueId val="{0000000A-36BF-4CF4-8733-C72A935163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Choline</c:v>
                </c:pt>
                <c:pt idx="1">
                  <c:v>Citicoline</c:v>
                </c:pt>
                <c:pt idx="2">
                  <c:v>Nootropics</c:v>
                </c:pt>
                <c:pt idx="3">
                  <c:v>Alpha-GPC</c:v>
                </c:pt>
                <c:pt idx="4">
                  <c:v>Ashwagandha</c:v>
                </c:pt>
                <c:pt idx="5">
                  <c:v>MSM</c:v>
                </c:pt>
                <c:pt idx="6">
                  <c:v>Synbiotics</c:v>
                </c:pt>
                <c:pt idx="7">
                  <c:v>Lutein</c:v>
                </c:pt>
                <c:pt idx="8">
                  <c:v>Astaxanthin</c:v>
                </c:pt>
                <c:pt idx="9">
                  <c:v>CoQ10</c:v>
                </c:pt>
                <c:pt idx="10">
                  <c:v>Postbiotics</c:v>
                </c:pt>
                <c:pt idx="11">
                  <c:v>CBD</c:v>
                </c:pt>
                <c:pt idx="12">
                  <c:v>Glutathione</c:v>
                </c:pt>
                <c:pt idx="13">
                  <c:v>Mushrooms</c:v>
                </c:pt>
                <c:pt idx="14">
                  <c:v>Melatonin</c:v>
                </c:pt>
                <c:pt idx="15">
                  <c:v>Biotin</c:v>
                </c:pt>
                <c:pt idx="16">
                  <c:v>Vitamin K2</c:v>
                </c:pt>
                <c:pt idx="17">
                  <c:v>Antioxidants</c:v>
                </c:pt>
                <c:pt idx="18">
                  <c:v>Protein Powder</c:v>
                </c:pt>
                <c:pt idx="19">
                  <c:v>Glucosamine</c:v>
                </c:pt>
                <c:pt idx="20">
                  <c:v>Prebiotics</c:v>
                </c:pt>
                <c:pt idx="21">
                  <c:v>Curcumin/ Turmeric</c:v>
                </c:pt>
                <c:pt idx="22">
                  <c:v>Collagen</c:v>
                </c:pt>
                <c:pt idx="23">
                  <c:v>Magnesium</c:v>
                </c:pt>
                <c:pt idx="24">
                  <c:v>Probiotics</c:v>
                </c:pt>
                <c:pt idx="25">
                  <c:v>Omega-3s</c:v>
                </c:pt>
                <c:pt idx="26">
                  <c:v>Iron</c:v>
                </c:pt>
                <c:pt idx="27">
                  <c:v>Calcium</c:v>
                </c:pt>
                <c:pt idx="28">
                  <c:v>Vitamin D</c:v>
                </c:pt>
                <c:pt idx="29">
                  <c:v>Multivitamin</c:v>
                </c:pt>
                <c:pt idx="30">
                  <c:v>Vitamin C</c:v>
                </c:pt>
              </c:strCache>
            </c:strRef>
          </c:cat>
          <c:val>
            <c:numRef>
              <c:f>Sheet1!$B$2:$B$32</c:f>
              <c:numCache>
                <c:formatCode>0%</c:formatCode>
                <c:ptCount val="31"/>
                <c:pt idx="0">
                  <c:v>1.7857140000000001E-2</c:v>
                </c:pt>
                <c:pt idx="1">
                  <c:v>1.7857140000000001E-2</c:v>
                </c:pt>
                <c:pt idx="2">
                  <c:v>2.3809520000000001E-2</c:v>
                </c:pt>
                <c:pt idx="3">
                  <c:v>2.9761900000000001E-2</c:v>
                </c:pt>
                <c:pt idx="4">
                  <c:v>3.5714290000000003E-2</c:v>
                </c:pt>
                <c:pt idx="5">
                  <c:v>3.5714290000000003E-2</c:v>
                </c:pt>
                <c:pt idx="6">
                  <c:v>3.5714290000000003E-2</c:v>
                </c:pt>
                <c:pt idx="7">
                  <c:v>4.1666670000000003E-2</c:v>
                </c:pt>
                <c:pt idx="8">
                  <c:v>4.7619050000000003E-2</c:v>
                </c:pt>
                <c:pt idx="9">
                  <c:v>5.3571430000000003E-2</c:v>
                </c:pt>
                <c:pt idx="10">
                  <c:v>7.1428569999999997E-2</c:v>
                </c:pt>
                <c:pt idx="11">
                  <c:v>8.3333329999999997E-2</c:v>
                </c:pt>
                <c:pt idx="12">
                  <c:v>8.3333329999999997E-2</c:v>
                </c:pt>
                <c:pt idx="13">
                  <c:v>0.10714286000000001</c:v>
                </c:pt>
                <c:pt idx="14">
                  <c:v>0.11309524</c:v>
                </c:pt>
                <c:pt idx="15">
                  <c:v>0.11904762000000001</c:v>
                </c:pt>
                <c:pt idx="16">
                  <c:v>0.125</c:v>
                </c:pt>
                <c:pt idx="17">
                  <c:v>0.17261905</c:v>
                </c:pt>
                <c:pt idx="18">
                  <c:v>0.17857143</c:v>
                </c:pt>
                <c:pt idx="19">
                  <c:v>0.19047618999999999</c:v>
                </c:pt>
                <c:pt idx="20">
                  <c:v>0.20833333000000001</c:v>
                </c:pt>
                <c:pt idx="21">
                  <c:v>0.20833333000000001</c:v>
                </c:pt>
                <c:pt idx="22">
                  <c:v>0.21428570999999999</c:v>
                </c:pt>
                <c:pt idx="23">
                  <c:v>0.22619048</c:v>
                </c:pt>
                <c:pt idx="24">
                  <c:v>0.28571428999999998</c:v>
                </c:pt>
                <c:pt idx="25">
                  <c:v>0.36904762000000002</c:v>
                </c:pt>
                <c:pt idx="26">
                  <c:v>0.36904762000000002</c:v>
                </c:pt>
                <c:pt idx="27">
                  <c:v>0.375</c:v>
                </c:pt>
                <c:pt idx="28">
                  <c:v>0.43452381000000001</c:v>
                </c:pt>
                <c:pt idx="29">
                  <c:v>0.5</c:v>
                </c:pt>
                <c:pt idx="30">
                  <c:v>0.51785713999999994</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Choline</c:v>
                </c:pt>
                <c:pt idx="1">
                  <c:v>Citicoline</c:v>
                </c:pt>
                <c:pt idx="2">
                  <c:v>Nootropics</c:v>
                </c:pt>
                <c:pt idx="3">
                  <c:v>Alpha-GPC</c:v>
                </c:pt>
                <c:pt idx="4">
                  <c:v>Ashwagandha</c:v>
                </c:pt>
                <c:pt idx="5">
                  <c:v>MSM</c:v>
                </c:pt>
                <c:pt idx="6">
                  <c:v>Synbiotics</c:v>
                </c:pt>
                <c:pt idx="7">
                  <c:v>Lutein</c:v>
                </c:pt>
                <c:pt idx="8">
                  <c:v>Astaxanthin</c:v>
                </c:pt>
                <c:pt idx="9">
                  <c:v>CoQ10</c:v>
                </c:pt>
                <c:pt idx="10">
                  <c:v>Postbiotics</c:v>
                </c:pt>
                <c:pt idx="11">
                  <c:v>CBD</c:v>
                </c:pt>
                <c:pt idx="12">
                  <c:v>Glutathione</c:v>
                </c:pt>
                <c:pt idx="13">
                  <c:v>Mushrooms</c:v>
                </c:pt>
                <c:pt idx="14">
                  <c:v>Melatonin</c:v>
                </c:pt>
                <c:pt idx="15">
                  <c:v>Biotin</c:v>
                </c:pt>
                <c:pt idx="16">
                  <c:v>Vitamin K2</c:v>
                </c:pt>
                <c:pt idx="17">
                  <c:v>Antioxidants</c:v>
                </c:pt>
                <c:pt idx="18">
                  <c:v>Protein Powder</c:v>
                </c:pt>
                <c:pt idx="19">
                  <c:v>Glucosamine</c:v>
                </c:pt>
                <c:pt idx="20">
                  <c:v>Prebiotics</c:v>
                </c:pt>
                <c:pt idx="21">
                  <c:v>Curcumin/ Turmeric</c:v>
                </c:pt>
                <c:pt idx="22">
                  <c:v>Collagen</c:v>
                </c:pt>
                <c:pt idx="23">
                  <c:v>Magnesium</c:v>
                </c:pt>
                <c:pt idx="24">
                  <c:v>Probiotics</c:v>
                </c:pt>
                <c:pt idx="25">
                  <c:v>Omega-3s</c:v>
                </c:pt>
                <c:pt idx="26">
                  <c:v>Iron</c:v>
                </c:pt>
                <c:pt idx="27">
                  <c:v>Calcium</c:v>
                </c:pt>
                <c:pt idx="28">
                  <c:v>Vitamin D</c:v>
                </c:pt>
                <c:pt idx="29">
                  <c:v>Multivitamin</c:v>
                </c:pt>
                <c:pt idx="30">
                  <c:v>Vitamin C</c:v>
                </c:pt>
              </c:strCache>
            </c:strRef>
          </c:cat>
          <c:val>
            <c:numRef>
              <c:f>Sheet1!$C$2:$C$32</c:f>
              <c:numCache>
                <c:formatCode>0%</c:formatCode>
                <c:ptCount val="31"/>
                <c:pt idx="0">
                  <c:v>0.14880952</c:v>
                </c:pt>
                <c:pt idx="1">
                  <c:v>0.15476190000000001</c:v>
                </c:pt>
                <c:pt idx="2">
                  <c:v>0.13690475999999999</c:v>
                </c:pt>
                <c:pt idx="3">
                  <c:v>0.15476190000000001</c:v>
                </c:pt>
                <c:pt idx="4">
                  <c:v>0.14880952</c:v>
                </c:pt>
                <c:pt idx="5">
                  <c:v>0.16666666999999999</c:v>
                </c:pt>
                <c:pt idx="6">
                  <c:v>0.16666666999999999</c:v>
                </c:pt>
                <c:pt idx="7">
                  <c:v>0.16071429000000001</c:v>
                </c:pt>
                <c:pt idx="8">
                  <c:v>0.16071429000000001</c:v>
                </c:pt>
                <c:pt idx="9">
                  <c:v>0.19047618999999999</c:v>
                </c:pt>
                <c:pt idx="10">
                  <c:v>0.26190476000000001</c:v>
                </c:pt>
                <c:pt idx="11">
                  <c:v>0.27976190000000001</c:v>
                </c:pt>
                <c:pt idx="12">
                  <c:v>0.125</c:v>
                </c:pt>
                <c:pt idx="13">
                  <c:v>0.22023809999999999</c:v>
                </c:pt>
                <c:pt idx="14">
                  <c:v>0.32142857000000002</c:v>
                </c:pt>
                <c:pt idx="15">
                  <c:v>0.25595237999999998</c:v>
                </c:pt>
                <c:pt idx="16">
                  <c:v>0.29761905</c:v>
                </c:pt>
                <c:pt idx="17">
                  <c:v>0.39285713999999999</c:v>
                </c:pt>
                <c:pt idx="18">
                  <c:v>0.39880951999999997</c:v>
                </c:pt>
                <c:pt idx="19">
                  <c:v>0.20833333000000001</c:v>
                </c:pt>
                <c:pt idx="20">
                  <c:v>0.30357142999999998</c:v>
                </c:pt>
                <c:pt idx="21">
                  <c:v>0.30952381000000001</c:v>
                </c:pt>
                <c:pt idx="22">
                  <c:v>0.30952381000000001</c:v>
                </c:pt>
                <c:pt idx="23">
                  <c:v>0.36904762000000002</c:v>
                </c:pt>
                <c:pt idx="24">
                  <c:v>0.38690476000000001</c:v>
                </c:pt>
                <c:pt idx="25">
                  <c:v>0.31547618999999999</c:v>
                </c:pt>
                <c:pt idx="26">
                  <c:v>0.38095237999999998</c:v>
                </c:pt>
                <c:pt idx="27">
                  <c:v>0.36904762000000002</c:v>
                </c:pt>
                <c:pt idx="28">
                  <c:v>0.36904762000000002</c:v>
                </c:pt>
                <c:pt idx="29">
                  <c:v>0.26190476000000001</c:v>
                </c:pt>
                <c:pt idx="30">
                  <c:v>0.30952381000000001</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Choline</c:v>
                </c:pt>
                <c:pt idx="1">
                  <c:v>Citicoline</c:v>
                </c:pt>
                <c:pt idx="2">
                  <c:v>Nootropics</c:v>
                </c:pt>
                <c:pt idx="3">
                  <c:v>Alpha-GPC</c:v>
                </c:pt>
                <c:pt idx="4">
                  <c:v>Ashwagandha</c:v>
                </c:pt>
                <c:pt idx="5">
                  <c:v>MSM</c:v>
                </c:pt>
                <c:pt idx="6">
                  <c:v>Synbiotics</c:v>
                </c:pt>
                <c:pt idx="7">
                  <c:v>Lutein</c:v>
                </c:pt>
                <c:pt idx="8">
                  <c:v>Astaxanthin</c:v>
                </c:pt>
                <c:pt idx="9">
                  <c:v>CoQ10</c:v>
                </c:pt>
                <c:pt idx="10">
                  <c:v>Postbiotics</c:v>
                </c:pt>
                <c:pt idx="11">
                  <c:v>CBD</c:v>
                </c:pt>
                <c:pt idx="12">
                  <c:v>Glutathione</c:v>
                </c:pt>
                <c:pt idx="13">
                  <c:v>Mushrooms</c:v>
                </c:pt>
                <c:pt idx="14">
                  <c:v>Melatonin</c:v>
                </c:pt>
                <c:pt idx="15">
                  <c:v>Biotin</c:v>
                </c:pt>
                <c:pt idx="16">
                  <c:v>Vitamin K2</c:v>
                </c:pt>
                <c:pt idx="17">
                  <c:v>Antioxidants</c:v>
                </c:pt>
                <c:pt idx="18">
                  <c:v>Protein Powder</c:v>
                </c:pt>
                <c:pt idx="19">
                  <c:v>Glucosamine</c:v>
                </c:pt>
                <c:pt idx="20">
                  <c:v>Prebiotics</c:v>
                </c:pt>
                <c:pt idx="21">
                  <c:v>Curcumin/ Turmeric</c:v>
                </c:pt>
                <c:pt idx="22">
                  <c:v>Collagen</c:v>
                </c:pt>
                <c:pt idx="23">
                  <c:v>Magnesium</c:v>
                </c:pt>
                <c:pt idx="24">
                  <c:v>Probiotics</c:v>
                </c:pt>
                <c:pt idx="25">
                  <c:v>Omega-3s</c:v>
                </c:pt>
                <c:pt idx="26">
                  <c:v>Iron</c:v>
                </c:pt>
                <c:pt idx="27">
                  <c:v>Calcium</c:v>
                </c:pt>
                <c:pt idx="28">
                  <c:v>Vitamin D</c:v>
                </c:pt>
                <c:pt idx="29">
                  <c:v>Multivitamin</c:v>
                </c:pt>
                <c:pt idx="30">
                  <c:v>Vitamin C</c:v>
                </c:pt>
              </c:strCache>
            </c:strRef>
          </c:cat>
          <c:val>
            <c:numRef>
              <c:f>Sheet1!$D$2:$D$32</c:f>
              <c:numCache>
                <c:formatCode>0%</c:formatCode>
                <c:ptCount val="31"/>
                <c:pt idx="0">
                  <c:v>0.23214286000000001</c:v>
                </c:pt>
                <c:pt idx="1">
                  <c:v>0.15476190000000001</c:v>
                </c:pt>
                <c:pt idx="2">
                  <c:v>0.17857143</c:v>
                </c:pt>
                <c:pt idx="3">
                  <c:v>0.22619048</c:v>
                </c:pt>
                <c:pt idx="4">
                  <c:v>0.20238095</c:v>
                </c:pt>
                <c:pt idx="5">
                  <c:v>0.22619048</c:v>
                </c:pt>
                <c:pt idx="6">
                  <c:v>0.23809524000000001</c:v>
                </c:pt>
                <c:pt idx="7">
                  <c:v>0.19642857</c:v>
                </c:pt>
                <c:pt idx="8">
                  <c:v>0.17261905</c:v>
                </c:pt>
                <c:pt idx="9">
                  <c:v>0.18452381000000001</c:v>
                </c:pt>
                <c:pt idx="10">
                  <c:v>0.29166667000000002</c:v>
                </c:pt>
                <c:pt idx="11">
                  <c:v>0.29166667000000002</c:v>
                </c:pt>
                <c:pt idx="12">
                  <c:v>0.25</c:v>
                </c:pt>
                <c:pt idx="13">
                  <c:v>0.27380951999999997</c:v>
                </c:pt>
                <c:pt idx="14">
                  <c:v>0.20833333000000001</c:v>
                </c:pt>
                <c:pt idx="15">
                  <c:v>0.22619048</c:v>
                </c:pt>
                <c:pt idx="16">
                  <c:v>0.23214286000000001</c:v>
                </c:pt>
                <c:pt idx="17">
                  <c:v>0.29166667000000002</c:v>
                </c:pt>
                <c:pt idx="18">
                  <c:v>0.24404761999999999</c:v>
                </c:pt>
                <c:pt idx="19">
                  <c:v>0.26785713999999999</c:v>
                </c:pt>
                <c:pt idx="20">
                  <c:v>0.32142857000000002</c:v>
                </c:pt>
                <c:pt idx="21">
                  <c:v>0.25</c:v>
                </c:pt>
                <c:pt idx="22">
                  <c:v>0.28571428999999998</c:v>
                </c:pt>
                <c:pt idx="23">
                  <c:v>0.29166667000000002</c:v>
                </c:pt>
                <c:pt idx="24">
                  <c:v>0.20833333000000001</c:v>
                </c:pt>
                <c:pt idx="25">
                  <c:v>0.22619048</c:v>
                </c:pt>
                <c:pt idx="26">
                  <c:v>0.17261905</c:v>
                </c:pt>
                <c:pt idx="27">
                  <c:v>0.20238095</c:v>
                </c:pt>
                <c:pt idx="28">
                  <c:v>0.11904762000000001</c:v>
                </c:pt>
                <c:pt idx="29">
                  <c:v>0.17261905</c:v>
                </c:pt>
                <c:pt idx="30">
                  <c:v>0.14285713999999999</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Choline</c:v>
                </c:pt>
                <c:pt idx="1">
                  <c:v>Citicoline</c:v>
                </c:pt>
                <c:pt idx="2">
                  <c:v>Nootropics</c:v>
                </c:pt>
                <c:pt idx="3">
                  <c:v>Alpha-GPC</c:v>
                </c:pt>
                <c:pt idx="4">
                  <c:v>Ashwagandha</c:v>
                </c:pt>
                <c:pt idx="5">
                  <c:v>MSM</c:v>
                </c:pt>
                <c:pt idx="6">
                  <c:v>Synbiotics</c:v>
                </c:pt>
                <c:pt idx="7">
                  <c:v>Lutein</c:v>
                </c:pt>
                <c:pt idx="8">
                  <c:v>Astaxanthin</c:v>
                </c:pt>
                <c:pt idx="9">
                  <c:v>CoQ10</c:v>
                </c:pt>
                <c:pt idx="10">
                  <c:v>Postbiotics</c:v>
                </c:pt>
                <c:pt idx="11">
                  <c:v>CBD</c:v>
                </c:pt>
                <c:pt idx="12">
                  <c:v>Glutathione</c:v>
                </c:pt>
                <c:pt idx="13">
                  <c:v>Mushrooms</c:v>
                </c:pt>
                <c:pt idx="14">
                  <c:v>Melatonin</c:v>
                </c:pt>
                <c:pt idx="15">
                  <c:v>Biotin</c:v>
                </c:pt>
                <c:pt idx="16">
                  <c:v>Vitamin K2</c:v>
                </c:pt>
                <c:pt idx="17">
                  <c:v>Antioxidants</c:v>
                </c:pt>
                <c:pt idx="18">
                  <c:v>Protein Powder</c:v>
                </c:pt>
                <c:pt idx="19">
                  <c:v>Glucosamine</c:v>
                </c:pt>
                <c:pt idx="20">
                  <c:v>Prebiotics</c:v>
                </c:pt>
                <c:pt idx="21">
                  <c:v>Curcumin/ Turmeric</c:v>
                </c:pt>
                <c:pt idx="22">
                  <c:v>Collagen</c:v>
                </c:pt>
                <c:pt idx="23">
                  <c:v>Magnesium</c:v>
                </c:pt>
                <c:pt idx="24">
                  <c:v>Probiotics</c:v>
                </c:pt>
                <c:pt idx="25">
                  <c:v>Omega-3s</c:v>
                </c:pt>
                <c:pt idx="26">
                  <c:v>Iron</c:v>
                </c:pt>
                <c:pt idx="27">
                  <c:v>Calcium</c:v>
                </c:pt>
                <c:pt idx="28">
                  <c:v>Vitamin D</c:v>
                </c:pt>
                <c:pt idx="29">
                  <c:v>Multivitamin</c:v>
                </c:pt>
                <c:pt idx="30">
                  <c:v>Vitamin C</c:v>
                </c:pt>
              </c:strCache>
            </c:strRef>
          </c:cat>
          <c:val>
            <c:numRef>
              <c:f>Sheet1!$E$2:$E$32</c:f>
              <c:numCache>
                <c:formatCode>0%</c:formatCode>
                <c:ptCount val="31"/>
                <c:pt idx="0">
                  <c:v>0.29761905</c:v>
                </c:pt>
                <c:pt idx="1">
                  <c:v>0.30357142999999998</c:v>
                </c:pt>
                <c:pt idx="2">
                  <c:v>0.27380951999999997</c:v>
                </c:pt>
                <c:pt idx="3">
                  <c:v>0.28571428999999998</c:v>
                </c:pt>
                <c:pt idx="4">
                  <c:v>0.19642857</c:v>
                </c:pt>
                <c:pt idx="5">
                  <c:v>0.28571428999999998</c:v>
                </c:pt>
                <c:pt idx="6">
                  <c:v>0.30952381000000001</c:v>
                </c:pt>
                <c:pt idx="7">
                  <c:v>0.27380951999999997</c:v>
                </c:pt>
                <c:pt idx="8">
                  <c:v>0.23214286000000001</c:v>
                </c:pt>
                <c:pt idx="9">
                  <c:v>0.26785713999999999</c:v>
                </c:pt>
                <c:pt idx="10">
                  <c:v>0.19642857</c:v>
                </c:pt>
                <c:pt idx="11">
                  <c:v>0.22619048</c:v>
                </c:pt>
                <c:pt idx="12">
                  <c:v>0.23809524000000001</c:v>
                </c:pt>
                <c:pt idx="13">
                  <c:v>0.23809524000000001</c:v>
                </c:pt>
                <c:pt idx="14">
                  <c:v>0.27380951999999997</c:v>
                </c:pt>
                <c:pt idx="15">
                  <c:v>0.23214286000000001</c:v>
                </c:pt>
                <c:pt idx="16">
                  <c:v>0.22023809999999999</c:v>
                </c:pt>
                <c:pt idx="17">
                  <c:v>0.13690475999999999</c:v>
                </c:pt>
                <c:pt idx="18">
                  <c:v>0.16071429000000001</c:v>
                </c:pt>
                <c:pt idx="19">
                  <c:v>0.26190476000000001</c:v>
                </c:pt>
                <c:pt idx="20">
                  <c:v>0.16666666999999999</c:v>
                </c:pt>
                <c:pt idx="21">
                  <c:v>0.19047618999999999</c:v>
                </c:pt>
                <c:pt idx="22">
                  <c:v>0.16071429000000001</c:v>
                </c:pt>
                <c:pt idx="23">
                  <c:v>0.10119048</c:v>
                </c:pt>
                <c:pt idx="24">
                  <c:v>0.10714286000000001</c:v>
                </c:pt>
                <c:pt idx="25">
                  <c:v>7.7380950000000004E-2</c:v>
                </c:pt>
                <c:pt idx="26">
                  <c:v>7.7380950000000004E-2</c:v>
                </c:pt>
                <c:pt idx="27">
                  <c:v>4.7619050000000003E-2</c:v>
                </c:pt>
                <c:pt idx="28">
                  <c:v>7.1428569999999997E-2</c:v>
                </c:pt>
                <c:pt idx="29">
                  <c:v>6.5476190000000004E-2</c:v>
                </c:pt>
                <c:pt idx="30">
                  <c:v>2.9761900000000001E-2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Choline</c:v>
                </c:pt>
                <c:pt idx="1">
                  <c:v>Citicoline</c:v>
                </c:pt>
                <c:pt idx="2">
                  <c:v>Nootropics</c:v>
                </c:pt>
                <c:pt idx="3">
                  <c:v>Alpha-GPC</c:v>
                </c:pt>
                <c:pt idx="4">
                  <c:v>Ashwagandha</c:v>
                </c:pt>
                <c:pt idx="5">
                  <c:v>MSM</c:v>
                </c:pt>
                <c:pt idx="6">
                  <c:v>Synbiotics</c:v>
                </c:pt>
                <c:pt idx="7">
                  <c:v>Lutein</c:v>
                </c:pt>
                <c:pt idx="8">
                  <c:v>Astaxanthin</c:v>
                </c:pt>
                <c:pt idx="9">
                  <c:v>CoQ10</c:v>
                </c:pt>
                <c:pt idx="10">
                  <c:v>Postbiotics</c:v>
                </c:pt>
                <c:pt idx="11">
                  <c:v>CBD</c:v>
                </c:pt>
                <c:pt idx="12">
                  <c:v>Glutathione</c:v>
                </c:pt>
                <c:pt idx="13">
                  <c:v>Mushrooms</c:v>
                </c:pt>
                <c:pt idx="14">
                  <c:v>Melatonin</c:v>
                </c:pt>
                <c:pt idx="15">
                  <c:v>Biotin</c:v>
                </c:pt>
                <c:pt idx="16">
                  <c:v>Vitamin K2</c:v>
                </c:pt>
                <c:pt idx="17">
                  <c:v>Antioxidants</c:v>
                </c:pt>
                <c:pt idx="18">
                  <c:v>Protein Powder</c:v>
                </c:pt>
                <c:pt idx="19">
                  <c:v>Glucosamine</c:v>
                </c:pt>
                <c:pt idx="20">
                  <c:v>Prebiotics</c:v>
                </c:pt>
                <c:pt idx="21">
                  <c:v>Curcumin/ Turmeric</c:v>
                </c:pt>
                <c:pt idx="22">
                  <c:v>Collagen</c:v>
                </c:pt>
                <c:pt idx="23">
                  <c:v>Magnesium</c:v>
                </c:pt>
                <c:pt idx="24">
                  <c:v>Probiotics</c:v>
                </c:pt>
                <c:pt idx="25">
                  <c:v>Omega-3s</c:v>
                </c:pt>
                <c:pt idx="26">
                  <c:v>Iron</c:v>
                </c:pt>
                <c:pt idx="27">
                  <c:v>Calcium</c:v>
                </c:pt>
                <c:pt idx="28">
                  <c:v>Vitamin D</c:v>
                </c:pt>
                <c:pt idx="29">
                  <c:v>Multivitamin</c:v>
                </c:pt>
                <c:pt idx="30">
                  <c:v>Vitamin C</c:v>
                </c:pt>
              </c:strCache>
            </c:strRef>
          </c:cat>
          <c:val>
            <c:numRef>
              <c:f>Sheet1!$F$2:$F$32</c:f>
              <c:numCache>
                <c:formatCode>0%</c:formatCode>
                <c:ptCount val="31"/>
                <c:pt idx="0">
                  <c:v>0.30357142999999998</c:v>
                </c:pt>
                <c:pt idx="1">
                  <c:v>0.36904762000000002</c:v>
                </c:pt>
                <c:pt idx="2">
                  <c:v>0.38690476000000001</c:v>
                </c:pt>
                <c:pt idx="3">
                  <c:v>0.30357142999999998</c:v>
                </c:pt>
                <c:pt idx="4">
                  <c:v>0.41666667000000002</c:v>
                </c:pt>
                <c:pt idx="5">
                  <c:v>0.28571428999999998</c:v>
                </c:pt>
                <c:pt idx="6">
                  <c:v>0.25</c:v>
                </c:pt>
                <c:pt idx="7">
                  <c:v>0.32738095</c:v>
                </c:pt>
                <c:pt idx="8">
                  <c:v>0.38690476000000001</c:v>
                </c:pt>
                <c:pt idx="9">
                  <c:v>0.30357142999999998</c:v>
                </c:pt>
                <c:pt idx="10">
                  <c:v>0.17857143</c:v>
                </c:pt>
                <c:pt idx="11">
                  <c:v>0.11904762000000001</c:v>
                </c:pt>
                <c:pt idx="12">
                  <c:v>0.30357142999999998</c:v>
                </c:pt>
                <c:pt idx="13">
                  <c:v>0.16071429000000001</c:v>
                </c:pt>
                <c:pt idx="14">
                  <c:v>8.3333329999999997E-2</c:v>
                </c:pt>
                <c:pt idx="15">
                  <c:v>0.16666666999999999</c:v>
                </c:pt>
                <c:pt idx="16">
                  <c:v>0.125</c:v>
                </c:pt>
                <c:pt idx="17">
                  <c:v>5.9523800000000002E-3</c:v>
                </c:pt>
                <c:pt idx="18">
                  <c:v>1.7857140000000001E-2</c:v>
                </c:pt>
                <c:pt idx="19">
                  <c:v>7.1428569999999997E-2</c:v>
                </c:pt>
                <c:pt idx="20">
                  <c:v>0</c:v>
                </c:pt>
                <c:pt idx="21">
                  <c:v>4.1666670000000003E-2</c:v>
                </c:pt>
                <c:pt idx="22">
                  <c:v>2.9761900000000001E-2</c:v>
                </c:pt>
                <c:pt idx="23">
                  <c:v>1.190476E-2</c:v>
                </c:pt>
                <c:pt idx="24">
                  <c:v>1.190476E-2</c:v>
                </c:pt>
                <c:pt idx="25">
                  <c:v>1.190476E-2</c:v>
                </c:pt>
                <c:pt idx="26">
                  <c:v>0</c:v>
                </c:pt>
                <c:pt idx="27">
                  <c:v>5.9523800000000002E-3</c:v>
                </c:pt>
                <c:pt idx="28">
                  <c:v>5.9523800000000002E-3</c:v>
                </c:pt>
                <c:pt idx="29">
                  <c:v>0</c:v>
                </c:pt>
                <c:pt idx="30">
                  <c:v>0</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Nootropics</c:v>
                </c:pt>
                <c:pt idx="1">
                  <c:v>Choline</c:v>
                </c:pt>
                <c:pt idx="2">
                  <c:v>Alpha-GPC</c:v>
                </c:pt>
                <c:pt idx="3">
                  <c:v>Astaxanthin</c:v>
                </c:pt>
                <c:pt idx="4">
                  <c:v>Glutathione</c:v>
                </c:pt>
                <c:pt idx="5">
                  <c:v>Mushrooms</c:v>
                </c:pt>
                <c:pt idx="6">
                  <c:v>Synbiotics</c:v>
                </c:pt>
                <c:pt idx="7">
                  <c:v>MSM</c:v>
                </c:pt>
                <c:pt idx="8">
                  <c:v>Ashwagandha</c:v>
                </c:pt>
                <c:pt idx="9">
                  <c:v>Lutein</c:v>
                </c:pt>
                <c:pt idx="10">
                  <c:v>Postbiotics</c:v>
                </c:pt>
                <c:pt idx="11">
                  <c:v>Citicoline</c:v>
                </c:pt>
                <c:pt idx="12">
                  <c:v>CoQ10</c:v>
                </c:pt>
                <c:pt idx="13">
                  <c:v>CBD</c:v>
                </c:pt>
                <c:pt idx="14">
                  <c:v>Glucosamine</c:v>
                </c:pt>
                <c:pt idx="15">
                  <c:v>Vitamin K2</c:v>
                </c:pt>
                <c:pt idx="16">
                  <c:v>Melatonin</c:v>
                </c:pt>
                <c:pt idx="17">
                  <c:v>Prebiotics</c:v>
                </c:pt>
                <c:pt idx="18">
                  <c:v>Biotin</c:v>
                </c:pt>
                <c:pt idx="19">
                  <c:v>Antioxidants</c:v>
                </c:pt>
                <c:pt idx="20">
                  <c:v>Collagen</c:v>
                </c:pt>
                <c:pt idx="21">
                  <c:v>Protein Powder</c:v>
                </c:pt>
                <c:pt idx="22">
                  <c:v>Calcium</c:v>
                </c:pt>
                <c:pt idx="23">
                  <c:v>Curcumin/ Turmeric</c:v>
                </c:pt>
                <c:pt idx="24">
                  <c:v>Omega-3s</c:v>
                </c:pt>
                <c:pt idx="25">
                  <c:v>Probiotics</c:v>
                </c:pt>
                <c:pt idx="26">
                  <c:v>Iron</c:v>
                </c:pt>
                <c:pt idx="27">
                  <c:v>Multivitamin</c:v>
                </c:pt>
                <c:pt idx="28">
                  <c:v>Magnesium</c:v>
                </c:pt>
                <c:pt idx="29">
                  <c:v>Vitamin D</c:v>
                </c:pt>
                <c:pt idx="30">
                  <c:v>Vitamin C</c:v>
                </c:pt>
              </c:strCache>
            </c:strRef>
          </c:cat>
          <c:val>
            <c:numRef>
              <c:f>Sheet1!$B$2:$B$32</c:f>
              <c:numCache>
                <c:formatCode>0%</c:formatCode>
                <c:ptCount val="31"/>
                <c:pt idx="0">
                  <c:v>4.4334980000000003E-2</c:v>
                </c:pt>
                <c:pt idx="1">
                  <c:v>5.9113300000000008E-2</c:v>
                </c:pt>
                <c:pt idx="2">
                  <c:v>6.4039409999999991E-2</c:v>
                </c:pt>
                <c:pt idx="3">
                  <c:v>6.8965520000000002E-2</c:v>
                </c:pt>
                <c:pt idx="4">
                  <c:v>6.8965520000000002E-2</c:v>
                </c:pt>
                <c:pt idx="5">
                  <c:v>7.389163E-2</c:v>
                </c:pt>
                <c:pt idx="6">
                  <c:v>7.389163E-2</c:v>
                </c:pt>
                <c:pt idx="7">
                  <c:v>7.8817730000000003E-2</c:v>
                </c:pt>
                <c:pt idx="8">
                  <c:v>8.3743839999999986E-2</c:v>
                </c:pt>
                <c:pt idx="9">
                  <c:v>8.3743839999999986E-2</c:v>
                </c:pt>
                <c:pt idx="10">
                  <c:v>8.8669949999999997E-2</c:v>
                </c:pt>
                <c:pt idx="11">
                  <c:v>9.3596059999999995E-2</c:v>
                </c:pt>
                <c:pt idx="12">
                  <c:v>0.10837438000000001</c:v>
                </c:pt>
                <c:pt idx="13">
                  <c:v>0.11330049</c:v>
                </c:pt>
                <c:pt idx="14">
                  <c:v>0.13300492999999999</c:v>
                </c:pt>
                <c:pt idx="15">
                  <c:v>0.16256158000000001</c:v>
                </c:pt>
                <c:pt idx="16">
                  <c:v>0.17241379000000001</c:v>
                </c:pt>
                <c:pt idx="17">
                  <c:v>0.18226601000000001</c:v>
                </c:pt>
                <c:pt idx="18">
                  <c:v>0.18719211999999999</c:v>
                </c:pt>
                <c:pt idx="19">
                  <c:v>0.19211823</c:v>
                </c:pt>
                <c:pt idx="20">
                  <c:v>0.19704432999999999</c:v>
                </c:pt>
                <c:pt idx="21">
                  <c:v>0.22660099</c:v>
                </c:pt>
                <c:pt idx="22">
                  <c:v>0.22660099</c:v>
                </c:pt>
                <c:pt idx="23">
                  <c:v>0.2364532</c:v>
                </c:pt>
                <c:pt idx="24">
                  <c:v>0.24137931000000001</c:v>
                </c:pt>
                <c:pt idx="25">
                  <c:v>0.26108374000000001</c:v>
                </c:pt>
                <c:pt idx="26">
                  <c:v>0.27586207000000001</c:v>
                </c:pt>
                <c:pt idx="27">
                  <c:v>0.31034483000000002</c:v>
                </c:pt>
                <c:pt idx="28">
                  <c:v>0.33990147999999998</c:v>
                </c:pt>
                <c:pt idx="29">
                  <c:v>0.36945813</c:v>
                </c:pt>
                <c:pt idx="30">
                  <c:v>0.37931034000000002</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Nootropics</c:v>
                </c:pt>
                <c:pt idx="1">
                  <c:v>Choline</c:v>
                </c:pt>
                <c:pt idx="2">
                  <c:v>Alpha-GPC</c:v>
                </c:pt>
                <c:pt idx="3">
                  <c:v>Astaxanthin</c:v>
                </c:pt>
                <c:pt idx="4">
                  <c:v>Glutathione</c:v>
                </c:pt>
                <c:pt idx="5">
                  <c:v>Mushrooms</c:v>
                </c:pt>
                <c:pt idx="6">
                  <c:v>Synbiotics</c:v>
                </c:pt>
                <c:pt idx="7">
                  <c:v>MSM</c:v>
                </c:pt>
                <c:pt idx="8">
                  <c:v>Ashwagandha</c:v>
                </c:pt>
                <c:pt idx="9">
                  <c:v>Lutein</c:v>
                </c:pt>
                <c:pt idx="10">
                  <c:v>Postbiotics</c:v>
                </c:pt>
                <c:pt idx="11">
                  <c:v>Citicoline</c:v>
                </c:pt>
                <c:pt idx="12">
                  <c:v>CoQ10</c:v>
                </c:pt>
                <c:pt idx="13">
                  <c:v>CBD</c:v>
                </c:pt>
                <c:pt idx="14">
                  <c:v>Glucosamine</c:v>
                </c:pt>
                <c:pt idx="15">
                  <c:v>Vitamin K2</c:v>
                </c:pt>
                <c:pt idx="16">
                  <c:v>Melatonin</c:v>
                </c:pt>
                <c:pt idx="17">
                  <c:v>Prebiotics</c:v>
                </c:pt>
                <c:pt idx="18">
                  <c:v>Biotin</c:v>
                </c:pt>
                <c:pt idx="19">
                  <c:v>Antioxidants</c:v>
                </c:pt>
                <c:pt idx="20">
                  <c:v>Collagen</c:v>
                </c:pt>
                <c:pt idx="21">
                  <c:v>Protein Powder</c:v>
                </c:pt>
                <c:pt idx="22">
                  <c:v>Calcium</c:v>
                </c:pt>
                <c:pt idx="23">
                  <c:v>Curcumin/ Turmeric</c:v>
                </c:pt>
                <c:pt idx="24">
                  <c:v>Omega-3s</c:v>
                </c:pt>
                <c:pt idx="25">
                  <c:v>Probiotics</c:v>
                </c:pt>
                <c:pt idx="26">
                  <c:v>Iron</c:v>
                </c:pt>
                <c:pt idx="27">
                  <c:v>Multivitamin</c:v>
                </c:pt>
                <c:pt idx="28">
                  <c:v>Magnesium</c:v>
                </c:pt>
                <c:pt idx="29">
                  <c:v>Vitamin D</c:v>
                </c:pt>
                <c:pt idx="30">
                  <c:v>Vitamin C</c:v>
                </c:pt>
              </c:strCache>
            </c:strRef>
          </c:cat>
          <c:val>
            <c:numRef>
              <c:f>Sheet1!$C$2:$C$32</c:f>
              <c:numCache>
                <c:formatCode>0%</c:formatCode>
                <c:ptCount val="31"/>
                <c:pt idx="0">
                  <c:v>0.16256158000000001</c:v>
                </c:pt>
                <c:pt idx="1">
                  <c:v>0.17241379000000001</c:v>
                </c:pt>
                <c:pt idx="2">
                  <c:v>0.11330049</c:v>
                </c:pt>
                <c:pt idx="3">
                  <c:v>0.17733989999999999</c:v>
                </c:pt>
                <c:pt idx="4">
                  <c:v>0.19211823</c:v>
                </c:pt>
                <c:pt idx="5">
                  <c:v>0.21674877000000001</c:v>
                </c:pt>
                <c:pt idx="6">
                  <c:v>0.19211823</c:v>
                </c:pt>
                <c:pt idx="7">
                  <c:v>0.16256158000000001</c:v>
                </c:pt>
                <c:pt idx="8">
                  <c:v>0.17733989999999999</c:v>
                </c:pt>
                <c:pt idx="9">
                  <c:v>0.19704432999999999</c:v>
                </c:pt>
                <c:pt idx="10">
                  <c:v>0.23152708999999999</c:v>
                </c:pt>
                <c:pt idx="11">
                  <c:v>0.12807882000000001</c:v>
                </c:pt>
                <c:pt idx="12">
                  <c:v>0.21674877000000001</c:v>
                </c:pt>
                <c:pt idx="13">
                  <c:v>0.23152708999999999</c:v>
                </c:pt>
                <c:pt idx="14">
                  <c:v>0.21182266</c:v>
                </c:pt>
                <c:pt idx="15">
                  <c:v>0.28078818</c:v>
                </c:pt>
                <c:pt idx="16">
                  <c:v>0.33497536999999999</c:v>
                </c:pt>
                <c:pt idx="17">
                  <c:v>0.29064039000000003</c:v>
                </c:pt>
                <c:pt idx="18">
                  <c:v>0.30049260999999999</c:v>
                </c:pt>
                <c:pt idx="19">
                  <c:v>0.27586207000000001</c:v>
                </c:pt>
                <c:pt idx="20">
                  <c:v>0.23152708999999999</c:v>
                </c:pt>
                <c:pt idx="21">
                  <c:v>0.29556650000000001</c:v>
                </c:pt>
                <c:pt idx="22">
                  <c:v>0.41379310000000002</c:v>
                </c:pt>
                <c:pt idx="23">
                  <c:v>0.27586207000000001</c:v>
                </c:pt>
                <c:pt idx="24">
                  <c:v>0.39408866999999997</c:v>
                </c:pt>
                <c:pt idx="25">
                  <c:v>0.30049260999999999</c:v>
                </c:pt>
                <c:pt idx="26">
                  <c:v>0.39901478000000001</c:v>
                </c:pt>
                <c:pt idx="27">
                  <c:v>0.41379310000000002</c:v>
                </c:pt>
                <c:pt idx="28">
                  <c:v>0.37438423999999998</c:v>
                </c:pt>
                <c:pt idx="29">
                  <c:v>0.36945813</c:v>
                </c:pt>
                <c:pt idx="30">
                  <c:v>0.36945813</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Nootropics</c:v>
                </c:pt>
                <c:pt idx="1">
                  <c:v>Choline</c:v>
                </c:pt>
                <c:pt idx="2">
                  <c:v>Alpha-GPC</c:v>
                </c:pt>
                <c:pt idx="3">
                  <c:v>Astaxanthin</c:v>
                </c:pt>
                <c:pt idx="4">
                  <c:v>Glutathione</c:v>
                </c:pt>
                <c:pt idx="5">
                  <c:v>Mushrooms</c:v>
                </c:pt>
                <c:pt idx="6">
                  <c:v>Synbiotics</c:v>
                </c:pt>
                <c:pt idx="7">
                  <c:v>MSM</c:v>
                </c:pt>
                <c:pt idx="8">
                  <c:v>Ashwagandha</c:v>
                </c:pt>
                <c:pt idx="9">
                  <c:v>Lutein</c:v>
                </c:pt>
                <c:pt idx="10">
                  <c:v>Postbiotics</c:v>
                </c:pt>
                <c:pt idx="11">
                  <c:v>Citicoline</c:v>
                </c:pt>
                <c:pt idx="12">
                  <c:v>CoQ10</c:v>
                </c:pt>
                <c:pt idx="13">
                  <c:v>CBD</c:v>
                </c:pt>
                <c:pt idx="14">
                  <c:v>Glucosamine</c:v>
                </c:pt>
                <c:pt idx="15">
                  <c:v>Vitamin K2</c:v>
                </c:pt>
                <c:pt idx="16">
                  <c:v>Melatonin</c:v>
                </c:pt>
                <c:pt idx="17">
                  <c:v>Prebiotics</c:v>
                </c:pt>
                <c:pt idx="18">
                  <c:v>Biotin</c:v>
                </c:pt>
                <c:pt idx="19">
                  <c:v>Antioxidants</c:v>
                </c:pt>
                <c:pt idx="20">
                  <c:v>Collagen</c:v>
                </c:pt>
                <c:pt idx="21">
                  <c:v>Protein Powder</c:v>
                </c:pt>
                <c:pt idx="22">
                  <c:v>Calcium</c:v>
                </c:pt>
                <c:pt idx="23">
                  <c:v>Curcumin/ Turmeric</c:v>
                </c:pt>
                <c:pt idx="24">
                  <c:v>Omega-3s</c:v>
                </c:pt>
                <c:pt idx="25">
                  <c:v>Probiotics</c:v>
                </c:pt>
                <c:pt idx="26">
                  <c:v>Iron</c:v>
                </c:pt>
                <c:pt idx="27">
                  <c:v>Multivitamin</c:v>
                </c:pt>
                <c:pt idx="28">
                  <c:v>Magnesium</c:v>
                </c:pt>
                <c:pt idx="29">
                  <c:v>Vitamin D</c:v>
                </c:pt>
                <c:pt idx="30">
                  <c:v>Vitamin C</c:v>
                </c:pt>
              </c:strCache>
            </c:strRef>
          </c:cat>
          <c:val>
            <c:numRef>
              <c:f>Sheet1!$D$2:$D$32</c:f>
              <c:numCache>
                <c:formatCode>0%</c:formatCode>
                <c:ptCount val="31"/>
                <c:pt idx="0">
                  <c:v>0.17733989999999999</c:v>
                </c:pt>
                <c:pt idx="1">
                  <c:v>0.21182266</c:v>
                </c:pt>
                <c:pt idx="2">
                  <c:v>0.22660099</c:v>
                </c:pt>
                <c:pt idx="3">
                  <c:v>0.2364532</c:v>
                </c:pt>
                <c:pt idx="4">
                  <c:v>0.19211823</c:v>
                </c:pt>
                <c:pt idx="5">
                  <c:v>0.18719211999999999</c:v>
                </c:pt>
                <c:pt idx="6">
                  <c:v>0.19211823</c:v>
                </c:pt>
                <c:pt idx="7">
                  <c:v>0.20689655000000001</c:v>
                </c:pt>
                <c:pt idx="8">
                  <c:v>0.24630542</c:v>
                </c:pt>
                <c:pt idx="9">
                  <c:v>0.25615764000000002</c:v>
                </c:pt>
                <c:pt idx="10">
                  <c:v>0.21182266</c:v>
                </c:pt>
                <c:pt idx="11">
                  <c:v>0.15763547</c:v>
                </c:pt>
                <c:pt idx="12">
                  <c:v>0.29556650000000001</c:v>
                </c:pt>
                <c:pt idx="13">
                  <c:v>0.21674877000000001</c:v>
                </c:pt>
                <c:pt idx="14">
                  <c:v>0.23152708999999999</c:v>
                </c:pt>
                <c:pt idx="15">
                  <c:v>0.25123152999999998</c:v>
                </c:pt>
                <c:pt idx="16">
                  <c:v>0.27586207000000001</c:v>
                </c:pt>
                <c:pt idx="17">
                  <c:v>0.30541871999999998</c:v>
                </c:pt>
                <c:pt idx="18">
                  <c:v>0.26600984999999999</c:v>
                </c:pt>
                <c:pt idx="19">
                  <c:v>0.31034483000000002</c:v>
                </c:pt>
                <c:pt idx="20">
                  <c:v>0.32019703999999999</c:v>
                </c:pt>
                <c:pt idx="21">
                  <c:v>0.26108374000000001</c:v>
                </c:pt>
                <c:pt idx="22">
                  <c:v>0.23152708999999999</c:v>
                </c:pt>
                <c:pt idx="23">
                  <c:v>0.29064039000000003</c:v>
                </c:pt>
                <c:pt idx="24">
                  <c:v>0.24630542</c:v>
                </c:pt>
                <c:pt idx="25">
                  <c:v>0.30049260999999999</c:v>
                </c:pt>
                <c:pt idx="26">
                  <c:v>0.25123152999999998</c:v>
                </c:pt>
                <c:pt idx="27">
                  <c:v>0.20689655000000001</c:v>
                </c:pt>
                <c:pt idx="28">
                  <c:v>0.18719211999999999</c:v>
                </c:pt>
                <c:pt idx="29">
                  <c:v>0.16748768</c:v>
                </c:pt>
                <c:pt idx="30">
                  <c:v>0.18719211999999999</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Nootropics</c:v>
                </c:pt>
                <c:pt idx="1">
                  <c:v>Choline</c:v>
                </c:pt>
                <c:pt idx="2">
                  <c:v>Alpha-GPC</c:v>
                </c:pt>
                <c:pt idx="3">
                  <c:v>Astaxanthin</c:v>
                </c:pt>
                <c:pt idx="4">
                  <c:v>Glutathione</c:v>
                </c:pt>
                <c:pt idx="5">
                  <c:v>Mushrooms</c:v>
                </c:pt>
                <c:pt idx="6">
                  <c:v>Synbiotics</c:v>
                </c:pt>
                <c:pt idx="7">
                  <c:v>MSM</c:v>
                </c:pt>
                <c:pt idx="8">
                  <c:v>Ashwagandha</c:v>
                </c:pt>
                <c:pt idx="9">
                  <c:v>Lutein</c:v>
                </c:pt>
                <c:pt idx="10">
                  <c:v>Postbiotics</c:v>
                </c:pt>
                <c:pt idx="11">
                  <c:v>Citicoline</c:v>
                </c:pt>
                <c:pt idx="12">
                  <c:v>CoQ10</c:v>
                </c:pt>
                <c:pt idx="13">
                  <c:v>CBD</c:v>
                </c:pt>
                <c:pt idx="14">
                  <c:v>Glucosamine</c:v>
                </c:pt>
                <c:pt idx="15">
                  <c:v>Vitamin K2</c:v>
                </c:pt>
                <c:pt idx="16">
                  <c:v>Melatonin</c:v>
                </c:pt>
                <c:pt idx="17">
                  <c:v>Prebiotics</c:v>
                </c:pt>
                <c:pt idx="18">
                  <c:v>Biotin</c:v>
                </c:pt>
                <c:pt idx="19">
                  <c:v>Antioxidants</c:v>
                </c:pt>
                <c:pt idx="20">
                  <c:v>Collagen</c:v>
                </c:pt>
                <c:pt idx="21">
                  <c:v>Protein Powder</c:v>
                </c:pt>
                <c:pt idx="22">
                  <c:v>Calcium</c:v>
                </c:pt>
                <c:pt idx="23">
                  <c:v>Curcumin/ Turmeric</c:v>
                </c:pt>
                <c:pt idx="24">
                  <c:v>Omega-3s</c:v>
                </c:pt>
                <c:pt idx="25">
                  <c:v>Probiotics</c:v>
                </c:pt>
                <c:pt idx="26">
                  <c:v>Iron</c:v>
                </c:pt>
                <c:pt idx="27">
                  <c:v>Multivitamin</c:v>
                </c:pt>
                <c:pt idx="28">
                  <c:v>Magnesium</c:v>
                </c:pt>
                <c:pt idx="29">
                  <c:v>Vitamin D</c:v>
                </c:pt>
                <c:pt idx="30">
                  <c:v>Vitamin C</c:v>
                </c:pt>
              </c:strCache>
            </c:strRef>
          </c:cat>
          <c:val>
            <c:numRef>
              <c:f>Sheet1!$E$2:$E$32</c:f>
              <c:numCache>
                <c:formatCode>0%</c:formatCode>
                <c:ptCount val="31"/>
                <c:pt idx="0">
                  <c:v>0.18719211999999999</c:v>
                </c:pt>
                <c:pt idx="1">
                  <c:v>0.22660099</c:v>
                </c:pt>
                <c:pt idx="2">
                  <c:v>0.19704432999999999</c:v>
                </c:pt>
                <c:pt idx="3">
                  <c:v>0.17241379000000001</c:v>
                </c:pt>
                <c:pt idx="4">
                  <c:v>0.23152708999999999</c:v>
                </c:pt>
                <c:pt idx="5">
                  <c:v>0.22167487999999999</c:v>
                </c:pt>
                <c:pt idx="6">
                  <c:v>0.25615764000000002</c:v>
                </c:pt>
                <c:pt idx="7">
                  <c:v>0.2364532</c:v>
                </c:pt>
                <c:pt idx="8">
                  <c:v>0.21182266</c:v>
                </c:pt>
                <c:pt idx="9">
                  <c:v>0.23152708999999999</c:v>
                </c:pt>
                <c:pt idx="10">
                  <c:v>0.24137931000000001</c:v>
                </c:pt>
                <c:pt idx="11">
                  <c:v>0.22660099</c:v>
                </c:pt>
                <c:pt idx="12">
                  <c:v>0.17733989999999999</c:v>
                </c:pt>
                <c:pt idx="13">
                  <c:v>0.31034483000000002</c:v>
                </c:pt>
                <c:pt idx="14">
                  <c:v>0.25615764000000002</c:v>
                </c:pt>
                <c:pt idx="15">
                  <c:v>0.21674877000000001</c:v>
                </c:pt>
                <c:pt idx="16">
                  <c:v>0.17241379000000001</c:v>
                </c:pt>
                <c:pt idx="17">
                  <c:v>0.22167487999999999</c:v>
                </c:pt>
                <c:pt idx="18">
                  <c:v>0.17733989999999999</c:v>
                </c:pt>
                <c:pt idx="19">
                  <c:v>0.17241379000000001</c:v>
                </c:pt>
                <c:pt idx="20">
                  <c:v>0.19211823</c:v>
                </c:pt>
                <c:pt idx="21">
                  <c:v>0.19211823</c:v>
                </c:pt>
                <c:pt idx="22">
                  <c:v>0.11330049</c:v>
                </c:pt>
                <c:pt idx="23">
                  <c:v>0.15270935999999999</c:v>
                </c:pt>
                <c:pt idx="24">
                  <c:v>0.11330049</c:v>
                </c:pt>
                <c:pt idx="25">
                  <c:v>0.11330049</c:v>
                </c:pt>
                <c:pt idx="26">
                  <c:v>5.9113300000000008E-2</c:v>
                </c:pt>
                <c:pt idx="27">
                  <c:v>6.4039409999999991E-2</c:v>
                </c:pt>
                <c:pt idx="28">
                  <c:v>9.3596059999999995E-2</c:v>
                </c:pt>
                <c:pt idx="29">
                  <c:v>9.3596059999999995E-2</c:v>
                </c:pt>
                <c:pt idx="30">
                  <c:v>5.9113300000000008E-2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Nootropics</c:v>
                </c:pt>
                <c:pt idx="1">
                  <c:v>Choline</c:v>
                </c:pt>
                <c:pt idx="2">
                  <c:v>Alpha-GPC</c:v>
                </c:pt>
                <c:pt idx="3">
                  <c:v>Astaxanthin</c:v>
                </c:pt>
                <c:pt idx="4">
                  <c:v>Glutathione</c:v>
                </c:pt>
                <c:pt idx="5">
                  <c:v>Mushrooms</c:v>
                </c:pt>
                <c:pt idx="6">
                  <c:v>Synbiotics</c:v>
                </c:pt>
                <c:pt idx="7">
                  <c:v>MSM</c:v>
                </c:pt>
                <c:pt idx="8">
                  <c:v>Ashwagandha</c:v>
                </c:pt>
                <c:pt idx="9">
                  <c:v>Lutein</c:v>
                </c:pt>
                <c:pt idx="10">
                  <c:v>Postbiotics</c:v>
                </c:pt>
                <c:pt idx="11">
                  <c:v>Citicoline</c:v>
                </c:pt>
                <c:pt idx="12">
                  <c:v>CoQ10</c:v>
                </c:pt>
                <c:pt idx="13">
                  <c:v>CBD</c:v>
                </c:pt>
                <c:pt idx="14">
                  <c:v>Glucosamine</c:v>
                </c:pt>
                <c:pt idx="15">
                  <c:v>Vitamin K2</c:v>
                </c:pt>
                <c:pt idx="16">
                  <c:v>Melatonin</c:v>
                </c:pt>
                <c:pt idx="17">
                  <c:v>Prebiotics</c:v>
                </c:pt>
                <c:pt idx="18">
                  <c:v>Biotin</c:v>
                </c:pt>
                <c:pt idx="19">
                  <c:v>Antioxidants</c:v>
                </c:pt>
                <c:pt idx="20">
                  <c:v>Collagen</c:v>
                </c:pt>
                <c:pt idx="21">
                  <c:v>Protein Powder</c:v>
                </c:pt>
                <c:pt idx="22">
                  <c:v>Calcium</c:v>
                </c:pt>
                <c:pt idx="23">
                  <c:v>Curcumin/ Turmeric</c:v>
                </c:pt>
                <c:pt idx="24">
                  <c:v>Omega-3s</c:v>
                </c:pt>
                <c:pt idx="25">
                  <c:v>Probiotics</c:v>
                </c:pt>
                <c:pt idx="26">
                  <c:v>Iron</c:v>
                </c:pt>
                <c:pt idx="27">
                  <c:v>Multivitamin</c:v>
                </c:pt>
                <c:pt idx="28">
                  <c:v>Magnesium</c:v>
                </c:pt>
                <c:pt idx="29">
                  <c:v>Vitamin D</c:v>
                </c:pt>
                <c:pt idx="30">
                  <c:v>Vitamin C</c:v>
                </c:pt>
              </c:strCache>
            </c:strRef>
          </c:cat>
          <c:val>
            <c:numRef>
              <c:f>Sheet1!$F$2:$F$32</c:f>
              <c:numCache>
                <c:formatCode>0%</c:formatCode>
                <c:ptCount val="31"/>
                <c:pt idx="0">
                  <c:v>0.42857142999999998</c:v>
                </c:pt>
                <c:pt idx="1">
                  <c:v>0.33004926000000001</c:v>
                </c:pt>
                <c:pt idx="2">
                  <c:v>0.39901478000000001</c:v>
                </c:pt>
                <c:pt idx="3">
                  <c:v>0.34482759000000002</c:v>
                </c:pt>
                <c:pt idx="4">
                  <c:v>0.31527094</c:v>
                </c:pt>
                <c:pt idx="5">
                  <c:v>0.30049260999999999</c:v>
                </c:pt>
                <c:pt idx="6">
                  <c:v>0.28571428999999998</c:v>
                </c:pt>
                <c:pt idx="7">
                  <c:v>0.31527094</c:v>
                </c:pt>
                <c:pt idx="8">
                  <c:v>0.28078818</c:v>
                </c:pt>
                <c:pt idx="9">
                  <c:v>0.23152708999999999</c:v>
                </c:pt>
                <c:pt idx="10">
                  <c:v>0.22660099</c:v>
                </c:pt>
                <c:pt idx="11">
                  <c:v>0.39408866999999997</c:v>
                </c:pt>
                <c:pt idx="12">
                  <c:v>0.20197044</c:v>
                </c:pt>
                <c:pt idx="13">
                  <c:v>0.12807882000000001</c:v>
                </c:pt>
                <c:pt idx="14">
                  <c:v>0.16748768</c:v>
                </c:pt>
                <c:pt idx="15">
                  <c:v>8.8669949999999997E-2</c:v>
                </c:pt>
                <c:pt idx="16">
                  <c:v>4.4334980000000003E-2</c:v>
                </c:pt>
                <c:pt idx="17">
                  <c:v>0</c:v>
                </c:pt>
                <c:pt idx="18">
                  <c:v>6.8965520000000002E-2</c:v>
                </c:pt>
                <c:pt idx="19">
                  <c:v>4.9261079999999999E-2</c:v>
                </c:pt>
                <c:pt idx="20">
                  <c:v>5.9113300000000008E-2</c:v>
                </c:pt>
                <c:pt idx="21">
                  <c:v>2.4630539999999999E-2</c:v>
                </c:pt>
                <c:pt idx="22">
                  <c:v>1.4778329999999999E-2</c:v>
                </c:pt>
                <c:pt idx="23">
                  <c:v>4.4334980000000003E-2</c:v>
                </c:pt>
                <c:pt idx="24">
                  <c:v>4.92611E-3</c:v>
                </c:pt>
                <c:pt idx="25">
                  <c:v>2.4630539999999999E-2</c:v>
                </c:pt>
                <c:pt idx="26">
                  <c:v>1.4778329999999999E-2</c:v>
                </c:pt>
                <c:pt idx="27">
                  <c:v>4.92611E-3</c:v>
                </c:pt>
                <c:pt idx="28">
                  <c:v>4.92611E-3</c:v>
                </c:pt>
                <c:pt idx="29">
                  <c:v>0</c:v>
                </c:pt>
                <c:pt idx="30">
                  <c:v>4.92611E-3</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Alpha-GPC</c:v>
                </c:pt>
                <c:pt idx="1">
                  <c:v>Ashwagandha</c:v>
                </c:pt>
                <c:pt idx="2">
                  <c:v>CBD</c:v>
                </c:pt>
                <c:pt idx="3">
                  <c:v>Citicoline</c:v>
                </c:pt>
                <c:pt idx="4">
                  <c:v>Nootropics</c:v>
                </c:pt>
                <c:pt idx="5">
                  <c:v>Choline</c:v>
                </c:pt>
                <c:pt idx="6">
                  <c:v>MSM</c:v>
                </c:pt>
                <c:pt idx="7">
                  <c:v>Synbiotics</c:v>
                </c:pt>
                <c:pt idx="8">
                  <c:v>CoQ10</c:v>
                </c:pt>
                <c:pt idx="9">
                  <c:v>Astaxanthin</c:v>
                </c:pt>
                <c:pt idx="10">
                  <c:v>Mushrooms</c:v>
                </c:pt>
                <c:pt idx="11">
                  <c:v>Glutathione</c:v>
                </c:pt>
                <c:pt idx="12">
                  <c:v>Lutein</c:v>
                </c:pt>
                <c:pt idx="13">
                  <c:v>Postbiotics</c:v>
                </c:pt>
                <c:pt idx="14">
                  <c:v>Glucosamine</c:v>
                </c:pt>
                <c:pt idx="15">
                  <c:v>Biotin</c:v>
                </c:pt>
                <c:pt idx="16">
                  <c:v>Vitamin K2</c:v>
                </c:pt>
                <c:pt idx="17">
                  <c:v>Protein Powder</c:v>
                </c:pt>
                <c:pt idx="18">
                  <c:v>Antioxidants</c:v>
                </c:pt>
                <c:pt idx="19">
                  <c:v>Collagen</c:v>
                </c:pt>
                <c:pt idx="20">
                  <c:v>Curcumin/ Turmeric</c:v>
                </c:pt>
                <c:pt idx="21">
                  <c:v>Prebiotics</c:v>
                </c:pt>
                <c:pt idx="22">
                  <c:v>Omega-3s</c:v>
                </c:pt>
                <c:pt idx="23">
                  <c:v>Probiotics</c:v>
                </c:pt>
                <c:pt idx="24">
                  <c:v>Calcium</c:v>
                </c:pt>
                <c:pt idx="25">
                  <c:v>Iron</c:v>
                </c:pt>
                <c:pt idx="26">
                  <c:v>Melatonin</c:v>
                </c:pt>
                <c:pt idx="27">
                  <c:v>Magnesium</c:v>
                </c:pt>
                <c:pt idx="28">
                  <c:v>Multivitamin</c:v>
                </c:pt>
                <c:pt idx="29">
                  <c:v>Vitamin D</c:v>
                </c:pt>
                <c:pt idx="30">
                  <c:v>Vitamin C</c:v>
                </c:pt>
              </c:strCache>
            </c:strRef>
          </c:cat>
          <c:val>
            <c:numRef>
              <c:f>Sheet1!$B$2:$B$32</c:f>
              <c:numCache>
                <c:formatCode>0%</c:formatCode>
                <c:ptCount val="31"/>
                <c:pt idx="0">
                  <c:v>8.0971700000000008E-3</c:v>
                </c:pt>
                <c:pt idx="1">
                  <c:v>1.619433E-2</c:v>
                </c:pt>
                <c:pt idx="2">
                  <c:v>1.619433E-2</c:v>
                </c:pt>
                <c:pt idx="3">
                  <c:v>2.0242909999999999E-2</c:v>
                </c:pt>
                <c:pt idx="4">
                  <c:v>2.4291500000000001E-2</c:v>
                </c:pt>
                <c:pt idx="5">
                  <c:v>3.238866E-2</c:v>
                </c:pt>
                <c:pt idx="6">
                  <c:v>3.238866E-2</c:v>
                </c:pt>
                <c:pt idx="7">
                  <c:v>3.238866E-2</c:v>
                </c:pt>
                <c:pt idx="8">
                  <c:v>3.6437249999999997E-2</c:v>
                </c:pt>
                <c:pt idx="9">
                  <c:v>4.048583E-2</c:v>
                </c:pt>
                <c:pt idx="10">
                  <c:v>5.2631579999999997E-2</c:v>
                </c:pt>
                <c:pt idx="11">
                  <c:v>5.2631579999999997E-2</c:v>
                </c:pt>
                <c:pt idx="12">
                  <c:v>6.4777329999999994E-2</c:v>
                </c:pt>
                <c:pt idx="13">
                  <c:v>8.0971660000000001E-2</c:v>
                </c:pt>
                <c:pt idx="14">
                  <c:v>8.0971660000000001E-2</c:v>
                </c:pt>
                <c:pt idx="15">
                  <c:v>8.5020240000000011E-2</c:v>
                </c:pt>
                <c:pt idx="16">
                  <c:v>0.14574898999999999</c:v>
                </c:pt>
                <c:pt idx="17">
                  <c:v>0.15789474000000001</c:v>
                </c:pt>
                <c:pt idx="18">
                  <c:v>0.17813765000000001</c:v>
                </c:pt>
                <c:pt idx="19">
                  <c:v>0.21457490000000001</c:v>
                </c:pt>
                <c:pt idx="20">
                  <c:v>0.22267206</c:v>
                </c:pt>
                <c:pt idx="21">
                  <c:v>0.25910930999999998</c:v>
                </c:pt>
                <c:pt idx="22">
                  <c:v>0.29149797999999999</c:v>
                </c:pt>
                <c:pt idx="23">
                  <c:v>0.31578947000000002</c:v>
                </c:pt>
                <c:pt idx="24">
                  <c:v>0.33198380999999999</c:v>
                </c:pt>
                <c:pt idx="25">
                  <c:v>0.34412955000000001</c:v>
                </c:pt>
                <c:pt idx="26">
                  <c:v>0.37651822000000001</c:v>
                </c:pt>
                <c:pt idx="27">
                  <c:v>0.38461538000000001</c:v>
                </c:pt>
                <c:pt idx="28">
                  <c:v>0.44129554999999998</c:v>
                </c:pt>
                <c:pt idx="29">
                  <c:v>0.45748988000000002</c:v>
                </c:pt>
                <c:pt idx="30">
                  <c:v>0.49797571000000002</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Alpha-GPC</c:v>
                </c:pt>
                <c:pt idx="1">
                  <c:v>Ashwagandha</c:v>
                </c:pt>
                <c:pt idx="2">
                  <c:v>CBD</c:v>
                </c:pt>
                <c:pt idx="3">
                  <c:v>Citicoline</c:v>
                </c:pt>
                <c:pt idx="4">
                  <c:v>Nootropics</c:v>
                </c:pt>
                <c:pt idx="5">
                  <c:v>Choline</c:v>
                </c:pt>
                <c:pt idx="6">
                  <c:v>MSM</c:v>
                </c:pt>
                <c:pt idx="7">
                  <c:v>Synbiotics</c:v>
                </c:pt>
                <c:pt idx="8">
                  <c:v>CoQ10</c:v>
                </c:pt>
                <c:pt idx="9">
                  <c:v>Astaxanthin</c:v>
                </c:pt>
                <c:pt idx="10">
                  <c:v>Mushrooms</c:v>
                </c:pt>
                <c:pt idx="11">
                  <c:v>Glutathione</c:v>
                </c:pt>
                <c:pt idx="12">
                  <c:v>Lutein</c:v>
                </c:pt>
                <c:pt idx="13">
                  <c:v>Postbiotics</c:v>
                </c:pt>
                <c:pt idx="14">
                  <c:v>Glucosamine</c:v>
                </c:pt>
                <c:pt idx="15">
                  <c:v>Biotin</c:v>
                </c:pt>
                <c:pt idx="16">
                  <c:v>Vitamin K2</c:v>
                </c:pt>
                <c:pt idx="17">
                  <c:v>Protein Powder</c:v>
                </c:pt>
                <c:pt idx="18">
                  <c:v>Antioxidants</c:v>
                </c:pt>
                <c:pt idx="19">
                  <c:v>Collagen</c:v>
                </c:pt>
                <c:pt idx="20">
                  <c:v>Curcumin/ Turmeric</c:v>
                </c:pt>
                <c:pt idx="21">
                  <c:v>Prebiotics</c:v>
                </c:pt>
                <c:pt idx="22">
                  <c:v>Omega-3s</c:v>
                </c:pt>
                <c:pt idx="23">
                  <c:v>Probiotics</c:v>
                </c:pt>
                <c:pt idx="24">
                  <c:v>Calcium</c:v>
                </c:pt>
                <c:pt idx="25">
                  <c:v>Iron</c:v>
                </c:pt>
                <c:pt idx="26">
                  <c:v>Melatonin</c:v>
                </c:pt>
                <c:pt idx="27">
                  <c:v>Magnesium</c:v>
                </c:pt>
                <c:pt idx="28">
                  <c:v>Multivitamin</c:v>
                </c:pt>
                <c:pt idx="29">
                  <c:v>Vitamin D</c:v>
                </c:pt>
                <c:pt idx="30">
                  <c:v>Vitamin C</c:v>
                </c:pt>
              </c:strCache>
            </c:strRef>
          </c:cat>
          <c:val>
            <c:numRef>
              <c:f>Sheet1!$C$2:$C$32</c:f>
              <c:numCache>
                <c:formatCode>0%</c:formatCode>
                <c:ptCount val="31"/>
                <c:pt idx="0">
                  <c:v>9.7165990000000008E-2</c:v>
                </c:pt>
                <c:pt idx="1">
                  <c:v>7.6923079999999991E-2</c:v>
                </c:pt>
                <c:pt idx="2">
                  <c:v>0.18218623</c:v>
                </c:pt>
                <c:pt idx="3">
                  <c:v>9.7165990000000008E-2</c:v>
                </c:pt>
                <c:pt idx="4">
                  <c:v>7.287449E-2</c:v>
                </c:pt>
                <c:pt idx="5">
                  <c:v>0.12145749</c:v>
                </c:pt>
                <c:pt idx="6">
                  <c:v>0.13360324000000001</c:v>
                </c:pt>
                <c:pt idx="7">
                  <c:v>0.1417004</c:v>
                </c:pt>
                <c:pt idx="8">
                  <c:v>0.1417004</c:v>
                </c:pt>
                <c:pt idx="9">
                  <c:v>8.9068830000000002E-2</c:v>
                </c:pt>
                <c:pt idx="10">
                  <c:v>0.15789474000000001</c:v>
                </c:pt>
                <c:pt idx="11">
                  <c:v>0.14979756999999999</c:v>
                </c:pt>
                <c:pt idx="12">
                  <c:v>0.10931174</c:v>
                </c:pt>
                <c:pt idx="13">
                  <c:v>0.11740891000000001</c:v>
                </c:pt>
                <c:pt idx="14">
                  <c:v>0.18623482</c:v>
                </c:pt>
                <c:pt idx="15">
                  <c:v>0.19838057000000001</c:v>
                </c:pt>
                <c:pt idx="16">
                  <c:v>0.23076922999999999</c:v>
                </c:pt>
                <c:pt idx="17">
                  <c:v>0.27530364000000002</c:v>
                </c:pt>
                <c:pt idx="18">
                  <c:v>0.35627530000000002</c:v>
                </c:pt>
                <c:pt idx="19">
                  <c:v>0.32388664</c:v>
                </c:pt>
                <c:pt idx="20">
                  <c:v>0.29959513999999998</c:v>
                </c:pt>
                <c:pt idx="21">
                  <c:v>0.29554656000000001</c:v>
                </c:pt>
                <c:pt idx="22">
                  <c:v>0.33198380999999999</c:v>
                </c:pt>
                <c:pt idx="23">
                  <c:v>0.35222671999999999</c:v>
                </c:pt>
                <c:pt idx="24">
                  <c:v>0.41700405000000001</c:v>
                </c:pt>
                <c:pt idx="25">
                  <c:v>0.36032388999999998</c:v>
                </c:pt>
                <c:pt idx="26">
                  <c:v>0.30364372000000001</c:v>
                </c:pt>
                <c:pt idx="27">
                  <c:v>0.29959513999999998</c:v>
                </c:pt>
                <c:pt idx="28">
                  <c:v>0.30769231000000002</c:v>
                </c:pt>
                <c:pt idx="29">
                  <c:v>0.27935222999999998</c:v>
                </c:pt>
                <c:pt idx="30">
                  <c:v>0.31983805999999998</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Alpha-GPC</c:v>
                </c:pt>
                <c:pt idx="1">
                  <c:v>Ashwagandha</c:v>
                </c:pt>
                <c:pt idx="2">
                  <c:v>CBD</c:v>
                </c:pt>
                <c:pt idx="3">
                  <c:v>Citicoline</c:v>
                </c:pt>
                <c:pt idx="4">
                  <c:v>Nootropics</c:v>
                </c:pt>
                <c:pt idx="5">
                  <c:v>Choline</c:v>
                </c:pt>
                <c:pt idx="6">
                  <c:v>MSM</c:v>
                </c:pt>
                <c:pt idx="7">
                  <c:v>Synbiotics</c:v>
                </c:pt>
                <c:pt idx="8">
                  <c:v>CoQ10</c:v>
                </c:pt>
                <c:pt idx="9">
                  <c:v>Astaxanthin</c:v>
                </c:pt>
                <c:pt idx="10">
                  <c:v>Mushrooms</c:v>
                </c:pt>
                <c:pt idx="11">
                  <c:v>Glutathione</c:v>
                </c:pt>
                <c:pt idx="12">
                  <c:v>Lutein</c:v>
                </c:pt>
                <c:pt idx="13">
                  <c:v>Postbiotics</c:v>
                </c:pt>
                <c:pt idx="14">
                  <c:v>Glucosamine</c:v>
                </c:pt>
                <c:pt idx="15">
                  <c:v>Biotin</c:v>
                </c:pt>
                <c:pt idx="16">
                  <c:v>Vitamin K2</c:v>
                </c:pt>
                <c:pt idx="17">
                  <c:v>Protein Powder</c:v>
                </c:pt>
                <c:pt idx="18">
                  <c:v>Antioxidants</c:v>
                </c:pt>
                <c:pt idx="19">
                  <c:v>Collagen</c:v>
                </c:pt>
                <c:pt idx="20">
                  <c:v>Curcumin/ Turmeric</c:v>
                </c:pt>
                <c:pt idx="21">
                  <c:v>Prebiotics</c:v>
                </c:pt>
                <c:pt idx="22">
                  <c:v>Omega-3s</c:v>
                </c:pt>
                <c:pt idx="23">
                  <c:v>Probiotics</c:v>
                </c:pt>
                <c:pt idx="24">
                  <c:v>Calcium</c:v>
                </c:pt>
                <c:pt idx="25">
                  <c:v>Iron</c:v>
                </c:pt>
                <c:pt idx="26">
                  <c:v>Melatonin</c:v>
                </c:pt>
                <c:pt idx="27">
                  <c:v>Magnesium</c:v>
                </c:pt>
                <c:pt idx="28">
                  <c:v>Multivitamin</c:v>
                </c:pt>
                <c:pt idx="29">
                  <c:v>Vitamin D</c:v>
                </c:pt>
                <c:pt idx="30">
                  <c:v>Vitamin C</c:v>
                </c:pt>
              </c:strCache>
            </c:strRef>
          </c:cat>
          <c:val>
            <c:numRef>
              <c:f>Sheet1!$D$2:$D$32</c:f>
              <c:numCache>
                <c:formatCode>0%</c:formatCode>
                <c:ptCount val="31"/>
                <c:pt idx="0">
                  <c:v>0.16194332</c:v>
                </c:pt>
                <c:pt idx="1">
                  <c:v>0.15384614999999999</c:v>
                </c:pt>
                <c:pt idx="2">
                  <c:v>0.24696356</c:v>
                </c:pt>
                <c:pt idx="3">
                  <c:v>0.17408907000000001</c:v>
                </c:pt>
                <c:pt idx="4">
                  <c:v>0.1659919</c:v>
                </c:pt>
                <c:pt idx="5">
                  <c:v>0.17004048999999999</c:v>
                </c:pt>
                <c:pt idx="6">
                  <c:v>0.15789474000000001</c:v>
                </c:pt>
                <c:pt idx="7">
                  <c:v>0.20242915</c:v>
                </c:pt>
                <c:pt idx="8">
                  <c:v>0.21052631999999999</c:v>
                </c:pt>
                <c:pt idx="9">
                  <c:v>0.19433197999999999</c:v>
                </c:pt>
                <c:pt idx="10">
                  <c:v>0.19433197999999999</c:v>
                </c:pt>
                <c:pt idx="11">
                  <c:v>0.21457490000000001</c:v>
                </c:pt>
                <c:pt idx="12">
                  <c:v>0.23076922999999999</c:v>
                </c:pt>
                <c:pt idx="13">
                  <c:v>0.26315789000000001</c:v>
                </c:pt>
                <c:pt idx="14">
                  <c:v>0.23886640000000001</c:v>
                </c:pt>
                <c:pt idx="15">
                  <c:v>0.21862348000000001</c:v>
                </c:pt>
                <c:pt idx="16">
                  <c:v>0.29554656000000001</c:v>
                </c:pt>
                <c:pt idx="17">
                  <c:v>0.36032388999999998</c:v>
                </c:pt>
                <c:pt idx="18">
                  <c:v>0.38866397000000003</c:v>
                </c:pt>
                <c:pt idx="19">
                  <c:v>0.28340081</c:v>
                </c:pt>
                <c:pt idx="20">
                  <c:v>0.29554656000000001</c:v>
                </c:pt>
                <c:pt idx="21">
                  <c:v>0.31578947000000002</c:v>
                </c:pt>
                <c:pt idx="22">
                  <c:v>0.30769231000000002</c:v>
                </c:pt>
                <c:pt idx="23">
                  <c:v>0.24696356</c:v>
                </c:pt>
                <c:pt idx="24">
                  <c:v>0.19838057000000001</c:v>
                </c:pt>
                <c:pt idx="25">
                  <c:v>0.25101214999999999</c:v>
                </c:pt>
                <c:pt idx="26">
                  <c:v>0.26720648000000002</c:v>
                </c:pt>
                <c:pt idx="27">
                  <c:v>0.24696356</c:v>
                </c:pt>
                <c:pt idx="28">
                  <c:v>0.21052631999999999</c:v>
                </c:pt>
                <c:pt idx="29">
                  <c:v>0.23481780999999999</c:v>
                </c:pt>
                <c:pt idx="30">
                  <c:v>0.15789474000000001</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Alpha-GPC</c:v>
                </c:pt>
                <c:pt idx="1">
                  <c:v>Ashwagandha</c:v>
                </c:pt>
                <c:pt idx="2">
                  <c:v>CBD</c:v>
                </c:pt>
                <c:pt idx="3">
                  <c:v>Citicoline</c:v>
                </c:pt>
                <c:pt idx="4">
                  <c:v>Nootropics</c:v>
                </c:pt>
                <c:pt idx="5">
                  <c:v>Choline</c:v>
                </c:pt>
                <c:pt idx="6">
                  <c:v>MSM</c:v>
                </c:pt>
                <c:pt idx="7">
                  <c:v>Synbiotics</c:v>
                </c:pt>
                <c:pt idx="8">
                  <c:v>CoQ10</c:v>
                </c:pt>
                <c:pt idx="9">
                  <c:v>Astaxanthin</c:v>
                </c:pt>
                <c:pt idx="10">
                  <c:v>Mushrooms</c:v>
                </c:pt>
                <c:pt idx="11">
                  <c:v>Glutathione</c:v>
                </c:pt>
                <c:pt idx="12">
                  <c:v>Lutein</c:v>
                </c:pt>
                <c:pt idx="13">
                  <c:v>Postbiotics</c:v>
                </c:pt>
                <c:pt idx="14">
                  <c:v>Glucosamine</c:v>
                </c:pt>
                <c:pt idx="15">
                  <c:v>Biotin</c:v>
                </c:pt>
                <c:pt idx="16">
                  <c:v>Vitamin K2</c:v>
                </c:pt>
                <c:pt idx="17">
                  <c:v>Protein Powder</c:v>
                </c:pt>
                <c:pt idx="18">
                  <c:v>Antioxidants</c:v>
                </c:pt>
                <c:pt idx="19">
                  <c:v>Collagen</c:v>
                </c:pt>
                <c:pt idx="20">
                  <c:v>Curcumin/ Turmeric</c:v>
                </c:pt>
                <c:pt idx="21">
                  <c:v>Prebiotics</c:v>
                </c:pt>
                <c:pt idx="22">
                  <c:v>Omega-3s</c:v>
                </c:pt>
                <c:pt idx="23">
                  <c:v>Probiotics</c:v>
                </c:pt>
                <c:pt idx="24">
                  <c:v>Calcium</c:v>
                </c:pt>
                <c:pt idx="25">
                  <c:v>Iron</c:v>
                </c:pt>
                <c:pt idx="26">
                  <c:v>Melatonin</c:v>
                </c:pt>
                <c:pt idx="27">
                  <c:v>Magnesium</c:v>
                </c:pt>
                <c:pt idx="28">
                  <c:v>Multivitamin</c:v>
                </c:pt>
                <c:pt idx="29">
                  <c:v>Vitamin D</c:v>
                </c:pt>
                <c:pt idx="30">
                  <c:v>Vitamin C</c:v>
                </c:pt>
              </c:strCache>
            </c:strRef>
          </c:cat>
          <c:val>
            <c:numRef>
              <c:f>Sheet1!$E$2:$E$32</c:f>
              <c:numCache>
                <c:formatCode>0%</c:formatCode>
                <c:ptCount val="31"/>
                <c:pt idx="0">
                  <c:v>0.28340081</c:v>
                </c:pt>
                <c:pt idx="1">
                  <c:v>0.17408907000000001</c:v>
                </c:pt>
                <c:pt idx="2">
                  <c:v>0.28744939000000003</c:v>
                </c:pt>
                <c:pt idx="3">
                  <c:v>0.27935222999999998</c:v>
                </c:pt>
                <c:pt idx="4">
                  <c:v>0.21457490000000001</c:v>
                </c:pt>
                <c:pt idx="5">
                  <c:v>0.27935222999999998</c:v>
                </c:pt>
                <c:pt idx="6">
                  <c:v>0.23481780999999999</c:v>
                </c:pt>
                <c:pt idx="7">
                  <c:v>0.21862348000000001</c:v>
                </c:pt>
                <c:pt idx="8">
                  <c:v>0.23886640000000001</c:v>
                </c:pt>
                <c:pt idx="9">
                  <c:v>0.21457490000000001</c:v>
                </c:pt>
                <c:pt idx="10">
                  <c:v>0.32793522000000003</c:v>
                </c:pt>
                <c:pt idx="11">
                  <c:v>0.30769231000000002</c:v>
                </c:pt>
                <c:pt idx="12">
                  <c:v>0.33603239000000001</c:v>
                </c:pt>
                <c:pt idx="13">
                  <c:v>0.22672065</c:v>
                </c:pt>
                <c:pt idx="14">
                  <c:v>0.31983805999999998</c:v>
                </c:pt>
                <c:pt idx="15">
                  <c:v>0.30364372000000001</c:v>
                </c:pt>
                <c:pt idx="16">
                  <c:v>0.21457490000000001</c:v>
                </c:pt>
                <c:pt idx="17">
                  <c:v>0.12955465999999999</c:v>
                </c:pt>
                <c:pt idx="18">
                  <c:v>6.4777329999999994E-2</c:v>
                </c:pt>
                <c:pt idx="19">
                  <c:v>0.14979756999999999</c:v>
                </c:pt>
                <c:pt idx="20">
                  <c:v>0.15384614999999999</c:v>
                </c:pt>
                <c:pt idx="21">
                  <c:v>0.12955465999999999</c:v>
                </c:pt>
                <c:pt idx="22">
                  <c:v>6.0728740000000003E-2</c:v>
                </c:pt>
                <c:pt idx="23">
                  <c:v>7.6923079999999991E-2</c:v>
                </c:pt>
                <c:pt idx="24">
                  <c:v>4.8583000000000001E-2</c:v>
                </c:pt>
                <c:pt idx="25">
                  <c:v>4.4534410000000003E-2</c:v>
                </c:pt>
                <c:pt idx="26">
                  <c:v>4.048583E-2</c:v>
                </c:pt>
                <c:pt idx="27">
                  <c:v>5.668016E-2</c:v>
                </c:pt>
                <c:pt idx="28">
                  <c:v>3.6437249999999997E-2</c:v>
                </c:pt>
                <c:pt idx="29">
                  <c:v>1.619433E-2</c:v>
                </c:pt>
                <c:pt idx="30">
                  <c:v>2.0242909999999999E-2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Alpha-GPC</c:v>
                </c:pt>
                <c:pt idx="1">
                  <c:v>Ashwagandha</c:v>
                </c:pt>
                <c:pt idx="2">
                  <c:v>CBD</c:v>
                </c:pt>
                <c:pt idx="3">
                  <c:v>Citicoline</c:v>
                </c:pt>
                <c:pt idx="4">
                  <c:v>Nootropics</c:v>
                </c:pt>
                <c:pt idx="5">
                  <c:v>Choline</c:v>
                </c:pt>
                <c:pt idx="6">
                  <c:v>MSM</c:v>
                </c:pt>
                <c:pt idx="7">
                  <c:v>Synbiotics</c:v>
                </c:pt>
                <c:pt idx="8">
                  <c:v>CoQ10</c:v>
                </c:pt>
                <c:pt idx="9">
                  <c:v>Astaxanthin</c:v>
                </c:pt>
                <c:pt idx="10">
                  <c:v>Mushrooms</c:v>
                </c:pt>
                <c:pt idx="11">
                  <c:v>Glutathione</c:v>
                </c:pt>
                <c:pt idx="12">
                  <c:v>Lutein</c:v>
                </c:pt>
                <c:pt idx="13">
                  <c:v>Postbiotics</c:v>
                </c:pt>
                <c:pt idx="14">
                  <c:v>Glucosamine</c:v>
                </c:pt>
                <c:pt idx="15">
                  <c:v>Biotin</c:v>
                </c:pt>
                <c:pt idx="16">
                  <c:v>Vitamin K2</c:v>
                </c:pt>
                <c:pt idx="17">
                  <c:v>Protein Powder</c:v>
                </c:pt>
                <c:pt idx="18">
                  <c:v>Antioxidants</c:v>
                </c:pt>
                <c:pt idx="19">
                  <c:v>Collagen</c:v>
                </c:pt>
                <c:pt idx="20">
                  <c:v>Curcumin/ Turmeric</c:v>
                </c:pt>
                <c:pt idx="21">
                  <c:v>Prebiotics</c:v>
                </c:pt>
                <c:pt idx="22">
                  <c:v>Omega-3s</c:v>
                </c:pt>
                <c:pt idx="23">
                  <c:v>Probiotics</c:v>
                </c:pt>
                <c:pt idx="24">
                  <c:v>Calcium</c:v>
                </c:pt>
                <c:pt idx="25">
                  <c:v>Iron</c:v>
                </c:pt>
                <c:pt idx="26">
                  <c:v>Melatonin</c:v>
                </c:pt>
                <c:pt idx="27">
                  <c:v>Magnesium</c:v>
                </c:pt>
                <c:pt idx="28">
                  <c:v>Multivitamin</c:v>
                </c:pt>
                <c:pt idx="29">
                  <c:v>Vitamin D</c:v>
                </c:pt>
                <c:pt idx="30">
                  <c:v>Vitamin C</c:v>
                </c:pt>
              </c:strCache>
            </c:strRef>
          </c:cat>
          <c:val>
            <c:numRef>
              <c:f>Sheet1!$F$2:$F$32</c:f>
              <c:numCache>
                <c:formatCode>0%</c:formatCode>
                <c:ptCount val="31"/>
                <c:pt idx="0">
                  <c:v>0.44939270999999997</c:v>
                </c:pt>
                <c:pt idx="1">
                  <c:v>0.57894736999999996</c:v>
                </c:pt>
                <c:pt idx="2">
                  <c:v>0.26720648000000002</c:v>
                </c:pt>
                <c:pt idx="3">
                  <c:v>0.42914980000000003</c:v>
                </c:pt>
                <c:pt idx="4">
                  <c:v>0.52226720999999998</c:v>
                </c:pt>
                <c:pt idx="5">
                  <c:v>0.39676113000000002</c:v>
                </c:pt>
                <c:pt idx="6">
                  <c:v>0.44129554999999998</c:v>
                </c:pt>
                <c:pt idx="7">
                  <c:v>0.4048583</c:v>
                </c:pt>
                <c:pt idx="8">
                  <c:v>0.37246963999999999</c:v>
                </c:pt>
                <c:pt idx="9">
                  <c:v>0.46153845999999998</c:v>
                </c:pt>
                <c:pt idx="10">
                  <c:v>0.26720648000000002</c:v>
                </c:pt>
                <c:pt idx="11">
                  <c:v>0.27530364000000002</c:v>
                </c:pt>
                <c:pt idx="12">
                  <c:v>0.25910930999999998</c:v>
                </c:pt>
                <c:pt idx="13">
                  <c:v>0.31174088999999999</c:v>
                </c:pt>
                <c:pt idx="14">
                  <c:v>0.17408907000000001</c:v>
                </c:pt>
                <c:pt idx="15">
                  <c:v>0.19433197999999999</c:v>
                </c:pt>
                <c:pt idx="16">
                  <c:v>0.11336032</c:v>
                </c:pt>
                <c:pt idx="17">
                  <c:v>7.6923079999999991E-2</c:v>
                </c:pt>
                <c:pt idx="18">
                  <c:v>1.214575E-2</c:v>
                </c:pt>
                <c:pt idx="19">
                  <c:v>2.834008E-2</c:v>
                </c:pt>
                <c:pt idx="20">
                  <c:v>2.834008E-2</c:v>
                </c:pt>
                <c:pt idx="21">
                  <c:v>0</c:v>
                </c:pt>
                <c:pt idx="22">
                  <c:v>8.0971700000000008E-3</c:v>
                </c:pt>
                <c:pt idx="23">
                  <c:v>8.0971700000000008E-3</c:v>
                </c:pt>
                <c:pt idx="24">
                  <c:v>4.0485800000000004E-3</c:v>
                </c:pt>
                <c:pt idx="25">
                  <c:v>0</c:v>
                </c:pt>
                <c:pt idx="26">
                  <c:v>1.214575E-2</c:v>
                </c:pt>
                <c:pt idx="27">
                  <c:v>1.214575E-2</c:v>
                </c:pt>
                <c:pt idx="28">
                  <c:v>4.0485800000000004E-3</c:v>
                </c:pt>
                <c:pt idx="29">
                  <c:v>1.214575E-2</c:v>
                </c:pt>
                <c:pt idx="30">
                  <c:v>4.0485800000000004E-3</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Ashwagandha</c:v>
                </c:pt>
                <c:pt idx="1">
                  <c:v>Nootropics</c:v>
                </c:pt>
                <c:pt idx="2">
                  <c:v>CBD</c:v>
                </c:pt>
                <c:pt idx="3">
                  <c:v>Choline</c:v>
                </c:pt>
                <c:pt idx="4">
                  <c:v>Alpha-GPC</c:v>
                </c:pt>
                <c:pt idx="5">
                  <c:v>Citicoline</c:v>
                </c:pt>
                <c:pt idx="6">
                  <c:v>Mushrooms</c:v>
                </c:pt>
                <c:pt idx="7">
                  <c:v>Synbiotics</c:v>
                </c:pt>
                <c:pt idx="8">
                  <c:v>Vitamin K2</c:v>
                </c:pt>
                <c:pt idx="9">
                  <c:v>CoQ10</c:v>
                </c:pt>
                <c:pt idx="10">
                  <c:v>Curcumin/ Turmeric</c:v>
                </c:pt>
                <c:pt idx="11">
                  <c:v>Astaxanthin</c:v>
                </c:pt>
                <c:pt idx="12">
                  <c:v>Melatonin</c:v>
                </c:pt>
                <c:pt idx="13">
                  <c:v>MSM</c:v>
                </c:pt>
                <c:pt idx="14">
                  <c:v>Postbiotics</c:v>
                </c:pt>
                <c:pt idx="15">
                  <c:v>Glutathione</c:v>
                </c:pt>
                <c:pt idx="16">
                  <c:v>Glucosamine</c:v>
                </c:pt>
                <c:pt idx="17">
                  <c:v>Biotin</c:v>
                </c:pt>
                <c:pt idx="18">
                  <c:v>Protein Powder</c:v>
                </c:pt>
                <c:pt idx="19">
                  <c:v>Antioxidants</c:v>
                </c:pt>
                <c:pt idx="20">
                  <c:v>Iron</c:v>
                </c:pt>
                <c:pt idx="21">
                  <c:v>Magnesium</c:v>
                </c:pt>
                <c:pt idx="22">
                  <c:v>Prebiotics</c:v>
                </c:pt>
                <c:pt idx="23">
                  <c:v>Collagen</c:v>
                </c:pt>
                <c:pt idx="24">
                  <c:v>Calcium</c:v>
                </c:pt>
                <c:pt idx="25">
                  <c:v>Lutein</c:v>
                </c:pt>
                <c:pt idx="26">
                  <c:v>Vitamin D</c:v>
                </c:pt>
                <c:pt idx="27">
                  <c:v>Omega-3s</c:v>
                </c:pt>
                <c:pt idx="28">
                  <c:v>Probiotics</c:v>
                </c:pt>
                <c:pt idx="29">
                  <c:v>Multivitamin</c:v>
                </c:pt>
                <c:pt idx="30">
                  <c:v>Vitamin C</c:v>
                </c:pt>
              </c:strCache>
            </c:strRef>
          </c:cat>
          <c:val>
            <c:numRef>
              <c:f>Sheet1!$B$2:$B$32</c:f>
              <c:numCache>
                <c:formatCode>0%</c:formatCode>
                <c:ptCount val="31"/>
                <c:pt idx="0">
                  <c:v>3.4810130000000002E-2</c:v>
                </c:pt>
                <c:pt idx="1">
                  <c:v>4.4303799999999997E-2</c:v>
                </c:pt>
                <c:pt idx="2">
                  <c:v>4.7468349999999999E-2</c:v>
                </c:pt>
                <c:pt idx="3">
                  <c:v>4.7468349999999999E-2</c:v>
                </c:pt>
                <c:pt idx="4">
                  <c:v>5.0632910000000003E-2</c:v>
                </c:pt>
                <c:pt idx="5">
                  <c:v>5.0632910000000003E-2</c:v>
                </c:pt>
                <c:pt idx="6">
                  <c:v>6.3291139999999996E-2</c:v>
                </c:pt>
                <c:pt idx="7">
                  <c:v>7.2784810000000005E-2</c:v>
                </c:pt>
                <c:pt idx="8">
                  <c:v>7.9113920000000004E-2</c:v>
                </c:pt>
                <c:pt idx="9">
                  <c:v>9.1772149999999997E-2</c:v>
                </c:pt>
                <c:pt idx="10">
                  <c:v>9.4936710000000007E-2</c:v>
                </c:pt>
                <c:pt idx="11">
                  <c:v>0.10759494</c:v>
                </c:pt>
                <c:pt idx="12">
                  <c:v>0.12341771999999999</c:v>
                </c:pt>
                <c:pt idx="13">
                  <c:v>0.13291138999999999</c:v>
                </c:pt>
                <c:pt idx="14">
                  <c:v>0.13607595</c:v>
                </c:pt>
                <c:pt idx="15">
                  <c:v>0.13607595</c:v>
                </c:pt>
                <c:pt idx="16">
                  <c:v>0.14240506</c:v>
                </c:pt>
                <c:pt idx="17">
                  <c:v>0.15189873000000001</c:v>
                </c:pt>
                <c:pt idx="18">
                  <c:v>0.15506328999999999</c:v>
                </c:pt>
                <c:pt idx="19">
                  <c:v>0.16139240999999999</c:v>
                </c:pt>
                <c:pt idx="20">
                  <c:v>0.18354429999999999</c:v>
                </c:pt>
                <c:pt idx="21">
                  <c:v>0.19936709</c:v>
                </c:pt>
                <c:pt idx="22">
                  <c:v>0.2278481</c:v>
                </c:pt>
                <c:pt idx="23">
                  <c:v>0.23417721999999999</c:v>
                </c:pt>
                <c:pt idx="24">
                  <c:v>0.25</c:v>
                </c:pt>
                <c:pt idx="25">
                  <c:v>0.25</c:v>
                </c:pt>
                <c:pt idx="26">
                  <c:v>0.25632911000000003</c:v>
                </c:pt>
                <c:pt idx="27">
                  <c:v>0.27531645999999999</c:v>
                </c:pt>
                <c:pt idx="28">
                  <c:v>0.30379747000000001</c:v>
                </c:pt>
                <c:pt idx="29">
                  <c:v>0.31012657999999999</c:v>
                </c:pt>
                <c:pt idx="30">
                  <c:v>0.36075949000000002</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Ashwagandha</c:v>
                </c:pt>
                <c:pt idx="1">
                  <c:v>Nootropics</c:v>
                </c:pt>
                <c:pt idx="2">
                  <c:v>CBD</c:v>
                </c:pt>
                <c:pt idx="3">
                  <c:v>Choline</c:v>
                </c:pt>
                <c:pt idx="4">
                  <c:v>Alpha-GPC</c:v>
                </c:pt>
                <c:pt idx="5">
                  <c:v>Citicoline</c:v>
                </c:pt>
                <c:pt idx="6">
                  <c:v>Mushrooms</c:v>
                </c:pt>
                <c:pt idx="7">
                  <c:v>Synbiotics</c:v>
                </c:pt>
                <c:pt idx="8">
                  <c:v>Vitamin K2</c:v>
                </c:pt>
                <c:pt idx="9">
                  <c:v>CoQ10</c:v>
                </c:pt>
                <c:pt idx="10">
                  <c:v>Curcumin/ Turmeric</c:v>
                </c:pt>
                <c:pt idx="11">
                  <c:v>Astaxanthin</c:v>
                </c:pt>
                <c:pt idx="12">
                  <c:v>Melatonin</c:v>
                </c:pt>
                <c:pt idx="13">
                  <c:v>MSM</c:v>
                </c:pt>
                <c:pt idx="14">
                  <c:v>Postbiotics</c:v>
                </c:pt>
                <c:pt idx="15">
                  <c:v>Glutathione</c:v>
                </c:pt>
                <c:pt idx="16">
                  <c:v>Glucosamine</c:v>
                </c:pt>
                <c:pt idx="17">
                  <c:v>Biotin</c:v>
                </c:pt>
                <c:pt idx="18">
                  <c:v>Protein Powder</c:v>
                </c:pt>
                <c:pt idx="19">
                  <c:v>Antioxidants</c:v>
                </c:pt>
                <c:pt idx="20">
                  <c:v>Iron</c:v>
                </c:pt>
                <c:pt idx="21">
                  <c:v>Magnesium</c:v>
                </c:pt>
                <c:pt idx="22">
                  <c:v>Prebiotics</c:v>
                </c:pt>
                <c:pt idx="23">
                  <c:v>Collagen</c:v>
                </c:pt>
                <c:pt idx="24">
                  <c:v>Calcium</c:v>
                </c:pt>
                <c:pt idx="25">
                  <c:v>Lutein</c:v>
                </c:pt>
                <c:pt idx="26">
                  <c:v>Vitamin D</c:v>
                </c:pt>
                <c:pt idx="27">
                  <c:v>Omega-3s</c:v>
                </c:pt>
                <c:pt idx="28">
                  <c:v>Probiotics</c:v>
                </c:pt>
                <c:pt idx="29">
                  <c:v>Multivitamin</c:v>
                </c:pt>
                <c:pt idx="30">
                  <c:v>Vitamin C</c:v>
                </c:pt>
              </c:strCache>
            </c:strRef>
          </c:cat>
          <c:val>
            <c:numRef>
              <c:f>Sheet1!$C$2:$C$32</c:f>
              <c:numCache>
                <c:formatCode>0%</c:formatCode>
                <c:ptCount val="31"/>
                <c:pt idx="0">
                  <c:v>0.14873417999999999</c:v>
                </c:pt>
                <c:pt idx="1">
                  <c:v>0.13291138999999999</c:v>
                </c:pt>
                <c:pt idx="2">
                  <c:v>0.13607595</c:v>
                </c:pt>
                <c:pt idx="3">
                  <c:v>0.12974684</c:v>
                </c:pt>
                <c:pt idx="4">
                  <c:v>0.17721518999999999</c:v>
                </c:pt>
                <c:pt idx="5">
                  <c:v>0.12341771999999999</c:v>
                </c:pt>
                <c:pt idx="6">
                  <c:v>0.20253165000000001</c:v>
                </c:pt>
                <c:pt idx="7">
                  <c:v>0.24367089</c:v>
                </c:pt>
                <c:pt idx="8">
                  <c:v>0.24050632999999999</c:v>
                </c:pt>
                <c:pt idx="9">
                  <c:v>0.23417721999999999</c:v>
                </c:pt>
                <c:pt idx="10">
                  <c:v>0.24683543999999999</c:v>
                </c:pt>
                <c:pt idx="11">
                  <c:v>0.22468353999999999</c:v>
                </c:pt>
                <c:pt idx="12">
                  <c:v>0.25632911000000003</c:v>
                </c:pt>
                <c:pt idx="13">
                  <c:v>0.16139240999999999</c:v>
                </c:pt>
                <c:pt idx="14">
                  <c:v>0.28481012999999999</c:v>
                </c:pt>
                <c:pt idx="15">
                  <c:v>0.26898734000000002</c:v>
                </c:pt>
                <c:pt idx="16">
                  <c:v>0.34810127000000002</c:v>
                </c:pt>
                <c:pt idx="17">
                  <c:v>0.27531645999999999</c:v>
                </c:pt>
                <c:pt idx="18">
                  <c:v>0.32594937000000002</c:v>
                </c:pt>
                <c:pt idx="19">
                  <c:v>0.28481012999999999</c:v>
                </c:pt>
                <c:pt idx="20">
                  <c:v>0.38291139000000002</c:v>
                </c:pt>
                <c:pt idx="21">
                  <c:v>0.30379747000000001</c:v>
                </c:pt>
                <c:pt idx="22">
                  <c:v>0.34493670999999998</c:v>
                </c:pt>
                <c:pt idx="23">
                  <c:v>0.36075949000000002</c:v>
                </c:pt>
                <c:pt idx="24">
                  <c:v>0.37658227999999999</c:v>
                </c:pt>
                <c:pt idx="25">
                  <c:v>0.33227847999999999</c:v>
                </c:pt>
                <c:pt idx="26">
                  <c:v>0.38607595000000011</c:v>
                </c:pt>
                <c:pt idx="27">
                  <c:v>0.33227847999999999</c:v>
                </c:pt>
                <c:pt idx="28">
                  <c:v>0.30063290999999998</c:v>
                </c:pt>
                <c:pt idx="29">
                  <c:v>0.37974683999999997</c:v>
                </c:pt>
                <c:pt idx="30">
                  <c:v>0.34810127000000002</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Ashwagandha</c:v>
                </c:pt>
                <c:pt idx="1">
                  <c:v>Nootropics</c:v>
                </c:pt>
                <c:pt idx="2">
                  <c:v>CBD</c:v>
                </c:pt>
                <c:pt idx="3">
                  <c:v>Choline</c:v>
                </c:pt>
                <c:pt idx="4">
                  <c:v>Alpha-GPC</c:v>
                </c:pt>
                <c:pt idx="5">
                  <c:v>Citicoline</c:v>
                </c:pt>
                <c:pt idx="6">
                  <c:v>Mushrooms</c:v>
                </c:pt>
                <c:pt idx="7">
                  <c:v>Synbiotics</c:v>
                </c:pt>
                <c:pt idx="8">
                  <c:v>Vitamin K2</c:v>
                </c:pt>
                <c:pt idx="9">
                  <c:v>CoQ10</c:v>
                </c:pt>
                <c:pt idx="10">
                  <c:v>Curcumin/ Turmeric</c:v>
                </c:pt>
                <c:pt idx="11">
                  <c:v>Astaxanthin</c:v>
                </c:pt>
                <c:pt idx="12">
                  <c:v>Melatonin</c:v>
                </c:pt>
                <c:pt idx="13">
                  <c:v>MSM</c:v>
                </c:pt>
                <c:pt idx="14">
                  <c:v>Postbiotics</c:v>
                </c:pt>
                <c:pt idx="15">
                  <c:v>Glutathione</c:v>
                </c:pt>
                <c:pt idx="16">
                  <c:v>Glucosamine</c:v>
                </c:pt>
                <c:pt idx="17">
                  <c:v>Biotin</c:v>
                </c:pt>
                <c:pt idx="18">
                  <c:v>Protein Powder</c:v>
                </c:pt>
                <c:pt idx="19">
                  <c:v>Antioxidants</c:v>
                </c:pt>
                <c:pt idx="20">
                  <c:v>Iron</c:v>
                </c:pt>
                <c:pt idx="21">
                  <c:v>Magnesium</c:v>
                </c:pt>
                <c:pt idx="22">
                  <c:v>Prebiotics</c:v>
                </c:pt>
                <c:pt idx="23">
                  <c:v>Collagen</c:v>
                </c:pt>
                <c:pt idx="24">
                  <c:v>Calcium</c:v>
                </c:pt>
                <c:pt idx="25">
                  <c:v>Lutein</c:v>
                </c:pt>
                <c:pt idx="26">
                  <c:v>Vitamin D</c:v>
                </c:pt>
                <c:pt idx="27">
                  <c:v>Omega-3s</c:v>
                </c:pt>
                <c:pt idx="28">
                  <c:v>Probiotics</c:v>
                </c:pt>
                <c:pt idx="29">
                  <c:v>Multivitamin</c:v>
                </c:pt>
                <c:pt idx="30">
                  <c:v>Vitamin C</c:v>
                </c:pt>
              </c:strCache>
            </c:strRef>
          </c:cat>
          <c:val>
            <c:numRef>
              <c:f>Sheet1!$D$2:$D$32</c:f>
              <c:numCache>
                <c:formatCode>0%</c:formatCode>
                <c:ptCount val="31"/>
                <c:pt idx="0">
                  <c:v>0.17088608</c:v>
                </c:pt>
                <c:pt idx="1">
                  <c:v>0.24367089</c:v>
                </c:pt>
                <c:pt idx="2">
                  <c:v>0.18670886</c:v>
                </c:pt>
                <c:pt idx="3">
                  <c:v>0.23417721999999999</c:v>
                </c:pt>
                <c:pt idx="4">
                  <c:v>0.23734177000000001</c:v>
                </c:pt>
                <c:pt idx="5">
                  <c:v>0.19620253000000001</c:v>
                </c:pt>
                <c:pt idx="6">
                  <c:v>0.31329114000000002</c:v>
                </c:pt>
                <c:pt idx="7">
                  <c:v>0.31645570000000001</c:v>
                </c:pt>
                <c:pt idx="8">
                  <c:v>0.26265822999999999</c:v>
                </c:pt>
                <c:pt idx="9">
                  <c:v>0.2056962</c:v>
                </c:pt>
                <c:pt idx="10">
                  <c:v>0.33227847999999999</c:v>
                </c:pt>
                <c:pt idx="11">
                  <c:v>0.31962024999999999</c:v>
                </c:pt>
                <c:pt idx="12">
                  <c:v>0.35126582000000001</c:v>
                </c:pt>
                <c:pt idx="13">
                  <c:v>0.25949367000000001</c:v>
                </c:pt>
                <c:pt idx="14">
                  <c:v>0.30379747000000001</c:v>
                </c:pt>
                <c:pt idx="15">
                  <c:v>0.30696203</c:v>
                </c:pt>
                <c:pt idx="16">
                  <c:v>0.31012657999999999</c:v>
                </c:pt>
                <c:pt idx="17">
                  <c:v>0.30063290999999998</c:v>
                </c:pt>
                <c:pt idx="18">
                  <c:v>0.34177214999999989</c:v>
                </c:pt>
                <c:pt idx="19">
                  <c:v>0.34810127000000002</c:v>
                </c:pt>
                <c:pt idx="20">
                  <c:v>0.31329114000000002</c:v>
                </c:pt>
                <c:pt idx="21">
                  <c:v>0.37658227999999999</c:v>
                </c:pt>
                <c:pt idx="22">
                  <c:v>0.32911392</c:v>
                </c:pt>
                <c:pt idx="23">
                  <c:v>0.31645570000000001</c:v>
                </c:pt>
                <c:pt idx="24">
                  <c:v>0.29746834999999999</c:v>
                </c:pt>
                <c:pt idx="25">
                  <c:v>0.28164557000000001</c:v>
                </c:pt>
                <c:pt idx="26">
                  <c:v>0.25316455999999998</c:v>
                </c:pt>
                <c:pt idx="27">
                  <c:v>0.31012657999999999</c:v>
                </c:pt>
                <c:pt idx="28">
                  <c:v>0.30379747000000001</c:v>
                </c:pt>
                <c:pt idx="29">
                  <c:v>0.24367089</c:v>
                </c:pt>
                <c:pt idx="30">
                  <c:v>0.23734177000000001</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Ashwagandha</c:v>
                </c:pt>
                <c:pt idx="1">
                  <c:v>Nootropics</c:v>
                </c:pt>
                <c:pt idx="2">
                  <c:v>CBD</c:v>
                </c:pt>
                <c:pt idx="3">
                  <c:v>Choline</c:v>
                </c:pt>
                <c:pt idx="4">
                  <c:v>Alpha-GPC</c:v>
                </c:pt>
                <c:pt idx="5">
                  <c:v>Citicoline</c:v>
                </c:pt>
                <c:pt idx="6">
                  <c:v>Mushrooms</c:v>
                </c:pt>
                <c:pt idx="7">
                  <c:v>Synbiotics</c:v>
                </c:pt>
                <c:pt idx="8">
                  <c:v>Vitamin K2</c:v>
                </c:pt>
                <c:pt idx="9">
                  <c:v>CoQ10</c:v>
                </c:pt>
                <c:pt idx="10">
                  <c:v>Curcumin/ Turmeric</c:v>
                </c:pt>
                <c:pt idx="11">
                  <c:v>Astaxanthin</c:v>
                </c:pt>
                <c:pt idx="12">
                  <c:v>Melatonin</c:v>
                </c:pt>
                <c:pt idx="13">
                  <c:v>MSM</c:v>
                </c:pt>
                <c:pt idx="14">
                  <c:v>Postbiotics</c:v>
                </c:pt>
                <c:pt idx="15">
                  <c:v>Glutathione</c:v>
                </c:pt>
                <c:pt idx="16">
                  <c:v>Glucosamine</c:v>
                </c:pt>
                <c:pt idx="17">
                  <c:v>Biotin</c:v>
                </c:pt>
                <c:pt idx="18">
                  <c:v>Protein Powder</c:v>
                </c:pt>
                <c:pt idx="19">
                  <c:v>Antioxidants</c:v>
                </c:pt>
                <c:pt idx="20">
                  <c:v>Iron</c:v>
                </c:pt>
                <c:pt idx="21">
                  <c:v>Magnesium</c:v>
                </c:pt>
                <c:pt idx="22">
                  <c:v>Prebiotics</c:v>
                </c:pt>
                <c:pt idx="23">
                  <c:v>Collagen</c:v>
                </c:pt>
                <c:pt idx="24">
                  <c:v>Calcium</c:v>
                </c:pt>
                <c:pt idx="25">
                  <c:v>Lutein</c:v>
                </c:pt>
                <c:pt idx="26">
                  <c:v>Vitamin D</c:v>
                </c:pt>
                <c:pt idx="27">
                  <c:v>Omega-3s</c:v>
                </c:pt>
                <c:pt idx="28">
                  <c:v>Probiotics</c:v>
                </c:pt>
                <c:pt idx="29">
                  <c:v>Multivitamin</c:v>
                </c:pt>
                <c:pt idx="30">
                  <c:v>Vitamin C</c:v>
                </c:pt>
              </c:strCache>
            </c:strRef>
          </c:cat>
          <c:val>
            <c:numRef>
              <c:f>Sheet1!$E$2:$E$32</c:f>
              <c:numCache>
                <c:formatCode>0%</c:formatCode>
                <c:ptCount val="31"/>
                <c:pt idx="0">
                  <c:v>0.17088608</c:v>
                </c:pt>
                <c:pt idx="1">
                  <c:v>0.18037975000000001</c:v>
                </c:pt>
                <c:pt idx="2">
                  <c:v>0.18354429999999999</c:v>
                </c:pt>
                <c:pt idx="3">
                  <c:v>0.24683543999999999</c:v>
                </c:pt>
                <c:pt idx="4">
                  <c:v>0.17088608</c:v>
                </c:pt>
                <c:pt idx="5">
                  <c:v>0.19303797</c:v>
                </c:pt>
                <c:pt idx="6">
                  <c:v>0.19620253000000001</c:v>
                </c:pt>
                <c:pt idx="7">
                  <c:v>0.19620253000000001</c:v>
                </c:pt>
                <c:pt idx="8">
                  <c:v>0.23417721999999999</c:v>
                </c:pt>
                <c:pt idx="9">
                  <c:v>0.17405063000000001</c:v>
                </c:pt>
                <c:pt idx="10">
                  <c:v>0.26898734000000002</c:v>
                </c:pt>
                <c:pt idx="11">
                  <c:v>0.22468353999999999</c:v>
                </c:pt>
                <c:pt idx="12">
                  <c:v>0.2056962</c:v>
                </c:pt>
                <c:pt idx="13">
                  <c:v>0.2056962</c:v>
                </c:pt>
                <c:pt idx="14">
                  <c:v>0.15822785</c:v>
                </c:pt>
                <c:pt idx="15">
                  <c:v>0.17088608</c:v>
                </c:pt>
                <c:pt idx="16">
                  <c:v>0.17721518999999999</c:v>
                </c:pt>
                <c:pt idx="17">
                  <c:v>0.2056962</c:v>
                </c:pt>
                <c:pt idx="18">
                  <c:v>0.14556962000000001</c:v>
                </c:pt>
                <c:pt idx="19">
                  <c:v>0.18037975000000001</c:v>
                </c:pt>
                <c:pt idx="20">
                  <c:v>0.10443038</c:v>
                </c:pt>
                <c:pt idx="21">
                  <c:v>0.11392405</c:v>
                </c:pt>
                <c:pt idx="22">
                  <c:v>9.810126999999999E-2</c:v>
                </c:pt>
                <c:pt idx="23">
                  <c:v>8.5443039999999998E-2</c:v>
                </c:pt>
                <c:pt idx="24">
                  <c:v>6.9620249999999995E-2</c:v>
                </c:pt>
                <c:pt idx="25">
                  <c:v>0.11392405</c:v>
                </c:pt>
                <c:pt idx="26">
                  <c:v>9.810126999999999E-2</c:v>
                </c:pt>
                <c:pt idx="27">
                  <c:v>7.5949370000000002E-2</c:v>
                </c:pt>
                <c:pt idx="28">
                  <c:v>8.2278480000000001E-2</c:v>
                </c:pt>
                <c:pt idx="29">
                  <c:v>6.3291139999999996E-2</c:v>
                </c:pt>
                <c:pt idx="30">
                  <c:v>5.379747E-2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Ashwagandha</c:v>
                </c:pt>
                <c:pt idx="1">
                  <c:v>Nootropics</c:v>
                </c:pt>
                <c:pt idx="2">
                  <c:v>CBD</c:v>
                </c:pt>
                <c:pt idx="3">
                  <c:v>Choline</c:v>
                </c:pt>
                <c:pt idx="4">
                  <c:v>Alpha-GPC</c:v>
                </c:pt>
                <c:pt idx="5">
                  <c:v>Citicoline</c:v>
                </c:pt>
                <c:pt idx="6">
                  <c:v>Mushrooms</c:v>
                </c:pt>
                <c:pt idx="7">
                  <c:v>Synbiotics</c:v>
                </c:pt>
                <c:pt idx="8">
                  <c:v>Vitamin K2</c:v>
                </c:pt>
                <c:pt idx="9">
                  <c:v>CoQ10</c:v>
                </c:pt>
                <c:pt idx="10">
                  <c:v>Curcumin/ Turmeric</c:v>
                </c:pt>
                <c:pt idx="11">
                  <c:v>Astaxanthin</c:v>
                </c:pt>
                <c:pt idx="12">
                  <c:v>Melatonin</c:v>
                </c:pt>
                <c:pt idx="13">
                  <c:v>MSM</c:v>
                </c:pt>
                <c:pt idx="14">
                  <c:v>Postbiotics</c:v>
                </c:pt>
                <c:pt idx="15">
                  <c:v>Glutathione</c:v>
                </c:pt>
                <c:pt idx="16">
                  <c:v>Glucosamine</c:v>
                </c:pt>
                <c:pt idx="17">
                  <c:v>Biotin</c:v>
                </c:pt>
                <c:pt idx="18">
                  <c:v>Protein Powder</c:v>
                </c:pt>
                <c:pt idx="19">
                  <c:v>Antioxidants</c:v>
                </c:pt>
                <c:pt idx="20">
                  <c:v>Iron</c:v>
                </c:pt>
                <c:pt idx="21">
                  <c:v>Magnesium</c:v>
                </c:pt>
                <c:pt idx="22">
                  <c:v>Prebiotics</c:v>
                </c:pt>
                <c:pt idx="23">
                  <c:v>Collagen</c:v>
                </c:pt>
                <c:pt idx="24">
                  <c:v>Calcium</c:v>
                </c:pt>
                <c:pt idx="25">
                  <c:v>Lutein</c:v>
                </c:pt>
                <c:pt idx="26">
                  <c:v>Vitamin D</c:v>
                </c:pt>
                <c:pt idx="27">
                  <c:v>Omega-3s</c:v>
                </c:pt>
                <c:pt idx="28">
                  <c:v>Probiotics</c:v>
                </c:pt>
                <c:pt idx="29">
                  <c:v>Multivitamin</c:v>
                </c:pt>
                <c:pt idx="30">
                  <c:v>Vitamin C</c:v>
                </c:pt>
              </c:strCache>
            </c:strRef>
          </c:cat>
          <c:val>
            <c:numRef>
              <c:f>Sheet1!$F$2:$F$32</c:f>
              <c:numCache>
                <c:formatCode>0%</c:formatCode>
                <c:ptCount val="31"/>
                <c:pt idx="0">
                  <c:v>0.47468354000000001</c:v>
                </c:pt>
                <c:pt idx="1">
                  <c:v>0.39873417999999999</c:v>
                </c:pt>
                <c:pt idx="2">
                  <c:v>0.44620252999999999</c:v>
                </c:pt>
                <c:pt idx="3">
                  <c:v>0.34177214999999989</c:v>
                </c:pt>
                <c:pt idx="4">
                  <c:v>0.36392404999999989</c:v>
                </c:pt>
                <c:pt idx="5">
                  <c:v>0.43670885999999998</c:v>
                </c:pt>
                <c:pt idx="6">
                  <c:v>0.22468353999999999</c:v>
                </c:pt>
                <c:pt idx="7">
                  <c:v>0.17088608</c:v>
                </c:pt>
                <c:pt idx="8">
                  <c:v>0.18354429999999999</c:v>
                </c:pt>
                <c:pt idx="9">
                  <c:v>0.2943038</c:v>
                </c:pt>
                <c:pt idx="10">
                  <c:v>5.6962029999999997E-2</c:v>
                </c:pt>
                <c:pt idx="11">
                  <c:v>0.12341771999999999</c:v>
                </c:pt>
                <c:pt idx="12">
                  <c:v>6.3291139999999996E-2</c:v>
                </c:pt>
                <c:pt idx="13">
                  <c:v>0.24050632999999999</c:v>
                </c:pt>
                <c:pt idx="14">
                  <c:v>0.11708861</c:v>
                </c:pt>
                <c:pt idx="15">
                  <c:v>0.11708861</c:v>
                </c:pt>
                <c:pt idx="16">
                  <c:v>2.2151899999999999E-2</c:v>
                </c:pt>
                <c:pt idx="17">
                  <c:v>6.6455700000000006E-2</c:v>
                </c:pt>
                <c:pt idx="18">
                  <c:v>3.1645569999999998E-2</c:v>
                </c:pt>
                <c:pt idx="19">
                  <c:v>2.5316459999999999E-2</c:v>
                </c:pt>
                <c:pt idx="20">
                  <c:v>1.5822780000000002E-2</c:v>
                </c:pt>
                <c:pt idx="21">
                  <c:v>6.3291099999999998E-3</c:v>
                </c:pt>
                <c:pt idx="22">
                  <c:v>0</c:v>
                </c:pt>
                <c:pt idx="23">
                  <c:v>3.1645599999999999E-3</c:v>
                </c:pt>
                <c:pt idx="24">
                  <c:v>6.3291099999999998E-3</c:v>
                </c:pt>
                <c:pt idx="25">
                  <c:v>2.2151899999999999E-2</c:v>
                </c:pt>
                <c:pt idx="26">
                  <c:v>6.3291099999999998E-3</c:v>
                </c:pt>
                <c:pt idx="27">
                  <c:v>6.3291099999999998E-3</c:v>
                </c:pt>
                <c:pt idx="28">
                  <c:v>9.4936699999999992E-3</c:v>
                </c:pt>
                <c:pt idx="29">
                  <c:v>3.1645599999999999E-3</c:v>
                </c:pt>
                <c:pt idx="30">
                  <c:v>0</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Alpha-GPC</c:v>
                </c:pt>
                <c:pt idx="1">
                  <c:v>Citicoline</c:v>
                </c:pt>
                <c:pt idx="2">
                  <c:v>MSM</c:v>
                </c:pt>
                <c:pt idx="3">
                  <c:v>Nootropics</c:v>
                </c:pt>
                <c:pt idx="4">
                  <c:v>Synbiotics</c:v>
                </c:pt>
                <c:pt idx="5">
                  <c:v>Ashwagandha</c:v>
                </c:pt>
                <c:pt idx="6">
                  <c:v>Astaxanthin</c:v>
                </c:pt>
                <c:pt idx="7">
                  <c:v>Choline</c:v>
                </c:pt>
                <c:pt idx="8">
                  <c:v>Glutathione</c:v>
                </c:pt>
                <c:pt idx="9">
                  <c:v>CoQ10</c:v>
                </c:pt>
                <c:pt idx="10">
                  <c:v>Lutein</c:v>
                </c:pt>
                <c:pt idx="11">
                  <c:v>CBD</c:v>
                </c:pt>
                <c:pt idx="12">
                  <c:v>Biotin</c:v>
                </c:pt>
                <c:pt idx="13">
                  <c:v>Vitamin K2</c:v>
                </c:pt>
                <c:pt idx="14">
                  <c:v>Mushrooms</c:v>
                </c:pt>
                <c:pt idx="15">
                  <c:v>Postbiotics</c:v>
                </c:pt>
                <c:pt idx="16">
                  <c:v>Glucosamine</c:v>
                </c:pt>
                <c:pt idx="17">
                  <c:v>Melatonin</c:v>
                </c:pt>
                <c:pt idx="18">
                  <c:v>Curcumin/ Turmeric</c:v>
                </c:pt>
                <c:pt idx="19">
                  <c:v>Antioxidants</c:v>
                </c:pt>
                <c:pt idx="20">
                  <c:v>Collagen</c:v>
                </c:pt>
                <c:pt idx="21">
                  <c:v>Protein Powder</c:v>
                </c:pt>
                <c:pt idx="22">
                  <c:v>Prebiotics</c:v>
                </c:pt>
                <c:pt idx="23">
                  <c:v>Omega-3s</c:v>
                </c:pt>
                <c:pt idx="24">
                  <c:v>Magnesium</c:v>
                </c:pt>
                <c:pt idx="25">
                  <c:v>Calcium</c:v>
                </c:pt>
                <c:pt idx="26">
                  <c:v>Probiotics</c:v>
                </c:pt>
                <c:pt idx="27">
                  <c:v>Iron</c:v>
                </c:pt>
                <c:pt idx="28">
                  <c:v>Vitamin D</c:v>
                </c:pt>
                <c:pt idx="29">
                  <c:v>Multivitamin</c:v>
                </c:pt>
                <c:pt idx="30">
                  <c:v>Vitamin C</c:v>
                </c:pt>
              </c:strCache>
            </c:strRef>
          </c:cat>
          <c:val>
            <c:numRef>
              <c:f>Sheet1!$B$2:$B$32</c:f>
              <c:numCache>
                <c:formatCode>0%</c:formatCode>
                <c:ptCount val="31"/>
                <c:pt idx="0">
                  <c:v>2.5380710000000001E-2</c:v>
                </c:pt>
                <c:pt idx="1">
                  <c:v>2.5380710000000001E-2</c:v>
                </c:pt>
                <c:pt idx="2">
                  <c:v>2.5380710000000001E-2</c:v>
                </c:pt>
                <c:pt idx="3">
                  <c:v>3.553299E-2</c:v>
                </c:pt>
                <c:pt idx="4">
                  <c:v>3.553299E-2</c:v>
                </c:pt>
                <c:pt idx="5">
                  <c:v>4.5685279999999988E-2</c:v>
                </c:pt>
                <c:pt idx="6">
                  <c:v>4.5685279999999988E-2</c:v>
                </c:pt>
                <c:pt idx="7">
                  <c:v>5.0761420000000002E-2</c:v>
                </c:pt>
                <c:pt idx="8">
                  <c:v>5.5837560000000001E-2</c:v>
                </c:pt>
                <c:pt idx="9">
                  <c:v>6.0913710000000003E-2</c:v>
                </c:pt>
                <c:pt idx="10">
                  <c:v>6.0913710000000003E-2</c:v>
                </c:pt>
                <c:pt idx="11">
                  <c:v>6.5989850000000003E-2</c:v>
                </c:pt>
                <c:pt idx="12">
                  <c:v>7.1065989999999996E-2</c:v>
                </c:pt>
                <c:pt idx="13">
                  <c:v>7.1065989999999996E-2</c:v>
                </c:pt>
                <c:pt idx="14">
                  <c:v>7.6142130000000002E-2</c:v>
                </c:pt>
                <c:pt idx="15">
                  <c:v>9.6446699999999996E-2</c:v>
                </c:pt>
                <c:pt idx="16">
                  <c:v>0.10152284</c:v>
                </c:pt>
                <c:pt idx="17">
                  <c:v>0.12690355</c:v>
                </c:pt>
                <c:pt idx="18">
                  <c:v>0.13705584000000001</c:v>
                </c:pt>
                <c:pt idx="19">
                  <c:v>0.15228426</c:v>
                </c:pt>
                <c:pt idx="20">
                  <c:v>0.18274112000000001</c:v>
                </c:pt>
                <c:pt idx="21">
                  <c:v>0.19796954</c:v>
                </c:pt>
                <c:pt idx="22">
                  <c:v>0.21827410999999999</c:v>
                </c:pt>
                <c:pt idx="23">
                  <c:v>0.22335025</c:v>
                </c:pt>
                <c:pt idx="24">
                  <c:v>0.23350254000000001</c:v>
                </c:pt>
                <c:pt idx="25">
                  <c:v>0.25888325000000001</c:v>
                </c:pt>
                <c:pt idx="26">
                  <c:v>0.26395939000000002</c:v>
                </c:pt>
                <c:pt idx="27">
                  <c:v>0.28426395999999998</c:v>
                </c:pt>
                <c:pt idx="28">
                  <c:v>0.31979695000000002</c:v>
                </c:pt>
                <c:pt idx="29">
                  <c:v>0.35025381000000011</c:v>
                </c:pt>
                <c:pt idx="30">
                  <c:v>0.41624365000000002</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Alpha-GPC</c:v>
                </c:pt>
                <c:pt idx="1">
                  <c:v>Citicoline</c:v>
                </c:pt>
                <c:pt idx="2">
                  <c:v>MSM</c:v>
                </c:pt>
                <c:pt idx="3">
                  <c:v>Nootropics</c:v>
                </c:pt>
                <c:pt idx="4">
                  <c:v>Synbiotics</c:v>
                </c:pt>
                <c:pt idx="5">
                  <c:v>Ashwagandha</c:v>
                </c:pt>
                <c:pt idx="6">
                  <c:v>Astaxanthin</c:v>
                </c:pt>
                <c:pt idx="7">
                  <c:v>Choline</c:v>
                </c:pt>
                <c:pt idx="8">
                  <c:v>Glutathione</c:v>
                </c:pt>
                <c:pt idx="9">
                  <c:v>CoQ10</c:v>
                </c:pt>
                <c:pt idx="10">
                  <c:v>Lutein</c:v>
                </c:pt>
                <c:pt idx="11">
                  <c:v>CBD</c:v>
                </c:pt>
                <c:pt idx="12">
                  <c:v>Biotin</c:v>
                </c:pt>
                <c:pt idx="13">
                  <c:v>Vitamin K2</c:v>
                </c:pt>
                <c:pt idx="14">
                  <c:v>Mushrooms</c:v>
                </c:pt>
                <c:pt idx="15">
                  <c:v>Postbiotics</c:v>
                </c:pt>
                <c:pt idx="16">
                  <c:v>Glucosamine</c:v>
                </c:pt>
                <c:pt idx="17">
                  <c:v>Melatonin</c:v>
                </c:pt>
                <c:pt idx="18">
                  <c:v>Curcumin/ Turmeric</c:v>
                </c:pt>
                <c:pt idx="19">
                  <c:v>Antioxidants</c:v>
                </c:pt>
                <c:pt idx="20">
                  <c:v>Collagen</c:v>
                </c:pt>
                <c:pt idx="21">
                  <c:v>Protein Powder</c:v>
                </c:pt>
                <c:pt idx="22">
                  <c:v>Prebiotics</c:v>
                </c:pt>
                <c:pt idx="23">
                  <c:v>Omega-3s</c:v>
                </c:pt>
                <c:pt idx="24">
                  <c:v>Magnesium</c:v>
                </c:pt>
                <c:pt idx="25">
                  <c:v>Calcium</c:v>
                </c:pt>
                <c:pt idx="26">
                  <c:v>Probiotics</c:v>
                </c:pt>
                <c:pt idx="27">
                  <c:v>Iron</c:v>
                </c:pt>
                <c:pt idx="28">
                  <c:v>Vitamin D</c:v>
                </c:pt>
                <c:pt idx="29">
                  <c:v>Multivitamin</c:v>
                </c:pt>
                <c:pt idx="30">
                  <c:v>Vitamin C</c:v>
                </c:pt>
              </c:strCache>
            </c:strRef>
          </c:cat>
          <c:val>
            <c:numRef>
              <c:f>Sheet1!$C$2:$C$32</c:f>
              <c:numCache>
                <c:formatCode>0%</c:formatCode>
                <c:ptCount val="31"/>
                <c:pt idx="0">
                  <c:v>7.6142130000000002E-2</c:v>
                </c:pt>
                <c:pt idx="1">
                  <c:v>6.0913710000000003E-2</c:v>
                </c:pt>
                <c:pt idx="2">
                  <c:v>0.12182741</c:v>
                </c:pt>
                <c:pt idx="3">
                  <c:v>7.6142130000000002E-2</c:v>
                </c:pt>
                <c:pt idx="4">
                  <c:v>0.10659898</c:v>
                </c:pt>
                <c:pt idx="5">
                  <c:v>0.11167513</c:v>
                </c:pt>
                <c:pt idx="6">
                  <c:v>6.5989850000000003E-2</c:v>
                </c:pt>
                <c:pt idx="7">
                  <c:v>8.1218269999999995E-2</c:v>
                </c:pt>
                <c:pt idx="8">
                  <c:v>0.10152284</c:v>
                </c:pt>
                <c:pt idx="9">
                  <c:v>0.12182741</c:v>
                </c:pt>
                <c:pt idx="10">
                  <c:v>0.10152284</c:v>
                </c:pt>
                <c:pt idx="11">
                  <c:v>0.12690355</c:v>
                </c:pt>
                <c:pt idx="12">
                  <c:v>0.15736041000000001</c:v>
                </c:pt>
                <c:pt idx="13">
                  <c:v>0.19289339999999999</c:v>
                </c:pt>
                <c:pt idx="14">
                  <c:v>0.19796954</c:v>
                </c:pt>
                <c:pt idx="15">
                  <c:v>0.14720812</c:v>
                </c:pt>
                <c:pt idx="16">
                  <c:v>0.25380711</c:v>
                </c:pt>
                <c:pt idx="17">
                  <c:v>0.28426395999999998</c:v>
                </c:pt>
                <c:pt idx="18">
                  <c:v>0.27411168000000002</c:v>
                </c:pt>
                <c:pt idx="19">
                  <c:v>0.31979695000000002</c:v>
                </c:pt>
                <c:pt idx="20">
                  <c:v>0.27411168000000002</c:v>
                </c:pt>
                <c:pt idx="21">
                  <c:v>0.30964467000000001</c:v>
                </c:pt>
                <c:pt idx="22">
                  <c:v>0.30964467000000001</c:v>
                </c:pt>
                <c:pt idx="23">
                  <c:v>0.38578679999999999</c:v>
                </c:pt>
                <c:pt idx="24">
                  <c:v>0.34517766</c:v>
                </c:pt>
                <c:pt idx="25">
                  <c:v>0.37563452000000003</c:v>
                </c:pt>
                <c:pt idx="26">
                  <c:v>0.39593908999999988</c:v>
                </c:pt>
                <c:pt idx="27">
                  <c:v>0.40101523</c:v>
                </c:pt>
                <c:pt idx="28">
                  <c:v>0.34010151999999999</c:v>
                </c:pt>
                <c:pt idx="29">
                  <c:v>0.38071065999999998</c:v>
                </c:pt>
                <c:pt idx="30">
                  <c:v>0.40609137000000001</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Alpha-GPC</c:v>
                </c:pt>
                <c:pt idx="1">
                  <c:v>Citicoline</c:v>
                </c:pt>
                <c:pt idx="2">
                  <c:v>MSM</c:v>
                </c:pt>
                <c:pt idx="3">
                  <c:v>Nootropics</c:v>
                </c:pt>
                <c:pt idx="4">
                  <c:v>Synbiotics</c:v>
                </c:pt>
                <c:pt idx="5">
                  <c:v>Ashwagandha</c:v>
                </c:pt>
                <c:pt idx="6">
                  <c:v>Astaxanthin</c:v>
                </c:pt>
                <c:pt idx="7">
                  <c:v>Choline</c:v>
                </c:pt>
                <c:pt idx="8">
                  <c:v>Glutathione</c:v>
                </c:pt>
                <c:pt idx="9">
                  <c:v>CoQ10</c:v>
                </c:pt>
                <c:pt idx="10">
                  <c:v>Lutein</c:v>
                </c:pt>
                <c:pt idx="11">
                  <c:v>CBD</c:v>
                </c:pt>
                <c:pt idx="12">
                  <c:v>Biotin</c:v>
                </c:pt>
                <c:pt idx="13">
                  <c:v>Vitamin K2</c:v>
                </c:pt>
                <c:pt idx="14">
                  <c:v>Mushrooms</c:v>
                </c:pt>
                <c:pt idx="15">
                  <c:v>Postbiotics</c:v>
                </c:pt>
                <c:pt idx="16">
                  <c:v>Glucosamine</c:v>
                </c:pt>
                <c:pt idx="17">
                  <c:v>Melatonin</c:v>
                </c:pt>
                <c:pt idx="18">
                  <c:v>Curcumin/ Turmeric</c:v>
                </c:pt>
                <c:pt idx="19">
                  <c:v>Antioxidants</c:v>
                </c:pt>
                <c:pt idx="20">
                  <c:v>Collagen</c:v>
                </c:pt>
                <c:pt idx="21">
                  <c:v>Protein Powder</c:v>
                </c:pt>
                <c:pt idx="22">
                  <c:v>Prebiotics</c:v>
                </c:pt>
                <c:pt idx="23">
                  <c:v>Omega-3s</c:v>
                </c:pt>
                <c:pt idx="24">
                  <c:v>Magnesium</c:v>
                </c:pt>
                <c:pt idx="25">
                  <c:v>Calcium</c:v>
                </c:pt>
                <c:pt idx="26">
                  <c:v>Probiotics</c:v>
                </c:pt>
                <c:pt idx="27">
                  <c:v>Iron</c:v>
                </c:pt>
                <c:pt idx="28">
                  <c:v>Vitamin D</c:v>
                </c:pt>
                <c:pt idx="29">
                  <c:v>Multivitamin</c:v>
                </c:pt>
                <c:pt idx="30">
                  <c:v>Vitamin C</c:v>
                </c:pt>
              </c:strCache>
            </c:strRef>
          </c:cat>
          <c:val>
            <c:numRef>
              <c:f>Sheet1!$D$2:$D$32</c:f>
              <c:numCache>
                <c:formatCode>0%</c:formatCode>
                <c:ptCount val="31"/>
                <c:pt idx="0">
                  <c:v>0.13705584000000001</c:v>
                </c:pt>
                <c:pt idx="1">
                  <c:v>0.15736041000000001</c:v>
                </c:pt>
                <c:pt idx="2">
                  <c:v>0.17258883</c:v>
                </c:pt>
                <c:pt idx="3">
                  <c:v>0.13197970000000001</c:v>
                </c:pt>
                <c:pt idx="4">
                  <c:v>0.17766497000000001</c:v>
                </c:pt>
                <c:pt idx="5">
                  <c:v>0.19289339999999999</c:v>
                </c:pt>
                <c:pt idx="6">
                  <c:v>0.11675127</c:v>
                </c:pt>
                <c:pt idx="7">
                  <c:v>0.14720812</c:v>
                </c:pt>
                <c:pt idx="8">
                  <c:v>0.16243655000000001</c:v>
                </c:pt>
                <c:pt idx="9">
                  <c:v>0.16751268999999999</c:v>
                </c:pt>
                <c:pt idx="10">
                  <c:v>0.17258883</c:v>
                </c:pt>
                <c:pt idx="11">
                  <c:v>0.27411168000000002</c:v>
                </c:pt>
                <c:pt idx="12">
                  <c:v>0.24873096</c:v>
                </c:pt>
                <c:pt idx="13">
                  <c:v>0.25380711</c:v>
                </c:pt>
                <c:pt idx="14">
                  <c:v>0.28426395999999998</c:v>
                </c:pt>
                <c:pt idx="15">
                  <c:v>0.22335025</c:v>
                </c:pt>
                <c:pt idx="16">
                  <c:v>0.28426395999999998</c:v>
                </c:pt>
                <c:pt idx="17">
                  <c:v>0.26903553000000002</c:v>
                </c:pt>
                <c:pt idx="18">
                  <c:v>0.27918781999999998</c:v>
                </c:pt>
                <c:pt idx="19">
                  <c:v>0.30456853</c:v>
                </c:pt>
                <c:pt idx="20">
                  <c:v>0.28426395999999998</c:v>
                </c:pt>
                <c:pt idx="21">
                  <c:v>0.25888325000000001</c:v>
                </c:pt>
                <c:pt idx="22">
                  <c:v>0.32487310000000003</c:v>
                </c:pt>
                <c:pt idx="23">
                  <c:v>0.26903553000000002</c:v>
                </c:pt>
                <c:pt idx="24">
                  <c:v>0.30456853</c:v>
                </c:pt>
                <c:pt idx="25">
                  <c:v>0.25888325000000001</c:v>
                </c:pt>
                <c:pt idx="26">
                  <c:v>0.26395939000000002</c:v>
                </c:pt>
                <c:pt idx="27">
                  <c:v>0.24365481999999999</c:v>
                </c:pt>
                <c:pt idx="28">
                  <c:v>0.25888325000000001</c:v>
                </c:pt>
                <c:pt idx="29">
                  <c:v>0.18781726000000001</c:v>
                </c:pt>
                <c:pt idx="30">
                  <c:v>0.14720812</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Alpha-GPC</c:v>
                </c:pt>
                <c:pt idx="1">
                  <c:v>Citicoline</c:v>
                </c:pt>
                <c:pt idx="2">
                  <c:v>MSM</c:v>
                </c:pt>
                <c:pt idx="3">
                  <c:v>Nootropics</c:v>
                </c:pt>
                <c:pt idx="4">
                  <c:v>Synbiotics</c:v>
                </c:pt>
                <c:pt idx="5">
                  <c:v>Ashwagandha</c:v>
                </c:pt>
                <c:pt idx="6">
                  <c:v>Astaxanthin</c:v>
                </c:pt>
                <c:pt idx="7">
                  <c:v>Choline</c:v>
                </c:pt>
                <c:pt idx="8">
                  <c:v>Glutathione</c:v>
                </c:pt>
                <c:pt idx="9">
                  <c:v>CoQ10</c:v>
                </c:pt>
                <c:pt idx="10">
                  <c:v>Lutein</c:v>
                </c:pt>
                <c:pt idx="11">
                  <c:v>CBD</c:v>
                </c:pt>
                <c:pt idx="12">
                  <c:v>Biotin</c:v>
                </c:pt>
                <c:pt idx="13">
                  <c:v>Vitamin K2</c:v>
                </c:pt>
                <c:pt idx="14">
                  <c:v>Mushrooms</c:v>
                </c:pt>
                <c:pt idx="15">
                  <c:v>Postbiotics</c:v>
                </c:pt>
                <c:pt idx="16">
                  <c:v>Glucosamine</c:v>
                </c:pt>
                <c:pt idx="17">
                  <c:v>Melatonin</c:v>
                </c:pt>
                <c:pt idx="18">
                  <c:v>Curcumin/ Turmeric</c:v>
                </c:pt>
                <c:pt idx="19">
                  <c:v>Antioxidants</c:v>
                </c:pt>
                <c:pt idx="20">
                  <c:v>Collagen</c:v>
                </c:pt>
                <c:pt idx="21">
                  <c:v>Protein Powder</c:v>
                </c:pt>
                <c:pt idx="22">
                  <c:v>Prebiotics</c:v>
                </c:pt>
                <c:pt idx="23">
                  <c:v>Omega-3s</c:v>
                </c:pt>
                <c:pt idx="24">
                  <c:v>Magnesium</c:v>
                </c:pt>
                <c:pt idx="25">
                  <c:v>Calcium</c:v>
                </c:pt>
                <c:pt idx="26">
                  <c:v>Probiotics</c:v>
                </c:pt>
                <c:pt idx="27">
                  <c:v>Iron</c:v>
                </c:pt>
                <c:pt idx="28">
                  <c:v>Vitamin D</c:v>
                </c:pt>
                <c:pt idx="29">
                  <c:v>Multivitamin</c:v>
                </c:pt>
                <c:pt idx="30">
                  <c:v>Vitamin C</c:v>
                </c:pt>
              </c:strCache>
            </c:strRef>
          </c:cat>
          <c:val>
            <c:numRef>
              <c:f>Sheet1!$E$2:$E$32</c:f>
              <c:numCache>
                <c:formatCode>0%</c:formatCode>
                <c:ptCount val="31"/>
                <c:pt idx="0">
                  <c:v>0.20304569</c:v>
                </c:pt>
                <c:pt idx="1">
                  <c:v>0.17258883</c:v>
                </c:pt>
                <c:pt idx="2">
                  <c:v>0.20812183000000001</c:v>
                </c:pt>
                <c:pt idx="3">
                  <c:v>0.25380711</c:v>
                </c:pt>
                <c:pt idx="4">
                  <c:v>0.22335025</c:v>
                </c:pt>
                <c:pt idx="5">
                  <c:v>0.20304569</c:v>
                </c:pt>
                <c:pt idx="6">
                  <c:v>0.19289339999999999</c:v>
                </c:pt>
                <c:pt idx="7">
                  <c:v>0.25888325000000001</c:v>
                </c:pt>
                <c:pt idx="8">
                  <c:v>0.2284264</c:v>
                </c:pt>
                <c:pt idx="9">
                  <c:v>0.23857867999999999</c:v>
                </c:pt>
                <c:pt idx="10">
                  <c:v>0.21319796999999999</c:v>
                </c:pt>
                <c:pt idx="11">
                  <c:v>0.18781726000000001</c:v>
                </c:pt>
                <c:pt idx="12">
                  <c:v>0.24873096</c:v>
                </c:pt>
                <c:pt idx="13">
                  <c:v>0.29949239</c:v>
                </c:pt>
                <c:pt idx="14">
                  <c:v>0.27918781999999998</c:v>
                </c:pt>
                <c:pt idx="15">
                  <c:v>0.28426395999999998</c:v>
                </c:pt>
                <c:pt idx="16">
                  <c:v>0.26903553000000002</c:v>
                </c:pt>
                <c:pt idx="17">
                  <c:v>0.2284264</c:v>
                </c:pt>
                <c:pt idx="18">
                  <c:v>0.25380711</c:v>
                </c:pt>
                <c:pt idx="19">
                  <c:v>0.20812183000000001</c:v>
                </c:pt>
                <c:pt idx="20">
                  <c:v>0.24365481999999999</c:v>
                </c:pt>
                <c:pt idx="21">
                  <c:v>0.20304569</c:v>
                </c:pt>
                <c:pt idx="22">
                  <c:v>0.14720812</c:v>
                </c:pt>
                <c:pt idx="23">
                  <c:v>0.11167513</c:v>
                </c:pt>
                <c:pt idx="24">
                  <c:v>0.10152284</c:v>
                </c:pt>
                <c:pt idx="25">
                  <c:v>0.10659898</c:v>
                </c:pt>
                <c:pt idx="26">
                  <c:v>7.1065989999999996E-2</c:v>
                </c:pt>
                <c:pt idx="27">
                  <c:v>7.1065989999999996E-2</c:v>
                </c:pt>
                <c:pt idx="28">
                  <c:v>6.0913710000000003E-2</c:v>
                </c:pt>
                <c:pt idx="29">
                  <c:v>7.6142130000000002E-2</c:v>
                </c:pt>
                <c:pt idx="30">
                  <c:v>3.0456850000000001E-2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Alpha-GPC</c:v>
                </c:pt>
                <c:pt idx="1">
                  <c:v>Citicoline</c:v>
                </c:pt>
                <c:pt idx="2">
                  <c:v>MSM</c:v>
                </c:pt>
                <c:pt idx="3">
                  <c:v>Nootropics</c:v>
                </c:pt>
                <c:pt idx="4">
                  <c:v>Synbiotics</c:v>
                </c:pt>
                <c:pt idx="5">
                  <c:v>Ashwagandha</c:v>
                </c:pt>
                <c:pt idx="6">
                  <c:v>Astaxanthin</c:v>
                </c:pt>
                <c:pt idx="7">
                  <c:v>Choline</c:v>
                </c:pt>
                <c:pt idx="8">
                  <c:v>Glutathione</c:v>
                </c:pt>
                <c:pt idx="9">
                  <c:v>CoQ10</c:v>
                </c:pt>
                <c:pt idx="10">
                  <c:v>Lutein</c:v>
                </c:pt>
                <c:pt idx="11">
                  <c:v>CBD</c:v>
                </c:pt>
                <c:pt idx="12">
                  <c:v>Biotin</c:v>
                </c:pt>
                <c:pt idx="13">
                  <c:v>Vitamin K2</c:v>
                </c:pt>
                <c:pt idx="14">
                  <c:v>Mushrooms</c:v>
                </c:pt>
                <c:pt idx="15">
                  <c:v>Postbiotics</c:v>
                </c:pt>
                <c:pt idx="16">
                  <c:v>Glucosamine</c:v>
                </c:pt>
                <c:pt idx="17">
                  <c:v>Melatonin</c:v>
                </c:pt>
                <c:pt idx="18">
                  <c:v>Curcumin/ Turmeric</c:v>
                </c:pt>
                <c:pt idx="19">
                  <c:v>Antioxidants</c:v>
                </c:pt>
                <c:pt idx="20">
                  <c:v>Collagen</c:v>
                </c:pt>
                <c:pt idx="21">
                  <c:v>Protein Powder</c:v>
                </c:pt>
                <c:pt idx="22">
                  <c:v>Prebiotics</c:v>
                </c:pt>
                <c:pt idx="23">
                  <c:v>Omega-3s</c:v>
                </c:pt>
                <c:pt idx="24">
                  <c:v>Magnesium</c:v>
                </c:pt>
                <c:pt idx="25">
                  <c:v>Calcium</c:v>
                </c:pt>
                <c:pt idx="26">
                  <c:v>Probiotics</c:v>
                </c:pt>
                <c:pt idx="27">
                  <c:v>Iron</c:v>
                </c:pt>
                <c:pt idx="28">
                  <c:v>Vitamin D</c:v>
                </c:pt>
                <c:pt idx="29">
                  <c:v>Multivitamin</c:v>
                </c:pt>
                <c:pt idx="30">
                  <c:v>Vitamin C</c:v>
                </c:pt>
              </c:strCache>
            </c:strRef>
          </c:cat>
          <c:val>
            <c:numRef>
              <c:f>Sheet1!$F$2:$F$32</c:f>
              <c:numCache>
                <c:formatCode>0%</c:formatCode>
                <c:ptCount val="31"/>
                <c:pt idx="0">
                  <c:v>0.55837563000000001</c:v>
                </c:pt>
                <c:pt idx="1">
                  <c:v>0.58375635000000003</c:v>
                </c:pt>
                <c:pt idx="2">
                  <c:v>0.47208122000000002</c:v>
                </c:pt>
                <c:pt idx="3">
                  <c:v>0.50253807000000006</c:v>
                </c:pt>
                <c:pt idx="4">
                  <c:v>0.45685279000000001</c:v>
                </c:pt>
                <c:pt idx="5">
                  <c:v>0.44670051</c:v>
                </c:pt>
                <c:pt idx="6">
                  <c:v>0.57868019999999998</c:v>
                </c:pt>
                <c:pt idx="7">
                  <c:v>0.46192893000000002</c:v>
                </c:pt>
                <c:pt idx="8">
                  <c:v>0.45177665</c:v>
                </c:pt>
                <c:pt idx="9">
                  <c:v>0.41116751000000001</c:v>
                </c:pt>
                <c:pt idx="10">
                  <c:v>0.45177665</c:v>
                </c:pt>
                <c:pt idx="11">
                  <c:v>0.34517766</c:v>
                </c:pt>
                <c:pt idx="12">
                  <c:v>0.27411168000000002</c:v>
                </c:pt>
                <c:pt idx="13">
                  <c:v>0.18274112000000001</c:v>
                </c:pt>
                <c:pt idx="14">
                  <c:v>0.16243655000000001</c:v>
                </c:pt>
                <c:pt idx="15">
                  <c:v>0.24873096</c:v>
                </c:pt>
                <c:pt idx="16">
                  <c:v>9.137055999999999E-2</c:v>
                </c:pt>
                <c:pt idx="17">
                  <c:v>9.137055999999999E-2</c:v>
                </c:pt>
                <c:pt idx="18">
                  <c:v>5.5837560000000001E-2</c:v>
                </c:pt>
                <c:pt idx="19">
                  <c:v>1.5228429999999999E-2</c:v>
                </c:pt>
                <c:pt idx="20">
                  <c:v>1.5228429999999999E-2</c:v>
                </c:pt>
                <c:pt idx="21">
                  <c:v>3.0456850000000001E-2</c:v>
                </c:pt>
                <c:pt idx="22">
                  <c:v>0</c:v>
                </c:pt>
                <c:pt idx="23">
                  <c:v>1.015228E-2</c:v>
                </c:pt>
                <c:pt idx="24">
                  <c:v>1.5228429999999999E-2</c:v>
                </c:pt>
                <c:pt idx="25">
                  <c:v>0</c:v>
                </c:pt>
                <c:pt idx="26">
                  <c:v>5.0761399999999998E-3</c:v>
                </c:pt>
                <c:pt idx="27">
                  <c:v>0</c:v>
                </c:pt>
                <c:pt idx="28">
                  <c:v>2.0304570000000001E-2</c:v>
                </c:pt>
                <c:pt idx="29">
                  <c:v>5.0761399999999998E-3</c:v>
                </c:pt>
                <c:pt idx="30">
                  <c:v>0</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take and/or recommend it</c:v>
                </c:pt>
              </c:strCache>
            </c:strRef>
          </c:tx>
          <c:spPr>
            <a:solidFill>
              <a:schemeClr val="accent1"/>
            </a:solidFill>
            <a:ln>
              <a:noFill/>
            </a:ln>
            <a:effectLst/>
          </c:spPr>
          <c:invertIfNegative val="0"/>
          <c:cat>
            <c:strRef>
              <c:f>Sheet1!$A$2:$A$32</c:f>
              <c:strCache>
                <c:ptCount val="31"/>
                <c:pt idx="0">
                  <c:v>CBD</c:v>
                </c:pt>
                <c:pt idx="1">
                  <c:v>Citicoline</c:v>
                </c:pt>
                <c:pt idx="2">
                  <c:v>Astaxanthin</c:v>
                </c:pt>
                <c:pt idx="3">
                  <c:v>CoQ10</c:v>
                </c:pt>
                <c:pt idx="4">
                  <c:v>Alpha-GPC</c:v>
                </c:pt>
                <c:pt idx="5">
                  <c:v>MSM</c:v>
                </c:pt>
                <c:pt idx="6">
                  <c:v>Nootropics</c:v>
                </c:pt>
                <c:pt idx="7">
                  <c:v>Lutein</c:v>
                </c:pt>
                <c:pt idx="8">
                  <c:v>Choline</c:v>
                </c:pt>
                <c:pt idx="9">
                  <c:v>Synbiotics</c:v>
                </c:pt>
                <c:pt idx="10">
                  <c:v>Postbiotics</c:v>
                </c:pt>
                <c:pt idx="11">
                  <c:v>Glucosamine</c:v>
                </c:pt>
                <c:pt idx="12">
                  <c:v>Melatonin</c:v>
                </c:pt>
                <c:pt idx="13">
                  <c:v>Glutathione</c:v>
                </c:pt>
                <c:pt idx="14">
                  <c:v>Vitamin K2</c:v>
                </c:pt>
                <c:pt idx="15">
                  <c:v>Collagen</c:v>
                </c:pt>
                <c:pt idx="16">
                  <c:v>Magnesium</c:v>
                </c:pt>
                <c:pt idx="17">
                  <c:v>Prebiotics</c:v>
                </c:pt>
                <c:pt idx="18">
                  <c:v>Biotin</c:v>
                </c:pt>
                <c:pt idx="19">
                  <c:v>Mushrooms</c:v>
                </c:pt>
                <c:pt idx="20">
                  <c:v>Probiotics</c:v>
                </c:pt>
                <c:pt idx="21">
                  <c:v>Antioxidants</c:v>
                </c:pt>
                <c:pt idx="22">
                  <c:v>Ashwagandha</c:v>
                </c:pt>
                <c:pt idx="23">
                  <c:v>Omega-3s</c:v>
                </c:pt>
                <c:pt idx="24">
                  <c:v>Curcumin/ Turmeric</c:v>
                </c:pt>
                <c:pt idx="25">
                  <c:v>Iron</c:v>
                </c:pt>
                <c:pt idx="26">
                  <c:v>Protein Powder</c:v>
                </c:pt>
                <c:pt idx="27">
                  <c:v>Calcium</c:v>
                </c:pt>
                <c:pt idx="28">
                  <c:v>Multivitamin</c:v>
                </c:pt>
                <c:pt idx="29">
                  <c:v>Vitamin D</c:v>
                </c:pt>
                <c:pt idx="30">
                  <c:v>Vitamin C</c:v>
                </c:pt>
              </c:strCache>
            </c:strRef>
          </c:cat>
          <c:val>
            <c:numRef>
              <c:f>Sheet1!$B$2:$B$32</c:f>
              <c:numCache>
                <c:formatCode>0%</c:formatCode>
                <c:ptCount val="31"/>
                <c:pt idx="0">
                  <c:v>6.5395099999999998E-2</c:v>
                </c:pt>
                <c:pt idx="1">
                  <c:v>8.719346E-2</c:v>
                </c:pt>
                <c:pt idx="2">
                  <c:v>8.991826E-2</c:v>
                </c:pt>
                <c:pt idx="3">
                  <c:v>9.5367850000000004E-2</c:v>
                </c:pt>
                <c:pt idx="4">
                  <c:v>9.8092640000000009E-2</c:v>
                </c:pt>
                <c:pt idx="5">
                  <c:v>0.10899183</c:v>
                </c:pt>
                <c:pt idx="6">
                  <c:v>0.11716621000000001</c:v>
                </c:pt>
                <c:pt idx="7">
                  <c:v>0.11716621000000001</c:v>
                </c:pt>
                <c:pt idx="8">
                  <c:v>0.11989101000000001</c:v>
                </c:pt>
                <c:pt idx="9">
                  <c:v>0.13623978</c:v>
                </c:pt>
                <c:pt idx="10">
                  <c:v>0.14986376000000001</c:v>
                </c:pt>
                <c:pt idx="11">
                  <c:v>0.15531334999999999</c:v>
                </c:pt>
                <c:pt idx="12">
                  <c:v>0.16621253</c:v>
                </c:pt>
                <c:pt idx="13">
                  <c:v>0.17711172</c:v>
                </c:pt>
                <c:pt idx="14">
                  <c:v>0.20708446999999999</c:v>
                </c:pt>
                <c:pt idx="15">
                  <c:v>0.22888283000000001</c:v>
                </c:pt>
                <c:pt idx="16">
                  <c:v>0.23705722000000001</c:v>
                </c:pt>
                <c:pt idx="17">
                  <c:v>0.25340599000000003</c:v>
                </c:pt>
                <c:pt idx="18">
                  <c:v>0.25613079</c:v>
                </c:pt>
                <c:pt idx="19">
                  <c:v>0.26158038</c:v>
                </c:pt>
                <c:pt idx="20">
                  <c:v>0.27792916000000001</c:v>
                </c:pt>
                <c:pt idx="21">
                  <c:v>0.31335150000000001</c:v>
                </c:pt>
                <c:pt idx="22">
                  <c:v>0.35149863999999997</c:v>
                </c:pt>
                <c:pt idx="23">
                  <c:v>0.35422343000000001</c:v>
                </c:pt>
                <c:pt idx="24">
                  <c:v>0.36512262000000001</c:v>
                </c:pt>
                <c:pt idx="25">
                  <c:v>0.43324251000000003</c:v>
                </c:pt>
                <c:pt idx="26">
                  <c:v>0.45504086999999999</c:v>
                </c:pt>
                <c:pt idx="27">
                  <c:v>0.49591280999999998</c:v>
                </c:pt>
                <c:pt idx="28">
                  <c:v>0.50136239999999999</c:v>
                </c:pt>
                <c:pt idx="29">
                  <c:v>0.50136239999999999</c:v>
                </c:pt>
                <c:pt idx="30">
                  <c:v>0.56675749000000009</c:v>
                </c:pt>
              </c:numCache>
            </c:numRef>
          </c:val>
          <c:extLst>
            <c:ext xmlns:c16="http://schemas.microsoft.com/office/drawing/2014/chart" uri="{C3380CC4-5D6E-409C-BE32-E72D297353CC}">
              <c16:uniqueId val="{00000000-A6D7-4E05-97F6-9B71D02578CD}"/>
            </c:ext>
          </c:extLst>
        </c:ser>
        <c:ser>
          <c:idx val="1"/>
          <c:order val="1"/>
          <c:tx>
            <c:strRef>
              <c:f>Sheet1!$C$1</c:f>
              <c:strCache>
                <c:ptCount val="1"/>
                <c:pt idx="0">
                  <c:v>Very familiar</c:v>
                </c:pt>
              </c:strCache>
            </c:strRef>
          </c:tx>
          <c:spPr>
            <a:solidFill>
              <a:schemeClr val="accent3"/>
            </a:solidFill>
            <a:ln>
              <a:noFill/>
            </a:ln>
            <a:effectLst/>
          </c:spPr>
          <c:invertIfNegative val="0"/>
          <c:cat>
            <c:strRef>
              <c:f>Sheet1!$A$2:$A$32</c:f>
              <c:strCache>
                <c:ptCount val="31"/>
                <c:pt idx="0">
                  <c:v>CBD</c:v>
                </c:pt>
                <c:pt idx="1">
                  <c:v>Citicoline</c:v>
                </c:pt>
                <c:pt idx="2">
                  <c:v>Astaxanthin</c:v>
                </c:pt>
                <c:pt idx="3">
                  <c:v>CoQ10</c:v>
                </c:pt>
                <c:pt idx="4">
                  <c:v>Alpha-GPC</c:v>
                </c:pt>
                <c:pt idx="5">
                  <c:v>MSM</c:v>
                </c:pt>
                <c:pt idx="6">
                  <c:v>Nootropics</c:v>
                </c:pt>
                <c:pt idx="7">
                  <c:v>Lutein</c:v>
                </c:pt>
                <c:pt idx="8">
                  <c:v>Choline</c:v>
                </c:pt>
                <c:pt idx="9">
                  <c:v>Synbiotics</c:v>
                </c:pt>
                <c:pt idx="10">
                  <c:v>Postbiotics</c:v>
                </c:pt>
                <c:pt idx="11">
                  <c:v>Glucosamine</c:v>
                </c:pt>
                <c:pt idx="12">
                  <c:v>Melatonin</c:v>
                </c:pt>
                <c:pt idx="13">
                  <c:v>Glutathione</c:v>
                </c:pt>
                <c:pt idx="14">
                  <c:v>Vitamin K2</c:v>
                </c:pt>
                <c:pt idx="15">
                  <c:v>Collagen</c:v>
                </c:pt>
                <c:pt idx="16">
                  <c:v>Magnesium</c:v>
                </c:pt>
                <c:pt idx="17">
                  <c:v>Prebiotics</c:v>
                </c:pt>
                <c:pt idx="18">
                  <c:v>Biotin</c:v>
                </c:pt>
                <c:pt idx="19">
                  <c:v>Mushrooms</c:v>
                </c:pt>
                <c:pt idx="20">
                  <c:v>Probiotics</c:v>
                </c:pt>
                <c:pt idx="21">
                  <c:v>Antioxidants</c:v>
                </c:pt>
                <c:pt idx="22">
                  <c:v>Ashwagandha</c:v>
                </c:pt>
                <c:pt idx="23">
                  <c:v>Omega-3s</c:v>
                </c:pt>
                <c:pt idx="24">
                  <c:v>Curcumin/ Turmeric</c:v>
                </c:pt>
                <c:pt idx="25">
                  <c:v>Iron</c:v>
                </c:pt>
                <c:pt idx="26">
                  <c:v>Protein Powder</c:v>
                </c:pt>
                <c:pt idx="27">
                  <c:v>Calcium</c:v>
                </c:pt>
                <c:pt idx="28">
                  <c:v>Multivitamin</c:v>
                </c:pt>
                <c:pt idx="29">
                  <c:v>Vitamin D</c:v>
                </c:pt>
                <c:pt idx="30">
                  <c:v>Vitamin C</c:v>
                </c:pt>
              </c:strCache>
            </c:strRef>
          </c:cat>
          <c:val>
            <c:numRef>
              <c:f>Sheet1!$C$2:$C$32</c:f>
              <c:numCache>
                <c:formatCode>0%</c:formatCode>
                <c:ptCount val="31"/>
                <c:pt idx="0">
                  <c:v>0.21798365</c:v>
                </c:pt>
                <c:pt idx="1">
                  <c:v>0.25340599000000003</c:v>
                </c:pt>
                <c:pt idx="2">
                  <c:v>0.24250680999999999</c:v>
                </c:pt>
                <c:pt idx="3">
                  <c:v>0.20980926</c:v>
                </c:pt>
                <c:pt idx="4">
                  <c:v>0.25613079</c:v>
                </c:pt>
                <c:pt idx="5">
                  <c:v>0.20435966999999999</c:v>
                </c:pt>
                <c:pt idx="6">
                  <c:v>0.21525886</c:v>
                </c:pt>
                <c:pt idx="7">
                  <c:v>0.28065394999999999</c:v>
                </c:pt>
                <c:pt idx="8">
                  <c:v>0.26430517999999997</c:v>
                </c:pt>
                <c:pt idx="9">
                  <c:v>0.30517710999999997</c:v>
                </c:pt>
                <c:pt idx="10">
                  <c:v>0.29972752000000003</c:v>
                </c:pt>
                <c:pt idx="11">
                  <c:v>0.33787465999999999</c:v>
                </c:pt>
                <c:pt idx="12">
                  <c:v>0.34059946000000002</c:v>
                </c:pt>
                <c:pt idx="13">
                  <c:v>0.27792916000000001</c:v>
                </c:pt>
                <c:pt idx="14">
                  <c:v>0.37057221000000001</c:v>
                </c:pt>
                <c:pt idx="15">
                  <c:v>0.33514986000000002</c:v>
                </c:pt>
                <c:pt idx="16">
                  <c:v>0.39237056999999997</c:v>
                </c:pt>
                <c:pt idx="17">
                  <c:v>0.37874658999999999</c:v>
                </c:pt>
                <c:pt idx="18">
                  <c:v>0.30517710999999997</c:v>
                </c:pt>
                <c:pt idx="19">
                  <c:v>0.40599455000000001</c:v>
                </c:pt>
                <c:pt idx="20">
                  <c:v>0.36512262000000001</c:v>
                </c:pt>
                <c:pt idx="21">
                  <c:v>0.40871934999999998</c:v>
                </c:pt>
                <c:pt idx="22">
                  <c:v>0.40326974999999998</c:v>
                </c:pt>
                <c:pt idx="23">
                  <c:v>0.33514986000000002</c:v>
                </c:pt>
                <c:pt idx="24">
                  <c:v>0.36512262000000001</c:v>
                </c:pt>
                <c:pt idx="25">
                  <c:v>0.37874658999999999</c:v>
                </c:pt>
                <c:pt idx="26">
                  <c:v>0.32152588999999998</c:v>
                </c:pt>
                <c:pt idx="27">
                  <c:v>0.36512262000000001</c:v>
                </c:pt>
                <c:pt idx="28">
                  <c:v>0.34877384</c:v>
                </c:pt>
                <c:pt idx="29">
                  <c:v>0.37874658999999999</c:v>
                </c:pt>
                <c:pt idx="30">
                  <c:v>0.32425068000000001</c:v>
                </c:pt>
              </c:numCache>
            </c:numRef>
          </c:val>
          <c:extLst>
            <c:ext xmlns:c16="http://schemas.microsoft.com/office/drawing/2014/chart" uri="{C3380CC4-5D6E-409C-BE32-E72D297353CC}">
              <c16:uniqueId val="{00000001-A6D7-4E05-97F6-9B71D02578CD}"/>
            </c:ext>
          </c:extLst>
        </c:ser>
        <c:ser>
          <c:idx val="2"/>
          <c:order val="2"/>
          <c:tx>
            <c:strRef>
              <c:f>Sheet1!$D$1</c:f>
              <c:strCache>
                <c:ptCount val="1"/>
                <c:pt idx="0">
                  <c:v>Moderately familiar</c:v>
                </c:pt>
              </c:strCache>
            </c:strRef>
          </c:tx>
          <c:spPr>
            <a:solidFill>
              <a:schemeClr val="accent6">
                <a:lumMod val="60000"/>
                <a:lumOff val="40000"/>
              </a:schemeClr>
            </a:solidFill>
            <a:ln>
              <a:noFill/>
            </a:ln>
            <a:effectLst/>
          </c:spPr>
          <c:invertIfNegative val="0"/>
          <c:cat>
            <c:strRef>
              <c:f>Sheet1!$A$2:$A$32</c:f>
              <c:strCache>
                <c:ptCount val="31"/>
                <c:pt idx="0">
                  <c:v>CBD</c:v>
                </c:pt>
                <c:pt idx="1">
                  <c:v>Citicoline</c:v>
                </c:pt>
                <c:pt idx="2">
                  <c:v>Astaxanthin</c:v>
                </c:pt>
                <c:pt idx="3">
                  <c:v>CoQ10</c:v>
                </c:pt>
                <c:pt idx="4">
                  <c:v>Alpha-GPC</c:v>
                </c:pt>
                <c:pt idx="5">
                  <c:v>MSM</c:v>
                </c:pt>
                <c:pt idx="6">
                  <c:v>Nootropics</c:v>
                </c:pt>
                <c:pt idx="7">
                  <c:v>Lutein</c:v>
                </c:pt>
                <c:pt idx="8">
                  <c:v>Choline</c:v>
                </c:pt>
                <c:pt idx="9">
                  <c:v>Synbiotics</c:v>
                </c:pt>
                <c:pt idx="10">
                  <c:v>Postbiotics</c:v>
                </c:pt>
                <c:pt idx="11">
                  <c:v>Glucosamine</c:v>
                </c:pt>
                <c:pt idx="12">
                  <c:v>Melatonin</c:v>
                </c:pt>
                <c:pt idx="13">
                  <c:v>Glutathione</c:v>
                </c:pt>
                <c:pt idx="14">
                  <c:v>Vitamin K2</c:v>
                </c:pt>
                <c:pt idx="15">
                  <c:v>Collagen</c:v>
                </c:pt>
                <c:pt idx="16">
                  <c:v>Magnesium</c:v>
                </c:pt>
                <c:pt idx="17">
                  <c:v>Prebiotics</c:v>
                </c:pt>
                <c:pt idx="18">
                  <c:v>Biotin</c:v>
                </c:pt>
                <c:pt idx="19">
                  <c:v>Mushrooms</c:v>
                </c:pt>
                <c:pt idx="20">
                  <c:v>Probiotics</c:v>
                </c:pt>
                <c:pt idx="21">
                  <c:v>Antioxidants</c:v>
                </c:pt>
                <c:pt idx="22">
                  <c:v>Ashwagandha</c:v>
                </c:pt>
                <c:pt idx="23">
                  <c:v>Omega-3s</c:v>
                </c:pt>
                <c:pt idx="24">
                  <c:v>Curcumin/ Turmeric</c:v>
                </c:pt>
                <c:pt idx="25">
                  <c:v>Iron</c:v>
                </c:pt>
                <c:pt idx="26">
                  <c:v>Protein Powder</c:v>
                </c:pt>
                <c:pt idx="27">
                  <c:v>Calcium</c:v>
                </c:pt>
                <c:pt idx="28">
                  <c:v>Multivitamin</c:v>
                </c:pt>
                <c:pt idx="29">
                  <c:v>Vitamin D</c:v>
                </c:pt>
                <c:pt idx="30">
                  <c:v>Vitamin C</c:v>
                </c:pt>
              </c:strCache>
            </c:strRef>
          </c:cat>
          <c:val>
            <c:numRef>
              <c:f>Sheet1!$D$2:$D$32</c:f>
              <c:numCache>
                <c:formatCode>0%</c:formatCode>
                <c:ptCount val="31"/>
                <c:pt idx="0">
                  <c:v>0.33514986000000002</c:v>
                </c:pt>
                <c:pt idx="1">
                  <c:v>0.29155312999999999</c:v>
                </c:pt>
                <c:pt idx="2">
                  <c:v>0.28882834000000002</c:v>
                </c:pt>
                <c:pt idx="3">
                  <c:v>0.25613079</c:v>
                </c:pt>
                <c:pt idx="4">
                  <c:v>0.31335150000000001</c:v>
                </c:pt>
                <c:pt idx="5">
                  <c:v>0.28882834000000002</c:v>
                </c:pt>
                <c:pt idx="6">
                  <c:v>0.25068119999999999</c:v>
                </c:pt>
                <c:pt idx="7">
                  <c:v>0.28065394999999999</c:v>
                </c:pt>
                <c:pt idx="8">
                  <c:v>0.28610353999999999</c:v>
                </c:pt>
                <c:pt idx="9">
                  <c:v>0.30790191</c:v>
                </c:pt>
                <c:pt idx="10">
                  <c:v>0.29972752000000003</c:v>
                </c:pt>
                <c:pt idx="11">
                  <c:v>0.29155312999999999</c:v>
                </c:pt>
                <c:pt idx="12">
                  <c:v>0.26158038</c:v>
                </c:pt>
                <c:pt idx="13">
                  <c:v>0.26158038</c:v>
                </c:pt>
                <c:pt idx="14">
                  <c:v>0.25885559000000002</c:v>
                </c:pt>
                <c:pt idx="15">
                  <c:v>0.23978202000000001</c:v>
                </c:pt>
                <c:pt idx="16">
                  <c:v>0.27520435999999998</c:v>
                </c:pt>
                <c:pt idx="17">
                  <c:v>0.27247956000000001</c:v>
                </c:pt>
                <c:pt idx="18">
                  <c:v>0.26702997000000001</c:v>
                </c:pt>
                <c:pt idx="19">
                  <c:v>0.18528610000000001</c:v>
                </c:pt>
                <c:pt idx="20">
                  <c:v>0.23160763000000001</c:v>
                </c:pt>
                <c:pt idx="21">
                  <c:v>0.20435966999999999</c:v>
                </c:pt>
                <c:pt idx="22">
                  <c:v>0.17983651</c:v>
                </c:pt>
                <c:pt idx="23">
                  <c:v>0.23705722000000001</c:v>
                </c:pt>
                <c:pt idx="24">
                  <c:v>0.16893733</c:v>
                </c:pt>
                <c:pt idx="25">
                  <c:v>0.14713896000000001</c:v>
                </c:pt>
                <c:pt idx="26">
                  <c:v>0.15803814999999999</c:v>
                </c:pt>
                <c:pt idx="27">
                  <c:v>0.10899183</c:v>
                </c:pt>
                <c:pt idx="28">
                  <c:v>0.11989101000000001</c:v>
                </c:pt>
                <c:pt idx="29">
                  <c:v>9.5367850000000004E-2</c:v>
                </c:pt>
                <c:pt idx="30">
                  <c:v>7.3569480000000007E-2</c:v>
                </c:pt>
              </c:numCache>
            </c:numRef>
          </c:val>
          <c:extLst>
            <c:ext xmlns:c16="http://schemas.microsoft.com/office/drawing/2014/chart" uri="{C3380CC4-5D6E-409C-BE32-E72D297353CC}">
              <c16:uniqueId val="{00000002-A6D7-4E05-97F6-9B71D02578CD}"/>
            </c:ext>
          </c:extLst>
        </c:ser>
        <c:ser>
          <c:idx val="3"/>
          <c:order val="3"/>
          <c:tx>
            <c:strRef>
              <c:f>Sheet1!$E$1</c:f>
              <c:strCache>
                <c:ptCount val="1"/>
                <c:pt idx="0">
                  <c:v>Minimally familiar</c:v>
                </c:pt>
              </c:strCache>
            </c:strRef>
          </c:tx>
          <c:spPr>
            <a:solidFill>
              <a:schemeClr val="bg2"/>
            </a:solidFill>
            <a:ln>
              <a:noFill/>
            </a:ln>
            <a:effectLst/>
          </c:spPr>
          <c:invertIfNegative val="0"/>
          <c:cat>
            <c:strRef>
              <c:f>Sheet1!$A$2:$A$32</c:f>
              <c:strCache>
                <c:ptCount val="31"/>
                <c:pt idx="0">
                  <c:v>CBD</c:v>
                </c:pt>
                <c:pt idx="1">
                  <c:v>Citicoline</c:v>
                </c:pt>
                <c:pt idx="2">
                  <c:v>Astaxanthin</c:v>
                </c:pt>
                <c:pt idx="3">
                  <c:v>CoQ10</c:v>
                </c:pt>
                <c:pt idx="4">
                  <c:v>Alpha-GPC</c:v>
                </c:pt>
                <c:pt idx="5">
                  <c:v>MSM</c:v>
                </c:pt>
                <c:pt idx="6">
                  <c:v>Nootropics</c:v>
                </c:pt>
                <c:pt idx="7">
                  <c:v>Lutein</c:v>
                </c:pt>
                <c:pt idx="8">
                  <c:v>Choline</c:v>
                </c:pt>
                <c:pt idx="9">
                  <c:v>Synbiotics</c:v>
                </c:pt>
                <c:pt idx="10">
                  <c:v>Postbiotics</c:v>
                </c:pt>
                <c:pt idx="11">
                  <c:v>Glucosamine</c:v>
                </c:pt>
                <c:pt idx="12">
                  <c:v>Melatonin</c:v>
                </c:pt>
                <c:pt idx="13">
                  <c:v>Glutathione</c:v>
                </c:pt>
                <c:pt idx="14">
                  <c:v>Vitamin K2</c:v>
                </c:pt>
                <c:pt idx="15">
                  <c:v>Collagen</c:v>
                </c:pt>
                <c:pt idx="16">
                  <c:v>Magnesium</c:v>
                </c:pt>
                <c:pt idx="17">
                  <c:v>Prebiotics</c:v>
                </c:pt>
                <c:pt idx="18">
                  <c:v>Biotin</c:v>
                </c:pt>
                <c:pt idx="19">
                  <c:v>Mushrooms</c:v>
                </c:pt>
                <c:pt idx="20">
                  <c:v>Probiotics</c:v>
                </c:pt>
                <c:pt idx="21">
                  <c:v>Antioxidants</c:v>
                </c:pt>
                <c:pt idx="22">
                  <c:v>Ashwagandha</c:v>
                </c:pt>
                <c:pt idx="23">
                  <c:v>Omega-3s</c:v>
                </c:pt>
                <c:pt idx="24">
                  <c:v>Curcumin/ Turmeric</c:v>
                </c:pt>
                <c:pt idx="25">
                  <c:v>Iron</c:v>
                </c:pt>
                <c:pt idx="26">
                  <c:v>Protein Powder</c:v>
                </c:pt>
                <c:pt idx="27">
                  <c:v>Calcium</c:v>
                </c:pt>
                <c:pt idx="28">
                  <c:v>Multivitamin</c:v>
                </c:pt>
                <c:pt idx="29">
                  <c:v>Vitamin D</c:v>
                </c:pt>
                <c:pt idx="30">
                  <c:v>Vitamin C</c:v>
                </c:pt>
              </c:strCache>
            </c:strRef>
          </c:cat>
          <c:val>
            <c:numRef>
              <c:f>Sheet1!$E$2:$E$32</c:f>
              <c:numCache>
                <c:formatCode>0%</c:formatCode>
                <c:ptCount val="31"/>
                <c:pt idx="0">
                  <c:v>0.20980926</c:v>
                </c:pt>
                <c:pt idx="1">
                  <c:v>0.22070845</c:v>
                </c:pt>
                <c:pt idx="2">
                  <c:v>0.21798365</c:v>
                </c:pt>
                <c:pt idx="3">
                  <c:v>0.21525886</c:v>
                </c:pt>
                <c:pt idx="4">
                  <c:v>0.21253406</c:v>
                </c:pt>
                <c:pt idx="5">
                  <c:v>0.25885559000000002</c:v>
                </c:pt>
                <c:pt idx="6">
                  <c:v>0.22070845</c:v>
                </c:pt>
                <c:pt idx="7">
                  <c:v>0.22343324000000001</c:v>
                </c:pt>
                <c:pt idx="8">
                  <c:v>0.19618529000000001</c:v>
                </c:pt>
                <c:pt idx="9">
                  <c:v>0.16348773999999999</c:v>
                </c:pt>
                <c:pt idx="10">
                  <c:v>0.18528610000000001</c:v>
                </c:pt>
                <c:pt idx="11">
                  <c:v>0.16076293999999999</c:v>
                </c:pt>
                <c:pt idx="12">
                  <c:v>0.16893733</c:v>
                </c:pt>
                <c:pt idx="13">
                  <c:v>0.17711172</c:v>
                </c:pt>
                <c:pt idx="14">
                  <c:v>0.1253406</c:v>
                </c:pt>
                <c:pt idx="15">
                  <c:v>0.14168937000000001</c:v>
                </c:pt>
                <c:pt idx="16">
                  <c:v>8.719346E-2</c:v>
                </c:pt>
                <c:pt idx="17">
                  <c:v>9.5367850000000004E-2</c:v>
                </c:pt>
                <c:pt idx="18">
                  <c:v>0.13079019</c:v>
                </c:pt>
                <c:pt idx="19">
                  <c:v>0.11716621000000001</c:v>
                </c:pt>
                <c:pt idx="20">
                  <c:v>0.11171662</c:v>
                </c:pt>
                <c:pt idx="21">
                  <c:v>5.7220709999999987E-2</c:v>
                </c:pt>
                <c:pt idx="22">
                  <c:v>5.7220709999999987E-2</c:v>
                </c:pt>
                <c:pt idx="23">
                  <c:v>7.3569480000000007E-2</c:v>
                </c:pt>
                <c:pt idx="24">
                  <c:v>9.5367850000000004E-2</c:v>
                </c:pt>
                <c:pt idx="25">
                  <c:v>3.8147140000000003E-2</c:v>
                </c:pt>
                <c:pt idx="26">
                  <c:v>5.9945500000000013E-2</c:v>
                </c:pt>
                <c:pt idx="27">
                  <c:v>2.7247960000000002E-2</c:v>
                </c:pt>
                <c:pt idx="28">
                  <c:v>1.9073570000000001E-2</c:v>
                </c:pt>
                <c:pt idx="29">
                  <c:v>2.4523159999999999E-2</c:v>
                </c:pt>
                <c:pt idx="30">
                  <c:v>3.2697549999999999E-2</c:v>
                </c:pt>
              </c:numCache>
            </c:numRef>
          </c:val>
          <c:extLst>
            <c:ext xmlns:c16="http://schemas.microsoft.com/office/drawing/2014/chart" uri="{C3380CC4-5D6E-409C-BE32-E72D297353CC}">
              <c16:uniqueId val="{00000003-A6D7-4E05-97F6-9B71D02578CD}"/>
            </c:ext>
          </c:extLst>
        </c:ser>
        <c:ser>
          <c:idx val="4"/>
          <c:order val="4"/>
          <c:tx>
            <c:strRef>
              <c:f>Sheet1!$F$1</c:f>
              <c:strCache>
                <c:ptCount val="1"/>
                <c:pt idx="0">
                  <c:v>Never heard of it</c:v>
                </c:pt>
              </c:strCache>
            </c:strRef>
          </c:tx>
          <c:spPr>
            <a:solidFill>
              <a:schemeClr val="accent5"/>
            </a:solidFill>
            <a:ln>
              <a:noFill/>
            </a:ln>
            <a:effectLst/>
          </c:spPr>
          <c:invertIfNegative val="0"/>
          <c:cat>
            <c:strRef>
              <c:f>Sheet1!$A$2:$A$32</c:f>
              <c:strCache>
                <c:ptCount val="31"/>
                <c:pt idx="0">
                  <c:v>CBD</c:v>
                </c:pt>
                <c:pt idx="1">
                  <c:v>Citicoline</c:v>
                </c:pt>
                <c:pt idx="2">
                  <c:v>Astaxanthin</c:v>
                </c:pt>
                <c:pt idx="3">
                  <c:v>CoQ10</c:v>
                </c:pt>
                <c:pt idx="4">
                  <c:v>Alpha-GPC</c:v>
                </c:pt>
                <c:pt idx="5">
                  <c:v>MSM</c:v>
                </c:pt>
                <c:pt idx="6">
                  <c:v>Nootropics</c:v>
                </c:pt>
                <c:pt idx="7">
                  <c:v>Lutein</c:v>
                </c:pt>
                <c:pt idx="8">
                  <c:v>Choline</c:v>
                </c:pt>
                <c:pt idx="9">
                  <c:v>Synbiotics</c:v>
                </c:pt>
                <c:pt idx="10">
                  <c:v>Postbiotics</c:v>
                </c:pt>
                <c:pt idx="11">
                  <c:v>Glucosamine</c:v>
                </c:pt>
                <c:pt idx="12">
                  <c:v>Melatonin</c:v>
                </c:pt>
                <c:pt idx="13">
                  <c:v>Glutathione</c:v>
                </c:pt>
                <c:pt idx="14">
                  <c:v>Vitamin K2</c:v>
                </c:pt>
                <c:pt idx="15">
                  <c:v>Collagen</c:v>
                </c:pt>
                <c:pt idx="16">
                  <c:v>Magnesium</c:v>
                </c:pt>
                <c:pt idx="17">
                  <c:v>Prebiotics</c:v>
                </c:pt>
                <c:pt idx="18">
                  <c:v>Biotin</c:v>
                </c:pt>
                <c:pt idx="19">
                  <c:v>Mushrooms</c:v>
                </c:pt>
                <c:pt idx="20">
                  <c:v>Probiotics</c:v>
                </c:pt>
                <c:pt idx="21">
                  <c:v>Antioxidants</c:v>
                </c:pt>
                <c:pt idx="22">
                  <c:v>Ashwagandha</c:v>
                </c:pt>
                <c:pt idx="23">
                  <c:v>Omega-3s</c:v>
                </c:pt>
                <c:pt idx="24">
                  <c:v>Curcumin/ Turmeric</c:v>
                </c:pt>
                <c:pt idx="25">
                  <c:v>Iron</c:v>
                </c:pt>
                <c:pt idx="26">
                  <c:v>Protein Powder</c:v>
                </c:pt>
                <c:pt idx="27">
                  <c:v>Calcium</c:v>
                </c:pt>
                <c:pt idx="28">
                  <c:v>Multivitamin</c:v>
                </c:pt>
                <c:pt idx="29">
                  <c:v>Vitamin D</c:v>
                </c:pt>
                <c:pt idx="30">
                  <c:v>Vitamin C</c:v>
                </c:pt>
              </c:strCache>
            </c:strRef>
          </c:cat>
          <c:val>
            <c:numRef>
              <c:f>Sheet1!$F$2:$F$32</c:f>
              <c:numCache>
                <c:formatCode>0%</c:formatCode>
                <c:ptCount val="31"/>
                <c:pt idx="0">
                  <c:v>0.17166213</c:v>
                </c:pt>
                <c:pt idx="1">
                  <c:v>0.14713896000000001</c:v>
                </c:pt>
                <c:pt idx="2">
                  <c:v>0.16076293999999999</c:v>
                </c:pt>
                <c:pt idx="3">
                  <c:v>0.22343324000000001</c:v>
                </c:pt>
                <c:pt idx="4">
                  <c:v>0.11989101000000001</c:v>
                </c:pt>
                <c:pt idx="5">
                  <c:v>0.13896458</c:v>
                </c:pt>
                <c:pt idx="6">
                  <c:v>0.19618529000000001</c:v>
                </c:pt>
                <c:pt idx="7">
                  <c:v>9.8092640000000009E-2</c:v>
                </c:pt>
                <c:pt idx="8">
                  <c:v>0.13351499</c:v>
                </c:pt>
                <c:pt idx="9">
                  <c:v>8.719346E-2</c:v>
                </c:pt>
                <c:pt idx="10">
                  <c:v>6.5395099999999998E-2</c:v>
                </c:pt>
                <c:pt idx="11">
                  <c:v>5.4495910000000002E-2</c:v>
                </c:pt>
                <c:pt idx="12">
                  <c:v>6.2670299999999998E-2</c:v>
                </c:pt>
                <c:pt idx="13">
                  <c:v>0.10626703</c:v>
                </c:pt>
                <c:pt idx="14">
                  <c:v>3.8147140000000003E-2</c:v>
                </c:pt>
                <c:pt idx="15">
                  <c:v>5.4495910000000002E-2</c:v>
                </c:pt>
                <c:pt idx="16">
                  <c:v>8.1743900000000001E-3</c:v>
                </c:pt>
                <c:pt idx="17">
                  <c:v>0</c:v>
                </c:pt>
                <c:pt idx="18">
                  <c:v>4.0871930000000001E-2</c:v>
                </c:pt>
                <c:pt idx="19">
                  <c:v>2.9972749999999999E-2</c:v>
                </c:pt>
                <c:pt idx="20">
                  <c:v>1.3623980000000001E-2</c:v>
                </c:pt>
                <c:pt idx="21">
                  <c:v>1.6348769999999999E-2</c:v>
                </c:pt>
                <c:pt idx="22">
                  <c:v>8.1743900000000001E-3</c:v>
                </c:pt>
                <c:pt idx="23">
                  <c:v>0</c:v>
                </c:pt>
                <c:pt idx="24">
                  <c:v>5.4495899999999998E-3</c:v>
                </c:pt>
                <c:pt idx="25">
                  <c:v>2.7247999999999999E-3</c:v>
                </c:pt>
                <c:pt idx="26">
                  <c:v>5.4495899999999998E-3</c:v>
                </c:pt>
                <c:pt idx="27">
                  <c:v>2.7247999999999999E-3</c:v>
                </c:pt>
                <c:pt idx="28">
                  <c:v>1.089918E-2</c:v>
                </c:pt>
                <c:pt idx="29">
                  <c:v>0</c:v>
                </c:pt>
                <c:pt idx="30">
                  <c:v>2.7247999999999999E-3</c:v>
                </c:pt>
              </c:numCache>
            </c:numRef>
          </c:val>
          <c:extLst>
            <c:ext xmlns:c16="http://schemas.microsoft.com/office/drawing/2014/chart" uri="{C3380CC4-5D6E-409C-BE32-E72D297353CC}">
              <c16:uniqueId val="{00000004-A6D7-4E05-97F6-9B71D02578CD}"/>
            </c:ext>
          </c:extLst>
        </c:ser>
        <c:dLbls>
          <c:showLegendKey val="0"/>
          <c:showVal val="0"/>
          <c:showCatName val="0"/>
          <c:showSerName val="0"/>
          <c:showPercent val="0"/>
          <c:showBubbleSize val="0"/>
        </c:dLbls>
        <c:gapWidth val="150"/>
        <c:overlap val="100"/>
        <c:axId val="758272648"/>
        <c:axId val="758275888"/>
      </c:barChart>
      <c:catAx>
        <c:axId val="758272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275888"/>
        <c:crosses val="autoZero"/>
        <c:auto val="1"/>
        <c:lblAlgn val="ctr"/>
        <c:lblOffset val="100"/>
        <c:noMultiLvlLbl val="0"/>
      </c:catAx>
      <c:valAx>
        <c:axId val="75827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7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Sheet1!$B$2:$B$32</c:f>
              <c:numCache>
                <c:formatCode>0%</c:formatCode>
                <c:ptCount val="31"/>
                <c:pt idx="0">
                  <c:v>0.87711864999999989</c:v>
                </c:pt>
                <c:pt idx="1">
                  <c:v>0.87685774999999988</c:v>
                </c:pt>
                <c:pt idx="2">
                  <c:v>0.85774947000000001</c:v>
                </c:pt>
                <c:pt idx="3">
                  <c:v>0.85927506000000009</c:v>
                </c:pt>
                <c:pt idx="4">
                  <c:v>0.8294243</c:v>
                </c:pt>
                <c:pt idx="5">
                  <c:v>0.83655913999999998</c:v>
                </c:pt>
                <c:pt idx="6">
                  <c:v>0.83760683999999985</c:v>
                </c:pt>
                <c:pt idx="7">
                  <c:v>0.73390558000000006</c:v>
                </c:pt>
                <c:pt idx="8">
                  <c:v>0.81012658000000004</c:v>
                </c:pt>
                <c:pt idx="9">
                  <c:v>0.79784946000000001</c:v>
                </c:pt>
                <c:pt idx="10">
                  <c:v>0.76148795999999996</c:v>
                </c:pt>
                <c:pt idx="11">
                  <c:v>0.73348016999999988</c:v>
                </c:pt>
                <c:pt idx="12">
                  <c:v>0.71179039</c:v>
                </c:pt>
                <c:pt idx="13">
                  <c:v>0.75593953000000003</c:v>
                </c:pt>
                <c:pt idx="14">
                  <c:v>0.68235293999999991</c:v>
                </c:pt>
                <c:pt idx="15">
                  <c:v>0.72321427999999999</c:v>
                </c:pt>
                <c:pt idx="16">
                  <c:v>0.69949495000000006</c:v>
                </c:pt>
                <c:pt idx="17">
                  <c:v>0.66210046</c:v>
                </c:pt>
                <c:pt idx="18">
                  <c:v>0.62464184</c:v>
                </c:pt>
                <c:pt idx="19">
                  <c:v>0.67282321</c:v>
                </c:pt>
                <c:pt idx="20">
                  <c:v>0.61788617999999995</c:v>
                </c:pt>
                <c:pt idx="21">
                  <c:v>0.61651917000000001</c:v>
                </c:pt>
                <c:pt idx="22">
                  <c:v>0.66666667000000002</c:v>
                </c:pt>
                <c:pt idx="23">
                  <c:v>0.65256124999999998</c:v>
                </c:pt>
                <c:pt idx="24">
                  <c:v>0.63578274999999995</c:v>
                </c:pt>
                <c:pt idx="25">
                  <c:v>0.55608592000000001</c:v>
                </c:pt>
                <c:pt idx="26">
                  <c:v>0.56949152000000003</c:v>
                </c:pt>
                <c:pt idx="27">
                  <c:v>0.59271523999999998</c:v>
                </c:pt>
                <c:pt idx="28">
                  <c:v>0.60670731</c:v>
                </c:pt>
                <c:pt idx="29">
                  <c:v>0.56779661000000003</c:v>
                </c:pt>
                <c:pt idx="30">
                  <c:v>0.57807308999999996</c:v>
                </c:pt>
              </c:numCache>
            </c:numRef>
          </c:val>
          <c:extLst>
            <c:ext xmlns:c16="http://schemas.microsoft.com/office/drawing/2014/chart" uri="{C3380CC4-5D6E-409C-BE32-E72D297353CC}">
              <c16:uniqueId val="{00000000-9236-4740-9C08-78C1F3876129}"/>
            </c:ext>
          </c:extLst>
        </c:ser>
        <c:ser>
          <c:idx val="1"/>
          <c:order val="1"/>
          <c:tx>
            <c:strRef>
              <c:f>Sheet1!$C$1</c:f>
              <c:strCache>
                <c:ptCount val="1"/>
                <c:pt idx="0">
                  <c:v>UK</c:v>
                </c:pt>
              </c:strCache>
            </c:strRef>
          </c:tx>
          <c:spPr>
            <a:solidFill>
              <a:schemeClr val="accent2"/>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Sheet1!$C$2:$C$32</c:f>
              <c:numCache>
                <c:formatCode>0%</c:formatCode>
                <c:ptCount val="31"/>
                <c:pt idx="0">
                  <c:v>0.91666665999999997</c:v>
                </c:pt>
                <c:pt idx="1">
                  <c:v>0.91616765999999994</c:v>
                </c:pt>
                <c:pt idx="2">
                  <c:v>0.88095237999999998</c:v>
                </c:pt>
                <c:pt idx="3">
                  <c:v>0.83832334999999991</c:v>
                </c:pt>
                <c:pt idx="4">
                  <c:v>0.84523809000000005</c:v>
                </c:pt>
                <c:pt idx="5">
                  <c:v>0.89156626000000005</c:v>
                </c:pt>
                <c:pt idx="6">
                  <c:v>0.79518073</c:v>
                </c:pt>
                <c:pt idx="7">
                  <c:v>0.78915661999999998</c:v>
                </c:pt>
                <c:pt idx="8">
                  <c:v>0.78571427999999999</c:v>
                </c:pt>
                <c:pt idx="9">
                  <c:v>0.70658682000000006</c:v>
                </c:pt>
                <c:pt idx="10">
                  <c:v>0.7204969</c:v>
                </c:pt>
                <c:pt idx="11">
                  <c:v>0.66257667999999992</c:v>
                </c:pt>
                <c:pt idx="12">
                  <c:v>0.7030303</c:v>
                </c:pt>
                <c:pt idx="13">
                  <c:v>0.55194805999999996</c:v>
                </c:pt>
                <c:pt idx="14">
                  <c:v>0.70748299000000003</c:v>
                </c:pt>
                <c:pt idx="15">
                  <c:v>0.59285714</c:v>
                </c:pt>
                <c:pt idx="16">
                  <c:v>0.66666667000000002</c:v>
                </c:pt>
                <c:pt idx="17">
                  <c:v>0.55128204999999997</c:v>
                </c:pt>
                <c:pt idx="18">
                  <c:v>0.59183673999999997</c:v>
                </c:pt>
                <c:pt idx="19">
                  <c:v>0.52991452999999999</c:v>
                </c:pt>
                <c:pt idx="20">
                  <c:v>0.55752212999999995</c:v>
                </c:pt>
                <c:pt idx="21">
                  <c:v>0.57264957000000005</c:v>
                </c:pt>
                <c:pt idx="22">
                  <c:v>0.53968254000000004</c:v>
                </c:pt>
                <c:pt idx="23">
                  <c:v>0.53378378000000004</c:v>
                </c:pt>
                <c:pt idx="24">
                  <c:v>0.47008547000000001</c:v>
                </c:pt>
                <c:pt idx="25">
                  <c:v>0.47517730000000002</c:v>
                </c:pt>
                <c:pt idx="26">
                  <c:v>0.47572815000000002</c:v>
                </c:pt>
                <c:pt idx="27">
                  <c:v>0.49056604000000004</c:v>
                </c:pt>
                <c:pt idx="28">
                  <c:v>0.48333333999999994</c:v>
                </c:pt>
                <c:pt idx="29">
                  <c:v>0.46153845999999998</c:v>
                </c:pt>
                <c:pt idx="30">
                  <c:v>0.43689319999999998</c:v>
                </c:pt>
              </c:numCache>
            </c:numRef>
          </c:val>
          <c:extLst>
            <c:ext xmlns:c16="http://schemas.microsoft.com/office/drawing/2014/chart" uri="{C3380CC4-5D6E-409C-BE32-E72D297353CC}">
              <c16:uniqueId val="{00000001-9236-4740-9C08-78C1F3876129}"/>
            </c:ext>
          </c:extLst>
        </c:ser>
        <c:ser>
          <c:idx val="2"/>
          <c:order val="2"/>
          <c:tx>
            <c:strRef>
              <c:f>Sheet1!$D$1</c:f>
              <c:strCache>
                <c:ptCount val="1"/>
                <c:pt idx="0">
                  <c:v>DE</c:v>
                </c:pt>
              </c:strCache>
            </c:strRef>
          </c:tx>
          <c:spPr>
            <a:solidFill>
              <a:schemeClr val="accent3"/>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Sheet1!$D$2:$D$32</c:f>
              <c:numCache>
                <c:formatCode>0%</c:formatCode>
                <c:ptCount val="31"/>
                <c:pt idx="0">
                  <c:v>0.83663365999999995</c:v>
                </c:pt>
                <c:pt idx="1">
                  <c:v>0.86206896</c:v>
                </c:pt>
                <c:pt idx="2">
                  <c:v>0.80693068999999995</c:v>
                </c:pt>
                <c:pt idx="3">
                  <c:v>0.78</c:v>
                </c:pt>
                <c:pt idx="4">
                  <c:v>0.8</c:v>
                </c:pt>
                <c:pt idx="5">
                  <c:v>0.77227721999999999</c:v>
                </c:pt>
                <c:pt idx="6">
                  <c:v>0.70202019999999998</c:v>
                </c:pt>
                <c:pt idx="7">
                  <c:v>0.78217822000000004</c:v>
                </c:pt>
                <c:pt idx="8">
                  <c:v>0.69458127999999997</c:v>
                </c:pt>
                <c:pt idx="9">
                  <c:v>0.65284973999999996</c:v>
                </c:pt>
                <c:pt idx="10">
                  <c:v>0.66494845000000002</c:v>
                </c:pt>
                <c:pt idx="11">
                  <c:v>0.63350784999999998</c:v>
                </c:pt>
                <c:pt idx="12">
                  <c:v>0.64646464999999997</c:v>
                </c:pt>
                <c:pt idx="13">
                  <c:v>0.69587628000000001</c:v>
                </c:pt>
                <c:pt idx="14">
                  <c:v>0.65405405999999999</c:v>
                </c:pt>
                <c:pt idx="15">
                  <c:v>0.66137566999999997</c:v>
                </c:pt>
                <c:pt idx="16">
                  <c:v>0.56050955000000002</c:v>
                </c:pt>
                <c:pt idx="17">
                  <c:v>0.56213018000000003</c:v>
                </c:pt>
                <c:pt idx="18">
                  <c:v>0.51369863000000004</c:v>
                </c:pt>
                <c:pt idx="19">
                  <c:v>0.58024692</c:v>
                </c:pt>
                <c:pt idx="20">
                  <c:v>0.51282052</c:v>
                </c:pt>
                <c:pt idx="21">
                  <c:v>0.57553957</c:v>
                </c:pt>
                <c:pt idx="22">
                  <c:v>0.49655173000000002</c:v>
                </c:pt>
                <c:pt idx="23">
                  <c:v>0.49717515000000001</c:v>
                </c:pt>
                <c:pt idx="24">
                  <c:v>0.5</c:v>
                </c:pt>
                <c:pt idx="25">
                  <c:v>0.49295774999999997</c:v>
                </c:pt>
                <c:pt idx="26">
                  <c:v>0.53383457999999995</c:v>
                </c:pt>
                <c:pt idx="27">
                  <c:v>0.40650407</c:v>
                </c:pt>
                <c:pt idx="28">
                  <c:v>0.4964028800000001</c:v>
                </c:pt>
                <c:pt idx="29">
                  <c:v>0.46323528999999997</c:v>
                </c:pt>
                <c:pt idx="30">
                  <c:v>0.49137931000000001</c:v>
                </c:pt>
              </c:numCache>
            </c:numRef>
          </c:val>
          <c:extLst>
            <c:ext xmlns:c16="http://schemas.microsoft.com/office/drawing/2014/chart" uri="{C3380CC4-5D6E-409C-BE32-E72D297353CC}">
              <c16:uniqueId val="{00000002-9236-4740-9C08-78C1F3876129}"/>
            </c:ext>
          </c:extLst>
        </c:ser>
        <c:ser>
          <c:idx val="3"/>
          <c:order val="3"/>
          <c:tx>
            <c:strRef>
              <c:f>Sheet1!$E$1</c:f>
              <c:strCache>
                <c:ptCount val="1"/>
                <c:pt idx="0">
                  <c:v>IT</c:v>
                </c:pt>
              </c:strCache>
            </c:strRef>
          </c:tx>
          <c:spPr>
            <a:solidFill>
              <a:schemeClr val="accent4"/>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Sheet1!$E$2:$E$32</c:f>
              <c:numCache>
                <c:formatCode>0%</c:formatCode>
                <c:ptCount val="31"/>
                <c:pt idx="0">
                  <c:v>0.85772357999999993</c:v>
                </c:pt>
                <c:pt idx="1">
                  <c:v>0.85655738000000003</c:v>
                </c:pt>
                <c:pt idx="2">
                  <c:v>0.85365853000000003</c:v>
                </c:pt>
                <c:pt idx="3">
                  <c:v>0.82926830000000007</c:v>
                </c:pt>
                <c:pt idx="4">
                  <c:v>0.83400809999999992</c:v>
                </c:pt>
                <c:pt idx="5">
                  <c:v>0.80408162999999999</c:v>
                </c:pt>
                <c:pt idx="6">
                  <c:v>0.82857143</c:v>
                </c:pt>
                <c:pt idx="7">
                  <c:v>0.8114754099999999</c:v>
                </c:pt>
                <c:pt idx="8">
                  <c:v>0.76113359999999997</c:v>
                </c:pt>
                <c:pt idx="9">
                  <c:v>0.75819671999999994</c:v>
                </c:pt>
                <c:pt idx="10">
                  <c:v>0.65</c:v>
                </c:pt>
                <c:pt idx="11">
                  <c:v>0.72500000000000009</c:v>
                </c:pt>
                <c:pt idx="12">
                  <c:v>0.62280701000000005</c:v>
                </c:pt>
                <c:pt idx="13">
                  <c:v>0.80327868999999996</c:v>
                </c:pt>
                <c:pt idx="14">
                  <c:v>0.62557077000000005</c:v>
                </c:pt>
                <c:pt idx="15">
                  <c:v>0.57286431999999998</c:v>
                </c:pt>
                <c:pt idx="16">
                  <c:v>0.55882352999999996</c:v>
                </c:pt>
                <c:pt idx="17">
                  <c:v>0.55392156999999997</c:v>
                </c:pt>
                <c:pt idx="18">
                  <c:v>0.31730769000000003</c:v>
                </c:pt>
                <c:pt idx="19">
                  <c:v>0.52258063999999993</c:v>
                </c:pt>
                <c:pt idx="20">
                  <c:v>0.49726776</c:v>
                </c:pt>
                <c:pt idx="21">
                  <c:v>0.50279328999999995</c:v>
                </c:pt>
                <c:pt idx="22">
                  <c:v>0.48979592</c:v>
                </c:pt>
                <c:pt idx="23">
                  <c:v>0.46961325999999998</c:v>
                </c:pt>
                <c:pt idx="24">
                  <c:v>0.44117647000000004</c:v>
                </c:pt>
                <c:pt idx="25">
                  <c:v>0.40883977999999999</c:v>
                </c:pt>
                <c:pt idx="26">
                  <c:v>0.48872180999999998</c:v>
                </c:pt>
                <c:pt idx="27">
                  <c:v>0.51773049000000004</c:v>
                </c:pt>
                <c:pt idx="28">
                  <c:v>0.47826087000000006</c:v>
                </c:pt>
                <c:pt idx="29">
                  <c:v>0.40939597</c:v>
                </c:pt>
                <c:pt idx="30">
                  <c:v>0.35593220000000003</c:v>
                </c:pt>
              </c:numCache>
            </c:numRef>
          </c:val>
          <c:extLst>
            <c:ext xmlns:c16="http://schemas.microsoft.com/office/drawing/2014/chart" uri="{C3380CC4-5D6E-409C-BE32-E72D297353CC}">
              <c16:uniqueId val="{00000003-9236-4740-9C08-78C1F3876129}"/>
            </c:ext>
          </c:extLst>
        </c:ser>
        <c:ser>
          <c:idx val="4"/>
          <c:order val="4"/>
          <c:tx>
            <c:strRef>
              <c:f>Sheet1!$F$1</c:f>
              <c:strCache>
                <c:ptCount val="1"/>
                <c:pt idx="0">
                  <c:v>KR</c:v>
                </c:pt>
              </c:strCache>
            </c:strRef>
          </c:tx>
          <c:spPr>
            <a:solidFill>
              <a:schemeClr val="accent5"/>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Sheet1!$F$2:$F$32</c:f>
              <c:numCache>
                <c:formatCode>0%</c:formatCode>
                <c:ptCount val="31"/>
                <c:pt idx="0">
                  <c:v>0.69303797</c:v>
                </c:pt>
                <c:pt idx="1">
                  <c:v>0.6496815199999999</c:v>
                </c:pt>
                <c:pt idx="2">
                  <c:v>0.6730158799999999</c:v>
                </c:pt>
                <c:pt idx="3">
                  <c:v>0.62738852999999994</c:v>
                </c:pt>
                <c:pt idx="4">
                  <c:v>0.59807074000000005</c:v>
                </c:pt>
                <c:pt idx="5">
                  <c:v>0.56687898000000003</c:v>
                </c:pt>
                <c:pt idx="6">
                  <c:v>0.62300319999999998</c:v>
                </c:pt>
                <c:pt idx="7">
                  <c:v>0.56369427000000005</c:v>
                </c:pt>
                <c:pt idx="8">
                  <c:v>0.57278480999999992</c:v>
                </c:pt>
                <c:pt idx="9">
                  <c:v>0.52597402000000004</c:v>
                </c:pt>
                <c:pt idx="10">
                  <c:v>0.42617450000000001</c:v>
                </c:pt>
                <c:pt idx="11">
                  <c:v>0.58730157999999999</c:v>
                </c:pt>
                <c:pt idx="12">
                  <c:v>0.45098039000000001</c:v>
                </c:pt>
                <c:pt idx="13">
                  <c:v>0.43243242999999998</c:v>
                </c:pt>
                <c:pt idx="14">
                  <c:v>0.41860466000000002</c:v>
                </c:pt>
                <c:pt idx="15">
                  <c:v>0.45762712</c:v>
                </c:pt>
                <c:pt idx="16">
                  <c:v>0.50179211999999995</c:v>
                </c:pt>
                <c:pt idx="17">
                  <c:v>0.51132686000000005</c:v>
                </c:pt>
                <c:pt idx="18">
                  <c:v>0.34337349</c:v>
                </c:pt>
                <c:pt idx="19">
                  <c:v>0.44843049000000001</c:v>
                </c:pt>
                <c:pt idx="20">
                  <c:v>0.62783172000000009</c:v>
                </c:pt>
                <c:pt idx="21">
                  <c:v>0.44086020999999997</c:v>
                </c:pt>
                <c:pt idx="22">
                  <c:v>0.41221374</c:v>
                </c:pt>
                <c:pt idx="23">
                  <c:v>0.36</c:v>
                </c:pt>
                <c:pt idx="24">
                  <c:v>0.35323383000000003</c:v>
                </c:pt>
                <c:pt idx="25">
                  <c:v>0.36734694000000001</c:v>
                </c:pt>
                <c:pt idx="26">
                  <c:v>0.37545127</c:v>
                </c:pt>
                <c:pt idx="27">
                  <c:v>0.38202247</c:v>
                </c:pt>
                <c:pt idx="28">
                  <c:v>0.39583332999999998</c:v>
                </c:pt>
                <c:pt idx="29">
                  <c:v>0.39423077000000001</c:v>
                </c:pt>
                <c:pt idx="30">
                  <c:v>0.36842105000000003</c:v>
                </c:pt>
              </c:numCache>
            </c:numRef>
          </c:val>
          <c:extLst>
            <c:ext xmlns:c16="http://schemas.microsoft.com/office/drawing/2014/chart" uri="{C3380CC4-5D6E-409C-BE32-E72D297353CC}">
              <c16:uniqueId val="{00000004-9236-4740-9C08-78C1F3876129}"/>
            </c:ext>
          </c:extLst>
        </c:ser>
        <c:ser>
          <c:idx val="5"/>
          <c:order val="5"/>
          <c:tx>
            <c:strRef>
              <c:f>Sheet1!$G$1</c:f>
              <c:strCache>
                <c:ptCount val="1"/>
                <c:pt idx="0">
                  <c:v>AU</c:v>
                </c:pt>
              </c:strCache>
            </c:strRef>
          </c:tx>
          <c:spPr>
            <a:solidFill>
              <a:schemeClr val="accent6"/>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Sheet1!$G$2:$G$32</c:f>
              <c:numCache>
                <c:formatCode>0%</c:formatCode>
                <c:ptCount val="31"/>
                <c:pt idx="0">
                  <c:v>0.85279188000000006</c:v>
                </c:pt>
                <c:pt idx="1">
                  <c:v>0.86528497000000004</c:v>
                </c:pt>
                <c:pt idx="2">
                  <c:v>0.81632652999999999</c:v>
                </c:pt>
                <c:pt idx="3">
                  <c:v>0.81218274000000001</c:v>
                </c:pt>
                <c:pt idx="4">
                  <c:v>0.82741116999999997</c:v>
                </c:pt>
                <c:pt idx="5">
                  <c:v>0.75897436000000007</c:v>
                </c:pt>
                <c:pt idx="6">
                  <c:v>0.83673469</c:v>
                </c:pt>
                <c:pt idx="7">
                  <c:v>0.76804124000000007</c:v>
                </c:pt>
                <c:pt idx="8">
                  <c:v>0.71573603999999991</c:v>
                </c:pt>
                <c:pt idx="9">
                  <c:v>0.73711340000000003</c:v>
                </c:pt>
                <c:pt idx="10">
                  <c:v>0.67204301</c:v>
                </c:pt>
                <c:pt idx="11">
                  <c:v>0.63917526000000002</c:v>
                </c:pt>
                <c:pt idx="12">
                  <c:v>0.6910994800000001</c:v>
                </c:pt>
                <c:pt idx="13">
                  <c:v>0.63128492000000003</c:v>
                </c:pt>
                <c:pt idx="14">
                  <c:v>0.59006211000000008</c:v>
                </c:pt>
                <c:pt idx="15">
                  <c:v>0.46853147000000006</c:v>
                </c:pt>
                <c:pt idx="16">
                  <c:v>0.59459459999999986</c:v>
                </c:pt>
                <c:pt idx="17">
                  <c:v>0.62011172999999997</c:v>
                </c:pt>
                <c:pt idx="18">
                  <c:v>0.47706422000000004</c:v>
                </c:pt>
                <c:pt idx="19">
                  <c:v>0.55172413999999992</c:v>
                </c:pt>
                <c:pt idx="20">
                  <c:v>0.44444444000000005</c:v>
                </c:pt>
                <c:pt idx="21">
                  <c:v>0.48148148000000002</c:v>
                </c:pt>
                <c:pt idx="22">
                  <c:v>0.40186915000000001</c:v>
                </c:pt>
                <c:pt idx="23">
                  <c:v>0.45736435000000003</c:v>
                </c:pt>
                <c:pt idx="24">
                  <c:v>0.35632183000000001</c:v>
                </c:pt>
                <c:pt idx="25">
                  <c:v>0.44848484999999999</c:v>
                </c:pt>
                <c:pt idx="26">
                  <c:v>0.42168674</c:v>
                </c:pt>
                <c:pt idx="27">
                  <c:v>0.48780488</c:v>
                </c:pt>
                <c:pt idx="28">
                  <c:v>0.39423077000000001</c:v>
                </c:pt>
                <c:pt idx="29">
                  <c:v>0.43396226999999998</c:v>
                </c:pt>
                <c:pt idx="30">
                  <c:v>0.38775510000000002</c:v>
                </c:pt>
              </c:numCache>
            </c:numRef>
          </c:val>
          <c:extLst>
            <c:ext xmlns:c16="http://schemas.microsoft.com/office/drawing/2014/chart" uri="{C3380CC4-5D6E-409C-BE32-E72D297353CC}">
              <c16:uniqueId val="{00000005-9236-4740-9C08-78C1F3876129}"/>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Sheet1!$H$2:$H$32</c:f>
              <c:numCache>
                <c:formatCode>0%</c:formatCode>
                <c:ptCount val="31"/>
                <c:pt idx="0">
                  <c:v>0.9234972600000001</c:v>
                </c:pt>
                <c:pt idx="1">
                  <c:v>0.91825613000000006</c:v>
                </c:pt>
                <c:pt idx="2">
                  <c:v>0.89256198999999992</c:v>
                </c:pt>
                <c:pt idx="3">
                  <c:v>0.90710383000000006</c:v>
                </c:pt>
                <c:pt idx="4">
                  <c:v>0.89890710000000007</c:v>
                </c:pt>
                <c:pt idx="5">
                  <c:v>0.8501362400000001</c:v>
                </c:pt>
                <c:pt idx="6">
                  <c:v>0.82320441999999994</c:v>
                </c:pt>
                <c:pt idx="7">
                  <c:v>0.83241757999999999</c:v>
                </c:pt>
                <c:pt idx="8">
                  <c:v>0.80926429999999994</c:v>
                </c:pt>
                <c:pt idx="9">
                  <c:v>0.88088641999999995</c:v>
                </c:pt>
                <c:pt idx="10">
                  <c:v>0.8767123200000001</c:v>
                </c:pt>
                <c:pt idx="11">
                  <c:v>0.75792506999999998</c:v>
                </c:pt>
                <c:pt idx="12">
                  <c:v>0.8438356199999999</c:v>
                </c:pt>
                <c:pt idx="13">
                  <c:v>0.74418604999999993</c:v>
                </c:pt>
                <c:pt idx="14">
                  <c:v>0.83002832999999998</c:v>
                </c:pt>
                <c:pt idx="15">
                  <c:v>0.76704546000000007</c:v>
                </c:pt>
                <c:pt idx="16">
                  <c:v>0.72886298000000005</c:v>
                </c:pt>
                <c:pt idx="17">
                  <c:v>0.77233430000000003</c:v>
                </c:pt>
                <c:pt idx="18">
                  <c:v>0.87912086999999994</c:v>
                </c:pt>
                <c:pt idx="19">
                  <c:v>0.69473684000000002</c:v>
                </c:pt>
                <c:pt idx="20">
                  <c:v>0.68882175000000001</c:v>
                </c:pt>
                <c:pt idx="21">
                  <c:v>0.75609755999999995</c:v>
                </c:pt>
                <c:pt idx="22">
                  <c:v>0.68059700999999995</c:v>
                </c:pt>
                <c:pt idx="23">
                  <c:v>0.66447369000000001</c:v>
                </c:pt>
                <c:pt idx="24">
                  <c:v>0.69969040999999998</c:v>
                </c:pt>
                <c:pt idx="25">
                  <c:v>0.78370786000000003</c:v>
                </c:pt>
                <c:pt idx="26">
                  <c:v>0.72077922999999999</c:v>
                </c:pt>
                <c:pt idx="27">
                  <c:v>0.63258786</c:v>
                </c:pt>
                <c:pt idx="28">
                  <c:v>0.65189874000000003</c:v>
                </c:pt>
                <c:pt idx="29">
                  <c:v>0.69811321000000004</c:v>
                </c:pt>
                <c:pt idx="30">
                  <c:v>0.66440677999999997</c:v>
                </c:pt>
              </c:numCache>
            </c:numRef>
          </c:val>
          <c:extLst>
            <c:ext xmlns:c16="http://schemas.microsoft.com/office/drawing/2014/chart" uri="{C3380CC4-5D6E-409C-BE32-E72D297353CC}">
              <c16:uniqueId val="{00000006-9236-4740-9C08-78C1F3876129}"/>
            </c:ext>
          </c:extLst>
        </c:ser>
        <c:dLbls>
          <c:showLegendKey val="0"/>
          <c:showVal val="0"/>
          <c:showCatName val="0"/>
          <c:showSerName val="0"/>
          <c:showPercent val="0"/>
          <c:showBubbleSize val="0"/>
        </c:dLbls>
        <c:gapWidth val="219"/>
        <c:overlap val="-27"/>
        <c:axId val="2121288448"/>
        <c:axId val="2121286288"/>
      </c:barChart>
      <c:lineChart>
        <c:grouping val="standard"/>
        <c:varyColors val="0"/>
        <c:ser>
          <c:idx val="7"/>
          <c:order val="7"/>
          <c:tx>
            <c:strRef>
              <c:f>Sheet1!$I$1</c:f>
              <c:strCache>
                <c:ptCount val="1"/>
                <c:pt idx="0">
                  <c:v>All Prebiotic Users</c:v>
                </c:pt>
              </c:strCache>
            </c:strRef>
          </c:tx>
          <c:spPr>
            <a:ln w="28575" cap="rnd">
              <a:solidFill>
                <a:schemeClr val="accent2">
                  <a:lumMod val="60000"/>
                </a:schemeClr>
              </a:solidFill>
              <a:prstDash val="dash"/>
              <a:round/>
            </a:ln>
            <a:effectLst/>
          </c:spPr>
          <c:marker>
            <c:symbol val="none"/>
          </c:marker>
          <c:cat>
            <c:strRef>
              <c:f>Sheet1!$A$2:$A$32</c:f>
              <c:strCache>
                <c:ptCount val="31"/>
                <c:pt idx="0">
                  <c:v>Vitamin C</c:v>
                </c:pt>
                <c:pt idx="1">
                  <c:v>Vitamin D</c:v>
                </c:pt>
                <c:pt idx="2">
                  <c:v>Multivitamin</c:v>
                </c:pt>
                <c:pt idx="3">
                  <c:v>Calcium</c:v>
                </c:pt>
                <c:pt idx="4">
                  <c:v>Iron</c:v>
                </c:pt>
                <c:pt idx="5">
                  <c:v>Omega-3s </c:v>
                </c:pt>
                <c:pt idx="6">
                  <c:v>Probiotics</c:v>
                </c:pt>
                <c:pt idx="7">
                  <c:v>Magnesium</c:v>
                </c:pt>
                <c:pt idx="8">
                  <c:v>Prebiotics</c:v>
                </c:pt>
                <c:pt idx="9">
                  <c:v>Antioxidants</c:v>
                </c:pt>
                <c:pt idx="10">
                  <c:v>Curcumin/ Turmeric</c:v>
                </c:pt>
                <c:pt idx="11">
                  <c:v>Collagen</c:v>
                </c:pt>
                <c:pt idx="12">
                  <c:v>Protein Powder</c:v>
                </c:pt>
                <c:pt idx="13">
                  <c:v>Melatonin</c:v>
                </c:pt>
                <c:pt idx="14">
                  <c:v>Vitamin K2</c:v>
                </c:pt>
                <c:pt idx="15">
                  <c:v>Biotin</c:v>
                </c:pt>
                <c:pt idx="16">
                  <c:v>Postbiotics</c:v>
                </c:pt>
                <c:pt idx="17">
                  <c:v>Glucosamine</c:v>
                </c:pt>
                <c:pt idx="18">
                  <c:v>Ashwagandha</c:v>
                </c:pt>
                <c:pt idx="19">
                  <c:v>CoQ10</c:v>
                </c:pt>
                <c:pt idx="20">
                  <c:v>Lutein</c:v>
                </c:pt>
                <c:pt idx="21">
                  <c:v>Glutathione</c:v>
                </c:pt>
                <c:pt idx="22">
                  <c:v>Synbiotics</c:v>
                </c:pt>
                <c:pt idx="23">
                  <c:v>CBD</c:v>
                </c:pt>
                <c:pt idx="24">
                  <c:v>Alpha-GPC</c:v>
                </c:pt>
                <c:pt idx="25">
                  <c:v>Mushrooms </c:v>
                </c:pt>
                <c:pt idx="26">
                  <c:v>Astaxanthin</c:v>
                </c:pt>
                <c:pt idx="27">
                  <c:v>Citicoline</c:v>
                </c:pt>
                <c:pt idx="28">
                  <c:v>MSM</c:v>
                </c:pt>
                <c:pt idx="29">
                  <c:v>Choline</c:v>
                </c:pt>
                <c:pt idx="30">
                  <c:v>Nootropics</c:v>
                </c:pt>
              </c:strCache>
            </c:strRef>
          </c:cat>
          <c:val>
            <c:numRef>
              <c:f>Sheet1!$I$2:$I$32</c:f>
              <c:numCache>
                <c:formatCode>0%</c:formatCode>
                <c:ptCount val="31"/>
                <c:pt idx="0">
                  <c:v>0.85053381000000006</c:v>
                </c:pt>
                <c:pt idx="1">
                  <c:v>0.84635018000000006</c:v>
                </c:pt>
                <c:pt idx="2">
                  <c:v>0.82661907999999995</c:v>
                </c:pt>
                <c:pt idx="3">
                  <c:v>0.81265951999999997</c:v>
                </c:pt>
                <c:pt idx="4">
                  <c:v>0.80439223999999998</c:v>
                </c:pt>
                <c:pt idx="5">
                  <c:v>0.78198567000000008</c:v>
                </c:pt>
                <c:pt idx="6">
                  <c:v>0.78182752</c:v>
                </c:pt>
                <c:pt idx="7">
                  <c:v>0.74769231000000003</c:v>
                </c:pt>
                <c:pt idx="8">
                  <c:v>0.74239351000000009</c:v>
                </c:pt>
                <c:pt idx="9">
                  <c:v>0.73654244000000002</c:v>
                </c:pt>
                <c:pt idx="10">
                  <c:v>0.69489741999999999</c:v>
                </c:pt>
                <c:pt idx="11">
                  <c:v>0.68697479000000006</c:v>
                </c:pt>
                <c:pt idx="12">
                  <c:v>0.67503924999999998</c:v>
                </c:pt>
                <c:pt idx="13">
                  <c:v>0.67395945000000002</c:v>
                </c:pt>
                <c:pt idx="14">
                  <c:v>0.65675057000000003</c:v>
                </c:pt>
                <c:pt idx="15">
                  <c:v>0.63306908000000006</c:v>
                </c:pt>
                <c:pt idx="16">
                  <c:v>0.63151440999999997</c:v>
                </c:pt>
                <c:pt idx="17">
                  <c:v>0.62208657000000001</c:v>
                </c:pt>
                <c:pt idx="18">
                  <c:v>0.60853292999999997</c:v>
                </c:pt>
                <c:pt idx="19">
                  <c:v>0.59429367</c:v>
                </c:pt>
                <c:pt idx="20">
                  <c:v>0.59400892000000005</c:v>
                </c:pt>
                <c:pt idx="21">
                  <c:v>0.58361315999999996</c:v>
                </c:pt>
                <c:pt idx="22">
                  <c:v>0.55898491999999989</c:v>
                </c:pt>
                <c:pt idx="23">
                  <c:v>0.55598207999999993</c:v>
                </c:pt>
                <c:pt idx="24">
                  <c:v>0.54118553000000003</c:v>
                </c:pt>
                <c:pt idx="25">
                  <c:v>0.53790176000000001</c:v>
                </c:pt>
                <c:pt idx="26">
                  <c:v>0.53603603999999994</c:v>
                </c:pt>
                <c:pt idx="27">
                  <c:v>0.53012048000000001</c:v>
                </c:pt>
                <c:pt idx="28">
                  <c:v>0.52996390000000004</c:v>
                </c:pt>
                <c:pt idx="29">
                  <c:v>0.52521613999999994</c:v>
                </c:pt>
                <c:pt idx="30">
                  <c:v>0.50941851000000005</c:v>
                </c:pt>
              </c:numCache>
            </c:numRef>
          </c:val>
          <c:smooth val="0"/>
          <c:extLst>
            <c:ext xmlns:c16="http://schemas.microsoft.com/office/drawing/2014/chart" uri="{C3380CC4-5D6E-409C-BE32-E72D297353CC}">
              <c16:uniqueId val="{00000007-9236-4740-9C08-78C1F3876129}"/>
            </c:ext>
          </c:extLst>
        </c:ser>
        <c:dLbls>
          <c:showLegendKey val="0"/>
          <c:showVal val="0"/>
          <c:showCatName val="0"/>
          <c:showSerName val="0"/>
          <c:showPercent val="0"/>
          <c:showBubbleSize val="0"/>
        </c:dLbls>
        <c:marker val="1"/>
        <c:smooth val="0"/>
        <c:axId val="2121288448"/>
        <c:axId val="2121286288"/>
      </c:lineChart>
      <c:catAx>
        <c:axId val="212128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1286288"/>
        <c:crosses val="autoZero"/>
        <c:auto val="1"/>
        <c:lblAlgn val="ctr"/>
        <c:lblOffset val="100"/>
        <c:noMultiLvlLbl val="0"/>
      </c:catAx>
      <c:valAx>
        <c:axId val="2121286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1288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Nootropics</c:v>
                </c:pt>
                <c:pt idx="1">
                  <c:v>Choline</c:v>
                </c:pt>
                <c:pt idx="2">
                  <c:v>Citicoline</c:v>
                </c:pt>
                <c:pt idx="3">
                  <c:v>MSM</c:v>
                </c:pt>
                <c:pt idx="4">
                  <c:v>Astaxanthin</c:v>
                </c:pt>
                <c:pt idx="5">
                  <c:v>Synbiotics</c:v>
                </c:pt>
                <c:pt idx="6">
                  <c:v>Glutathione</c:v>
                </c:pt>
                <c:pt idx="7">
                  <c:v>Alpha-GPC</c:v>
                </c:pt>
                <c:pt idx="8">
                  <c:v>Lutein</c:v>
                </c:pt>
                <c:pt idx="9">
                  <c:v>CoQ10</c:v>
                </c:pt>
                <c:pt idx="10">
                  <c:v>CBD</c:v>
                </c:pt>
                <c:pt idx="11">
                  <c:v>Mushrooms </c:v>
                </c:pt>
                <c:pt idx="12">
                  <c:v>Glucosamine</c:v>
                </c:pt>
                <c:pt idx="13">
                  <c:v>Postbiotics</c:v>
                </c:pt>
                <c:pt idx="14">
                  <c:v>Biotin</c:v>
                </c:pt>
                <c:pt idx="15">
                  <c:v>Ashwagandha</c:v>
                </c:pt>
                <c:pt idx="16">
                  <c:v>Vitamin K2</c:v>
                </c:pt>
                <c:pt idx="17">
                  <c:v>Collagen</c:v>
                </c:pt>
                <c:pt idx="18">
                  <c:v>Melatonin</c:v>
                </c:pt>
                <c:pt idx="19">
                  <c:v>Curcumin/ Turmeric</c:v>
                </c:pt>
                <c:pt idx="20">
                  <c:v>Protein Powder</c:v>
                </c:pt>
                <c:pt idx="21">
                  <c:v>Prebiotics</c:v>
                </c:pt>
                <c:pt idx="22">
                  <c:v>Antioxidants</c:v>
                </c:pt>
                <c:pt idx="23">
                  <c:v>Magnesium</c:v>
                </c:pt>
                <c:pt idx="24">
                  <c:v>Omega-3s </c:v>
                </c:pt>
                <c:pt idx="25">
                  <c:v>Probiotics</c:v>
                </c:pt>
                <c:pt idx="26">
                  <c:v>Iron</c:v>
                </c:pt>
                <c:pt idx="27">
                  <c:v>Calcium</c:v>
                </c:pt>
                <c:pt idx="28">
                  <c:v>Vitamin D</c:v>
                </c:pt>
                <c:pt idx="29">
                  <c:v>Multivitamin</c:v>
                </c:pt>
                <c:pt idx="30">
                  <c:v>Vitamin C</c:v>
                </c:pt>
              </c:strCache>
            </c:strRef>
          </c:cat>
          <c:val>
            <c:numRef>
              <c:f>Sheet1!$B$2:$B$32</c:f>
              <c:numCache>
                <c:formatCode>0%</c:formatCode>
                <c:ptCount val="31"/>
                <c:pt idx="0">
                  <c:v>0.17362817</c:v>
                </c:pt>
                <c:pt idx="1">
                  <c:v>0.19164265</c:v>
                </c:pt>
                <c:pt idx="2">
                  <c:v>0.19437751</c:v>
                </c:pt>
                <c:pt idx="3">
                  <c:v>0.19638989000000001</c:v>
                </c:pt>
                <c:pt idx="4">
                  <c:v>0.19894895000000001</c:v>
                </c:pt>
                <c:pt idx="5">
                  <c:v>0.20507544999999999</c:v>
                </c:pt>
                <c:pt idx="6">
                  <c:v>0.20886500999999999</c:v>
                </c:pt>
                <c:pt idx="7">
                  <c:v>0.21093149</c:v>
                </c:pt>
                <c:pt idx="8">
                  <c:v>0.21351179000000001</c:v>
                </c:pt>
                <c:pt idx="9">
                  <c:v>0.21503132</c:v>
                </c:pt>
                <c:pt idx="10">
                  <c:v>0.22392834</c:v>
                </c:pt>
                <c:pt idx="11">
                  <c:v>0.23893269</c:v>
                </c:pt>
                <c:pt idx="12">
                  <c:v>0.24861264999999999</c:v>
                </c:pt>
                <c:pt idx="13">
                  <c:v>0.27161250999999997</c:v>
                </c:pt>
                <c:pt idx="14">
                  <c:v>0.28539070999999999</c:v>
                </c:pt>
                <c:pt idx="15">
                  <c:v>0.30763473000000002</c:v>
                </c:pt>
                <c:pt idx="16">
                  <c:v>0.31350114000000001</c:v>
                </c:pt>
                <c:pt idx="17">
                  <c:v>0.31722688999999998</c:v>
                </c:pt>
                <c:pt idx="18">
                  <c:v>0.33831377000000001</c:v>
                </c:pt>
                <c:pt idx="19">
                  <c:v>0.36664912999999999</c:v>
                </c:pt>
                <c:pt idx="20">
                  <c:v>0.38723182</c:v>
                </c:pt>
                <c:pt idx="21">
                  <c:v>0.39756592000000002</c:v>
                </c:pt>
                <c:pt idx="22">
                  <c:v>0.40890269000000001</c:v>
                </c:pt>
                <c:pt idx="23">
                  <c:v>0.44974359000000003</c:v>
                </c:pt>
                <c:pt idx="24">
                  <c:v>0.47338792000000002</c:v>
                </c:pt>
                <c:pt idx="25">
                  <c:v>0.48151950999999998</c:v>
                </c:pt>
                <c:pt idx="26">
                  <c:v>0.53115424</c:v>
                </c:pt>
                <c:pt idx="27">
                  <c:v>0.54670750000000001</c:v>
                </c:pt>
                <c:pt idx="28">
                  <c:v>0.60694232000000004</c:v>
                </c:pt>
                <c:pt idx="29">
                  <c:v>0.60785314000000001</c:v>
                </c:pt>
                <c:pt idx="30">
                  <c:v>0.64616167000000002</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Nootropics</c:v>
                </c:pt>
                <c:pt idx="1">
                  <c:v>Choline</c:v>
                </c:pt>
                <c:pt idx="2">
                  <c:v>Citicoline</c:v>
                </c:pt>
                <c:pt idx="3">
                  <c:v>MSM</c:v>
                </c:pt>
                <c:pt idx="4">
                  <c:v>Astaxanthin</c:v>
                </c:pt>
                <c:pt idx="5">
                  <c:v>Synbiotics</c:v>
                </c:pt>
                <c:pt idx="6">
                  <c:v>Glutathione</c:v>
                </c:pt>
                <c:pt idx="7">
                  <c:v>Alpha-GPC</c:v>
                </c:pt>
                <c:pt idx="8">
                  <c:v>Lutein</c:v>
                </c:pt>
                <c:pt idx="9">
                  <c:v>CoQ10</c:v>
                </c:pt>
                <c:pt idx="10">
                  <c:v>CBD</c:v>
                </c:pt>
                <c:pt idx="11">
                  <c:v>Mushrooms </c:v>
                </c:pt>
                <c:pt idx="12">
                  <c:v>Glucosamine</c:v>
                </c:pt>
                <c:pt idx="13">
                  <c:v>Postbiotics</c:v>
                </c:pt>
                <c:pt idx="14">
                  <c:v>Biotin</c:v>
                </c:pt>
                <c:pt idx="15">
                  <c:v>Ashwagandha</c:v>
                </c:pt>
                <c:pt idx="16">
                  <c:v>Vitamin K2</c:v>
                </c:pt>
                <c:pt idx="17">
                  <c:v>Collagen</c:v>
                </c:pt>
                <c:pt idx="18">
                  <c:v>Melatonin</c:v>
                </c:pt>
                <c:pt idx="19">
                  <c:v>Curcumin/ Turmeric</c:v>
                </c:pt>
                <c:pt idx="20">
                  <c:v>Protein Powder</c:v>
                </c:pt>
                <c:pt idx="21">
                  <c:v>Prebiotics</c:v>
                </c:pt>
                <c:pt idx="22">
                  <c:v>Antioxidants</c:v>
                </c:pt>
                <c:pt idx="23">
                  <c:v>Magnesium</c:v>
                </c:pt>
                <c:pt idx="24">
                  <c:v>Omega-3s </c:v>
                </c:pt>
                <c:pt idx="25">
                  <c:v>Probiotics</c:v>
                </c:pt>
                <c:pt idx="26">
                  <c:v>Iron</c:v>
                </c:pt>
                <c:pt idx="27">
                  <c:v>Calcium</c:v>
                </c:pt>
                <c:pt idx="28">
                  <c:v>Vitamin D</c:v>
                </c:pt>
                <c:pt idx="29">
                  <c:v>Multivitamin</c:v>
                </c:pt>
                <c:pt idx="30">
                  <c:v>Vitamin C</c:v>
                </c:pt>
              </c:strCache>
            </c:strRef>
          </c:cat>
          <c:val>
            <c:numRef>
              <c:f>Sheet1!$C$2:$C$32</c:f>
              <c:numCache>
                <c:formatCode>0%</c:formatCode>
                <c:ptCount val="31"/>
                <c:pt idx="0">
                  <c:v>0.33579034000000002</c:v>
                </c:pt>
                <c:pt idx="1">
                  <c:v>0.33357348999999997</c:v>
                </c:pt>
                <c:pt idx="2">
                  <c:v>0.33574296999999997</c:v>
                </c:pt>
                <c:pt idx="3">
                  <c:v>0.33357400999999998</c:v>
                </c:pt>
                <c:pt idx="4">
                  <c:v>0.33708708999999998</c:v>
                </c:pt>
                <c:pt idx="5">
                  <c:v>0.35390946999999989</c:v>
                </c:pt>
                <c:pt idx="6">
                  <c:v>0.37474815</c:v>
                </c:pt>
                <c:pt idx="7">
                  <c:v>0.33025404000000003</c:v>
                </c:pt>
                <c:pt idx="8">
                  <c:v>0.38049713000000002</c:v>
                </c:pt>
                <c:pt idx="9">
                  <c:v>0.37926235000000003</c:v>
                </c:pt>
                <c:pt idx="10">
                  <c:v>0.33205373999999999</c:v>
                </c:pt>
                <c:pt idx="11">
                  <c:v>0.29896907</c:v>
                </c:pt>
                <c:pt idx="12">
                  <c:v>0.37347392000000001</c:v>
                </c:pt>
                <c:pt idx="13">
                  <c:v>0.3599019</c:v>
                </c:pt>
                <c:pt idx="14">
                  <c:v>0.34767837000000001</c:v>
                </c:pt>
                <c:pt idx="15">
                  <c:v>0.3008982</c:v>
                </c:pt>
                <c:pt idx="16">
                  <c:v>0.34324943000000002</c:v>
                </c:pt>
                <c:pt idx="17">
                  <c:v>0.36974790000000002</c:v>
                </c:pt>
                <c:pt idx="18">
                  <c:v>0.33564568</c:v>
                </c:pt>
                <c:pt idx="19">
                  <c:v>0.32824829</c:v>
                </c:pt>
                <c:pt idx="20">
                  <c:v>0.28780742999999998</c:v>
                </c:pt>
                <c:pt idx="21">
                  <c:v>0.34482759000000002</c:v>
                </c:pt>
                <c:pt idx="22">
                  <c:v>0.32763975000000001</c:v>
                </c:pt>
                <c:pt idx="23">
                  <c:v>0.29794872</c:v>
                </c:pt>
                <c:pt idx="24">
                  <c:v>0.30859775</c:v>
                </c:pt>
                <c:pt idx="25">
                  <c:v>0.30030801000000001</c:v>
                </c:pt>
                <c:pt idx="26">
                  <c:v>0.27323799999999998</c:v>
                </c:pt>
                <c:pt idx="27">
                  <c:v>0.26595202000000001</c:v>
                </c:pt>
                <c:pt idx="28">
                  <c:v>0.23940786</c:v>
                </c:pt>
                <c:pt idx="29">
                  <c:v>0.21876593999999999</c:v>
                </c:pt>
                <c:pt idx="30">
                  <c:v>0.20437214000000001</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Nootropics</c:v>
                </c:pt>
                <c:pt idx="1">
                  <c:v>Choline</c:v>
                </c:pt>
                <c:pt idx="2">
                  <c:v>Citicoline</c:v>
                </c:pt>
                <c:pt idx="3">
                  <c:v>MSM</c:v>
                </c:pt>
                <c:pt idx="4">
                  <c:v>Astaxanthin</c:v>
                </c:pt>
                <c:pt idx="5">
                  <c:v>Synbiotics</c:v>
                </c:pt>
                <c:pt idx="6">
                  <c:v>Glutathione</c:v>
                </c:pt>
                <c:pt idx="7">
                  <c:v>Alpha-GPC</c:v>
                </c:pt>
                <c:pt idx="8">
                  <c:v>Lutein</c:v>
                </c:pt>
                <c:pt idx="9">
                  <c:v>CoQ10</c:v>
                </c:pt>
                <c:pt idx="10">
                  <c:v>CBD</c:v>
                </c:pt>
                <c:pt idx="11">
                  <c:v>Mushrooms </c:v>
                </c:pt>
                <c:pt idx="12">
                  <c:v>Glucosamine</c:v>
                </c:pt>
                <c:pt idx="13">
                  <c:v>Postbiotics</c:v>
                </c:pt>
                <c:pt idx="14">
                  <c:v>Biotin</c:v>
                </c:pt>
                <c:pt idx="15">
                  <c:v>Ashwagandha</c:v>
                </c:pt>
                <c:pt idx="16">
                  <c:v>Vitamin K2</c:v>
                </c:pt>
                <c:pt idx="17">
                  <c:v>Collagen</c:v>
                </c:pt>
                <c:pt idx="18">
                  <c:v>Melatonin</c:v>
                </c:pt>
                <c:pt idx="19">
                  <c:v>Curcumin/ Turmeric</c:v>
                </c:pt>
                <c:pt idx="20">
                  <c:v>Protein Powder</c:v>
                </c:pt>
                <c:pt idx="21">
                  <c:v>Prebiotics</c:v>
                </c:pt>
                <c:pt idx="22">
                  <c:v>Antioxidants</c:v>
                </c:pt>
                <c:pt idx="23">
                  <c:v>Magnesium</c:v>
                </c:pt>
                <c:pt idx="24">
                  <c:v>Omega-3s </c:v>
                </c:pt>
                <c:pt idx="25">
                  <c:v>Probiotics</c:v>
                </c:pt>
                <c:pt idx="26">
                  <c:v>Iron</c:v>
                </c:pt>
                <c:pt idx="27">
                  <c:v>Calcium</c:v>
                </c:pt>
                <c:pt idx="28">
                  <c:v>Vitamin D</c:v>
                </c:pt>
                <c:pt idx="29">
                  <c:v>Multivitamin</c:v>
                </c:pt>
                <c:pt idx="30">
                  <c:v>Vitamin C</c:v>
                </c:pt>
              </c:strCache>
            </c:strRef>
          </c:cat>
          <c:val>
            <c:numRef>
              <c:f>Sheet1!$D$2:$D$32</c:f>
              <c:numCache>
                <c:formatCode>0%</c:formatCode>
                <c:ptCount val="31"/>
                <c:pt idx="0">
                  <c:v>0.23587224000000001</c:v>
                </c:pt>
                <c:pt idx="1">
                  <c:v>0.20821326000000001</c:v>
                </c:pt>
                <c:pt idx="2">
                  <c:v>0.20883534000000001</c:v>
                </c:pt>
                <c:pt idx="3">
                  <c:v>0.22382671000000001</c:v>
                </c:pt>
                <c:pt idx="4">
                  <c:v>0.22747748000000001</c:v>
                </c:pt>
                <c:pt idx="5">
                  <c:v>0.20164609</c:v>
                </c:pt>
                <c:pt idx="6">
                  <c:v>0.18737408</c:v>
                </c:pt>
                <c:pt idx="7">
                  <c:v>0.21016166</c:v>
                </c:pt>
                <c:pt idx="8">
                  <c:v>0.17399618</c:v>
                </c:pt>
                <c:pt idx="9">
                  <c:v>0.18580376000000001</c:v>
                </c:pt>
                <c:pt idx="10">
                  <c:v>0.25335892999999998</c:v>
                </c:pt>
                <c:pt idx="11">
                  <c:v>0.19830200000000001</c:v>
                </c:pt>
                <c:pt idx="12">
                  <c:v>0.17813540999999999</c:v>
                </c:pt>
                <c:pt idx="13">
                  <c:v>0.18638872000000001</c:v>
                </c:pt>
                <c:pt idx="14">
                  <c:v>0.17553794</c:v>
                </c:pt>
                <c:pt idx="15">
                  <c:v>0.18338323000000001</c:v>
                </c:pt>
                <c:pt idx="16">
                  <c:v>0.16018307000000001</c:v>
                </c:pt>
                <c:pt idx="17">
                  <c:v>0.15861344999999999</c:v>
                </c:pt>
                <c:pt idx="18">
                  <c:v>0.18089648</c:v>
                </c:pt>
                <c:pt idx="19">
                  <c:v>0.14571277999999999</c:v>
                </c:pt>
                <c:pt idx="20">
                  <c:v>0.18419675999999999</c:v>
                </c:pt>
                <c:pt idx="21">
                  <c:v>0.14705882000000001</c:v>
                </c:pt>
                <c:pt idx="22">
                  <c:v>0.13975155</c:v>
                </c:pt>
                <c:pt idx="23">
                  <c:v>0.14102564000000001</c:v>
                </c:pt>
                <c:pt idx="24">
                  <c:v>0.12128965999999999</c:v>
                </c:pt>
                <c:pt idx="25">
                  <c:v>0.12679671000000001</c:v>
                </c:pt>
                <c:pt idx="26">
                  <c:v>0.11593463</c:v>
                </c:pt>
                <c:pt idx="27">
                  <c:v>0.1020929</c:v>
                </c:pt>
                <c:pt idx="28">
                  <c:v>8.7289429999999987E-2</c:v>
                </c:pt>
                <c:pt idx="29">
                  <c:v>9.688933999999999E-2</c:v>
                </c:pt>
                <c:pt idx="30">
                  <c:v>8.286731E-2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Nootropics</c:v>
                </c:pt>
                <c:pt idx="1">
                  <c:v>Choline</c:v>
                </c:pt>
                <c:pt idx="2">
                  <c:v>Citicoline</c:v>
                </c:pt>
                <c:pt idx="3">
                  <c:v>MSM</c:v>
                </c:pt>
                <c:pt idx="4">
                  <c:v>Astaxanthin</c:v>
                </c:pt>
                <c:pt idx="5">
                  <c:v>Synbiotics</c:v>
                </c:pt>
                <c:pt idx="6">
                  <c:v>Glutathione</c:v>
                </c:pt>
                <c:pt idx="7">
                  <c:v>Alpha-GPC</c:v>
                </c:pt>
                <c:pt idx="8">
                  <c:v>Lutein</c:v>
                </c:pt>
                <c:pt idx="9">
                  <c:v>CoQ10</c:v>
                </c:pt>
                <c:pt idx="10">
                  <c:v>CBD</c:v>
                </c:pt>
                <c:pt idx="11">
                  <c:v>Mushrooms </c:v>
                </c:pt>
                <c:pt idx="12">
                  <c:v>Glucosamine</c:v>
                </c:pt>
                <c:pt idx="13">
                  <c:v>Postbiotics</c:v>
                </c:pt>
                <c:pt idx="14">
                  <c:v>Biotin</c:v>
                </c:pt>
                <c:pt idx="15">
                  <c:v>Ashwagandha</c:v>
                </c:pt>
                <c:pt idx="16">
                  <c:v>Vitamin K2</c:v>
                </c:pt>
                <c:pt idx="17">
                  <c:v>Collagen</c:v>
                </c:pt>
                <c:pt idx="18">
                  <c:v>Melatonin</c:v>
                </c:pt>
                <c:pt idx="19">
                  <c:v>Curcumin/ Turmeric</c:v>
                </c:pt>
                <c:pt idx="20">
                  <c:v>Protein Powder</c:v>
                </c:pt>
                <c:pt idx="21">
                  <c:v>Prebiotics</c:v>
                </c:pt>
                <c:pt idx="22">
                  <c:v>Antioxidants</c:v>
                </c:pt>
                <c:pt idx="23">
                  <c:v>Magnesium</c:v>
                </c:pt>
                <c:pt idx="24">
                  <c:v>Omega-3s </c:v>
                </c:pt>
                <c:pt idx="25">
                  <c:v>Probiotics</c:v>
                </c:pt>
                <c:pt idx="26">
                  <c:v>Iron</c:v>
                </c:pt>
                <c:pt idx="27">
                  <c:v>Calcium</c:v>
                </c:pt>
                <c:pt idx="28">
                  <c:v>Vitamin D</c:v>
                </c:pt>
                <c:pt idx="29">
                  <c:v>Multivitamin</c:v>
                </c:pt>
                <c:pt idx="30">
                  <c:v>Vitamin C</c:v>
                </c:pt>
              </c:strCache>
            </c:strRef>
          </c:cat>
          <c:val>
            <c:numRef>
              <c:f>Sheet1!$E$2:$E$32</c:f>
              <c:numCache>
                <c:formatCode>0%</c:formatCode>
                <c:ptCount val="31"/>
                <c:pt idx="0">
                  <c:v>0.12285011999999999</c:v>
                </c:pt>
                <c:pt idx="1">
                  <c:v>0.11599424</c:v>
                </c:pt>
                <c:pt idx="2">
                  <c:v>0.12369478</c:v>
                </c:pt>
                <c:pt idx="3">
                  <c:v>0.10541515999999999</c:v>
                </c:pt>
                <c:pt idx="4">
                  <c:v>0.10885886</c:v>
                </c:pt>
                <c:pt idx="5">
                  <c:v>0.10768176</c:v>
                </c:pt>
                <c:pt idx="6">
                  <c:v>9.4022830000000002E-2</c:v>
                </c:pt>
                <c:pt idx="7">
                  <c:v>0.11855273</c:v>
                </c:pt>
                <c:pt idx="8">
                  <c:v>7.9031229999999994E-2</c:v>
                </c:pt>
                <c:pt idx="9">
                  <c:v>9.3945719999999996E-2</c:v>
                </c:pt>
                <c:pt idx="10">
                  <c:v>8.5732569999999994E-2</c:v>
                </c:pt>
                <c:pt idx="11">
                  <c:v>0.10006064000000001</c:v>
                </c:pt>
                <c:pt idx="12">
                  <c:v>7.3806880000000005E-2</c:v>
                </c:pt>
                <c:pt idx="13">
                  <c:v>7.5413859999999999E-2</c:v>
                </c:pt>
                <c:pt idx="14">
                  <c:v>8.2672709999999996E-2</c:v>
                </c:pt>
                <c:pt idx="15">
                  <c:v>9.6556890000000006E-2</c:v>
                </c:pt>
                <c:pt idx="16">
                  <c:v>7.1510299999999999E-2</c:v>
                </c:pt>
                <c:pt idx="17">
                  <c:v>7.5105039999999998E-2</c:v>
                </c:pt>
                <c:pt idx="18">
                  <c:v>7.2038419999999992E-2</c:v>
                </c:pt>
                <c:pt idx="19">
                  <c:v>7.3645450000000001E-2</c:v>
                </c:pt>
                <c:pt idx="20">
                  <c:v>8.2679229999999992E-2</c:v>
                </c:pt>
                <c:pt idx="21">
                  <c:v>6.0344830000000002E-2</c:v>
                </c:pt>
                <c:pt idx="22">
                  <c:v>7.0910970000000004E-2</c:v>
                </c:pt>
                <c:pt idx="23">
                  <c:v>7.3333330000000002E-2</c:v>
                </c:pt>
                <c:pt idx="24">
                  <c:v>5.9877180000000002E-2</c:v>
                </c:pt>
                <c:pt idx="25">
                  <c:v>6.0574950000000002E-2</c:v>
                </c:pt>
                <c:pt idx="26">
                  <c:v>4.6476000000000003E-2</c:v>
                </c:pt>
                <c:pt idx="27">
                  <c:v>4.7983669999999999E-2</c:v>
                </c:pt>
                <c:pt idx="28">
                  <c:v>4.2368560000000013E-2</c:v>
                </c:pt>
                <c:pt idx="29">
                  <c:v>4.9974499999999998E-2</c:v>
                </c:pt>
                <c:pt idx="30">
                  <c:v>4.0162679999999999E-2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Nootropics</c:v>
                </c:pt>
                <c:pt idx="1">
                  <c:v>Choline</c:v>
                </c:pt>
                <c:pt idx="2">
                  <c:v>Citicoline</c:v>
                </c:pt>
                <c:pt idx="3">
                  <c:v>MSM</c:v>
                </c:pt>
                <c:pt idx="4">
                  <c:v>Astaxanthin</c:v>
                </c:pt>
                <c:pt idx="5">
                  <c:v>Synbiotics</c:v>
                </c:pt>
                <c:pt idx="6">
                  <c:v>Glutathione</c:v>
                </c:pt>
                <c:pt idx="7">
                  <c:v>Alpha-GPC</c:v>
                </c:pt>
                <c:pt idx="8">
                  <c:v>Lutein</c:v>
                </c:pt>
                <c:pt idx="9">
                  <c:v>CoQ10</c:v>
                </c:pt>
                <c:pt idx="10">
                  <c:v>CBD</c:v>
                </c:pt>
                <c:pt idx="11">
                  <c:v>Mushrooms </c:v>
                </c:pt>
                <c:pt idx="12">
                  <c:v>Glucosamine</c:v>
                </c:pt>
                <c:pt idx="13">
                  <c:v>Postbiotics</c:v>
                </c:pt>
                <c:pt idx="14">
                  <c:v>Biotin</c:v>
                </c:pt>
                <c:pt idx="15">
                  <c:v>Ashwagandha</c:v>
                </c:pt>
                <c:pt idx="16">
                  <c:v>Vitamin K2</c:v>
                </c:pt>
                <c:pt idx="17">
                  <c:v>Collagen</c:v>
                </c:pt>
                <c:pt idx="18">
                  <c:v>Melatonin</c:v>
                </c:pt>
                <c:pt idx="19">
                  <c:v>Curcumin/ Turmeric</c:v>
                </c:pt>
                <c:pt idx="20">
                  <c:v>Protein Powder</c:v>
                </c:pt>
                <c:pt idx="21">
                  <c:v>Prebiotics</c:v>
                </c:pt>
                <c:pt idx="22">
                  <c:v>Antioxidants</c:v>
                </c:pt>
                <c:pt idx="23">
                  <c:v>Magnesium</c:v>
                </c:pt>
                <c:pt idx="24">
                  <c:v>Omega-3s </c:v>
                </c:pt>
                <c:pt idx="25">
                  <c:v>Probiotics</c:v>
                </c:pt>
                <c:pt idx="26">
                  <c:v>Iron</c:v>
                </c:pt>
                <c:pt idx="27">
                  <c:v>Calcium</c:v>
                </c:pt>
                <c:pt idx="28">
                  <c:v>Vitamin D</c:v>
                </c:pt>
                <c:pt idx="29">
                  <c:v>Multivitamin</c:v>
                </c:pt>
                <c:pt idx="30">
                  <c:v>Vitamin C</c:v>
                </c:pt>
              </c:strCache>
            </c:strRef>
          </c:cat>
          <c:val>
            <c:numRef>
              <c:f>Sheet1!$F$2:$F$32</c:f>
              <c:numCache>
                <c:formatCode>0%</c:formatCode>
                <c:ptCount val="31"/>
                <c:pt idx="0">
                  <c:v>3.2760030000000002E-2</c:v>
                </c:pt>
                <c:pt idx="1">
                  <c:v>3.9625359999999998E-2</c:v>
                </c:pt>
                <c:pt idx="2">
                  <c:v>3.9357429999999999E-2</c:v>
                </c:pt>
                <c:pt idx="3">
                  <c:v>3.3935020000000003E-2</c:v>
                </c:pt>
                <c:pt idx="4">
                  <c:v>2.9279280000000001E-2</c:v>
                </c:pt>
                <c:pt idx="5">
                  <c:v>3.155007E-2</c:v>
                </c:pt>
                <c:pt idx="6">
                  <c:v>2.2834119999999999E-2</c:v>
                </c:pt>
                <c:pt idx="7">
                  <c:v>2.848345E-2</c:v>
                </c:pt>
                <c:pt idx="8">
                  <c:v>2.931804E-2</c:v>
                </c:pt>
                <c:pt idx="9">
                  <c:v>2.296451E-2</c:v>
                </c:pt>
                <c:pt idx="10">
                  <c:v>2.879079E-2</c:v>
                </c:pt>
                <c:pt idx="11">
                  <c:v>3.6992120000000003E-2</c:v>
                </c:pt>
                <c:pt idx="12">
                  <c:v>2.2197560000000002E-2</c:v>
                </c:pt>
                <c:pt idx="13">
                  <c:v>2.5751070000000001E-2</c:v>
                </c:pt>
                <c:pt idx="14">
                  <c:v>1.755379E-2</c:v>
                </c:pt>
                <c:pt idx="15">
                  <c:v>3.8922159999999997E-2</c:v>
                </c:pt>
                <c:pt idx="16">
                  <c:v>1.8306639999999999E-2</c:v>
                </c:pt>
                <c:pt idx="17">
                  <c:v>2.5735290000000001E-2</c:v>
                </c:pt>
                <c:pt idx="18">
                  <c:v>2.0811099999999999E-2</c:v>
                </c:pt>
                <c:pt idx="19">
                  <c:v>2.5775909999999999E-2</c:v>
                </c:pt>
                <c:pt idx="20">
                  <c:v>2.3024590000000001E-2</c:v>
                </c:pt>
                <c:pt idx="21">
                  <c:v>2.5354970000000001E-2</c:v>
                </c:pt>
                <c:pt idx="22">
                  <c:v>2.4844720000000001E-2</c:v>
                </c:pt>
                <c:pt idx="23">
                  <c:v>2.5641029999999999E-2</c:v>
                </c:pt>
                <c:pt idx="24">
                  <c:v>2.200614E-2</c:v>
                </c:pt>
                <c:pt idx="25">
                  <c:v>1.4887060000000001E-2</c:v>
                </c:pt>
                <c:pt idx="26">
                  <c:v>2.0429010000000001E-2</c:v>
                </c:pt>
                <c:pt idx="27">
                  <c:v>1.9908120000000001E-2</c:v>
                </c:pt>
                <c:pt idx="28">
                  <c:v>1.429301E-2</c:v>
                </c:pt>
                <c:pt idx="29">
                  <c:v>1.8357979999999999E-2</c:v>
                </c:pt>
                <c:pt idx="30">
                  <c:v>1.8301979999999999E-2</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Nootropics</c:v>
                </c:pt>
                <c:pt idx="1">
                  <c:v>Choline</c:v>
                </c:pt>
                <c:pt idx="2">
                  <c:v>Citicoline</c:v>
                </c:pt>
                <c:pt idx="3">
                  <c:v>MSM</c:v>
                </c:pt>
                <c:pt idx="4">
                  <c:v>Astaxanthin</c:v>
                </c:pt>
                <c:pt idx="5">
                  <c:v>Synbiotics</c:v>
                </c:pt>
                <c:pt idx="6">
                  <c:v>Glutathione</c:v>
                </c:pt>
                <c:pt idx="7">
                  <c:v>Alpha-GPC</c:v>
                </c:pt>
                <c:pt idx="8">
                  <c:v>Lutein</c:v>
                </c:pt>
                <c:pt idx="9">
                  <c:v>CoQ10</c:v>
                </c:pt>
                <c:pt idx="10">
                  <c:v>CBD</c:v>
                </c:pt>
                <c:pt idx="11">
                  <c:v>Mushrooms </c:v>
                </c:pt>
                <c:pt idx="12">
                  <c:v>Glucosamine</c:v>
                </c:pt>
                <c:pt idx="13">
                  <c:v>Postbiotics</c:v>
                </c:pt>
                <c:pt idx="14">
                  <c:v>Biotin</c:v>
                </c:pt>
                <c:pt idx="15">
                  <c:v>Ashwagandha</c:v>
                </c:pt>
                <c:pt idx="16">
                  <c:v>Vitamin K2</c:v>
                </c:pt>
                <c:pt idx="17">
                  <c:v>Collagen</c:v>
                </c:pt>
                <c:pt idx="18">
                  <c:v>Melatonin</c:v>
                </c:pt>
                <c:pt idx="19">
                  <c:v>Curcumin/ Turmeric</c:v>
                </c:pt>
                <c:pt idx="20">
                  <c:v>Protein Powder</c:v>
                </c:pt>
                <c:pt idx="21">
                  <c:v>Prebiotics</c:v>
                </c:pt>
                <c:pt idx="22">
                  <c:v>Antioxidants</c:v>
                </c:pt>
                <c:pt idx="23">
                  <c:v>Magnesium</c:v>
                </c:pt>
                <c:pt idx="24">
                  <c:v>Omega-3s </c:v>
                </c:pt>
                <c:pt idx="25">
                  <c:v>Probiotics</c:v>
                </c:pt>
                <c:pt idx="26">
                  <c:v>Iron</c:v>
                </c:pt>
                <c:pt idx="27">
                  <c:v>Calcium</c:v>
                </c:pt>
                <c:pt idx="28">
                  <c:v>Vitamin D</c:v>
                </c:pt>
                <c:pt idx="29">
                  <c:v>Multivitamin</c:v>
                </c:pt>
                <c:pt idx="30">
                  <c:v>Vitamin C</c:v>
                </c:pt>
              </c:strCache>
            </c:strRef>
          </c:cat>
          <c:val>
            <c:numRef>
              <c:f>Sheet1!$G$2:$G$32</c:f>
              <c:numCache>
                <c:formatCode>0%</c:formatCode>
                <c:ptCount val="31"/>
                <c:pt idx="0">
                  <c:v>9.9099099999999996E-2</c:v>
                </c:pt>
                <c:pt idx="1">
                  <c:v>0.11095101</c:v>
                </c:pt>
                <c:pt idx="2">
                  <c:v>9.7991969999999998E-2</c:v>
                </c:pt>
                <c:pt idx="3">
                  <c:v>0.10685921</c:v>
                </c:pt>
                <c:pt idx="4">
                  <c:v>9.8348350000000001E-2</c:v>
                </c:pt>
                <c:pt idx="5">
                  <c:v>0.10013717</c:v>
                </c:pt>
                <c:pt idx="6">
                  <c:v>0.11215580999999999</c:v>
                </c:pt>
                <c:pt idx="7">
                  <c:v>0.10161663</c:v>
                </c:pt>
                <c:pt idx="8">
                  <c:v>0.12364563000000001</c:v>
                </c:pt>
                <c:pt idx="9">
                  <c:v>0.10299235</c:v>
                </c:pt>
                <c:pt idx="10">
                  <c:v>7.6135640000000004E-2</c:v>
                </c:pt>
                <c:pt idx="11">
                  <c:v>0.12674347999999999</c:v>
                </c:pt>
                <c:pt idx="12">
                  <c:v>0.10377358</c:v>
                </c:pt>
                <c:pt idx="13">
                  <c:v>8.0931940000000008E-2</c:v>
                </c:pt>
                <c:pt idx="14">
                  <c:v>9.1166479999999994E-2</c:v>
                </c:pt>
                <c:pt idx="15">
                  <c:v>7.2604790000000002E-2</c:v>
                </c:pt>
                <c:pt idx="16">
                  <c:v>9.3249429999999994E-2</c:v>
                </c:pt>
                <c:pt idx="17">
                  <c:v>5.3571430000000003E-2</c:v>
                </c:pt>
                <c:pt idx="18">
                  <c:v>5.2294559999999997E-2</c:v>
                </c:pt>
                <c:pt idx="19">
                  <c:v>5.9968439999999998E-2</c:v>
                </c:pt>
                <c:pt idx="20">
                  <c:v>3.5060180000000003E-2</c:v>
                </c:pt>
                <c:pt idx="21">
                  <c:v>2.4847870000000001E-2</c:v>
                </c:pt>
                <c:pt idx="22">
                  <c:v>2.7950309999999999E-2</c:v>
                </c:pt>
                <c:pt idx="23">
                  <c:v>1.230769E-2</c:v>
                </c:pt>
                <c:pt idx="24">
                  <c:v>1.484135E-2</c:v>
                </c:pt>
                <c:pt idx="25">
                  <c:v>1.5913759999999999E-2</c:v>
                </c:pt>
                <c:pt idx="26">
                  <c:v>1.2768130000000001E-2</c:v>
                </c:pt>
                <c:pt idx="27">
                  <c:v>1.7355789999999999E-2</c:v>
                </c:pt>
                <c:pt idx="28">
                  <c:v>9.6988300000000003E-3</c:v>
                </c:pt>
                <c:pt idx="29">
                  <c:v>8.1591000000000007E-3</c:v>
                </c:pt>
                <c:pt idx="30">
                  <c:v>8.1342099999999994E-3</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Nootropics</c:v>
                </c:pt>
                <c:pt idx="1">
                  <c:v>Astaxanthin</c:v>
                </c:pt>
                <c:pt idx="2">
                  <c:v>Choline</c:v>
                </c:pt>
                <c:pt idx="3">
                  <c:v>Ashwagandha</c:v>
                </c:pt>
                <c:pt idx="4">
                  <c:v>Lutein</c:v>
                </c:pt>
                <c:pt idx="5">
                  <c:v>Glutathione</c:v>
                </c:pt>
                <c:pt idx="6">
                  <c:v>Mushrooms </c:v>
                </c:pt>
                <c:pt idx="7">
                  <c:v>MSM</c:v>
                </c:pt>
                <c:pt idx="8">
                  <c:v>Citicoline</c:v>
                </c:pt>
                <c:pt idx="9">
                  <c:v>Alpha-GPC</c:v>
                </c:pt>
                <c:pt idx="10">
                  <c:v>CoQ10</c:v>
                </c:pt>
                <c:pt idx="11">
                  <c:v>Synbiotics</c:v>
                </c:pt>
                <c:pt idx="12">
                  <c:v>Glucosamine</c:v>
                </c:pt>
                <c:pt idx="13">
                  <c:v>Postbiotics</c:v>
                </c:pt>
                <c:pt idx="14">
                  <c:v>CBD</c:v>
                </c:pt>
                <c:pt idx="15">
                  <c:v>Vitamin K2</c:v>
                </c:pt>
                <c:pt idx="16">
                  <c:v>Collagen</c:v>
                </c:pt>
                <c:pt idx="17">
                  <c:v>Biotin</c:v>
                </c:pt>
                <c:pt idx="18">
                  <c:v>Curcumin/ Turmeric</c:v>
                </c:pt>
                <c:pt idx="19">
                  <c:v>Magnesium</c:v>
                </c:pt>
                <c:pt idx="20">
                  <c:v>Melatonin</c:v>
                </c:pt>
                <c:pt idx="21">
                  <c:v>Protein Powder</c:v>
                </c:pt>
                <c:pt idx="22">
                  <c:v>Prebiotics</c:v>
                </c:pt>
                <c:pt idx="23">
                  <c:v>Antioxidants</c:v>
                </c:pt>
                <c:pt idx="24">
                  <c:v>Omega-3s </c:v>
                </c:pt>
                <c:pt idx="25">
                  <c:v>Probiotics</c:v>
                </c:pt>
                <c:pt idx="26">
                  <c:v>Iron</c:v>
                </c:pt>
                <c:pt idx="27">
                  <c:v>Calcium</c:v>
                </c:pt>
                <c:pt idx="28">
                  <c:v>Vitamin D</c:v>
                </c:pt>
                <c:pt idx="29">
                  <c:v>Multivitamin</c:v>
                </c:pt>
                <c:pt idx="30">
                  <c:v>Vitamin C</c:v>
                </c:pt>
              </c:strCache>
            </c:strRef>
          </c:cat>
          <c:val>
            <c:numRef>
              <c:f>Sheet1!$B$2:$B$32</c:f>
              <c:numCache>
                <c:formatCode>0%</c:formatCode>
                <c:ptCount val="31"/>
                <c:pt idx="0">
                  <c:v>0.21926909999999999</c:v>
                </c:pt>
                <c:pt idx="1">
                  <c:v>0.22711864000000001</c:v>
                </c:pt>
                <c:pt idx="2">
                  <c:v>0.24293785000000001</c:v>
                </c:pt>
                <c:pt idx="3">
                  <c:v>0.24928367000000001</c:v>
                </c:pt>
                <c:pt idx="4">
                  <c:v>0.24932249000000001</c:v>
                </c:pt>
                <c:pt idx="5">
                  <c:v>0.25073746000000002</c:v>
                </c:pt>
                <c:pt idx="6">
                  <c:v>0.26968974000000001</c:v>
                </c:pt>
                <c:pt idx="7">
                  <c:v>0.27743901999999998</c:v>
                </c:pt>
                <c:pt idx="8">
                  <c:v>0.2781457</c:v>
                </c:pt>
                <c:pt idx="9">
                  <c:v>0.28434504999999999</c:v>
                </c:pt>
                <c:pt idx="10">
                  <c:v>0.28759894000000003</c:v>
                </c:pt>
                <c:pt idx="11">
                  <c:v>0.29464286000000001</c:v>
                </c:pt>
                <c:pt idx="12">
                  <c:v>0.32648401999999999</c:v>
                </c:pt>
                <c:pt idx="13">
                  <c:v>0.35101009999999999</c:v>
                </c:pt>
                <c:pt idx="14">
                  <c:v>0.35634744000000002</c:v>
                </c:pt>
                <c:pt idx="15">
                  <c:v>0.36</c:v>
                </c:pt>
                <c:pt idx="16">
                  <c:v>0.37665197999999989</c:v>
                </c:pt>
                <c:pt idx="17">
                  <c:v>0.37723213999999999</c:v>
                </c:pt>
                <c:pt idx="18">
                  <c:v>0.39824945</c:v>
                </c:pt>
                <c:pt idx="19">
                  <c:v>0.41416309000000001</c:v>
                </c:pt>
                <c:pt idx="20">
                  <c:v>0.43628509999999998</c:v>
                </c:pt>
                <c:pt idx="21">
                  <c:v>0.43886462999999998</c:v>
                </c:pt>
                <c:pt idx="22">
                  <c:v>0.47468354000000001</c:v>
                </c:pt>
                <c:pt idx="23">
                  <c:v>0.49247311999999999</c:v>
                </c:pt>
                <c:pt idx="24">
                  <c:v>0.53118279999999995</c:v>
                </c:pt>
                <c:pt idx="25">
                  <c:v>0.54700854999999993</c:v>
                </c:pt>
                <c:pt idx="26">
                  <c:v>0.54797441000000002</c:v>
                </c:pt>
                <c:pt idx="27">
                  <c:v>0.59061834000000002</c:v>
                </c:pt>
                <c:pt idx="28">
                  <c:v>0.64755838999999993</c:v>
                </c:pt>
                <c:pt idx="29">
                  <c:v>0.65392781</c:v>
                </c:pt>
                <c:pt idx="30">
                  <c:v>0.70127118999999993</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Nootropics</c:v>
                </c:pt>
                <c:pt idx="1">
                  <c:v>Astaxanthin</c:v>
                </c:pt>
                <c:pt idx="2">
                  <c:v>Choline</c:v>
                </c:pt>
                <c:pt idx="3">
                  <c:v>Ashwagandha</c:v>
                </c:pt>
                <c:pt idx="4">
                  <c:v>Lutein</c:v>
                </c:pt>
                <c:pt idx="5">
                  <c:v>Glutathione</c:v>
                </c:pt>
                <c:pt idx="6">
                  <c:v>Mushrooms </c:v>
                </c:pt>
                <c:pt idx="7">
                  <c:v>MSM</c:v>
                </c:pt>
                <c:pt idx="8">
                  <c:v>Citicoline</c:v>
                </c:pt>
                <c:pt idx="9">
                  <c:v>Alpha-GPC</c:v>
                </c:pt>
                <c:pt idx="10">
                  <c:v>CoQ10</c:v>
                </c:pt>
                <c:pt idx="11">
                  <c:v>Synbiotics</c:v>
                </c:pt>
                <c:pt idx="12">
                  <c:v>Glucosamine</c:v>
                </c:pt>
                <c:pt idx="13">
                  <c:v>Postbiotics</c:v>
                </c:pt>
                <c:pt idx="14">
                  <c:v>CBD</c:v>
                </c:pt>
                <c:pt idx="15">
                  <c:v>Vitamin K2</c:v>
                </c:pt>
                <c:pt idx="16">
                  <c:v>Collagen</c:v>
                </c:pt>
                <c:pt idx="17">
                  <c:v>Biotin</c:v>
                </c:pt>
                <c:pt idx="18">
                  <c:v>Curcumin/ Turmeric</c:v>
                </c:pt>
                <c:pt idx="19">
                  <c:v>Magnesium</c:v>
                </c:pt>
                <c:pt idx="20">
                  <c:v>Melatonin</c:v>
                </c:pt>
                <c:pt idx="21">
                  <c:v>Protein Powder</c:v>
                </c:pt>
                <c:pt idx="22">
                  <c:v>Prebiotics</c:v>
                </c:pt>
                <c:pt idx="23">
                  <c:v>Antioxidants</c:v>
                </c:pt>
                <c:pt idx="24">
                  <c:v>Omega-3s </c:v>
                </c:pt>
                <c:pt idx="25">
                  <c:v>Probiotics</c:v>
                </c:pt>
                <c:pt idx="26">
                  <c:v>Iron</c:v>
                </c:pt>
                <c:pt idx="27">
                  <c:v>Calcium</c:v>
                </c:pt>
                <c:pt idx="28">
                  <c:v>Vitamin D</c:v>
                </c:pt>
                <c:pt idx="29">
                  <c:v>Multivitamin</c:v>
                </c:pt>
                <c:pt idx="30">
                  <c:v>Vitamin C</c:v>
                </c:pt>
              </c:strCache>
            </c:strRef>
          </c:cat>
          <c:val>
            <c:numRef>
              <c:f>Sheet1!$C$2:$C$32</c:f>
              <c:numCache>
                <c:formatCode>0%</c:formatCode>
                <c:ptCount val="31"/>
                <c:pt idx="0">
                  <c:v>0.35880399000000002</c:v>
                </c:pt>
                <c:pt idx="1">
                  <c:v>0.34237287999999999</c:v>
                </c:pt>
                <c:pt idx="2">
                  <c:v>0.32485876000000002</c:v>
                </c:pt>
                <c:pt idx="3">
                  <c:v>0.37535816999999999</c:v>
                </c:pt>
                <c:pt idx="4">
                  <c:v>0.36856369</c:v>
                </c:pt>
                <c:pt idx="5">
                  <c:v>0.36578170999999998</c:v>
                </c:pt>
                <c:pt idx="6">
                  <c:v>0.28639618</c:v>
                </c:pt>
                <c:pt idx="7">
                  <c:v>0.32926829000000002</c:v>
                </c:pt>
                <c:pt idx="8">
                  <c:v>0.31456953999999998</c:v>
                </c:pt>
                <c:pt idx="9">
                  <c:v>0.35143770000000002</c:v>
                </c:pt>
                <c:pt idx="10">
                  <c:v>0.38522426999999998</c:v>
                </c:pt>
                <c:pt idx="11">
                  <c:v>0.37202381000000001</c:v>
                </c:pt>
                <c:pt idx="12">
                  <c:v>0.33561644000000002</c:v>
                </c:pt>
                <c:pt idx="13">
                  <c:v>0.34848485000000001</c:v>
                </c:pt>
                <c:pt idx="14">
                  <c:v>0.29621381000000002</c:v>
                </c:pt>
                <c:pt idx="15">
                  <c:v>0.32235293999999998</c:v>
                </c:pt>
                <c:pt idx="16">
                  <c:v>0.35682818999999999</c:v>
                </c:pt>
                <c:pt idx="17">
                  <c:v>0.34598213999999999</c:v>
                </c:pt>
                <c:pt idx="18">
                  <c:v>0.36323851000000001</c:v>
                </c:pt>
                <c:pt idx="19">
                  <c:v>0.31974248999999999</c:v>
                </c:pt>
                <c:pt idx="20">
                  <c:v>0.31965442999999999</c:v>
                </c:pt>
                <c:pt idx="21">
                  <c:v>0.27292576000000002</c:v>
                </c:pt>
                <c:pt idx="22">
                  <c:v>0.33544304000000003</c:v>
                </c:pt>
                <c:pt idx="23">
                  <c:v>0.30537634000000002</c:v>
                </c:pt>
                <c:pt idx="24">
                  <c:v>0.30537634000000002</c:v>
                </c:pt>
                <c:pt idx="25">
                  <c:v>0.29059828999999998</c:v>
                </c:pt>
                <c:pt idx="26">
                  <c:v>0.28144988999999998</c:v>
                </c:pt>
                <c:pt idx="27">
                  <c:v>0.26865672000000002</c:v>
                </c:pt>
                <c:pt idx="28">
                  <c:v>0.22929936000000001</c:v>
                </c:pt>
                <c:pt idx="29">
                  <c:v>0.20382165999999999</c:v>
                </c:pt>
                <c:pt idx="30">
                  <c:v>0.17584746000000001</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Nootropics</c:v>
                </c:pt>
                <c:pt idx="1">
                  <c:v>Astaxanthin</c:v>
                </c:pt>
                <c:pt idx="2">
                  <c:v>Choline</c:v>
                </c:pt>
                <c:pt idx="3">
                  <c:v>Ashwagandha</c:v>
                </c:pt>
                <c:pt idx="4">
                  <c:v>Lutein</c:v>
                </c:pt>
                <c:pt idx="5">
                  <c:v>Glutathione</c:v>
                </c:pt>
                <c:pt idx="6">
                  <c:v>Mushrooms </c:v>
                </c:pt>
                <c:pt idx="7">
                  <c:v>MSM</c:v>
                </c:pt>
                <c:pt idx="8">
                  <c:v>Citicoline</c:v>
                </c:pt>
                <c:pt idx="9">
                  <c:v>Alpha-GPC</c:v>
                </c:pt>
                <c:pt idx="10">
                  <c:v>CoQ10</c:v>
                </c:pt>
                <c:pt idx="11">
                  <c:v>Synbiotics</c:v>
                </c:pt>
                <c:pt idx="12">
                  <c:v>Glucosamine</c:v>
                </c:pt>
                <c:pt idx="13">
                  <c:v>Postbiotics</c:v>
                </c:pt>
                <c:pt idx="14">
                  <c:v>CBD</c:v>
                </c:pt>
                <c:pt idx="15">
                  <c:v>Vitamin K2</c:v>
                </c:pt>
                <c:pt idx="16">
                  <c:v>Collagen</c:v>
                </c:pt>
                <c:pt idx="17">
                  <c:v>Biotin</c:v>
                </c:pt>
                <c:pt idx="18">
                  <c:v>Curcumin/ Turmeric</c:v>
                </c:pt>
                <c:pt idx="19">
                  <c:v>Magnesium</c:v>
                </c:pt>
                <c:pt idx="20">
                  <c:v>Melatonin</c:v>
                </c:pt>
                <c:pt idx="21">
                  <c:v>Protein Powder</c:v>
                </c:pt>
                <c:pt idx="22">
                  <c:v>Prebiotics</c:v>
                </c:pt>
                <c:pt idx="23">
                  <c:v>Antioxidants</c:v>
                </c:pt>
                <c:pt idx="24">
                  <c:v>Omega-3s </c:v>
                </c:pt>
                <c:pt idx="25">
                  <c:v>Probiotics</c:v>
                </c:pt>
                <c:pt idx="26">
                  <c:v>Iron</c:v>
                </c:pt>
                <c:pt idx="27">
                  <c:v>Calcium</c:v>
                </c:pt>
                <c:pt idx="28">
                  <c:v>Vitamin D</c:v>
                </c:pt>
                <c:pt idx="29">
                  <c:v>Multivitamin</c:v>
                </c:pt>
                <c:pt idx="30">
                  <c:v>Vitamin C</c:v>
                </c:pt>
              </c:strCache>
            </c:strRef>
          </c:cat>
          <c:val>
            <c:numRef>
              <c:f>Sheet1!$D$2:$D$32</c:f>
              <c:numCache>
                <c:formatCode>0%</c:formatCode>
                <c:ptCount val="31"/>
                <c:pt idx="0">
                  <c:v>0.19933555</c:v>
                </c:pt>
                <c:pt idx="1">
                  <c:v>0.22033897999999999</c:v>
                </c:pt>
                <c:pt idx="2">
                  <c:v>0.18644068</c:v>
                </c:pt>
                <c:pt idx="3">
                  <c:v>0.17765043</c:v>
                </c:pt>
                <c:pt idx="4">
                  <c:v>0.15718156999999999</c:v>
                </c:pt>
                <c:pt idx="5">
                  <c:v>0.18289085999999999</c:v>
                </c:pt>
                <c:pt idx="6">
                  <c:v>0.18377088</c:v>
                </c:pt>
                <c:pt idx="7">
                  <c:v>0.18292683000000001</c:v>
                </c:pt>
                <c:pt idx="8">
                  <c:v>0.17880794999999999</c:v>
                </c:pt>
                <c:pt idx="9">
                  <c:v>0.16293930000000001</c:v>
                </c:pt>
                <c:pt idx="10">
                  <c:v>0.13192612000000001</c:v>
                </c:pt>
                <c:pt idx="11">
                  <c:v>0.12797618999999999</c:v>
                </c:pt>
                <c:pt idx="12">
                  <c:v>0.15981735</c:v>
                </c:pt>
                <c:pt idx="13">
                  <c:v>0.14141413999999999</c:v>
                </c:pt>
                <c:pt idx="14">
                  <c:v>0.20712695</c:v>
                </c:pt>
                <c:pt idx="15">
                  <c:v>0.14352941</c:v>
                </c:pt>
                <c:pt idx="16">
                  <c:v>0.13436123</c:v>
                </c:pt>
                <c:pt idx="17">
                  <c:v>0.12946429000000001</c:v>
                </c:pt>
                <c:pt idx="18">
                  <c:v>0.11159737</c:v>
                </c:pt>
                <c:pt idx="19">
                  <c:v>0.16094421</c:v>
                </c:pt>
                <c:pt idx="20">
                  <c:v>0.13390928999999999</c:v>
                </c:pt>
                <c:pt idx="21">
                  <c:v>0.15283843</c:v>
                </c:pt>
                <c:pt idx="22">
                  <c:v>9.915612E-2</c:v>
                </c:pt>
                <c:pt idx="23">
                  <c:v>9.677419000000001E-2</c:v>
                </c:pt>
                <c:pt idx="24">
                  <c:v>8.1720430000000011E-2</c:v>
                </c:pt>
                <c:pt idx="25">
                  <c:v>8.9743589999999998E-2</c:v>
                </c:pt>
                <c:pt idx="26">
                  <c:v>0.10660981</c:v>
                </c:pt>
                <c:pt idx="27">
                  <c:v>7.6759060000000004E-2</c:v>
                </c:pt>
                <c:pt idx="28">
                  <c:v>5.9447979999999997E-2</c:v>
                </c:pt>
                <c:pt idx="29">
                  <c:v>7.2186840000000002E-2</c:v>
                </c:pt>
                <c:pt idx="30">
                  <c:v>6.5677970000000002E-2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Nootropics</c:v>
                </c:pt>
                <c:pt idx="1">
                  <c:v>Astaxanthin</c:v>
                </c:pt>
                <c:pt idx="2">
                  <c:v>Choline</c:v>
                </c:pt>
                <c:pt idx="3">
                  <c:v>Ashwagandha</c:v>
                </c:pt>
                <c:pt idx="4">
                  <c:v>Lutein</c:v>
                </c:pt>
                <c:pt idx="5">
                  <c:v>Glutathione</c:v>
                </c:pt>
                <c:pt idx="6">
                  <c:v>Mushrooms </c:v>
                </c:pt>
                <c:pt idx="7">
                  <c:v>MSM</c:v>
                </c:pt>
                <c:pt idx="8">
                  <c:v>Citicoline</c:v>
                </c:pt>
                <c:pt idx="9">
                  <c:v>Alpha-GPC</c:v>
                </c:pt>
                <c:pt idx="10">
                  <c:v>CoQ10</c:v>
                </c:pt>
                <c:pt idx="11">
                  <c:v>Synbiotics</c:v>
                </c:pt>
                <c:pt idx="12">
                  <c:v>Glucosamine</c:v>
                </c:pt>
                <c:pt idx="13">
                  <c:v>Postbiotics</c:v>
                </c:pt>
                <c:pt idx="14">
                  <c:v>CBD</c:v>
                </c:pt>
                <c:pt idx="15">
                  <c:v>Vitamin K2</c:v>
                </c:pt>
                <c:pt idx="16">
                  <c:v>Collagen</c:v>
                </c:pt>
                <c:pt idx="17">
                  <c:v>Biotin</c:v>
                </c:pt>
                <c:pt idx="18">
                  <c:v>Curcumin/ Turmeric</c:v>
                </c:pt>
                <c:pt idx="19">
                  <c:v>Magnesium</c:v>
                </c:pt>
                <c:pt idx="20">
                  <c:v>Melatonin</c:v>
                </c:pt>
                <c:pt idx="21">
                  <c:v>Protein Powder</c:v>
                </c:pt>
                <c:pt idx="22">
                  <c:v>Prebiotics</c:v>
                </c:pt>
                <c:pt idx="23">
                  <c:v>Antioxidants</c:v>
                </c:pt>
                <c:pt idx="24">
                  <c:v>Omega-3s </c:v>
                </c:pt>
                <c:pt idx="25">
                  <c:v>Probiotics</c:v>
                </c:pt>
                <c:pt idx="26">
                  <c:v>Iron</c:v>
                </c:pt>
                <c:pt idx="27">
                  <c:v>Calcium</c:v>
                </c:pt>
                <c:pt idx="28">
                  <c:v>Vitamin D</c:v>
                </c:pt>
                <c:pt idx="29">
                  <c:v>Multivitamin</c:v>
                </c:pt>
                <c:pt idx="30">
                  <c:v>Vitamin C</c:v>
                </c:pt>
              </c:strCache>
            </c:strRef>
          </c:cat>
          <c:val>
            <c:numRef>
              <c:f>Sheet1!$E$2:$E$32</c:f>
              <c:numCache>
                <c:formatCode>0%</c:formatCode>
                <c:ptCount val="31"/>
                <c:pt idx="0">
                  <c:v>9.302326000000001E-2</c:v>
                </c:pt>
                <c:pt idx="1">
                  <c:v>0.10169491999999999</c:v>
                </c:pt>
                <c:pt idx="2">
                  <c:v>8.7570619999999988E-2</c:v>
                </c:pt>
                <c:pt idx="3">
                  <c:v>8.5959889999999997E-2</c:v>
                </c:pt>
                <c:pt idx="4">
                  <c:v>6.7750680000000008E-2</c:v>
                </c:pt>
                <c:pt idx="5">
                  <c:v>7.3746309999999995E-2</c:v>
                </c:pt>
                <c:pt idx="6">
                  <c:v>9.7852029999999993E-2</c:v>
                </c:pt>
                <c:pt idx="7">
                  <c:v>8.2317070000000006E-2</c:v>
                </c:pt>
                <c:pt idx="8">
                  <c:v>9.2715229999999996E-2</c:v>
                </c:pt>
                <c:pt idx="9">
                  <c:v>9.265176E-2</c:v>
                </c:pt>
                <c:pt idx="10">
                  <c:v>7.6517150000000006E-2</c:v>
                </c:pt>
                <c:pt idx="11">
                  <c:v>8.6309520000000001E-2</c:v>
                </c:pt>
                <c:pt idx="12">
                  <c:v>6.1643839999999998E-2</c:v>
                </c:pt>
                <c:pt idx="13">
                  <c:v>5.5555559999999997E-2</c:v>
                </c:pt>
                <c:pt idx="14">
                  <c:v>6.9042320000000004E-2</c:v>
                </c:pt>
                <c:pt idx="15">
                  <c:v>6.1176469999999997E-2</c:v>
                </c:pt>
                <c:pt idx="16">
                  <c:v>5.9471370000000003E-2</c:v>
                </c:pt>
                <c:pt idx="17">
                  <c:v>5.3571430000000003E-2</c:v>
                </c:pt>
                <c:pt idx="18">
                  <c:v>6.5645510000000004E-2</c:v>
                </c:pt>
                <c:pt idx="19">
                  <c:v>6.6523609999999997E-2</c:v>
                </c:pt>
                <c:pt idx="20">
                  <c:v>6.2634990000000001E-2</c:v>
                </c:pt>
                <c:pt idx="21">
                  <c:v>6.7685590000000004E-2</c:v>
                </c:pt>
                <c:pt idx="22">
                  <c:v>5.0632910000000003E-2</c:v>
                </c:pt>
                <c:pt idx="23">
                  <c:v>6.0215050000000013E-2</c:v>
                </c:pt>
                <c:pt idx="24">
                  <c:v>4.7311829999999999E-2</c:v>
                </c:pt>
                <c:pt idx="25">
                  <c:v>4.9145300000000003E-2</c:v>
                </c:pt>
                <c:pt idx="26">
                  <c:v>3.8379530000000002E-2</c:v>
                </c:pt>
                <c:pt idx="27">
                  <c:v>4.2643920000000002E-2</c:v>
                </c:pt>
                <c:pt idx="28">
                  <c:v>3.3970279999999999E-2</c:v>
                </c:pt>
                <c:pt idx="29">
                  <c:v>5.3078559999999997E-2</c:v>
                </c:pt>
                <c:pt idx="30">
                  <c:v>2.754237E-2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Nootropics</c:v>
                </c:pt>
                <c:pt idx="1">
                  <c:v>Astaxanthin</c:v>
                </c:pt>
                <c:pt idx="2">
                  <c:v>Choline</c:v>
                </c:pt>
                <c:pt idx="3">
                  <c:v>Ashwagandha</c:v>
                </c:pt>
                <c:pt idx="4">
                  <c:v>Lutein</c:v>
                </c:pt>
                <c:pt idx="5">
                  <c:v>Glutathione</c:v>
                </c:pt>
                <c:pt idx="6">
                  <c:v>Mushrooms </c:v>
                </c:pt>
                <c:pt idx="7">
                  <c:v>MSM</c:v>
                </c:pt>
                <c:pt idx="8">
                  <c:v>Citicoline</c:v>
                </c:pt>
                <c:pt idx="9">
                  <c:v>Alpha-GPC</c:v>
                </c:pt>
                <c:pt idx="10">
                  <c:v>CoQ10</c:v>
                </c:pt>
                <c:pt idx="11">
                  <c:v>Synbiotics</c:v>
                </c:pt>
                <c:pt idx="12">
                  <c:v>Glucosamine</c:v>
                </c:pt>
                <c:pt idx="13">
                  <c:v>Postbiotics</c:v>
                </c:pt>
                <c:pt idx="14">
                  <c:v>CBD</c:v>
                </c:pt>
                <c:pt idx="15">
                  <c:v>Vitamin K2</c:v>
                </c:pt>
                <c:pt idx="16">
                  <c:v>Collagen</c:v>
                </c:pt>
                <c:pt idx="17">
                  <c:v>Biotin</c:v>
                </c:pt>
                <c:pt idx="18">
                  <c:v>Curcumin/ Turmeric</c:v>
                </c:pt>
                <c:pt idx="19">
                  <c:v>Magnesium</c:v>
                </c:pt>
                <c:pt idx="20">
                  <c:v>Melatonin</c:v>
                </c:pt>
                <c:pt idx="21">
                  <c:v>Protein Powder</c:v>
                </c:pt>
                <c:pt idx="22">
                  <c:v>Prebiotics</c:v>
                </c:pt>
                <c:pt idx="23">
                  <c:v>Antioxidants</c:v>
                </c:pt>
                <c:pt idx="24">
                  <c:v>Omega-3s </c:v>
                </c:pt>
                <c:pt idx="25">
                  <c:v>Probiotics</c:v>
                </c:pt>
                <c:pt idx="26">
                  <c:v>Iron</c:v>
                </c:pt>
                <c:pt idx="27">
                  <c:v>Calcium</c:v>
                </c:pt>
                <c:pt idx="28">
                  <c:v>Vitamin D</c:v>
                </c:pt>
                <c:pt idx="29">
                  <c:v>Multivitamin</c:v>
                </c:pt>
                <c:pt idx="30">
                  <c:v>Vitamin C</c:v>
                </c:pt>
              </c:strCache>
            </c:strRef>
          </c:cat>
          <c:val>
            <c:numRef>
              <c:f>Sheet1!$F$2:$F$32</c:f>
              <c:numCache>
                <c:formatCode>0%</c:formatCode>
                <c:ptCount val="31"/>
                <c:pt idx="0">
                  <c:v>2.9900329999999999E-2</c:v>
                </c:pt>
                <c:pt idx="1">
                  <c:v>2.3728809999999999E-2</c:v>
                </c:pt>
                <c:pt idx="2">
                  <c:v>2.8248590000000001E-2</c:v>
                </c:pt>
                <c:pt idx="3">
                  <c:v>3.4383950000000003E-2</c:v>
                </c:pt>
                <c:pt idx="4">
                  <c:v>2.168022E-2</c:v>
                </c:pt>
                <c:pt idx="5">
                  <c:v>1.7699119999999999E-2</c:v>
                </c:pt>
                <c:pt idx="6">
                  <c:v>4.0572789999999997E-2</c:v>
                </c:pt>
                <c:pt idx="7">
                  <c:v>3.3536589999999998E-2</c:v>
                </c:pt>
                <c:pt idx="8">
                  <c:v>4.9668869999999997E-2</c:v>
                </c:pt>
                <c:pt idx="9">
                  <c:v>2.5559109999999999E-2</c:v>
                </c:pt>
                <c:pt idx="10">
                  <c:v>1.319261E-2</c:v>
                </c:pt>
                <c:pt idx="11">
                  <c:v>2.9761900000000001E-2</c:v>
                </c:pt>
                <c:pt idx="12">
                  <c:v>1.5981740000000001E-2</c:v>
                </c:pt>
                <c:pt idx="13">
                  <c:v>1.262626E-2</c:v>
                </c:pt>
                <c:pt idx="14">
                  <c:v>2.227171E-2</c:v>
                </c:pt>
                <c:pt idx="15">
                  <c:v>1.647059E-2</c:v>
                </c:pt>
                <c:pt idx="16">
                  <c:v>1.54185E-2</c:v>
                </c:pt>
                <c:pt idx="17">
                  <c:v>1.3392859999999999E-2</c:v>
                </c:pt>
                <c:pt idx="18">
                  <c:v>1.3129099999999999E-2</c:v>
                </c:pt>
                <c:pt idx="19">
                  <c:v>2.5751070000000001E-2</c:v>
                </c:pt>
                <c:pt idx="20">
                  <c:v>1.511879E-2</c:v>
                </c:pt>
                <c:pt idx="21">
                  <c:v>2.1834059999999999E-2</c:v>
                </c:pt>
                <c:pt idx="22">
                  <c:v>2.1097049999999999E-2</c:v>
                </c:pt>
                <c:pt idx="23">
                  <c:v>1.9354840000000002E-2</c:v>
                </c:pt>
                <c:pt idx="24">
                  <c:v>1.9354840000000002E-2</c:v>
                </c:pt>
                <c:pt idx="25">
                  <c:v>1.068376E-2</c:v>
                </c:pt>
                <c:pt idx="26">
                  <c:v>1.2793179999999999E-2</c:v>
                </c:pt>
                <c:pt idx="27">
                  <c:v>1.066098E-2</c:v>
                </c:pt>
                <c:pt idx="28">
                  <c:v>1.6985139999999999E-2</c:v>
                </c:pt>
                <c:pt idx="29">
                  <c:v>1.061571E-2</c:v>
                </c:pt>
                <c:pt idx="30">
                  <c:v>1.694915E-2</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Nootropics</c:v>
                </c:pt>
                <c:pt idx="1">
                  <c:v>Astaxanthin</c:v>
                </c:pt>
                <c:pt idx="2">
                  <c:v>Choline</c:v>
                </c:pt>
                <c:pt idx="3">
                  <c:v>Ashwagandha</c:v>
                </c:pt>
                <c:pt idx="4">
                  <c:v>Lutein</c:v>
                </c:pt>
                <c:pt idx="5">
                  <c:v>Glutathione</c:v>
                </c:pt>
                <c:pt idx="6">
                  <c:v>Mushrooms </c:v>
                </c:pt>
                <c:pt idx="7">
                  <c:v>MSM</c:v>
                </c:pt>
                <c:pt idx="8">
                  <c:v>Citicoline</c:v>
                </c:pt>
                <c:pt idx="9">
                  <c:v>Alpha-GPC</c:v>
                </c:pt>
                <c:pt idx="10">
                  <c:v>CoQ10</c:v>
                </c:pt>
                <c:pt idx="11">
                  <c:v>Synbiotics</c:v>
                </c:pt>
                <c:pt idx="12">
                  <c:v>Glucosamine</c:v>
                </c:pt>
                <c:pt idx="13">
                  <c:v>Postbiotics</c:v>
                </c:pt>
                <c:pt idx="14">
                  <c:v>CBD</c:v>
                </c:pt>
                <c:pt idx="15">
                  <c:v>Vitamin K2</c:v>
                </c:pt>
                <c:pt idx="16">
                  <c:v>Collagen</c:v>
                </c:pt>
                <c:pt idx="17">
                  <c:v>Biotin</c:v>
                </c:pt>
                <c:pt idx="18">
                  <c:v>Curcumin/ Turmeric</c:v>
                </c:pt>
                <c:pt idx="19">
                  <c:v>Magnesium</c:v>
                </c:pt>
                <c:pt idx="20">
                  <c:v>Melatonin</c:v>
                </c:pt>
                <c:pt idx="21">
                  <c:v>Protein Powder</c:v>
                </c:pt>
                <c:pt idx="22">
                  <c:v>Prebiotics</c:v>
                </c:pt>
                <c:pt idx="23">
                  <c:v>Antioxidants</c:v>
                </c:pt>
                <c:pt idx="24">
                  <c:v>Omega-3s </c:v>
                </c:pt>
                <c:pt idx="25">
                  <c:v>Probiotics</c:v>
                </c:pt>
                <c:pt idx="26">
                  <c:v>Iron</c:v>
                </c:pt>
                <c:pt idx="27">
                  <c:v>Calcium</c:v>
                </c:pt>
                <c:pt idx="28">
                  <c:v>Vitamin D</c:v>
                </c:pt>
                <c:pt idx="29">
                  <c:v>Multivitamin</c:v>
                </c:pt>
                <c:pt idx="30">
                  <c:v>Vitamin C</c:v>
                </c:pt>
              </c:strCache>
            </c:strRef>
          </c:cat>
          <c:val>
            <c:numRef>
              <c:f>Sheet1!$G$2:$G$32</c:f>
              <c:numCache>
                <c:formatCode>0%</c:formatCode>
                <c:ptCount val="31"/>
                <c:pt idx="0">
                  <c:v>9.9667770000000003E-2</c:v>
                </c:pt>
                <c:pt idx="1">
                  <c:v>8.4745760000000003E-2</c:v>
                </c:pt>
                <c:pt idx="2">
                  <c:v>0.12994349999999999</c:v>
                </c:pt>
                <c:pt idx="3">
                  <c:v>7.7363899999999999E-2</c:v>
                </c:pt>
                <c:pt idx="4">
                  <c:v>0.13550135999999999</c:v>
                </c:pt>
                <c:pt idx="5">
                  <c:v>0.10914454</c:v>
                </c:pt>
                <c:pt idx="6">
                  <c:v>0.12171838</c:v>
                </c:pt>
                <c:pt idx="7">
                  <c:v>9.4512199999999991E-2</c:v>
                </c:pt>
                <c:pt idx="8">
                  <c:v>8.6092720000000011E-2</c:v>
                </c:pt>
                <c:pt idx="9">
                  <c:v>8.3067089999999996E-2</c:v>
                </c:pt>
                <c:pt idx="10">
                  <c:v>0.10554090000000001</c:v>
                </c:pt>
                <c:pt idx="11">
                  <c:v>8.9285710000000004E-2</c:v>
                </c:pt>
                <c:pt idx="12">
                  <c:v>0.10045662</c:v>
                </c:pt>
                <c:pt idx="13">
                  <c:v>9.0909089999999998E-2</c:v>
                </c:pt>
                <c:pt idx="14">
                  <c:v>4.8997770000000003E-2</c:v>
                </c:pt>
                <c:pt idx="15">
                  <c:v>9.6470590000000009E-2</c:v>
                </c:pt>
                <c:pt idx="16">
                  <c:v>5.7268720000000002E-2</c:v>
                </c:pt>
                <c:pt idx="17">
                  <c:v>8.0357140000000007E-2</c:v>
                </c:pt>
                <c:pt idx="18">
                  <c:v>4.8140040000000002E-2</c:v>
                </c:pt>
                <c:pt idx="19">
                  <c:v>1.287554E-2</c:v>
                </c:pt>
                <c:pt idx="20">
                  <c:v>3.2397410000000001E-2</c:v>
                </c:pt>
                <c:pt idx="21">
                  <c:v>4.5851530000000001E-2</c:v>
                </c:pt>
                <c:pt idx="22">
                  <c:v>1.8987339999999998E-2</c:v>
                </c:pt>
                <c:pt idx="23">
                  <c:v>2.5806450000000002E-2</c:v>
                </c:pt>
                <c:pt idx="24">
                  <c:v>1.5053759999999999E-2</c:v>
                </c:pt>
                <c:pt idx="25">
                  <c:v>1.282051E-2</c:v>
                </c:pt>
                <c:pt idx="26">
                  <c:v>1.2793179999999999E-2</c:v>
                </c:pt>
                <c:pt idx="27">
                  <c:v>1.066098E-2</c:v>
                </c:pt>
                <c:pt idx="28">
                  <c:v>1.2738849999999999E-2</c:v>
                </c:pt>
                <c:pt idx="29">
                  <c:v>6.3694300000000006E-3</c:v>
                </c:pt>
                <c:pt idx="30">
                  <c:v>1.271186E-2</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Nootropics</c:v>
                </c:pt>
                <c:pt idx="1">
                  <c:v>Citicoline</c:v>
                </c:pt>
                <c:pt idx="2">
                  <c:v>CBD</c:v>
                </c:pt>
                <c:pt idx="3">
                  <c:v>Choline</c:v>
                </c:pt>
                <c:pt idx="4">
                  <c:v>MSM</c:v>
                </c:pt>
                <c:pt idx="5">
                  <c:v>Astaxanthin</c:v>
                </c:pt>
                <c:pt idx="6">
                  <c:v>CoQ10</c:v>
                </c:pt>
                <c:pt idx="7">
                  <c:v>Ashwagandha</c:v>
                </c:pt>
                <c:pt idx="8">
                  <c:v>Mushrooms </c:v>
                </c:pt>
                <c:pt idx="9">
                  <c:v>Lutein</c:v>
                </c:pt>
                <c:pt idx="10">
                  <c:v>Synbiotics</c:v>
                </c:pt>
                <c:pt idx="11">
                  <c:v>Alpha-GPC</c:v>
                </c:pt>
                <c:pt idx="12">
                  <c:v>Glutathione</c:v>
                </c:pt>
                <c:pt idx="13">
                  <c:v>Glucosamine</c:v>
                </c:pt>
                <c:pt idx="14">
                  <c:v>Melatonin</c:v>
                </c:pt>
                <c:pt idx="15">
                  <c:v>Biotin</c:v>
                </c:pt>
                <c:pt idx="16">
                  <c:v>Postbiotics</c:v>
                </c:pt>
                <c:pt idx="17">
                  <c:v>Collagen</c:v>
                </c:pt>
                <c:pt idx="18">
                  <c:v>Protein Powder</c:v>
                </c:pt>
                <c:pt idx="19">
                  <c:v>Vitamin K2</c:v>
                </c:pt>
                <c:pt idx="20">
                  <c:v>Curcumin/ Turmeric</c:v>
                </c:pt>
                <c:pt idx="21">
                  <c:v>Antioxidants</c:v>
                </c:pt>
                <c:pt idx="22">
                  <c:v>Prebiotics</c:v>
                </c:pt>
                <c:pt idx="23">
                  <c:v>Magnesium</c:v>
                </c:pt>
                <c:pt idx="24">
                  <c:v>Probiotics</c:v>
                </c:pt>
                <c:pt idx="25">
                  <c:v>Iron</c:v>
                </c:pt>
                <c:pt idx="26">
                  <c:v>Calcium</c:v>
                </c:pt>
                <c:pt idx="27">
                  <c:v>Omega-3s </c:v>
                </c:pt>
                <c:pt idx="28">
                  <c:v>Multivitamin</c:v>
                </c:pt>
                <c:pt idx="29">
                  <c:v>Vitamin C</c:v>
                </c:pt>
                <c:pt idx="30">
                  <c:v>Vitamin D</c:v>
                </c:pt>
              </c:strCache>
            </c:strRef>
          </c:cat>
          <c:val>
            <c:numRef>
              <c:f>Sheet1!$B$2:$B$32</c:f>
              <c:numCache>
                <c:formatCode>0%</c:formatCode>
                <c:ptCount val="31"/>
                <c:pt idx="0">
                  <c:v>0.11650484999999999</c:v>
                </c:pt>
                <c:pt idx="1">
                  <c:v>0.13207547</c:v>
                </c:pt>
                <c:pt idx="2">
                  <c:v>0.16216216</c:v>
                </c:pt>
                <c:pt idx="3">
                  <c:v>0.16239316000000001</c:v>
                </c:pt>
                <c:pt idx="4">
                  <c:v>0.16666666999999999</c:v>
                </c:pt>
                <c:pt idx="5">
                  <c:v>0.17475727999999999</c:v>
                </c:pt>
                <c:pt idx="6">
                  <c:v>0.17948718</c:v>
                </c:pt>
                <c:pt idx="7">
                  <c:v>0.18367347000000001</c:v>
                </c:pt>
                <c:pt idx="8">
                  <c:v>0.18439716</c:v>
                </c:pt>
                <c:pt idx="9">
                  <c:v>0.18584070999999999</c:v>
                </c:pt>
                <c:pt idx="10">
                  <c:v>0.19047618999999999</c:v>
                </c:pt>
                <c:pt idx="11">
                  <c:v>0.19658120000000001</c:v>
                </c:pt>
                <c:pt idx="12">
                  <c:v>0.22222222</c:v>
                </c:pt>
                <c:pt idx="13">
                  <c:v>0.23717948999999999</c:v>
                </c:pt>
                <c:pt idx="14">
                  <c:v>0.24675325000000001</c:v>
                </c:pt>
                <c:pt idx="15">
                  <c:v>0.27142856999999998</c:v>
                </c:pt>
                <c:pt idx="16">
                  <c:v>0.27536231999999999</c:v>
                </c:pt>
                <c:pt idx="17">
                  <c:v>0.31901839999999998</c:v>
                </c:pt>
                <c:pt idx="18">
                  <c:v>0.33939394000000001</c:v>
                </c:pt>
                <c:pt idx="19">
                  <c:v>0.34013605000000002</c:v>
                </c:pt>
                <c:pt idx="20">
                  <c:v>0.37888199</c:v>
                </c:pt>
                <c:pt idx="21">
                  <c:v>0.38323352999999999</c:v>
                </c:pt>
                <c:pt idx="22">
                  <c:v>0.39880951999999997</c:v>
                </c:pt>
                <c:pt idx="23">
                  <c:v>0.46385542000000002</c:v>
                </c:pt>
                <c:pt idx="24">
                  <c:v>0.48795180999999999</c:v>
                </c:pt>
                <c:pt idx="25">
                  <c:v>0.58333332999999998</c:v>
                </c:pt>
                <c:pt idx="26">
                  <c:v>0.59281436999999992</c:v>
                </c:pt>
                <c:pt idx="27">
                  <c:v>0.63253011999999997</c:v>
                </c:pt>
                <c:pt idx="28">
                  <c:v>0.67261905</c:v>
                </c:pt>
                <c:pt idx="29">
                  <c:v>0.70238095</c:v>
                </c:pt>
                <c:pt idx="30">
                  <c:v>0.71856286999999996</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Nootropics</c:v>
                </c:pt>
                <c:pt idx="1">
                  <c:v>Citicoline</c:v>
                </c:pt>
                <c:pt idx="2">
                  <c:v>CBD</c:v>
                </c:pt>
                <c:pt idx="3">
                  <c:v>Choline</c:v>
                </c:pt>
                <c:pt idx="4">
                  <c:v>MSM</c:v>
                </c:pt>
                <c:pt idx="5">
                  <c:v>Astaxanthin</c:v>
                </c:pt>
                <c:pt idx="6">
                  <c:v>CoQ10</c:v>
                </c:pt>
                <c:pt idx="7">
                  <c:v>Ashwagandha</c:v>
                </c:pt>
                <c:pt idx="8">
                  <c:v>Mushrooms </c:v>
                </c:pt>
                <c:pt idx="9">
                  <c:v>Lutein</c:v>
                </c:pt>
                <c:pt idx="10">
                  <c:v>Synbiotics</c:v>
                </c:pt>
                <c:pt idx="11">
                  <c:v>Alpha-GPC</c:v>
                </c:pt>
                <c:pt idx="12">
                  <c:v>Glutathione</c:v>
                </c:pt>
                <c:pt idx="13">
                  <c:v>Glucosamine</c:v>
                </c:pt>
                <c:pt idx="14">
                  <c:v>Melatonin</c:v>
                </c:pt>
                <c:pt idx="15">
                  <c:v>Biotin</c:v>
                </c:pt>
                <c:pt idx="16">
                  <c:v>Postbiotics</c:v>
                </c:pt>
                <c:pt idx="17">
                  <c:v>Collagen</c:v>
                </c:pt>
                <c:pt idx="18">
                  <c:v>Protein Powder</c:v>
                </c:pt>
                <c:pt idx="19">
                  <c:v>Vitamin K2</c:v>
                </c:pt>
                <c:pt idx="20">
                  <c:v>Curcumin/ Turmeric</c:v>
                </c:pt>
                <c:pt idx="21">
                  <c:v>Antioxidants</c:v>
                </c:pt>
                <c:pt idx="22">
                  <c:v>Prebiotics</c:v>
                </c:pt>
                <c:pt idx="23">
                  <c:v>Magnesium</c:v>
                </c:pt>
                <c:pt idx="24">
                  <c:v>Probiotics</c:v>
                </c:pt>
                <c:pt idx="25">
                  <c:v>Iron</c:v>
                </c:pt>
                <c:pt idx="26">
                  <c:v>Calcium</c:v>
                </c:pt>
                <c:pt idx="27">
                  <c:v>Omega-3s </c:v>
                </c:pt>
                <c:pt idx="28">
                  <c:v>Multivitamin</c:v>
                </c:pt>
                <c:pt idx="29">
                  <c:v>Vitamin C</c:v>
                </c:pt>
                <c:pt idx="30">
                  <c:v>Vitamin D</c:v>
                </c:pt>
              </c:strCache>
            </c:strRef>
          </c:cat>
          <c:val>
            <c:numRef>
              <c:f>Sheet1!$C$2:$C$32</c:f>
              <c:numCache>
                <c:formatCode>0%</c:formatCode>
                <c:ptCount val="31"/>
                <c:pt idx="0">
                  <c:v>0.32038834999999999</c:v>
                </c:pt>
                <c:pt idx="1">
                  <c:v>0.35849057000000001</c:v>
                </c:pt>
                <c:pt idx="2">
                  <c:v>0.37162161999999999</c:v>
                </c:pt>
                <c:pt idx="3">
                  <c:v>0.2991453</c:v>
                </c:pt>
                <c:pt idx="4">
                  <c:v>0.31666666999999998</c:v>
                </c:pt>
                <c:pt idx="5">
                  <c:v>0.30097087</c:v>
                </c:pt>
                <c:pt idx="6">
                  <c:v>0.35042735000000003</c:v>
                </c:pt>
                <c:pt idx="7">
                  <c:v>0.40816327000000002</c:v>
                </c:pt>
                <c:pt idx="8">
                  <c:v>0.29078014000000002</c:v>
                </c:pt>
                <c:pt idx="9">
                  <c:v>0.37168141999999998</c:v>
                </c:pt>
                <c:pt idx="10">
                  <c:v>0.34920635</c:v>
                </c:pt>
                <c:pt idx="11">
                  <c:v>0.27350426999999999</c:v>
                </c:pt>
                <c:pt idx="12">
                  <c:v>0.35042735000000003</c:v>
                </c:pt>
                <c:pt idx="13">
                  <c:v>0.31410255999999998</c:v>
                </c:pt>
                <c:pt idx="14">
                  <c:v>0.30519480999999998</c:v>
                </c:pt>
                <c:pt idx="15">
                  <c:v>0.32142857000000002</c:v>
                </c:pt>
                <c:pt idx="16">
                  <c:v>0.39130435000000002</c:v>
                </c:pt>
                <c:pt idx="17">
                  <c:v>0.34355827999999999</c:v>
                </c:pt>
                <c:pt idx="18">
                  <c:v>0.36363635999999999</c:v>
                </c:pt>
                <c:pt idx="19">
                  <c:v>0.36734694000000001</c:v>
                </c:pt>
                <c:pt idx="20">
                  <c:v>0.34161490999999999</c:v>
                </c:pt>
                <c:pt idx="21">
                  <c:v>0.32335329000000002</c:v>
                </c:pt>
                <c:pt idx="22">
                  <c:v>0.38690476000000001</c:v>
                </c:pt>
                <c:pt idx="23">
                  <c:v>0.32530120000000001</c:v>
                </c:pt>
                <c:pt idx="24">
                  <c:v>0.30722892000000002</c:v>
                </c:pt>
                <c:pt idx="25">
                  <c:v>0.26190476000000001</c:v>
                </c:pt>
                <c:pt idx="26">
                  <c:v>0.24550897999999999</c:v>
                </c:pt>
                <c:pt idx="27">
                  <c:v>0.25903614000000003</c:v>
                </c:pt>
                <c:pt idx="28">
                  <c:v>0.20833333000000001</c:v>
                </c:pt>
                <c:pt idx="29">
                  <c:v>0.21428570999999999</c:v>
                </c:pt>
                <c:pt idx="30">
                  <c:v>0.19760479</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Nootropics</c:v>
                </c:pt>
                <c:pt idx="1">
                  <c:v>Citicoline</c:v>
                </c:pt>
                <c:pt idx="2">
                  <c:v>CBD</c:v>
                </c:pt>
                <c:pt idx="3">
                  <c:v>Choline</c:v>
                </c:pt>
                <c:pt idx="4">
                  <c:v>MSM</c:v>
                </c:pt>
                <c:pt idx="5">
                  <c:v>Astaxanthin</c:v>
                </c:pt>
                <c:pt idx="6">
                  <c:v>CoQ10</c:v>
                </c:pt>
                <c:pt idx="7">
                  <c:v>Ashwagandha</c:v>
                </c:pt>
                <c:pt idx="8">
                  <c:v>Mushrooms </c:v>
                </c:pt>
                <c:pt idx="9">
                  <c:v>Lutein</c:v>
                </c:pt>
                <c:pt idx="10">
                  <c:v>Synbiotics</c:v>
                </c:pt>
                <c:pt idx="11">
                  <c:v>Alpha-GPC</c:v>
                </c:pt>
                <c:pt idx="12">
                  <c:v>Glutathione</c:v>
                </c:pt>
                <c:pt idx="13">
                  <c:v>Glucosamine</c:v>
                </c:pt>
                <c:pt idx="14">
                  <c:v>Melatonin</c:v>
                </c:pt>
                <c:pt idx="15">
                  <c:v>Biotin</c:v>
                </c:pt>
                <c:pt idx="16">
                  <c:v>Postbiotics</c:v>
                </c:pt>
                <c:pt idx="17">
                  <c:v>Collagen</c:v>
                </c:pt>
                <c:pt idx="18">
                  <c:v>Protein Powder</c:v>
                </c:pt>
                <c:pt idx="19">
                  <c:v>Vitamin K2</c:v>
                </c:pt>
                <c:pt idx="20">
                  <c:v>Curcumin/ Turmeric</c:v>
                </c:pt>
                <c:pt idx="21">
                  <c:v>Antioxidants</c:v>
                </c:pt>
                <c:pt idx="22">
                  <c:v>Prebiotics</c:v>
                </c:pt>
                <c:pt idx="23">
                  <c:v>Magnesium</c:v>
                </c:pt>
                <c:pt idx="24">
                  <c:v>Probiotics</c:v>
                </c:pt>
                <c:pt idx="25">
                  <c:v>Iron</c:v>
                </c:pt>
                <c:pt idx="26">
                  <c:v>Calcium</c:v>
                </c:pt>
                <c:pt idx="27">
                  <c:v>Omega-3s </c:v>
                </c:pt>
                <c:pt idx="28">
                  <c:v>Multivitamin</c:v>
                </c:pt>
                <c:pt idx="29">
                  <c:v>Vitamin C</c:v>
                </c:pt>
                <c:pt idx="30">
                  <c:v>Vitamin D</c:v>
                </c:pt>
              </c:strCache>
            </c:strRef>
          </c:cat>
          <c:val>
            <c:numRef>
              <c:f>Sheet1!$D$2:$D$32</c:f>
              <c:numCache>
                <c:formatCode>0%</c:formatCode>
                <c:ptCount val="31"/>
                <c:pt idx="0">
                  <c:v>0.23300971000000001</c:v>
                </c:pt>
                <c:pt idx="1">
                  <c:v>0.18867924999999999</c:v>
                </c:pt>
                <c:pt idx="2">
                  <c:v>0.25675675999999997</c:v>
                </c:pt>
                <c:pt idx="3">
                  <c:v>0.25641026</c:v>
                </c:pt>
                <c:pt idx="4">
                  <c:v>0.2</c:v>
                </c:pt>
                <c:pt idx="5">
                  <c:v>0.26213592000000002</c:v>
                </c:pt>
                <c:pt idx="6">
                  <c:v>0.21367521</c:v>
                </c:pt>
                <c:pt idx="7">
                  <c:v>0.17346939</c:v>
                </c:pt>
                <c:pt idx="8">
                  <c:v>0.22695035</c:v>
                </c:pt>
                <c:pt idx="9">
                  <c:v>0.12389380999999999</c:v>
                </c:pt>
                <c:pt idx="10">
                  <c:v>0.17460317</c:v>
                </c:pt>
                <c:pt idx="11">
                  <c:v>0.23931624000000001</c:v>
                </c:pt>
                <c:pt idx="12">
                  <c:v>0.16239316000000001</c:v>
                </c:pt>
                <c:pt idx="13">
                  <c:v>0.19230769</c:v>
                </c:pt>
                <c:pt idx="14">
                  <c:v>0.22077922</c:v>
                </c:pt>
                <c:pt idx="15">
                  <c:v>0.17142857</c:v>
                </c:pt>
                <c:pt idx="16">
                  <c:v>0.13043478</c:v>
                </c:pt>
                <c:pt idx="17">
                  <c:v>0.17177914</c:v>
                </c:pt>
                <c:pt idx="18">
                  <c:v>0.15757576000000001</c:v>
                </c:pt>
                <c:pt idx="19">
                  <c:v>0.13605442000000001</c:v>
                </c:pt>
                <c:pt idx="20">
                  <c:v>0.13043478</c:v>
                </c:pt>
                <c:pt idx="21">
                  <c:v>0.20958083999999999</c:v>
                </c:pt>
                <c:pt idx="22">
                  <c:v>0.11904762000000001</c:v>
                </c:pt>
                <c:pt idx="23">
                  <c:v>0.12048193</c:v>
                </c:pt>
                <c:pt idx="24">
                  <c:v>0.13855422000000001</c:v>
                </c:pt>
                <c:pt idx="25">
                  <c:v>8.9285710000000004E-2</c:v>
                </c:pt>
                <c:pt idx="26">
                  <c:v>7.1856289999999989E-2</c:v>
                </c:pt>
                <c:pt idx="27">
                  <c:v>6.0240960000000003E-2</c:v>
                </c:pt>
                <c:pt idx="28">
                  <c:v>4.7619050000000003E-2</c:v>
                </c:pt>
                <c:pt idx="29">
                  <c:v>2.9761900000000001E-2</c:v>
                </c:pt>
                <c:pt idx="30">
                  <c:v>4.1916170000000003E-2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Nootropics</c:v>
                </c:pt>
                <c:pt idx="1">
                  <c:v>Citicoline</c:v>
                </c:pt>
                <c:pt idx="2">
                  <c:v>CBD</c:v>
                </c:pt>
                <c:pt idx="3">
                  <c:v>Choline</c:v>
                </c:pt>
                <c:pt idx="4">
                  <c:v>MSM</c:v>
                </c:pt>
                <c:pt idx="5">
                  <c:v>Astaxanthin</c:v>
                </c:pt>
                <c:pt idx="6">
                  <c:v>CoQ10</c:v>
                </c:pt>
                <c:pt idx="7">
                  <c:v>Ashwagandha</c:v>
                </c:pt>
                <c:pt idx="8">
                  <c:v>Mushrooms </c:v>
                </c:pt>
                <c:pt idx="9">
                  <c:v>Lutein</c:v>
                </c:pt>
                <c:pt idx="10">
                  <c:v>Synbiotics</c:v>
                </c:pt>
                <c:pt idx="11">
                  <c:v>Alpha-GPC</c:v>
                </c:pt>
                <c:pt idx="12">
                  <c:v>Glutathione</c:v>
                </c:pt>
                <c:pt idx="13">
                  <c:v>Glucosamine</c:v>
                </c:pt>
                <c:pt idx="14">
                  <c:v>Melatonin</c:v>
                </c:pt>
                <c:pt idx="15">
                  <c:v>Biotin</c:v>
                </c:pt>
                <c:pt idx="16">
                  <c:v>Postbiotics</c:v>
                </c:pt>
                <c:pt idx="17">
                  <c:v>Collagen</c:v>
                </c:pt>
                <c:pt idx="18">
                  <c:v>Protein Powder</c:v>
                </c:pt>
                <c:pt idx="19">
                  <c:v>Vitamin K2</c:v>
                </c:pt>
                <c:pt idx="20">
                  <c:v>Curcumin/ Turmeric</c:v>
                </c:pt>
                <c:pt idx="21">
                  <c:v>Antioxidants</c:v>
                </c:pt>
                <c:pt idx="22">
                  <c:v>Prebiotics</c:v>
                </c:pt>
                <c:pt idx="23">
                  <c:v>Magnesium</c:v>
                </c:pt>
                <c:pt idx="24">
                  <c:v>Probiotics</c:v>
                </c:pt>
                <c:pt idx="25">
                  <c:v>Iron</c:v>
                </c:pt>
                <c:pt idx="26">
                  <c:v>Calcium</c:v>
                </c:pt>
                <c:pt idx="27">
                  <c:v>Omega-3s </c:v>
                </c:pt>
                <c:pt idx="28">
                  <c:v>Multivitamin</c:v>
                </c:pt>
                <c:pt idx="29">
                  <c:v>Vitamin C</c:v>
                </c:pt>
                <c:pt idx="30">
                  <c:v>Vitamin D</c:v>
                </c:pt>
              </c:strCache>
            </c:strRef>
          </c:cat>
          <c:val>
            <c:numRef>
              <c:f>Sheet1!$E$2:$E$32</c:f>
              <c:numCache>
                <c:formatCode>0%</c:formatCode>
                <c:ptCount val="31"/>
                <c:pt idx="0">
                  <c:v>0.13592233000000001</c:v>
                </c:pt>
                <c:pt idx="1">
                  <c:v>0.15094340000000001</c:v>
                </c:pt>
                <c:pt idx="2">
                  <c:v>9.4594590000000006E-2</c:v>
                </c:pt>
                <c:pt idx="3">
                  <c:v>0.11111111</c:v>
                </c:pt>
                <c:pt idx="4">
                  <c:v>0.11666667</c:v>
                </c:pt>
                <c:pt idx="5">
                  <c:v>8.7378640000000007E-2</c:v>
                </c:pt>
                <c:pt idx="6">
                  <c:v>5.1282050000000003E-2</c:v>
                </c:pt>
                <c:pt idx="7">
                  <c:v>0.10204082</c:v>
                </c:pt>
                <c:pt idx="8">
                  <c:v>0.10638298</c:v>
                </c:pt>
                <c:pt idx="9">
                  <c:v>0.11504425</c:v>
                </c:pt>
                <c:pt idx="10">
                  <c:v>0.10317460000000001</c:v>
                </c:pt>
                <c:pt idx="11">
                  <c:v>0.11111111</c:v>
                </c:pt>
                <c:pt idx="12">
                  <c:v>8.5470089999999999E-2</c:v>
                </c:pt>
                <c:pt idx="13">
                  <c:v>8.9743589999999998E-2</c:v>
                </c:pt>
                <c:pt idx="14">
                  <c:v>7.7922079999999991E-2</c:v>
                </c:pt>
                <c:pt idx="15">
                  <c:v>0.10714286000000001</c:v>
                </c:pt>
                <c:pt idx="16">
                  <c:v>7.9710139999999999E-2</c:v>
                </c:pt>
                <c:pt idx="17">
                  <c:v>4.9079750000000012E-2</c:v>
                </c:pt>
                <c:pt idx="18">
                  <c:v>7.2727269999999997E-2</c:v>
                </c:pt>
                <c:pt idx="19">
                  <c:v>5.4421770000000001E-2</c:v>
                </c:pt>
                <c:pt idx="20">
                  <c:v>4.3478259999999998E-2</c:v>
                </c:pt>
                <c:pt idx="21">
                  <c:v>4.7904189999999999E-2</c:v>
                </c:pt>
                <c:pt idx="22">
                  <c:v>6.5476190000000004E-2</c:v>
                </c:pt>
                <c:pt idx="23">
                  <c:v>6.0240960000000003E-2</c:v>
                </c:pt>
                <c:pt idx="24">
                  <c:v>4.2168669999999998E-2</c:v>
                </c:pt>
                <c:pt idx="25">
                  <c:v>3.5714290000000003E-2</c:v>
                </c:pt>
                <c:pt idx="26">
                  <c:v>5.9880240000000001E-2</c:v>
                </c:pt>
                <c:pt idx="27">
                  <c:v>3.6144580000000003E-2</c:v>
                </c:pt>
                <c:pt idx="28">
                  <c:v>4.7619050000000003E-2</c:v>
                </c:pt>
                <c:pt idx="29">
                  <c:v>3.5714290000000003E-2</c:v>
                </c:pt>
                <c:pt idx="30">
                  <c:v>2.39521E-2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Nootropics</c:v>
                </c:pt>
                <c:pt idx="1">
                  <c:v>Citicoline</c:v>
                </c:pt>
                <c:pt idx="2">
                  <c:v>CBD</c:v>
                </c:pt>
                <c:pt idx="3">
                  <c:v>Choline</c:v>
                </c:pt>
                <c:pt idx="4">
                  <c:v>MSM</c:v>
                </c:pt>
                <c:pt idx="5">
                  <c:v>Astaxanthin</c:v>
                </c:pt>
                <c:pt idx="6">
                  <c:v>CoQ10</c:v>
                </c:pt>
                <c:pt idx="7">
                  <c:v>Ashwagandha</c:v>
                </c:pt>
                <c:pt idx="8">
                  <c:v>Mushrooms </c:v>
                </c:pt>
                <c:pt idx="9">
                  <c:v>Lutein</c:v>
                </c:pt>
                <c:pt idx="10">
                  <c:v>Synbiotics</c:v>
                </c:pt>
                <c:pt idx="11">
                  <c:v>Alpha-GPC</c:v>
                </c:pt>
                <c:pt idx="12">
                  <c:v>Glutathione</c:v>
                </c:pt>
                <c:pt idx="13">
                  <c:v>Glucosamine</c:v>
                </c:pt>
                <c:pt idx="14">
                  <c:v>Melatonin</c:v>
                </c:pt>
                <c:pt idx="15">
                  <c:v>Biotin</c:v>
                </c:pt>
                <c:pt idx="16">
                  <c:v>Postbiotics</c:v>
                </c:pt>
                <c:pt idx="17">
                  <c:v>Collagen</c:v>
                </c:pt>
                <c:pt idx="18">
                  <c:v>Protein Powder</c:v>
                </c:pt>
                <c:pt idx="19">
                  <c:v>Vitamin K2</c:v>
                </c:pt>
                <c:pt idx="20">
                  <c:v>Curcumin/ Turmeric</c:v>
                </c:pt>
                <c:pt idx="21">
                  <c:v>Antioxidants</c:v>
                </c:pt>
                <c:pt idx="22">
                  <c:v>Prebiotics</c:v>
                </c:pt>
                <c:pt idx="23">
                  <c:v>Magnesium</c:v>
                </c:pt>
                <c:pt idx="24">
                  <c:v>Probiotics</c:v>
                </c:pt>
                <c:pt idx="25">
                  <c:v>Iron</c:v>
                </c:pt>
                <c:pt idx="26">
                  <c:v>Calcium</c:v>
                </c:pt>
                <c:pt idx="27">
                  <c:v>Omega-3s </c:v>
                </c:pt>
                <c:pt idx="28">
                  <c:v>Multivitamin</c:v>
                </c:pt>
                <c:pt idx="29">
                  <c:v>Vitamin C</c:v>
                </c:pt>
                <c:pt idx="30">
                  <c:v>Vitamin D</c:v>
                </c:pt>
              </c:strCache>
            </c:strRef>
          </c:cat>
          <c:val>
            <c:numRef>
              <c:f>Sheet1!$F$2:$F$32</c:f>
              <c:numCache>
                <c:formatCode>0%</c:formatCode>
                <c:ptCount val="31"/>
                <c:pt idx="0">
                  <c:v>1.9417480000000001E-2</c:v>
                </c:pt>
                <c:pt idx="1">
                  <c:v>2.830189E-2</c:v>
                </c:pt>
                <c:pt idx="2">
                  <c:v>3.3783779999999999E-2</c:v>
                </c:pt>
                <c:pt idx="3">
                  <c:v>8.5470100000000007E-3</c:v>
                </c:pt>
                <c:pt idx="4">
                  <c:v>1.6666670000000001E-2</c:v>
                </c:pt>
                <c:pt idx="5">
                  <c:v>3.883495E-2</c:v>
                </c:pt>
                <c:pt idx="6">
                  <c:v>2.5641029999999999E-2</c:v>
                </c:pt>
                <c:pt idx="7">
                  <c:v>4.0816329999999998E-2</c:v>
                </c:pt>
                <c:pt idx="8">
                  <c:v>3.5460989999999998E-2</c:v>
                </c:pt>
                <c:pt idx="9">
                  <c:v>2.654867E-2</c:v>
                </c:pt>
                <c:pt idx="10">
                  <c:v>1.5873020000000002E-2</c:v>
                </c:pt>
                <c:pt idx="11">
                  <c:v>3.4188030000000001E-2</c:v>
                </c:pt>
                <c:pt idx="12">
                  <c:v>8.5470100000000007E-3</c:v>
                </c:pt>
                <c:pt idx="13">
                  <c:v>1.9230770000000001E-2</c:v>
                </c:pt>
                <c:pt idx="14">
                  <c:v>1.298701E-2</c:v>
                </c:pt>
                <c:pt idx="15">
                  <c:v>7.14286E-3</c:v>
                </c:pt>
                <c:pt idx="16">
                  <c:v>1.449275E-2</c:v>
                </c:pt>
                <c:pt idx="17">
                  <c:v>1.840491E-2</c:v>
                </c:pt>
                <c:pt idx="18">
                  <c:v>1.8181820000000001E-2</c:v>
                </c:pt>
                <c:pt idx="19">
                  <c:v>6.8027199999999999E-3</c:v>
                </c:pt>
                <c:pt idx="20">
                  <c:v>1.8633540000000001E-2</c:v>
                </c:pt>
                <c:pt idx="21">
                  <c:v>1.197605E-2</c:v>
                </c:pt>
                <c:pt idx="22">
                  <c:v>1.190476E-2</c:v>
                </c:pt>
                <c:pt idx="23">
                  <c:v>6.0241000000000001E-3</c:v>
                </c:pt>
                <c:pt idx="24">
                  <c:v>6.0241000000000001E-3</c:v>
                </c:pt>
                <c:pt idx="25">
                  <c:v>1.190476E-2</c:v>
                </c:pt>
                <c:pt idx="26">
                  <c:v>1.7964069999999999E-2</c:v>
                </c:pt>
                <c:pt idx="27">
                  <c:v>6.0241000000000001E-3</c:v>
                </c:pt>
                <c:pt idx="28">
                  <c:v>1.7857140000000001E-2</c:v>
                </c:pt>
                <c:pt idx="29">
                  <c:v>5.9523800000000002E-3</c:v>
                </c:pt>
                <c:pt idx="30">
                  <c:v>1.197605E-2</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Nootropics</c:v>
                </c:pt>
                <c:pt idx="1">
                  <c:v>Citicoline</c:v>
                </c:pt>
                <c:pt idx="2">
                  <c:v>CBD</c:v>
                </c:pt>
                <c:pt idx="3">
                  <c:v>Choline</c:v>
                </c:pt>
                <c:pt idx="4">
                  <c:v>MSM</c:v>
                </c:pt>
                <c:pt idx="5">
                  <c:v>Astaxanthin</c:v>
                </c:pt>
                <c:pt idx="6">
                  <c:v>CoQ10</c:v>
                </c:pt>
                <c:pt idx="7">
                  <c:v>Ashwagandha</c:v>
                </c:pt>
                <c:pt idx="8">
                  <c:v>Mushrooms </c:v>
                </c:pt>
                <c:pt idx="9">
                  <c:v>Lutein</c:v>
                </c:pt>
                <c:pt idx="10">
                  <c:v>Synbiotics</c:v>
                </c:pt>
                <c:pt idx="11">
                  <c:v>Alpha-GPC</c:v>
                </c:pt>
                <c:pt idx="12">
                  <c:v>Glutathione</c:v>
                </c:pt>
                <c:pt idx="13">
                  <c:v>Glucosamine</c:v>
                </c:pt>
                <c:pt idx="14">
                  <c:v>Melatonin</c:v>
                </c:pt>
                <c:pt idx="15">
                  <c:v>Biotin</c:v>
                </c:pt>
                <c:pt idx="16">
                  <c:v>Postbiotics</c:v>
                </c:pt>
                <c:pt idx="17">
                  <c:v>Collagen</c:v>
                </c:pt>
                <c:pt idx="18">
                  <c:v>Protein Powder</c:v>
                </c:pt>
                <c:pt idx="19">
                  <c:v>Vitamin K2</c:v>
                </c:pt>
                <c:pt idx="20">
                  <c:v>Curcumin/ Turmeric</c:v>
                </c:pt>
                <c:pt idx="21">
                  <c:v>Antioxidants</c:v>
                </c:pt>
                <c:pt idx="22">
                  <c:v>Prebiotics</c:v>
                </c:pt>
                <c:pt idx="23">
                  <c:v>Magnesium</c:v>
                </c:pt>
                <c:pt idx="24">
                  <c:v>Probiotics</c:v>
                </c:pt>
                <c:pt idx="25">
                  <c:v>Iron</c:v>
                </c:pt>
                <c:pt idx="26">
                  <c:v>Calcium</c:v>
                </c:pt>
                <c:pt idx="27">
                  <c:v>Omega-3s </c:v>
                </c:pt>
                <c:pt idx="28">
                  <c:v>Multivitamin</c:v>
                </c:pt>
                <c:pt idx="29">
                  <c:v>Vitamin C</c:v>
                </c:pt>
                <c:pt idx="30">
                  <c:v>Vitamin D</c:v>
                </c:pt>
              </c:strCache>
            </c:strRef>
          </c:cat>
          <c:val>
            <c:numRef>
              <c:f>Sheet1!$G$2:$G$32</c:f>
              <c:numCache>
                <c:formatCode>0%</c:formatCode>
                <c:ptCount val="31"/>
                <c:pt idx="0">
                  <c:v>0.17475727999999999</c:v>
                </c:pt>
                <c:pt idx="1">
                  <c:v>0.14150942999999999</c:v>
                </c:pt>
                <c:pt idx="2">
                  <c:v>8.108108E-2</c:v>
                </c:pt>
                <c:pt idx="3">
                  <c:v>0.16239316000000001</c:v>
                </c:pt>
                <c:pt idx="4">
                  <c:v>0.18333332999999999</c:v>
                </c:pt>
                <c:pt idx="5">
                  <c:v>0.13592233000000001</c:v>
                </c:pt>
                <c:pt idx="6">
                  <c:v>0.17948718</c:v>
                </c:pt>
                <c:pt idx="7">
                  <c:v>9.1836730000000005E-2</c:v>
                </c:pt>
                <c:pt idx="8">
                  <c:v>0.15602837</c:v>
                </c:pt>
                <c:pt idx="9">
                  <c:v>0.17699115000000001</c:v>
                </c:pt>
                <c:pt idx="10">
                  <c:v>0.16666666999999999</c:v>
                </c:pt>
                <c:pt idx="11">
                  <c:v>0.14529914999999999</c:v>
                </c:pt>
                <c:pt idx="12">
                  <c:v>0.17094017</c:v>
                </c:pt>
                <c:pt idx="13">
                  <c:v>0.14743590000000001</c:v>
                </c:pt>
                <c:pt idx="14">
                  <c:v>0.13636364000000001</c:v>
                </c:pt>
                <c:pt idx="15">
                  <c:v>0.12142857</c:v>
                </c:pt>
                <c:pt idx="16">
                  <c:v>0.10869565</c:v>
                </c:pt>
                <c:pt idx="17">
                  <c:v>9.8159510000000005E-2</c:v>
                </c:pt>
                <c:pt idx="18">
                  <c:v>4.8484850000000003E-2</c:v>
                </c:pt>
                <c:pt idx="19">
                  <c:v>9.5238099999999992E-2</c:v>
                </c:pt>
                <c:pt idx="20">
                  <c:v>8.6956520000000009E-2</c:v>
                </c:pt>
                <c:pt idx="21">
                  <c:v>2.39521E-2</c:v>
                </c:pt>
                <c:pt idx="22">
                  <c:v>1.7857140000000001E-2</c:v>
                </c:pt>
                <c:pt idx="23">
                  <c:v>2.4096389999999999E-2</c:v>
                </c:pt>
                <c:pt idx="24">
                  <c:v>1.8072290000000001E-2</c:v>
                </c:pt>
                <c:pt idx="25">
                  <c:v>1.7857140000000001E-2</c:v>
                </c:pt>
                <c:pt idx="26">
                  <c:v>1.197605E-2</c:v>
                </c:pt>
                <c:pt idx="27">
                  <c:v>6.0241000000000001E-3</c:v>
                </c:pt>
                <c:pt idx="28">
                  <c:v>5.9523800000000002E-3</c:v>
                </c:pt>
                <c:pt idx="29">
                  <c:v>1.190476E-2</c:v>
                </c:pt>
                <c:pt idx="30">
                  <c:v>5.9880199999999993E-3</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3555-4E33-8D28-A00BDE48E856}"/>
              </c:ext>
            </c:extLst>
          </c:dPt>
          <c:dPt>
            <c:idx val="1"/>
            <c:bubble3D val="0"/>
            <c:spPr>
              <a:solidFill>
                <a:schemeClr val="accent2"/>
              </a:solidFill>
              <a:ln>
                <a:noFill/>
              </a:ln>
              <a:effectLst/>
            </c:spPr>
            <c:extLst>
              <c:ext xmlns:c16="http://schemas.microsoft.com/office/drawing/2014/chart" uri="{C3380CC4-5D6E-409C-BE32-E72D297353CC}">
                <c16:uniqueId val="{00000003-3555-4E33-8D28-A00BDE48E856}"/>
              </c:ext>
            </c:extLst>
          </c:dPt>
          <c:dPt>
            <c:idx val="2"/>
            <c:bubble3D val="0"/>
            <c:spPr>
              <a:solidFill>
                <a:schemeClr val="accent3"/>
              </a:solidFill>
              <a:ln>
                <a:noFill/>
              </a:ln>
              <a:effectLst/>
            </c:spPr>
            <c:extLst>
              <c:ext xmlns:c16="http://schemas.microsoft.com/office/drawing/2014/chart" uri="{C3380CC4-5D6E-409C-BE32-E72D297353CC}">
                <c16:uniqueId val="{00000005-3555-4E33-8D28-A00BDE48E856}"/>
              </c:ext>
            </c:extLst>
          </c:dPt>
          <c:dPt>
            <c:idx val="3"/>
            <c:bubble3D val="0"/>
            <c:spPr>
              <a:solidFill>
                <a:schemeClr val="accent4"/>
              </a:solidFill>
              <a:ln>
                <a:noFill/>
              </a:ln>
              <a:effectLst/>
            </c:spPr>
            <c:extLst>
              <c:ext xmlns:c16="http://schemas.microsoft.com/office/drawing/2014/chart" uri="{C3380CC4-5D6E-409C-BE32-E72D297353CC}">
                <c16:uniqueId val="{00000007-3555-4E33-8D28-A00BDE48E856}"/>
              </c:ext>
            </c:extLst>
          </c:dPt>
          <c:dPt>
            <c:idx val="4"/>
            <c:bubble3D val="0"/>
            <c:spPr>
              <a:solidFill>
                <a:schemeClr val="accent5"/>
              </a:solidFill>
              <a:ln>
                <a:noFill/>
              </a:ln>
              <a:effectLst/>
            </c:spPr>
            <c:extLst>
              <c:ext xmlns:c16="http://schemas.microsoft.com/office/drawing/2014/chart" uri="{C3380CC4-5D6E-409C-BE32-E72D297353CC}">
                <c16:uniqueId val="{00000009-3555-4E33-8D28-A00BDE48E856}"/>
              </c:ext>
            </c:extLst>
          </c:dPt>
          <c:dPt>
            <c:idx val="5"/>
            <c:bubble3D val="0"/>
            <c:spPr>
              <a:solidFill>
                <a:schemeClr val="accent6"/>
              </a:solidFill>
              <a:ln>
                <a:noFill/>
              </a:ln>
              <a:effectLst/>
            </c:spPr>
            <c:extLst>
              <c:ext xmlns:c16="http://schemas.microsoft.com/office/drawing/2014/chart" uri="{C3380CC4-5D6E-409C-BE32-E72D297353CC}">
                <c16:uniqueId val="{0000000B-3555-4E33-8D28-A00BDE48E856}"/>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555-4E33-8D28-A00BDE48E856}"/>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555-4E33-8D28-A00BDE48E856}"/>
                </c:ext>
              </c:extLst>
            </c:dLbl>
            <c:dLbl>
              <c:idx val="2"/>
              <c:layout>
                <c:manualLayout>
                  <c:x val="2.8068536609402403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55-4E33-8D28-A00BDE48E856}"/>
                </c:ext>
              </c:extLst>
            </c:dLbl>
            <c:dLbl>
              <c:idx val="3"/>
              <c:layout>
                <c:manualLayout>
                  <c:x val="2.1015628512085226E-2"/>
                  <c:y val="3.768522510690586E-3"/>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555-4E33-8D28-A00BDE48E856}"/>
                </c:ext>
              </c:extLst>
            </c:dLbl>
            <c:dLbl>
              <c:idx val="4"/>
              <c:layout>
                <c:manualLayout>
                  <c:x val="-1.9438162725696422E-2"/>
                  <c:y val="1.0892916196491548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3555-4E33-8D28-A00BDE48E85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0.16455696</c:v>
                </c:pt>
                <c:pt idx="1">
                  <c:v>0.12658227999999999</c:v>
                </c:pt>
                <c:pt idx="2">
                  <c:v>0.17721518999999999</c:v>
                </c:pt>
                <c:pt idx="3">
                  <c:v>0.14556962000000001</c:v>
                </c:pt>
                <c:pt idx="4">
                  <c:v>0.21097046</c:v>
                </c:pt>
                <c:pt idx="5">
                  <c:v>0.17510549</c:v>
                </c:pt>
              </c:numCache>
            </c:numRef>
          </c:val>
          <c:extLst>
            <c:ext xmlns:c16="http://schemas.microsoft.com/office/drawing/2014/chart" uri="{C3380CC4-5D6E-409C-BE32-E72D297353CC}">
              <c16:uniqueId val="{0000000C-3555-4E33-8D28-A00BDE48E856}"/>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Nootropics</c:v>
                </c:pt>
                <c:pt idx="1">
                  <c:v>Glutathione</c:v>
                </c:pt>
                <c:pt idx="2">
                  <c:v>Citicoline</c:v>
                </c:pt>
                <c:pt idx="3">
                  <c:v>CoQ10</c:v>
                </c:pt>
                <c:pt idx="4">
                  <c:v>Ashwagandha</c:v>
                </c:pt>
                <c:pt idx="5">
                  <c:v>MSM</c:v>
                </c:pt>
                <c:pt idx="6">
                  <c:v>Mushrooms </c:v>
                </c:pt>
                <c:pt idx="7">
                  <c:v>Lutein</c:v>
                </c:pt>
                <c:pt idx="8">
                  <c:v>Astaxanthin</c:v>
                </c:pt>
                <c:pt idx="9">
                  <c:v>Choline</c:v>
                </c:pt>
                <c:pt idx="10">
                  <c:v>CBD</c:v>
                </c:pt>
                <c:pt idx="11">
                  <c:v>Synbiotics</c:v>
                </c:pt>
                <c:pt idx="12">
                  <c:v>Glucosamine</c:v>
                </c:pt>
                <c:pt idx="13">
                  <c:v>Postbiotics</c:v>
                </c:pt>
                <c:pt idx="14">
                  <c:v>Alpha-GPC</c:v>
                </c:pt>
                <c:pt idx="15">
                  <c:v>Collagen</c:v>
                </c:pt>
                <c:pt idx="16">
                  <c:v>Prebiotics</c:v>
                </c:pt>
                <c:pt idx="17">
                  <c:v>Melatonin</c:v>
                </c:pt>
                <c:pt idx="18">
                  <c:v>Antioxidants</c:v>
                </c:pt>
                <c:pt idx="19">
                  <c:v>Biotin</c:v>
                </c:pt>
                <c:pt idx="20">
                  <c:v>Protein Powder</c:v>
                </c:pt>
                <c:pt idx="21">
                  <c:v>Curcumin/ Turmeric</c:v>
                </c:pt>
                <c:pt idx="22">
                  <c:v>Vitamin K2</c:v>
                </c:pt>
                <c:pt idx="23">
                  <c:v>Probiotics</c:v>
                </c:pt>
                <c:pt idx="24">
                  <c:v>Omega-3s </c:v>
                </c:pt>
                <c:pt idx="25">
                  <c:v>Calcium</c:v>
                </c:pt>
                <c:pt idx="26">
                  <c:v>Iron</c:v>
                </c:pt>
                <c:pt idx="27">
                  <c:v>Magnesium</c:v>
                </c:pt>
                <c:pt idx="28">
                  <c:v>Multivitamin</c:v>
                </c:pt>
                <c:pt idx="29">
                  <c:v>Vitamin C</c:v>
                </c:pt>
                <c:pt idx="30">
                  <c:v>Vitamin D</c:v>
                </c:pt>
              </c:strCache>
            </c:strRef>
          </c:cat>
          <c:val>
            <c:numRef>
              <c:f>Sheet1!$B$2:$B$32</c:f>
              <c:numCache>
                <c:formatCode>0%</c:formatCode>
                <c:ptCount val="31"/>
                <c:pt idx="0">
                  <c:v>0.10344828</c:v>
                </c:pt>
                <c:pt idx="1">
                  <c:v>0.12949640000000001</c:v>
                </c:pt>
                <c:pt idx="2">
                  <c:v>0.16260163</c:v>
                </c:pt>
                <c:pt idx="3">
                  <c:v>0.16666666999999999</c:v>
                </c:pt>
                <c:pt idx="4">
                  <c:v>0.17123288</c:v>
                </c:pt>
                <c:pt idx="5">
                  <c:v>0.17266187</c:v>
                </c:pt>
                <c:pt idx="6">
                  <c:v>0.17605634000000001</c:v>
                </c:pt>
                <c:pt idx="7">
                  <c:v>0.18589744</c:v>
                </c:pt>
                <c:pt idx="8">
                  <c:v>0.18796992000000001</c:v>
                </c:pt>
                <c:pt idx="9">
                  <c:v>0.19117646999999999</c:v>
                </c:pt>
                <c:pt idx="10">
                  <c:v>0.19209039999999999</c:v>
                </c:pt>
                <c:pt idx="11">
                  <c:v>0.19310345000000001</c:v>
                </c:pt>
                <c:pt idx="12">
                  <c:v>0.20710059</c:v>
                </c:pt>
                <c:pt idx="13">
                  <c:v>0.21019108</c:v>
                </c:pt>
                <c:pt idx="14">
                  <c:v>0.22131148</c:v>
                </c:pt>
                <c:pt idx="15">
                  <c:v>0.26178010000000002</c:v>
                </c:pt>
                <c:pt idx="16">
                  <c:v>0.26600984999999999</c:v>
                </c:pt>
                <c:pt idx="17">
                  <c:v>0.28865979000000003</c:v>
                </c:pt>
                <c:pt idx="18">
                  <c:v>0.29533679000000002</c:v>
                </c:pt>
                <c:pt idx="19">
                  <c:v>0.29629630000000001</c:v>
                </c:pt>
                <c:pt idx="20">
                  <c:v>0.29797980000000002</c:v>
                </c:pt>
                <c:pt idx="21">
                  <c:v>0.29896907</c:v>
                </c:pt>
                <c:pt idx="22">
                  <c:v>0.30810810999999999</c:v>
                </c:pt>
                <c:pt idx="23">
                  <c:v>0.34343434</c:v>
                </c:pt>
                <c:pt idx="24">
                  <c:v>0.39603959999999999</c:v>
                </c:pt>
                <c:pt idx="25">
                  <c:v>0.44</c:v>
                </c:pt>
                <c:pt idx="26">
                  <c:v>0.46500000000000002</c:v>
                </c:pt>
                <c:pt idx="27">
                  <c:v>0.5</c:v>
                </c:pt>
                <c:pt idx="28">
                  <c:v>0.51980198</c:v>
                </c:pt>
                <c:pt idx="29">
                  <c:v>0.56930692999999999</c:v>
                </c:pt>
                <c:pt idx="30">
                  <c:v>0.59113300000000002</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Nootropics</c:v>
                </c:pt>
                <c:pt idx="1">
                  <c:v>Glutathione</c:v>
                </c:pt>
                <c:pt idx="2">
                  <c:v>Citicoline</c:v>
                </c:pt>
                <c:pt idx="3">
                  <c:v>CoQ10</c:v>
                </c:pt>
                <c:pt idx="4">
                  <c:v>Ashwagandha</c:v>
                </c:pt>
                <c:pt idx="5">
                  <c:v>MSM</c:v>
                </c:pt>
                <c:pt idx="6">
                  <c:v>Mushrooms </c:v>
                </c:pt>
                <c:pt idx="7">
                  <c:v>Lutein</c:v>
                </c:pt>
                <c:pt idx="8">
                  <c:v>Astaxanthin</c:v>
                </c:pt>
                <c:pt idx="9">
                  <c:v>Choline</c:v>
                </c:pt>
                <c:pt idx="10">
                  <c:v>CBD</c:v>
                </c:pt>
                <c:pt idx="11">
                  <c:v>Synbiotics</c:v>
                </c:pt>
                <c:pt idx="12">
                  <c:v>Glucosamine</c:v>
                </c:pt>
                <c:pt idx="13">
                  <c:v>Postbiotics</c:v>
                </c:pt>
                <c:pt idx="14">
                  <c:v>Alpha-GPC</c:v>
                </c:pt>
                <c:pt idx="15">
                  <c:v>Collagen</c:v>
                </c:pt>
                <c:pt idx="16">
                  <c:v>Prebiotics</c:v>
                </c:pt>
                <c:pt idx="17">
                  <c:v>Melatonin</c:v>
                </c:pt>
                <c:pt idx="18">
                  <c:v>Antioxidants</c:v>
                </c:pt>
                <c:pt idx="19">
                  <c:v>Biotin</c:v>
                </c:pt>
                <c:pt idx="20">
                  <c:v>Protein Powder</c:v>
                </c:pt>
                <c:pt idx="21">
                  <c:v>Curcumin/ Turmeric</c:v>
                </c:pt>
                <c:pt idx="22">
                  <c:v>Vitamin K2</c:v>
                </c:pt>
                <c:pt idx="23">
                  <c:v>Probiotics</c:v>
                </c:pt>
                <c:pt idx="24">
                  <c:v>Omega-3s </c:v>
                </c:pt>
                <c:pt idx="25">
                  <c:v>Calcium</c:v>
                </c:pt>
                <c:pt idx="26">
                  <c:v>Iron</c:v>
                </c:pt>
                <c:pt idx="27">
                  <c:v>Magnesium</c:v>
                </c:pt>
                <c:pt idx="28">
                  <c:v>Multivitamin</c:v>
                </c:pt>
                <c:pt idx="29">
                  <c:v>Vitamin C</c:v>
                </c:pt>
                <c:pt idx="30">
                  <c:v>Vitamin D</c:v>
                </c:pt>
              </c:strCache>
            </c:strRef>
          </c:cat>
          <c:val>
            <c:numRef>
              <c:f>Sheet1!$C$2:$C$32</c:f>
              <c:numCache>
                <c:formatCode>0%</c:formatCode>
                <c:ptCount val="31"/>
                <c:pt idx="0">
                  <c:v>0.38793103000000001</c:v>
                </c:pt>
                <c:pt idx="1">
                  <c:v>0.44604316999999999</c:v>
                </c:pt>
                <c:pt idx="2">
                  <c:v>0.24390244</c:v>
                </c:pt>
                <c:pt idx="3">
                  <c:v>0.41358024999999998</c:v>
                </c:pt>
                <c:pt idx="4">
                  <c:v>0.34246575000000001</c:v>
                </c:pt>
                <c:pt idx="5">
                  <c:v>0.32374101000000011</c:v>
                </c:pt>
                <c:pt idx="6">
                  <c:v>0.31690140999999999</c:v>
                </c:pt>
                <c:pt idx="7">
                  <c:v>0.32692307999999998</c:v>
                </c:pt>
                <c:pt idx="8">
                  <c:v>0.34586465999999999</c:v>
                </c:pt>
                <c:pt idx="9">
                  <c:v>0.27205881999999998</c:v>
                </c:pt>
                <c:pt idx="10">
                  <c:v>0.30508475000000002</c:v>
                </c:pt>
                <c:pt idx="11">
                  <c:v>0.30344828000000001</c:v>
                </c:pt>
                <c:pt idx="12">
                  <c:v>0.35502959000000001</c:v>
                </c:pt>
                <c:pt idx="13">
                  <c:v>0.35031846999999999</c:v>
                </c:pt>
                <c:pt idx="14">
                  <c:v>0.27868852</c:v>
                </c:pt>
                <c:pt idx="15">
                  <c:v>0.37172775000000002</c:v>
                </c:pt>
                <c:pt idx="16">
                  <c:v>0.42857142999999998</c:v>
                </c:pt>
                <c:pt idx="17">
                  <c:v>0.40721648999999999</c:v>
                </c:pt>
                <c:pt idx="18">
                  <c:v>0.35751295</c:v>
                </c:pt>
                <c:pt idx="19">
                  <c:v>0.36507937000000001</c:v>
                </c:pt>
                <c:pt idx="20">
                  <c:v>0.34848485000000001</c:v>
                </c:pt>
                <c:pt idx="21">
                  <c:v>0.36597938000000002</c:v>
                </c:pt>
                <c:pt idx="22">
                  <c:v>0.34594595</c:v>
                </c:pt>
                <c:pt idx="23">
                  <c:v>0.35858585999999998</c:v>
                </c:pt>
                <c:pt idx="24">
                  <c:v>0.37623761999999999</c:v>
                </c:pt>
                <c:pt idx="25">
                  <c:v>0.34</c:v>
                </c:pt>
                <c:pt idx="26">
                  <c:v>0.33500000000000002</c:v>
                </c:pt>
                <c:pt idx="27">
                  <c:v>0.28217821999999998</c:v>
                </c:pt>
                <c:pt idx="28">
                  <c:v>0.28712871000000001</c:v>
                </c:pt>
                <c:pt idx="29">
                  <c:v>0.26732673000000001</c:v>
                </c:pt>
                <c:pt idx="30">
                  <c:v>0.27093595999999998</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Nootropics</c:v>
                </c:pt>
                <c:pt idx="1">
                  <c:v>Glutathione</c:v>
                </c:pt>
                <c:pt idx="2">
                  <c:v>Citicoline</c:v>
                </c:pt>
                <c:pt idx="3">
                  <c:v>CoQ10</c:v>
                </c:pt>
                <c:pt idx="4">
                  <c:v>Ashwagandha</c:v>
                </c:pt>
                <c:pt idx="5">
                  <c:v>MSM</c:v>
                </c:pt>
                <c:pt idx="6">
                  <c:v>Mushrooms </c:v>
                </c:pt>
                <c:pt idx="7">
                  <c:v>Lutein</c:v>
                </c:pt>
                <c:pt idx="8">
                  <c:v>Astaxanthin</c:v>
                </c:pt>
                <c:pt idx="9">
                  <c:v>Choline</c:v>
                </c:pt>
                <c:pt idx="10">
                  <c:v>CBD</c:v>
                </c:pt>
                <c:pt idx="11">
                  <c:v>Synbiotics</c:v>
                </c:pt>
                <c:pt idx="12">
                  <c:v>Glucosamine</c:v>
                </c:pt>
                <c:pt idx="13">
                  <c:v>Postbiotics</c:v>
                </c:pt>
                <c:pt idx="14">
                  <c:v>Alpha-GPC</c:v>
                </c:pt>
                <c:pt idx="15">
                  <c:v>Collagen</c:v>
                </c:pt>
                <c:pt idx="16">
                  <c:v>Prebiotics</c:v>
                </c:pt>
                <c:pt idx="17">
                  <c:v>Melatonin</c:v>
                </c:pt>
                <c:pt idx="18">
                  <c:v>Antioxidants</c:v>
                </c:pt>
                <c:pt idx="19">
                  <c:v>Biotin</c:v>
                </c:pt>
                <c:pt idx="20">
                  <c:v>Protein Powder</c:v>
                </c:pt>
                <c:pt idx="21">
                  <c:v>Curcumin/ Turmeric</c:v>
                </c:pt>
                <c:pt idx="22">
                  <c:v>Vitamin K2</c:v>
                </c:pt>
                <c:pt idx="23">
                  <c:v>Probiotics</c:v>
                </c:pt>
                <c:pt idx="24">
                  <c:v>Omega-3s </c:v>
                </c:pt>
                <c:pt idx="25">
                  <c:v>Calcium</c:v>
                </c:pt>
                <c:pt idx="26">
                  <c:v>Iron</c:v>
                </c:pt>
                <c:pt idx="27">
                  <c:v>Magnesium</c:v>
                </c:pt>
                <c:pt idx="28">
                  <c:v>Multivitamin</c:v>
                </c:pt>
                <c:pt idx="29">
                  <c:v>Vitamin C</c:v>
                </c:pt>
                <c:pt idx="30">
                  <c:v>Vitamin D</c:v>
                </c:pt>
              </c:strCache>
            </c:strRef>
          </c:cat>
          <c:val>
            <c:numRef>
              <c:f>Sheet1!$D$2:$D$32</c:f>
              <c:numCache>
                <c:formatCode>0%</c:formatCode>
                <c:ptCount val="31"/>
                <c:pt idx="0">
                  <c:v>0.24137931000000001</c:v>
                </c:pt>
                <c:pt idx="1">
                  <c:v>0.20863308999999999</c:v>
                </c:pt>
                <c:pt idx="2">
                  <c:v>0.26016260000000002</c:v>
                </c:pt>
                <c:pt idx="3">
                  <c:v>0.2345679</c:v>
                </c:pt>
                <c:pt idx="4">
                  <c:v>0.20547945000000001</c:v>
                </c:pt>
                <c:pt idx="5">
                  <c:v>0.22302158</c:v>
                </c:pt>
                <c:pt idx="6">
                  <c:v>0.21126760999999999</c:v>
                </c:pt>
                <c:pt idx="7">
                  <c:v>0.22435896999999999</c:v>
                </c:pt>
                <c:pt idx="8">
                  <c:v>0.21052631999999999</c:v>
                </c:pt>
                <c:pt idx="9">
                  <c:v>0.16176471000000001</c:v>
                </c:pt>
                <c:pt idx="10">
                  <c:v>0.28248588000000002</c:v>
                </c:pt>
                <c:pt idx="11">
                  <c:v>0.24137931000000001</c:v>
                </c:pt>
                <c:pt idx="12">
                  <c:v>0.15384614999999999</c:v>
                </c:pt>
                <c:pt idx="13">
                  <c:v>0.21656051000000001</c:v>
                </c:pt>
                <c:pt idx="14">
                  <c:v>0.24590164</c:v>
                </c:pt>
                <c:pt idx="15">
                  <c:v>0.16753926999999999</c:v>
                </c:pt>
                <c:pt idx="16">
                  <c:v>0.17241379000000001</c:v>
                </c:pt>
                <c:pt idx="17">
                  <c:v>0.17010309000000001</c:v>
                </c:pt>
                <c:pt idx="18">
                  <c:v>0.16580311</c:v>
                </c:pt>
                <c:pt idx="19">
                  <c:v>0.17460317</c:v>
                </c:pt>
                <c:pt idx="20">
                  <c:v>0.18686869</c:v>
                </c:pt>
                <c:pt idx="21">
                  <c:v>0.18041236999999999</c:v>
                </c:pt>
                <c:pt idx="22">
                  <c:v>0.17837838</c:v>
                </c:pt>
                <c:pt idx="23">
                  <c:v>0.18181818</c:v>
                </c:pt>
                <c:pt idx="24">
                  <c:v>0.15346535</c:v>
                </c:pt>
                <c:pt idx="25">
                  <c:v>0.11</c:v>
                </c:pt>
                <c:pt idx="26">
                  <c:v>0.13</c:v>
                </c:pt>
                <c:pt idx="27">
                  <c:v>0.12376238000000001</c:v>
                </c:pt>
                <c:pt idx="28">
                  <c:v>0.11881187999999999</c:v>
                </c:pt>
                <c:pt idx="29">
                  <c:v>9.405941000000001E-2</c:v>
                </c:pt>
                <c:pt idx="30">
                  <c:v>9.8522169999999992E-2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Nootropics</c:v>
                </c:pt>
                <c:pt idx="1">
                  <c:v>Glutathione</c:v>
                </c:pt>
                <c:pt idx="2">
                  <c:v>Citicoline</c:v>
                </c:pt>
                <c:pt idx="3">
                  <c:v>CoQ10</c:v>
                </c:pt>
                <c:pt idx="4">
                  <c:v>Ashwagandha</c:v>
                </c:pt>
                <c:pt idx="5">
                  <c:v>MSM</c:v>
                </c:pt>
                <c:pt idx="6">
                  <c:v>Mushrooms </c:v>
                </c:pt>
                <c:pt idx="7">
                  <c:v>Lutein</c:v>
                </c:pt>
                <c:pt idx="8">
                  <c:v>Astaxanthin</c:v>
                </c:pt>
                <c:pt idx="9">
                  <c:v>Choline</c:v>
                </c:pt>
                <c:pt idx="10">
                  <c:v>CBD</c:v>
                </c:pt>
                <c:pt idx="11">
                  <c:v>Synbiotics</c:v>
                </c:pt>
                <c:pt idx="12">
                  <c:v>Glucosamine</c:v>
                </c:pt>
                <c:pt idx="13">
                  <c:v>Postbiotics</c:v>
                </c:pt>
                <c:pt idx="14">
                  <c:v>Alpha-GPC</c:v>
                </c:pt>
                <c:pt idx="15">
                  <c:v>Collagen</c:v>
                </c:pt>
                <c:pt idx="16">
                  <c:v>Prebiotics</c:v>
                </c:pt>
                <c:pt idx="17">
                  <c:v>Melatonin</c:v>
                </c:pt>
                <c:pt idx="18">
                  <c:v>Antioxidants</c:v>
                </c:pt>
                <c:pt idx="19">
                  <c:v>Biotin</c:v>
                </c:pt>
                <c:pt idx="20">
                  <c:v>Protein Powder</c:v>
                </c:pt>
                <c:pt idx="21">
                  <c:v>Curcumin/ Turmeric</c:v>
                </c:pt>
                <c:pt idx="22">
                  <c:v>Vitamin K2</c:v>
                </c:pt>
                <c:pt idx="23">
                  <c:v>Probiotics</c:v>
                </c:pt>
                <c:pt idx="24">
                  <c:v>Omega-3s </c:v>
                </c:pt>
                <c:pt idx="25">
                  <c:v>Calcium</c:v>
                </c:pt>
                <c:pt idx="26">
                  <c:v>Iron</c:v>
                </c:pt>
                <c:pt idx="27">
                  <c:v>Magnesium</c:v>
                </c:pt>
                <c:pt idx="28">
                  <c:v>Multivitamin</c:v>
                </c:pt>
                <c:pt idx="29">
                  <c:v>Vitamin C</c:v>
                </c:pt>
                <c:pt idx="30">
                  <c:v>Vitamin D</c:v>
                </c:pt>
              </c:strCache>
            </c:strRef>
          </c:cat>
          <c:val>
            <c:numRef>
              <c:f>Sheet1!$E$2:$E$32</c:f>
              <c:numCache>
                <c:formatCode>0%</c:formatCode>
                <c:ptCount val="31"/>
                <c:pt idx="0">
                  <c:v>0.12068966</c:v>
                </c:pt>
                <c:pt idx="1">
                  <c:v>7.1942449999999991E-2</c:v>
                </c:pt>
                <c:pt idx="2">
                  <c:v>0.13821137999999999</c:v>
                </c:pt>
                <c:pt idx="3">
                  <c:v>7.4074070000000006E-2</c:v>
                </c:pt>
                <c:pt idx="4">
                  <c:v>0.10958904</c:v>
                </c:pt>
                <c:pt idx="5">
                  <c:v>0.10071942</c:v>
                </c:pt>
                <c:pt idx="6">
                  <c:v>0.11267605999999999</c:v>
                </c:pt>
                <c:pt idx="7">
                  <c:v>5.1282050000000003E-2</c:v>
                </c:pt>
                <c:pt idx="8">
                  <c:v>0.10526315999999999</c:v>
                </c:pt>
                <c:pt idx="9">
                  <c:v>0.14705882000000001</c:v>
                </c:pt>
                <c:pt idx="10">
                  <c:v>0.10734463</c:v>
                </c:pt>
                <c:pt idx="11">
                  <c:v>0.10344828</c:v>
                </c:pt>
                <c:pt idx="12">
                  <c:v>8.2840240000000009E-2</c:v>
                </c:pt>
                <c:pt idx="13">
                  <c:v>7.6433119999999993E-2</c:v>
                </c:pt>
                <c:pt idx="14">
                  <c:v>0.12295082</c:v>
                </c:pt>
                <c:pt idx="15">
                  <c:v>7.8534030000000005E-2</c:v>
                </c:pt>
                <c:pt idx="16">
                  <c:v>6.4039409999999991E-2</c:v>
                </c:pt>
                <c:pt idx="17">
                  <c:v>4.6391750000000002E-2</c:v>
                </c:pt>
                <c:pt idx="18">
                  <c:v>0.11398964</c:v>
                </c:pt>
                <c:pt idx="19">
                  <c:v>6.3492060000000003E-2</c:v>
                </c:pt>
                <c:pt idx="20">
                  <c:v>0.10101010000000001</c:v>
                </c:pt>
                <c:pt idx="21">
                  <c:v>6.7010310000000003E-2</c:v>
                </c:pt>
                <c:pt idx="22">
                  <c:v>6.4864859999999996E-2</c:v>
                </c:pt>
                <c:pt idx="23">
                  <c:v>7.0707069999999997E-2</c:v>
                </c:pt>
                <c:pt idx="24">
                  <c:v>3.9603960000000001E-2</c:v>
                </c:pt>
                <c:pt idx="25">
                  <c:v>0.06</c:v>
                </c:pt>
                <c:pt idx="26">
                  <c:v>4.4999999999999998E-2</c:v>
                </c:pt>
                <c:pt idx="27">
                  <c:v>5.9405939999999997E-2</c:v>
                </c:pt>
                <c:pt idx="28">
                  <c:v>3.4653469999999999E-2</c:v>
                </c:pt>
                <c:pt idx="29">
                  <c:v>5.9405939999999997E-2</c:v>
                </c:pt>
                <c:pt idx="30">
                  <c:v>1.9704429999999998E-2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Nootropics</c:v>
                </c:pt>
                <c:pt idx="1">
                  <c:v>Glutathione</c:v>
                </c:pt>
                <c:pt idx="2">
                  <c:v>Citicoline</c:v>
                </c:pt>
                <c:pt idx="3">
                  <c:v>CoQ10</c:v>
                </c:pt>
                <c:pt idx="4">
                  <c:v>Ashwagandha</c:v>
                </c:pt>
                <c:pt idx="5">
                  <c:v>MSM</c:v>
                </c:pt>
                <c:pt idx="6">
                  <c:v>Mushrooms </c:v>
                </c:pt>
                <c:pt idx="7">
                  <c:v>Lutein</c:v>
                </c:pt>
                <c:pt idx="8">
                  <c:v>Astaxanthin</c:v>
                </c:pt>
                <c:pt idx="9">
                  <c:v>Choline</c:v>
                </c:pt>
                <c:pt idx="10">
                  <c:v>CBD</c:v>
                </c:pt>
                <c:pt idx="11">
                  <c:v>Synbiotics</c:v>
                </c:pt>
                <c:pt idx="12">
                  <c:v>Glucosamine</c:v>
                </c:pt>
                <c:pt idx="13">
                  <c:v>Postbiotics</c:v>
                </c:pt>
                <c:pt idx="14">
                  <c:v>Alpha-GPC</c:v>
                </c:pt>
                <c:pt idx="15">
                  <c:v>Collagen</c:v>
                </c:pt>
                <c:pt idx="16">
                  <c:v>Prebiotics</c:v>
                </c:pt>
                <c:pt idx="17">
                  <c:v>Melatonin</c:v>
                </c:pt>
                <c:pt idx="18">
                  <c:v>Antioxidants</c:v>
                </c:pt>
                <c:pt idx="19">
                  <c:v>Biotin</c:v>
                </c:pt>
                <c:pt idx="20">
                  <c:v>Protein Powder</c:v>
                </c:pt>
                <c:pt idx="21">
                  <c:v>Curcumin/ Turmeric</c:v>
                </c:pt>
                <c:pt idx="22">
                  <c:v>Vitamin K2</c:v>
                </c:pt>
                <c:pt idx="23">
                  <c:v>Probiotics</c:v>
                </c:pt>
                <c:pt idx="24">
                  <c:v>Omega-3s </c:v>
                </c:pt>
                <c:pt idx="25">
                  <c:v>Calcium</c:v>
                </c:pt>
                <c:pt idx="26">
                  <c:v>Iron</c:v>
                </c:pt>
                <c:pt idx="27">
                  <c:v>Magnesium</c:v>
                </c:pt>
                <c:pt idx="28">
                  <c:v>Multivitamin</c:v>
                </c:pt>
                <c:pt idx="29">
                  <c:v>Vitamin C</c:v>
                </c:pt>
                <c:pt idx="30">
                  <c:v>Vitamin D</c:v>
                </c:pt>
              </c:strCache>
            </c:strRef>
          </c:cat>
          <c:val>
            <c:numRef>
              <c:f>Sheet1!$F$2:$F$32</c:f>
              <c:numCache>
                <c:formatCode>0%</c:formatCode>
                <c:ptCount val="31"/>
                <c:pt idx="0">
                  <c:v>6.0344830000000002E-2</c:v>
                </c:pt>
                <c:pt idx="1">
                  <c:v>4.3165469999999997E-2</c:v>
                </c:pt>
                <c:pt idx="2">
                  <c:v>8.9430889999999999E-2</c:v>
                </c:pt>
                <c:pt idx="3">
                  <c:v>3.0864200000000001E-2</c:v>
                </c:pt>
                <c:pt idx="4">
                  <c:v>6.1643839999999998E-2</c:v>
                </c:pt>
                <c:pt idx="5">
                  <c:v>7.1942449999999991E-2</c:v>
                </c:pt>
                <c:pt idx="6">
                  <c:v>5.6338029999999997E-2</c:v>
                </c:pt>
                <c:pt idx="7">
                  <c:v>3.8461540000000002E-2</c:v>
                </c:pt>
                <c:pt idx="8">
                  <c:v>7.5188E-3</c:v>
                </c:pt>
                <c:pt idx="9">
                  <c:v>0.11029412</c:v>
                </c:pt>
                <c:pt idx="10">
                  <c:v>5.0847459999999997E-2</c:v>
                </c:pt>
                <c:pt idx="11">
                  <c:v>6.8965520000000002E-2</c:v>
                </c:pt>
                <c:pt idx="12">
                  <c:v>4.1420119999999998E-2</c:v>
                </c:pt>
                <c:pt idx="13">
                  <c:v>6.3694269999999997E-2</c:v>
                </c:pt>
                <c:pt idx="14">
                  <c:v>5.7377049999999999E-2</c:v>
                </c:pt>
                <c:pt idx="15">
                  <c:v>4.1884820000000003E-2</c:v>
                </c:pt>
                <c:pt idx="16">
                  <c:v>3.4482760000000001E-2</c:v>
                </c:pt>
                <c:pt idx="17">
                  <c:v>1.5463920000000001E-2</c:v>
                </c:pt>
                <c:pt idx="18">
                  <c:v>3.6269429999999998E-2</c:v>
                </c:pt>
                <c:pt idx="19">
                  <c:v>2.6455030000000001E-2</c:v>
                </c:pt>
                <c:pt idx="20">
                  <c:v>3.5353540000000003E-2</c:v>
                </c:pt>
                <c:pt idx="21">
                  <c:v>2.57732E-2</c:v>
                </c:pt>
                <c:pt idx="22">
                  <c:v>1.0810810000000001E-2</c:v>
                </c:pt>
                <c:pt idx="23">
                  <c:v>2.0202020000000001E-2</c:v>
                </c:pt>
                <c:pt idx="24">
                  <c:v>2.475248E-2</c:v>
                </c:pt>
                <c:pt idx="25">
                  <c:v>2.5000000000000001E-2</c:v>
                </c:pt>
                <c:pt idx="26">
                  <c:v>1.4999999999999999E-2</c:v>
                </c:pt>
                <c:pt idx="27">
                  <c:v>2.9702969999999999E-2</c:v>
                </c:pt>
                <c:pt idx="28">
                  <c:v>2.9702969999999999E-2</c:v>
                </c:pt>
                <c:pt idx="29">
                  <c:v>4.9505E-3</c:v>
                </c:pt>
                <c:pt idx="30">
                  <c:v>4.92611E-3</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Nootropics</c:v>
                </c:pt>
                <c:pt idx="1">
                  <c:v>Glutathione</c:v>
                </c:pt>
                <c:pt idx="2">
                  <c:v>Citicoline</c:v>
                </c:pt>
                <c:pt idx="3">
                  <c:v>CoQ10</c:v>
                </c:pt>
                <c:pt idx="4">
                  <c:v>Ashwagandha</c:v>
                </c:pt>
                <c:pt idx="5">
                  <c:v>MSM</c:v>
                </c:pt>
                <c:pt idx="6">
                  <c:v>Mushrooms </c:v>
                </c:pt>
                <c:pt idx="7">
                  <c:v>Lutein</c:v>
                </c:pt>
                <c:pt idx="8">
                  <c:v>Astaxanthin</c:v>
                </c:pt>
                <c:pt idx="9">
                  <c:v>Choline</c:v>
                </c:pt>
                <c:pt idx="10">
                  <c:v>CBD</c:v>
                </c:pt>
                <c:pt idx="11">
                  <c:v>Synbiotics</c:v>
                </c:pt>
                <c:pt idx="12">
                  <c:v>Glucosamine</c:v>
                </c:pt>
                <c:pt idx="13">
                  <c:v>Postbiotics</c:v>
                </c:pt>
                <c:pt idx="14">
                  <c:v>Alpha-GPC</c:v>
                </c:pt>
                <c:pt idx="15">
                  <c:v>Collagen</c:v>
                </c:pt>
                <c:pt idx="16">
                  <c:v>Prebiotics</c:v>
                </c:pt>
                <c:pt idx="17">
                  <c:v>Melatonin</c:v>
                </c:pt>
                <c:pt idx="18">
                  <c:v>Antioxidants</c:v>
                </c:pt>
                <c:pt idx="19">
                  <c:v>Biotin</c:v>
                </c:pt>
                <c:pt idx="20">
                  <c:v>Protein Powder</c:v>
                </c:pt>
                <c:pt idx="21">
                  <c:v>Curcumin/ Turmeric</c:v>
                </c:pt>
                <c:pt idx="22">
                  <c:v>Vitamin K2</c:v>
                </c:pt>
                <c:pt idx="23">
                  <c:v>Probiotics</c:v>
                </c:pt>
                <c:pt idx="24">
                  <c:v>Omega-3s </c:v>
                </c:pt>
                <c:pt idx="25">
                  <c:v>Calcium</c:v>
                </c:pt>
                <c:pt idx="26">
                  <c:v>Iron</c:v>
                </c:pt>
                <c:pt idx="27">
                  <c:v>Magnesium</c:v>
                </c:pt>
                <c:pt idx="28">
                  <c:v>Multivitamin</c:v>
                </c:pt>
                <c:pt idx="29">
                  <c:v>Vitamin C</c:v>
                </c:pt>
                <c:pt idx="30">
                  <c:v>Vitamin D</c:v>
                </c:pt>
              </c:strCache>
            </c:strRef>
          </c:cat>
          <c:val>
            <c:numRef>
              <c:f>Sheet1!$G$2:$G$32</c:f>
              <c:numCache>
                <c:formatCode>0%</c:formatCode>
                <c:ptCount val="31"/>
                <c:pt idx="0">
                  <c:v>8.6206900000000003E-2</c:v>
                </c:pt>
                <c:pt idx="1">
                  <c:v>0.10071942</c:v>
                </c:pt>
                <c:pt idx="2">
                  <c:v>0.10569106</c:v>
                </c:pt>
                <c:pt idx="3">
                  <c:v>8.0246910000000005E-2</c:v>
                </c:pt>
                <c:pt idx="4">
                  <c:v>0.10958904</c:v>
                </c:pt>
                <c:pt idx="5">
                  <c:v>0.10791367</c:v>
                </c:pt>
                <c:pt idx="6">
                  <c:v>0.12676055999999999</c:v>
                </c:pt>
                <c:pt idx="7">
                  <c:v>0.17307692</c:v>
                </c:pt>
                <c:pt idx="8">
                  <c:v>0.14285713999999999</c:v>
                </c:pt>
                <c:pt idx="9">
                  <c:v>0.11764706</c:v>
                </c:pt>
                <c:pt idx="10">
                  <c:v>6.2146890000000003E-2</c:v>
                </c:pt>
                <c:pt idx="11">
                  <c:v>8.9655170000000006E-2</c:v>
                </c:pt>
                <c:pt idx="12">
                  <c:v>0.15976330999999999</c:v>
                </c:pt>
                <c:pt idx="13">
                  <c:v>8.2802550000000003E-2</c:v>
                </c:pt>
                <c:pt idx="14">
                  <c:v>7.3770490000000008E-2</c:v>
                </c:pt>
                <c:pt idx="15">
                  <c:v>7.8534030000000005E-2</c:v>
                </c:pt>
                <c:pt idx="16">
                  <c:v>3.4482760000000001E-2</c:v>
                </c:pt>
                <c:pt idx="17">
                  <c:v>7.2164950000000005E-2</c:v>
                </c:pt>
                <c:pt idx="18">
                  <c:v>3.1088080000000001E-2</c:v>
                </c:pt>
                <c:pt idx="19">
                  <c:v>7.4074070000000006E-2</c:v>
                </c:pt>
                <c:pt idx="20">
                  <c:v>3.0303030000000002E-2</c:v>
                </c:pt>
                <c:pt idx="21">
                  <c:v>6.1855670000000001E-2</c:v>
                </c:pt>
                <c:pt idx="22">
                  <c:v>9.1891890000000004E-2</c:v>
                </c:pt>
                <c:pt idx="23">
                  <c:v>2.5252529999999999E-2</c:v>
                </c:pt>
                <c:pt idx="24">
                  <c:v>9.9009900000000001E-3</c:v>
                </c:pt>
                <c:pt idx="25">
                  <c:v>2.5000000000000001E-2</c:v>
                </c:pt>
                <c:pt idx="26">
                  <c:v>0.01</c:v>
                </c:pt>
                <c:pt idx="27">
                  <c:v>4.9505E-3</c:v>
                </c:pt>
                <c:pt idx="28">
                  <c:v>9.9009900000000001E-3</c:v>
                </c:pt>
                <c:pt idx="29">
                  <c:v>4.9505E-3</c:v>
                </c:pt>
                <c:pt idx="30">
                  <c:v>1.4778329999999999E-2</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Nootropics</c:v>
                </c:pt>
                <c:pt idx="1">
                  <c:v>Alpha-GPC</c:v>
                </c:pt>
                <c:pt idx="2">
                  <c:v>Choline</c:v>
                </c:pt>
                <c:pt idx="3">
                  <c:v>Citicoline</c:v>
                </c:pt>
                <c:pt idx="4">
                  <c:v>Lutein</c:v>
                </c:pt>
                <c:pt idx="5">
                  <c:v>Mushrooms </c:v>
                </c:pt>
                <c:pt idx="6">
                  <c:v>Ashwagandha</c:v>
                </c:pt>
                <c:pt idx="7">
                  <c:v>MSM</c:v>
                </c:pt>
                <c:pt idx="8">
                  <c:v>Glutathione</c:v>
                </c:pt>
                <c:pt idx="9">
                  <c:v>Synbiotics</c:v>
                </c:pt>
                <c:pt idx="10">
                  <c:v>CBD</c:v>
                </c:pt>
                <c:pt idx="11">
                  <c:v>Astaxanthin</c:v>
                </c:pt>
                <c:pt idx="12">
                  <c:v>Glucosamine</c:v>
                </c:pt>
                <c:pt idx="13">
                  <c:v>CoQ10</c:v>
                </c:pt>
                <c:pt idx="14">
                  <c:v>Biotin</c:v>
                </c:pt>
                <c:pt idx="15">
                  <c:v>Postbiotics</c:v>
                </c:pt>
                <c:pt idx="16">
                  <c:v>Vitamin K2</c:v>
                </c:pt>
                <c:pt idx="17">
                  <c:v>Collagen</c:v>
                </c:pt>
                <c:pt idx="18">
                  <c:v>Curcumin/ Turmeric</c:v>
                </c:pt>
                <c:pt idx="19">
                  <c:v>Protein Powder</c:v>
                </c:pt>
                <c:pt idx="20">
                  <c:v>Prebiotics</c:v>
                </c:pt>
                <c:pt idx="21">
                  <c:v>Antioxidants</c:v>
                </c:pt>
                <c:pt idx="22">
                  <c:v>Omega-3s </c:v>
                </c:pt>
                <c:pt idx="23">
                  <c:v>Melatonin</c:v>
                </c:pt>
                <c:pt idx="24">
                  <c:v>Calcium</c:v>
                </c:pt>
                <c:pt idx="25">
                  <c:v>Vitamin D</c:v>
                </c:pt>
                <c:pt idx="26">
                  <c:v>Iron</c:v>
                </c:pt>
                <c:pt idx="27">
                  <c:v>Probiotics</c:v>
                </c:pt>
                <c:pt idx="28">
                  <c:v>Magnesium</c:v>
                </c:pt>
                <c:pt idx="29">
                  <c:v>Vitamin C</c:v>
                </c:pt>
                <c:pt idx="30">
                  <c:v>Multivitamin</c:v>
                </c:pt>
              </c:strCache>
            </c:strRef>
          </c:cat>
          <c:val>
            <c:numRef>
              <c:f>Sheet1!$B$2:$B$32</c:f>
              <c:numCache>
                <c:formatCode>0%</c:formatCode>
                <c:ptCount val="31"/>
                <c:pt idx="0">
                  <c:v>5.9322029999999998E-2</c:v>
                </c:pt>
                <c:pt idx="1">
                  <c:v>7.3529410000000003E-2</c:v>
                </c:pt>
                <c:pt idx="2">
                  <c:v>7.3825500000000002E-2</c:v>
                </c:pt>
                <c:pt idx="3">
                  <c:v>7.8014180000000002E-2</c:v>
                </c:pt>
                <c:pt idx="4">
                  <c:v>8.7431690000000006E-2</c:v>
                </c:pt>
                <c:pt idx="5">
                  <c:v>0.10497238</c:v>
                </c:pt>
                <c:pt idx="6">
                  <c:v>0.10576923000000001</c:v>
                </c:pt>
                <c:pt idx="7">
                  <c:v>0.10869565</c:v>
                </c:pt>
                <c:pt idx="8">
                  <c:v>0.11173184</c:v>
                </c:pt>
                <c:pt idx="9">
                  <c:v>0.11564626</c:v>
                </c:pt>
                <c:pt idx="10">
                  <c:v>0.12154696</c:v>
                </c:pt>
                <c:pt idx="11">
                  <c:v>0.12781955</c:v>
                </c:pt>
                <c:pt idx="12">
                  <c:v>0.13235294</c:v>
                </c:pt>
                <c:pt idx="13">
                  <c:v>0.13548387000000001</c:v>
                </c:pt>
                <c:pt idx="14">
                  <c:v>0.17085427</c:v>
                </c:pt>
                <c:pt idx="15">
                  <c:v>0.18235293999999999</c:v>
                </c:pt>
                <c:pt idx="16">
                  <c:v>0.24657534</c:v>
                </c:pt>
                <c:pt idx="17">
                  <c:v>0.27500000000000002</c:v>
                </c:pt>
                <c:pt idx="18">
                  <c:v>0.27500000000000002</c:v>
                </c:pt>
                <c:pt idx="19">
                  <c:v>0.31578947000000002</c:v>
                </c:pt>
                <c:pt idx="20">
                  <c:v>0.43319837999999999</c:v>
                </c:pt>
                <c:pt idx="21">
                  <c:v>0.46721310999999999</c:v>
                </c:pt>
                <c:pt idx="22">
                  <c:v>0.49795918</c:v>
                </c:pt>
                <c:pt idx="23">
                  <c:v>0.50819671999999994</c:v>
                </c:pt>
                <c:pt idx="24">
                  <c:v>0.53658537000000006</c:v>
                </c:pt>
                <c:pt idx="25">
                  <c:v>0.57377049000000002</c:v>
                </c:pt>
                <c:pt idx="26">
                  <c:v>0.58299594999999993</c:v>
                </c:pt>
                <c:pt idx="27">
                  <c:v>0.60408163000000004</c:v>
                </c:pt>
                <c:pt idx="28">
                  <c:v>0.63114753999999995</c:v>
                </c:pt>
                <c:pt idx="29">
                  <c:v>0.68699186999999995</c:v>
                </c:pt>
                <c:pt idx="30">
                  <c:v>0.69918699000000006</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Nootropics</c:v>
                </c:pt>
                <c:pt idx="1">
                  <c:v>Alpha-GPC</c:v>
                </c:pt>
                <c:pt idx="2">
                  <c:v>Choline</c:v>
                </c:pt>
                <c:pt idx="3">
                  <c:v>Citicoline</c:v>
                </c:pt>
                <c:pt idx="4">
                  <c:v>Lutein</c:v>
                </c:pt>
                <c:pt idx="5">
                  <c:v>Mushrooms </c:v>
                </c:pt>
                <c:pt idx="6">
                  <c:v>Ashwagandha</c:v>
                </c:pt>
                <c:pt idx="7">
                  <c:v>MSM</c:v>
                </c:pt>
                <c:pt idx="8">
                  <c:v>Glutathione</c:v>
                </c:pt>
                <c:pt idx="9">
                  <c:v>Synbiotics</c:v>
                </c:pt>
                <c:pt idx="10">
                  <c:v>CBD</c:v>
                </c:pt>
                <c:pt idx="11">
                  <c:v>Astaxanthin</c:v>
                </c:pt>
                <c:pt idx="12">
                  <c:v>Glucosamine</c:v>
                </c:pt>
                <c:pt idx="13">
                  <c:v>CoQ10</c:v>
                </c:pt>
                <c:pt idx="14">
                  <c:v>Biotin</c:v>
                </c:pt>
                <c:pt idx="15">
                  <c:v>Postbiotics</c:v>
                </c:pt>
                <c:pt idx="16">
                  <c:v>Vitamin K2</c:v>
                </c:pt>
                <c:pt idx="17">
                  <c:v>Collagen</c:v>
                </c:pt>
                <c:pt idx="18">
                  <c:v>Curcumin/ Turmeric</c:v>
                </c:pt>
                <c:pt idx="19">
                  <c:v>Protein Powder</c:v>
                </c:pt>
                <c:pt idx="20">
                  <c:v>Prebiotics</c:v>
                </c:pt>
                <c:pt idx="21">
                  <c:v>Antioxidants</c:v>
                </c:pt>
                <c:pt idx="22">
                  <c:v>Omega-3s </c:v>
                </c:pt>
                <c:pt idx="23">
                  <c:v>Melatonin</c:v>
                </c:pt>
                <c:pt idx="24">
                  <c:v>Calcium</c:v>
                </c:pt>
                <c:pt idx="25">
                  <c:v>Vitamin D</c:v>
                </c:pt>
                <c:pt idx="26">
                  <c:v>Iron</c:v>
                </c:pt>
                <c:pt idx="27">
                  <c:v>Probiotics</c:v>
                </c:pt>
                <c:pt idx="28">
                  <c:v>Magnesium</c:v>
                </c:pt>
                <c:pt idx="29">
                  <c:v>Vitamin C</c:v>
                </c:pt>
                <c:pt idx="30">
                  <c:v>Multivitamin</c:v>
                </c:pt>
              </c:strCache>
            </c:strRef>
          </c:cat>
          <c:val>
            <c:numRef>
              <c:f>Sheet1!$C$2:$C$32</c:f>
              <c:numCache>
                <c:formatCode>0%</c:formatCode>
                <c:ptCount val="31"/>
                <c:pt idx="0">
                  <c:v>0.29661017000000001</c:v>
                </c:pt>
                <c:pt idx="1">
                  <c:v>0.36764706000000003</c:v>
                </c:pt>
                <c:pt idx="2">
                  <c:v>0.33557047000000001</c:v>
                </c:pt>
                <c:pt idx="3">
                  <c:v>0.43971631</c:v>
                </c:pt>
                <c:pt idx="4">
                  <c:v>0.40983607</c:v>
                </c:pt>
                <c:pt idx="5">
                  <c:v>0.30386740000000001</c:v>
                </c:pt>
                <c:pt idx="6">
                  <c:v>0.21153846000000001</c:v>
                </c:pt>
                <c:pt idx="7">
                  <c:v>0.36956522000000003</c:v>
                </c:pt>
                <c:pt idx="8">
                  <c:v>0.39106144999999998</c:v>
                </c:pt>
                <c:pt idx="9">
                  <c:v>0.37414966</c:v>
                </c:pt>
                <c:pt idx="10">
                  <c:v>0.3480663</c:v>
                </c:pt>
                <c:pt idx="11">
                  <c:v>0.36090225999999997</c:v>
                </c:pt>
                <c:pt idx="12">
                  <c:v>0.42156863</c:v>
                </c:pt>
                <c:pt idx="13">
                  <c:v>0.38709676999999998</c:v>
                </c:pt>
                <c:pt idx="14">
                  <c:v>0.40201005000000001</c:v>
                </c:pt>
                <c:pt idx="15">
                  <c:v>0.37647058999999999</c:v>
                </c:pt>
                <c:pt idx="16">
                  <c:v>0.37899543000000002</c:v>
                </c:pt>
                <c:pt idx="17">
                  <c:v>0.45</c:v>
                </c:pt>
                <c:pt idx="18">
                  <c:v>0.375</c:v>
                </c:pt>
                <c:pt idx="19">
                  <c:v>0.30701753999999998</c:v>
                </c:pt>
                <c:pt idx="20">
                  <c:v>0.32793522000000003</c:v>
                </c:pt>
                <c:pt idx="21">
                  <c:v>0.29098361</c:v>
                </c:pt>
                <c:pt idx="22">
                  <c:v>0.30612244999999999</c:v>
                </c:pt>
                <c:pt idx="23">
                  <c:v>0.29508197000000003</c:v>
                </c:pt>
                <c:pt idx="24">
                  <c:v>0.29268293000000001</c:v>
                </c:pt>
                <c:pt idx="25">
                  <c:v>0.28278689000000001</c:v>
                </c:pt>
                <c:pt idx="26">
                  <c:v>0.25101214999999999</c:v>
                </c:pt>
                <c:pt idx="27">
                  <c:v>0.22448979999999999</c:v>
                </c:pt>
                <c:pt idx="28">
                  <c:v>0.18032787</c:v>
                </c:pt>
                <c:pt idx="29">
                  <c:v>0.17073171000000001</c:v>
                </c:pt>
                <c:pt idx="30">
                  <c:v>0.15447153999999999</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Nootropics</c:v>
                </c:pt>
                <c:pt idx="1">
                  <c:v>Alpha-GPC</c:v>
                </c:pt>
                <c:pt idx="2">
                  <c:v>Choline</c:v>
                </c:pt>
                <c:pt idx="3">
                  <c:v>Citicoline</c:v>
                </c:pt>
                <c:pt idx="4">
                  <c:v>Lutein</c:v>
                </c:pt>
                <c:pt idx="5">
                  <c:v>Mushrooms </c:v>
                </c:pt>
                <c:pt idx="6">
                  <c:v>Ashwagandha</c:v>
                </c:pt>
                <c:pt idx="7">
                  <c:v>MSM</c:v>
                </c:pt>
                <c:pt idx="8">
                  <c:v>Glutathione</c:v>
                </c:pt>
                <c:pt idx="9">
                  <c:v>Synbiotics</c:v>
                </c:pt>
                <c:pt idx="10">
                  <c:v>CBD</c:v>
                </c:pt>
                <c:pt idx="11">
                  <c:v>Astaxanthin</c:v>
                </c:pt>
                <c:pt idx="12">
                  <c:v>Glucosamine</c:v>
                </c:pt>
                <c:pt idx="13">
                  <c:v>CoQ10</c:v>
                </c:pt>
                <c:pt idx="14">
                  <c:v>Biotin</c:v>
                </c:pt>
                <c:pt idx="15">
                  <c:v>Postbiotics</c:v>
                </c:pt>
                <c:pt idx="16">
                  <c:v>Vitamin K2</c:v>
                </c:pt>
                <c:pt idx="17">
                  <c:v>Collagen</c:v>
                </c:pt>
                <c:pt idx="18">
                  <c:v>Curcumin/ Turmeric</c:v>
                </c:pt>
                <c:pt idx="19">
                  <c:v>Protein Powder</c:v>
                </c:pt>
                <c:pt idx="20">
                  <c:v>Prebiotics</c:v>
                </c:pt>
                <c:pt idx="21">
                  <c:v>Antioxidants</c:v>
                </c:pt>
                <c:pt idx="22">
                  <c:v>Omega-3s </c:v>
                </c:pt>
                <c:pt idx="23">
                  <c:v>Melatonin</c:v>
                </c:pt>
                <c:pt idx="24">
                  <c:v>Calcium</c:v>
                </c:pt>
                <c:pt idx="25">
                  <c:v>Vitamin D</c:v>
                </c:pt>
                <c:pt idx="26">
                  <c:v>Iron</c:v>
                </c:pt>
                <c:pt idx="27">
                  <c:v>Probiotics</c:v>
                </c:pt>
                <c:pt idx="28">
                  <c:v>Magnesium</c:v>
                </c:pt>
                <c:pt idx="29">
                  <c:v>Vitamin C</c:v>
                </c:pt>
                <c:pt idx="30">
                  <c:v>Multivitamin</c:v>
                </c:pt>
              </c:strCache>
            </c:strRef>
          </c:cat>
          <c:val>
            <c:numRef>
              <c:f>Sheet1!$D$2:$D$32</c:f>
              <c:numCache>
                <c:formatCode>0%</c:formatCode>
                <c:ptCount val="31"/>
                <c:pt idx="0">
                  <c:v>0.31355931999999997</c:v>
                </c:pt>
                <c:pt idx="1">
                  <c:v>0.22794117999999999</c:v>
                </c:pt>
                <c:pt idx="2">
                  <c:v>0.28859059999999997</c:v>
                </c:pt>
                <c:pt idx="3">
                  <c:v>0.17730496000000001</c:v>
                </c:pt>
                <c:pt idx="4">
                  <c:v>0.19125682999999999</c:v>
                </c:pt>
                <c:pt idx="5">
                  <c:v>0.20441988999999999</c:v>
                </c:pt>
                <c:pt idx="6">
                  <c:v>0.24038461999999999</c:v>
                </c:pt>
                <c:pt idx="7">
                  <c:v>0.25362319</c:v>
                </c:pt>
                <c:pt idx="8">
                  <c:v>0.16201117000000001</c:v>
                </c:pt>
                <c:pt idx="9">
                  <c:v>0.23809524000000001</c:v>
                </c:pt>
                <c:pt idx="10">
                  <c:v>0.23204420000000001</c:v>
                </c:pt>
                <c:pt idx="11">
                  <c:v>0.21804510999999999</c:v>
                </c:pt>
                <c:pt idx="12">
                  <c:v>0.16176471000000001</c:v>
                </c:pt>
                <c:pt idx="13">
                  <c:v>0.16129031999999999</c:v>
                </c:pt>
                <c:pt idx="14">
                  <c:v>0.14070352</c:v>
                </c:pt>
                <c:pt idx="15">
                  <c:v>0.19411765</c:v>
                </c:pt>
                <c:pt idx="16">
                  <c:v>0.15068492999999999</c:v>
                </c:pt>
                <c:pt idx="17">
                  <c:v>0.11666667</c:v>
                </c:pt>
                <c:pt idx="18">
                  <c:v>0.13333333</c:v>
                </c:pt>
                <c:pt idx="19">
                  <c:v>0.21929825</c:v>
                </c:pt>
                <c:pt idx="20">
                  <c:v>0.11336032</c:v>
                </c:pt>
                <c:pt idx="21">
                  <c:v>0.12295082</c:v>
                </c:pt>
                <c:pt idx="22">
                  <c:v>9.7959180000000007E-2</c:v>
                </c:pt>
                <c:pt idx="23">
                  <c:v>0.1147541</c:v>
                </c:pt>
                <c:pt idx="24">
                  <c:v>8.9430889999999999E-2</c:v>
                </c:pt>
                <c:pt idx="25">
                  <c:v>9.0163930000000003E-2</c:v>
                </c:pt>
                <c:pt idx="26">
                  <c:v>8.5020240000000011E-2</c:v>
                </c:pt>
                <c:pt idx="27">
                  <c:v>8.5714289999999999E-2</c:v>
                </c:pt>
                <c:pt idx="28">
                  <c:v>0.10655737999999999</c:v>
                </c:pt>
                <c:pt idx="29">
                  <c:v>7.7235769999999995E-2</c:v>
                </c:pt>
                <c:pt idx="30">
                  <c:v>8.5365850000000007E-2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Nootropics</c:v>
                </c:pt>
                <c:pt idx="1">
                  <c:v>Alpha-GPC</c:v>
                </c:pt>
                <c:pt idx="2">
                  <c:v>Choline</c:v>
                </c:pt>
                <c:pt idx="3">
                  <c:v>Citicoline</c:v>
                </c:pt>
                <c:pt idx="4">
                  <c:v>Lutein</c:v>
                </c:pt>
                <c:pt idx="5">
                  <c:v>Mushrooms </c:v>
                </c:pt>
                <c:pt idx="6">
                  <c:v>Ashwagandha</c:v>
                </c:pt>
                <c:pt idx="7">
                  <c:v>MSM</c:v>
                </c:pt>
                <c:pt idx="8">
                  <c:v>Glutathione</c:v>
                </c:pt>
                <c:pt idx="9">
                  <c:v>Synbiotics</c:v>
                </c:pt>
                <c:pt idx="10">
                  <c:v>CBD</c:v>
                </c:pt>
                <c:pt idx="11">
                  <c:v>Astaxanthin</c:v>
                </c:pt>
                <c:pt idx="12">
                  <c:v>Glucosamine</c:v>
                </c:pt>
                <c:pt idx="13">
                  <c:v>CoQ10</c:v>
                </c:pt>
                <c:pt idx="14">
                  <c:v>Biotin</c:v>
                </c:pt>
                <c:pt idx="15">
                  <c:v>Postbiotics</c:v>
                </c:pt>
                <c:pt idx="16">
                  <c:v>Vitamin K2</c:v>
                </c:pt>
                <c:pt idx="17">
                  <c:v>Collagen</c:v>
                </c:pt>
                <c:pt idx="18">
                  <c:v>Curcumin/ Turmeric</c:v>
                </c:pt>
                <c:pt idx="19">
                  <c:v>Protein Powder</c:v>
                </c:pt>
                <c:pt idx="20">
                  <c:v>Prebiotics</c:v>
                </c:pt>
                <c:pt idx="21">
                  <c:v>Antioxidants</c:v>
                </c:pt>
                <c:pt idx="22">
                  <c:v>Omega-3s </c:v>
                </c:pt>
                <c:pt idx="23">
                  <c:v>Melatonin</c:v>
                </c:pt>
                <c:pt idx="24">
                  <c:v>Calcium</c:v>
                </c:pt>
                <c:pt idx="25">
                  <c:v>Vitamin D</c:v>
                </c:pt>
                <c:pt idx="26">
                  <c:v>Iron</c:v>
                </c:pt>
                <c:pt idx="27">
                  <c:v>Probiotics</c:v>
                </c:pt>
                <c:pt idx="28">
                  <c:v>Magnesium</c:v>
                </c:pt>
                <c:pt idx="29">
                  <c:v>Vitamin C</c:v>
                </c:pt>
                <c:pt idx="30">
                  <c:v>Multivitamin</c:v>
                </c:pt>
              </c:strCache>
            </c:strRef>
          </c:cat>
          <c:val>
            <c:numRef>
              <c:f>Sheet1!$E$2:$E$32</c:f>
              <c:numCache>
                <c:formatCode>0%</c:formatCode>
                <c:ptCount val="31"/>
                <c:pt idx="0">
                  <c:v>0.11864407</c:v>
                </c:pt>
                <c:pt idx="1">
                  <c:v>0.10294117999999999</c:v>
                </c:pt>
                <c:pt idx="2">
                  <c:v>0.10067114000000001</c:v>
                </c:pt>
                <c:pt idx="3">
                  <c:v>7.8014180000000002E-2</c:v>
                </c:pt>
                <c:pt idx="4">
                  <c:v>5.4644810000000002E-2</c:v>
                </c:pt>
                <c:pt idx="5">
                  <c:v>8.8397790000000004E-2</c:v>
                </c:pt>
                <c:pt idx="6">
                  <c:v>0.18269231</c:v>
                </c:pt>
                <c:pt idx="7">
                  <c:v>8.6956520000000009E-2</c:v>
                </c:pt>
                <c:pt idx="8">
                  <c:v>7.2625700000000001E-2</c:v>
                </c:pt>
                <c:pt idx="9">
                  <c:v>8.1632650000000015E-2</c:v>
                </c:pt>
                <c:pt idx="10">
                  <c:v>8.2872929999999997E-2</c:v>
                </c:pt>
                <c:pt idx="11">
                  <c:v>7.5187970000000007E-2</c:v>
                </c:pt>
                <c:pt idx="12">
                  <c:v>5.3921570000000002E-2</c:v>
                </c:pt>
                <c:pt idx="13">
                  <c:v>9.032258E-2</c:v>
                </c:pt>
                <c:pt idx="14">
                  <c:v>6.5326629999999997E-2</c:v>
                </c:pt>
                <c:pt idx="15">
                  <c:v>9.4117650000000011E-2</c:v>
                </c:pt>
                <c:pt idx="16">
                  <c:v>4.5662099999999997E-2</c:v>
                </c:pt>
                <c:pt idx="17">
                  <c:v>8.3333329999999997E-2</c:v>
                </c:pt>
                <c:pt idx="18">
                  <c:v>6.6666669999999997E-2</c:v>
                </c:pt>
                <c:pt idx="19">
                  <c:v>8.77193E-2</c:v>
                </c:pt>
                <c:pt idx="20">
                  <c:v>4.8583000000000001E-2</c:v>
                </c:pt>
                <c:pt idx="21">
                  <c:v>6.9672129999999999E-2</c:v>
                </c:pt>
                <c:pt idx="22">
                  <c:v>5.7142859999999997E-2</c:v>
                </c:pt>
                <c:pt idx="23">
                  <c:v>4.0983609999999997E-2</c:v>
                </c:pt>
                <c:pt idx="24">
                  <c:v>1.219512E-2</c:v>
                </c:pt>
                <c:pt idx="25">
                  <c:v>3.2786889999999999E-2</c:v>
                </c:pt>
                <c:pt idx="26">
                  <c:v>3.238866E-2</c:v>
                </c:pt>
                <c:pt idx="27">
                  <c:v>4.0816329999999998E-2</c:v>
                </c:pt>
                <c:pt idx="28">
                  <c:v>4.9180330000000001E-2</c:v>
                </c:pt>
                <c:pt idx="29">
                  <c:v>2.8455279999999999E-2</c:v>
                </c:pt>
                <c:pt idx="30">
                  <c:v>2.8455279999999999E-2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Nootropics</c:v>
                </c:pt>
                <c:pt idx="1">
                  <c:v>Alpha-GPC</c:v>
                </c:pt>
                <c:pt idx="2">
                  <c:v>Choline</c:v>
                </c:pt>
                <c:pt idx="3">
                  <c:v>Citicoline</c:v>
                </c:pt>
                <c:pt idx="4">
                  <c:v>Lutein</c:v>
                </c:pt>
                <c:pt idx="5">
                  <c:v>Mushrooms </c:v>
                </c:pt>
                <c:pt idx="6">
                  <c:v>Ashwagandha</c:v>
                </c:pt>
                <c:pt idx="7">
                  <c:v>MSM</c:v>
                </c:pt>
                <c:pt idx="8">
                  <c:v>Glutathione</c:v>
                </c:pt>
                <c:pt idx="9">
                  <c:v>Synbiotics</c:v>
                </c:pt>
                <c:pt idx="10">
                  <c:v>CBD</c:v>
                </c:pt>
                <c:pt idx="11">
                  <c:v>Astaxanthin</c:v>
                </c:pt>
                <c:pt idx="12">
                  <c:v>Glucosamine</c:v>
                </c:pt>
                <c:pt idx="13">
                  <c:v>CoQ10</c:v>
                </c:pt>
                <c:pt idx="14">
                  <c:v>Biotin</c:v>
                </c:pt>
                <c:pt idx="15">
                  <c:v>Postbiotics</c:v>
                </c:pt>
                <c:pt idx="16">
                  <c:v>Vitamin K2</c:v>
                </c:pt>
                <c:pt idx="17">
                  <c:v>Collagen</c:v>
                </c:pt>
                <c:pt idx="18">
                  <c:v>Curcumin/ Turmeric</c:v>
                </c:pt>
                <c:pt idx="19">
                  <c:v>Protein Powder</c:v>
                </c:pt>
                <c:pt idx="20">
                  <c:v>Prebiotics</c:v>
                </c:pt>
                <c:pt idx="21">
                  <c:v>Antioxidants</c:v>
                </c:pt>
                <c:pt idx="22">
                  <c:v>Omega-3s </c:v>
                </c:pt>
                <c:pt idx="23">
                  <c:v>Melatonin</c:v>
                </c:pt>
                <c:pt idx="24">
                  <c:v>Calcium</c:v>
                </c:pt>
                <c:pt idx="25">
                  <c:v>Vitamin D</c:v>
                </c:pt>
                <c:pt idx="26">
                  <c:v>Iron</c:v>
                </c:pt>
                <c:pt idx="27">
                  <c:v>Probiotics</c:v>
                </c:pt>
                <c:pt idx="28">
                  <c:v>Magnesium</c:v>
                </c:pt>
                <c:pt idx="29">
                  <c:v>Vitamin C</c:v>
                </c:pt>
                <c:pt idx="30">
                  <c:v>Multivitamin</c:v>
                </c:pt>
              </c:strCache>
            </c:strRef>
          </c:cat>
          <c:val>
            <c:numRef>
              <c:f>Sheet1!$F$2:$F$32</c:f>
              <c:numCache>
                <c:formatCode>0%</c:formatCode>
                <c:ptCount val="31"/>
                <c:pt idx="0">
                  <c:v>1.694915E-2</c:v>
                </c:pt>
                <c:pt idx="1">
                  <c:v>0</c:v>
                </c:pt>
                <c:pt idx="2">
                  <c:v>2.684564E-2</c:v>
                </c:pt>
                <c:pt idx="3">
                  <c:v>2.12766E-2</c:v>
                </c:pt>
                <c:pt idx="4">
                  <c:v>2.1857919999999999E-2</c:v>
                </c:pt>
                <c:pt idx="5">
                  <c:v>2.209945E-2</c:v>
                </c:pt>
                <c:pt idx="6">
                  <c:v>4.8076920000000002E-2</c:v>
                </c:pt>
                <c:pt idx="7">
                  <c:v>0</c:v>
                </c:pt>
                <c:pt idx="8">
                  <c:v>0</c:v>
                </c:pt>
                <c:pt idx="9">
                  <c:v>2.721088E-2</c:v>
                </c:pt>
                <c:pt idx="10">
                  <c:v>1.657459E-2</c:v>
                </c:pt>
                <c:pt idx="11">
                  <c:v>2.2556389999999999E-2</c:v>
                </c:pt>
                <c:pt idx="12">
                  <c:v>9.8039200000000007E-3</c:v>
                </c:pt>
                <c:pt idx="13">
                  <c:v>6.45161E-3</c:v>
                </c:pt>
                <c:pt idx="14">
                  <c:v>2.01005E-2</c:v>
                </c:pt>
                <c:pt idx="15">
                  <c:v>5.8823499999999997E-3</c:v>
                </c:pt>
                <c:pt idx="16">
                  <c:v>4.5662100000000002E-3</c:v>
                </c:pt>
                <c:pt idx="17">
                  <c:v>2.5000000000000001E-2</c:v>
                </c:pt>
                <c:pt idx="18">
                  <c:v>2.9166669999999999E-2</c:v>
                </c:pt>
                <c:pt idx="19">
                  <c:v>2.1929819999999999E-2</c:v>
                </c:pt>
                <c:pt idx="20">
                  <c:v>4.048583E-2</c:v>
                </c:pt>
                <c:pt idx="21">
                  <c:v>3.6885250000000001E-2</c:v>
                </c:pt>
                <c:pt idx="22">
                  <c:v>2.8571429999999998E-2</c:v>
                </c:pt>
                <c:pt idx="23">
                  <c:v>2.459016E-2</c:v>
                </c:pt>
                <c:pt idx="24">
                  <c:v>3.252033E-2</c:v>
                </c:pt>
                <c:pt idx="25">
                  <c:v>1.229508E-2</c:v>
                </c:pt>
                <c:pt idx="26">
                  <c:v>3.6437249999999997E-2</c:v>
                </c:pt>
                <c:pt idx="27">
                  <c:v>3.673469E-2</c:v>
                </c:pt>
                <c:pt idx="28">
                  <c:v>2.459016E-2</c:v>
                </c:pt>
                <c:pt idx="29">
                  <c:v>3.252033E-2</c:v>
                </c:pt>
                <c:pt idx="30">
                  <c:v>3.252033E-2</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Nootropics</c:v>
                </c:pt>
                <c:pt idx="1">
                  <c:v>Alpha-GPC</c:v>
                </c:pt>
                <c:pt idx="2">
                  <c:v>Choline</c:v>
                </c:pt>
                <c:pt idx="3">
                  <c:v>Citicoline</c:v>
                </c:pt>
                <c:pt idx="4">
                  <c:v>Lutein</c:v>
                </c:pt>
                <c:pt idx="5">
                  <c:v>Mushrooms </c:v>
                </c:pt>
                <c:pt idx="6">
                  <c:v>Ashwagandha</c:v>
                </c:pt>
                <c:pt idx="7">
                  <c:v>MSM</c:v>
                </c:pt>
                <c:pt idx="8">
                  <c:v>Glutathione</c:v>
                </c:pt>
                <c:pt idx="9">
                  <c:v>Synbiotics</c:v>
                </c:pt>
                <c:pt idx="10">
                  <c:v>CBD</c:v>
                </c:pt>
                <c:pt idx="11">
                  <c:v>Astaxanthin</c:v>
                </c:pt>
                <c:pt idx="12">
                  <c:v>Glucosamine</c:v>
                </c:pt>
                <c:pt idx="13">
                  <c:v>CoQ10</c:v>
                </c:pt>
                <c:pt idx="14">
                  <c:v>Biotin</c:v>
                </c:pt>
                <c:pt idx="15">
                  <c:v>Postbiotics</c:v>
                </c:pt>
                <c:pt idx="16">
                  <c:v>Vitamin K2</c:v>
                </c:pt>
                <c:pt idx="17">
                  <c:v>Collagen</c:v>
                </c:pt>
                <c:pt idx="18">
                  <c:v>Curcumin/ Turmeric</c:v>
                </c:pt>
                <c:pt idx="19">
                  <c:v>Protein Powder</c:v>
                </c:pt>
                <c:pt idx="20">
                  <c:v>Prebiotics</c:v>
                </c:pt>
                <c:pt idx="21">
                  <c:v>Antioxidants</c:v>
                </c:pt>
                <c:pt idx="22">
                  <c:v>Omega-3s </c:v>
                </c:pt>
                <c:pt idx="23">
                  <c:v>Melatonin</c:v>
                </c:pt>
                <c:pt idx="24">
                  <c:v>Calcium</c:v>
                </c:pt>
                <c:pt idx="25">
                  <c:v>Vitamin D</c:v>
                </c:pt>
                <c:pt idx="26">
                  <c:v>Iron</c:v>
                </c:pt>
                <c:pt idx="27">
                  <c:v>Probiotics</c:v>
                </c:pt>
                <c:pt idx="28">
                  <c:v>Magnesium</c:v>
                </c:pt>
                <c:pt idx="29">
                  <c:v>Vitamin C</c:v>
                </c:pt>
                <c:pt idx="30">
                  <c:v>Multivitamin</c:v>
                </c:pt>
              </c:strCache>
            </c:strRef>
          </c:cat>
          <c:val>
            <c:numRef>
              <c:f>Sheet1!$G$2:$G$32</c:f>
              <c:numCache>
                <c:formatCode>0%</c:formatCode>
                <c:ptCount val="31"/>
                <c:pt idx="0">
                  <c:v>0.19491525000000001</c:v>
                </c:pt>
                <c:pt idx="1">
                  <c:v>0.22794117999999999</c:v>
                </c:pt>
                <c:pt idx="2">
                  <c:v>0.17449664000000001</c:v>
                </c:pt>
                <c:pt idx="3">
                  <c:v>0.20567376000000001</c:v>
                </c:pt>
                <c:pt idx="4">
                  <c:v>0.23497267999999999</c:v>
                </c:pt>
                <c:pt idx="5">
                  <c:v>0.27624309000000002</c:v>
                </c:pt>
                <c:pt idx="6">
                  <c:v>0.21153846000000001</c:v>
                </c:pt>
                <c:pt idx="7">
                  <c:v>0.18115941999999999</c:v>
                </c:pt>
                <c:pt idx="8">
                  <c:v>0.26256983</c:v>
                </c:pt>
                <c:pt idx="9">
                  <c:v>0.16326531</c:v>
                </c:pt>
                <c:pt idx="10">
                  <c:v>0.19889503</c:v>
                </c:pt>
                <c:pt idx="11">
                  <c:v>0.19548872</c:v>
                </c:pt>
                <c:pt idx="12">
                  <c:v>0.22058823999999999</c:v>
                </c:pt>
                <c:pt idx="13">
                  <c:v>0.21935484</c:v>
                </c:pt>
                <c:pt idx="14">
                  <c:v>0.20100503</c:v>
                </c:pt>
                <c:pt idx="15">
                  <c:v>0.14705882000000001</c:v>
                </c:pt>
                <c:pt idx="16">
                  <c:v>0.17351597999999999</c:v>
                </c:pt>
                <c:pt idx="17">
                  <c:v>0.05</c:v>
                </c:pt>
                <c:pt idx="18">
                  <c:v>0.12083333</c:v>
                </c:pt>
                <c:pt idx="19">
                  <c:v>4.8245610000000001E-2</c:v>
                </c:pt>
                <c:pt idx="20">
                  <c:v>3.6437249999999997E-2</c:v>
                </c:pt>
                <c:pt idx="21">
                  <c:v>1.229508E-2</c:v>
                </c:pt>
                <c:pt idx="22">
                  <c:v>1.22449E-2</c:v>
                </c:pt>
                <c:pt idx="23">
                  <c:v>1.6393439999999999E-2</c:v>
                </c:pt>
                <c:pt idx="24">
                  <c:v>3.6585369999999999E-2</c:v>
                </c:pt>
                <c:pt idx="25">
                  <c:v>8.1967199999999994E-3</c:v>
                </c:pt>
                <c:pt idx="26">
                  <c:v>1.214575E-2</c:v>
                </c:pt>
                <c:pt idx="27">
                  <c:v>8.1632700000000002E-3</c:v>
                </c:pt>
                <c:pt idx="28">
                  <c:v>8.1967199999999994E-3</c:v>
                </c:pt>
                <c:pt idx="29">
                  <c:v>4.0650399999999998E-3</c:v>
                </c:pt>
                <c:pt idx="30">
                  <c:v>0</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Choline</c:v>
                </c:pt>
                <c:pt idx="1">
                  <c:v>Biotin</c:v>
                </c:pt>
                <c:pt idx="2">
                  <c:v>Alpha-GPC</c:v>
                </c:pt>
                <c:pt idx="3">
                  <c:v>Vitamin K2</c:v>
                </c:pt>
                <c:pt idx="4">
                  <c:v>Ashwagandha</c:v>
                </c:pt>
                <c:pt idx="5">
                  <c:v>Citicoline</c:v>
                </c:pt>
                <c:pt idx="6">
                  <c:v>Astaxanthin</c:v>
                </c:pt>
                <c:pt idx="7">
                  <c:v>Mushrooms </c:v>
                </c:pt>
                <c:pt idx="8">
                  <c:v>Synbiotics</c:v>
                </c:pt>
                <c:pt idx="9">
                  <c:v>Nootropics</c:v>
                </c:pt>
                <c:pt idx="10">
                  <c:v>Curcumin/ Turmeric</c:v>
                </c:pt>
                <c:pt idx="11">
                  <c:v>CBD</c:v>
                </c:pt>
                <c:pt idx="12">
                  <c:v>Glutathione</c:v>
                </c:pt>
                <c:pt idx="13">
                  <c:v>Melatonin</c:v>
                </c:pt>
                <c:pt idx="14">
                  <c:v>CoQ10</c:v>
                </c:pt>
                <c:pt idx="15">
                  <c:v>MSM</c:v>
                </c:pt>
                <c:pt idx="16">
                  <c:v>Glucosamine</c:v>
                </c:pt>
                <c:pt idx="17">
                  <c:v>Antioxidants</c:v>
                </c:pt>
                <c:pt idx="18">
                  <c:v>Postbiotics</c:v>
                </c:pt>
                <c:pt idx="19">
                  <c:v>Protein Powder</c:v>
                </c:pt>
                <c:pt idx="20">
                  <c:v>Omega-3s </c:v>
                </c:pt>
                <c:pt idx="21">
                  <c:v>Collagen</c:v>
                </c:pt>
                <c:pt idx="22">
                  <c:v>Lutein</c:v>
                </c:pt>
                <c:pt idx="23">
                  <c:v>Iron</c:v>
                </c:pt>
                <c:pt idx="24">
                  <c:v>Prebiotics</c:v>
                </c:pt>
                <c:pt idx="25">
                  <c:v>Magnesium</c:v>
                </c:pt>
                <c:pt idx="26">
                  <c:v>Probiotics</c:v>
                </c:pt>
                <c:pt idx="27">
                  <c:v>Calcium</c:v>
                </c:pt>
                <c:pt idx="28">
                  <c:v>Vitamin D</c:v>
                </c:pt>
                <c:pt idx="29">
                  <c:v>Multivitamin</c:v>
                </c:pt>
                <c:pt idx="30">
                  <c:v>Vitamin C</c:v>
                </c:pt>
              </c:strCache>
            </c:strRef>
          </c:cat>
          <c:val>
            <c:numRef>
              <c:f>Sheet1!$B$2:$B$32</c:f>
              <c:numCache>
                <c:formatCode>0%</c:formatCode>
                <c:ptCount val="31"/>
                <c:pt idx="0">
                  <c:v>9.6153849999999999E-2</c:v>
                </c:pt>
                <c:pt idx="1">
                  <c:v>0.12542373000000001</c:v>
                </c:pt>
                <c:pt idx="2">
                  <c:v>0.12935323000000001</c:v>
                </c:pt>
                <c:pt idx="3">
                  <c:v>0.13178295000000001</c:v>
                </c:pt>
                <c:pt idx="4">
                  <c:v>0.13253012</c:v>
                </c:pt>
                <c:pt idx="5">
                  <c:v>0.13483145999999999</c:v>
                </c:pt>
                <c:pt idx="6">
                  <c:v>0.13718411999999999</c:v>
                </c:pt>
                <c:pt idx="7">
                  <c:v>0.13877550999999999</c:v>
                </c:pt>
                <c:pt idx="8">
                  <c:v>0.14503816999999999</c:v>
                </c:pt>
                <c:pt idx="9">
                  <c:v>0.14736842</c:v>
                </c:pt>
                <c:pt idx="10">
                  <c:v>0.14765101</c:v>
                </c:pt>
                <c:pt idx="11">
                  <c:v>0.14857143</c:v>
                </c:pt>
                <c:pt idx="12">
                  <c:v>0.16129031999999999</c:v>
                </c:pt>
                <c:pt idx="13">
                  <c:v>0.16216216</c:v>
                </c:pt>
                <c:pt idx="14">
                  <c:v>0.17488788999999999</c:v>
                </c:pt>
                <c:pt idx="15">
                  <c:v>0.17499999999999999</c:v>
                </c:pt>
                <c:pt idx="16">
                  <c:v>0.18122977000000001</c:v>
                </c:pt>
                <c:pt idx="17">
                  <c:v>0.18181818</c:v>
                </c:pt>
                <c:pt idx="18">
                  <c:v>0.19354838999999999</c:v>
                </c:pt>
                <c:pt idx="19">
                  <c:v>0.22222222</c:v>
                </c:pt>
                <c:pt idx="20">
                  <c:v>0.24840764000000001</c:v>
                </c:pt>
                <c:pt idx="21">
                  <c:v>0.26349205999999997</c:v>
                </c:pt>
                <c:pt idx="22">
                  <c:v>0.26537217000000002</c:v>
                </c:pt>
                <c:pt idx="23">
                  <c:v>0.28617363000000001</c:v>
                </c:pt>
                <c:pt idx="24">
                  <c:v>0.29746834999999999</c:v>
                </c:pt>
                <c:pt idx="25">
                  <c:v>0.30254776999999999</c:v>
                </c:pt>
                <c:pt idx="26">
                  <c:v>0.33865814999999999</c:v>
                </c:pt>
                <c:pt idx="27">
                  <c:v>0.34394903999999998</c:v>
                </c:pt>
                <c:pt idx="28">
                  <c:v>0.35350317999999997</c:v>
                </c:pt>
                <c:pt idx="29">
                  <c:v>0.38730158999999997</c:v>
                </c:pt>
                <c:pt idx="30">
                  <c:v>0.42721519000000002</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Choline</c:v>
                </c:pt>
                <c:pt idx="1">
                  <c:v>Biotin</c:v>
                </c:pt>
                <c:pt idx="2">
                  <c:v>Alpha-GPC</c:v>
                </c:pt>
                <c:pt idx="3">
                  <c:v>Vitamin K2</c:v>
                </c:pt>
                <c:pt idx="4">
                  <c:v>Ashwagandha</c:v>
                </c:pt>
                <c:pt idx="5">
                  <c:v>Citicoline</c:v>
                </c:pt>
                <c:pt idx="6">
                  <c:v>Astaxanthin</c:v>
                </c:pt>
                <c:pt idx="7">
                  <c:v>Mushrooms </c:v>
                </c:pt>
                <c:pt idx="8">
                  <c:v>Synbiotics</c:v>
                </c:pt>
                <c:pt idx="9">
                  <c:v>Nootropics</c:v>
                </c:pt>
                <c:pt idx="10">
                  <c:v>Curcumin/ Turmeric</c:v>
                </c:pt>
                <c:pt idx="11">
                  <c:v>CBD</c:v>
                </c:pt>
                <c:pt idx="12">
                  <c:v>Glutathione</c:v>
                </c:pt>
                <c:pt idx="13">
                  <c:v>Melatonin</c:v>
                </c:pt>
                <c:pt idx="14">
                  <c:v>CoQ10</c:v>
                </c:pt>
                <c:pt idx="15">
                  <c:v>MSM</c:v>
                </c:pt>
                <c:pt idx="16">
                  <c:v>Glucosamine</c:v>
                </c:pt>
                <c:pt idx="17">
                  <c:v>Antioxidants</c:v>
                </c:pt>
                <c:pt idx="18">
                  <c:v>Postbiotics</c:v>
                </c:pt>
                <c:pt idx="19">
                  <c:v>Protein Powder</c:v>
                </c:pt>
                <c:pt idx="20">
                  <c:v>Omega-3s </c:v>
                </c:pt>
                <c:pt idx="21">
                  <c:v>Collagen</c:v>
                </c:pt>
                <c:pt idx="22">
                  <c:v>Lutein</c:v>
                </c:pt>
                <c:pt idx="23">
                  <c:v>Iron</c:v>
                </c:pt>
                <c:pt idx="24">
                  <c:v>Prebiotics</c:v>
                </c:pt>
                <c:pt idx="25">
                  <c:v>Magnesium</c:v>
                </c:pt>
                <c:pt idx="26">
                  <c:v>Probiotics</c:v>
                </c:pt>
                <c:pt idx="27">
                  <c:v>Calcium</c:v>
                </c:pt>
                <c:pt idx="28">
                  <c:v>Vitamin D</c:v>
                </c:pt>
                <c:pt idx="29">
                  <c:v>Multivitamin</c:v>
                </c:pt>
                <c:pt idx="30">
                  <c:v>Vitamin C</c:v>
                </c:pt>
              </c:strCache>
            </c:strRef>
          </c:cat>
          <c:val>
            <c:numRef>
              <c:f>Sheet1!$C$2:$C$32</c:f>
              <c:numCache>
                <c:formatCode>0%</c:formatCode>
                <c:ptCount val="31"/>
                <c:pt idx="0">
                  <c:v>0.29807692000000002</c:v>
                </c:pt>
                <c:pt idx="1">
                  <c:v>0.33220338999999999</c:v>
                </c:pt>
                <c:pt idx="2">
                  <c:v>0.22388060000000001</c:v>
                </c:pt>
                <c:pt idx="3">
                  <c:v>0.28682171000000001</c:v>
                </c:pt>
                <c:pt idx="4">
                  <c:v>0.21084337</c:v>
                </c:pt>
                <c:pt idx="5">
                  <c:v>0.24719100999999999</c:v>
                </c:pt>
                <c:pt idx="6">
                  <c:v>0.23826715000000001</c:v>
                </c:pt>
                <c:pt idx="7">
                  <c:v>0.22857142999999999</c:v>
                </c:pt>
                <c:pt idx="8">
                  <c:v>0.26717556999999997</c:v>
                </c:pt>
                <c:pt idx="9">
                  <c:v>0.22105263</c:v>
                </c:pt>
                <c:pt idx="10">
                  <c:v>0.27852348999999998</c:v>
                </c:pt>
                <c:pt idx="11">
                  <c:v>0.21142857000000001</c:v>
                </c:pt>
                <c:pt idx="12">
                  <c:v>0.27956988999999999</c:v>
                </c:pt>
                <c:pt idx="13">
                  <c:v>0.27027026999999998</c:v>
                </c:pt>
                <c:pt idx="14">
                  <c:v>0.27354260000000002</c:v>
                </c:pt>
                <c:pt idx="15">
                  <c:v>0.22083332999999999</c:v>
                </c:pt>
                <c:pt idx="16">
                  <c:v>0.33009708999999998</c:v>
                </c:pt>
                <c:pt idx="17">
                  <c:v>0.34415583999999999</c:v>
                </c:pt>
                <c:pt idx="18">
                  <c:v>0.30824372999999999</c:v>
                </c:pt>
                <c:pt idx="19">
                  <c:v>0.22875817000000001</c:v>
                </c:pt>
                <c:pt idx="20">
                  <c:v>0.31847133999999999</c:v>
                </c:pt>
                <c:pt idx="21">
                  <c:v>0.32380952000000002</c:v>
                </c:pt>
                <c:pt idx="22">
                  <c:v>0.36245955000000002</c:v>
                </c:pt>
                <c:pt idx="23">
                  <c:v>0.31189710999999998</c:v>
                </c:pt>
                <c:pt idx="24">
                  <c:v>0.27531645999999999</c:v>
                </c:pt>
                <c:pt idx="25">
                  <c:v>0.2611465</c:v>
                </c:pt>
                <c:pt idx="26">
                  <c:v>0.28434504999999999</c:v>
                </c:pt>
                <c:pt idx="27">
                  <c:v>0.28343949000000002</c:v>
                </c:pt>
                <c:pt idx="28">
                  <c:v>0.29617833999999998</c:v>
                </c:pt>
                <c:pt idx="29">
                  <c:v>0.28571428999999998</c:v>
                </c:pt>
                <c:pt idx="30">
                  <c:v>0.26582277999999998</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Choline</c:v>
                </c:pt>
                <c:pt idx="1">
                  <c:v>Biotin</c:v>
                </c:pt>
                <c:pt idx="2">
                  <c:v>Alpha-GPC</c:v>
                </c:pt>
                <c:pt idx="3">
                  <c:v>Vitamin K2</c:v>
                </c:pt>
                <c:pt idx="4">
                  <c:v>Ashwagandha</c:v>
                </c:pt>
                <c:pt idx="5">
                  <c:v>Citicoline</c:v>
                </c:pt>
                <c:pt idx="6">
                  <c:v>Astaxanthin</c:v>
                </c:pt>
                <c:pt idx="7">
                  <c:v>Mushrooms </c:v>
                </c:pt>
                <c:pt idx="8">
                  <c:v>Synbiotics</c:v>
                </c:pt>
                <c:pt idx="9">
                  <c:v>Nootropics</c:v>
                </c:pt>
                <c:pt idx="10">
                  <c:v>Curcumin/ Turmeric</c:v>
                </c:pt>
                <c:pt idx="11">
                  <c:v>CBD</c:v>
                </c:pt>
                <c:pt idx="12">
                  <c:v>Glutathione</c:v>
                </c:pt>
                <c:pt idx="13">
                  <c:v>Melatonin</c:v>
                </c:pt>
                <c:pt idx="14">
                  <c:v>CoQ10</c:v>
                </c:pt>
                <c:pt idx="15">
                  <c:v>MSM</c:v>
                </c:pt>
                <c:pt idx="16">
                  <c:v>Glucosamine</c:v>
                </c:pt>
                <c:pt idx="17">
                  <c:v>Antioxidants</c:v>
                </c:pt>
                <c:pt idx="18">
                  <c:v>Postbiotics</c:v>
                </c:pt>
                <c:pt idx="19">
                  <c:v>Protein Powder</c:v>
                </c:pt>
                <c:pt idx="20">
                  <c:v>Omega-3s </c:v>
                </c:pt>
                <c:pt idx="21">
                  <c:v>Collagen</c:v>
                </c:pt>
                <c:pt idx="22">
                  <c:v>Lutein</c:v>
                </c:pt>
                <c:pt idx="23">
                  <c:v>Iron</c:v>
                </c:pt>
                <c:pt idx="24">
                  <c:v>Prebiotics</c:v>
                </c:pt>
                <c:pt idx="25">
                  <c:v>Magnesium</c:v>
                </c:pt>
                <c:pt idx="26">
                  <c:v>Probiotics</c:v>
                </c:pt>
                <c:pt idx="27">
                  <c:v>Calcium</c:v>
                </c:pt>
                <c:pt idx="28">
                  <c:v>Vitamin D</c:v>
                </c:pt>
                <c:pt idx="29">
                  <c:v>Multivitamin</c:v>
                </c:pt>
                <c:pt idx="30">
                  <c:v>Vitamin C</c:v>
                </c:pt>
              </c:strCache>
            </c:strRef>
          </c:cat>
          <c:val>
            <c:numRef>
              <c:f>Sheet1!$D$2:$D$32</c:f>
              <c:numCache>
                <c:formatCode>0%</c:formatCode>
                <c:ptCount val="31"/>
                <c:pt idx="0">
                  <c:v>0.22596153999999999</c:v>
                </c:pt>
                <c:pt idx="1">
                  <c:v>0.28813559</c:v>
                </c:pt>
                <c:pt idx="2">
                  <c:v>0.26865672000000002</c:v>
                </c:pt>
                <c:pt idx="3">
                  <c:v>0.29844960999999998</c:v>
                </c:pt>
                <c:pt idx="4">
                  <c:v>0.31325301</c:v>
                </c:pt>
                <c:pt idx="5">
                  <c:v>0.2752809</c:v>
                </c:pt>
                <c:pt idx="6">
                  <c:v>0.32851985999999989</c:v>
                </c:pt>
                <c:pt idx="7">
                  <c:v>0.29795917999999999</c:v>
                </c:pt>
                <c:pt idx="8">
                  <c:v>0.31679389000000002</c:v>
                </c:pt>
                <c:pt idx="9">
                  <c:v>0.28947368000000001</c:v>
                </c:pt>
                <c:pt idx="10">
                  <c:v>0.29530201</c:v>
                </c:pt>
                <c:pt idx="11">
                  <c:v>0.36</c:v>
                </c:pt>
                <c:pt idx="12">
                  <c:v>0.28315412000000001</c:v>
                </c:pt>
                <c:pt idx="13">
                  <c:v>0.32094594999999998</c:v>
                </c:pt>
                <c:pt idx="14">
                  <c:v>0.30493273999999998</c:v>
                </c:pt>
                <c:pt idx="15">
                  <c:v>0.30416666999999997</c:v>
                </c:pt>
                <c:pt idx="16">
                  <c:v>0.28478964000000001</c:v>
                </c:pt>
                <c:pt idx="17">
                  <c:v>0.24350648999999999</c:v>
                </c:pt>
                <c:pt idx="18">
                  <c:v>0.29032258</c:v>
                </c:pt>
                <c:pt idx="19">
                  <c:v>0.30065359000000003</c:v>
                </c:pt>
                <c:pt idx="20">
                  <c:v>0.22929936000000001</c:v>
                </c:pt>
                <c:pt idx="21">
                  <c:v>0.23492062999999999</c:v>
                </c:pt>
                <c:pt idx="22">
                  <c:v>0.18446602000000001</c:v>
                </c:pt>
                <c:pt idx="23">
                  <c:v>0.22508038999999999</c:v>
                </c:pt>
                <c:pt idx="24">
                  <c:v>0.27531645999999999</c:v>
                </c:pt>
                <c:pt idx="25">
                  <c:v>0.22611465</c:v>
                </c:pt>
                <c:pt idx="26">
                  <c:v>0.22044728</c:v>
                </c:pt>
                <c:pt idx="27">
                  <c:v>0.21656051000000001</c:v>
                </c:pt>
                <c:pt idx="28">
                  <c:v>0.20382165999999999</c:v>
                </c:pt>
                <c:pt idx="29">
                  <c:v>0.18095238</c:v>
                </c:pt>
                <c:pt idx="30">
                  <c:v>0.17405063000000001</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Choline</c:v>
                </c:pt>
                <c:pt idx="1">
                  <c:v>Biotin</c:v>
                </c:pt>
                <c:pt idx="2">
                  <c:v>Alpha-GPC</c:v>
                </c:pt>
                <c:pt idx="3">
                  <c:v>Vitamin K2</c:v>
                </c:pt>
                <c:pt idx="4">
                  <c:v>Ashwagandha</c:v>
                </c:pt>
                <c:pt idx="5">
                  <c:v>Citicoline</c:v>
                </c:pt>
                <c:pt idx="6">
                  <c:v>Astaxanthin</c:v>
                </c:pt>
                <c:pt idx="7">
                  <c:v>Mushrooms </c:v>
                </c:pt>
                <c:pt idx="8">
                  <c:v>Synbiotics</c:v>
                </c:pt>
                <c:pt idx="9">
                  <c:v>Nootropics</c:v>
                </c:pt>
                <c:pt idx="10">
                  <c:v>Curcumin/ Turmeric</c:v>
                </c:pt>
                <c:pt idx="11">
                  <c:v>CBD</c:v>
                </c:pt>
                <c:pt idx="12">
                  <c:v>Glutathione</c:v>
                </c:pt>
                <c:pt idx="13">
                  <c:v>Melatonin</c:v>
                </c:pt>
                <c:pt idx="14">
                  <c:v>CoQ10</c:v>
                </c:pt>
                <c:pt idx="15">
                  <c:v>MSM</c:v>
                </c:pt>
                <c:pt idx="16">
                  <c:v>Glucosamine</c:v>
                </c:pt>
                <c:pt idx="17">
                  <c:v>Antioxidants</c:v>
                </c:pt>
                <c:pt idx="18">
                  <c:v>Postbiotics</c:v>
                </c:pt>
                <c:pt idx="19">
                  <c:v>Protein Powder</c:v>
                </c:pt>
                <c:pt idx="20">
                  <c:v>Omega-3s </c:v>
                </c:pt>
                <c:pt idx="21">
                  <c:v>Collagen</c:v>
                </c:pt>
                <c:pt idx="22">
                  <c:v>Lutein</c:v>
                </c:pt>
                <c:pt idx="23">
                  <c:v>Iron</c:v>
                </c:pt>
                <c:pt idx="24">
                  <c:v>Prebiotics</c:v>
                </c:pt>
                <c:pt idx="25">
                  <c:v>Magnesium</c:v>
                </c:pt>
                <c:pt idx="26">
                  <c:v>Probiotics</c:v>
                </c:pt>
                <c:pt idx="27">
                  <c:v>Calcium</c:v>
                </c:pt>
                <c:pt idx="28">
                  <c:v>Vitamin D</c:v>
                </c:pt>
                <c:pt idx="29">
                  <c:v>Multivitamin</c:v>
                </c:pt>
                <c:pt idx="30">
                  <c:v>Vitamin C</c:v>
                </c:pt>
              </c:strCache>
            </c:strRef>
          </c:cat>
          <c:val>
            <c:numRef>
              <c:f>Sheet1!$E$2:$E$32</c:f>
              <c:numCache>
                <c:formatCode>0%</c:formatCode>
                <c:ptCount val="31"/>
                <c:pt idx="0">
                  <c:v>0.22115385000000001</c:v>
                </c:pt>
                <c:pt idx="1">
                  <c:v>0.16271186000000001</c:v>
                </c:pt>
                <c:pt idx="2">
                  <c:v>0.22885572000000001</c:v>
                </c:pt>
                <c:pt idx="3">
                  <c:v>0.16666666999999999</c:v>
                </c:pt>
                <c:pt idx="4">
                  <c:v>0.16265060000000001</c:v>
                </c:pt>
                <c:pt idx="5">
                  <c:v>0.20786516999999999</c:v>
                </c:pt>
                <c:pt idx="6">
                  <c:v>0.16967509</c:v>
                </c:pt>
                <c:pt idx="7">
                  <c:v>0.17959184</c:v>
                </c:pt>
                <c:pt idx="8">
                  <c:v>0.16412214</c:v>
                </c:pt>
                <c:pt idx="9">
                  <c:v>0.18421053000000001</c:v>
                </c:pt>
                <c:pt idx="10">
                  <c:v>0.15436242</c:v>
                </c:pt>
                <c:pt idx="11">
                  <c:v>0.16571428999999999</c:v>
                </c:pt>
                <c:pt idx="12">
                  <c:v>0.16129031999999999</c:v>
                </c:pt>
                <c:pt idx="13">
                  <c:v>0.13175676</c:v>
                </c:pt>
                <c:pt idx="14">
                  <c:v>0.16143498000000001</c:v>
                </c:pt>
                <c:pt idx="15">
                  <c:v>0.16666666999999999</c:v>
                </c:pt>
                <c:pt idx="16">
                  <c:v>0.12944984000000001</c:v>
                </c:pt>
                <c:pt idx="17">
                  <c:v>0.12987013</c:v>
                </c:pt>
                <c:pt idx="18">
                  <c:v>0.10752688000000001</c:v>
                </c:pt>
                <c:pt idx="19">
                  <c:v>0.15686275</c:v>
                </c:pt>
                <c:pt idx="20">
                  <c:v>0.12738853999999999</c:v>
                </c:pt>
                <c:pt idx="21">
                  <c:v>0.10476190000000001</c:v>
                </c:pt>
                <c:pt idx="22">
                  <c:v>0.10032362</c:v>
                </c:pt>
                <c:pt idx="23">
                  <c:v>9.9678459999999997E-2</c:v>
                </c:pt>
                <c:pt idx="24">
                  <c:v>9.1772149999999997E-2</c:v>
                </c:pt>
                <c:pt idx="25">
                  <c:v>0.1433121</c:v>
                </c:pt>
                <c:pt idx="26">
                  <c:v>0.12140575000000001</c:v>
                </c:pt>
                <c:pt idx="27">
                  <c:v>9.5541399999999999E-2</c:v>
                </c:pt>
                <c:pt idx="28">
                  <c:v>9.5541399999999999E-2</c:v>
                </c:pt>
                <c:pt idx="29">
                  <c:v>9.2063489999999998E-2</c:v>
                </c:pt>
                <c:pt idx="30">
                  <c:v>7.9113920000000004E-2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Choline</c:v>
                </c:pt>
                <c:pt idx="1">
                  <c:v>Biotin</c:v>
                </c:pt>
                <c:pt idx="2">
                  <c:v>Alpha-GPC</c:v>
                </c:pt>
                <c:pt idx="3">
                  <c:v>Vitamin K2</c:v>
                </c:pt>
                <c:pt idx="4">
                  <c:v>Ashwagandha</c:v>
                </c:pt>
                <c:pt idx="5">
                  <c:v>Citicoline</c:v>
                </c:pt>
                <c:pt idx="6">
                  <c:v>Astaxanthin</c:v>
                </c:pt>
                <c:pt idx="7">
                  <c:v>Mushrooms </c:v>
                </c:pt>
                <c:pt idx="8">
                  <c:v>Synbiotics</c:v>
                </c:pt>
                <c:pt idx="9">
                  <c:v>Nootropics</c:v>
                </c:pt>
                <c:pt idx="10">
                  <c:v>Curcumin/ Turmeric</c:v>
                </c:pt>
                <c:pt idx="11">
                  <c:v>CBD</c:v>
                </c:pt>
                <c:pt idx="12">
                  <c:v>Glutathione</c:v>
                </c:pt>
                <c:pt idx="13">
                  <c:v>Melatonin</c:v>
                </c:pt>
                <c:pt idx="14">
                  <c:v>CoQ10</c:v>
                </c:pt>
                <c:pt idx="15">
                  <c:v>MSM</c:v>
                </c:pt>
                <c:pt idx="16">
                  <c:v>Glucosamine</c:v>
                </c:pt>
                <c:pt idx="17">
                  <c:v>Antioxidants</c:v>
                </c:pt>
                <c:pt idx="18">
                  <c:v>Postbiotics</c:v>
                </c:pt>
                <c:pt idx="19">
                  <c:v>Protein Powder</c:v>
                </c:pt>
                <c:pt idx="20">
                  <c:v>Omega-3s </c:v>
                </c:pt>
                <c:pt idx="21">
                  <c:v>Collagen</c:v>
                </c:pt>
                <c:pt idx="22">
                  <c:v>Lutein</c:v>
                </c:pt>
                <c:pt idx="23">
                  <c:v>Iron</c:v>
                </c:pt>
                <c:pt idx="24">
                  <c:v>Prebiotics</c:v>
                </c:pt>
                <c:pt idx="25">
                  <c:v>Magnesium</c:v>
                </c:pt>
                <c:pt idx="26">
                  <c:v>Probiotics</c:v>
                </c:pt>
                <c:pt idx="27">
                  <c:v>Calcium</c:v>
                </c:pt>
                <c:pt idx="28">
                  <c:v>Vitamin D</c:v>
                </c:pt>
                <c:pt idx="29">
                  <c:v>Multivitamin</c:v>
                </c:pt>
                <c:pt idx="30">
                  <c:v>Vitamin C</c:v>
                </c:pt>
              </c:strCache>
            </c:strRef>
          </c:cat>
          <c:val>
            <c:numRef>
              <c:f>Sheet1!$F$2:$F$32</c:f>
              <c:numCache>
                <c:formatCode>0%</c:formatCode>
                <c:ptCount val="31"/>
                <c:pt idx="0">
                  <c:v>7.6923079999999991E-2</c:v>
                </c:pt>
                <c:pt idx="1">
                  <c:v>4.0677969999999987E-2</c:v>
                </c:pt>
                <c:pt idx="2">
                  <c:v>5.9701490000000003E-2</c:v>
                </c:pt>
                <c:pt idx="3">
                  <c:v>5.4263569999999997E-2</c:v>
                </c:pt>
                <c:pt idx="4">
                  <c:v>0.10843373000000001</c:v>
                </c:pt>
                <c:pt idx="5">
                  <c:v>6.7415729999999993E-2</c:v>
                </c:pt>
                <c:pt idx="6">
                  <c:v>4.693141E-2</c:v>
                </c:pt>
                <c:pt idx="7">
                  <c:v>6.1224489999999993E-2</c:v>
                </c:pt>
                <c:pt idx="8">
                  <c:v>4.1984729999999998E-2</c:v>
                </c:pt>
                <c:pt idx="9">
                  <c:v>9.4736840000000003E-2</c:v>
                </c:pt>
                <c:pt idx="10">
                  <c:v>6.040268E-2</c:v>
                </c:pt>
                <c:pt idx="11">
                  <c:v>6.2857139999999992E-2</c:v>
                </c:pt>
                <c:pt idx="12">
                  <c:v>5.0179210000000002E-2</c:v>
                </c:pt>
                <c:pt idx="13">
                  <c:v>5.743243E-2</c:v>
                </c:pt>
                <c:pt idx="14">
                  <c:v>4.9327349999999999E-2</c:v>
                </c:pt>
                <c:pt idx="15">
                  <c:v>5.8333330000000003E-2</c:v>
                </c:pt>
                <c:pt idx="16">
                  <c:v>3.5598709999999999E-2</c:v>
                </c:pt>
                <c:pt idx="17">
                  <c:v>4.5454550000000003E-2</c:v>
                </c:pt>
                <c:pt idx="18">
                  <c:v>5.7347670000000003E-2</c:v>
                </c:pt>
                <c:pt idx="19">
                  <c:v>4.5751630000000001E-2</c:v>
                </c:pt>
                <c:pt idx="20">
                  <c:v>5.095541E-2</c:v>
                </c:pt>
                <c:pt idx="21">
                  <c:v>5.3968250000000002E-2</c:v>
                </c:pt>
                <c:pt idx="22">
                  <c:v>5.8252430000000001E-2</c:v>
                </c:pt>
                <c:pt idx="23">
                  <c:v>4.8231510000000012E-2</c:v>
                </c:pt>
                <c:pt idx="24">
                  <c:v>3.7974679999999997E-2</c:v>
                </c:pt>
                <c:pt idx="25">
                  <c:v>4.4585990000000013E-2</c:v>
                </c:pt>
                <c:pt idx="26">
                  <c:v>2.2364220000000001E-2</c:v>
                </c:pt>
                <c:pt idx="27">
                  <c:v>4.4585990000000013E-2</c:v>
                </c:pt>
                <c:pt idx="28">
                  <c:v>3.5031850000000003E-2</c:v>
                </c:pt>
                <c:pt idx="29">
                  <c:v>3.8095240000000002E-2</c:v>
                </c:pt>
                <c:pt idx="30">
                  <c:v>3.7974679999999997E-2</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Choline</c:v>
                </c:pt>
                <c:pt idx="1">
                  <c:v>Biotin</c:v>
                </c:pt>
                <c:pt idx="2">
                  <c:v>Alpha-GPC</c:v>
                </c:pt>
                <c:pt idx="3">
                  <c:v>Vitamin K2</c:v>
                </c:pt>
                <c:pt idx="4">
                  <c:v>Ashwagandha</c:v>
                </c:pt>
                <c:pt idx="5">
                  <c:v>Citicoline</c:v>
                </c:pt>
                <c:pt idx="6">
                  <c:v>Astaxanthin</c:v>
                </c:pt>
                <c:pt idx="7">
                  <c:v>Mushrooms </c:v>
                </c:pt>
                <c:pt idx="8">
                  <c:v>Synbiotics</c:v>
                </c:pt>
                <c:pt idx="9">
                  <c:v>Nootropics</c:v>
                </c:pt>
                <c:pt idx="10">
                  <c:v>Curcumin/ Turmeric</c:v>
                </c:pt>
                <c:pt idx="11">
                  <c:v>CBD</c:v>
                </c:pt>
                <c:pt idx="12">
                  <c:v>Glutathione</c:v>
                </c:pt>
                <c:pt idx="13">
                  <c:v>Melatonin</c:v>
                </c:pt>
                <c:pt idx="14">
                  <c:v>CoQ10</c:v>
                </c:pt>
                <c:pt idx="15">
                  <c:v>MSM</c:v>
                </c:pt>
                <c:pt idx="16">
                  <c:v>Glucosamine</c:v>
                </c:pt>
                <c:pt idx="17">
                  <c:v>Antioxidants</c:v>
                </c:pt>
                <c:pt idx="18">
                  <c:v>Postbiotics</c:v>
                </c:pt>
                <c:pt idx="19">
                  <c:v>Protein Powder</c:v>
                </c:pt>
                <c:pt idx="20">
                  <c:v>Omega-3s </c:v>
                </c:pt>
                <c:pt idx="21">
                  <c:v>Collagen</c:v>
                </c:pt>
                <c:pt idx="22">
                  <c:v>Lutein</c:v>
                </c:pt>
                <c:pt idx="23">
                  <c:v>Iron</c:v>
                </c:pt>
                <c:pt idx="24">
                  <c:v>Prebiotics</c:v>
                </c:pt>
                <c:pt idx="25">
                  <c:v>Magnesium</c:v>
                </c:pt>
                <c:pt idx="26">
                  <c:v>Probiotics</c:v>
                </c:pt>
                <c:pt idx="27">
                  <c:v>Calcium</c:v>
                </c:pt>
                <c:pt idx="28">
                  <c:v>Vitamin D</c:v>
                </c:pt>
                <c:pt idx="29">
                  <c:v>Multivitamin</c:v>
                </c:pt>
                <c:pt idx="30">
                  <c:v>Vitamin C</c:v>
                </c:pt>
              </c:strCache>
            </c:strRef>
          </c:cat>
          <c:val>
            <c:numRef>
              <c:f>Sheet1!$G$2:$G$32</c:f>
              <c:numCache>
                <c:formatCode>0%</c:formatCode>
                <c:ptCount val="31"/>
                <c:pt idx="0">
                  <c:v>8.1730769999999994E-2</c:v>
                </c:pt>
                <c:pt idx="1">
                  <c:v>5.0847459999999997E-2</c:v>
                </c:pt>
                <c:pt idx="2">
                  <c:v>8.9552239999999991E-2</c:v>
                </c:pt>
                <c:pt idx="3">
                  <c:v>6.2015500000000001E-2</c:v>
                </c:pt>
                <c:pt idx="4">
                  <c:v>7.2289160000000005E-2</c:v>
                </c:pt>
                <c:pt idx="5">
                  <c:v>6.7415729999999993E-2</c:v>
                </c:pt>
                <c:pt idx="6">
                  <c:v>7.9422380000000001E-2</c:v>
                </c:pt>
                <c:pt idx="7">
                  <c:v>9.3877550000000004E-2</c:v>
                </c:pt>
                <c:pt idx="8">
                  <c:v>6.4885499999999999E-2</c:v>
                </c:pt>
                <c:pt idx="9">
                  <c:v>6.3157889999999994E-2</c:v>
                </c:pt>
                <c:pt idx="10">
                  <c:v>6.3758389999999998E-2</c:v>
                </c:pt>
                <c:pt idx="11">
                  <c:v>5.142857E-2</c:v>
                </c:pt>
                <c:pt idx="12">
                  <c:v>6.4516130000000005E-2</c:v>
                </c:pt>
                <c:pt idx="13">
                  <c:v>5.743243E-2</c:v>
                </c:pt>
                <c:pt idx="14">
                  <c:v>3.587444E-2</c:v>
                </c:pt>
                <c:pt idx="15">
                  <c:v>7.4999999999999997E-2</c:v>
                </c:pt>
                <c:pt idx="16">
                  <c:v>3.883495E-2</c:v>
                </c:pt>
                <c:pt idx="17">
                  <c:v>5.5194809999999997E-2</c:v>
                </c:pt>
                <c:pt idx="18">
                  <c:v>4.301075E-2</c:v>
                </c:pt>
                <c:pt idx="19">
                  <c:v>4.5751630000000001E-2</c:v>
                </c:pt>
                <c:pt idx="20">
                  <c:v>2.5477710000000001E-2</c:v>
                </c:pt>
                <c:pt idx="21">
                  <c:v>1.9047620000000001E-2</c:v>
                </c:pt>
                <c:pt idx="22">
                  <c:v>2.912621E-2</c:v>
                </c:pt>
                <c:pt idx="23">
                  <c:v>2.8938910000000002E-2</c:v>
                </c:pt>
                <c:pt idx="24">
                  <c:v>2.2151899999999999E-2</c:v>
                </c:pt>
                <c:pt idx="25">
                  <c:v>2.2292989999999999E-2</c:v>
                </c:pt>
                <c:pt idx="26">
                  <c:v>1.2779550000000001E-2</c:v>
                </c:pt>
                <c:pt idx="27">
                  <c:v>1.5923570000000001E-2</c:v>
                </c:pt>
                <c:pt idx="28">
                  <c:v>1.5923570000000001E-2</c:v>
                </c:pt>
                <c:pt idx="29">
                  <c:v>1.5873020000000002E-2</c:v>
                </c:pt>
                <c:pt idx="30">
                  <c:v>1.5822780000000002E-2</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Lutein</c:v>
                </c:pt>
                <c:pt idx="1">
                  <c:v>Synbiotics</c:v>
                </c:pt>
                <c:pt idx="2">
                  <c:v>MSM</c:v>
                </c:pt>
                <c:pt idx="3">
                  <c:v>Choline</c:v>
                </c:pt>
                <c:pt idx="4">
                  <c:v>Mushrooms </c:v>
                </c:pt>
                <c:pt idx="5">
                  <c:v>CBD</c:v>
                </c:pt>
                <c:pt idx="6">
                  <c:v>Alpha-GPC</c:v>
                </c:pt>
                <c:pt idx="7">
                  <c:v>Nootropics</c:v>
                </c:pt>
                <c:pt idx="8">
                  <c:v>Astaxanthin</c:v>
                </c:pt>
                <c:pt idx="9">
                  <c:v>Ashwagandha</c:v>
                </c:pt>
                <c:pt idx="10">
                  <c:v>Glutathione</c:v>
                </c:pt>
                <c:pt idx="11">
                  <c:v>Biotin</c:v>
                </c:pt>
                <c:pt idx="12">
                  <c:v>Vitamin K2</c:v>
                </c:pt>
                <c:pt idx="13">
                  <c:v>Citicoline</c:v>
                </c:pt>
                <c:pt idx="14">
                  <c:v>Glucosamine</c:v>
                </c:pt>
                <c:pt idx="15">
                  <c:v>Postbiotics</c:v>
                </c:pt>
                <c:pt idx="16">
                  <c:v>Melatonin</c:v>
                </c:pt>
                <c:pt idx="17">
                  <c:v>CoQ10</c:v>
                </c:pt>
                <c:pt idx="18">
                  <c:v>Curcumin/ Turmeric</c:v>
                </c:pt>
                <c:pt idx="19">
                  <c:v>Collagen</c:v>
                </c:pt>
                <c:pt idx="20">
                  <c:v>Protein Powder</c:v>
                </c:pt>
                <c:pt idx="21">
                  <c:v>Antioxidants</c:v>
                </c:pt>
                <c:pt idx="22">
                  <c:v>Prebiotics</c:v>
                </c:pt>
                <c:pt idx="23">
                  <c:v>Omega-3s </c:v>
                </c:pt>
                <c:pt idx="24">
                  <c:v>Magnesium</c:v>
                </c:pt>
                <c:pt idx="25">
                  <c:v>Calcium</c:v>
                </c:pt>
                <c:pt idx="26">
                  <c:v>Probiotics</c:v>
                </c:pt>
                <c:pt idx="27">
                  <c:v>Iron</c:v>
                </c:pt>
                <c:pt idx="28">
                  <c:v>Multivitamin</c:v>
                </c:pt>
                <c:pt idx="29">
                  <c:v>Vitamin D</c:v>
                </c:pt>
                <c:pt idx="30">
                  <c:v>Vitamin C</c:v>
                </c:pt>
              </c:strCache>
            </c:strRef>
          </c:cat>
          <c:val>
            <c:numRef>
              <c:f>Sheet1!$B$2:$B$32</c:f>
              <c:numCache>
                <c:formatCode>0%</c:formatCode>
                <c:ptCount val="31"/>
                <c:pt idx="0">
                  <c:v>9.2592590000000002E-2</c:v>
                </c:pt>
                <c:pt idx="1">
                  <c:v>9.3457940000000003E-2</c:v>
                </c:pt>
                <c:pt idx="2">
                  <c:v>9.6153849999999999E-2</c:v>
                </c:pt>
                <c:pt idx="3">
                  <c:v>0.11320755</c:v>
                </c:pt>
                <c:pt idx="4">
                  <c:v>0.11515151999999999</c:v>
                </c:pt>
                <c:pt idx="5">
                  <c:v>0.13178295000000001</c:v>
                </c:pt>
                <c:pt idx="6">
                  <c:v>0.13793103000000001</c:v>
                </c:pt>
                <c:pt idx="7">
                  <c:v>0.14285713999999999</c:v>
                </c:pt>
                <c:pt idx="8">
                  <c:v>0.14457830999999999</c:v>
                </c:pt>
                <c:pt idx="9">
                  <c:v>0.1559633</c:v>
                </c:pt>
                <c:pt idx="10">
                  <c:v>0.15740741</c:v>
                </c:pt>
                <c:pt idx="11">
                  <c:v>0.16083916000000001</c:v>
                </c:pt>
                <c:pt idx="12">
                  <c:v>0.18012422</c:v>
                </c:pt>
                <c:pt idx="13">
                  <c:v>0.19512194999999999</c:v>
                </c:pt>
                <c:pt idx="14">
                  <c:v>0.24022346</c:v>
                </c:pt>
                <c:pt idx="15">
                  <c:v>0.25675675999999997</c:v>
                </c:pt>
                <c:pt idx="16">
                  <c:v>0.25698324</c:v>
                </c:pt>
                <c:pt idx="17">
                  <c:v>0.26724137999999997</c:v>
                </c:pt>
                <c:pt idx="18">
                  <c:v>0.28494624000000002</c:v>
                </c:pt>
                <c:pt idx="19">
                  <c:v>0.30412370999999999</c:v>
                </c:pt>
                <c:pt idx="20">
                  <c:v>0.36649215000000002</c:v>
                </c:pt>
                <c:pt idx="21">
                  <c:v>0.37113402000000001</c:v>
                </c:pt>
                <c:pt idx="22">
                  <c:v>0.38071065999999998</c:v>
                </c:pt>
                <c:pt idx="23">
                  <c:v>0.41025641000000002</c:v>
                </c:pt>
                <c:pt idx="24">
                  <c:v>0.43814433000000003</c:v>
                </c:pt>
                <c:pt idx="25">
                  <c:v>0.48730963999999999</c:v>
                </c:pt>
                <c:pt idx="26">
                  <c:v>0.49489796000000003</c:v>
                </c:pt>
                <c:pt idx="27">
                  <c:v>0.51269036000000001</c:v>
                </c:pt>
                <c:pt idx="28">
                  <c:v>0.55102041000000002</c:v>
                </c:pt>
                <c:pt idx="29">
                  <c:v>0.55958549000000002</c:v>
                </c:pt>
                <c:pt idx="30">
                  <c:v>0.60913706000000001</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Lutein</c:v>
                </c:pt>
                <c:pt idx="1">
                  <c:v>Synbiotics</c:v>
                </c:pt>
                <c:pt idx="2">
                  <c:v>MSM</c:v>
                </c:pt>
                <c:pt idx="3">
                  <c:v>Choline</c:v>
                </c:pt>
                <c:pt idx="4">
                  <c:v>Mushrooms </c:v>
                </c:pt>
                <c:pt idx="5">
                  <c:v>CBD</c:v>
                </c:pt>
                <c:pt idx="6">
                  <c:v>Alpha-GPC</c:v>
                </c:pt>
                <c:pt idx="7">
                  <c:v>Nootropics</c:v>
                </c:pt>
                <c:pt idx="8">
                  <c:v>Astaxanthin</c:v>
                </c:pt>
                <c:pt idx="9">
                  <c:v>Ashwagandha</c:v>
                </c:pt>
                <c:pt idx="10">
                  <c:v>Glutathione</c:v>
                </c:pt>
                <c:pt idx="11">
                  <c:v>Biotin</c:v>
                </c:pt>
                <c:pt idx="12">
                  <c:v>Vitamin K2</c:v>
                </c:pt>
                <c:pt idx="13">
                  <c:v>Citicoline</c:v>
                </c:pt>
                <c:pt idx="14">
                  <c:v>Glucosamine</c:v>
                </c:pt>
                <c:pt idx="15">
                  <c:v>Postbiotics</c:v>
                </c:pt>
                <c:pt idx="16">
                  <c:v>Melatonin</c:v>
                </c:pt>
                <c:pt idx="17">
                  <c:v>CoQ10</c:v>
                </c:pt>
                <c:pt idx="18">
                  <c:v>Curcumin/ Turmeric</c:v>
                </c:pt>
                <c:pt idx="19">
                  <c:v>Collagen</c:v>
                </c:pt>
                <c:pt idx="20">
                  <c:v>Protein Powder</c:v>
                </c:pt>
                <c:pt idx="21">
                  <c:v>Antioxidants</c:v>
                </c:pt>
                <c:pt idx="22">
                  <c:v>Prebiotics</c:v>
                </c:pt>
                <c:pt idx="23">
                  <c:v>Omega-3s </c:v>
                </c:pt>
                <c:pt idx="24">
                  <c:v>Magnesium</c:v>
                </c:pt>
                <c:pt idx="25">
                  <c:v>Calcium</c:v>
                </c:pt>
                <c:pt idx="26">
                  <c:v>Probiotics</c:v>
                </c:pt>
                <c:pt idx="27">
                  <c:v>Iron</c:v>
                </c:pt>
                <c:pt idx="28">
                  <c:v>Multivitamin</c:v>
                </c:pt>
                <c:pt idx="29">
                  <c:v>Vitamin D</c:v>
                </c:pt>
                <c:pt idx="30">
                  <c:v>Vitamin C</c:v>
                </c:pt>
              </c:strCache>
            </c:strRef>
          </c:cat>
          <c:val>
            <c:numRef>
              <c:f>Sheet1!$C$2:$C$32</c:f>
              <c:numCache>
                <c:formatCode>0%</c:formatCode>
                <c:ptCount val="31"/>
                <c:pt idx="0">
                  <c:v>0.35185185000000002</c:v>
                </c:pt>
                <c:pt idx="1">
                  <c:v>0.30841120999999999</c:v>
                </c:pt>
                <c:pt idx="2">
                  <c:v>0.29807692000000002</c:v>
                </c:pt>
                <c:pt idx="3">
                  <c:v>0.32075471999999999</c:v>
                </c:pt>
                <c:pt idx="4">
                  <c:v>0.33333332999999998</c:v>
                </c:pt>
                <c:pt idx="5">
                  <c:v>0.32558140000000002</c:v>
                </c:pt>
                <c:pt idx="6">
                  <c:v>0.2183908</c:v>
                </c:pt>
                <c:pt idx="7">
                  <c:v>0.24489796</c:v>
                </c:pt>
                <c:pt idx="8">
                  <c:v>0.27710843000000002</c:v>
                </c:pt>
                <c:pt idx="9">
                  <c:v>0.32110092000000001</c:v>
                </c:pt>
                <c:pt idx="10">
                  <c:v>0.32407406999999999</c:v>
                </c:pt>
                <c:pt idx="11">
                  <c:v>0.30769231000000002</c:v>
                </c:pt>
                <c:pt idx="12">
                  <c:v>0.40993789000000003</c:v>
                </c:pt>
                <c:pt idx="13">
                  <c:v>0.29268293000000001</c:v>
                </c:pt>
                <c:pt idx="14">
                  <c:v>0.37988826999999997</c:v>
                </c:pt>
                <c:pt idx="15">
                  <c:v>0.33783783999999989</c:v>
                </c:pt>
                <c:pt idx="16">
                  <c:v>0.37430168000000003</c:v>
                </c:pt>
                <c:pt idx="17">
                  <c:v>0.28448276</c:v>
                </c:pt>
                <c:pt idx="18">
                  <c:v>0.38709676999999998</c:v>
                </c:pt>
                <c:pt idx="19">
                  <c:v>0.33505154999999998</c:v>
                </c:pt>
                <c:pt idx="20">
                  <c:v>0.32460733000000003</c:v>
                </c:pt>
                <c:pt idx="21">
                  <c:v>0.36597938000000002</c:v>
                </c:pt>
                <c:pt idx="22">
                  <c:v>0.33502537999999998</c:v>
                </c:pt>
                <c:pt idx="23">
                  <c:v>0.34871795</c:v>
                </c:pt>
                <c:pt idx="24">
                  <c:v>0.32989690999999999</c:v>
                </c:pt>
                <c:pt idx="25">
                  <c:v>0.32487310000000003</c:v>
                </c:pt>
                <c:pt idx="26">
                  <c:v>0.34183672999999998</c:v>
                </c:pt>
                <c:pt idx="27">
                  <c:v>0.31472081000000002</c:v>
                </c:pt>
                <c:pt idx="28">
                  <c:v>0.26530611999999998</c:v>
                </c:pt>
                <c:pt idx="29">
                  <c:v>0.30569948000000002</c:v>
                </c:pt>
                <c:pt idx="30">
                  <c:v>0.24365481999999999</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Lutein</c:v>
                </c:pt>
                <c:pt idx="1">
                  <c:v>Synbiotics</c:v>
                </c:pt>
                <c:pt idx="2">
                  <c:v>MSM</c:v>
                </c:pt>
                <c:pt idx="3">
                  <c:v>Choline</c:v>
                </c:pt>
                <c:pt idx="4">
                  <c:v>Mushrooms </c:v>
                </c:pt>
                <c:pt idx="5">
                  <c:v>CBD</c:v>
                </c:pt>
                <c:pt idx="6">
                  <c:v>Alpha-GPC</c:v>
                </c:pt>
                <c:pt idx="7">
                  <c:v>Nootropics</c:v>
                </c:pt>
                <c:pt idx="8">
                  <c:v>Astaxanthin</c:v>
                </c:pt>
                <c:pt idx="9">
                  <c:v>Ashwagandha</c:v>
                </c:pt>
                <c:pt idx="10">
                  <c:v>Glutathione</c:v>
                </c:pt>
                <c:pt idx="11">
                  <c:v>Biotin</c:v>
                </c:pt>
                <c:pt idx="12">
                  <c:v>Vitamin K2</c:v>
                </c:pt>
                <c:pt idx="13">
                  <c:v>Citicoline</c:v>
                </c:pt>
                <c:pt idx="14">
                  <c:v>Glucosamine</c:v>
                </c:pt>
                <c:pt idx="15">
                  <c:v>Postbiotics</c:v>
                </c:pt>
                <c:pt idx="16">
                  <c:v>Melatonin</c:v>
                </c:pt>
                <c:pt idx="17">
                  <c:v>CoQ10</c:v>
                </c:pt>
                <c:pt idx="18">
                  <c:v>Curcumin/ Turmeric</c:v>
                </c:pt>
                <c:pt idx="19">
                  <c:v>Collagen</c:v>
                </c:pt>
                <c:pt idx="20">
                  <c:v>Protein Powder</c:v>
                </c:pt>
                <c:pt idx="21">
                  <c:v>Antioxidants</c:v>
                </c:pt>
                <c:pt idx="22">
                  <c:v>Prebiotics</c:v>
                </c:pt>
                <c:pt idx="23">
                  <c:v>Omega-3s </c:v>
                </c:pt>
                <c:pt idx="24">
                  <c:v>Magnesium</c:v>
                </c:pt>
                <c:pt idx="25">
                  <c:v>Calcium</c:v>
                </c:pt>
                <c:pt idx="26">
                  <c:v>Probiotics</c:v>
                </c:pt>
                <c:pt idx="27">
                  <c:v>Iron</c:v>
                </c:pt>
                <c:pt idx="28">
                  <c:v>Multivitamin</c:v>
                </c:pt>
                <c:pt idx="29">
                  <c:v>Vitamin D</c:v>
                </c:pt>
                <c:pt idx="30">
                  <c:v>Vitamin C</c:v>
                </c:pt>
              </c:strCache>
            </c:strRef>
          </c:cat>
          <c:val>
            <c:numRef>
              <c:f>Sheet1!$D$2:$D$32</c:f>
              <c:numCache>
                <c:formatCode>0%</c:formatCode>
                <c:ptCount val="31"/>
                <c:pt idx="0">
                  <c:v>0.17592593000000001</c:v>
                </c:pt>
                <c:pt idx="1">
                  <c:v>0.22429906999999999</c:v>
                </c:pt>
                <c:pt idx="2">
                  <c:v>0.22115385000000001</c:v>
                </c:pt>
                <c:pt idx="3">
                  <c:v>0.20754717</c:v>
                </c:pt>
                <c:pt idx="4">
                  <c:v>0.18787878999999999</c:v>
                </c:pt>
                <c:pt idx="5">
                  <c:v>0.34108527</c:v>
                </c:pt>
                <c:pt idx="6">
                  <c:v>0.28735632</c:v>
                </c:pt>
                <c:pt idx="7">
                  <c:v>0.28571428999999998</c:v>
                </c:pt>
                <c:pt idx="8">
                  <c:v>0.24096386</c:v>
                </c:pt>
                <c:pt idx="9">
                  <c:v>0.30275228999999998</c:v>
                </c:pt>
                <c:pt idx="10">
                  <c:v>0.19444444</c:v>
                </c:pt>
                <c:pt idx="11">
                  <c:v>0.23076922999999999</c:v>
                </c:pt>
                <c:pt idx="12">
                  <c:v>0.13043478</c:v>
                </c:pt>
                <c:pt idx="13">
                  <c:v>0.21951219999999999</c:v>
                </c:pt>
                <c:pt idx="14">
                  <c:v>0.13966480000000001</c:v>
                </c:pt>
                <c:pt idx="15">
                  <c:v>0.15540540999999999</c:v>
                </c:pt>
                <c:pt idx="16">
                  <c:v>0.18435753999999999</c:v>
                </c:pt>
                <c:pt idx="17">
                  <c:v>0.14655172</c:v>
                </c:pt>
                <c:pt idx="18">
                  <c:v>0.13978494999999999</c:v>
                </c:pt>
                <c:pt idx="19">
                  <c:v>0.16494845</c:v>
                </c:pt>
                <c:pt idx="20">
                  <c:v>0.18848168000000001</c:v>
                </c:pt>
                <c:pt idx="21">
                  <c:v>0.12371134</c:v>
                </c:pt>
                <c:pt idx="22">
                  <c:v>0.14720812</c:v>
                </c:pt>
                <c:pt idx="23">
                  <c:v>0.15384614999999999</c:v>
                </c:pt>
                <c:pt idx="24">
                  <c:v>0.10824742</c:v>
                </c:pt>
                <c:pt idx="25">
                  <c:v>9.137055999999999E-2</c:v>
                </c:pt>
                <c:pt idx="26">
                  <c:v>8.1632650000000015E-2</c:v>
                </c:pt>
                <c:pt idx="27">
                  <c:v>0.12182741</c:v>
                </c:pt>
                <c:pt idx="28">
                  <c:v>0.12244898</c:v>
                </c:pt>
                <c:pt idx="29">
                  <c:v>8.2901550000000004E-2</c:v>
                </c:pt>
                <c:pt idx="30">
                  <c:v>9.6446699999999996E-2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Lutein</c:v>
                </c:pt>
                <c:pt idx="1">
                  <c:v>Synbiotics</c:v>
                </c:pt>
                <c:pt idx="2">
                  <c:v>MSM</c:v>
                </c:pt>
                <c:pt idx="3">
                  <c:v>Choline</c:v>
                </c:pt>
                <c:pt idx="4">
                  <c:v>Mushrooms </c:v>
                </c:pt>
                <c:pt idx="5">
                  <c:v>CBD</c:v>
                </c:pt>
                <c:pt idx="6">
                  <c:v>Alpha-GPC</c:v>
                </c:pt>
                <c:pt idx="7">
                  <c:v>Nootropics</c:v>
                </c:pt>
                <c:pt idx="8">
                  <c:v>Astaxanthin</c:v>
                </c:pt>
                <c:pt idx="9">
                  <c:v>Ashwagandha</c:v>
                </c:pt>
                <c:pt idx="10">
                  <c:v>Glutathione</c:v>
                </c:pt>
                <c:pt idx="11">
                  <c:v>Biotin</c:v>
                </c:pt>
                <c:pt idx="12">
                  <c:v>Vitamin K2</c:v>
                </c:pt>
                <c:pt idx="13">
                  <c:v>Citicoline</c:v>
                </c:pt>
                <c:pt idx="14">
                  <c:v>Glucosamine</c:v>
                </c:pt>
                <c:pt idx="15">
                  <c:v>Postbiotics</c:v>
                </c:pt>
                <c:pt idx="16">
                  <c:v>Melatonin</c:v>
                </c:pt>
                <c:pt idx="17">
                  <c:v>CoQ10</c:v>
                </c:pt>
                <c:pt idx="18">
                  <c:v>Curcumin/ Turmeric</c:v>
                </c:pt>
                <c:pt idx="19">
                  <c:v>Collagen</c:v>
                </c:pt>
                <c:pt idx="20">
                  <c:v>Protein Powder</c:v>
                </c:pt>
                <c:pt idx="21">
                  <c:v>Antioxidants</c:v>
                </c:pt>
                <c:pt idx="22">
                  <c:v>Prebiotics</c:v>
                </c:pt>
                <c:pt idx="23">
                  <c:v>Omega-3s </c:v>
                </c:pt>
                <c:pt idx="24">
                  <c:v>Magnesium</c:v>
                </c:pt>
                <c:pt idx="25">
                  <c:v>Calcium</c:v>
                </c:pt>
                <c:pt idx="26">
                  <c:v>Probiotics</c:v>
                </c:pt>
                <c:pt idx="27">
                  <c:v>Iron</c:v>
                </c:pt>
                <c:pt idx="28">
                  <c:v>Multivitamin</c:v>
                </c:pt>
                <c:pt idx="29">
                  <c:v>Vitamin D</c:v>
                </c:pt>
                <c:pt idx="30">
                  <c:v>Vitamin C</c:v>
                </c:pt>
              </c:strCache>
            </c:strRef>
          </c:cat>
          <c:val>
            <c:numRef>
              <c:f>Sheet1!$E$2:$E$32</c:f>
              <c:numCache>
                <c:formatCode>0%</c:formatCode>
                <c:ptCount val="31"/>
                <c:pt idx="0">
                  <c:v>0.14814815000000001</c:v>
                </c:pt>
                <c:pt idx="1">
                  <c:v>0.11214953</c:v>
                </c:pt>
                <c:pt idx="2">
                  <c:v>0.16346153999999999</c:v>
                </c:pt>
                <c:pt idx="3">
                  <c:v>0.11320755</c:v>
                </c:pt>
                <c:pt idx="4">
                  <c:v>0.10909091</c:v>
                </c:pt>
                <c:pt idx="5">
                  <c:v>7.7519379999999999E-2</c:v>
                </c:pt>
                <c:pt idx="6">
                  <c:v>0.14942528999999999</c:v>
                </c:pt>
                <c:pt idx="7">
                  <c:v>0.16326531</c:v>
                </c:pt>
                <c:pt idx="8">
                  <c:v>0.12048193</c:v>
                </c:pt>
                <c:pt idx="9">
                  <c:v>0.12844037</c:v>
                </c:pt>
                <c:pt idx="10">
                  <c:v>0.16666666999999999</c:v>
                </c:pt>
                <c:pt idx="11">
                  <c:v>0.11188811</c:v>
                </c:pt>
                <c:pt idx="12">
                  <c:v>7.4534160000000002E-2</c:v>
                </c:pt>
                <c:pt idx="13">
                  <c:v>0.14634146000000001</c:v>
                </c:pt>
                <c:pt idx="14">
                  <c:v>6.1452510000000002E-2</c:v>
                </c:pt>
                <c:pt idx="15">
                  <c:v>8.783784E-2</c:v>
                </c:pt>
                <c:pt idx="16">
                  <c:v>8.9385469999999995E-2</c:v>
                </c:pt>
                <c:pt idx="17">
                  <c:v>0.11206897</c:v>
                </c:pt>
                <c:pt idx="18">
                  <c:v>6.9892469999999998E-2</c:v>
                </c:pt>
                <c:pt idx="19">
                  <c:v>9.7938139999999993E-2</c:v>
                </c:pt>
                <c:pt idx="20">
                  <c:v>6.8062829999999991E-2</c:v>
                </c:pt>
                <c:pt idx="21">
                  <c:v>6.7010310000000003E-2</c:v>
                </c:pt>
                <c:pt idx="22">
                  <c:v>7.6142130000000002E-2</c:v>
                </c:pt>
                <c:pt idx="23">
                  <c:v>5.1282050000000003E-2</c:v>
                </c:pt>
                <c:pt idx="24">
                  <c:v>7.2164950000000005E-2</c:v>
                </c:pt>
                <c:pt idx="25">
                  <c:v>4.5685279999999988E-2</c:v>
                </c:pt>
                <c:pt idx="26">
                  <c:v>5.1020410000000002E-2</c:v>
                </c:pt>
                <c:pt idx="27">
                  <c:v>3.0456850000000001E-2</c:v>
                </c:pt>
                <c:pt idx="28">
                  <c:v>3.5714290000000003E-2</c:v>
                </c:pt>
                <c:pt idx="29">
                  <c:v>3.6269429999999998E-2</c:v>
                </c:pt>
                <c:pt idx="30">
                  <c:v>4.0609140000000002E-2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Lutein</c:v>
                </c:pt>
                <c:pt idx="1">
                  <c:v>Synbiotics</c:v>
                </c:pt>
                <c:pt idx="2">
                  <c:v>MSM</c:v>
                </c:pt>
                <c:pt idx="3">
                  <c:v>Choline</c:v>
                </c:pt>
                <c:pt idx="4">
                  <c:v>Mushrooms </c:v>
                </c:pt>
                <c:pt idx="5">
                  <c:v>CBD</c:v>
                </c:pt>
                <c:pt idx="6">
                  <c:v>Alpha-GPC</c:v>
                </c:pt>
                <c:pt idx="7">
                  <c:v>Nootropics</c:v>
                </c:pt>
                <c:pt idx="8">
                  <c:v>Astaxanthin</c:v>
                </c:pt>
                <c:pt idx="9">
                  <c:v>Ashwagandha</c:v>
                </c:pt>
                <c:pt idx="10">
                  <c:v>Glutathione</c:v>
                </c:pt>
                <c:pt idx="11">
                  <c:v>Biotin</c:v>
                </c:pt>
                <c:pt idx="12">
                  <c:v>Vitamin K2</c:v>
                </c:pt>
                <c:pt idx="13">
                  <c:v>Citicoline</c:v>
                </c:pt>
                <c:pt idx="14">
                  <c:v>Glucosamine</c:v>
                </c:pt>
                <c:pt idx="15">
                  <c:v>Postbiotics</c:v>
                </c:pt>
                <c:pt idx="16">
                  <c:v>Melatonin</c:v>
                </c:pt>
                <c:pt idx="17">
                  <c:v>CoQ10</c:v>
                </c:pt>
                <c:pt idx="18">
                  <c:v>Curcumin/ Turmeric</c:v>
                </c:pt>
                <c:pt idx="19">
                  <c:v>Collagen</c:v>
                </c:pt>
                <c:pt idx="20">
                  <c:v>Protein Powder</c:v>
                </c:pt>
                <c:pt idx="21">
                  <c:v>Antioxidants</c:v>
                </c:pt>
                <c:pt idx="22">
                  <c:v>Prebiotics</c:v>
                </c:pt>
                <c:pt idx="23">
                  <c:v>Omega-3s </c:v>
                </c:pt>
                <c:pt idx="24">
                  <c:v>Magnesium</c:v>
                </c:pt>
                <c:pt idx="25">
                  <c:v>Calcium</c:v>
                </c:pt>
                <c:pt idx="26">
                  <c:v>Probiotics</c:v>
                </c:pt>
                <c:pt idx="27">
                  <c:v>Iron</c:v>
                </c:pt>
                <c:pt idx="28">
                  <c:v>Multivitamin</c:v>
                </c:pt>
                <c:pt idx="29">
                  <c:v>Vitamin D</c:v>
                </c:pt>
                <c:pt idx="30">
                  <c:v>Vitamin C</c:v>
                </c:pt>
              </c:strCache>
            </c:strRef>
          </c:cat>
          <c:val>
            <c:numRef>
              <c:f>Sheet1!$F$2:$F$32</c:f>
              <c:numCache>
                <c:formatCode>0%</c:formatCode>
                <c:ptCount val="31"/>
                <c:pt idx="0">
                  <c:v>2.7777779999999998E-2</c:v>
                </c:pt>
                <c:pt idx="1">
                  <c:v>4.6728970000000002E-2</c:v>
                </c:pt>
                <c:pt idx="2">
                  <c:v>4.8076920000000002E-2</c:v>
                </c:pt>
                <c:pt idx="3">
                  <c:v>4.716981E-2</c:v>
                </c:pt>
                <c:pt idx="4">
                  <c:v>3.0303030000000002E-2</c:v>
                </c:pt>
                <c:pt idx="5">
                  <c:v>2.3255809999999998E-2</c:v>
                </c:pt>
                <c:pt idx="6">
                  <c:v>3.4482760000000001E-2</c:v>
                </c:pt>
                <c:pt idx="7">
                  <c:v>1.0204080000000001E-2</c:v>
                </c:pt>
                <c:pt idx="8">
                  <c:v>4.8192770000000003E-2</c:v>
                </c:pt>
                <c:pt idx="9">
                  <c:v>9.1743099999999998E-3</c:v>
                </c:pt>
                <c:pt idx="10">
                  <c:v>2.7777779999999998E-2</c:v>
                </c:pt>
                <c:pt idx="11">
                  <c:v>1.398601E-2</c:v>
                </c:pt>
                <c:pt idx="12">
                  <c:v>3.1055900000000001E-2</c:v>
                </c:pt>
                <c:pt idx="13">
                  <c:v>1.219512E-2</c:v>
                </c:pt>
                <c:pt idx="14">
                  <c:v>3.9106149999999999E-2</c:v>
                </c:pt>
                <c:pt idx="15">
                  <c:v>2.027027E-2</c:v>
                </c:pt>
                <c:pt idx="16">
                  <c:v>1.117318E-2</c:v>
                </c:pt>
                <c:pt idx="17">
                  <c:v>1.7241380000000001E-2</c:v>
                </c:pt>
                <c:pt idx="18">
                  <c:v>3.763441E-2</c:v>
                </c:pt>
                <c:pt idx="19">
                  <c:v>2.0618560000000001E-2</c:v>
                </c:pt>
                <c:pt idx="20">
                  <c:v>1.5706810000000002E-2</c:v>
                </c:pt>
                <c:pt idx="21">
                  <c:v>3.0927840000000002E-2</c:v>
                </c:pt>
                <c:pt idx="22">
                  <c:v>2.0304570000000001E-2</c:v>
                </c:pt>
                <c:pt idx="23">
                  <c:v>2.0512820000000001E-2</c:v>
                </c:pt>
                <c:pt idx="24">
                  <c:v>4.123711E-2</c:v>
                </c:pt>
                <c:pt idx="25">
                  <c:v>1.015228E-2</c:v>
                </c:pt>
                <c:pt idx="26">
                  <c:v>5.1020400000000004E-3</c:v>
                </c:pt>
                <c:pt idx="27">
                  <c:v>1.015228E-2</c:v>
                </c:pt>
                <c:pt idx="28">
                  <c:v>5.1020400000000004E-3</c:v>
                </c:pt>
                <c:pt idx="29">
                  <c:v>5.1813500000000004E-3</c:v>
                </c:pt>
                <c:pt idx="30">
                  <c:v>5.0761399999999998E-3</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Lutein</c:v>
                </c:pt>
                <c:pt idx="1">
                  <c:v>Synbiotics</c:v>
                </c:pt>
                <c:pt idx="2">
                  <c:v>MSM</c:v>
                </c:pt>
                <c:pt idx="3">
                  <c:v>Choline</c:v>
                </c:pt>
                <c:pt idx="4">
                  <c:v>Mushrooms </c:v>
                </c:pt>
                <c:pt idx="5">
                  <c:v>CBD</c:v>
                </c:pt>
                <c:pt idx="6">
                  <c:v>Alpha-GPC</c:v>
                </c:pt>
                <c:pt idx="7">
                  <c:v>Nootropics</c:v>
                </c:pt>
                <c:pt idx="8">
                  <c:v>Astaxanthin</c:v>
                </c:pt>
                <c:pt idx="9">
                  <c:v>Ashwagandha</c:v>
                </c:pt>
                <c:pt idx="10">
                  <c:v>Glutathione</c:v>
                </c:pt>
                <c:pt idx="11">
                  <c:v>Biotin</c:v>
                </c:pt>
                <c:pt idx="12">
                  <c:v>Vitamin K2</c:v>
                </c:pt>
                <c:pt idx="13">
                  <c:v>Citicoline</c:v>
                </c:pt>
                <c:pt idx="14">
                  <c:v>Glucosamine</c:v>
                </c:pt>
                <c:pt idx="15">
                  <c:v>Postbiotics</c:v>
                </c:pt>
                <c:pt idx="16">
                  <c:v>Melatonin</c:v>
                </c:pt>
                <c:pt idx="17">
                  <c:v>CoQ10</c:v>
                </c:pt>
                <c:pt idx="18">
                  <c:v>Curcumin/ Turmeric</c:v>
                </c:pt>
                <c:pt idx="19">
                  <c:v>Collagen</c:v>
                </c:pt>
                <c:pt idx="20">
                  <c:v>Protein Powder</c:v>
                </c:pt>
                <c:pt idx="21">
                  <c:v>Antioxidants</c:v>
                </c:pt>
                <c:pt idx="22">
                  <c:v>Prebiotics</c:v>
                </c:pt>
                <c:pt idx="23">
                  <c:v>Omega-3s </c:v>
                </c:pt>
                <c:pt idx="24">
                  <c:v>Magnesium</c:v>
                </c:pt>
                <c:pt idx="25">
                  <c:v>Calcium</c:v>
                </c:pt>
                <c:pt idx="26">
                  <c:v>Probiotics</c:v>
                </c:pt>
                <c:pt idx="27">
                  <c:v>Iron</c:v>
                </c:pt>
                <c:pt idx="28">
                  <c:v>Multivitamin</c:v>
                </c:pt>
                <c:pt idx="29">
                  <c:v>Vitamin D</c:v>
                </c:pt>
                <c:pt idx="30">
                  <c:v>Vitamin C</c:v>
                </c:pt>
              </c:strCache>
            </c:strRef>
          </c:cat>
          <c:val>
            <c:numRef>
              <c:f>Sheet1!$G$2:$G$32</c:f>
              <c:numCache>
                <c:formatCode>0%</c:formatCode>
                <c:ptCount val="31"/>
                <c:pt idx="0">
                  <c:v>0.20370369999999999</c:v>
                </c:pt>
                <c:pt idx="1">
                  <c:v>0.21495327</c:v>
                </c:pt>
                <c:pt idx="2">
                  <c:v>0.17307692</c:v>
                </c:pt>
                <c:pt idx="3">
                  <c:v>0.19811321000000001</c:v>
                </c:pt>
                <c:pt idx="4">
                  <c:v>0.22424242</c:v>
                </c:pt>
                <c:pt idx="5">
                  <c:v>0.10077519</c:v>
                </c:pt>
                <c:pt idx="6">
                  <c:v>0.17241379000000001</c:v>
                </c:pt>
                <c:pt idx="7">
                  <c:v>0.15306122</c:v>
                </c:pt>
                <c:pt idx="8">
                  <c:v>0.16867470000000001</c:v>
                </c:pt>
                <c:pt idx="9">
                  <c:v>8.2568809999999992E-2</c:v>
                </c:pt>
                <c:pt idx="10">
                  <c:v>0.12962963</c:v>
                </c:pt>
                <c:pt idx="11">
                  <c:v>0.17482517</c:v>
                </c:pt>
                <c:pt idx="12">
                  <c:v>0.17391303999999999</c:v>
                </c:pt>
                <c:pt idx="13">
                  <c:v>0.13414634</c:v>
                </c:pt>
                <c:pt idx="14">
                  <c:v>0.13966480000000001</c:v>
                </c:pt>
                <c:pt idx="15">
                  <c:v>0.14189188999999999</c:v>
                </c:pt>
                <c:pt idx="16">
                  <c:v>8.3798879999999992E-2</c:v>
                </c:pt>
                <c:pt idx="17">
                  <c:v>0.17241379000000001</c:v>
                </c:pt>
                <c:pt idx="18">
                  <c:v>8.0645159999999994E-2</c:v>
                </c:pt>
                <c:pt idx="19">
                  <c:v>7.7319589999999994E-2</c:v>
                </c:pt>
                <c:pt idx="20">
                  <c:v>3.6649210000000002E-2</c:v>
                </c:pt>
                <c:pt idx="21">
                  <c:v>4.123711E-2</c:v>
                </c:pt>
                <c:pt idx="22">
                  <c:v>4.0609140000000002E-2</c:v>
                </c:pt>
                <c:pt idx="23">
                  <c:v>1.538462E-2</c:v>
                </c:pt>
                <c:pt idx="24">
                  <c:v>1.0309280000000001E-2</c:v>
                </c:pt>
                <c:pt idx="25">
                  <c:v>4.0609140000000002E-2</c:v>
                </c:pt>
                <c:pt idx="26">
                  <c:v>2.55102E-2</c:v>
                </c:pt>
                <c:pt idx="27">
                  <c:v>1.015228E-2</c:v>
                </c:pt>
                <c:pt idx="28">
                  <c:v>2.0408160000000002E-2</c:v>
                </c:pt>
                <c:pt idx="29">
                  <c:v>1.0362690000000001E-2</c:v>
                </c:pt>
                <c:pt idx="30">
                  <c:v>5.0761399999999998E-3</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 trust that it is effective, and I have experienced its benefits</c:v>
                </c:pt>
              </c:strCache>
            </c:strRef>
          </c:tx>
          <c:spPr>
            <a:solidFill>
              <a:schemeClr val="accent1"/>
            </a:solidFill>
            <a:ln>
              <a:noFill/>
            </a:ln>
            <a:effectLst/>
          </c:spPr>
          <c:invertIfNegative val="0"/>
          <c:cat>
            <c:strRef>
              <c:f>Sheet1!$A$2:$A$32</c:f>
              <c:strCache>
                <c:ptCount val="31"/>
                <c:pt idx="0">
                  <c:v>CoQ10</c:v>
                </c:pt>
                <c:pt idx="1">
                  <c:v>CBD</c:v>
                </c:pt>
                <c:pt idx="2">
                  <c:v>MSM</c:v>
                </c:pt>
                <c:pt idx="3">
                  <c:v>Citicoline</c:v>
                </c:pt>
                <c:pt idx="4">
                  <c:v>Nootropics</c:v>
                </c:pt>
                <c:pt idx="5">
                  <c:v>Synbiotics</c:v>
                </c:pt>
                <c:pt idx="6">
                  <c:v>Lutein</c:v>
                </c:pt>
                <c:pt idx="7">
                  <c:v>Alpha-GPC</c:v>
                </c:pt>
                <c:pt idx="8">
                  <c:v>Astaxanthin</c:v>
                </c:pt>
                <c:pt idx="9">
                  <c:v>Choline</c:v>
                </c:pt>
                <c:pt idx="10">
                  <c:v>Glutathione</c:v>
                </c:pt>
                <c:pt idx="11">
                  <c:v>Glucosamine</c:v>
                </c:pt>
                <c:pt idx="12">
                  <c:v>Postbiotics</c:v>
                </c:pt>
                <c:pt idx="13">
                  <c:v>Melatonin</c:v>
                </c:pt>
                <c:pt idx="14">
                  <c:v>Collagen</c:v>
                </c:pt>
                <c:pt idx="15">
                  <c:v>Biotin</c:v>
                </c:pt>
                <c:pt idx="16">
                  <c:v>Prebiotics</c:v>
                </c:pt>
                <c:pt idx="17">
                  <c:v>Mushrooms </c:v>
                </c:pt>
                <c:pt idx="18">
                  <c:v>Magnesium</c:v>
                </c:pt>
                <c:pt idx="19">
                  <c:v>Vitamin K2</c:v>
                </c:pt>
                <c:pt idx="20">
                  <c:v>Probiotics</c:v>
                </c:pt>
                <c:pt idx="21">
                  <c:v>Antioxidants</c:v>
                </c:pt>
                <c:pt idx="22">
                  <c:v>Omega-3s </c:v>
                </c:pt>
                <c:pt idx="23">
                  <c:v>Protein Powder</c:v>
                </c:pt>
                <c:pt idx="24">
                  <c:v>Ashwagandha</c:v>
                </c:pt>
                <c:pt idx="25">
                  <c:v>Curcumin/ Turmeric</c:v>
                </c:pt>
                <c:pt idx="26">
                  <c:v>Iron</c:v>
                </c:pt>
                <c:pt idx="27">
                  <c:v>Multivitamin</c:v>
                </c:pt>
                <c:pt idx="28">
                  <c:v>Calcium</c:v>
                </c:pt>
                <c:pt idx="29">
                  <c:v>Vitamin C</c:v>
                </c:pt>
                <c:pt idx="30">
                  <c:v>Vitamin D</c:v>
                </c:pt>
              </c:strCache>
            </c:strRef>
          </c:cat>
          <c:val>
            <c:numRef>
              <c:f>Sheet1!$B$2:$B$32</c:f>
              <c:numCache>
                <c:formatCode>0%</c:formatCode>
                <c:ptCount val="31"/>
                <c:pt idx="0">
                  <c:v>0.21403509000000001</c:v>
                </c:pt>
                <c:pt idx="1">
                  <c:v>0.22039474000000001</c:v>
                </c:pt>
                <c:pt idx="2">
                  <c:v>0.22151899</c:v>
                </c:pt>
                <c:pt idx="3">
                  <c:v>0.23322683999999999</c:v>
                </c:pt>
                <c:pt idx="4">
                  <c:v>0.24745763000000001</c:v>
                </c:pt>
                <c:pt idx="5">
                  <c:v>0.24776118999999999</c:v>
                </c:pt>
                <c:pt idx="6">
                  <c:v>0.25679758000000003</c:v>
                </c:pt>
                <c:pt idx="7">
                  <c:v>0.26934985</c:v>
                </c:pt>
                <c:pt idx="8">
                  <c:v>0.28571428999999998</c:v>
                </c:pt>
                <c:pt idx="9">
                  <c:v>0.28930818000000003</c:v>
                </c:pt>
                <c:pt idx="10">
                  <c:v>0.30487805000000001</c:v>
                </c:pt>
                <c:pt idx="11">
                  <c:v>0.30835734999999997</c:v>
                </c:pt>
                <c:pt idx="12">
                  <c:v>0.32069971000000003</c:v>
                </c:pt>
                <c:pt idx="13">
                  <c:v>0.34883721000000001</c:v>
                </c:pt>
                <c:pt idx="14">
                  <c:v>0.35446685999999999</c:v>
                </c:pt>
                <c:pt idx="15">
                  <c:v>0.41761364000000001</c:v>
                </c:pt>
                <c:pt idx="16">
                  <c:v>0.44141689000000001</c:v>
                </c:pt>
                <c:pt idx="17">
                  <c:v>0.44382021999999999</c:v>
                </c:pt>
                <c:pt idx="18">
                  <c:v>0.47252747</c:v>
                </c:pt>
                <c:pt idx="19">
                  <c:v>0.48441926000000002</c:v>
                </c:pt>
                <c:pt idx="20">
                  <c:v>0.50276242999999998</c:v>
                </c:pt>
                <c:pt idx="21">
                  <c:v>0.54847645</c:v>
                </c:pt>
                <c:pt idx="22">
                  <c:v>0.58038147000000007</c:v>
                </c:pt>
                <c:pt idx="23">
                  <c:v>0.58630136999999993</c:v>
                </c:pt>
                <c:pt idx="24">
                  <c:v>0.63461537999999995</c:v>
                </c:pt>
                <c:pt idx="25">
                  <c:v>0.63835616000000006</c:v>
                </c:pt>
                <c:pt idx="26">
                  <c:v>0.70491803000000008</c:v>
                </c:pt>
                <c:pt idx="27">
                  <c:v>0.72727272999999992</c:v>
                </c:pt>
                <c:pt idx="28">
                  <c:v>0.74043716000000004</c:v>
                </c:pt>
                <c:pt idx="29">
                  <c:v>0.77322404000000011</c:v>
                </c:pt>
                <c:pt idx="30">
                  <c:v>0.77656676000000002</c:v>
                </c:pt>
              </c:numCache>
            </c:numRef>
          </c:val>
          <c:extLst>
            <c:ext xmlns:c16="http://schemas.microsoft.com/office/drawing/2014/chart" uri="{C3380CC4-5D6E-409C-BE32-E72D297353CC}">
              <c16:uniqueId val="{00000000-E61F-4226-8FFE-57B61D02E8CB}"/>
            </c:ext>
          </c:extLst>
        </c:ser>
        <c:ser>
          <c:idx val="1"/>
          <c:order val="1"/>
          <c:tx>
            <c:strRef>
              <c:f>Sheet1!$C$1</c:f>
              <c:strCache>
                <c:ptCount val="1"/>
                <c:pt idx="0">
                  <c:v>I trust that it is effective, but I haven't experienced benefits</c:v>
                </c:pt>
              </c:strCache>
            </c:strRef>
          </c:tx>
          <c:spPr>
            <a:solidFill>
              <a:schemeClr val="accent3"/>
            </a:solidFill>
            <a:ln>
              <a:noFill/>
            </a:ln>
            <a:effectLst/>
          </c:spPr>
          <c:invertIfNegative val="0"/>
          <c:cat>
            <c:strRef>
              <c:f>Sheet1!$A$2:$A$32</c:f>
              <c:strCache>
                <c:ptCount val="31"/>
                <c:pt idx="0">
                  <c:v>CoQ10</c:v>
                </c:pt>
                <c:pt idx="1">
                  <c:v>CBD</c:v>
                </c:pt>
                <c:pt idx="2">
                  <c:v>MSM</c:v>
                </c:pt>
                <c:pt idx="3">
                  <c:v>Citicoline</c:v>
                </c:pt>
                <c:pt idx="4">
                  <c:v>Nootropics</c:v>
                </c:pt>
                <c:pt idx="5">
                  <c:v>Synbiotics</c:v>
                </c:pt>
                <c:pt idx="6">
                  <c:v>Lutein</c:v>
                </c:pt>
                <c:pt idx="7">
                  <c:v>Alpha-GPC</c:v>
                </c:pt>
                <c:pt idx="8">
                  <c:v>Astaxanthin</c:v>
                </c:pt>
                <c:pt idx="9">
                  <c:v>Choline</c:v>
                </c:pt>
                <c:pt idx="10">
                  <c:v>Glutathione</c:v>
                </c:pt>
                <c:pt idx="11">
                  <c:v>Glucosamine</c:v>
                </c:pt>
                <c:pt idx="12">
                  <c:v>Postbiotics</c:v>
                </c:pt>
                <c:pt idx="13">
                  <c:v>Melatonin</c:v>
                </c:pt>
                <c:pt idx="14">
                  <c:v>Collagen</c:v>
                </c:pt>
                <c:pt idx="15">
                  <c:v>Biotin</c:v>
                </c:pt>
                <c:pt idx="16">
                  <c:v>Prebiotics</c:v>
                </c:pt>
                <c:pt idx="17">
                  <c:v>Mushrooms </c:v>
                </c:pt>
                <c:pt idx="18">
                  <c:v>Magnesium</c:v>
                </c:pt>
                <c:pt idx="19">
                  <c:v>Vitamin K2</c:v>
                </c:pt>
                <c:pt idx="20">
                  <c:v>Probiotics</c:v>
                </c:pt>
                <c:pt idx="21">
                  <c:v>Antioxidants</c:v>
                </c:pt>
                <c:pt idx="22">
                  <c:v>Omega-3s </c:v>
                </c:pt>
                <c:pt idx="23">
                  <c:v>Protein Powder</c:v>
                </c:pt>
                <c:pt idx="24">
                  <c:v>Ashwagandha</c:v>
                </c:pt>
                <c:pt idx="25">
                  <c:v>Curcumin/ Turmeric</c:v>
                </c:pt>
                <c:pt idx="26">
                  <c:v>Iron</c:v>
                </c:pt>
                <c:pt idx="27">
                  <c:v>Multivitamin</c:v>
                </c:pt>
                <c:pt idx="28">
                  <c:v>Calcium</c:v>
                </c:pt>
                <c:pt idx="29">
                  <c:v>Vitamin C</c:v>
                </c:pt>
                <c:pt idx="30">
                  <c:v>Vitamin D</c:v>
                </c:pt>
              </c:strCache>
            </c:strRef>
          </c:cat>
          <c:val>
            <c:numRef>
              <c:f>Sheet1!$C$2:$C$32</c:f>
              <c:numCache>
                <c:formatCode>0%</c:formatCode>
                <c:ptCount val="31"/>
                <c:pt idx="0">
                  <c:v>0.48070174999999998</c:v>
                </c:pt>
                <c:pt idx="1">
                  <c:v>0.44407894999999997</c:v>
                </c:pt>
                <c:pt idx="2">
                  <c:v>0.43037975000000001</c:v>
                </c:pt>
                <c:pt idx="3">
                  <c:v>0.39936102000000001</c:v>
                </c:pt>
                <c:pt idx="4">
                  <c:v>0.41694914999999999</c:v>
                </c:pt>
                <c:pt idx="5">
                  <c:v>0.43283581999999998</c:v>
                </c:pt>
                <c:pt idx="6">
                  <c:v>0.43202416999999999</c:v>
                </c:pt>
                <c:pt idx="7">
                  <c:v>0.43034055999999998</c:v>
                </c:pt>
                <c:pt idx="8">
                  <c:v>0.43506494000000001</c:v>
                </c:pt>
                <c:pt idx="9">
                  <c:v>0.40880503000000001</c:v>
                </c:pt>
                <c:pt idx="10">
                  <c:v>0.45121950999999999</c:v>
                </c:pt>
                <c:pt idx="11">
                  <c:v>0.46397695</c:v>
                </c:pt>
                <c:pt idx="12">
                  <c:v>0.40816327000000002</c:v>
                </c:pt>
                <c:pt idx="13">
                  <c:v>0.39534883999999998</c:v>
                </c:pt>
                <c:pt idx="14">
                  <c:v>0.40345820999999998</c:v>
                </c:pt>
                <c:pt idx="15">
                  <c:v>0.34943182</c:v>
                </c:pt>
                <c:pt idx="16">
                  <c:v>0.36784740999999999</c:v>
                </c:pt>
                <c:pt idx="17">
                  <c:v>0.33988763999999999</c:v>
                </c:pt>
                <c:pt idx="18">
                  <c:v>0.35989010999999999</c:v>
                </c:pt>
                <c:pt idx="19">
                  <c:v>0.34560907000000002</c:v>
                </c:pt>
                <c:pt idx="20">
                  <c:v>0.32044199000000001</c:v>
                </c:pt>
                <c:pt idx="21">
                  <c:v>0.33240997</c:v>
                </c:pt>
                <c:pt idx="22">
                  <c:v>0.26975476999999998</c:v>
                </c:pt>
                <c:pt idx="23">
                  <c:v>0.25753425000000002</c:v>
                </c:pt>
                <c:pt idx="24">
                  <c:v>0.24450548999999999</c:v>
                </c:pt>
                <c:pt idx="25">
                  <c:v>0.23835616000000001</c:v>
                </c:pt>
                <c:pt idx="26">
                  <c:v>0.19398907000000001</c:v>
                </c:pt>
                <c:pt idx="27">
                  <c:v>0.16528925999999999</c:v>
                </c:pt>
                <c:pt idx="28">
                  <c:v>0.16666666999999999</c:v>
                </c:pt>
                <c:pt idx="29">
                  <c:v>0.15027322000000001</c:v>
                </c:pt>
                <c:pt idx="30">
                  <c:v>0.14168937000000001</c:v>
                </c:pt>
              </c:numCache>
            </c:numRef>
          </c:val>
          <c:extLst>
            <c:ext xmlns:c16="http://schemas.microsoft.com/office/drawing/2014/chart" uri="{C3380CC4-5D6E-409C-BE32-E72D297353CC}">
              <c16:uniqueId val="{00000001-E61F-4226-8FFE-57B61D02E8CB}"/>
            </c:ext>
          </c:extLst>
        </c:ser>
        <c:ser>
          <c:idx val="2"/>
          <c:order val="2"/>
          <c:tx>
            <c:strRef>
              <c:f>Sheet1!$D$1</c:f>
              <c:strCache>
                <c:ptCount val="1"/>
                <c:pt idx="0">
                  <c:v>I've heard good &amp; bad</c:v>
                </c:pt>
              </c:strCache>
            </c:strRef>
          </c:tx>
          <c:spPr>
            <a:solidFill>
              <a:schemeClr val="accent6"/>
            </a:solidFill>
            <a:ln>
              <a:noFill/>
            </a:ln>
            <a:effectLst/>
          </c:spPr>
          <c:invertIfNegative val="0"/>
          <c:cat>
            <c:strRef>
              <c:f>Sheet1!$A$2:$A$32</c:f>
              <c:strCache>
                <c:ptCount val="31"/>
                <c:pt idx="0">
                  <c:v>CoQ10</c:v>
                </c:pt>
                <c:pt idx="1">
                  <c:v>CBD</c:v>
                </c:pt>
                <c:pt idx="2">
                  <c:v>MSM</c:v>
                </c:pt>
                <c:pt idx="3">
                  <c:v>Citicoline</c:v>
                </c:pt>
                <c:pt idx="4">
                  <c:v>Nootropics</c:v>
                </c:pt>
                <c:pt idx="5">
                  <c:v>Synbiotics</c:v>
                </c:pt>
                <c:pt idx="6">
                  <c:v>Lutein</c:v>
                </c:pt>
                <c:pt idx="7">
                  <c:v>Alpha-GPC</c:v>
                </c:pt>
                <c:pt idx="8">
                  <c:v>Astaxanthin</c:v>
                </c:pt>
                <c:pt idx="9">
                  <c:v>Choline</c:v>
                </c:pt>
                <c:pt idx="10">
                  <c:v>Glutathione</c:v>
                </c:pt>
                <c:pt idx="11">
                  <c:v>Glucosamine</c:v>
                </c:pt>
                <c:pt idx="12">
                  <c:v>Postbiotics</c:v>
                </c:pt>
                <c:pt idx="13">
                  <c:v>Melatonin</c:v>
                </c:pt>
                <c:pt idx="14">
                  <c:v>Collagen</c:v>
                </c:pt>
                <c:pt idx="15">
                  <c:v>Biotin</c:v>
                </c:pt>
                <c:pt idx="16">
                  <c:v>Prebiotics</c:v>
                </c:pt>
                <c:pt idx="17">
                  <c:v>Mushrooms </c:v>
                </c:pt>
                <c:pt idx="18">
                  <c:v>Magnesium</c:v>
                </c:pt>
                <c:pt idx="19">
                  <c:v>Vitamin K2</c:v>
                </c:pt>
                <c:pt idx="20">
                  <c:v>Probiotics</c:v>
                </c:pt>
                <c:pt idx="21">
                  <c:v>Antioxidants</c:v>
                </c:pt>
                <c:pt idx="22">
                  <c:v>Omega-3s </c:v>
                </c:pt>
                <c:pt idx="23">
                  <c:v>Protein Powder</c:v>
                </c:pt>
                <c:pt idx="24">
                  <c:v>Ashwagandha</c:v>
                </c:pt>
                <c:pt idx="25">
                  <c:v>Curcumin/ Turmeric</c:v>
                </c:pt>
                <c:pt idx="26">
                  <c:v>Iron</c:v>
                </c:pt>
                <c:pt idx="27">
                  <c:v>Multivitamin</c:v>
                </c:pt>
                <c:pt idx="28">
                  <c:v>Calcium</c:v>
                </c:pt>
                <c:pt idx="29">
                  <c:v>Vitamin C</c:v>
                </c:pt>
                <c:pt idx="30">
                  <c:v>Vitamin D</c:v>
                </c:pt>
              </c:strCache>
            </c:strRef>
          </c:cat>
          <c:val>
            <c:numRef>
              <c:f>Sheet1!$D$2:$D$32</c:f>
              <c:numCache>
                <c:formatCode>0%</c:formatCode>
                <c:ptCount val="31"/>
                <c:pt idx="0">
                  <c:v>0.15438595999999999</c:v>
                </c:pt>
                <c:pt idx="1">
                  <c:v>0.21710525999999999</c:v>
                </c:pt>
                <c:pt idx="2">
                  <c:v>0.20253165000000001</c:v>
                </c:pt>
                <c:pt idx="3">
                  <c:v>0.19808307</c:v>
                </c:pt>
                <c:pt idx="4">
                  <c:v>0.18983051000000001</c:v>
                </c:pt>
                <c:pt idx="5">
                  <c:v>0.15522388000000001</c:v>
                </c:pt>
                <c:pt idx="6">
                  <c:v>0.16616313999999999</c:v>
                </c:pt>
                <c:pt idx="7">
                  <c:v>0.16718266000000001</c:v>
                </c:pt>
                <c:pt idx="8">
                  <c:v>0.13961039</c:v>
                </c:pt>
                <c:pt idx="9">
                  <c:v>0.18553459</c:v>
                </c:pt>
                <c:pt idx="10">
                  <c:v>0.12195122</c:v>
                </c:pt>
                <c:pt idx="11">
                  <c:v>0.14121037</c:v>
                </c:pt>
                <c:pt idx="12">
                  <c:v>0.17201166000000001</c:v>
                </c:pt>
                <c:pt idx="13">
                  <c:v>0.15697674</c:v>
                </c:pt>
                <c:pt idx="14">
                  <c:v>0.13544669000000001</c:v>
                </c:pt>
                <c:pt idx="15">
                  <c:v>0.13920455000000001</c:v>
                </c:pt>
                <c:pt idx="16">
                  <c:v>0.11989101000000001</c:v>
                </c:pt>
                <c:pt idx="17">
                  <c:v>0.13202247</c:v>
                </c:pt>
                <c:pt idx="18">
                  <c:v>0.10164835</c:v>
                </c:pt>
                <c:pt idx="19">
                  <c:v>9.9150139999999998E-2</c:v>
                </c:pt>
                <c:pt idx="20">
                  <c:v>0.11049724</c:v>
                </c:pt>
                <c:pt idx="21">
                  <c:v>8.0332410000000007E-2</c:v>
                </c:pt>
                <c:pt idx="22">
                  <c:v>8.719346E-2</c:v>
                </c:pt>
                <c:pt idx="23">
                  <c:v>0.11232876999999999</c:v>
                </c:pt>
                <c:pt idx="24">
                  <c:v>7.1428569999999997E-2</c:v>
                </c:pt>
                <c:pt idx="25">
                  <c:v>6.5753420000000007E-2</c:v>
                </c:pt>
                <c:pt idx="26">
                  <c:v>5.7377049999999999E-2</c:v>
                </c:pt>
                <c:pt idx="27">
                  <c:v>6.0606060000000003E-2</c:v>
                </c:pt>
                <c:pt idx="28">
                  <c:v>6.0109290000000003E-2</c:v>
                </c:pt>
                <c:pt idx="29">
                  <c:v>4.0983609999999997E-2</c:v>
                </c:pt>
                <c:pt idx="30">
                  <c:v>3.8147140000000003E-2</c:v>
                </c:pt>
              </c:numCache>
            </c:numRef>
          </c:val>
          <c:extLst>
            <c:ext xmlns:c16="http://schemas.microsoft.com/office/drawing/2014/chart" uri="{C3380CC4-5D6E-409C-BE32-E72D297353CC}">
              <c16:uniqueId val="{00000002-E61F-4226-8FFE-57B61D02E8CB}"/>
            </c:ext>
          </c:extLst>
        </c:ser>
        <c:ser>
          <c:idx val="3"/>
          <c:order val="3"/>
          <c:tx>
            <c:strRef>
              <c:f>Sheet1!$E$1</c:f>
              <c:strCache>
                <c:ptCount val="1"/>
                <c:pt idx="0">
                  <c:v>I think it might not be effective, I haven't experienced benefits</c:v>
                </c:pt>
              </c:strCache>
            </c:strRef>
          </c:tx>
          <c:spPr>
            <a:solidFill>
              <a:schemeClr val="bg2"/>
            </a:solidFill>
            <a:ln>
              <a:noFill/>
            </a:ln>
            <a:effectLst/>
          </c:spPr>
          <c:invertIfNegative val="0"/>
          <c:cat>
            <c:strRef>
              <c:f>Sheet1!$A$2:$A$32</c:f>
              <c:strCache>
                <c:ptCount val="31"/>
                <c:pt idx="0">
                  <c:v>CoQ10</c:v>
                </c:pt>
                <c:pt idx="1">
                  <c:v>CBD</c:v>
                </c:pt>
                <c:pt idx="2">
                  <c:v>MSM</c:v>
                </c:pt>
                <c:pt idx="3">
                  <c:v>Citicoline</c:v>
                </c:pt>
                <c:pt idx="4">
                  <c:v>Nootropics</c:v>
                </c:pt>
                <c:pt idx="5">
                  <c:v>Synbiotics</c:v>
                </c:pt>
                <c:pt idx="6">
                  <c:v>Lutein</c:v>
                </c:pt>
                <c:pt idx="7">
                  <c:v>Alpha-GPC</c:v>
                </c:pt>
                <c:pt idx="8">
                  <c:v>Astaxanthin</c:v>
                </c:pt>
                <c:pt idx="9">
                  <c:v>Choline</c:v>
                </c:pt>
                <c:pt idx="10">
                  <c:v>Glutathione</c:v>
                </c:pt>
                <c:pt idx="11">
                  <c:v>Glucosamine</c:v>
                </c:pt>
                <c:pt idx="12">
                  <c:v>Postbiotics</c:v>
                </c:pt>
                <c:pt idx="13">
                  <c:v>Melatonin</c:v>
                </c:pt>
                <c:pt idx="14">
                  <c:v>Collagen</c:v>
                </c:pt>
                <c:pt idx="15">
                  <c:v>Biotin</c:v>
                </c:pt>
                <c:pt idx="16">
                  <c:v>Prebiotics</c:v>
                </c:pt>
                <c:pt idx="17">
                  <c:v>Mushrooms </c:v>
                </c:pt>
                <c:pt idx="18">
                  <c:v>Magnesium</c:v>
                </c:pt>
                <c:pt idx="19">
                  <c:v>Vitamin K2</c:v>
                </c:pt>
                <c:pt idx="20">
                  <c:v>Probiotics</c:v>
                </c:pt>
                <c:pt idx="21">
                  <c:v>Antioxidants</c:v>
                </c:pt>
                <c:pt idx="22">
                  <c:v>Omega-3s </c:v>
                </c:pt>
                <c:pt idx="23">
                  <c:v>Protein Powder</c:v>
                </c:pt>
                <c:pt idx="24">
                  <c:v>Ashwagandha</c:v>
                </c:pt>
                <c:pt idx="25">
                  <c:v>Curcumin/ Turmeric</c:v>
                </c:pt>
                <c:pt idx="26">
                  <c:v>Iron</c:v>
                </c:pt>
                <c:pt idx="27">
                  <c:v>Multivitamin</c:v>
                </c:pt>
                <c:pt idx="28">
                  <c:v>Calcium</c:v>
                </c:pt>
                <c:pt idx="29">
                  <c:v>Vitamin C</c:v>
                </c:pt>
                <c:pt idx="30">
                  <c:v>Vitamin D</c:v>
                </c:pt>
              </c:strCache>
            </c:strRef>
          </c:cat>
          <c:val>
            <c:numRef>
              <c:f>Sheet1!$E$2:$E$32</c:f>
              <c:numCache>
                <c:formatCode>0%</c:formatCode>
                <c:ptCount val="31"/>
                <c:pt idx="0">
                  <c:v>8.77193E-2</c:v>
                </c:pt>
                <c:pt idx="1">
                  <c:v>5.2631579999999997E-2</c:v>
                </c:pt>
                <c:pt idx="2">
                  <c:v>6.9620249999999995E-2</c:v>
                </c:pt>
                <c:pt idx="3">
                  <c:v>0.10543131</c:v>
                </c:pt>
                <c:pt idx="4">
                  <c:v>9.8305080000000003E-2</c:v>
                </c:pt>
                <c:pt idx="5">
                  <c:v>9.8507459999999991E-2</c:v>
                </c:pt>
                <c:pt idx="6">
                  <c:v>6.3444109999999998E-2</c:v>
                </c:pt>
                <c:pt idx="7">
                  <c:v>7.430341E-2</c:v>
                </c:pt>
                <c:pt idx="8">
                  <c:v>8.1168829999999997E-2</c:v>
                </c:pt>
                <c:pt idx="9">
                  <c:v>7.5471700000000003E-2</c:v>
                </c:pt>
                <c:pt idx="10">
                  <c:v>5.7926830000000012E-2</c:v>
                </c:pt>
                <c:pt idx="11">
                  <c:v>4.6109509999999999E-2</c:v>
                </c:pt>
                <c:pt idx="12">
                  <c:v>5.5393589999999999E-2</c:v>
                </c:pt>
                <c:pt idx="13">
                  <c:v>5.8139529999999988E-2</c:v>
                </c:pt>
                <c:pt idx="14">
                  <c:v>6.0518729999999993E-2</c:v>
                </c:pt>
                <c:pt idx="15">
                  <c:v>5.1136359999999999E-2</c:v>
                </c:pt>
                <c:pt idx="16">
                  <c:v>4.0871930000000001E-2</c:v>
                </c:pt>
                <c:pt idx="17">
                  <c:v>4.2134829999999998E-2</c:v>
                </c:pt>
                <c:pt idx="18">
                  <c:v>5.2197800000000003E-2</c:v>
                </c:pt>
                <c:pt idx="19">
                  <c:v>3.9660059999999997E-2</c:v>
                </c:pt>
                <c:pt idx="20">
                  <c:v>4.4198899999999999E-2</c:v>
                </c:pt>
                <c:pt idx="21">
                  <c:v>2.4930750000000002E-2</c:v>
                </c:pt>
                <c:pt idx="22">
                  <c:v>4.632153E-2</c:v>
                </c:pt>
                <c:pt idx="23">
                  <c:v>3.835616E-2</c:v>
                </c:pt>
                <c:pt idx="24">
                  <c:v>3.5714290000000003E-2</c:v>
                </c:pt>
                <c:pt idx="25">
                  <c:v>4.1095890000000003E-2</c:v>
                </c:pt>
                <c:pt idx="26">
                  <c:v>3.5519130000000003E-2</c:v>
                </c:pt>
                <c:pt idx="27">
                  <c:v>4.1322310000000001E-2</c:v>
                </c:pt>
                <c:pt idx="28">
                  <c:v>2.73224E-2</c:v>
                </c:pt>
                <c:pt idx="29">
                  <c:v>2.1857919999999999E-2</c:v>
                </c:pt>
                <c:pt idx="30">
                  <c:v>3.8147140000000003E-2</c:v>
                </c:pt>
              </c:numCache>
            </c:numRef>
          </c:val>
          <c:extLst>
            <c:ext xmlns:c16="http://schemas.microsoft.com/office/drawing/2014/chart" uri="{C3380CC4-5D6E-409C-BE32-E72D297353CC}">
              <c16:uniqueId val="{00000003-E61F-4226-8FFE-57B61D02E8CB}"/>
            </c:ext>
          </c:extLst>
        </c:ser>
        <c:ser>
          <c:idx val="4"/>
          <c:order val="4"/>
          <c:tx>
            <c:strRef>
              <c:f>Sheet1!$F$1</c:f>
              <c:strCache>
                <c:ptCount val="1"/>
                <c:pt idx="0">
                  <c:v>I know it's not effective</c:v>
                </c:pt>
              </c:strCache>
            </c:strRef>
          </c:tx>
          <c:spPr>
            <a:solidFill>
              <a:schemeClr val="accent5"/>
            </a:solidFill>
            <a:ln>
              <a:noFill/>
            </a:ln>
            <a:effectLst/>
          </c:spPr>
          <c:invertIfNegative val="0"/>
          <c:cat>
            <c:strRef>
              <c:f>Sheet1!$A$2:$A$32</c:f>
              <c:strCache>
                <c:ptCount val="31"/>
                <c:pt idx="0">
                  <c:v>CoQ10</c:v>
                </c:pt>
                <c:pt idx="1">
                  <c:v>CBD</c:v>
                </c:pt>
                <c:pt idx="2">
                  <c:v>MSM</c:v>
                </c:pt>
                <c:pt idx="3">
                  <c:v>Citicoline</c:v>
                </c:pt>
                <c:pt idx="4">
                  <c:v>Nootropics</c:v>
                </c:pt>
                <c:pt idx="5">
                  <c:v>Synbiotics</c:v>
                </c:pt>
                <c:pt idx="6">
                  <c:v>Lutein</c:v>
                </c:pt>
                <c:pt idx="7">
                  <c:v>Alpha-GPC</c:v>
                </c:pt>
                <c:pt idx="8">
                  <c:v>Astaxanthin</c:v>
                </c:pt>
                <c:pt idx="9">
                  <c:v>Choline</c:v>
                </c:pt>
                <c:pt idx="10">
                  <c:v>Glutathione</c:v>
                </c:pt>
                <c:pt idx="11">
                  <c:v>Glucosamine</c:v>
                </c:pt>
                <c:pt idx="12">
                  <c:v>Postbiotics</c:v>
                </c:pt>
                <c:pt idx="13">
                  <c:v>Melatonin</c:v>
                </c:pt>
                <c:pt idx="14">
                  <c:v>Collagen</c:v>
                </c:pt>
                <c:pt idx="15">
                  <c:v>Biotin</c:v>
                </c:pt>
                <c:pt idx="16">
                  <c:v>Prebiotics</c:v>
                </c:pt>
                <c:pt idx="17">
                  <c:v>Mushrooms </c:v>
                </c:pt>
                <c:pt idx="18">
                  <c:v>Magnesium</c:v>
                </c:pt>
                <c:pt idx="19">
                  <c:v>Vitamin K2</c:v>
                </c:pt>
                <c:pt idx="20">
                  <c:v>Probiotics</c:v>
                </c:pt>
                <c:pt idx="21">
                  <c:v>Antioxidants</c:v>
                </c:pt>
                <c:pt idx="22">
                  <c:v>Omega-3s </c:v>
                </c:pt>
                <c:pt idx="23">
                  <c:v>Protein Powder</c:v>
                </c:pt>
                <c:pt idx="24">
                  <c:v>Ashwagandha</c:v>
                </c:pt>
                <c:pt idx="25">
                  <c:v>Curcumin/ Turmeric</c:v>
                </c:pt>
                <c:pt idx="26">
                  <c:v>Iron</c:v>
                </c:pt>
                <c:pt idx="27">
                  <c:v>Multivitamin</c:v>
                </c:pt>
                <c:pt idx="28">
                  <c:v>Calcium</c:v>
                </c:pt>
                <c:pt idx="29">
                  <c:v>Vitamin C</c:v>
                </c:pt>
                <c:pt idx="30">
                  <c:v>Vitamin D</c:v>
                </c:pt>
              </c:strCache>
            </c:strRef>
          </c:cat>
          <c:val>
            <c:numRef>
              <c:f>Sheet1!$F$2:$F$32</c:f>
              <c:numCache>
                <c:formatCode>0%</c:formatCode>
                <c:ptCount val="31"/>
                <c:pt idx="0">
                  <c:v>2.1052629999999999E-2</c:v>
                </c:pt>
                <c:pt idx="1">
                  <c:v>1.315789E-2</c:v>
                </c:pt>
                <c:pt idx="2">
                  <c:v>1.5822780000000002E-2</c:v>
                </c:pt>
                <c:pt idx="3">
                  <c:v>1.2779550000000001E-2</c:v>
                </c:pt>
                <c:pt idx="4">
                  <c:v>3.3898299999999999E-3</c:v>
                </c:pt>
                <c:pt idx="5">
                  <c:v>1.1940299999999999E-2</c:v>
                </c:pt>
                <c:pt idx="6">
                  <c:v>1.2084589999999999E-2</c:v>
                </c:pt>
                <c:pt idx="7">
                  <c:v>9.2879299999999998E-3</c:v>
                </c:pt>
                <c:pt idx="8">
                  <c:v>2.2727270000000001E-2</c:v>
                </c:pt>
                <c:pt idx="9">
                  <c:v>1.257862E-2</c:v>
                </c:pt>
                <c:pt idx="10">
                  <c:v>1.219512E-2</c:v>
                </c:pt>
                <c:pt idx="11">
                  <c:v>8.6455300000000002E-3</c:v>
                </c:pt>
                <c:pt idx="12">
                  <c:v>1.457726E-2</c:v>
                </c:pt>
                <c:pt idx="13">
                  <c:v>5.81395E-3</c:v>
                </c:pt>
                <c:pt idx="14">
                  <c:v>1.152738E-2</c:v>
                </c:pt>
                <c:pt idx="15">
                  <c:v>2.8409099999999999E-3</c:v>
                </c:pt>
                <c:pt idx="16">
                  <c:v>1.3623980000000001E-2</c:v>
                </c:pt>
                <c:pt idx="17">
                  <c:v>1.966292E-2</c:v>
                </c:pt>
                <c:pt idx="18">
                  <c:v>8.2417600000000008E-3</c:v>
                </c:pt>
                <c:pt idx="19">
                  <c:v>5.66572E-3</c:v>
                </c:pt>
                <c:pt idx="20">
                  <c:v>5.5248600000000004E-3</c:v>
                </c:pt>
                <c:pt idx="21">
                  <c:v>2.7700799999999999E-3</c:v>
                </c:pt>
                <c:pt idx="22">
                  <c:v>2.7247999999999999E-3</c:v>
                </c:pt>
                <c:pt idx="23">
                  <c:v>5.4794500000000003E-3</c:v>
                </c:pt>
                <c:pt idx="24">
                  <c:v>8.2417600000000008E-3</c:v>
                </c:pt>
                <c:pt idx="25">
                  <c:v>8.2191799999999995E-3</c:v>
                </c:pt>
                <c:pt idx="26">
                  <c:v>8.1967199999999994E-3</c:v>
                </c:pt>
                <c:pt idx="27">
                  <c:v>2.7548199999999998E-3</c:v>
                </c:pt>
                <c:pt idx="28">
                  <c:v>5.4644800000000007E-3</c:v>
                </c:pt>
                <c:pt idx="29">
                  <c:v>1.36612E-2</c:v>
                </c:pt>
                <c:pt idx="30">
                  <c:v>5.4495899999999998E-3</c:v>
                </c:pt>
              </c:numCache>
            </c:numRef>
          </c:val>
          <c:extLst>
            <c:ext xmlns:c16="http://schemas.microsoft.com/office/drawing/2014/chart" uri="{C3380CC4-5D6E-409C-BE32-E72D297353CC}">
              <c16:uniqueId val="{00000004-E61F-4226-8FFE-57B61D02E8CB}"/>
            </c:ext>
          </c:extLst>
        </c:ser>
        <c:ser>
          <c:idx val="5"/>
          <c:order val="5"/>
          <c:tx>
            <c:strRef>
              <c:f>Sheet1!$G$1</c:f>
              <c:strCache>
                <c:ptCount val="1"/>
                <c:pt idx="0">
                  <c:v>I don't know</c:v>
                </c:pt>
              </c:strCache>
            </c:strRef>
          </c:tx>
          <c:spPr>
            <a:solidFill>
              <a:schemeClr val="accent2"/>
            </a:solidFill>
            <a:ln>
              <a:noFill/>
            </a:ln>
            <a:effectLst/>
          </c:spPr>
          <c:invertIfNegative val="0"/>
          <c:cat>
            <c:strRef>
              <c:f>Sheet1!$A$2:$A$32</c:f>
              <c:strCache>
                <c:ptCount val="31"/>
                <c:pt idx="0">
                  <c:v>CoQ10</c:v>
                </c:pt>
                <c:pt idx="1">
                  <c:v>CBD</c:v>
                </c:pt>
                <c:pt idx="2">
                  <c:v>MSM</c:v>
                </c:pt>
                <c:pt idx="3">
                  <c:v>Citicoline</c:v>
                </c:pt>
                <c:pt idx="4">
                  <c:v>Nootropics</c:v>
                </c:pt>
                <c:pt idx="5">
                  <c:v>Synbiotics</c:v>
                </c:pt>
                <c:pt idx="6">
                  <c:v>Lutein</c:v>
                </c:pt>
                <c:pt idx="7">
                  <c:v>Alpha-GPC</c:v>
                </c:pt>
                <c:pt idx="8">
                  <c:v>Astaxanthin</c:v>
                </c:pt>
                <c:pt idx="9">
                  <c:v>Choline</c:v>
                </c:pt>
                <c:pt idx="10">
                  <c:v>Glutathione</c:v>
                </c:pt>
                <c:pt idx="11">
                  <c:v>Glucosamine</c:v>
                </c:pt>
                <c:pt idx="12">
                  <c:v>Postbiotics</c:v>
                </c:pt>
                <c:pt idx="13">
                  <c:v>Melatonin</c:v>
                </c:pt>
                <c:pt idx="14">
                  <c:v>Collagen</c:v>
                </c:pt>
                <c:pt idx="15">
                  <c:v>Biotin</c:v>
                </c:pt>
                <c:pt idx="16">
                  <c:v>Prebiotics</c:v>
                </c:pt>
                <c:pt idx="17">
                  <c:v>Mushrooms </c:v>
                </c:pt>
                <c:pt idx="18">
                  <c:v>Magnesium</c:v>
                </c:pt>
                <c:pt idx="19">
                  <c:v>Vitamin K2</c:v>
                </c:pt>
                <c:pt idx="20">
                  <c:v>Probiotics</c:v>
                </c:pt>
                <c:pt idx="21">
                  <c:v>Antioxidants</c:v>
                </c:pt>
                <c:pt idx="22">
                  <c:v>Omega-3s </c:v>
                </c:pt>
                <c:pt idx="23">
                  <c:v>Protein Powder</c:v>
                </c:pt>
                <c:pt idx="24">
                  <c:v>Ashwagandha</c:v>
                </c:pt>
                <c:pt idx="25">
                  <c:v>Curcumin/ Turmeric</c:v>
                </c:pt>
                <c:pt idx="26">
                  <c:v>Iron</c:v>
                </c:pt>
                <c:pt idx="27">
                  <c:v>Multivitamin</c:v>
                </c:pt>
                <c:pt idx="28">
                  <c:v>Calcium</c:v>
                </c:pt>
                <c:pt idx="29">
                  <c:v>Vitamin C</c:v>
                </c:pt>
                <c:pt idx="30">
                  <c:v>Vitamin D</c:v>
                </c:pt>
              </c:strCache>
            </c:strRef>
          </c:cat>
          <c:val>
            <c:numRef>
              <c:f>Sheet1!$G$2:$G$32</c:f>
              <c:numCache>
                <c:formatCode>0%</c:formatCode>
                <c:ptCount val="31"/>
                <c:pt idx="0">
                  <c:v>4.2105259999999999E-2</c:v>
                </c:pt>
                <c:pt idx="1">
                  <c:v>5.2631579999999997E-2</c:v>
                </c:pt>
                <c:pt idx="2">
                  <c:v>6.0126579999999999E-2</c:v>
                </c:pt>
                <c:pt idx="3">
                  <c:v>5.1118209999999997E-2</c:v>
                </c:pt>
                <c:pt idx="4">
                  <c:v>4.4067799999999997E-2</c:v>
                </c:pt>
                <c:pt idx="5">
                  <c:v>5.3731340000000002E-2</c:v>
                </c:pt>
                <c:pt idx="6">
                  <c:v>6.9486400000000004E-2</c:v>
                </c:pt>
                <c:pt idx="7">
                  <c:v>4.9535600000000013E-2</c:v>
                </c:pt>
                <c:pt idx="8">
                  <c:v>3.5714290000000003E-2</c:v>
                </c:pt>
                <c:pt idx="9">
                  <c:v>2.830189E-2</c:v>
                </c:pt>
                <c:pt idx="10">
                  <c:v>5.1829269999999997E-2</c:v>
                </c:pt>
                <c:pt idx="11">
                  <c:v>3.1700289999999999E-2</c:v>
                </c:pt>
                <c:pt idx="12">
                  <c:v>2.915452E-2</c:v>
                </c:pt>
                <c:pt idx="13">
                  <c:v>3.488372E-2</c:v>
                </c:pt>
                <c:pt idx="14">
                  <c:v>3.4582130000000003E-2</c:v>
                </c:pt>
                <c:pt idx="15">
                  <c:v>3.9772729999999999E-2</c:v>
                </c:pt>
                <c:pt idx="16">
                  <c:v>1.6348769999999999E-2</c:v>
                </c:pt>
                <c:pt idx="17">
                  <c:v>2.2471910000000001E-2</c:v>
                </c:pt>
                <c:pt idx="18">
                  <c:v>5.4945100000000002E-3</c:v>
                </c:pt>
                <c:pt idx="19">
                  <c:v>2.5495750000000001E-2</c:v>
                </c:pt>
                <c:pt idx="20">
                  <c:v>1.657459E-2</c:v>
                </c:pt>
                <c:pt idx="21">
                  <c:v>1.1080329999999999E-2</c:v>
                </c:pt>
                <c:pt idx="22">
                  <c:v>1.3623980000000001E-2</c:v>
                </c:pt>
                <c:pt idx="23">
                  <c:v>0</c:v>
                </c:pt>
                <c:pt idx="24">
                  <c:v>5.4945100000000002E-3</c:v>
                </c:pt>
                <c:pt idx="25">
                  <c:v>8.2191799999999995E-3</c:v>
                </c:pt>
                <c:pt idx="26">
                  <c:v>0</c:v>
                </c:pt>
                <c:pt idx="27">
                  <c:v>2.7548199999999998E-3</c:v>
                </c:pt>
                <c:pt idx="28">
                  <c:v>0</c:v>
                </c:pt>
                <c:pt idx="29">
                  <c:v>0</c:v>
                </c:pt>
                <c:pt idx="30">
                  <c:v>0</c:v>
                </c:pt>
              </c:numCache>
            </c:numRef>
          </c:val>
          <c:extLst>
            <c:ext xmlns:c16="http://schemas.microsoft.com/office/drawing/2014/chart" uri="{C3380CC4-5D6E-409C-BE32-E72D297353CC}">
              <c16:uniqueId val="{00000005-E61F-4226-8FFE-57B61D02E8CB}"/>
            </c:ext>
          </c:extLst>
        </c:ser>
        <c:dLbls>
          <c:showLegendKey val="0"/>
          <c:showVal val="0"/>
          <c:showCatName val="0"/>
          <c:showSerName val="0"/>
          <c:showPercent val="0"/>
          <c:showBubbleSize val="0"/>
        </c:dLbls>
        <c:gapWidth val="150"/>
        <c:overlap val="100"/>
        <c:axId val="2034147848"/>
        <c:axId val="2034142808"/>
      </c:barChart>
      <c:catAx>
        <c:axId val="203414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34142808"/>
        <c:crosses val="autoZero"/>
        <c:auto val="1"/>
        <c:lblAlgn val="ctr"/>
        <c:lblOffset val="100"/>
        <c:noMultiLvlLbl val="0"/>
      </c:catAx>
      <c:valAx>
        <c:axId val="2034142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4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Sheet1!$B$2:$B$18</c:f>
              <c:numCache>
                <c:formatCode>0%</c:formatCode>
                <c:ptCount val="17"/>
                <c:pt idx="0">
                  <c:v>0.17721518999999999</c:v>
                </c:pt>
                <c:pt idx="1">
                  <c:v>0.17088608</c:v>
                </c:pt>
                <c:pt idx="2">
                  <c:v>0.22362868999999999</c:v>
                </c:pt>
                <c:pt idx="3">
                  <c:v>0.13924051000000001</c:v>
                </c:pt>
                <c:pt idx="4">
                  <c:v>0.16455696</c:v>
                </c:pt>
                <c:pt idx="5">
                  <c:v>0.16033755</c:v>
                </c:pt>
                <c:pt idx="6">
                  <c:v>9.915612E-2</c:v>
                </c:pt>
                <c:pt idx="7">
                  <c:v>0.12025316</c:v>
                </c:pt>
                <c:pt idx="8">
                  <c:v>0.11181435000000001</c:v>
                </c:pt>
                <c:pt idx="9">
                  <c:v>9.0717300000000001E-2</c:v>
                </c:pt>
                <c:pt idx="10">
                  <c:v>0.12236287</c:v>
                </c:pt>
                <c:pt idx="11">
                  <c:v>7.8059070000000008E-2</c:v>
                </c:pt>
                <c:pt idx="12">
                  <c:v>8.860759E-2</c:v>
                </c:pt>
                <c:pt idx="13">
                  <c:v>7.5949370000000002E-2</c:v>
                </c:pt>
                <c:pt idx="14">
                  <c:v>4.2194089999999997E-2</c:v>
                </c:pt>
                <c:pt idx="15">
                  <c:v>1.054852E-2</c:v>
                </c:pt>
                <c:pt idx="16">
                  <c:v>4.4303799999999997E-2</c:v>
                </c:pt>
              </c:numCache>
            </c:numRef>
          </c:val>
          <c:extLst>
            <c:ext xmlns:c16="http://schemas.microsoft.com/office/drawing/2014/chart" uri="{C3380CC4-5D6E-409C-BE32-E72D297353CC}">
              <c16:uniqueId val="{00000000-46A8-4519-9FFD-DE574308D639}"/>
            </c:ext>
          </c:extLst>
        </c:ser>
        <c:ser>
          <c:idx val="1"/>
          <c:order val="1"/>
          <c:tx>
            <c:strRef>
              <c:f>Sheet1!$C$1</c:f>
              <c:strCache>
                <c:ptCount val="1"/>
                <c:pt idx="0">
                  <c:v>UK</c:v>
                </c:pt>
              </c:strCache>
            </c:strRef>
          </c:tx>
          <c:spPr>
            <a:solidFill>
              <a:schemeClr val="accent2"/>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Sheet1!$C$2:$C$18</c:f>
              <c:numCache>
                <c:formatCode>0%</c:formatCode>
                <c:ptCount val="17"/>
                <c:pt idx="0">
                  <c:v>0.19047618999999999</c:v>
                </c:pt>
                <c:pt idx="1">
                  <c:v>0.16071429000000001</c:v>
                </c:pt>
                <c:pt idx="2">
                  <c:v>0.24404761999999999</c:v>
                </c:pt>
                <c:pt idx="3">
                  <c:v>0.20238095</c:v>
                </c:pt>
                <c:pt idx="4">
                  <c:v>0.14285713999999999</c:v>
                </c:pt>
                <c:pt idx="5">
                  <c:v>9.5238099999999992E-2</c:v>
                </c:pt>
                <c:pt idx="6">
                  <c:v>0.19047618999999999</c:v>
                </c:pt>
                <c:pt idx="7">
                  <c:v>7.7380950000000004E-2</c:v>
                </c:pt>
                <c:pt idx="8">
                  <c:v>0.14880952</c:v>
                </c:pt>
                <c:pt idx="9">
                  <c:v>0.11904762000000001</c:v>
                </c:pt>
                <c:pt idx="10">
                  <c:v>0.10119048</c:v>
                </c:pt>
                <c:pt idx="11">
                  <c:v>0.10119048</c:v>
                </c:pt>
                <c:pt idx="12">
                  <c:v>7.1428569999999997E-2</c:v>
                </c:pt>
                <c:pt idx="13">
                  <c:v>8.3333329999999997E-2</c:v>
                </c:pt>
                <c:pt idx="14">
                  <c:v>5.9523800000000002E-3</c:v>
                </c:pt>
                <c:pt idx="15">
                  <c:v>0</c:v>
                </c:pt>
                <c:pt idx="16">
                  <c:v>2.3809520000000001E-2</c:v>
                </c:pt>
              </c:numCache>
            </c:numRef>
          </c:val>
          <c:extLst>
            <c:ext xmlns:c16="http://schemas.microsoft.com/office/drawing/2014/chart" uri="{C3380CC4-5D6E-409C-BE32-E72D297353CC}">
              <c16:uniqueId val="{00000001-46A8-4519-9FFD-DE574308D639}"/>
            </c:ext>
          </c:extLst>
        </c:ser>
        <c:ser>
          <c:idx val="2"/>
          <c:order val="2"/>
          <c:tx>
            <c:strRef>
              <c:f>Sheet1!$D$1</c:f>
              <c:strCache>
                <c:ptCount val="1"/>
                <c:pt idx="0">
                  <c:v>DE</c:v>
                </c:pt>
              </c:strCache>
            </c:strRef>
          </c:tx>
          <c:spPr>
            <a:solidFill>
              <a:schemeClr val="accent3"/>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Sheet1!$D$2:$D$18</c:f>
              <c:numCache>
                <c:formatCode>0%</c:formatCode>
                <c:ptCount val="17"/>
                <c:pt idx="0">
                  <c:v>0.15763547</c:v>
                </c:pt>
                <c:pt idx="1">
                  <c:v>0.15270935999999999</c:v>
                </c:pt>
                <c:pt idx="2">
                  <c:v>0.24137931000000001</c:v>
                </c:pt>
                <c:pt idx="3">
                  <c:v>0.15270935999999999</c:v>
                </c:pt>
                <c:pt idx="4">
                  <c:v>0.15270935999999999</c:v>
                </c:pt>
                <c:pt idx="5">
                  <c:v>0.11330049</c:v>
                </c:pt>
                <c:pt idx="6">
                  <c:v>0.20197044</c:v>
                </c:pt>
                <c:pt idx="7">
                  <c:v>7.389163E-2</c:v>
                </c:pt>
                <c:pt idx="8">
                  <c:v>0.11330049</c:v>
                </c:pt>
                <c:pt idx="9">
                  <c:v>0.12807882000000001</c:v>
                </c:pt>
                <c:pt idx="10">
                  <c:v>0.11330049</c:v>
                </c:pt>
                <c:pt idx="11">
                  <c:v>8.8669949999999997E-2</c:v>
                </c:pt>
                <c:pt idx="12">
                  <c:v>7.389163E-2</c:v>
                </c:pt>
                <c:pt idx="13">
                  <c:v>8.8669949999999997E-2</c:v>
                </c:pt>
                <c:pt idx="14">
                  <c:v>5.9113300000000008E-2</c:v>
                </c:pt>
                <c:pt idx="15">
                  <c:v>0</c:v>
                </c:pt>
                <c:pt idx="16">
                  <c:v>3.4482760000000001E-2</c:v>
                </c:pt>
              </c:numCache>
            </c:numRef>
          </c:val>
          <c:extLst>
            <c:ext xmlns:c16="http://schemas.microsoft.com/office/drawing/2014/chart" uri="{C3380CC4-5D6E-409C-BE32-E72D297353CC}">
              <c16:uniqueId val="{00000002-46A8-4519-9FFD-DE574308D639}"/>
            </c:ext>
          </c:extLst>
        </c:ser>
        <c:ser>
          <c:idx val="3"/>
          <c:order val="3"/>
          <c:tx>
            <c:strRef>
              <c:f>Sheet1!$E$1</c:f>
              <c:strCache>
                <c:ptCount val="1"/>
                <c:pt idx="0">
                  <c:v>IT</c:v>
                </c:pt>
              </c:strCache>
            </c:strRef>
          </c:tx>
          <c:spPr>
            <a:solidFill>
              <a:schemeClr val="accent4"/>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Sheet1!$E$2:$E$18</c:f>
              <c:numCache>
                <c:formatCode>0%</c:formatCode>
                <c:ptCount val="17"/>
                <c:pt idx="0">
                  <c:v>0.32793522000000003</c:v>
                </c:pt>
                <c:pt idx="1">
                  <c:v>0.15789474000000001</c:v>
                </c:pt>
                <c:pt idx="2">
                  <c:v>0.18218623</c:v>
                </c:pt>
                <c:pt idx="3">
                  <c:v>0.22267206</c:v>
                </c:pt>
                <c:pt idx="4">
                  <c:v>0.16194332</c:v>
                </c:pt>
                <c:pt idx="5">
                  <c:v>0.14574898999999999</c:v>
                </c:pt>
                <c:pt idx="6">
                  <c:v>0.10121457</c:v>
                </c:pt>
                <c:pt idx="7">
                  <c:v>0.10931174</c:v>
                </c:pt>
                <c:pt idx="8">
                  <c:v>6.882590999999999E-2</c:v>
                </c:pt>
                <c:pt idx="9">
                  <c:v>0.12955465999999999</c:v>
                </c:pt>
                <c:pt idx="10">
                  <c:v>8.5020240000000011E-2</c:v>
                </c:pt>
                <c:pt idx="11">
                  <c:v>6.4777329999999994E-2</c:v>
                </c:pt>
                <c:pt idx="12">
                  <c:v>8.0971660000000001E-2</c:v>
                </c:pt>
                <c:pt idx="13">
                  <c:v>5.668016E-2</c:v>
                </c:pt>
                <c:pt idx="14">
                  <c:v>4.8583000000000001E-2</c:v>
                </c:pt>
                <c:pt idx="15">
                  <c:v>0</c:v>
                </c:pt>
                <c:pt idx="16">
                  <c:v>1.214575E-2</c:v>
                </c:pt>
              </c:numCache>
            </c:numRef>
          </c:val>
          <c:extLst>
            <c:ext xmlns:c16="http://schemas.microsoft.com/office/drawing/2014/chart" uri="{C3380CC4-5D6E-409C-BE32-E72D297353CC}">
              <c16:uniqueId val="{00000003-46A8-4519-9FFD-DE574308D639}"/>
            </c:ext>
          </c:extLst>
        </c:ser>
        <c:ser>
          <c:idx val="4"/>
          <c:order val="4"/>
          <c:tx>
            <c:strRef>
              <c:f>Sheet1!$F$1</c:f>
              <c:strCache>
                <c:ptCount val="1"/>
                <c:pt idx="0">
                  <c:v>KR</c:v>
                </c:pt>
              </c:strCache>
            </c:strRef>
          </c:tx>
          <c:spPr>
            <a:solidFill>
              <a:schemeClr val="accent5"/>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Sheet1!$F$2:$F$18</c:f>
              <c:numCache>
                <c:formatCode>0%</c:formatCode>
                <c:ptCount val="17"/>
                <c:pt idx="0">
                  <c:v>0.18354429999999999</c:v>
                </c:pt>
                <c:pt idx="1">
                  <c:v>0.19303797</c:v>
                </c:pt>
                <c:pt idx="2">
                  <c:v>7.2784810000000005E-2</c:v>
                </c:pt>
                <c:pt idx="3">
                  <c:v>0.29746834999999999</c:v>
                </c:pt>
                <c:pt idx="4">
                  <c:v>0.17721518999999999</c:v>
                </c:pt>
                <c:pt idx="5">
                  <c:v>6.9620249999999995E-2</c:v>
                </c:pt>
                <c:pt idx="6">
                  <c:v>0.13607595</c:v>
                </c:pt>
                <c:pt idx="7">
                  <c:v>0.16139240999999999</c:v>
                </c:pt>
                <c:pt idx="8">
                  <c:v>6.6455700000000006E-2</c:v>
                </c:pt>
                <c:pt idx="9">
                  <c:v>3.4810130000000002E-2</c:v>
                </c:pt>
                <c:pt idx="10">
                  <c:v>9.4936710000000007E-2</c:v>
                </c:pt>
                <c:pt idx="11">
                  <c:v>0.10126582000000001</c:v>
                </c:pt>
                <c:pt idx="12">
                  <c:v>7.9113920000000004E-2</c:v>
                </c:pt>
                <c:pt idx="13">
                  <c:v>0.13924051000000001</c:v>
                </c:pt>
                <c:pt idx="14">
                  <c:v>9.1772149999999997E-2</c:v>
                </c:pt>
                <c:pt idx="15">
                  <c:v>3.1645599999999999E-3</c:v>
                </c:pt>
                <c:pt idx="16">
                  <c:v>2.5316459999999999E-2</c:v>
                </c:pt>
              </c:numCache>
            </c:numRef>
          </c:val>
          <c:extLst>
            <c:ext xmlns:c16="http://schemas.microsoft.com/office/drawing/2014/chart" uri="{C3380CC4-5D6E-409C-BE32-E72D297353CC}">
              <c16:uniqueId val="{00000004-46A8-4519-9FFD-DE574308D639}"/>
            </c:ext>
          </c:extLst>
        </c:ser>
        <c:ser>
          <c:idx val="5"/>
          <c:order val="5"/>
          <c:tx>
            <c:strRef>
              <c:f>Sheet1!$G$1</c:f>
              <c:strCache>
                <c:ptCount val="1"/>
                <c:pt idx="0">
                  <c:v>AU</c:v>
                </c:pt>
              </c:strCache>
            </c:strRef>
          </c:tx>
          <c:spPr>
            <a:solidFill>
              <a:schemeClr val="accent6"/>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Sheet1!$G$2:$G$18</c:f>
              <c:numCache>
                <c:formatCode>0%</c:formatCode>
                <c:ptCount val="17"/>
                <c:pt idx="0">
                  <c:v>0.19796954</c:v>
                </c:pt>
                <c:pt idx="1">
                  <c:v>0.23350254000000001</c:v>
                </c:pt>
                <c:pt idx="2">
                  <c:v>0.18781726000000001</c:v>
                </c:pt>
                <c:pt idx="3">
                  <c:v>0.12690355</c:v>
                </c:pt>
                <c:pt idx="4">
                  <c:v>0.17766497000000001</c:v>
                </c:pt>
                <c:pt idx="5">
                  <c:v>0.17766497000000001</c:v>
                </c:pt>
                <c:pt idx="6">
                  <c:v>0.15228426</c:v>
                </c:pt>
                <c:pt idx="7">
                  <c:v>9.137055999999999E-2</c:v>
                </c:pt>
                <c:pt idx="8">
                  <c:v>0.16751268999999999</c:v>
                </c:pt>
                <c:pt idx="9">
                  <c:v>9.6446699999999996E-2</c:v>
                </c:pt>
                <c:pt idx="10">
                  <c:v>7.1065989999999996E-2</c:v>
                </c:pt>
                <c:pt idx="11">
                  <c:v>7.1065989999999996E-2</c:v>
                </c:pt>
                <c:pt idx="12">
                  <c:v>0.10152284</c:v>
                </c:pt>
                <c:pt idx="13">
                  <c:v>4.0609140000000002E-2</c:v>
                </c:pt>
                <c:pt idx="14">
                  <c:v>2.5380710000000001E-2</c:v>
                </c:pt>
                <c:pt idx="15">
                  <c:v>1.015228E-2</c:v>
                </c:pt>
                <c:pt idx="16">
                  <c:v>1.5228429999999999E-2</c:v>
                </c:pt>
              </c:numCache>
            </c:numRef>
          </c:val>
          <c:extLst>
            <c:ext xmlns:c16="http://schemas.microsoft.com/office/drawing/2014/chart" uri="{C3380CC4-5D6E-409C-BE32-E72D297353CC}">
              <c16:uniqueId val="{00000005-46A8-4519-9FFD-DE574308D639}"/>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Sheet1!$H$2:$H$18</c:f>
              <c:numCache>
                <c:formatCode>0%</c:formatCode>
                <c:ptCount val="17"/>
                <c:pt idx="0">
                  <c:v>0.32970027000000002</c:v>
                </c:pt>
                <c:pt idx="1">
                  <c:v>8.719346E-2</c:v>
                </c:pt>
                <c:pt idx="2">
                  <c:v>0.22070845</c:v>
                </c:pt>
                <c:pt idx="3">
                  <c:v>0.23160763000000001</c:v>
                </c:pt>
                <c:pt idx="4">
                  <c:v>0.13623978</c:v>
                </c:pt>
                <c:pt idx="5">
                  <c:v>7.3569480000000007E-2</c:v>
                </c:pt>
                <c:pt idx="6">
                  <c:v>0.1280654</c:v>
                </c:pt>
                <c:pt idx="7">
                  <c:v>0.17166213</c:v>
                </c:pt>
                <c:pt idx="8">
                  <c:v>0.16076293999999999</c:v>
                </c:pt>
                <c:pt idx="9">
                  <c:v>4.632153E-2</c:v>
                </c:pt>
                <c:pt idx="10">
                  <c:v>0.14168937000000001</c:v>
                </c:pt>
                <c:pt idx="11">
                  <c:v>4.0871930000000001E-2</c:v>
                </c:pt>
                <c:pt idx="12">
                  <c:v>3.5422339999999997E-2</c:v>
                </c:pt>
                <c:pt idx="13">
                  <c:v>9.8092640000000009E-2</c:v>
                </c:pt>
                <c:pt idx="14">
                  <c:v>2.9972749999999999E-2</c:v>
                </c:pt>
                <c:pt idx="15">
                  <c:v>0</c:v>
                </c:pt>
                <c:pt idx="16">
                  <c:v>3.2697549999999999E-2</c:v>
                </c:pt>
              </c:numCache>
            </c:numRef>
          </c:val>
          <c:extLst>
            <c:ext xmlns:c16="http://schemas.microsoft.com/office/drawing/2014/chart" uri="{C3380CC4-5D6E-409C-BE32-E72D297353CC}">
              <c16:uniqueId val="{00000006-46A8-4519-9FFD-DE574308D639}"/>
            </c:ext>
          </c:extLst>
        </c:ser>
        <c:dLbls>
          <c:showLegendKey val="0"/>
          <c:showVal val="0"/>
          <c:showCatName val="0"/>
          <c:showSerName val="0"/>
          <c:showPercent val="0"/>
          <c:showBubbleSize val="0"/>
        </c:dLbls>
        <c:gapWidth val="219"/>
        <c:overlap val="-27"/>
        <c:axId val="758300008"/>
        <c:axId val="75829928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Sheet1!$A$2:$A$18</c:f>
              <c:strCache>
                <c:ptCount val="17"/>
                <c:pt idx="0">
                  <c:v>HCP recommendation</c:v>
                </c:pt>
                <c:pt idx="1">
                  <c:v>Addresses specific concerns</c:v>
                </c:pt>
                <c:pt idx="2">
                  <c:v>Natural source</c:v>
                </c:pt>
                <c:pt idx="3">
                  <c:v>Proof of safety</c:v>
                </c:pt>
                <c:pt idx="4">
                  <c:v>Detailed ingredient information</c:v>
                </c:pt>
                <c:pt idx="5">
                  <c:v>Past experience with the brand itself</c:v>
                </c:pt>
                <c:pt idx="6">
                  <c:v>Clinical research on the ingredient</c:v>
                </c:pt>
                <c:pt idx="7">
                  <c:v>Online ratings and/or reviews</c:v>
                </c:pt>
                <c:pt idx="8">
                  <c:v>Clinical research on the brand</c:v>
                </c:pt>
                <c:pt idx="9">
                  <c:v>Measurable outcome</c:v>
                </c:pt>
                <c:pt idx="10">
                  <c:v>Organic certification</c:v>
                </c:pt>
                <c:pt idx="11">
                  <c:v>Recommended by friend/family</c:v>
                </c:pt>
                <c:pt idx="12">
                  <c:v>Not genetically modified </c:v>
                </c:pt>
                <c:pt idx="13">
                  <c:v>Contains branded ingredients</c:v>
                </c:pt>
                <c:pt idx="14">
                  <c:v>3rd party certification/seal</c:v>
                </c:pt>
                <c:pt idx="15">
                  <c:v>None of the above</c:v>
                </c:pt>
                <c:pt idx="16">
                  <c:v>Influencer endorsement</c:v>
                </c:pt>
              </c:strCache>
            </c:strRef>
          </c:cat>
          <c:val>
            <c:numRef>
              <c:f>Sheet1!$I$2:$I$18</c:f>
              <c:numCache>
                <c:formatCode>0%</c:formatCode>
                <c:ptCount val="17"/>
                <c:pt idx="0">
                  <c:v>0.24940448000000001</c:v>
                </c:pt>
                <c:pt idx="1">
                  <c:v>0.20152454</c:v>
                </c:pt>
                <c:pt idx="2">
                  <c:v>0.18032396000000001</c:v>
                </c:pt>
                <c:pt idx="3">
                  <c:v>0.17841829000000001</c:v>
                </c:pt>
                <c:pt idx="4">
                  <c:v>0.15507383999999999</c:v>
                </c:pt>
                <c:pt idx="5">
                  <c:v>0.15507383999999999</c:v>
                </c:pt>
                <c:pt idx="6">
                  <c:v>0.12101000000000001</c:v>
                </c:pt>
                <c:pt idx="7">
                  <c:v>0.11029061</c:v>
                </c:pt>
                <c:pt idx="8">
                  <c:v>9.409242000000001E-2</c:v>
                </c:pt>
                <c:pt idx="9">
                  <c:v>8.5278699999999999E-2</c:v>
                </c:pt>
                <c:pt idx="10">
                  <c:v>8.1705570000000005E-2</c:v>
                </c:pt>
                <c:pt idx="11">
                  <c:v>8.1229159999999995E-2</c:v>
                </c:pt>
                <c:pt idx="12">
                  <c:v>6.431634E-2</c:v>
                </c:pt>
                <c:pt idx="13">
                  <c:v>6.1934250000000003E-2</c:v>
                </c:pt>
                <c:pt idx="14">
                  <c:v>3.7160550000000001E-2</c:v>
                </c:pt>
                <c:pt idx="15">
                  <c:v>2.0009530000000001E-2</c:v>
                </c:pt>
                <c:pt idx="16">
                  <c:v>1.6674609999999999E-2</c:v>
                </c:pt>
              </c:numCache>
            </c:numRef>
          </c:val>
          <c:smooth val="0"/>
          <c:extLst>
            <c:ext xmlns:c16="http://schemas.microsoft.com/office/drawing/2014/chart" uri="{C3380CC4-5D6E-409C-BE32-E72D297353CC}">
              <c16:uniqueId val="{00000007-46A8-4519-9FFD-DE574308D639}"/>
            </c:ext>
          </c:extLst>
        </c:ser>
        <c:dLbls>
          <c:showLegendKey val="0"/>
          <c:showVal val="0"/>
          <c:showCatName val="0"/>
          <c:showSerName val="0"/>
          <c:showPercent val="0"/>
          <c:showBubbleSize val="0"/>
        </c:dLbls>
        <c:marker val="1"/>
        <c:smooth val="0"/>
        <c:axId val="758300008"/>
        <c:axId val="758299288"/>
      </c:lineChart>
      <c:catAx>
        <c:axId val="758300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299288"/>
        <c:crosses val="autoZero"/>
        <c:auto val="1"/>
        <c:lblAlgn val="ctr"/>
        <c:lblOffset val="100"/>
        <c:noMultiLvlLbl val="0"/>
      </c:catAx>
      <c:valAx>
        <c:axId val="758299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8300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900"/>
              <a:t>Adulterated products or substituted ingredients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0.48101265999999998</c:v>
                </c:pt>
                <c:pt idx="1">
                  <c:v>0.39662447000000001</c:v>
                </c:pt>
                <c:pt idx="2">
                  <c:v>9.2827000000000007E-2</c:v>
                </c:pt>
                <c:pt idx="3">
                  <c:v>2.9535860000000001E-2</c:v>
                </c:pt>
              </c:numCache>
            </c:numRef>
          </c:val>
          <c:extLst>
            <c:ext xmlns:c16="http://schemas.microsoft.com/office/drawing/2014/chart" uri="{C3380CC4-5D6E-409C-BE32-E72D297353CC}">
              <c16:uniqueId val="{00000000-7F95-4932-8750-C155FAB815CE}"/>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0.48809523999999999</c:v>
                </c:pt>
                <c:pt idx="1">
                  <c:v>0.38095237999999998</c:v>
                </c:pt>
                <c:pt idx="2">
                  <c:v>9.5238099999999992E-2</c:v>
                </c:pt>
                <c:pt idx="3">
                  <c:v>3.5714290000000003E-2</c:v>
                </c:pt>
              </c:numCache>
            </c:numRef>
          </c:val>
          <c:extLst>
            <c:ext xmlns:c16="http://schemas.microsoft.com/office/drawing/2014/chart" uri="{C3380CC4-5D6E-409C-BE32-E72D297353CC}">
              <c16:uniqueId val="{00000001-7F95-4932-8750-C155FAB815CE}"/>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0.35960590999999997</c:v>
                </c:pt>
                <c:pt idx="1">
                  <c:v>0.37931034000000002</c:v>
                </c:pt>
                <c:pt idx="2">
                  <c:v>0.2364532</c:v>
                </c:pt>
                <c:pt idx="3">
                  <c:v>2.4630539999999999E-2</c:v>
                </c:pt>
              </c:numCache>
            </c:numRef>
          </c:val>
          <c:extLst>
            <c:ext xmlns:c16="http://schemas.microsoft.com/office/drawing/2014/chart" uri="{C3380CC4-5D6E-409C-BE32-E72D297353CC}">
              <c16:uniqueId val="{00000002-7F95-4932-8750-C155FAB815CE}"/>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0.64777328000000001</c:v>
                </c:pt>
                <c:pt idx="1">
                  <c:v>0.21457490000000001</c:v>
                </c:pt>
                <c:pt idx="2">
                  <c:v>0.10931174</c:v>
                </c:pt>
                <c:pt idx="3">
                  <c:v>2.834008E-2</c:v>
                </c:pt>
              </c:numCache>
            </c:numRef>
          </c:val>
          <c:extLst>
            <c:ext xmlns:c16="http://schemas.microsoft.com/office/drawing/2014/chart" uri="{C3380CC4-5D6E-409C-BE32-E72D297353CC}">
              <c16:uniqueId val="{00000003-7F95-4932-8750-C155FAB815CE}"/>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0.57278481000000003</c:v>
                </c:pt>
                <c:pt idx="1">
                  <c:v>0.36075949000000002</c:v>
                </c:pt>
                <c:pt idx="2">
                  <c:v>5.379747E-2</c:v>
                </c:pt>
                <c:pt idx="3">
                  <c:v>1.2658229999999999E-2</c:v>
                </c:pt>
              </c:numCache>
            </c:numRef>
          </c:val>
          <c:extLst>
            <c:ext xmlns:c16="http://schemas.microsoft.com/office/drawing/2014/chart" uri="{C3380CC4-5D6E-409C-BE32-E72D297353CC}">
              <c16:uniqueId val="{00000004-7F95-4932-8750-C155FAB815CE}"/>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0.50761420999999995</c:v>
                </c:pt>
                <c:pt idx="1">
                  <c:v>0.37563452000000003</c:v>
                </c:pt>
                <c:pt idx="2">
                  <c:v>8.6294419999999997E-2</c:v>
                </c:pt>
                <c:pt idx="3">
                  <c:v>3.0456850000000001E-2</c:v>
                </c:pt>
              </c:numCache>
            </c:numRef>
          </c:val>
          <c:extLst>
            <c:ext xmlns:c16="http://schemas.microsoft.com/office/drawing/2014/chart" uri="{C3380CC4-5D6E-409C-BE32-E72D297353CC}">
              <c16:uniqueId val="{00000005-7F95-4932-8750-C155FAB815CE}"/>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0.59673025000000002</c:v>
                </c:pt>
                <c:pt idx="1">
                  <c:v>0.31880109000000001</c:v>
                </c:pt>
                <c:pt idx="2">
                  <c:v>7.9019069999999997E-2</c:v>
                </c:pt>
                <c:pt idx="3">
                  <c:v>5.4495899999999998E-3</c:v>
                </c:pt>
              </c:numCache>
            </c:numRef>
          </c:val>
          <c:extLst>
            <c:ext xmlns:c16="http://schemas.microsoft.com/office/drawing/2014/chart" uri="{C3380CC4-5D6E-409C-BE32-E72D297353CC}">
              <c16:uniqueId val="{00000006-7F95-4932-8750-C155FAB815CE}"/>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Non-declared ingredients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0.51898734000000002</c:v>
                </c:pt>
                <c:pt idx="1">
                  <c:v>0.34599155999999998</c:v>
                </c:pt>
                <c:pt idx="2">
                  <c:v>0.10126582000000001</c:v>
                </c:pt>
                <c:pt idx="3">
                  <c:v>3.3755269999999997E-2</c:v>
                </c:pt>
              </c:numCache>
            </c:numRef>
          </c:val>
          <c:extLst>
            <c:ext xmlns:c16="http://schemas.microsoft.com/office/drawing/2014/chart" uri="{C3380CC4-5D6E-409C-BE32-E72D297353CC}">
              <c16:uniqueId val="{00000000-F0A3-4AF0-9010-EF2A216DDF0D}"/>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0.58928570999999996</c:v>
                </c:pt>
                <c:pt idx="1">
                  <c:v>0.34523809999999999</c:v>
                </c:pt>
                <c:pt idx="2">
                  <c:v>4.7619050000000003E-2</c:v>
                </c:pt>
                <c:pt idx="3">
                  <c:v>1.7857140000000001E-2</c:v>
                </c:pt>
              </c:numCache>
            </c:numRef>
          </c:val>
          <c:extLst>
            <c:ext xmlns:c16="http://schemas.microsoft.com/office/drawing/2014/chart" uri="{C3380CC4-5D6E-409C-BE32-E72D297353CC}">
              <c16:uniqueId val="{00000001-F0A3-4AF0-9010-EF2A216DDF0D}"/>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0.30049260999999999</c:v>
                </c:pt>
                <c:pt idx="1">
                  <c:v>0.48768473000000001</c:v>
                </c:pt>
                <c:pt idx="2">
                  <c:v>0.18226601000000001</c:v>
                </c:pt>
                <c:pt idx="3">
                  <c:v>2.955665E-2</c:v>
                </c:pt>
              </c:numCache>
            </c:numRef>
          </c:val>
          <c:extLst>
            <c:ext xmlns:c16="http://schemas.microsoft.com/office/drawing/2014/chart" uri="{C3380CC4-5D6E-409C-BE32-E72D297353CC}">
              <c16:uniqueId val="{00000002-F0A3-4AF0-9010-EF2A216DDF0D}"/>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0.65587044999999999</c:v>
                </c:pt>
                <c:pt idx="1">
                  <c:v>0.25101214999999999</c:v>
                </c:pt>
                <c:pt idx="2">
                  <c:v>6.882590999999999E-2</c:v>
                </c:pt>
                <c:pt idx="3">
                  <c:v>2.4291500000000001E-2</c:v>
                </c:pt>
              </c:numCache>
            </c:numRef>
          </c:val>
          <c:extLst>
            <c:ext xmlns:c16="http://schemas.microsoft.com/office/drawing/2014/chart" uri="{C3380CC4-5D6E-409C-BE32-E72D297353CC}">
              <c16:uniqueId val="{00000003-F0A3-4AF0-9010-EF2A216DDF0D}"/>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0.55696203</c:v>
                </c:pt>
                <c:pt idx="1">
                  <c:v>0.34810127000000002</c:v>
                </c:pt>
                <c:pt idx="2">
                  <c:v>6.3291139999999996E-2</c:v>
                </c:pt>
                <c:pt idx="3">
                  <c:v>3.1645569999999998E-2</c:v>
                </c:pt>
              </c:numCache>
            </c:numRef>
          </c:val>
          <c:extLst>
            <c:ext xmlns:c16="http://schemas.microsoft.com/office/drawing/2014/chart" uri="{C3380CC4-5D6E-409C-BE32-E72D297353CC}">
              <c16:uniqueId val="{00000004-F0A3-4AF0-9010-EF2A216DDF0D}"/>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0.58375635000000003</c:v>
                </c:pt>
                <c:pt idx="1">
                  <c:v>0.33502537999999998</c:v>
                </c:pt>
                <c:pt idx="2">
                  <c:v>6.5989850000000003E-2</c:v>
                </c:pt>
                <c:pt idx="3">
                  <c:v>1.5228429999999999E-2</c:v>
                </c:pt>
              </c:numCache>
            </c:numRef>
          </c:val>
          <c:extLst>
            <c:ext xmlns:c16="http://schemas.microsoft.com/office/drawing/2014/chart" uri="{C3380CC4-5D6E-409C-BE32-E72D297353CC}">
              <c16:uniqueId val="{00000005-F0A3-4AF0-9010-EF2A216DDF0D}"/>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0.57220707999999998</c:v>
                </c:pt>
                <c:pt idx="1">
                  <c:v>0.30245232</c:v>
                </c:pt>
                <c:pt idx="2">
                  <c:v>0.11444142</c:v>
                </c:pt>
                <c:pt idx="3">
                  <c:v>1.089918E-2</c:v>
                </c:pt>
              </c:numCache>
            </c:numRef>
          </c:val>
          <c:extLst>
            <c:ext xmlns:c16="http://schemas.microsoft.com/office/drawing/2014/chart" uri="{C3380CC4-5D6E-409C-BE32-E72D297353CC}">
              <c16:uniqueId val="{00000006-F0A3-4AF0-9010-EF2A216DDF0D}"/>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Undetected contaminants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0.57594937000000002</c:v>
                </c:pt>
                <c:pt idx="1">
                  <c:v>0.30590717000000001</c:v>
                </c:pt>
                <c:pt idx="2">
                  <c:v>8.6497890000000008E-2</c:v>
                </c:pt>
                <c:pt idx="3">
                  <c:v>3.1645569999999998E-2</c:v>
                </c:pt>
              </c:numCache>
            </c:numRef>
          </c:val>
          <c:extLst>
            <c:ext xmlns:c16="http://schemas.microsoft.com/office/drawing/2014/chart" uri="{C3380CC4-5D6E-409C-BE32-E72D297353CC}">
              <c16:uniqueId val="{00000000-4863-41FF-A4D6-CC308F68C0B5}"/>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0.56547618999999993</c:v>
                </c:pt>
                <c:pt idx="1">
                  <c:v>0.34523809999999999</c:v>
                </c:pt>
                <c:pt idx="2">
                  <c:v>6.5476190000000004E-2</c:v>
                </c:pt>
                <c:pt idx="3">
                  <c:v>2.3809520000000001E-2</c:v>
                </c:pt>
              </c:numCache>
            </c:numRef>
          </c:val>
          <c:extLst>
            <c:ext xmlns:c16="http://schemas.microsoft.com/office/drawing/2014/chart" uri="{C3380CC4-5D6E-409C-BE32-E72D297353CC}">
              <c16:uniqueId val="{00000001-4863-41FF-A4D6-CC308F68C0B5}"/>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0.41871921000000001</c:v>
                </c:pt>
                <c:pt idx="1">
                  <c:v>0.38916255999999999</c:v>
                </c:pt>
                <c:pt idx="2">
                  <c:v>0.17241379000000001</c:v>
                </c:pt>
                <c:pt idx="3">
                  <c:v>1.9704429999999998E-2</c:v>
                </c:pt>
              </c:numCache>
            </c:numRef>
          </c:val>
          <c:extLst>
            <c:ext xmlns:c16="http://schemas.microsoft.com/office/drawing/2014/chart" uri="{C3380CC4-5D6E-409C-BE32-E72D297353CC}">
              <c16:uniqueId val="{00000002-4863-41FF-A4D6-CC308F68C0B5}"/>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0.51821862000000007</c:v>
                </c:pt>
                <c:pt idx="1">
                  <c:v>0.32388664</c:v>
                </c:pt>
                <c:pt idx="2">
                  <c:v>0.12145749</c:v>
                </c:pt>
                <c:pt idx="3">
                  <c:v>3.6437249999999997E-2</c:v>
                </c:pt>
              </c:numCache>
            </c:numRef>
          </c:val>
          <c:extLst>
            <c:ext xmlns:c16="http://schemas.microsoft.com/office/drawing/2014/chart" uri="{C3380CC4-5D6E-409C-BE32-E72D297353CC}">
              <c16:uniqueId val="{00000003-4863-41FF-A4D6-CC308F68C0B5}"/>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0.50316455999999998</c:v>
                </c:pt>
                <c:pt idx="1">
                  <c:v>0.40189872999999998</c:v>
                </c:pt>
                <c:pt idx="2">
                  <c:v>6.3291139999999996E-2</c:v>
                </c:pt>
                <c:pt idx="3">
                  <c:v>3.1645569999999998E-2</c:v>
                </c:pt>
              </c:numCache>
            </c:numRef>
          </c:val>
          <c:extLst>
            <c:ext xmlns:c16="http://schemas.microsoft.com/office/drawing/2014/chart" uri="{C3380CC4-5D6E-409C-BE32-E72D297353CC}">
              <c16:uniqueId val="{00000004-4863-41FF-A4D6-CC308F68C0B5}"/>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0.58883249000000004</c:v>
                </c:pt>
                <c:pt idx="1">
                  <c:v>0.32994923999999998</c:v>
                </c:pt>
                <c:pt idx="2">
                  <c:v>5.0761420000000002E-2</c:v>
                </c:pt>
                <c:pt idx="3">
                  <c:v>3.0456850000000001E-2</c:v>
                </c:pt>
              </c:numCache>
            </c:numRef>
          </c:val>
          <c:extLst>
            <c:ext xmlns:c16="http://schemas.microsoft.com/office/drawing/2014/chart" uri="{C3380CC4-5D6E-409C-BE32-E72D297353CC}">
              <c16:uniqueId val="{00000005-4863-41FF-A4D6-CC308F68C0B5}"/>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0.57765668000000003</c:v>
                </c:pt>
                <c:pt idx="1">
                  <c:v>0.31607628999999998</c:v>
                </c:pt>
                <c:pt idx="2">
                  <c:v>8.4468660000000001E-2</c:v>
                </c:pt>
                <c:pt idx="3">
                  <c:v>2.1798370000000001E-2</c:v>
                </c:pt>
              </c:numCache>
            </c:numRef>
          </c:val>
          <c:extLst>
            <c:ext xmlns:c16="http://schemas.microsoft.com/office/drawing/2014/chart" uri="{C3380CC4-5D6E-409C-BE32-E72D297353CC}">
              <c16:uniqueId val="{00000006-4863-41FF-A4D6-CC308F68C0B5}"/>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Unclear description of benefits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0.51054851999999995</c:v>
                </c:pt>
                <c:pt idx="1">
                  <c:v>0.36075949000000002</c:v>
                </c:pt>
                <c:pt idx="2">
                  <c:v>0.10126582000000001</c:v>
                </c:pt>
                <c:pt idx="3">
                  <c:v>2.7426160000000002E-2</c:v>
                </c:pt>
              </c:numCache>
            </c:numRef>
          </c:val>
          <c:extLst>
            <c:ext xmlns:c16="http://schemas.microsoft.com/office/drawing/2014/chart" uri="{C3380CC4-5D6E-409C-BE32-E72D297353CC}">
              <c16:uniqueId val="{00000000-55D7-4D14-9F30-7132F1955F2B}"/>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0.43452381000000001</c:v>
                </c:pt>
                <c:pt idx="1">
                  <c:v>0.47619048000000003</c:v>
                </c:pt>
                <c:pt idx="2">
                  <c:v>7.1428569999999997E-2</c:v>
                </c:pt>
                <c:pt idx="3">
                  <c:v>1.7857140000000001E-2</c:v>
                </c:pt>
              </c:numCache>
            </c:numRef>
          </c:val>
          <c:extLst>
            <c:ext xmlns:c16="http://schemas.microsoft.com/office/drawing/2014/chart" uri="{C3380CC4-5D6E-409C-BE32-E72D297353CC}">
              <c16:uniqueId val="{00000001-55D7-4D14-9F30-7132F1955F2B}"/>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0.21674877000000001</c:v>
                </c:pt>
                <c:pt idx="1">
                  <c:v>0.50246305000000002</c:v>
                </c:pt>
                <c:pt idx="2">
                  <c:v>0.26108374000000001</c:v>
                </c:pt>
                <c:pt idx="3">
                  <c:v>1.9704429999999998E-2</c:v>
                </c:pt>
              </c:numCache>
            </c:numRef>
          </c:val>
          <c:extLst>
            <c:ext xmlns:c16="http://schemas.microsoft.com/office/drawing/2014/chart" uri="{C3380CC4-5D6E-409C-BE32-E72D297353CC}">
              <c16:uniqueId val="{00000002-55D7-4D14-9F30-7132F1955F2B}"/>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0.46963563000000003</c:v>
                </c:pt>
                <c:pt idx="1">
                  <c:v>0.39271254999999988</c:v>
                </c:pt>
                <c:pt idx="2">
                  <c:v>0.13765182000000001</c:v>
                </c:pt>
                <c:pt idx="3">
                  <c:v>0</c:v>
                </c:pt>
              </c:numCache>
            </c:numRef>
          </c:val>
          <c:extLst>
            <c:ext xmlns:c16="http://schemas.microsoft.com/office/drawing/2014/chart" uri="{C3380CC4-5D6E-409C-BE32-E72D297353CC}">
              <c16:uniqueId val="{00000003-55D7-4D14-9F30-7132F1955F2B}"/>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0.37341772000000001</c:v>
                </c:pt>
                <c:pt idx="1">
                  <c:v>0.48101265999999998</c:v>
                </c:pt>
                <c:pt idx="2">
                  <c:v>0.11392405</c:v>
                </c:pt>
                <c:pt idx="3">
                  <c:v>3.1645569999999998E-2</c:v>
                </c:pt>
              </c:numCache>
            </c:numRef>
          </c:val>
          <c:extLst>
            <c:ext xmlns:c16="http://schemas.microsoft.com/office/drawing/2014/chart" uri="{C3380CC4-5D6E-409C-BE32-E72D297353CC}">
              <c16:uniqueId val="{00000004-55D7-4D14-9F30-7132F1955F2B}"/>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0.47715735999999997</c:v>
                </c:pt>
                <c:pt idx="1">
                  <c:v>0.43654821999999999</c:v>
                </c:pt>
                <c:pt idx="2">
                  <c:v>8.1218269999999995E-2</c:v>
                </c:pt>
                <c:pt idx="3">
                  <c:v>5.0761399999999998E-3</c:v>
                </c:pt>
              </c:numCache>
            </c:numRef>
          </c:val>
          <c:extLst>
            <c:ext xmlns:c16="http://schemas.microsoft.com/office/drawing/2014/chart" uri="{C3380CC4-5D6E-409C-BE32-E72D297353CC}">
              <c16:uniqueId val="{00000005-55D7-4D14-9F30-7132F1955F2B}"/>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0.58310626999999993</c:v>
                </c:pt>
                <c:pt idx="1">
                  <c:v>0.32425068000000001</c:v>
                </c:pt>
                <c:pt idx="2">
                  <c:v>7.6294279999999992E-2</c:v>
                </c:pt>
                <c:pt idx="3">
                  <c:v>1.6348769999999999E-2</c:v>
                </c:pt>
              </c:numCache>
            </c:numRef>
          </c:val>
          <c:extLst>
            <c:ext xmlns:c16="http://schemas.microsoft.com/office/drawing/2014/chart" uri="{C3380CC4-5D6E-409C-BE32-E72D297353CC}">
              <c16:uniqueId val="{00000006-55D7-4D14-9F30-7132F1955F2B}"/>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660-46F3-8746-16C98DA450C1}"/>
              </c:ext>
            </c:extLst>
          </c:dPt>
          <c:dPt>
            <c:idx val="1"/>
            <c:bubble3D val="0"/>
            <c:spPr>
              <a:solidFill>
                <a:schemeClr val="accent2"/>
              </a:solidFill>
              <a:ln>
                <a:noFill/>
              </a:ln>
              <a:effectLst/>
            </c:spPr>
            <c:extLst>
              <c:ext xmlns:c16="http://schemas.microsoft.com/office/drawing/2014/chart" uri="{C3380CC4-5D6E-409C-BE32-E72D297353CC}">
                <c16:uniqueId val="{00000003-B660-46F3-8746-16C98DA450C1}"/>
              </c:ext>
            </c:extLst>
          </c:dPt>
          <c:dPt>
            <c:idx val="2"/>
            <c:bubble3D val="0"/>
            <c:spPr>
              <a:solidFill>
                <a:schemeClr val="accent3"/>
              </a:solidFill>
              <a:ln>
                <a:noFill/>
              </a:ln>
              <a:effectLst/>
            </c:spPr>
            <c:extLst>
              <c:ext xmlns:c16="http://schemas.microsoft.com/office/drawing/2014/chart" uri="{C3380CC4-5D6E-409C-BE32-E72D297353CC}">
                <c16:uniqueId val="{00000005-B660-46F3-8746-16C98DA450C1}"/>
              </c:ext>
            </c:extLst>
          </c:dPt>
          <c:dPt>
            <c:idx val="3"/>
            <c:bubble3D val="0"/>
            <c:spPr>
              <a:solidFill>
                <a:schemeClr val="accent4"/>
              </a:solidFill>
              <a:ln>
                <a:noFill/>
              </a:ln>
              <a:effectLst/>
            </c:spPr>
            <c:extLst>
              <c:ext xmlns:c16="http://schemas.microsoft.com/office/drawing/2014/chart" uri="{C3380CC4-5D6E-409C-BE32-E72D297353CC}">
                <c16:uniqueId val="{00000007-B660-46F3-8746-16C98DA450C1}"/>
              </c:ext>
            </c:extLst>
          </c:dPt>
          <c:dPt>
            <c:idx val="4"/>
            <c:bubble3D val="0"/>
            <c:spPr>
              <a:solidFill>
                <a:schemeClr val="accent5"/>
              </a:solidFill>
              <a:ln>
                <a:noFill/>
              </a:ln>
              <a:effectLst/>
            </c:spPr>
            <c:extLst>
              <c:ext xmlns:c16="http://schemas.microsoft.com/office/drawing/2014/chart" uri="{C3380CC4-5D6E-409C-BE32-E72D297353CC}">
                <c16:uniqueId val="{00000009-B660-46F3-8746-16C98DA450C1}"/>
              </c:ext>
            </c:extLst>
          </c:dPt>
          <c:dPt>
            <c:idx val="5"/>
            <c:bubble3D val="0"/>
            <c:spPr>
              <a:solidFill>
                <a:schemeClr val="accent6"/>
              </a:solidFill>
              <a:ln>
                <a:noFill/>
              </a:ln>
              <a:effectLst/>
            </c:spPr>
            <c:extLst>
              <c:ext xmlns:c16="http://schemas.microsoft.com/office/drawing/2014/chart" uri="{C3380CC4-5D6E-409C-BE32-E72D297353CC}">
                <c16:uniqueId val="{0000000B-B660-46F3-8746-16C98DA450C1}"/>
              </c:ext>
            </c:extLst>
          </c:dPt>
          <c:dLbls>
            <c:dLbl>
              <c:idx val="0"/>
              <c:layout>
                <c:manualLayout>
                  <c:x val="1.1473461650627004E-2"/>
                  <c:y val="4.844087197433662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660-46F3-8746-16C98DA450C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9810440359"/>
                      <c:h val="0.19544801691455235"/>
                    </c:manualLayout>
                  </c15:layout>
                </c:ext>
                <c:ext xmlns:c16="http://schemas.microsoft.com/office/drawing/2014/chart" uri="{C3380CC4-5D6E-409C-BE32-E72D297353CC}">
                  <c16:uniqueId val="{00000003-B660-46F3-8746-16C98DA450C1}"/>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3248505395158933"/>
                    </c:manualLayout>
                  </c15:layout>
                </c:ext>
                <c:ext xmlns:c16="http://schemas.microsoft.com/office/drawing/2014/chart" uri="{C3380CC4-5D6E-409C-BE32-E72D297353CC}">
                  <c16:uniqueId val="{00000005-B660-46F3-8746-16C98DA450C1}"/>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B660-46F3-8746-16C98DA450C1}"/>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B660-46F3-8746-16C98DA450C1}"/>
                </c:ext>
              </c:extLst>
            </c:dLbl>
            <c:dLbl>
              <c:idx val="5"/>
              <c:layout>
                <c:manualLayout>
                  <c:x val="1.8916593759113358E-2"/>
                  <c:y val="2.8461286089238761E-2"/>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B660-46F3-8746-16C98DA450C1}"/>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0.18644068</c:v>
                </c:pt>
                <c:pt idx="1">
                  <c:v>0.14124294000000001</c:v>
                </c:pt>
                <c:pt idx="2">
                  <c:v>0.19209039999999999</c:v>
                </c:pt>
                <c:pt idx="3">
                  <c:v>0.16949153</c:v>
                </c:pt>
                <c:pt idx="4">
                  <c:v>0.19774011</c:v>
                </c:pt>
                <c:pt idx="5">
                  <c:v>0.11299434999999999</c:v>
                </c:pt>
              </c:numCache>
            </c:numRef>
          </c:val>
          <c:extLst>
            <c:ext xmlns:c16="http://schemas.microsoft.com/office/drawing/2014/chart" uri="{C3380CC4-5D6E-409C-BE32-E72D297353CC}">
              <c16:uniqueId val="{0000000C-B660-46F3-8746-16C98DA450C1}"/>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False or misleading claims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0.63291138999999996</c:v>
                </c:pt>
                <c:pt idx="1">
                  <c:v>0.26371307999999999</c:v>
                </c:pt>
                <c:pt idx="2">
                  <c:v>8.2278480000000001E-2</c:v>
                </c:pt>
                <c:pt idx="3">
                  <c:v>2.1097049999999999E-2</c:v>
                </c:pt>
              </c:numCache>
            </c:numRef>
          </c:val>
          <c:extLst>
            <c:ext xmlns:c16="http://schemas.microsoft.com/office/drawing/2014/chart" uri="{C3380CC4-5D6E-409C-BE32-E72D297353CC}">
              <c16:uniqueId val="{00000000-399E-4554-B30F-0A957FB9CD29}"/>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0.61309524000000004</c:v>
                </c:pt>
                <c:pt idx="1">
                  <c:v>0.30357142999999998</c:v>
                </c:pt>
                <c:pt idx="2">
                  <c:v>6.5476190000000004E-2</c:v>
                </c:pt>
                <c:pt idx="3">
                  <c:v>1.7857140000000001E-2</c:v>
                </c:pt>
              </c:numCache>
            </c:numRef>
          </c:val>
          <c:extLst>
            <c:ext xmlns:c16="http://schemas.microsoft.com/office/drawing/2014/chart" uri="{C3380CC4-5D6E-409C-BE32-E72D297353CC}">
              <c16:uniqueId val="{00000001-399E-4554-B30F-0A957FB9CD29}"/>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0.38916255999999999</c:v>
                </c:pt>
                <c:pt idx="1">
                  <c:v>0.34975369000000001</c:v>
                </c:pt>
                <c:pt idx="2">
                  <c:v>0.2364532</c:v>
                </c:pt>
                <c:pt idx="3">
                  <c:v>2.4630539999999999E-2</c:v>
                </c:pt>
              </c:numCache>
            </c:numRef>
          </c:val>
          <c:extLst>
            <c:ext xmlns:c16="http://schemas.microsoft.com/office/drawing/2014/chart" uri="{C3380CC4-5D6E-409C-BE32-E72D297353CC}">
              <c16:uniqueId val="{00000002-399E-4554-B30F-0A957FB9CD29}"/>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0.70040486000000002</c:v>
                </c:pt>
                <c:pt idx="1">
                  <c:v>0.19028339999999999</c:v>
                </c:pt>
                <c:pt idx="2">
                  <c:v>8.9068830000000002E-2</c:v>
                </c:pt>
                <c:pt idx="3">
                  <c:v>2.0242909999999999E-2</c:v>
                </c:pt>
              </c:numCache>
            </c:numRef>
          </c:val>
          <c:extLst>
            <c:ext xmlns:c16="http://schemas.microsoft.com/office/drawing/2014/chart" uri="{C3380CC4-5D6E-409C-BE32-E72D297353CC}">
              <c16:uniqueId val="{00000003-399E-4554-B30F-0A957FB9CD29}"/>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0.51582278000000004</c:v>
                </c:pt>
                <c:pt idx="1">
                  <c:v>0.38924050999999998</c:v>
                </c:pt>
                <c:pt idx="2">
                  <c:v>7.2784810000000005E-2</c:v>
                </c:pt>
                <c:pt idx="3">
                  <c:v>2.2151899999999999E-2</c:v>
                </c:pt>
              </c:numCache>
            </c:numRef>
          </c:val>
          <c:extLst>
            <c:ext xmlns:c16="http://schemas.microsoft.com/office/drawing/2014/chart" uri="{C3380CC4-5D6E-409C-BE32-E72D297353CC}">
              <c16:uniqueId val="{00000004-399E-4554-B30F-0A957FB9CD29}"/>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0.68527918999999993</c:v>
                </c:pt>
                <c:pt idx="1">
                  <c:v>0.26395939000000002</c:v>
                </c:pt>
                <c:pt idx="2">
                  <c:v>4.5685279999999988E-2</c:v>
                </c:pt>
                <c:pt idx="3">
                  <c:v>5.0761399999999998E-3</c:v>
                </c:pt>
              </c:numCache>
            </c:numRef>
          </c:val>
          <c:extLst>
            <c:ext xmlns:c16="http://schemas.microsoft.com/office/drawing/2014/chart" uri="{C3380CC4-5D6E-409C-BE32-E72D297353CC}">
              <c16:uniqueId val="{00000005-399E-4554-B30F-0A957FB9CD29}"/>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0.68119890999999999</c:v>
                </c:pt>
                <c:pt idx="1">
                  <c:v>0.23160763000000001</c:v>
                </c:pt>
                <c:pt idx="2">
                  <c:v>7.6294279999999992E-2</c:v>
                </c:pt>
                <c:pt idx="3">
                  <c:v>1.089918E-2</c:v>
                </c:pt>
              </c:numCache>
            </c:numRef>
          </c:val>
          <c:extLst>
            <c:ext xmlns:c16="http://schemas.microsoft.com/office/drawing/2014/chart" uri="{C3380CC4-5D6E-409C-BE32-E72D297353CC}">
              <c16:uniqueId val="{00000006-399E-4554-B30F-0A957FB9CD29}"/>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a:t>Lack of clinical evidence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0.52742615999999998</c:v>
                </c:pt>
                <c:pt idx="1">
                  <c:v>0.36075949000000002</c:v>
                </c:pt>
                <c:pt idx="2">
                  <c:v>9.704641E-2</c:v>
                </c:pt>
                <c:pt idx="3">
                  <c:v>1.476793E-2</c:v>
                </c:pt>
              </c:numCache>
            </c:numRef>
          </c:val>
          <c:extLst>
            <c:ext xmlns:c16="http://schemas.microsoft.com/office/drawing/2014/chart" uri="{C3380CC4-5D6E-409C-BE32-E72D297353CC}">
              <c16:uniqueId val="{00000000-47A2-4934-AAE3-66E4673C659C}"/>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0.55357142999999998</c:v>
                </c:pt>
                <c:pt idx="1">
                  <c:v>0.34523809999999999</c:v>
                </c:pt>
                <c:pt idx="2">
                  <c:v>7.7380950000000004E-2</c:v>
                </c:pt>
                <c:pt idx="3">
                  <c:v>2.3809520000000001E-2</c:v>
                </c:pt>
              </c:numCache>
            </c:numRef>
          </c:val>
          <c:extLst>
            <c:ext xmlns:c16="http://schemas.microsoft.com/office/drawing/2014/chart" uri="{C3380CC4-5D6E-409C-BE32-E72D297353CC}">
              <c16:uniqueId val="{00000001-47A2-4934-AAE3-66E4673C659C}"/>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0.30541871999999998</c:v>
                </c:pt>
                <c:pt idx="1">
                  <c:v>0.48768473000000001</c:v>
                </c:pt>
                <c:pt idx="2">
                  <c:v>0.19704432999999999</c:v>
                </c:pt>
                <c:pt idx="3">
                  <c:v>9.8522200000000001E-3</c:v>
                </c:pt>
              </c:numCache>
            </c:numRef>
          </c:val>
          <c:extLst>
            <c:ext xmlns:c16="http://schemas.microsoft.com/office/drawing/2014/chart" uri="{C3380CC4-5D6E-409C-BE32-E72D297353CC}">
              <c16:uniqueId val="{00000002-47A2-4934-AAE3-66E4673C659C}"/>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0.62753036000000006</c:v>
                </c:pt>
                <c:pt idx="1">
                  <c:v>0.27530364000000002</c:v>
                </c:pt>
                <c:pt idx="2">
                  <c:v>7.6923079999999991E-2</c:v>
                </c:pt>
                <c:pt idx="3">
                  <c:v>2.0242909999999999E-2</c:v>
                </c:pt>
              </c:numCache>
            </c:numRef>
          </c:val>
          <c:extLst>
            <c:ext xmlns:c16="http://schemas.microsoft.com/office/drawing/2014/chart" uri="{C3380CC4-5D6E-409C-BE32-E72D297353CC}">
              <c16:uniqueId val="{00000003-47A2-4934-AAE3-66E4673C659C}"/>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0.49683544000000002</c:v>
                </c:pt>
                <c:pt idx="1">
                  <c:v>0.39873417999999999</c:v>
                </c:pt>
                <c:pt idx="2">
                  <c:v>8.860759E-2</c:v>
                </c:pt>
                <c:pt idx="3">
                  <c:v>1.5822780000000002E-2</c:v>
                </c:pt>
              </c:numCache>
            </c:numRef>
          </c:val>
          <c:extLst>
            <c:ext xmlns:c16="http://schemas.microsoft.com/office/drawing/2014/chart" uri="{C3380CC4-5D6E-409C-BE32-E72D297353CC}">
              <c16:uniqueId val="{00000004-47A2-4934-AAE3-66E4673C659C}"/>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0.59898476999999994</c:v>
                </c:pt>
                <c:pt idx="1">
                  <c:v>0.32994923999999998</c:v>
                </c:pt>
                <c:pt idx="2">
                  <c:v>6.0913710000000003E-2</c:v>
                </c:pt>
                <c:pt idx="3">
                  <c:v>1.015228E-2</c:v>
                </c:pt>
              </c:numCache>
            </c:numRef>
          </c:val>
          <c:extLst>
            <c:ext xmlns:c16="http://schemas.microsoft.com/office/drawing/2014/chart" uri="{C3380CC4-5D6E-409C-BE32-E72D297353CC}">
              <c16:uniqueId val="{00000005-47A2-4934-AAE3-66E4673C659C}"/>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0.61580381000000006</c:v>
                </c:pt>
                <c:pt idx="1">
                  <c:v>0.29155312999999999</c:v>
                </c:pt>
                <c:pt idx="2">
                  <c:v>8.1743869999999996E-2</c:v>
                </c:pt>
                <c:pt idx="3">
                  <c:v>1.089918E-2</c:v>
                </c:pt>
              </c:numCache>
            </c:numRef>
          </c:val>
          <c:extLst>
            <c:ext xmlns:c16="http://schemas.microsoft.com/office/drawing/2014/chart" uri="{C3380CC4-5D6E-409C-BE32-E72D297353CC}">
              <c16:uniqueId val="{00000006-47A2-4934-AAE3-66E4673C659C}"/>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Undisclosed GMO ingredients</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0.49156117999999999</c:v>
                </c:pt>
                <c:pt idx="1">
                  <c:v>0.37341772000000001</c:v>
                </c:pt>
                <c:pt idx="2">
                  <c:v>0.10548523</c:v>
                </c:pt>
                <c:pt idx="3">
                  <c:v>2.9535860000000001E-2</c:v>
                </c:pt>
              </c:numCache>
            </c:numRef>
          </c:val>
          <c:extLst>
            <c:ext xmlns:c16="http://schemas.microsoft.com/office/drawing/2014/chart" uri="{C3380CC4-5D6E-409C-BE32-E72D297353CC}">
              <c16:uniqueId val="{00000000-3719-49BA-97EC-D4C26EFE1575}"/>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c:v>
                </c:pt>
                <c:pt idx="1">
                  <c:v>0.35119048000000003</c:v>
                </c:pt>
                <c:pt idx="2">
                  <c:v>0.13095238000000001</c:v>
                </c:pt>
                <c:pt idx="3">
                  <c:v>1.7857140000000001E-2</c:v>
                </c:pt>
              </c:numCache>
            </c:numRef>
          </c:val>
          <c:extLst>
            <c:ext xmlns:c16="http://schemas.microsoft.com/office/drawing/2014/chart" uri="{C3380CC4-5D6E-409C-BE32-E72D297353CC}">
              <c16:uniqueId val="{00000001-3719-49BA-97EC-D4C26EFE1575}"/>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0.31527094</c:v>
                </c:pt>
                <c:pt idx="1">
                  <c:v>0.42857142999999998</c:v>
                </c:pt>
                <c:pt idx="2">
                  <c:v>0.24137931000000001</c:v>
                </c:pt>
                <c:pt idx="3">
                  <c:v>1.4778329999999999E-2</c:v>
                </c:pt>
              </c:numCache>
            </c:numRef>
          </c:val>
          <c:extLst>
            <c:ext xmlns:c16="http://schemas.microsoft.com/office/drawing/2014/chart" uri="{C3380CC4-5D6E-409C-BE32-E72D297353CC}">
              <c16:uniqueId val="{00000002-3719-49BA-97EC-D4C26EFE1575}"/>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0.59109312000000003</c:v>
                </c:pt>
                <c:pt idx="1">
                  <c:v>0.27530364000000002</c:v>
                </c:pt>
                <c:pt idx="2">
                  <c:v>0.11740891000000001</c:v>
                </c:pt>
                <c:pt idx="3">
                  <c:v>1.619433E-2</c:v>
                </c:pt>
              </c:numCache>
            </c:numRef>
          </c:val>
          <c:extLst>
            <c:ext xmlns:c16="http://schemas.microsoft.com/office/drawing/2014/chart" uri="{C3380CC4-5D6E-409C-BE32-E72D297353CC}">
              <c16:uniqueId val="{00000003-3719-49BA-97EC-D4C26EFE1575}"/>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0.5221519</c:v>
                </c:pt>
                <c:pt idx="1">
                  <c:v>0.36392404999999989</c:v>
                </c:pt>
                <c:pt idx="2">
                  <c:v>8.2278480000000001E-2</c:v>
                </c:pt>
                <c:pt idx="3">
                  <c:v>3.1645569999999998E-2</c:v>
                </c:pt>
              </c:numCache>
            </c:numRef>
          </c:val>
          <c:extLst>
            <c:ext xmlns:c16="http://schemas.microsoft.com/office/drawing/2014/chart" uri="{C3380CC4-5D6E-409C-BE32-E72D297353CC}">
              <c16:uniqueId val="{00000004-3719-49BA-97EC-D4C26EFE1575}"/>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0.50761420999999995</c:v>
                </c:pt>
                <c:pt idx="1">
                  <c:v>0.32994923999999998</c:v>
                </c:pt>
                <c:pt idx="2">
                  <c:v>0.13197970000000001</c:v>
                </c:pt>
                <c:pt idx="3">
                  <c:v>3.0456850000000001E-2</c:v>
                </c:pt>
              </c:numCache>
            </c:numRef>
          </c:val>
          <c:extLst>
            <c:ext xmlns:c16="http://schemas.microsoft.com/office/drawing/2014/chart" uri="{C3380CC4-5D6E-409C-BE32-E72D297353CC}">
              <c16:uniqueId val="{00000005-3719-49BA-97EC-D4C26EFE1575}"/>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0.54223432999999999</c:v>
                </c:pt>
                <c:pt idx="1">
                  <c:v>0.34604905000000002</c:v>
                </c:pt>
                <c:pt idx="2">
                  <c:v>9.2643050000000005E-2</c:v>
                </c:pt>
                <c:pt idx="3">
                  <c:v>1.9073570000000001E-2</c:v>
                </c:pt>
              </c:numCache>
            </c:numRef>
          </c:val>
          <c:extLst>
            <c:ext xmlns:c16="http://schemas.microsoft.com/office/drawing/2014/chart" uri="{C3380CC4-5D6E-409C-BE32-E72D297353CC}">
              <c16:uniqueId val="{00000006-3719-49BA-97EC-D4C26EFE1575}"/>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Lack of Regulatory Enforcement</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0.48945147999999999</c:v>
                </c:pt>
                <c:pt idx="1">
                  <c:v>0.38607595000000011</c:v>
                </c:pt>
                <c:pt idx="2">
                  <c:v>0.10337552999999999</c:v>
                </c:pt>
                <c:pt idx="3">
                  <c:v>2.1097049999999999E-2</c:v>
                </c:pt>
              </c:numCache>
            </c:numRef>
          </c:val>
          <c:extLst>
            <c:ext xmlns:c16="http://schemas.microsoft.com/office/drawing/2014/chart" uri="{C3380CC4-5D6E-409C-BE32-E72D297353CC}">
              <c16:uniqueId val="{00000000-65BF-4291-AAA5-C3051A06BB1B}"/>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0.55357142999999998</c:v>
                </c:pt>
                <c:pt idx="1">
                  <c:v>0.36309523999999999</c:v>
                </c:pt>
                <c:pt idx="2">
                  <c:v>7.1428569999999997E-2</c:v>
                </c:pt>
                <c:pt idx="3">
                  <c:v>1.190476E-2</c:v>
                </c:pt>
              </c:numCache>
            </c:numRef>
          </c:val>
          <c:extLst>
            <c:ext xmlns:c16="http://schemas.microsoft.com/office/drawing/2014/chart" uri="{C3380CC4-5D6E-409C-BE32-E72D297353CC}">
              <c16:uniqueId val="{00000001-65BF-4291-AAA5-C3051A06BB1B}"/>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0.27093595999999998</c:v>
                </c:pt>
                <c:pt idx="1">
                  <c:v>0.41871921000000001</c:v>
                </c:pt>
                <c:pt idx="2">
                  <c:v>0.25615764000000002</c:v>
                </c:pt>
                <c:pt idx="3">
                  <c:v>5.4187190000000003E-2</c:v>
                </c:pt>
              </c:numCache>
            </c:numRef>
          </c:val>
          <c:extLst>
            <c:ext xmlns:c16="http://schemas.microsoft.com/office/drawing/2014/chart" uri="{C3380CC4-5D6E-409C-BE32-E72D297353CC}">
              <c16:uniqueId val="{00000002-65BF-4291-AAA5-C3051A06BB1B}"/>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0.66396760999999993</c:v>
                </c:pt>
                <c:pt idx="1">
                  <c:v>0.23076922999999999</c:v>
                </c:pt>
                <c:pt idx="2">
                  <c:v>8.9068830000000002E-2</c:v>
                </c:pt>
                <c:pt idx="3">
                  <c:v>1.619433E-2</c:v>
                </c:pt>
              </c:numCache>
            </c:numRef>
          </c:val>
          <c:extLst>
            <c:ext xmlns:c16="http://schemas.microsoft.com/office/drawing/2014/chart" uri="{C3380CC4-5D6E-409C-BE32-E72D297353CC}">
              <c16:uniqueId val="{00000003-65BF-4291-AAA5-C3051A06BB1B}"/>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0.32278480999999998</c:v>
                </c:pt>
                <c:pt idx="1">
                  <c:v>0.52531645999999999</c:v>
                </c:pt>
                <c:pt idx="2">
                  <c:v>0.12658227999999999</c:v>
                </c:pt>
                <c:pt idx="3">
                  <c:v>2.5316459999999999E-2</c:v>
                </c:pt>
              </c:numCache>
            </c:numRef>
          </c:val>
          <c:extLst>
            <c:ext xmlns:c16="http://schemas.microsoft.com/office/drawing/2014/chart" uri="{C3380CC4-5D6E-409C-BE32-E72D297353CC}">
              <c16:uniqueId val="{00000004-65BF-4291-AAA5-C3051A06BB1B}"/>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0.54822335</c:v>
                </c:pt>
                <c:pt idx="1">
                  <c:v>0.34010151999999999</c:v>
                </c:pt>
                <c:pt idx="2">
                  <c:v>9.137055999999999E-2</c:v>
                </c:pt>
                <c:pt idx="3">
                  <c:v>2.0304570000000001E-2</c:v>
                </c:pt>
              </c:numCache>
            </c:numRef>
          </c:val>
          <c:extLst>
            <c:ext xmlns:c16="http://schemas.microsoft.com/office/drawing/2014/chart" uri="{C3380CC4-5D6E-409C-BE32-E72D297353CC}">
              <c16:uniqueId val="{00000005-65BF-4291-AAA5-C3051A06BB1B}"/>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0.53678473999999998</c:v>
                </c:pt>
                <c:pt idx="1">
                  <c:v>0.36512262000000001</c:v>
                </c:pt>
                <c:pt idx="2">
                  <c:v>8.4468660000000001E-2</c:v>
                </c:pt>
                <c:pt idx="3">
                  <c:v>1.3623980000000001E-2</c:v>
                </c:pt>
              </c:numCache>
            </c:numRef>
          </c:val>
          <c:extLst>
            <c:ext xmlns:c16="http://schemas.microsoft.com/office/drawing/2014/chart" uri="{C3380CC4-5D6E-409C-BE32-E72D297353CC}">
              <c16:uniqueId val="{00000006-65BF-4291-AAA5-C3051A06BB1B}"/>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Unclear dosing/usage guidelines</a:t>
            </a:r>
            <a:r>
              <a:rPr lang="en-US" sz="10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0.51054851999999995</c:v>
                </c:pt>
                <c:pt idx="1">
                  <c:v>0.35021097000000001</c:v>
                </c:pt>
                <c:pt idx="2">
                  <c:v>0.11392405</c:v>
                </c:pt>
                <c:pt idx="3">
                  <c:v>2.5316459999999999E-2</c:v>
                </c:pt>
              </c:numCache>
            </c:numRef>
          </c:val>
          <c:extLst>
            <c:ext xmlns:c16="http://schemas.microsoft.com/office/drawing/2014/chart" uri="{C3380CC4-5D6E-409C-BE32-E72D297353CC}">
              <c16:uniqueId val="{00000000-CBB3-420A-BD9B-ECF5B6D9C1A3}"/>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0.57738095</c:v>
                </c:pt>
                <c:pt idx="1">
                  <c:v>0.29166667000000002</c:v>
                </c:pt>
                <c:pt idx="2">
                  <c:v>0.11904762000000001</c:v>
                </c:pt>
                <c:pt idx="3">
                  <c:v>1.190476E-2</c:v>
                </c:pt>
              </c:numCache>
            </c:numRef>
          </c:val>
          <c:extLst>
            <c:ext xmlns:c16="http://schemas.microsoft.com/office/drawing/2014/chart" uri="{C3380CC4-5D6E-409C-BE32-E72D297353CC}">
              <c16:uniqueId val="{00000001-CBB3-420A-BD9B-ECF5B6D9C1A3}"/>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0.23152708999999999</c:v>
                </c:pt>
                <c:pt idx="1">
                  <c:v>0.50246305000000002</c:v>
                </c:pt>
                <c:pt idx="2">
                  <c:v>0.25123152999999998</c:v>
                </c:pt>
                <c:pt idx="3">
                  <c:v>1.4778329999999999E-2</c:v>
                </c:pt>
              </c:numCache>
            </c:numRef>
          </c:val>
          <c:extLst>
            <c:ext xmlns:c16="http://schemas.microsoft.com/office/drawing/2014/chart" uri="{C3380CC4-5D6E-409C-BE32-E72D297353CC}">
              <c16:uniqueId val="{00000002-CBB3-420A-BD9B-ECF5B6D9C1A3}"/>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0.39676113000000002</c:v>
                </c:pt>
                <c:pt idx="1">
                  <c:v>0.43319837999999999</c:v>
                </c:pt>
                <c:pt idx="2">
                  <c:v>0.16194332</c:v>
                </c:pt>
                <c:pt idx="3">
                  <c:v>8.0971700000000008E-3</c:v>
                </c:pt>
              </c:numCache>
            </c:numRef>
          </c:val>
          <c:extLst>
            <c:ext xmlns:c16="http://schemas.microsoft.com/office/drawing/2014/chart" uri="{C3380CC4-5D6E-409C-BE32-E72D297353CC}">
              <c16:uniqueId val="{00000003-CBB3-420A-BD9B-ECF5B6D9C1A3}"/>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0.46202532000000002</c:v>
                </c:pt>
                <c:pt idx="1">
                  <c:v>0.44936709000000002</c:v>
                </c:pt>
                <c:pt idx="2">
                  <c:v>6.9620249999999995E-2</c:v>
                </c:pt>
                <c:pt idx="3">
                  <c:v>1.8987339999999998E-2</c:v>
                </c:pt>
              </c:numCache>
            </c:numRef>
          </c:val>
          <c:extLst>
            <c:ext xmlns:c16="http://schemas.microsoft.com/office/drawing/2014/chart" uri="{C3380CC4-5D6E-409C-BE32-E72D297353CC}">
              <c16:uniqueId val="{00000004-CBB3-420A-BD9B-ECF5B6D9C1A3}"/>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0.52284264000000003</c:v>
                </c:pt>
                <c:pt idx="1">
                  <c:v>0.39593908999999988</c:v>
                </c:pt>
                <c:pt idx="2">
                  <c:v>7.6142130000000002E-2</c:v>
                </c:pt>
                <c:pt idx="3">
                  <c:v>5.0761399999999998E-3</c:v>
                </c:pt>
              </c:numCache>
            </c:numRef>
          </c:val>
          <c:extLst>
            <c:ext xmlns:c16="http://schemas.microsoft.com/office/drawing/2014/chart" uri="{C3380CC4-5D6E-409C-BE32-E72D297353CC}">
              <c16:uniqueId val="{00000005-CBB3-420A-BD9B-ECF5B6D9C1A3}"/>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Sheet1!$H$2:$H$5</c:f>
              <c:numCache>
                <c:formatCode>0%</c:formatCode>
                <c:ptCount val="4"/>
                <c:pt idx="0">
                  <c:v>0.55585830999999997</c:v>
                </c:pt>
                <c:pt idx="1">
                  <c:v>0.35967302000000001</c:v>
                </c:pt>
                <c:pt idx="2">
                  <c:v>8.1743869999999996E-2</c:v>
                </c:pt>
                <c:pt idx="3">
                  <c:v>2.7247999999999999E-3</c:v>
                </c:pt>
              </c:numCache>
            </c:numRef>
          </c:val>
          <c:extLst>
            <c:ext xmlns:c16="http://schemas.microsoft.com/office/drawing/2014/chart" uri="{C3380CC4-5D6E-409C-BE32-E72D297353CC}">
              <c16:uniqueId val="{00000006-CBB3-420A-BD9B-ECF5B6D9C1A3}"/>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8920"/>
        <c:crosses val="autoZero"/>
        <c:auto val="1"/>
        <c:lblAlgn val="ctr"/>
        <c:lblOffset val="100"/>
        <c:noMultiLvlLbl val="0"/>
      </c:catAx>
      <c:valAx>
        <c:axId val="3436989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3697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Sheet1!$A$2:$A$5</c:f>
              <c:numCache>
                <c:formatCode>General</c:formatCode>
                <c:ptCount val="4"/>
              </c:numCache>
            </c:numRef>
          </c:cat>
          <c:val>
            <c:numRef>
              <c:f>Sheet1!$B$2:$B$5</c:f>
              <c:numCache>
                <c:formatCode>General</c:formatCode>
                <c:ptCount val="4"/>
              </c:numCache>
            </c:numRef>
          </c:val>
          <c:extLst>
            <c:ext xmlns:c16="http://schemas.microsoft.com/office/drawing/2014/chart" uri="{C3380CC4-5D6E-409C-BE32-E72D297353CC}">
              <c16:uniqueId val="{00000000-0272-4D01-8291-137B7B8776AC}"/>
            </c:ext>
          </c:extLst>
        </c:ser>
        <c:ser>
          <c:idx val="1"/>
          <c:order val="1"/>
          <c:tx>
            <c:strRef>
              <c:f>Sheet1!$C$1</c:f>
              <c:strCache>
                <c:ptCount val="1"/>
                <c:pt idx="0">
                  <c:v>UK</c:v>
                </c:pt>
              </c:strCache>
            </c:strRef>
          </c:tx>
          <c:spPr>
            <a:solidFill>
              <a:schemeClr val="accent2"/>
            </a:solidFill>
            <a:ln>
              <a:noFill/>
            </a:ln>
            <a:effectLst/>
          </c:spPr>
          <c:invertIfNegative val="0"/>
          <c:cat>
            <c:numRef>
              <c:f>Sheet1!$A$2:$A$5</c:f>
              <c:numCache>
                <c:formatCode>General</c:formatCode>
                <c:ptCount val="4"/>
              </c:numCache>
            </c:numRef>
          </c:cat>
          <c:val>
            <c:numRef>
              <c:f>Sheet1!$C$2:$C$5</c:f>
              <c:numCache>
                <c:formatCode>General</c:formatCode>
                <c:ptCount val="4"/>
              </c:numCache>
            </c:numRef>
          </c:val>
          <c:extLst>
            <c:ext xmlns:c16="http://schemas.microsoft.com/office/drawing/2014/chart" uri="{C3380CC4-5D6E-409C-BE32-E72D297353CC}">
              <c16:uniqueId val="{00000001-0272-4D01-8291-137B7B8776AC}"/>
            </c:ext>
          </c:extLst>
        </c:ser>
        <c:ser>
          <c:idx val="2"/>
          <c:order val="2"/>
          <c:tx>
            <c:strRef>
              <c:f>Sheet1!$D$1</c:f>
              <c:strCache>
                <c:ptCount val="1"/>
                <c:pt idx="0">
                  <c:v>DE</c:v>
                </c:pt>
              </c:strCache>
            </c:strRef>
          </c:tx>
          <c:spPr>
            <a:solidFill>
              <a:schemeClr val="accent3"/>
            </a:solidFill>
            <a:ln>
              <a:noFill/>
            </a:ln>
            <a:effectLst/>
          </c:spPr>
          <c:invertIfNegative val="0"/>
          <c:cat>
            <c:numRef>
              <c:f>Sheet1!$A$2:$A$5</c:f>
              <c:numCache>
                <c:formatCode>General</c:formatCode>
                <c:ptCount val="4"/>
              </c:numCache>
            </c:numRef>
          </c:cat>
          <c:val>
            <c:numRef>
              <c:f>Sheet1!$D$2:$D$5</c:f>
              <c:numCache>
                <c:formatCode>General</c:formatCode>
                <c:ptCount val="4"/>
              </c:numCache>
            </c:numRef>
          </c:val>
          <c:extLst>
            <c:ext xmlns:c16="http://schemas.microsoft.com/office/drawing/2014/chart" uri="{C3380CC4-5D6E-409C-BE32-E72D297353CC}">
              <c16:uniqueId val="{00000002-0272-4D01-8291-137B7B8776AC}"/>
            </c:ext>
          </c:extLst>
        </c:ser>
        <c:ser>
          <c:idx val="3"/>
          <c:order val="3"/>
          <c:tx>
            <c:strRef>
              <c:f>Sheet1!$E$1</c:f>
              <c:strCache>
                <c:ptCount val="1"/>
                <c:pt idx="0">
                  <c:v>IT</c:v>
                </c:pt>
              </c:strCache>
            </c:strRef>
          </c:tx>
          <c:spPr>
            <a:solidFill>
              <a:schemeClr val="accent4"/>
            </a:solidFill>
            <a:ln>
              <a:noFill/>
            </a:ln>
            <a:effectLst/>
          </c:spPr>
          <c:invertIfNegative val="0"/>
          <c:cat>
            <c:numRef>
              <c:f>Sheet1!$A$2:$A$5</c:f>
              <c:numCache>
                <c:formatCode>General</c:formatCode>
                <c:ptCount val="4"/>
              </c:numCache>
            </c:numRef>
          </c:cat>
          <c:val>
            <c:numRef>
              <c:f>Sheet1!$E$2:$E$5</c:f>
              <c:numCache>
                <c:formatCode>General</c:formatCode>
                <c:ptCount val="4"/>
              </c:numCache>
            </c:numRef>
          </c:val>
          <c:extLst>
            <c:ext xmlns:c16="http://schemas.microsoft.com/office/drawing/2014/chart" uri="{C3380CC4-5D6E-409C-BE32-E72D297353CC}">
              <c16:uniqueId val="{00000003-0272-4D01-8291-137B7B8776AC}"/>
            </c:ext>
          </c:extLst>
        </c:ser>
        <c:ser>
          <c:idx val="4"/>
          <c:order val="4"/>
          <c:tx>
            <c:strRef>
              <c:f>Sheet1!$F$1</c:f>
              <c:strCache>
                <c:ptCount val="1"/>
                <c:pt idx="0">
                  <c:v>KR</c:v>
                </c:pt>
              </c:strCache>
            </c:strRef>
          </c:tx>
          <c:spPr>
            <a:solidFill>
              <a:schemeClr val="accent5"/>
            </a:solidFill>
            <a:ln>
              <a:noFill/>
            </a:ln>
            <a:effectLst/>
          </c:spPr>
          <c:invertIfNegative val="0"/>
          <c:cat>
            <c:numRef>
              <c:f>Sheet1!$A$2:$A$5</c:f>
              <c:numCache>
                <c:formatCode>General</c:formatCode>
                <c:ptCount val="4"/>
              </c:numCache>
            </c:numRef>
          </c:cat>
          <c:val>
            <c:numRef>
              <c:f>Sheet1!$F$2:$F$5</c:f>
              <c:numCache>
                <c:formatCode>General</c:formatCode>
                <c:ptCount val="4"/>
              </c:numCache>
            </c:numRef>
          </c:val>
          <c:extLst>
            <c:ext xmlns:c16="http://schemas.microsoft.com/office/drawing/2014/chart" uri="{C3380CC4-5D6E-409C-BE32-E72D297353CC}">
              <c16:uniqueId val="{00000004-0272-4D01-8291-137B7B8776AC}"/>
            </c:ext>
          </c:extLst>
        </c:ser>
        <c:ser>
          <c:idx val="5"/>
          <c:order val="5"/>
          <c:tx>
            <c:strRef>
              <c:f>Sheet1!$G$1</c:f>
              <c:strCache>
                <c:ptCount val="1"/>
                <c:pt idx="0">
                  <c:v>AU</c:v>
                </c:pt>
              </c:strCache>
            </c:strRef>
          </c:tx>
          <c:spPr>
            <a:solidFill>
              <a:schemeClr val="accent6"/>
            </a:solidFill>
            <a:ln>
              <a:noFill/>
            </a:ln>
            <a:effectLst/>
          </c:spPr>
          <c:invertIfNegative val="0"/>
          <c:cat>
            <c:numRef>
              <c:f>Sheet1!$A$2:$A$5</c:f>
              <c:numCache>
                <c:formatCode>General</c:formatCode>
                <c:ptCount val="4"/>
              </c:numCache>
            </c:numRef>
          </c:cat>
          <c:val>
            <c:numRef>
              <c:f>Sheet1!$G$2:$G$5</c:f>
              <c:numCache>
                <c:formatCode>General</c:formatCode>
                <c:ptCount val="4"/>
              </c:numCache>
            </c:numRef>
          </c:val>
          <c:extLst>
            <c:ext xmlns:c16="http://schemas.microsoft.com/office/drawing/2014/chart" uri="{C3380CC4-5D6E-409C-BE32-E72D297353CC}">
              <c16:uniqueId val="{00000005-0272-4D01-8291-137B7B8776AC}"/>
            </c:ext>
          </c:extLst>
        </c:ser>
        <c:ser>
          <c:idx val="6"/>
          <c:order val="6"/>
          <c:tx>
            <c:strRef>
              <c:f>Sheet1!$H$1</c:f>
              <c:strCache>
                <c:ptCount val="1"/>
                <c:pt idx="0">
                  <c:v>IN</c:v>
                </c:pt>
              </c:strCache>
            </c:strRef>
          </c:tx>
          <c:spPr>
            <a:solidFill>
              <a:schemeClr val="accent1">
                <a:lumMod val="60000"/>
              </a:schemeClr>
            </a:solidFill>
            <a:ln>
              <a:noFill/>
            </a:ln>
            <a:effectLst/>
          </c:spPr>
          <c:invertIfNegative val="0"/>
          <c:cat>
            <c:numRef>
              <c:f>Sheet1!$A$2:$A$5</c:f>
              <c:numCache>
                <c:formatCode>General</c:formatCode>
                <c:ptCount val="4"/>
              </c:numCache>
            </c:numRef>
          </c:cat>
          <c:val>
            <c:numRef>
              <c:f>Sheet1!$H$2:$H$5</c:f>
              <c:numCache>
                <c:formatCode>General</c:formatCode>
                <c:ptCount val="4"/>
              </c:numCache>
            </c:numRef>
          </c:val>
          <c:extLst>
            <c:ext xmlns:c16="http://schemas.microsoft.com/office/drawing/2014/chart" uri="{C3380CC4-5D6E-409C-BE32-E72D297353CC}">
              <c16:uniqueId val="{00000006-0272-4D01-8291-137B7B8776AC}"/>
            </c:ext>
          </c:extLst>
        </c:ser>
        <c:dLbls>
          <c:showLegendKey val="0"/>
          <c:showVal val="0"/>
          <c:showCatName val="0"/>
          <c:showSerName val="0"/>
          <c:showPercent val="0"/>
          <c:showBubbleSize val="0"/>
        </c:dLbls>
        <c:gapWidth val="219"/>
        <c:overlap val="-27"/>
        <c:axId val="343697480"/>
        <c:axId val="343698920"/>
      </c:barChart>
      <c:catAx>
        <c:axId val="343697480"/>
        <c:scaling>
          <c:orientation val="minMax"/>
        </c:scaling>
        <c:delete val="1"/>
        <c:axPos val="b"/>
        <c:numFmt formatCode="General" sourceLinked="1"/>
        <c:majorTickMark val="none"/>
        <c:minorTickMark val="none"/>
        <c:tickLblPos val="nextTo"/>
        <c:crossAx val="343698920"/>
        <c:crosses val="autoZero"/>
        <c:auto val="1"/>
        <c:lblAlgn val="ctr"/>
        <c:lblOffset val="100"/>
        <c:noMultiLvlLbl val="0"/>
      </c:catAx>
      <c:valAx>
        <c:axId val="343698920"/>
        <c:scaling>
          <c:orientation val="minMax"/>
          <c:max val="0.8"/>
        </c:scaling>
        <c:delete val="1"/>
        <c:axPos val="l"/>
        <c:numFmt formatCode="General" sourceLinked="1"/>
        <c:majorTickMark val="none"/>
        <c:minorTickMark val="none"/>
        <c:tickLblPos val="nextTo"/>
        <c:crossAx val="343697480"/>
        <c:crosses val="autoZero"/>
        <c:crossBetween val="between"/>
      </c:valAx>
      <c:spPr>
        <a:noFill/>
        <a:ln>
          <a:noFill/>
        </a:ln>
        <a:effectLst/>
      </c:spPr>
    </c:plotArea>
    <c:legend>
      <c:legendPos val="b"/>
      <c:layout>
        <c:manualLayout>
          <c:xMode val="edge"/>
          <c:yMode val="edge"/>
          <c:x val="0.12311873587026693"/>
          <c:y val="0.31587367117349574"/>
          <c:w val="0.75376221668872589"/>
          <c:h val="0.4739785651793526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Sheet1!$B$2:$B$10</c:f>
              <c:numCache>
                <c:formatCode>0%</c:formatCode>
                <c:ptCount val="9"/>
                <c:pt idx="0">
                  <c:v>3.3755274261603373E-2</c:v>
                </c:pt>
                <c:pt idx="1">
                  <c:v>0.10548523206751055</c:v>
                </c:pt>
                <c:pt idx="2">
                  <c:v>0.16666666666666666</c:v>
                </c:pt>
                <c:pt idx="3">
                  <c:v>0.14556962025316456</c:v>
                </c:pt>
                <c:pt idx="4">
                  <c:v>0.20464135021097046</c:v>
                </c:pt>
                <c:pt idx="5">
                  <c:v>0.12658227848101267</c:v>
                </c:pt>
                <c:pt idx="6">
                  <c:v>9.0717299578059074E-2</c:v>
                </c:pt>
                <c:pt idx="7">
                  <c:v>8.8607594936708861E-2</c:v>
                </c:pt>
                <c:pt idx="8">
                  <c:v>3.7974683544303799E-2</c:v>
                </c:pt>
              </c:numCache>
            </c:numRef>
          </c:val>
          <c:extLst>
            <c:ext xmlns:c16="http://schemas.microsoft.com/office/drawing/2014/chart" uri="{C3380CC4-5D6E-409C-BE32-E72D297353CC}">
              <c16:uniqueId val="{00000000-026D-4BC9-90CA-3462E79EB5A3}"/>
            </c:ext>
          </c:extLst>
        </c:ser>
        <c:ser>
          <c:idx val="1"/>
          <c:order val="1"/>
          <c:tx>
            <c:strRef>
              <c:f>Sheet1!$C$1</c:f>
              <c:strCache>
                <c:ptCount val="1"/>
                <c:pt idx="0">
                  <c:v>UK</c:v>
                </c:pt>
              </c:strCache>
            </c:strRef>
          </c:tx>
          <c:spPr>
            <a:solidFill>
              <a:schemeClr val="accent2"/>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Sheet1!$C$2:$C$10</c:f>
              <c:numCache>
                <c:formatCode>0%</c:formatCode>
                <c:ptCount val="9"/>
                <c:pt idx="0">
                  <c:v>5.3571428571428568E-2</c:v>
                </c:pt>
                <c:pt idx="1">
                  <c:v>0.19642857142857142</c:v>
                </c:pt>
                <c:pt idx="2">
                  <c:v>0.33333333333333331</c:v>
                </c:pt>
                <c:pt idx="3">
                  <c:v>0.16071428571428573</c:v>
                </c:pt>
                <c:pt idx="4">
                  <c:v>0.1130952380952381</c:v>
                </c:pt>
                <c:pt idx="5">
                  <c:v>4.7619047619047616E-2</c:v>
                </c:pt>
                <c:pt idx="6">
                  <c:v>5.3571428571428568E-2</c:v>
                </c:pt>
                <c:pt idx="7">
                  <c:v>2.976190476190476E-2</c:v>
                </c:pt>
                <c:pt idx="8">
                  <c:v>1.1904761904761904E-2</c:v>
                </c:pt>
              </c:numCache>
            </c:numRef>
          </c:val>
          <c:extLst>
            <c:ext xmlns:c16="http://schemas.microsoft.com/office/drawing/2014/chart" uri="{C3380CC4-5D6E-409C-BE32-E72D297353CC}">
              <c16:uniqueId val="{00000001-026D-4BC9-90CA-3462E79EB5A3}"/>
            </c:ext>
          </c:extLst>
        </c:ser>
        <c:ser>
          <c:idx val="2"/>
          <c:order val="2"/>
          <c:tx>
            <c:strRef>
              <c:f>Sheet1!$D$1</c:f>
              <c:strCache>
                <c:ptCount val="1"/>
                <c:pt idx="0">
                  <c:v>DE</c:v>
                </c:pt>
              </c:strCache>
            </c:strRef>
          </c:tx>
          <c:spPr>
            <a:solidFill>
              <a:schemeClr val="accent3"/>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Sheet1!$D$2:$D$10</c:f>
              <c:numCache>
                <c:formatCode>0%</c:formatCode>
                <c:ptCount val="9"/>
                <c:pt idx="0">
                  <c:v>3.9408866995073892E-2</c:v>
                </c:pt>
                <c:pt idx="1">
                  <c:v>0.12807881773399016</c:v>
                </c:pt>
                <c:pt idx="2">
                  <c:v>0.21182266009852216</c:v>
                </c:pt>
                <c:pt idx="3">
                  <c:v>0.2019704433497537</c:v>
                </c:pt>
                <c:pt idx="4">
                  <c:v>0.22660098522167488</c:v>
                </c:pt>
                <c:pt idx="5">
                  <c:v>8.8669950738916259E-2</c:v>
                </c:pt>
                <c:pt idx="6">
                  <c:v>4.4334975369458129E-2</c:v>
                </c:pt>
                <c:pt idx="7">
                  <c:v>3.9408866995073892E-2</c:v>
                </c:pt>
                <c:pt idx="8">
                  <c:v>1.9704433497536946E-2</c:v>
                </c:pt>
              </c:numCache>
            </c:numRef>
          </c:val>
          <c:extLst>
            <c:ext xmlns:c16="http://schemas.microsoft.com/office/drawing/2014/chart" uri="{C3380CC4-5D6E-409C-BE32-E72D297353CC}">
              <c16:uniqueId val="{00000002-026D-4BC9-90CA-3462E79EB5A3}"/>
            </c:ext>
          </c:extLst>
        </c:ser>
        <c:ser>
          <c:idx val="3"/>
          <c:order val="3"/>
          <c:tx>
            <c:strRef>
              <c:f>Sheet1!$E$1</c:f>
              <c:strCache>
                <c:ptCount val="1"/>
                <c:pt idx="0">
                  <c:v>IT</c:v>
                </c:pt>
              </c:strCache>
            </c:strRef>
          </c:tx>
          <c:spPr>
            <a:solidFill>
              <a:schemeClr val="accent4"/>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Sheet1!$E$2:$E$10</c:f>
              <c:numCache>
                <c:formatCode>0%</c:formatCode>
                <c:ptCount val="9"/>
                <c:pt idx="0">
                  <c:v>3.2388663967611336E-2</c:v>
                </c:pt>
                <c:pt idx="1">
                  <c:v>0.16599190283400811</c:v>
                </c:pt>
                <c:pt idx="2">
                  <c:v>0.21862348178137653</c:v>
                </c:pt>
                <c:pt idx="3">
                  <c:v>0.20647773279352227</c:v>
                </c:pt>
                <c:pt idx="4">
                  <c:v>0.20647773279352227</c:v>
                </c:pt>
                <c:pt idx="5">
                  <c:v>0.10931174089068826</c:v>
                </c:pt>
                <c:pt idx="6">
                  <c:v>3.2388663967611336E-2</c:v>
                </c:pt>
                <c:pt idx="7">
                  <c:v>2.0242914979757085E-2</c:v>
                </c:pt>
                <c:pt idx="8">
                  <c:v>8.0971659919028341E-3</c:v>
                </c:pt>
              </c:numCache>
            </c:numRef>
          </c:val>
          <c:extLst>
            <c:ext xmlns:c16="http://schemas.microsoft.com/office/drawing/2014/chart" uri="{C3380CC4-5D6E-409C-BE32-E72D297353CC}">
              <c16:uniqueId val="{00000003-026D-4BC9-90CA-3462E79EB5A3}"/>
            </c:ext>
          </c:extLst>
        </c:ser>
        <c:ser>
          <c:idx val="4"/>
          <c:order val="4"/>
          <c:tx>
            <c:strRef>
              <c:f>Sheet1!$F$1</c:f>
              <c:strCache>
                <c:ptCount val="1"/>
                <c:pt idx="0">
                  <c:v>KR</c:v>
                </c:pt>
              </c:strCache>
            </c:strRef>
          </c:tx>
          <c:spPr>
            <a:solidFill>
              <a:schemeClr val="accent5"/>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Sheet1!$F$2:$F$10</c:f>
              <c:numCache>
                <c:formatCode>0%</c:formatCode>
                <c:ptCount val="9"/>
                <c:pt idx="0">
                  <c:v>4.746835443037975E-2</c:v>
                </c:pt>
                <c:pt idx="1">
                  <c:v>8.5443037974683542E-2</c:v>
                </c:pt>
                <c:pt idx="2">
                  <c:v>0.14873417721518986</c:v>
                </c:pt>
                <c:pt idx="3">
                  <c:v>0.189873417721519</c:v>
                </c:pt>
                <c:pt idx="4">
                  <c:v>0.18670886075949367</c:v>
                </c:pt>
                <c:pt idx="5">
                  <c:v>0.13924050632911392</c:v>
                </c:pt>
                <c:pt idx="6">
                  <c:v>7.9113924050632917E-2</c:v>
                </c:pt>
                <c:pt idx="7">
                  <c:v>0.11075949367088607</c:v>
                </c:pt>
                <c:pt idx="8">
                  <c:v>1.2658227848101266E-2</c:v>
                </c:pt>
              </c:numCache>
            </c:numRef>
          </c:val>
          <c:extLst>
            <c:ext xmlns:c16="http://schemas.microsoft.com/office/drawing/2014/chart" uri="{C3380CC4-5D6E-409C-BE32-E72D297353CC}">
              <c16:uniqueId val="{00000004-026D-4BC9-90CA-3462E79EB5A3}"/>
            </c:ext>
          </c:extLst>
        </c:ser>
        <c:ser>
          <c:idx val="5"/>
          <c:order val="5"/>
          <c:tx>
            <c:strRef>
              <c:f>Sheet1!$G$1</c:f>
              <c:strCache>
                <c:ptCount val="1"/>
                <c:pt idx="0">
                  <c:v>AU</c:v>
                </c:pt>
              </c:strCache>
            </c:strRef>
          </c:tx>
          <c:spPr>
            <a:solidFill>
              <a:schemeClr val="accent6"/>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Sheet1!$G$2:$G$10</c:f>
              <c:numCache>
                <c:formatCode>0%</c:formatCode>
                <c:ptCount val="9"/>
                <c:pt idx="0">
                  <c:v>3.0456852791878174E-2</c:v>
                </c:pt>
                <c:pt idx="1">
                  <c:v>0.14213197969543148</c:v>
                </c:pt>
                <c:pt idx="2">
                  <c:v>0.15228426395939088</c:v>
                </c:pt>
                <c:pt idx="3">
                  <c:v>0.20304568527918782</c:v>
                </c:pt>
                <c:pt idx="4">
                  <c:v>0.17258883248730963</c:v>
                </c:pt>
                <c:pt idx="5">
                  <c:v>0.14213197969543148</c:v>
                </c:pt>
                <c:pt idx="6">
                  <c:v>5.0761421319796954E-2</c:v>
                </c:pt>
                <c:pt idx="7">
                  <c:v>5.0761421319796954E-2</c:v>
                </c:pt>
                <c:pt idx="8">
                  <c:v>5.5837563451776651E-2</c:v>
                </c:pt>
              </c:numCache>
            </c:numRef>
          </c:val>
          <c:extLst>
            <c:ext xmlns:c16="http://schemas.microsoft.com/office/drawing/2014/chart" uri="{C3380CC4-5D6E-409C-BE32-E72D297353CC}">
              <c16:uniqueId val="{00000005-026D-4BC9-90CA-3462E79EB5A3}"/>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Sheet1!$H$2:$H$10</c:f>
              <c:numCache>
                <c:formatCode>0%</c:formatCode>
                <c:ptCount val="9"/>
                <c:pt idx="0">
                  <c:v>8.1743869209809264E-2</c:v>
                </c:pt>
                <c:pt idx="1">
                  <c:v>0.22888283378746593</c:v>
                </c:pt>
                <c:pt idx="2">
                  <c:v>9.264305177111716E-2</c:v>
                </c:pt>
                <c:pt idx="3">
                  <c:v>0.13623978201634879</c:v>
                </c:pt>
                <c:pt idx="4">
                  <c:v>0.13896457765667575</c:v>
                </c:pt>
                <c:pt idx="5">
                  <c:v>0.10354223433242507</c:v>
                </c:pt>
                <c:pt idx="6">
                  <c:v>9.5367847411444148E-2</c:v>
                </c:pt>
                <c:pt idx="7">
                  <c:v>6.2670299727520432E-2</c:v>
                </c:pt>
                <c:pt idx="8">
                  <c:v>5.9945504087193457E-2</c:v>
                </c:pt>
              </c:numCache>
            </c:numRef>
          </c:val>
          <c:extLst>
            <c:ext xmlns:c16="http://schemas.microsoft.com/office/drawing/2014/chart" uri="{C3380CC4-5D6E-409C-BE32-E72D297353CC}">
              <c16:uniqueId val="{00000006-026D-4BC9-90CA-3462E79EB5A3}"/>
            </c:ext>
          </c:extLst>
        </c:ser>
        <c:dLbls>
          <c:showLegendKey val="0"/>
          <c:showVal val="0"/>
          <c:showCatName val="0"/>
          <c:showSerName val="0"/>
          <c:showPercent val="0"/>
          <c:showBubbleSize val="0"/>
        </c:dLbls>
        <c:gapWidth val="219"/>
        <c:overlap val="-27"/>
        <c:axId val="1269636088"/>
        <c:axId val="126963716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Sheet1!$I$2:$I$10</c:f>
              <c:numCache>
                <c:formatCode>0%</c:formatCode>
                <c:ptCount val="9"/>
                <c:pt idx="0">
                  <c:v>0.1264888041924726</c:v>
                </c:pt>
                <c:pt idx="1">
                  <c:v>0.21510242972844212</c:v>
                </c:pt>
                <c:pt idx="2">
                  <c:v>0.18937589328251547</c:v>
                </c:pt>
                <c:pt idx="3">
                  <c:v>0.1586469747498809</c:v>
                </c:pt>
                <c:pt idx="4">
                  <c:v>0.13887565507384469</c:v>
                </c:pt>
                <c:pt idx="5">
                  <c:v>7.0747975226298235E-2</c:v>
                </c:pt>
                <c:pt idx="6">
                  <c:v>4.1924726060028582E-2</c:v>
                </c:pt>
                <c:pt idx="7">
                  <c:v>4.0495474035254886E-2</c:v>
                </c:pt>
                <c:pt idx="8">
                  <c:v>1.8342067651262506E-2</c:v>
                </c:pt>
              </c:numCache>
            </c:numRef>
          </c:val>
          <c:smooth val="0"/>
          <c:extLst>
            <c:ext xmlns:c16="http://schemas.microsoft.com/office/drawing/2014/chart" uri="{C3380CC4-5D6E-409C-BE32-E72D297353CC}">
              <c16:uniqueId val="{00000000-4FEC-4123-B9A0-E7F12362239D}"/>
            </c:ext>
          </c:extLst>
        </c:ser>
        <c:dLbls>
          <c:showLegendKey val="0"/>
          <c:showVal val="0"/>
          <c:showCatName val="0"/>
          <c:showSerName val="0"/>
          <c:showPercent val="0"/>
          <c:showBubbleSize val="0"/>
        </c:dLbls>
        <c:marker val="1"/>
        <c:smooth val="0"/>
        <c:axId val="1269636088"/>
        <c:axId val="1269637168"/>
      </c:lineChart>
      <c:catAx>
        <c:axId val="1269636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37168"/>
        <c:crosses val="autoZero"/>
        <c:auto val="1"/>
        <c:lblAlgn val="ctr"/>
        <c:lblOffset val="100"/>
        <c:noMultiLvlLbl val="0"/>
      </c:catAx>
      <c:valAx>
        <c:axId val="126963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36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Sheet1!$B$2:$B$32</c:f>
              <c:numCache>
                <c:formatCode>_("$"* #,##0.00_);_("$"* \(#,##0.00\);_("$"* "-"??_);_(@_)</c:formatCode>
                <c:ptCount val="31"/>
                <c:pt idx="0">
                  <c:v>24.193548629999999</c:v>
                </c:pt>
                <c:pt idx="1">
                  <c:v>21.308999999999997</c:v>
                </c:pt>
                <c:pt idx="2">
                  <c:v>21.7115383575</c:v>
                </c:pt>
                <c:pt idx="3">
                  <c:v>21.255252202500003</c:v>
                </c:pt>
                <c:pt idx="4">
                  <c:v>21.417025732500001</c:v>
                </c:pt>
                <c:pt idx="5">
                  <c:v>22.6581468075</c:v>
                </c:pt>
                <c:pt idx="6">
                  <c:v>21.517137075000001</c:v>
                </c:pt>
                <c:pt idx="7">
                  <c:v>21.062007585000003</c:v>
                </c:pt>
                <c:pt idx="8">
                  <c:v>20.663497807500001</c:v>
                </c:pt>
                <c:pt idx="9">
                  <c:v>20.692771087500002</c:v>
                </c:pt>
                <c:pt idx="10">
                  <c:v>21.4460963175</c:v>
                </c:pt>
                <c:pt idx="11">
                  <c:v>20.481000000000002</c:v>
                </c:pt>
                <c:pt idx="12">
                  <c:v>20.853550327499999</c:v>
                </c:pt>
                <c:pt idx="13">
                  <c:v>20.907570450000001</c:v>
                </c:pt>
                <c:pt idx="14">
                  <c:v>20.5448113725</c:v>
                </c:pt>
                <c:pt idx="15">
                  <c:v>20.1511631475</c:v>
                </c:pt>
                <c:pt idx="16">
                  <c:v>20.536231372500001</c:v>
                </c:pt>
                <c:pt idx="17">
                  <c:v>19.561614689999999</c:v>
                </c:pt>
                <c:pt idx="18">
                  <c:v>19.567567777499999</c:v>
                </c:pt>
                <c:pt idx="19">
                  <c:v>20.025462885</c:v>
                </c:pt>
                <c:pt idx="20">
                  <c:v>18.471518992499998</c:v>
                </c:pt>
                <c:pt idx="21">
                  <c:v>19.164564329999997</c:v>
                </c:pt>
                <c:pt idx="22">
                  <c:v>19.5887277225</c:v>
                </c:pt>
                <c:pt idx="23">
                  <c:v>20.359956</c:v>
                </c:pt>
                <c:pt idx="24">
                  <c:v>18.95039706</c:v>
                </c:pt>
                <c:pt idx="25">
                  <c:v>19.121917822499999</c:v>
                </c:pt>
                <c:pt idx="26">
                  <c:v>19.184701889999999</c:v>
                </c:pt>
                <c:pt idx="27">
                  <c:v>18.833720782500002</c:v>
                </c:pt>
                <c:pt idx="28">
                  <c:v>18.685406677499998</c:v>
                </c:pt>
                <c:pt idx="29">
                  <c:v>18.7033334475</c:v>
                </c:pt>
                <c:pt idx="30">
                  <c:v>18.843137287499999</c:v>
                </c:pt>
              </c:numCache>
            </c:numRef>
          </c:val>
          <c:extLst>
            <c:ext xmlns:c16="http://schemas.microsoft.com/office/drawing/2014/chart" uri="{C3380CC4-5D6E-409C-BE32-E72D297353CC}">
              <c16:uniqueId val="{00000000-74B4-4D1E-ACFF-016B28E2D7EE}"/>
            </c:ext>
          </c:extLst>
        </c:ser>
        <c:ser>
          <c:idx val="1"/>
          <c:order val="1"/>
          <c:tx>
            <c:strRef>
              <c:f>Sheet1!$C$1</c:f>
              <c:strCache>
                <c:ptCount val="1"/>
                <c:pt idx="0">
                  <c:v>UK</c:v>
                </c:pt>
              </c:strCache>
            </c:strRef>
          </c:tx>
          <c:spPr>
            <a:solidFill>
              <a:schemeClr val="accent2"/>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Sheet1!$C$2:$C$32</c:f>
              <c:numCache>
                <c:formatCode>_("$"* #,##0.00_);_("$"* \(#,##0.00\);_("$"* "-"??_);_(@_)</c:formatCode>
                <c:ptCount val="31"/>
                <c:pt idx="0">
                  <c:v>18.889113022500002</c:v>
                </c:pt>
                <c:pt idx="1">
                  <c:v>16.746428422499999</c:v>
                </c:pt>
                <c:pt idx="2">
                  <c:v>16.910958734999998</c:v>
                </c:pt>
                <c:pt idx="3">
                  <c:v>16.960714297499997</c:v>
                </c:pt>
                <c:pt idx="4">
                  <c:v>17.453571209999996</c:v>
                </c:pt>
                <c:pt idx="5">
                  <c:v>16.382022832499999</c:v>
                </c:pt>
                <c:pt idx="6">
                  <c:v>16.833333292500001</c:v>
                </c:pt>
                <c:pt idx="7">
                  <c:v>15.588607987500001</c:v>
                </c:pt>
                <c:pt idx="8">
                  <c:v>15.96176475</c:v>
                </c:pt>
                <c:pt idx="9">
                  <c:v>16.1980520175</c:v>
                </c:pt>
                <c:pt idx="10">
                  <c:v>16.8795183525</c:v>
                </c:pt>
                <c:pt idx="11">
                  <c:v>16.0803572025</c:v>
                </c:pt>
                <c:pt idx="12">
                  <c:v>16.693749952500003</c:v>
                </c:pt>
                <c:pt idx="13">
                  <c:v>17.171052645000003</c:v>
                </c:pt>
                <c:pt idx="14">
                  <c:v>14.31367902</c:v>
                </c:pt>
                <c:pt idx="15">
                  <c:v>16.655843820000001</c:v>
                </c:pt>
                <c:pt idx="16">
                  <c:v>16.5047769675</c:v>
                </c:pt>
                <c:pt idx="17">
                  <c:v>16.649999955000002</c:v>
                </c:pt>
                <c:pt idx="18">
                  <c:v>15.995575327500001</c:v>
                </c:pt>
                <c:pt idx="19">
                  <c:v>15.590708257499999</c:v>
                </c:pt>
                <c:pt idx="20">
                  <c:v>13.571428582500001</c:v>
                </c:pt>
                <c:pt idx="21">
                  <c:v>15.428571525000001</c:v>
                </c:pt>
                <c:pt idx="22">
                  <c:v>14.274350640000002</c:v>
                </c:pt>
                <c:pt idx="23">
                  <c:v>15.169207215</c:v>
                </c:pt>
                <c:pt idx="24">
                  <c:v>17.867647117499999</c:v>
                </c:pt>
                <c:pt idx="25">
                  <c:v>15.796153837499999</c:v>
                </c:pt>
                <c:pt idx="26">
                  <c:v>14.500000004999999</c:v>
                </c:pt>
                <c:pt idx="27">
                  <c:v>15.68668839</c:v>
                </c:pt>
                <c:pt idx="28">
                  <c:v>14.919811192499999</c:v>
                </c:pt>
                <c:pt idx="29">
                  <c:v>14.6524391625</c:v>
                </c:pt>
                <c:pt idx="30">
                  <c:v>14.93222898</c:v>
                </c:pt>
              </c:numCache>
            </c:numRef>
          </c:val>
          <c:extLst>
            <c:ext xmlns:c16="http://schemas.microsoft.com/office/drawing/2014/chart" uri="{C3380CC4-5D6E-409C-BE32-E72D297353CC}">
              <c16:uniqueId val="{00000001-74B4-4D1E-ACFF-016B28E2D7EE}"/>
            </c:ext>
          </c:extLst>
        </c:ser>
        <c:ser>
          <c:idx val="2"/>
          <c:order val="2"/>
          <c:tx>
            <c:strRef>
              <c:f>Sheet1!$D$1</c:f>
              <c:strCache>
                <c:ptCount val="1"/>
                <c:pt idx="0">
                  <c:v>DE</c:v>
                </c:pt>
              </c:strCache>
            </c:strRef>
          </c:tx>
          <c:spPr>
            <a:solidFill>
              <a:schemeClr val="accent3"/>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Sheet1!$D$2:$D$32</c:f>
              <c:numCache>
                <c:formatCode>_("$"* #,##0.00_);_("$"* \(#,##0.00\);_("$"* "-"??_);_(@_)</c:formatCode>
                <c:ptCount val="31"/>
                <c:pt idx="0">
                  <c:v>20.245252882500001</c:v>
                </c:pt>
                <c:pt idx="1">
                  <c:v>18.231308430000002</c:v>
                </c:pt>
                <c:pt idx="2">
                  <c:v>19.7068966575</c:v>
                </c:pt>
                <c:pt idx="3">
                  <c:v>18.869318467500001</c:v>
                </c:pt>
                <c:pt idx="4">
                  <c:v>18.771634342500001</c:v>
                </c:pt>
                <c:pt idx="5">
                  <c:v>19.865702572500002</c:v>
                </c:pt>
                <c:pt idx="6">
                  <c:v>17.675258227499999</c:v>
                </c:pt>
                <c:pt idx="7">
                  <c:v>18.0865383075</c:v>
                </c:pt>
                <c:pt idx="8">
                  <c:v>16.290540585000002</c:v>
                </c:pt>
                <c:pt idx="9">
                  <c:v>17.971429035</c:v>
                </c:pt>
                <c:pt idx="10">
                  <c:v>17.614077389999999</c:v>
                </c:pt>
                <c:pt idx="11">
                  <c:v>17.6000000025</c:v>
                </c:pt>
                <c:pt idx="12">
                  <c:v>18.339927899999999</c:v>
                </c:pt>
                <c:pt idx="13">
                  <c:v>17.226190732500001</c:v>
                </c:pt>
                <c:pt idx="14">
                  <c:v>16.253816842500001</c:v>
                </c:pt>
                <c:pt idx="15">
                  <c:v>17.547169589999999</c:v>
                </c:pt>
                <c:pt idx="16">
                  <c:v>17.771739120000003</c:v>
                </c:pt>
                <c:pt idx="17">
                  <c:v>16.226821387499999</c:v>
                </c:pt>
                <c:pt idx="18">
                  <c:v>16.845744329999999</c:v>
                </c:pt>
                <c:pt idx="19">
                  <c:v>16.402174034999998</c:v>
                </c:pt>
                <c:pt idx="20">
                  <c:v>14.527093499999999</c:v>
                </c:pt>
                <c:pt idx="21">
                  <c:v>16.937861407499998</c:v>
                </c:pt>
                <c:pt idx="22">
                  <c:v>15.804166695000001</c:v>
                </c:pt>
                <c:pt idx="23">
                  <c:v>15.769841460000002</c:v>
                </c:pt>
                <c:pt idx="24">
                  <c:v>16.778571450000001</c:v>
                </c:pt>
                <c:pt idx="25">
                  <c:v>15.878834572500002</c:v>
                </c:pt>
                <c:pt idx="26">
                  <c:v>15.818528047500001</c:v>
                </c:pt>
                <c:pt idx="27">
                  <c:v>15.900837989999999</c:v>
                </c:pt>
                <c:pt idx="28">
                  <c:v>15.495967709999999</c:v>
                </c:pt>
                <c:pt idx="29">
                  <c:v>15.7198493925</c:v>
                </c:pt>
                <c:pt idx="30">
                  <c:v>15.223880677499999</c:v>
                </c:pt>
              </c:numCache>
            </c:numRef>
          </c:val>
          <c:extLst>
            <c:ext xmlns:c16="http://schemas.microsoft.com/office/drawing/2014/chart" uri="{C3380CC4-5D6E-409C-BE32-E72D297353CC}">
              <c16:uniqueId val="{00000002-74B4-4D1E-ACFF-016B28E2D7EE}"/>
            </c:ext>
          </c:extLst>
        </c:ser>
        <c:ser>
          <c:idx val="3"/>
          <c:order val="3"/>
          <c:tx>
            <c:strRef>
              <c:f>Sheet1!$E$1</c:f>
              <c:strCache>
                <c:ptCount val="1"/>
                <c:pt idx="0">
                  <c:v>IT</c:v>
                </c:pt>
              </c:strCache>
            </c:strRef>
          </c:tx>
          <c:spPr>
            <a:solidFill>
              <a:schemeClr val="accent4"/>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Sheet1!$E$2:$E$32</c:f>
              <c:numCache>
                <c:formatCode>_("$"* #,##0.00_);_("$"* \(#,##0.00\);_("$"* "-"??_);_(@_)</c:formatCode>
                <c:ptCount val="31"/>
                <c:pt idx="0">
                  <c:v>18.295454580000001</c:v>
                </c:pt>
                <c:pt idx="1">
                  <c:v>16.052884822500001</c:v>
                </c:pt>
                <c:pt idx="2">
                  <c:v>16.902173985000001</c:v>
                </c:pt>
                <c:pt idx="3">
                  <c:v>17.158783597500001</c:v>
                </c:pt>
                <c:pt idx="4">
                  <c:v>15.974999737500001</c:v>
                </c:pt>
                <c:pt idx="5">
                  <c:v>19.006329284999996</c:v>
                </c:pt>
                <c:pt idx="6">
                  <c:v>16.0089284775</c:v>
                </c:pt>
                <c:pt idx="7">
                  <c:v>15.697058925</c:v>
                </c:pt>
                <c:pt idx="8">
                  <c:v>16.178571382499999</c:v>
                </c:pt>
                <c:pt idx="9">
                  <c:v>16.307926545000001</c:v>
                </c:pt>
                <c:pt idx="10">
                  <c:v>16.8749996775</c:v>
                </c:pt>
                <c:pt idx="11">
                  <c:v>16.303125000000001</c:v>
                </c:pt>
                <c:pt idx="12">
                  <c:v>16.753125000000001</c:v>
                </c:pt>
                <c:pt idx="13">
                  <c:v>16.203488354999998</c:v>
                </c:pt>
                <c:pt idx="14">
                  <c:v>15.188976352500001</c:v>
                </c:pt>
                <c:pt idx="15">
                  <c:v>16.196629574999999</c:v>
                </c:pt>
                <c:pt idx="16">
                  <c:v>17.277777780000001</c:v>
                </c:pt>
                <c:pt idx="17">
                  <c:v>15.946721385</c:v>
                </c:pt>
                <c:pt idx="18">
                  <c:v>14.7668915475</c:v>
                </c:pt>
                <c:pt idx="19">
                  <c:v>14.559210382500002</c:v>
                </c:pt>
                <c:pt idx="20">
                  <c:v>15.036437115000002</c:v>
                </c:pt>
                <c:pt idx="21">
                  <c:v>16.570093395000001</c:v>
                </c:pt>
                <c:pt idx="22">
                  <c:v>16.1265957675</c:v>
                </c:pt>
                <c:pt idx="23">
                  <c:v>17.636076127500001</c:v>
                </c:pt>
                <c:pt idx="24">
                  <c:v>14.912436450000001</c:v>
                </c:pt>
                <c:pt idx="25">
                  <c:v>14.018867985</c:v>
                </c:pt>
                <c:pt idx="26">
                  <c:v>15.675965527499999</c:v>
                </c:pt>
                <c:pt idx="27">
                  <c:v>15.393028860000001</c:v>
                </c:pt>
                <c:pt idx="28">
                  <c:v>16.345693799999999</c:v>
                </c:pt>
                <c:pt idx="29">
                  <c:v>15.920305822500001</c:v>
                </c:pt>
                <c:pt idx="30">
                  <c:v>15.864669472499999</c:v>
                </c:pt>
              </c:numCache>
            </c:numRef>
          </c:val>
          <c:extLst>
            <c:ext xmlns:c16="http://schemas.microsoft.com/office/drawing/2014/chart" uri="{C3380CC4-5D6E-409C-BE32-E72D297353CC}">
              <c16:uniqueId val="{00000003-74B4-4D1E-ACFF-016B28E2D7EE}"/>
            </c:ext>
          </c:extLst>
        </c:ser>
        <c:ser>
          <c:idx val="4"/>
          <c:order val="4"/>
          <c:tx>
            <c:strRef>
              <c:f>Sheet1!$F$1</c:f>
              <c:strCache>
                <c:ptCount val="1"/>
                <c:pt idx="0">
                  <c:v>KR</c:v>
                </c:pt>
              </c:strCache>
            </c:strRef>
          </c:tx>
          <c:spPr>
            <a:solidFill>
              <a:schemeClr val="accent5"/>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Sheet1!$F$2:$F$32</c:f>
              <c:numCache>
                <c:formatCode>_("$"* #,##0.00_);_("$"* \(#,##0.00\);_("$"* "-"??_);_(@_)</c:formatCode>
                <c:ptCount val="31"/>
                <c:pt idx="0">
                  <c:v>21.817623105000003</c:v>
                </c:pt>
                <c:pt idx="1">
                  <c:v>22.7987805675</c:v>
                </c:pt>
                <c:pt idx="2">
                  <c:v>22.615000049999999</c:v>
                </c:pt>
                <c:pt idx="3">
                  <c:v>23.380681987499997</c:v>
                </c:pt>
                <c:pt idx="4">
                  <c:v>20.863281202499998</c:v>
                </c:pt>
                <c:pt idx="5">
                  <c:v>22.968750277499996</c:v>
                </c:pt>
                <c:pt idx="6">
                  <c:v>20.625000284999999</c:v>
                </c:pt>
                <c:pt idx="7">
                  <c:v>21.181034744999998</c:v>
                </c:pt>
                <c:pt idx="8">
                  <c:v>20.156716597500001</c:v>
                </c:pt>
                <c:pt idx="9">
                  <c:v>20.974137952500001</c:v>
                </c:pt>
                <c:pt idx="10">
                  <c:v>20.5428994275</c:v>
                </c:pt>
                <c:pt idx="11">
                  <c:v>20.025423712500004</c:v>
                </c:pt>
                <c:pt idx="12">
                  <c:v>20.662921672500001</c:v>
                </c:pt>
                <c:pt idx="13">
                  <c:v>21.008928569999998</c:v>
                </c:pt>
                <c:pt idx="14">
                  <c:v>20.49367101</c:v>
                </c:pt>
                <c:pt idx="15">
                  <c:v>20.249999902499997</c:v>
                </c:pt>
                <c:pt idx="16">
                  <c:v>23.2140414675</c:v>
                </c:pt>
                <c:pt idx="17">
                  <c:v>19.610091390000001</c:v>
                </c:pt>
                <c:pt idx="18">
                  <c:v>19.621093702499998</c:v>
                </c:pt>
                <c:pt idx="19">
                  <c:v>20.615301930000001</c:v>
                </c:pt>
                <c:pt idx="20">
                  <c:v>19.4264237925</c:v>
                </c:pt>
                <c:pt idx="21">
                  <c:v>20.673295432500002</c:v>
                </c:pt>
                <c:pt idx="22">
                  <c:v>20.1705298575</c:v>
                </c:pt>
                <c:pt idx="23">
                  <c:v>22.138524502500001</c:v>
                </c:pt>
                <c:pt idx="24">
                  <c:v>20.040155055</c:v>
                </c:pt>
                <c:pt idx="25">
                  <c:v>19.399752832499999</c:v>
                </c:pt>
                <c:pt idx="26">
                  <c:v>19.905263219999995</c:v>
                </c:pt>
                <c:pt idx="27">
                  <c:v>18.887096775</c:v>
                </c:pt>
                <c:pt idx="28">
                  <c:v>19.201673024999998</c:v>
                </c:pt>
                <c:pt idx="29">
                  <c:v>18.945762569999999</c:v>
                </c:pt>
                <c:pt idx="30">
                  <c:v>20.271496762499996</c:v>
                </c:pt>
              </c:numCache>
            </c:numRef>
          </c:val>
          <c:extLst>
            <c:ext xmlns:c16="http://schemas.microsoft.com/office/drawing/2014/chart" uri="{C3380CC4-5D6E-409C-BE32-E72D297353CC}">
              <c16:uniqueId val="{00000004-74B4-4D1E-ACFF-016B28E2D7EE}"/>
            </c:ext>
          </c:extLst>
        </c:ser>
        <c:ser>
          <c:idx val="5"/>
          <c:order val="5"/>
          <c:tx>
            <c:strRef>
              <c:f>Sheet1!$G$1</c:f>
              <c:strCache>
                <c:ptCount val="1"/>
                <c:pt idx="0">
                  <c:v>AU</c:v>
                </c:pt>
              </c:strCache>
            </c:strRef>
          </c:tx>
          <c:spPr>
            <a:solidFill>
              <a:schemeClr val="accent6"/>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Sheet1!$G$2:$G$32</c:f>
              <c:numCache>
                <c:formatCode>_("$"* #,##0.00_);_("$"* \(#,##0.00\);_("$"* "-"??_);_(@_)</c:formatCode>
                <c:ptCount val="31"/>
                <c:pt idx="0">
                  <c:v>23.318181899999999</c:v>
                </c:pt>
                <c:pt idx="1">
                  <c:v>19.567164075000001</c:v>
                </c:pt>
                <c:pt idx="2">
                  <c:v>17.663043487499998</c:v>
                </c:pt>
                <c:pt idx="3">
                  <c:v>19.690909320000003</c:v>
                </c:pt>
                <c:pt idx="4">
                  <c:v>17.3671875</c:v>
                </c:pt>
                <c:pt idx="5">
                  <c:v>19.556818387500002</c:v>
                </c:pt>
                <c:pt idx="6">
                  <c:v>19.995762772499997</c:v>
                </c:pt>
                <c:pt idx="7">
                  <c:v>17.9785716375</c:v>
                </c:pt>
                <c:pt idx="8">
                  <c:v>20.170454602499998</c:v>
                </c:pt>
                <c:pt idx="9">
                  <c:v>19.233871260000001</c:v>
                </c:pt>
                <c:pt idx="10">
                  <c:v>19.074074362499999</c:v>
                </c:pt>
                <c:pt idx="11">
                  <c:v>17.652173872500001</c:v>
                </c:pt>
                <c:pt idx="12">
                  <c:v>19.632978569999999</c:v>
                </c:pt>
                <c:pt idx="13">
                  <c:v>17.5632910725</c:v>
                </c:pt>
                <c:pt idx="14">
                  <c:v>17.7013889925</c:v>
                </c:pt>
                <c:pt idx="15">
                  <c:v>18.044776192499999</c:v>
                </c:pt>
                <c:pt idx="16">
                  <c:v>20.383928512500002</c:v>
                </c:pt>
                <c:pt idx="17">
                  <c:v>18.449999827500001</c:v>
                </c:pt>
                <c:pt idx="18">
                  <c:v>17.752426935000003</c:v>
                </c:pt>
                <c:pt idx="19">
                  <c:v>16.980263279999999</c:v>
                </c:pt>
                <c:pt idx="20">
                  <c:v>16.248731070000002</c:v>
                </c:pt>
                <c:pt idx="21">
                  <c:v>18.063253155000002</c:v>
                </c:pt>
                <c:pt idx="22">
                  <c:v>16.947643905</c:v>
                </c:pt>
                <c:pt idx="23">
                  <c:v>19.392857032499997</c:v>
                </c:pt>
                <c:pt idx="24">
                  <c:v>17.580508567500001</c:v>
                </c:pt>
                <c:pt idx="25">
                  <c:v>16.916058225</c:v>
                </c:pt>
                <c:pt idx="26">
                  <c:v>19.302395279999995</c:v>
                </c:pt>
                <c:pt idx="27">
                  <c:v>16.462025310000001</c:v>
                </c:pt>
                <c:pt idx="28">
                  <c:v>17.799418492499999</c:v>
                </c:pt>
                <c:pt idx="29">
                  <c:v>17.721428467499997</c:v>
                </c:pt>
                <c:pt idx="30">
                  <c:v>17.755347712500001</c:v>
                </c:pt>
              </c:numCache>
            </c:numRef>
          </c:val>
          <c:extLst>
            <c:ext xmlns:c16="http://schemas.microsoft.com/office/drawing/2014/chart" uri="{C3380CC4-5D6E-409C-BE32-E72D297353CC}">
              <c16:uniqueId val="{00000005-74B4-4D1E-ACFF-016B28E2D7EE}"/>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Sheet1!$H$2:$H$32</c:f>
              <c:numCache>
                <c:formatCode>_("$"* #,##0.00_);_("$"* \(#,##0.00\);_("$"* "-"??_);_(@_)</c:formatCode>
                <c:ptCount val="31"/>
                <c:pt idx="0">
                  <c:v>31.570381125000001</c:v>
                </c:pt>
                <c:pt idx="1">
                  <c:v>26.732608664999997</c:v>
                </c:pt>
                <c:pt idx="2">
                  <c:v>25.391921437500002</c:v>
                </c:pt>
                <c:pt idx="3">
                  <c:v>24.7932097425</c:v>
                </c:pt>
                <c:pt idx="4">
                  <c:v>26.881578922500001</c:v>
                </c:pt>
                <c:pt idx="5">
                  <c:v>23.703125145000001</c:v>
                </c:pt>
                <c:pt idx="6">
                  <c:v>26.002873245</c:v>
                </c:pt>
                <c:pt idx="7">
                  <c:v>25.870848532500002</c:v>
                </c:pt>
                <c:pt idx="8">
                  <c:v>25.852941277499998</c:v>
                </c:pt>
                <c:pt idx="9">
                  <c:v>25.56818208</c:v>
                </c:pt>
                <c:pt idx="10">
                  <c:v>25.105769272499998</c:v>
                </c:pt>
                <c:pt idx="11">
                  <c:v>25.311023572499998</c:v>
                </c:pt>
                <c:pt idx="12">
                  <c:v>26.466494647499996</c:v>
                </c:pt>
                <c:pt idx="13">
                  <c:v>24.089999834999997</c:v>
                </c:pt>
                <c:pt idx="14">
                  <c:v>25.149152640000001</c:v>
                </c:pt>
                <c:pt idx="15">
                  <c:v>25.088521725</c:v>
                </c:pt>
                <c:pt idx="16">
                  <c:v>28.977464955000002</c:v>
                </c:pt>
                <c:pt idx="17">
                  <c:v>25.656352072500002</c:v>
                </c:pt>
                <c:pt idx="18">
                  <c:v>26.249999947500001</c:v>
                </c:pt>
                <c:pt idx="19">
                  <c:v>24.591964199999996</c:v>
                </c:pt>
                <c:pt idx="20">
                  <c:v>24.181880077500001</c:v>
                </c:pt>
                <c:pt idx="21">
                  <c:v>27.708815167499999</c:v>
                </c:pt>
                <c:pt idx="22">
                  <c:v>25.078676707500001</c:v>
                </c:pt>
                <c:pt idx="23">
                  <c:v>25.711911547500002</c:v>
                </c:pt>
                <c:pt idx="24">
                  <c:v>25.153429679999999</c:v>
                </c:pt>
                <c:pt idx="25">
                  <c:v>24.264830835000001</c:v>
                </c:pt>
                <c:pt idx="26">
                  <c:v>25.674715657499995</c:v>
                </c:pt>
                <c:pt idx="27">
                  <c:v>27.8518006575</c:v>
                </c:pt>
                <c:pt idx="28">
                  <c:v>26.663222775000001</c:v>
                </c:pt>
                <c:pt idx="29">
                  <c:v>28.384931325</c:v>
                </c:pt>
                <c:pt idx="30">
                  <c:v>25.995901567499999</c:v>
                </c:pt>
              </c:numCache>
            </c:numRef>
          </c:val>
          <c:extLst>
            <c:ext xmlns:c16="http://schemas.microsoft.com/office/drawing/2014/chart" uri="{C3380CC4-5D6E-409C-BE32-E72D297353CC}">
              <c16:uniqueId val="{00000006-74B4-4D1E-ACFF-016B28E2D7EE}"/>
            </c:ext>
          </c:extLst>
        </c:ser>
        <c:dLbls>
          <c:showLegendKey val="0"/>
          <c:showVal val="0"/>
          <c:showCatName val="0"/>
          <c:showSerName val="0"/>
          <c:showPercent val="0"/>
          <c:showBubbleSize val="0"/>
        </c:dLbls>
        <c:gapWidth val="219"/>
        <c:overlap val="-27"/>
        <c:axId val="215166583"/>
        <c:axId val="215170903"/>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Sheet1!$A$2:$A$32</c:f>
              <c:strCache>
                <c:ptCount val="31"/>
                <c:pt idx="0">
                  <c:v>Protein Powder</c:v>
                </c:pt>
                <c:pt idx="1">
                  <c:v>Ashwagandha</c:v>
                </c:pt>
                <c:pt idx="2">
                  <c:v>Nootropics</c:v>
                </c:pt>
                <c:pt idx="3">
                  <c:v>Citicoline</c:v>
                </c:pt>
                <c:pt idx="4">
                  <c:v>Astaxanthin</c:v>
                </c:pt>
                <c:pt idx="5">
                  <c:v>CBD</c:v>
                </c:pt>
                <c:pt idx="6">
                  <c:v>Alpha-GPC</c:v>
                </c:pt>
                <c:pt idx="7">
                  <c:v>Glutathione</c:v>
                </c:pt>
                <c:pt idx="8">
                  <c:v>Synbiotics</c:v>
                </c:pt>
                <c:pt idx="9">
                  <c:v>Choline</c:v>
                </c:pt>
                <c:pt idx="10">
                  <c:v>Mushrooms</c:v>
                </c:pt>
                <c:pt idx="11">
                  <c:v>MSM</c:v>
                </c:pt>
                <c:pt idx="12">
                  <c:v>Collagen</c:v>
                </c:pt>
                <c:pt idx="13">
                  <c:v>CoQ10</c:v>
                </c:pt>
                <c:pt idx="14">
                  <c:v>Postbiotics</c:v>
                </c:pt>
                <c:pt idx="15">
                  <c:v>Lutein</c:v>
                </c:pt>
                <c:pt idx="16">
                  <c:v>Omega-3s</c:v>
                </c:pt>
                <c:pt idx="17">
                  <c:v>Biotin</c:v>
                </c:pt>
                <c:pt idx="18">
                  <c:v>Vitamin K2</c:v>
                </c:pt>
                <c:pt idx="19">
                  <c:v>Glucosamine</c:v>
                </c:pt>
                <c:pt idx="20">
                  <c:v>Prebiotics</c:v>
                </c:pt>
                <c:pt idx="21">
                  <c:v>Antioxidants</c:v>
                </c:pt>
                <c:pt idx="22">
                  <c:v>Probiotics</c:v>
                </c:pt>
                <c:pt idx="23">
                  <c:v>Multivitamin</c:v>
                </c:pt>
                <c:pt idx="24">
                  <c:v>Melatonin</c:v>
                </c:pt>
                <c:pt idx="25">
                  <c:v>Curcumin/ Turmeric</c:v>
                </c:pt>
                <c:pt idx="26">
                  <c:v>Magnesium</c:v>
                </c:pt>
                <c:pt idx="27">
                  <c:v>Calcium</c:v>
                </c:pt>
                <c:pt idx="28">
                  <c:v>Iron</c:v>
                </c:pt>
                <c:pt idx="29">
                  <c:v>Vitamin D</c:v>
                </c:pt>
                <c:pt idx="30">
                  <c:v>Vitamin C</c:v>
                </c:pt>
              </c:strCache>
            </c:strRef>
          </c:cat>
          <c:val>
            <c:numRef>
              <c:f>Sheet1!$I$2:$I$32</c:f>
              <c:numCache>
                <c:formatCode>_("$"* #,##0.00_);_("$"* \(#,##0.00\);_("$"* "-"??_);_(@_)</c:formatCode>
                <c:ptCount val="31"/>
                <c:pt idx="0">
                  <c:v>22.346098365</c:v>
                </c:pt>
                <c:pt idx="1">
                  <c:v>21.273688394999997</c:v>
                </c:pt>
                <c:pt idx="2">
                  <c:v>21.147761100000004</c:v>
                </c:pt>
                <c:pt idx="3">
                  <c:v>20.988578677500001</c:v>
                </c:pt>
                <c:pt idx="4">
                  <c:v>20.871050205</c:v>
                </c:pt>
                <c:pt idx="5">
                  <c:v>20.789933197499998</c:v>
                </c:pt>
                <c:pt idx="6">
                  <c:v>20.640221159999999</c:v>
                </c:pt>
                <c:pt idx="7">
                  <c:v>20.5124376375</c:v>
                </c:pt>
                <c:pt idx="8">
                  <c:v>20.164743787499997</c:v>
                </c:pt>
                <c:pt idx="9">
                  <c:v>20.086748557500002</c:v>
                </c:pt>
                <c:pt idx="10">
                  <c:v>20.059312567499997</c:v>
                </c:pt>
                <c:pt idx="11">
                  <c:v>19.890446879999999</c:v>
                </c:pt>
                <c:pt idx="12">
                  <c:v>19.484461942499998</c:v>
                </c:pt>
                <c:pt idx="13">
                  <c:v>19.309372687500002</c:v>
                </c:pt>
                <c:pt idx="14">
                  <c:v>19.2188136975</c:v>
                </c:pt>
                <c:pt idx="15">
                  <c:v>19.138586745000001</c:v>
                </c:pt>
                <c:pt idx="16">
                  <c:v>18.520735065</c:v>
                </c:pt>
                <c:pt idx="17">
                  <c:v>18.409878697499998</c:v>
                </c:pt>
                <c:pt idx="18">
                  <c:v>18.167579392500002</c:v>
                </c:pt>
                <c:pt idx="19">
                  <c:v>18.114361627499999</c:v>
                </c:pt>
                <c:pt idx="20">
                  <c:v>17.9167887075</c:v>
                </c:pt>
                <c:pt idx="21">
                  <c:v>17.819968057500002</c:v>
                </c:pt>
                <c:pt idx="22">
                  <c:v>17.424028387500002</c:v>
                </c:pt>
                <c:pt idx="23">
                  <c:v>17.412421837500002</c:v>
                </c:pt>
                <c:pt idx="24">
                  <c:v>17.062046160000001</c:v>
                </c:pt>
                <c:pt idx="25">
                  <c:v>16.877824544999999</c:v>
                </c:pt>
                <c:pt idx="26">
                  <c:v>16.6281369075</c:v>
                </c:pt>
                <c:pt idx="27">
                  <c:v>16.43235567</c:v>
                </c:pt>
                <c:pt idx="28">
                  <c:v>16.393861739999998</c:v>
                </c:pt>
                <c:pt idx="29">
                  <c:v>16.179747719999998</c:v>
                </c:pt>
                <c:pt idx="30">
                  <c:v>16.066027815000002</c:v>
                </c:pt>
              </c:numCache>
            </c:numRef>
          </c:val>
          <c:smooth val="0"/>
          <c:extLst>
            <c:ext xmlns:c16="http://schemas.microsoft.com/office/drawing/2014/chart" uri="{C3380CC4-5D6E-409C-BE32-E72D297353CC}">
              <c16:uniqueId val="{00000007-74B4-4D1E-ACFF-016B28E2D7EE}"/>
            </c:ext>
          </c:extLst>
        </c:ser>
        <c:dLbls>
          <c:showLegendKey val="0"/>
          <c:showVal val="0"/>
          <c:showCatName val="0"/>
          <c:showSerName val="0"/>
          <c:showPercent val="0"/>
          <c:showBubbleSize val="0"/>
        </c:dLbls>
        <c:marker val="1"/>
        <c:smooth val="0"/>
        <c:axId val="215166583"/>
        <c:axId val="215170903"/>
      </c:lineChart>
      <c:catAx>
        <c:axId val="215166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5170903"/>
        <c:crosses val="autoZero"/>
        <c:auto val="1"/>
        <c:lblAlgn val="ctr"/>
        <c:lblOffset val="100"/>
        <c:noMultiLvlLbl val="0"/>
      </c:catAx>
      <c:valAx>
        <c:axId val="215170903"/>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5166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Sheet1!$B$2:$B$9</c:f>
              <c:numCache>
                <c:formatCode>0%</c:formatCode>
                <c:ptCount val="8"/>
                <c:pt idx="0">
                  <c:v>0.36075949000000002</c:v>
                </c:pt>
                <c:pt idx="1">
                  <c:v>0.27848100999999997</c:v>
                </c:pt>
                <c:pt idx="2">
                  <c:v>0.23206751</c:v>
                </c:pt>
                <c:pt idx="3">
                  <c:v>3.7974679999999997E-2</c:v>
                </c:pt>
                <c:pt idx="4">
                  <c:v>2.3206750000000002E-2</c:v>
                </c:pt>
                <c:pt idx="5">
                  <c:v>3.7974679999999997E-2</c:v>
                </c:pt>
                <c:pt idx="6">
                  <c:v>2.3206750000000002E-2</c:v>
                </c:pt>
                <c:pt idx="7">
                  <c:v>6.3291099999999998E-3</c:v>
                </c:pt>
              </c:numCache>
            </c:numRef>
          </c:val>
          <c:extLst>
            <c:ext xmlns:c16="http://schemas.microsoft.com/office/drawing/2014/chart" uri="{C3380CC4-5D6E-409C-BE32-E72D297353CC}">
              <c16:uniqueId val="{00000000-A960-4C50-9071-B736E3A72D3A}"/>
            </c:ext>
          </c:extLst>
        </c:ser>
        <c:ser>
          <c:idx val="1"/>
          <c:order val="1"/>
          <c:tx>
            <c:strRef>
              <c:f>Sheet1!$C$1</c:f>
              <c:strCache>
                <c:ptCount val="1"/>
                <c:pt idx="0">
                  <c:v>UK</c:v>
                </c:pt>
              </c:strCache>
            </c:strRef>
          </c:tx>
          <c:spPr>
            <a:solidFill>
              <a:schemeClr val="accent2"/>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Sheet1!$C$2:$C$9</c:f>
              <c:numCache>
                <c:formatCode>0%</c:formatCode>
                <c:ptCount val="8"/>
                <c:pt idx="0">
                  <c:v>0.29166667000000002</c:v>
                </c:pt>
                <c:pt idx="1">
                  <c:v>0.13690475999999999</c:v>
                </c:pt>
                <c:pt idx="2">
                  <c:v>0.34523809999999999</c:v>
                </c:pt>
                <c:pt idx="3">
                  <c:v>9.5238099999999992E-2</c:v>
                </c:pt>
                <c:pt idx="4">
                  <c:v>2.9761900000000001E-2</c:v>
                </c:pt>
                <c:pt idx="5">
                  <c:v>4.1666670000000003E-2</c:v>
                </c:pt>
                <c:pt idx="6">
                  <c:v>3.5714290000000003E-2</c:v>
                </c:pt>
                <c:pt idx="7">
                  <c:v>2.3809520000000001E-2</c:v>
                </c:pt>
              </c:numCache>
            </c:numRef>
          </c:val>
          <c:extLst>
            <c:ext xmlns:c16="http://schemas.microsoft.com/office/drawing/2014/chart" uri="{C3380CC4-5D6E-409C-BE32-E72D297353CC}">
              <c16:uniqueId val="{00000001-A960-4C50-9071-B736E3A72D3A}"/>
            </c:ext>
          </c:extLst>
        </c:ser>
        <c:ser>
          <c:idx val="2"/>
          <c:order val="2"/>
          <c:tx>
            <c:strRef>
              <c:f>Sheet1!$D$1</c:f>
              <c:strCache>
                <c:ptCount val="1"/>
                <c:pt idx="0">
                  <c:v>DE</c:v>
                </c:pt>
              </c:strCache>
            </c:strRef>
          </c:tx>
          <c:spPr>
            <a:solidFill>
              <a:schemeClr val="accent3"/>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Sheet1!$D$2:$D$9</c:f>
              <c:numCache>
                <c:formatCode>0%</c:formatCode>
                <c:ptCount val="8"/>
                <c:pt idx="0">
                  <c:v>0.46798030000000002</c:v>
                </c:pt>
                <c:pt idx="1">
                  <c:v>0.12807882000000001</c:v>
                </c:pt>
                <c:pt idx="2">
                  <c:v>0.12315271</c:v>
                </c:pt>
                <c:pt idx="3">
                  <c:v>0.10344828</c:v>
                </c:pt>
                <c:pt idx="4">
                  <c:v>3.9408869999999999E-2</c:v>
                </c:pt>
                <c:pt idx="5">
                  <c:v>0.10837438000000001</c:v>
                </c:pt>
                <c:pt idx="6">
                  <c:v>4.92611E-3</c:v>
                </c:pt>
                <c:pt idx="7">
                  <c:v>2.4630539999999999E-2</c:v>
                </c:pt>
              </c:numCache>
            </c:numRef>
          </c:val>
          <c:extLst>
            <c:ext xmlns:c16="http://schemas.microsoft.com/office/drawing/2014/chart" uri="{C3380CC4-5D6E-409C-BE32-E72D297353CC}">
              <c16:uniqueId val="{00000002-A960-4C50-9071-B736E3A72D3A}"/>
            </c:ext>
          </c:extLst>
        </c:ser>
        <c:ser>
          <c:idx val="3"/>
          <c:order val="3"/>
          <c:tx>
            <c:strRef>
              <c:f>Sheet1!$E$1</c:f>
              <c:strCache>
                <c:ptCount val="1"/>
                <c:pt idx="0">
                  <c:v>IT</c:v>
                </c:pt>
              </c:strCache>
            </c:strRef>
          </c:tx>
          <c:spPr>
            <a:solidFill>
              <a:schemeClr val="accent4"/>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Sheet1!$E$2:$E$9</c:f>
              <c:numCache>
                <c:formatCode>0%</c:formatCode>
                <c:ptCount val="8"/>
                <c:pt idx="0">
                  <c:v>0.39676113000000002</c:v>
                </c:pt>
                <c:pt idx="1">
                  <c:v>0.13360324000000001</c:v>
                </c:pt>
                <c:pt idx="2">
                  <c:v>0.13765182000000001</c:v>
                </c:pt>
                <c:pt idx="3">
                  <c:v>0.10121457</c:v>
                </c:pt>
                <c:pt idx="4">
                  <c:v>8.0971660000000001E-2</c:v>
                </c:pt>
                <c:pt idx="5">
                  <c:v>0.11336032</c:v>
                </c:pt>
                <c:pt idx="6">
                  <c:v>0</c:v>
                </c:pt>
                <c:pt idx="7">
                  <c:v>3.6437249999999997E-2</c:v>
                </c:pt>
              </c:numCache>
            </c:numRef>
          </c:val>
          <c:extLst>
            <c:ext xmlns:c16="http://schemas.microsoft.com/office/drawing/2014/chart" uri="{C3380CC4-5D6E-409C-BE32-E72D297353CC}">
              <c16:uniqueId val="{00000003-A960-4C50-9071-B736E3A72D3A}"/>
            </c:ext>
          </c:extLst>
        </c:ser>
        <c:ser>
          <c:idx val="4"/>
          <c:order val="4"/>
          <c:tx>
            <c:strRef>
              <c:f>Sheet1!$F$1</c:f>
              <c:strCache>
                <c:ptCount val="1"/>
                <c:pt idx="0">
                  <c:v>KR</c:v>
                </c:pt>
              </c:strCache>
            </c:strRef>
          </c:tx>
          <c:spPr>
            <a:solidFill>
              <a:schemeClr val="accent5"/>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Sheet1!$F$2:$F$9</c:f>
              <c:numCache>
                <c:formatCode>0%</c:formatCode>
                <c:ptCount val="8"/>
                <c:pt idx="0">
                  <c:v>0.53481012999999999</c:v>
                </c:pt>
                <c:pt idx="1">
                  <c:v>4.4303799999999997E-2</c:v>
                </c:pt>
                <c:pt idx="2">
                  <c:v>0.18670886</c:v>
                </c:pt>
                <c:pt idx="3">
                  <c:v>2.5316459999999999E-2</c:v>
                </c:pt>
                <c:pt idx="4">
                  <c:v>1.5822780000000002E-2</c:v>
                </c:pt>
                <c:pt idx="5">
                  <c:v>4.4303799999999997E-2</c:v>
                </c:pt>
                <c:pt idx="6">
                  <c:v>0.10443038</c:v>
                </c:pt>
                <c:pt idx="7">
                  <c:v>4.4303799999999997E-2</c:v>
                </c:pt>
              </c:numCache>
            </c:numRef>
          </c:val>
          <c:extLst>
            <c:ext xmlns:c16="http://schemas.microsoft.com/office/drawing/2014/chart" uri="{C3380CC4-5D6E-409C-BE32-E72D297353CC}">
              <c16:uniqueId val="{00000004-A960-4C50-9071-B736E3A72D3A}"/>
            </c:ext>
          </c:extLst>
        </c:ser>
        <c:ser>
          <c:idx val="5"/>
          <c:order val="5"/>
          <c:tx>
            <c:strRef>
              <c:f>Sheet1!$G$1</c:f>
              <c:strCache>
                <c:ptCount val="1"/>
                <c:pt idx="0">
                  <c:v>AU</c:v>
                </c:pt>
              </c:strCache>
            </c:strRef>
          </c:tx>
          <c:spPr>
            <a:solidFill>
              <a:schemeClr val="accent6"/>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Sheet1!$G$2:$G$9</c:f>
              <c:numCache>
                <c:formatCode>0%</c:formatCode>
                <c:ptCount val="8"/>
                <c:pt idx="0">
                  <c:v>0.20812183000000001</c:v>
                </c:pt>
                <c:pt idx="1">
                  <c:v>0.30964467000000001</c:v>
                </c:pt>
                <c:pt idx="2">
                  <c:v>0.19289339999999999</c:v>
                </c:pt>
                <c:pt idx="3">
                  <c:v>0.13197970000000001</c:v>
                </c:pt>
                <c:pt idx="4">
                  <c:v>8.1218269999999995E-2</c:v>
                </c:pt>
                <c:pt idx="5">
                  <c:v>4.0609140000000002E-2</c:v>
                </c:pt>
                <c:pt idx="6">
                  <c:v>2.5380710000000001E-2</c:v>
                </c:pt>
                <c:pt idx="7">
                  <c:v>1.015228E-2</c:v>
                </c:pt>
              </c:numCache>
            </c:numRef>
          </c:val>
          <c:extLst>
            <c:ext xmlns:c16="http://schemas.microsoft.com/office/drawing/2014/chart" uri="{C3380CC4-5D6E-409C-BE32-E72D297353CC}">
              <c16:uniqueId val="{00000005-A960-4C50-9071-B736E3A72D3A}"/>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Sheet1!$H$2:$H$9</c:f>
              <c:numCache>
                <c:formatCode>0%</c:formatCode>
                <c:ptCount val="8"/>
                <c:pt idx="0">
                  <c:v>0.48501361999999998</c:v>
                </c:pt>
                <c:pt idx="1">
                  <c:v>2.9972749999999999E-2</c:v>
                </c:pt>
                <c:pt idx="2">
                  <c:v>0.14441417000000001</c:v>
                </c:pt>
                <c:pt idx="3">
                  <c:v>0.14713896000000001</c:v>
                </c:pt>
                <c:pt idx="4">
                  <c:v>8.1743900000000001E-3</c:v>
                </c:pt>
                <c:pt idx="5">
                  <c:v>0.13079019</c:v>
                </c:pt>
                <c:pt idx="6">
                  <c:v>2.4523159999999999E-2</c:v>
                </c:pt>
                <c:pt idx="7">
                  <c:v>2.9972749999999999E-2</c:v>
                </c:pt>
              </c:numCache>
            </c:numRef>
          </c:val>
          <c:extLst>
            <c:ext xmlns:c16="http://schemas.microsoft.com/office/drawing/2014/chart" uri="{C3380CC4-5D6E-409C-BE32-E72D297353CC}">
              <c16:uniqueId val="{00000006-A960-4C50-9071-B736E3A72D3A}"/>
            </c:ext>
          </c:extLst>
        </c:ser>
        <c:dLbls>
          <c:showLegendKey val="0"/>
          <c:showVal val="0"/>
          <c:showCatName val="0"/>
          <c:showSerName val="0"/>
          <c:showPercent val="0"/>
          <c:showBubbleSize val="0"/>
        </c:dLbls>
        <c:gapWidth val="219"/>
        <c:overlap val="-27"/>
        <c:axId val="1269640048"/>
        <c:axId val="126963428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Sheet1!$A$2:$A$9</c:f>
              <c:strCache>
                <c:ptCount val="8"/>
                <c:pt idx="0">
                  <c:v>Online </c:v>
                </c:pt>
                <c:pt idx="1">
                  <c:v>Mass market retailer</c:v>
                </c:pt>
                <c:pt idx="2">
                  <c:v>Natural/ health food store</c:v>
                </c:pt>
                <c:pt idx="3">
                  <c:v>Traditional medicine provider</c:v>
                </c:pt>
                <c:pt idx="4">
                  <c:v>Other</c:v>
                </c:pt>
                <c:pt idx="5">
                  <c:v>Practitioner</c:v>
                </c:pt>
                <c:pt idx="6">
                  <c:v>Home shopping network</c:v>
                </c:pt>
                <c:pt idx="7">
                  <c:v>Network Marketer </c:v>
                </c:pt>
              </c:strCache>
            </c:strRef>
          </c:cat>
          <c:val>
            <c:numRef>
              <c:f>Sheet1!$I$2:$I$9</c:f>
              <c:numCache>
                <c:formatCode>0%</c:formatCode>
                <c:ptCount val="8"/>
                <c:pt idx="0">
                  <c:v>0.35898047</c:v>
                </c:pt>
                <c:pt idx="1">
                  <c:v>0.22963316</c:v>
                </c:pt>
                <c:pt idx="2">
                  <c:v>0.15745592999999999</c:v>
                </c:pt>
                <c:pt idx="3">
                  <c:v>8.3611240000000003E-2</c:v>
                </c:pt>
                <c:pt idx="4">
                  <c:v>7.2177230000000009E-2</c:v>
                </c:pt>
                <c:pt idx="5">
                  <c:v>5.3358739999999988E-2</c:v>
                </c:pt>
                <c:pt idx="6">
                  <c:v>2.405908E-2</c:v>
                </c:pt>
                <c:pt idx="7">
                  <c:v>2.072415E-2</c:v>
                </c:pt>
              </c:numCache>
            </c:numRef>
          </c:val>
          <c:smooth val="0"/>
          <c:extLst>
            <c:ext xmlns:c16="http://schemas.microsoft.com/office/drawing/2014/chart" uri="{C3380CC4-5D6E-409C-BE32-E72D297353CC}">
              <c16:uniqueId val="{00000007-A960-4C50-9071-B736E3A72D3A}"/>
            </c:ext>
          </c:extLst>
        </c:ser>
        <c:dLbls>
          <c:showLegendKey val="0"/>
          <c:showVal val="0"/>
          <c:showCatName val="0"/>
          <c:showSerName val="0"/>
          <c:showPercent val="0"/>
          <c:showBubbleSize val="0"/>
        </c:dLbls>
        <c:marker val="1"/>
        <c:smooth val="0"/>
        <c:axId val="1269640048"/>
        <c:axId val="1269634288"/>
      </c:lineChart>
      <c:catAx>
        <c:axId val="126964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34288"/>
        <c:crosses val="autoZero"/>
        <c:auto val="1"/>
        <c:lblAlgn val="ctr"/>
        <c:lblOffset val="100"/>
        <c:noMultiLvlLbl val="0"/>
      </c:catAx>
      <c:valAx>
        <c:axId val="1269634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9640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Sheet1!$B$2:$B$13</c:f>
              <c:numCache>
                <c:formatCode>0%</c:formatCode>
                <c:ptCount val="12"/>
                <c:pt idx="0">
                  <c:v>0.39662447000000001</c:v>
                </c:pt>
                <c:pt idx="1">
                  <c:v>0.38818564999999999</c:v>
                </c:pt>
                <c:pt idx="2">
                  <c:v>0.15822785</c:v>
                </c:pt>
                <c:pt idx="3">
                  <c:v>0.34810127000000002</c:v>
                </c:pt>
                <c:pt idx="4">
                  <c:v>0.28691982999999999</c:v>
                </c:pt>
                <c:pt idx="5">
                  <c:v>0.22573840000000001</c:v>
                </c:pt>
                <c:pt idx="6">
                  <c:v>0.15400844</c:v>
                </c:pt>
                <c:pt idx="7">
                  <c:v>0.19198312000000001</c:v>
                </c:pt>
                <c:pt idx="8">
                  <c:v>0.11814346000000001</c:v>
                </c:pt>
                <c:pt idx="9">
                  <c:v>3.1645569999999998E-2</c:v>
                </c:pt>
                <c:pt idx="10">
                  <c:v>6.9620249999999995E-2</c:v>
                </c:pt>
                <c:pt idx="11">
                  <c:v>4.4303799999999997E-2</c:v>
                </c:pt>
              </c:numCache>
            </c:numRef>
          </c:val>
          <c:extLst>
            <c:ext xmlns:c16="http://schemas.microsoft.com/office/drawing/2014/chart" uri="{C3380CC4-5D6E-409C-BE32-E72D297353CC}">
              <c16:uniqueId val="{00000000-B955-4856-9ECA-9FDC1FF74FE4}"/>
            </c:ext>
          </c:extLst>
        </c:ser>
        <c:ser>
          <c:idx val="1"/>
          <c:order val="1"/>
          <c:tx>
            <c:strRef>
              <c:f>Sheet1!$C$1</c:f>
              <c:strCache>
                <c:ptCount val="1"/>
                <c:pt idx="0">
                  <c:v>UK</c:v>
                </c:pt>
              </c:strCache>
            </c:strRef>
          </c:tx>
          <c:spPr>
            <a:solidFill>
              <a:schemeClr val="accent2"/>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Sheet1!$C$2:$C$13</c:f>
              <c:numCache>
                <c:formatCode>0%</c:formatCode>
                <c:ptCount val="12"/>
                <c:pt idx="0">
                  <c:v>0.52380952000000003</c:v>
                </c:pt>
                <c:pt idx="1">
                  <c:v>0.41071428999999998</c:v>
                </c:pt>
                <c:pt idx="2">
                  <c:v>0.18452381000000001</c:v>
                </c:pt>
                <c:pt idx="3">
                  <c:v>0.20833333000000001</c:v>
                </c:pt>
                <c:pt idx="4">
                  <c:v>0.27976190000000001</c:v>
                </c:pt>
                <c:pt idx="5">
                  <c:v>0.11309524</c:v>
                </c:pt>
                <c:pt idx="6">
                  <c:v>0.15476190000000001</c:v>
                </c:pt>
                <c:pt idx="7">
                  <c:v>0.17857143</c:v>
                </c:pt>
                <c:pt idx="8">
                  <c:v>8.9285710000000004E-2</c:v>
                </c:pt>
                <c:pt idx="9">
                  <c:v>2.3809520000000001E-2</c:v>
                </c:pt>
                <c:pt idx="10">
                  <c:v>5.3571430000000003E-2</c:v>
                </c:pt>
                <c:pt idx="11">
                  <c:v>6.5476190000000004E-2</c:v>
                </c:pt>
              </c:numCache>
            </c:numRef>
          </c:val>
          <c:extLst>
            <c:ext xmlns:c16="http://schemas.microsoft.com/office/drawing/2014/chart" uri="{C3380CC4-5D6E-409C-BE32-E72D297353CC}">
              <c16:uniqueId val="{00000001-B955-4856-9ECA-9FDC1FF74FE4}"/>
            </c:ext>
          </c:extLst>
        </c:ser>
        <c:ser>
          <c:idx val="2"/>
          <c:order val="2"/>
          <c:tx>
            <c:strRef>
              <c:f>Sheet1!$D$1</c:f>
              <c:strCache>
                <c:ptCount val="1"/>
                <c:pt idx="0">
                  <c:v>DE</c:v>
                </c:pt>
              </c:strCache>
            </c:strRef>
          </c:tx>
          <c:spPr>
            <a:solidFill>
              <a:schemeClr val="accent3"/>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Sheet1!$D$2:$D$13</c:f>
              <c:numCache>
                <c:formatCode>0%</c:formatCode>
                <c:ptCount val="12"/>
                <c:pt idx="0">
                  <c:v>0.56157634999999995</c:v>
                </c:pt>
                <c:pt idx="1">
                  <c:v>0.33004926000000001</c:v>
                </c:pt>
                <c:pt idx="2">
                  <c:v>0.34975369000000001</c:v>
                </c:pt>
                <c:pt idx="3">
                  <c:v>0.10344828</c:v>
                </c:pt>
                <c:pt idx="4">
                  <c:v>0.19211823</c:v>
                </c:pt>
                <c:pt idx="5">
                  <c:v>6.8965520000000002E-2</c:v>
                </c:pt>
                <c:pt idx="6">
                  <c:v>0.18226601000000001</c:v>
                </c:pt>
                <c:pt idx="7">
                  <c:v>0.1182266</c:v>
                </c:pt>
                <c:pt idx="8">
                  <c:v>0.16256158000000001</c:v>
                </c:pt>
                <c:pt idx="9">
                  <c:v>2.4630539999999999E-2</c:v>
                </c:pt>
                <c:pt idx="10">
                  <c:v>0.14285713999999999</c:v>
                </c:pt>
                <c:pt idx="11">
                  <c:v>0.10837438000000001</c:v>
                </c:pt>
              </c:numCache>
            </c:numRef>
          </c:val>
          <c:extLst>
            <c:ext xmlns:c16="http://schemas.microsoft.com/office/drawing/2014/chart" uri="{C3380CC4-5D6E-409C-BE32-E72D297353CC}">
              <c16:uniqueId val="{00000002-B955-4856-9ECA-9FDC1FF74FE4}"/>
            </c:ext>
          </c:extLst>
        </c:ser>
        <c:ser>
          <c:idx val="3"/>
          <c:order val="3"/>
          <c:tx>
            <c:strRef>
              <c:f>Sheet1!$E$1</c:f>
              <c:strCache>
                <c:ptCount val="1"/>
                <c:pt idx="0">
                  <c:v>IT</c:v>
                </c:pt>
              </c:strCache>
            </c:strRef>
          </c:tx>
          <c:spPr>
            <a:solidFill>
              <a:schemeClr val="accent4"/>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Sheet1!$E$2:$E$13</c:f>
              <c:numCache>
                <c:formatCode>0%</c:formatCode>
                <c:ptCount val="12"/>
                <c:pt idx="0">
                  <c:v>0.44534413</c:v>
                </c:pt>
                <c:pt idx="1">
                  <c:v>0.33198380999999999</c:v>
                </c:pt>
                <c:pt idx="2">
                  <c:v>0.27935222999999998</c:v>
                </c:pt>
                <c:pt idx="3">
                  <c:v>0.17004048999999999</c:v>
                </c:pt>
                <c:pt idx="4">
                  <c:v>0.18623482</c:v>
                </c:pt>
                <c:pt idx="5">
                  <c:v>0.1659919</c:v>
                </c:pt>
                <c:pt idx="6">
                  <c:v>0.10121457</c:v>
                </c:pt>
                <c:pt idx="7">
                  <c:v>0.1417004</c:v>
                </c:pt>
                <c:pt idx="8">
                  <c:v>6.4777329999999994E-2</c:v>
                </c:pt>
                <c:pt idx="9">
                  <c:v>0.17004048999999999</c:v>
                </c:pt>
                <c:pt idx="10">
                  <c:v>0.14574898999999999</c:v>
                </c:pt>
                <c:pt idx="11">
                  <c:v>1.619433E-2</c:v>
                </c:pt>
              </c:numCache>
            </c:numRef>
          </c:val>
          <c:extLst>
            <c:ext xmlns:c16="http://schemas.microsoft.com/office/drawing/2014/chart" uri="{C3380CC4-5D6E-409C-BE32-E72D297353CC}">
              <c16:uniqueId val="{00000003-B955-4856-9ECA-9FDC1FF74FE4}"/>
            </c:ext>
          </c:extLst>
        </c:ser>
        <c:ser>
          <c:idx val="4"/>
          <c:order val="4"/>
          <c:tx>
            <c:strRef>
              <c:f>Sheet1!$F$1</c:f>
              <c:strCache>
                <c:ptCount val="1"/>
                <c:pt idx="0">
                  <c:v>KR</c:v>
                </c:pt>
              </c:strCache>
            </c:strRef>
          </c:tx>
          <c:spPr>
            <a:solidFill>
              <a:schemeClr val="accent5"/>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Sheet1!$F$2:$F$13</c:f>
              <c:numCache>
                <c:formatCode>0%</c:formatCode>
                <c:ptCount val="12"/>
                <c:pt idx="0">
                  <c:v>0.33544304000000003</c:v>
                </c:pt>
                <c:pt idx="1">
                  <c:v>0.39556962000000001</c:v>
                </c:pt>
                <c:pt idx="2">
                  <c:v>0.18987341999999999</c:v>
                </c:pt>
                <c:pt idx="3">
                  <c:v>0.19620253000000001</c:v>
                </c:pt>
                <c:pt idx="4">
                  <c:v>0.21835442999999999</c:v>
                </c:pt>
                <c:pt idx="5">
                  <c:v>0.21835442999999999</c:v>
                </c:pt>
                <c:pt idx="6">
                  <c:v>0.13607595</c:v>
                </c:pt>
                <c:pt idx="7">
                  <c:v>0.23734177000000001</c:v>
                </c:pt>
                <c:pt idx="8">
                  <c:v>6.9620249999999995E-2</c:v>
                </c:pt>
                <c:pt idx="9">
                  <c:v>0.22468353999999999</c:v>
                </c:pt>
                <c:pt idx="10">
                  <c:v>2.5316459999999999E-2</c:v>
                </c:pt>
                <c:pt idx="11">
                  <c:v>1.5822780000000002E-2</c:v>
                </c:pt>
              </c:numCache>
            </c:numRef>
          </c:val>
          <c:extLst>
            <c:ext xmlns:c16="http://schemas.microsoft.com/office/drawing/2014/chart" uri="{C3380CC4-5D6E-409C-BE32-E72D297353CC}">
              <c16:uniqueId val="{00000004-B955-4856-9ECA-9FDC1FF74FE4}"/>
            </c:ext>
          </c:extLst>
        </c:ser>
        <c:ser>
          <c:idx val="5"/>
          <c:order val="5"/>
          <c:tx>
            <c:strRef>
              <c:f>Sheet1!$G$1</c:f>
              <c:strCache>
                <c:ptCount val="1"/>
                <c:pt idx="0">
                  <c:v>AU</c:v>
                </c:pt>
              </c:strCache>
            </c:strRef>
          </c:tx>
          <c:spPr>
            <a:solidFill>
              <a:schemeClr val="accent6"/>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Sheet1!$G$2:$G$13</c:f>
              <c:numCache>
                <c:formatCode>0%</c:formatCode>
                <c:ptCount val="12"/>
                <c:pt idx="0">
                  <c:v>0.63451776999999998</c:v>
                </c:pt>
                <c:pt idx="1">
                  <c:v>0.36548223000000002</c:v>
                </c:pt>
                <c:pt idx="2">
                  <c:v>0.17258883</c:v>
                </c:pt>
                <c:pt idx="3">
                  <c:v>0.20812183000000001</c:v>
                </c:pt>
                <c:pt idx="4">
                  <c:v>0.13705584000000001</c:v>
                </c:pt>
                <c:pt idx="5">
                  <c:v>0.17766497000000001</c:v>
                </c:pt>
                <c:pt idx="6">
                  <c:v>0.14720812</c:v>
                </c:pt>
                <c:pt idx="7">
                  <c:v>0.13705584000000001</c:v>
                </c:pt>
                <c:pt idx="8">
                  <c:v>8.6294419999999997E-2</c:v>
                </c:pt>
                <c:pt idx="9">
                  <c:v>3.0456850000000001E-2</c:v>
                </c:pt>
                <c:pt idx="10">
                  <c:v>4.5685279999999988E-2</c:v>
                </c:pt>
                <c:pt idx="11">
                  <c:v>1.015228E-2</c:v>
                </c:pt>
              </c:numCache>
            </c:numRef>
          </c:val>
          <c:extLst>
            <c:ext xmlns:c16="http://schemas.microsoft.com/office/drawing/2014/chart" uri="{C3380CC4-5D6E-409C-BE32-E72D297353CC}">
              <c16:uniqueId val="{00000005-B955-4856-9ECA-9FDC1FF74FE4}"/>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Sheet1!$H$2:$H$13</c:f>
              <c:numCache>
                <c:formatCode>0%</c:formatCode>
                <c:ptCount val="12"/>
                <c:pt idx="0">
                  <c:v>0.64032697999999999</c:v>
                </c:pt>
                <c:pt idx="1">
                  <c:v>0.27520435999999998</c:v>
                </c:pt>
                <c:pt idx="2">
                  <c:v>0.48773842000000001</c:v>
                </c:pt>
                <c:pt idx="3">
                  <c:v>0.10899183</c:v>
                </c:pt>
                <c:pt idx="4">
                  <c:v>0.38147139000000002</c:v>
                </c:pt>
                <c:pt idx="5">
                  <c:v>8.4468660000000001E-2</c:v>
                </c:pt>
                <c:pt idx="6">
                  <c:v>0.19346049000000001</c:v>
                </c:pt>
                <c:pt idx="7">
                  <c:v>9.5367850000000004E-2</c:v>
                </c:pt>
                <c:pt idx="8">
                  <c:v>0.21525886</c:v>
                </c:pt>
                <c:pt idx="9">
                  <c:v>4.359673E-2</c:v>
                </c:pt>
                <c:pt idx="10">
                  <c:v>8.4468660000000001E-2</c:v>
                </c:pt>
                <c:pt idx="11">
                  <c:v>2.4523159999999999E-2</c:v>
                </c:pt>
              </c:numCache>
            </c:numRef>
          </c:val>
          <c:extLst>
            <c:ext xmlns:c16="http://schemas.microsoft.com/office/drawing/2014/chart" uri="{C3380CC4-5D6E-409C-BE32-E72D297353CC}">
              <c16:uniqueId val="{00000006-B955-4856-9ECA-9FDC1FF74FE4}"/>
            </c:ext>
          </c:extLst>
        </c:ser>
        <c:dLbls>
          <c:showLegendKey val="0"/>
          <c:showVal val="0"/>
          <c:showCatName val="0"/>
          <c:showSerName val="0"/>
          <c:showPercent val="0"/>
          <c:showBubbleSize val="0"/>
        </c:dLbls>
        <c:gapWidth val="219"/>
        <c:overlap val="-27"/>
        <c:axId val="394842176"/>
        <c:axId val="394846856"/>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Sheet1!$A$2:$A$13</c:f>
              <c:strCache>
                <c:ptCount val="12"/>
                <c:pt idx="0">
                  <c:v>Tablet</c:v>
                </c:pt>
                <c:pt idx="1">
                  <c:v>Pill</c:v>
                </c:pt>
                <c:pt idx="2">
                  <c:v>Powder</c:v>
                </c:pt>
                <c:pt idx="3">
                  <c:v>Gummy</c:v>
                </c:pt>
                <c:pt idx="4">
                  <c:v>Liquid</c:v>
                </c:pt>
                <c:pt idx="5">
                  <c:v>Softgel</c:v>
                </c:pt>
                <c:pt idx="6">
                  <c:v>Gelatin capsule</c:v>
                </c:pt>
                <c:pt idx="7">
                  <c:v>Chew</c:v>
                </c:pt>
                <c:pt idx="8">
                  <c:v>Vegetarian capsule</c:v>
                </c:pt>
                <c:pt idx="9">
                  <c:v>Stick pack/sachet</c:v>
                </c:pt>
                <c:pt idx="10">
                  <c:v>Bar</c:v>
                </c:pt>
                <c:pt idx="11">
                  <c:v>Shot</c:v>
                </c:pt>
              </c:strCache>
            </c:strRef>
          </c:cat>
          <c:val>
            <c:numRef>
              <c:f>Sheet1!$I$2:$I$13</c:f>
              <c:numCache>
                <c:formatCode>0%</c:formatCode>
                <c:ptCount val="12"/>
                <c:pt idx="0">
                  <c:v>0.49833253999999999</c:v>
                </c:pt>
                <c:pt idx="1">
                  <c:v>0.36707956000000003</c:v>
                </c:pt>
                <c:pt idx="2">
                  <c:v>0.20485945999999999</c:v>
                </c:pt>
                <c:pt idx="3">
                  <c:v>0.18675559999999999</c:v>
                </c:pt>
                <c:pt idx="4">
                  <c:v>0.17913292</c:v>
                </c:pt>
                <c:pt idx="5">
                  <c:v>0.14149595000000001</c:v>
                </c:pt>
                <c:pt idx="6">
                  <c:v>0.13696999000000001</c:v>
                </c:pt>
                <c:pt idx="7">
                  <c:v>0.12791806</c:v>
                </c:pt>
                <c:pt idx="8">
                  <c:v>9.361601E-2</c:v>
                </c:pt>
                <c:pt idx="9">
                  <c:v>6.7889470000000007E-2</c:v>
                </c:pt>
                <c:pt idx="10">
                  <c:v>5.6455449999999997E-2</c:v>
                </c:pt>
                <c:pt idx="11">
                  <c:v>2.453549E-2</c:v>
                </c:pt>
              </c:numCache>
            </c:numRef>
          </c:val>
          <c:smooth val="0"/>
          <c:extLst>
            <c:ext xmlns:c16="http://schemas.microsoft.com/office/drawing/2014/chart" uri="{C3380CC4-5D6E-409C-BE32-E72D297353CC}">
              <c16:uniqueId val="{00000007-B955-4856-9ECA-9FDC1FF74FE4}"/>
            </c:ext>
          </c:extLst>
        </c:ser>
        <c:dLbls>
          <c:showLegendKey val="0"/>
          <c:showVal val="0"/>
          <c:showCatName val="0"/>
          <c:showSerName val="0"/>
          <c:showPercent val="0"/>
          <c:showBubbleSize val="0"/>
        </c:dLbls>
        <c:marker val="1"/>
        <c:smooth val="0"/>
        <c:axId val="394842176"/>
        <c:axId val="394846856"/>
      </c:lineChart>
      <c:catAx>
        <c:axId val="394842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846856"/>
        <c:crosses val="autoZero"/>
        <c:auto val="1"/>
        <c:lblAlgn val="ctr"/>
        <c:lblOffset val="100"/>
        <c:noMultiLvlLbl val="0"/>
      </c:catAx>
      <c:valAx>
        <c:axId val="394846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842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E38-4F27-8E96-AC7800F138A0}"/>
              </c:ext>
            </c:extLst>
          </c:dPt>
          <c:dPt>
            <c:idx val="1"/>
            <c:bubble3D val="0"/>
            <c:spPr>
              <a:solidFill>
                <a:schemeClr val="accent2"/>
              </a:solidFill>
              <a:ln>
                <a:noFill/>
              </a:ln>
              <a:effectLst/>
            </c:spPr>
            <c:extLst>
              <c:ext xmlns:c16="http://schemas.microsoft.com/office/drawing/2014/chart" uri="{C3380CC4-5D6E-409C-BE32-E72D297353CC}">
                <c16:uniqueId val="{00000003-BE38-4F27-8E96-AC7800F138A0}"/>
              </c:ext>
            </c:extLst>
          </c:dPt>
          <c:dPt>
            <c:idx val="2"/>
            <c:bubble3D val="0"/>
            <c:spPr>
              <a:solidFill>
                <a:schemeClr val="accent3"/>
              </a:solidFill>
              <a:ln>
                <a:noFill/>
              </a:ln>
              <a:effectLst/>
            </c:spPr>
            <c:extLst>
              <c:ext xmlns:c16="http://schemas.microsoft.com/office/drawing/2014/chart" uri="{C3380CC4-5D6E-409C-BE32-E72D297353CC}">
                <c16:uniqueId val="{00000005-BE38-4F27-8E96-AC7800F138A0}"/>
              </c:ext>
            </c:extLst>
          </c:dPt>
          <c:dPt>
            <c:idx val="3"/>
            <c:bubble3D val="0"/>
            <c:spPr>
              <a:solidFill>
                <a:schemeClr val="accent4"/>
              </a:solidFill>
              <a:ln>
                <a:noFill/>
              </a:ln>
              <a:effectLst/>
            </c:spPr>
            <c:extLst>
              <c:ext xmlns:c16="http://schemas.microsoft.com/office/drawing/2014/chart" uri="{C3380CC4-5D6E-409C-BE32-E72D297353CC}">
                <c16:uniqueId val="{00000007-BE38-4F27-8E96-AC7800F138A0}"/>
              </c:ext>
            </c:extLst>
          </c:dPt>
          <c:dPt>
            <c:idx val="4"/>
            <c:bubble3D val="0"/>
            <c:spPr>
              <a:solidFill>
                <a:schemeClr val="accent5"/>
              </a:solidFill>
              <a:ln>
                <a:noFill/>
              </a:ln>
              <a:effectLst/>
            </c:spPr>
            <c:extLst>
              <c:ext xmlns:c16="http://schemas.microsoft.com/office/drawing/2014/chart" uri="{C3380CC4-5D6E-409C-BE32-E72D297353CC}">
                <c16:uniqueId val="{00000009-BE38-4F27-8E96-AC7800F138A0}"/>
              </c:ext>
            </c:extLst>
          </c:dPt>
          <c:dPt>
            <c:idx val="5"/>
            <c:bubble3D val="0"/>
            <c:spPr>
              <a:solidFill>
                <a:schemeClr val="accent6"/>
              </a:solidFill>
              <a:ln>
                <a:noFill/>
              </a:ln>
              <a:effectLst/>
            </c:spPr>
            <c:extLst>
              <c:ext xmlns:c16="http://schemas.microsoft.com/office/drawing/2014/chart" uri="{C3380CC4-5D6E-409C-BE32-E72D297353CC}">
                <c16:uniqueId val="{0000000B-BE38-4F27-8E96-AC7800F138A0}"/>
              </c:ext>
            </c:extLst>
          </c:dPt>
          <c:dLbls>
            <c:dLbl>
              <c:idx val="0"/>
              <c:layout>
                <c:manualLayout>
                  <c:x val="5.7769757946923302E-2"/>
                  <c:y val="1.6033464566929133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E38-4F27-8E96-AC7800F138A0}"/>
                </c:ext>
              </c:extLst>
            </c:dLbl>
            <c:dLbl>
              <c:idx val="1"/>
              <c:layout>
                <c:manualLayout>
                  <c:x val="1.3615303295421405E-2"/>
                  <c:y val="1.054972295129767E-2"/>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24174431321084863"/>
                    </c:manualLayout>
                  </c15:layout>
                </c:ext>
                <c:ext xmlns:c16="http://schemas.microsoft.com/office/drawing/2014/chart" uri="{C3380CC4-5D6E-409C-BE32-E72D297353CC}">
                  <c16:uniqueId val="{00000003-BE38-4F27-8E96-AC7800F138A0}"/>
                </c:ext>
              </c:extLst>
            </c:dLbl>
            <c:dLbl>
              <c:idx val="2"/>
              <c:layout>
                <c:manualLayout>
                  <c:x val="2.233842052586965E-7"/>
                  <c:y val="-3.2407434724455182E-2"/>
                </c:manualLayout>
              </c:layout>
              <c:showLegendKey val="0"/>
              <c:showVal val="0"/>
              <c:showCatName val="1"/>
              <c:showSerName val="0"/>
              <c:showPercent val="1"/>
              <c:showBubbleSize val="0"/>
              <c:extLst>
                <c:ext xmlns:c15="http://schemas.microsoft.com/office/drawing/2012/chart" uri="{CE6537A1-D6FC-4f65-9D91-7224C49458BB}">
                  <c15:layout>
                    <c:manualLayout>
                      <c:w val="0.2839176873724118"/>
                      <c:h val="0.22322579469233009"/>
                    </c:manualLayout>
                  </c15:layout>
                </c:ext>
                <c:ext xmlns:c16="http://schemas.microsoft.com/office/drawing/2014/chart" uri="{C3380CC4-5D6E-409C-BE32-E72D297353CC}">
                  <c16:uniqueId val="{00000005-BE38-4F27-8E96-AC7800F138A0}"/>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BE38-4F27-8E96-AC7800F138A0}"/>
                </c:ext>
              </c:extLst>
            </c:dLbl>
            <c:dLbl>
              <c:idx val="4"/>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BE38-4F27-8E96-AC7800F138A0}"/>
                </c:ext>
              </c:extLst>
            </c:dLbl>
            <c:dLbl>
              <c:idx val="5"/>
              <c:layout>
                <c:manualLayout>
                  <c:x val="2.3148148148148064E-2"/>
                  <c:y val="2.3148330417031203E-2"/>
                </c:manualLayout>
              </c:layout>
              <c:showLegendKey val="0"/>
              <c:showVal val="0"/>
              <c:showCatName val="1"/>
              <c:showSerName val="0"/>
              <c:showPercent val="1"/>
              <c:showBubbleSize val="0"/>
              <c:extLst>
                <c:ext xmlns:c15="http://schemas.microsoft.com/office/drawing/2012/chart" uri="{CE6537A1-D6FC-4f65-9D91-7224C49458BB}">
                  <c15:layout>
                    <c:manualLayout>
                      <c:w val="0.30337962962962961"/>
                      <c:h val="0.15756962671332747"/>
                    </c:manualLayout>
                  </c15:layout>
                </c:ext>
                <c:ext xmlns:c16="http://schemas.microsoft.com/office/drawing/2014/chart" uri="{C3380CC4-5D6E-409C-BE32-E72D297353CC}">
                  <c16:uniqueId val="{0000000B-BE38-4F27-8E96-AC7800F138A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0.1146789</c:v>
                </c:pt>
                <c:pt idx="1">
                  <c:v>9.633027999999999E-2</c:v>
                </c:pt>
                <c:pt idx="2">
                  <c:v>0.14678899000000001</c:v>
                </c:pt>
                <c:pt idx="3">
                  <c:v>0.13761467999999999</c:v>
                </c:pt>
                <c:pt idx="4">
                  <c:v>0.24770642000000001</c:v>
                </c:pt>
                <c:pt idx="5">
                  <c:v>0.25688073</c:v>
                </c:pt>
              </c:numCache>
            </c:numRef>
          </c:val>
          <c:extLst>
            <c:ext xmlns:c16="http://schemas.microsoft.com/office/drawing/2014/chart" uri="{C3380CC4-5D6E-409C-BE32-E72D297353CC}">
              <c16:uniqueId val="{0000000C-BE38-4F27-8E96-AC7800F138A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Sheet1!$B$2:$B$10</c:f>
              <c:numCache>
                <c:formatCode>0%</c:formatCode>
                <c:ptCount val="9"/>
                <c:pt idx="0">
                  <c:v>0.67299577999999993</c:v>
                </c:pt>
                <c:pt idx="1">
                  <c:v>0.3628692</c:v>
                </c:pt>
                <c:pt idx="2">
                  <c:v>0.39662447000000001</c:v>
                </c:pt>
                <c:pt idx="3">
                  <c:v>0.27848100999999997</c:v>
                </c:pt>
                <c:pt idx="4">
                  <c:v>0.20042193999999999</c:v>
                </c:pt>
                <c:pt idx="5">
                  <c:v>0.19831224</c:v>
                </c:pt>
                <c:pt idx="6">
                  <c:v>0.24050632999999999</c:v>
                </c:pt>
                <c:pt idx="7">
                  <c:v>9.704641E-2</c:v>
                </c:pt>
                <c:pt idx="8">
                  <c:v>3.3755269999999997E-2</c:v>
                </c:pt>
              </c:numCache>
            </c:numRef>
          </c:val>
          <c:extLst>
            <c:ext xmlns:c16="http://schemas.microsoft.com/office/drawing/2014/chart" uri="{C3380CC4-5D6E-409C-BE32-E72D297353CC}">
              <c16:uniqueId val="{00000000-B2C4-4F8C-B39B-868A968D6DE2}"/>
            </c:ext>
          </c:extLst>
        </c:ser>
        <c:ser>
          <c:idx val="1"/>
          <c:order val="1"/>
          <c:tx>
            <c:strRef>
              <c:f>Sheet1!$C$1</c:f>
              <c:strCache>
                <c:ptCount val="1"/>
                <c:pt idx="0">
                  <c:v>UK</c:v>
                </c:pt>
              </c:strCache>
            </c:strRef>
          </c:tx>
          <c:spPr>
            <a:solidFill>
              <a:schemeClr val="accent2"/>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Sheet1!$C$2:$C$10</c:f>
              <c:numCache>
                <c:formatCode>0%</c:formatCode>
                <c:ptCount val="9"/>
                <c:pt idx="0">
                  <c:v>0.74404762000000002</c:v>
                </c:pt>
                <c:pt idx="1">
                  <c:v>0.44047618999999999</c:v>
                </c:pt>
                <c:pt idx="2">
                  <c:v>0.35714286000000001</c:v>
                </c:pt>
                <c:pt idx="3">
                  <c:v>0.23809524000000001</c:v>
                </c:pt>
                <c:pt idx="4">
                  <c:v>0.17261905</c:v>
                </c:pt>
                <c:pt idx="5">
                  <c:v>0.19642857</c:v>
                </c:pt>
                <c:pt idx="6">
                  <c:v>0.16071429000000001</c:v>
                </c:pt>
                <c:pt idx="7">
                  <c:v>7.1428569999999997E-2</c:v>
                </c:pt>
                <c:pt idx="8">
                  <c:v>5.9523800000000002E-3</c:v>
                </c:pt>
              </c:numCache>
            </c:numRef>
          </c:val>
          <c:extLst>
            <c:ext xmlns:c16="http://schemas.microsoft.com/office/drawing/2014/chart" uri="{C3380CC4-5D6E-409C-BE32-E72D297353CC}">
              <c16:uniqueId val="{00000001-B2C4-4F8C-B39B-868A968D6DE2}"/>
            </c:ext>
          </c:extLst>
        </c:ser>
        <c:ser>
          <c:idx val="2"/>
          <c:order val="2"/>
          <c:tx>
            <c:strRef>
              <c:f>Sheet1!$D$1</c:f>
              <c:strCache>
                <c:ptCount val="1"/>
                <c:pt idx="0">
                  <c:v>DE</c:v>
                </c:pt>
              </c:strCache>
            </c:strRef>
          </c:tx>
          <c:spPr>
            <a:solidFill>
              <a:schemeClr val="accent3"/>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Sheet1!$D$2:$D$10</c:f>
              <c:numCache>
                <c:formatCode>0%</c:formatCode>
                <c:ptCount val="9"/>
                <c:pt idx="0">
                  <c:v>0.59113300000000002</c:v>
                </c:pt>
                <c:pt idx="1">
                  <c:v>0.41871921000000001</c:v>
                </c:pt>
                <c:pt idx="2">
                  <c:v>0.27586207000000001</c:v>
                </c:pt>
                <c:pt idx="3">
                  <c:v>0.31034483000000002</c:v>
                </c:pt>
                <c:pt idx="4">
                  <c:v>0.23152708999999999</c:v>
                </c:pt>
                <c:pt idx="5">
                  <c:v>0.19211823</c:v>
                </c:pt>
                <c:pt idx="6">
                  <c:v>0.18226601000000001</c:v>
                </c:pt>
                <c:pt idx="7">
                  <c:v>0.17733989999999999</c:v>
                </c:pt>
                <c:pt idx="8">
                  <c:v>5.9113300000000008E-2</c:v>
                </c:pt>
              </c:numCache>
            </c:numRef>
          </c:val>
          <c:extLst>
            <c:ext xmlns:c16="http://schemas.microsoft.com/office/drawing/2014/chart" uri="{C3380CC4-5D6E-409C-BE32-E72D297353CC}">
              <c16:uniqueId val="{00000002-B2C4-4F8C-B39B-868A968D6DE2}"/>
            </c:ext>
          </c:extLst>
        </c:ser>
        <c:ser>
          <c:idx val="3"/>
          <c:order val="3"/>
          <c:tx>
            <c:strRef>
              <c:f>Sheet1!$E$1</c:f>
              <c:strCache>
                <c:ptCount val="1"/>
                <c:pt idx="0">
                  <c:v>IT</c:v>
                </c:pt>
              </c:strCache>
            </c:strRef>
          </c:tx>
          <c:spPr>
            <a:solidFill>
              <a:schemeClr val="accent4"/>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Sheet1!$E$2:$E$10</c:f>
              <c:numCache>
                <c:formatCode>0%</c:formatCode>
                <c:ptCount val="9"/>
                <c:pt idx="0">
                  <c:v>0.65991902999999996</c:v>
                </c:pt>
                <c:pt idx="1">
                  <c:v>0.37651822000000001</c:v>
                </c:pt>
                <c:pt idx="2">
                  <c:v>0.39676113000000002</c:v>
                </c:pt>
                <c:pt idx="3">
                  <c:v>0.25506073000000001</c:v>
                </c:pt>
                <c:pt idx="4">
                  <c:v>0.24291498</c:v>
                </c:pt>
                <c:pt idx="5">
                  <c:v>0.17004048999999999</c:v>
                </c:pt>
                <c:pt idx="6">
                  <c:v>0.11740891000000001</c:v>
                </c:pt>
                <c:pt idx="7">
                  <c:v>0.1417004</c:v>
                </c:pt>
                <c:pt idx="8">
                  <c:v>4.048583E-2</c:v>
                </c:pt>
              </c:numCache>
            </c:numRef>
          </c:val>
          <c:extLst>
            <c:ext xmlns:c16="http://schemas.microsoft.com/office/drawing/2014/chart" uri="{C3380CC4-5D6E-409C-BE32-E72D297353CC}">
              <c16:uniqueId val="{00000003-B2C4-4F8C-B39B-868A968D6DE2}"/>
            </c:ext>
          </c:extLst>
        </c:ser>
        <c:ser>
          <c:idx val="4"/>
          <c:order val="4"/>
          <c:tx>
            <c:strRef>
              <c:f>Sheet1!$F$1</c:f>
              <c:strCache>
                <c:ptCount val="1"/>
                <c:pt idx="0">
                  <c:v>KR</c:v>
                </c:pt>
              </c:strCache>
            </c:strRef>
          </c:tx>
          <c:spPr>
            <a:solidFill>
              <a:schemeClr val="accent5"/>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Sheet1!$F$2:$F$10</c:f>
              <c:numCache>
                <c:formatCode>0%</c:formatCode>
                <c:ptCount val="9"/>
                <c:pt idx="0">
                  <c:v>0.62658228000000005</c:v>
                </c:pt>
                <c:pt idx="1">
                  <c:v>0.49367088999999997</c:v>
                </c:pt>
                <c:pt idx="2">
                  <c:v>0.28164557000000001</c:v>
                </c:pt>
                <c:pt idx="3">
                  <c:v>0.21518987000000001</c:v>
                </c:pt>
                <c:pt idx="4">
                  <c:v>0.13607595</c:v>
                </c:pt>
                <c:pt idx="5">
                  <c:v>0.17088608</c:v>
                </c:pt>
                <c:pt idx="6">
                  <c:v>0.11708861</c:v>
                </c:pt>
                <c:pt idx="7">
                  <c:v>0.13607595</c:v>
                </c:pt>
                <c:pt idx="8">
                  <c:v>3.7974679999999997E-2</c:v>
                </c:pt>
              </c:numCache>
            </c:numRef>
          </c:val>
          <c:extLst>
            <c:ext xmlns:c16="http://schemas.microsoft.com/office/drawing/2014/chart" uri="{C3380CC4-5D6E-409C-BE32-E72D297353CC}">
              <c16:uniqueId val="{00000004-B2C4-4F8C-B39B-868A968D6DE2}"/>
            </c:ext>
          </c:extLst>
        </c:ser>
        <c:ser>
          <c:idx val="5"/>
          <c:order val="5"/>
          <c:tx>
            <c:strRef>
              <c:f>Sheet1!$G$1</c:f>
              <c:strCache>
                <c:ptCount val="1"/>
                <c:pt idx="0">
                  <c:v>AU</c:v>
                </c:pt>
              </c:strCache>
            </c:strRef>
          </c:tx>
          <c:spPr>
            <a:solidFill>
              <a:schemeClr val="accent6"/>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Sheet1!$G$2:$G$10</c:f>
              <c:numCache>
                <c:formatCode>0%</c:formatCode>
                <c:ptCount val="9"/>
                <c:pt idx="0">
                  <c:v>0.71573604000000002</c:v>
                </c:pt>
                <c:pt idx="1">
                  <c:v>0.41116751000000001</c:v>
                </c:pt>
                <c:pt idx="2">
                  <c:v>0.31472081000000002</c:v>
                </c:pt>
                <c:pt idx="3">
                  <c:v>0.30964467000000001</c:v>
                </c:pt>
                <c:pt idx="4">
                  <c:v>0.16243655000000001</c:v>
                </c:pt>
                <c:pt idx="5">
                  <c:v>0.15228426</c:v>
                </c:pt>
                <c:pt idx="6">
                  <c:v>0.15736041000000001</c:v>
                </c:pt>
                <c:pt idx="7">
                  <c:v>7.6142130000000002E-2</c:v>
                </c:pt>
                <c:pt idx="8">
                  <c:v>4.0609140000000002E-2</c:v>
                </c:pt>
              </c:numCache>
            </c:numRef>
          </c:val>
          <c:extLst>
            <c:ext xmlns:c16="http://schemas.microsoft.com/office/drawing/2014/chart" uri="{C3380CC4-5D6E-409C-BE32-E72D297353CC}">
              <c16:uniqueId val="{00000005-B2C4-4F8C-B39B-868A968D6DE2}"/>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Sheet1!$H$2:$H$10</c:f>
              <c:numCache>
                <c:formatCode>0%</c:formatCode>
                <c:ptCount val="9"/>
                <c:pt idx="0">
                  <c:v>0.66212534000000001</c:v>
                </c:pt>
                <c:pt idx="1">
                  <c:v>0.37874658999999999</c:v>
                </c:pt>
                <c:pt idx="2">
                  <c:v>0.41961852999999999</c:v>
                </c:pt>
                <c:pt idx="3">
                  <c:v>0.23433243000000001</c:v>
                </c:pt>
                <c:pt idx="4">
                  <c:v>0.33514986000000002</c:v>
                </c:pt>
                <c:pt idx="5">
                  <c:v>0.28337875000000001</c:v>
                </c:pt>
                <c:pt idx="6">
                  <c:v>0.22888283000000001</c:v>
                </c:pt>
                <c:pt idx="7">
                  <c:v>0.15531334999999999</c:v>
                </c:pt>
                <c:pt idx="8">
                  <c:v>1.089918E-2</c:v>
                </c:pt>
              </c:numCache>
            </c:numRef>
          </c:val>
          <c:extLst>
            <c:ext xmlns:c16="http://schemas.microsoft.com/office/drawing/2014/chart" uri="{C3380CC4-5D6E-409C-BE32-E72D297353CC}">
              <c16:uniqueId val="{00000006-B2C4-4F8C-B39B-868A968D6DE2}"/>
            </c:ext>
          </c:extLst>
        </c:ser>
        <c:dLbls>
          <c:showLegendKey val="0"/>
          <c:showVal val="0"/>
          <c:showCatName val="0"/>
          <c:showSerName val="0"/>
          <c:showPercent val="0"/>
          <c:showBubbleSize val="0"/>
        </c:dLbls>
        <c:gapWidth val="219"/>
        <c:overlap val="-27"/>
        <c:axId val="394820576"/>
        <c:axId val="394821296"/>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Sheet1!$A$2:$A$10</c:f>
              <c:strCache>
                <c:ptCount val="9"/>
                <c:pt idx="0">
                  <c:v>Easy to swallow</c:v>
                </c:pt>
                <c:pt idx="1">
                  <c:v>Single pill daily dosage</c:v>
                </c:pt>
                <c:pt idx="2">
                  <c:v>Pleasant taste</c:v>
                </c:pt>
                <c:pt idx="3">
                  <c:v>Pleasant or no odor</c:v>
                </c:pt>
                <c:pt idx="4">
                  <c:v>Combination formulas</c:v>
                </c:pt>
                <c:pt idx="5">
                  <c:v>Multi-pack with different products</c:v>
                </c:pt>
                <c:pt idx="6">
                  <c:v>Single ingredient formulas</c:v>
                </c:pt>
                <c:pt idx="7">
                  <c:v>Bioavailable</c:v>
                </c:pt>
                <c:pt idx="8">
                  <c:v>Other taste or convenience factor</c:v>
                </c:pt>
              </c:strCache>
            </c:strRef>
          </c:cat>
          <c:val>
            <c:numRef>
              <c:f>Sheet1!$I$2:$I$10</c:f>
              <c:numCache>
                <c:formatCode>0%</c:formatCode>
                <c:ptCount val="9"/>
                <c:pt idx="0">
                  <c:v>0.69580753000000006</c:v>
                </c:pt>
                <c:pt idx="1">
                  <c:v>0.44044782999999998</c:v>
                </c:pt>
                <c:pt idx="2">
                  <c:v>0.32515484</c:v>
                </c:pt>
                <c:pt idx="3">
                  <c:v>0.24892806000000001</c:v>
                </c:pt>
                <c:pt idx="4">
                  <c:v>0.16102906</c:v>
                </c:pt>
                <c:pt idx="5">
                  <c:v>0.13625535999999999</c:v>
                </c:pt>
                <c:pt idx="6">
                  <c:v>0.13482611</c:v>
                </c:pt>
                <c:pt idx="7">
                  <c:v>8.3849450000000006E-2</c:v>
                </c:pt>
                <c:pt idx="8">
                  <c:v>4.0257269999999998E-2</c:v>
                </c:pt>
              </c:numCache>
            </c:numRef>
          </c:val>
          <c:smooth val="0"/>
          <c:extLst>
            <c:ext xmlns:c16="http://schemas.microsoft.com/office/drawing/2014/chart" uri="{C3380CC4-5D6E-409C-BE32-E72D297353CC}">
              <c16:uniqueId val="{00000007-B2C4-4F8C-B39B-868A968D6DE2}"/>
            </c:ext>
          </c:extLst>
        </c:ser>
        <c:dLbls>
          <c:showLegendKey val="0"/>
          <c:showVal val="0"/>
          <c:showCatName val="0"/>
          <c:showSerName val="0"/>
          <c:showPercent val="0"/>
          <c:showBubbleSize val="0"/>
        </c:dLbls>
        <c:marker val="1"/>
        <c:smooth val="0"/>
        <c:axId val="394820576"/>
        <c:axId val="394821296"/>
      </c:lineChart>
      <c:catAx>
        <c:axId val="39482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821296"/>
        <c:crosses val="autoZero"/>
        <c:auto val="1"/>
        <c:lblAlgn val="ctr"/>
        <c:lblOffset val="100"/>
        <c:noMultiLvlLbl val="0"/>
      </c:catAx>
      <c:valAx>
        <c:axId val="394821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82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Sheet1!$B$2:$B$9</c:f>
              <c:numCache>
                <c:formatCode>0%</c:formatCode>
                <c:ptCount val="8"/>
                <c:pt idx="0">
                  <c:v>0.46202532000000002</c:v>
                </c:pt>
                <c:pt idx="1">
                  <c:v>0.32278480999999998</c:v>
                </c:pt>
                <c:pt idx="2">
                  <c:v>0.40295358999999997</c:v>
                </c:pt>
                <c:pt idx="3">
                  <c:v>0.35654007999999998</c:v>
                </c:pt>
                <c:pt idx="4">
                  <c:v>0.33966245</c:v>
                </c:pt>
                <c:pt idx="5">
                  <c:v>0.29324895000000001</c:v>
                </c:pt>
                <c:pt idx="6">
                  <c:v>0.24050632999999999</c:v>
                </c:pt>
                <c:pt idx="7">
                  <c:v>0.17932488999999999</c:v>
                </c:pt>
              </c:numCache>
            </c:numRef>
          </c:val>
          <c:extLst>
            <c:ext xmlns:c16="http://schemas.microsoft.com/office/drawing/2014/chart" uri="{C3380CC4-5D6E-409C-BE32-E72D297353CC}">
              <c16:uniqueId val="{00000000-FADC-4FBE-90BE-180BD0993E2C}"/>
            </c:ext>
          </c:extLst>
        </c:ser>
        <c:ser>
          <c:idx val="1"/>
          <c:order val="1"/>
          <c:tx>
            <c:strRef>
              <c:f>Sheet1!$C$1</c:f>
              <c:strCache>
                <c:ptCount val="1"/>
                <c:pt idx="0">
                  <c:v>UK</c:v>
                </c:pt>
              </c:strCache>
            </c:strRef>
          </c:tx>
          <c:spPr>
            <a:solidFill>
              <a:schemeClr val="accent2"/>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Sheet1!$C$2:$C$9</c:f>
              <c:numCache>
                <c:formatCode>0%</c:formatCode>
                <c:ptCount val="8"/>
                <c:pt idx="0">
                  <c:v>0.48214286000000001</c:v>
                </c:pt>
                <c:pt idx="1">
                  <c:v>0.35119048000000003</c:v>
                </c:pt>
                <c:pt idx="2">
                  <c:v>0.38095237999999998</c:v>
                </c:pt>
                <c:pt idx="3">
                  <c:v>0.40476190000000001</c:v>
                </c:pt>
                <c:pt idx="4">
                  <c:v>0.29761905</c:v>
                </c:pt>
                <c:pt idx="5">
                  <c:v>0.25</c:v>
                </c:pt>
                <c:pt idx="6">
                  <c:v>0.21428570999999999</c:v>
                </c:pt>
                <c:pt idx="7">
                  <c:v>0.11904762000000001</c:v>
                </c:pt>
              </c:numCache>
            </c:numRef>
          </c:val>
          <c:extLst>
            <c:ext xmlns:c16="http://schemas.microsoft.com/office/drawing/2014/chart" uri="{C3380CC4-5D6E-409C-BE32-E72D297353CC}">
              <c16:uniqueId val="{00000001-FADC-4FBE-90BE-180BD0993E2C}"/>
            </c:ext>
          </c:extLst>
        </c:ser>
        <c:ser>
          <c:idx val="2"/>
          <c:order val="2"/>
          <c:tx>
            <c:strRef>
              <c:f>Sheet1!$D$1</c:f>
              <c:strCache>
                <c:ptCount val="1"/>
                <c:pt idx="0">
                  <c:v>DE</c:v>
                </c:pt>
              </c:strCache>
            </c:strRef>
          </c:tx>
          <c:spPr>
            <a:solidFill>
              <a:schemeClr val="accent3"/>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Sheet1!$D$2:$D$9</c:f>
              <c:numCache>
                <c:formatCode>0%</c:formatCode>
                <c:ptCount val="8"/>
                <c:pt idx="0">
                  <c:v>0.40394089</c:v>
                </c:pt>
                <c:pt idx="1">
                  <c:v>0.35467979999999999</c:v>
                </c:pt>
                <c:pt idx="2">
                  <c:v>0.29556650000000001</c:v>
                </c:pt>
                <c:pt idx="3">
                  <c:v>0.41871921000000001</c:v>
                </c:pt>
                <c:pt idx="4">
                  <c:v>0.30541871999999998</c:v>
                </c:pt>
                <c:pt idx="5">
                  <c:v>0.31034483000000002</c:v>
                </c:pt>
                <c:pt idx="6">
                  <c:v>0.2364532</c:v>
                </c:pt>
                <c:pt idx="7">
                  <c:v>0.16256158000000001</c:v>
                </c:pt>
              </c:numCache>
            </c:numRef>
          </c:val>
          <c:extLst>
            <c:ext xmlns:c16="http://schemas.microsoft.com/office/drawing/2014/chart" uri="{C3380CC4-5D6E-409C-BE32-E72D297353CC}">
              <c16:uniqueId val="{00000002-FADC-4FBE-90BE-180BD0993E2C}"/>
            </c:ext>
          </c:extLst>
        </c:ser>
        <c:ser>
          <c:idx val="3"/>
          <c:order val="3"/>
          <c:tx>
            <c:strRef>
              <c:f>Sheet1!$E$1</c:f>
              <c:strCache>
                <c:ptCount val="1"/>
                <c:pt idx="0">
                  <c:v>IT</c:v>
                </c:pt>
              </c:strCache>
            </c:strRef>
          </c:tx>
          <c:spPr>
            <a:solidFill>
              <a:schemeClr val="accent4"/>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Sheet1!$E$2:$E$9</c:f>
              <c:numCache>
                <c:formatCode>0%</c:formatCode>
                <c:ptCount val="8"/>
                <c:pt idx="0">
                  <c:v>0.47773279000000002</c:v>
                </c:pt>
                <c:pt idx="1">
                  <c:v>0.38056679999999998</c:v>
                </c:pt>
                <c:pt idx="2">
                  <c:v>0.41700405000000001</c:v>
                </c:pt>
                <c:pt idx="3">
                  <c:v>0.38866397000000003</c:v>
                </c:pt>
                <c:pt idx="4">
                  <c:v>0.34412955000000001</c:v>
                </c:pt>
                <c:pt idx="5">
                  <c:v>0.25506073000000001</c:v>
                </c:pt>
                <c:pt idx="6">
                  <c:v>0.21052631999999999</c:v>
                </c:pt>
                <c:pt idx="7">
                  <c:v>0.12955465999999999</c:v>
                </c:pt>
              </c:numCache>
            </c:numRef>
          </c:val>
          <c:extLst>
            <c:ext xmlns:c16="http://schemas.microsoft.com/office/drawing/2014/chart" uri="{C3380CC4-5D6E-409C-BE32-E72D297353CC}">
              <c16:uniqueId val="{00000003-FADC-4FBE-90BE-180BD0993E2C}"/>
            </c:ext>
          </c:extLst>
        </c:ser>
        <c:ser>
          <c:idx val="4"/>
          <c:order val="4"/>
          <c:tx>
            <c:strRef>
              <c:f>Sheet1!$F$1</c:f>
              <c:strCache>
                <c:ptCount val="1"/>
                <c:pt idx="0">
                  <c:v>KR</c:v>
                </c:pt>
              </c:strCache>
            </c:strRef>
          </c:tx>
          <c:spPr>
            <a:solidFill>
              <a:schemeClr val="accent5"/>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Sheet1!$F$2:$F$9</c:f>
              <c:numCache>
                <c:formatCode>0%</c:formatCode>
                <c:ptCount val="8"/>
                <c:pt idx="0">
                  <c:v>0.57911391999999995</c:v>
                </c:pt>
                <c:pt idx="1">
                  <c:v>0.33544304000000003</c:v>
                </c:pt>
                <c:pt idx="2">
                  <c:v>0.25632911000000003</c:v>
                </c:pt>
                <c:pt idx="3">
                  <c:v>0.43037975000000001</c:v>
                </c:pt>
                <c:pt idx="4">
                  <c:v>0.32594937000000002</c:v>
                </c:pt>
                <c:pt idx="5">
                  <c:v>0.25</c:v>
                </c:pt>
                <c:pt idx="6">
                  <c:v>0.16455696</c:v>
                </c:pt>
                <c:pt idx="7">
                  <c:v>0.15506328999999999</c:v>
                </c:pt>
              </c:numCache>
            </c:numRef>
          </c:val>
          <c:extLst>
            <c:ext xmlns:c16="http://schemas.microsoft.com/office/drawing/2014/chart" uri="{C3380CC4-5D6E-409C-BE32-E72D297353CC}">
              <c16:uniqueId val="{00000004-FADC-4FBE-90BE-180BD0993E2C}"/>
            </c:ext>
          </c:extLst>
        </c:ser>
        <c:ser>
          <c:idx val="5"/>
          <c:order val="5"/>
          <c:tx>
            <c:strRef>
              <c:f>Sheet1!$G$1</c:f>
              <c:strCache>
                <c:ptCount val="1"/>
                <c:pt idx="0">
                  <c:v>AU</c:v>
                </c:pt>
              </c:strCache>
            </c:strRef>
          </c:tx>
          <c:spPr>
            <a:solidFill>
              <a:schemeClr val="accent6"/>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Sheet1!$G$2:$G$9</c:f>
              <c:numCache>
                <c:formatCode>0%</c:formatCode>
                <c:ptCount val="8"/>
                <c:pt idx="0">
                  <c:v>0.37563452000000003</c:v>
                </c:pt>
                <c:pt idx="1">
                  <c:v>0.37055838000000002</c:v>
                </c:pt>
                <c:pt idx="2">
                  <c:v>0.29949239</c:v>
                </c:pt>
                <c:pt idx="3">
                  <c:v>0.29949239</c:v>
                </c:pt>
                <c:pt idx="4">
                  <c:v>0.19796954</c:v>
                </c:pt>
                <c:pt idx="5">
                  <c:v>0.21319796999999999</c:v>
                </c:pt>
                <c:pt idx="6">
                  <c:v>0.13705584000000001</c:v>
                </c:pt>
                <c:pt idx="7">
                  <c:v>0.10659898</c:v>
                </c:pt>
              </c:numCache>
            </c:numRef>
          </c:val>
          <c:extLst>
            <c:ext xmlns:c16="http://schemas.microsoft.com/office/drawing/2014/chart" uri="{C3380CC4-5D6E-409C-BE32-E72D297353CC}">
              <c16:uniqueId val="{00000005-FADC-4FBE-90BE-180BD0993E2C}"/>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Sheet1!$H$2:$H$9</c:f>
              <c:numCache>
                <c:formatCode>0%</c:formatCode>
                <c:ptCount val="8"/>
                <c:pt idx="0">
                  <c:v>0.59400545000000005</c:v>
                </c:pt>
                <c:pt idx="1">
                  <c:v>0.32697547999999999</c:v>
                </c:pt>
                <c:pt idx="2">
                  <c:v>0.46594005000000011</c:v>
                </c:pt>
                <c:pt idx="3">
                  <c:v>0.47683924</c:v>
                </c:pt>
                <c:pt idx="4">
                  <c:v>0.57220707999999998</c:v>
                </c:pt>
                <c:pt idx="5">
                  <c:v>0.41144414000000001</c:v>
                </c:pt>
                <c:pt idx="6">
                  <c:v>0.31335150000000001</c:v>
                </c:pt>
                <c:pt idx="7">
                  <c:v>0.25068119999999999</c:v>
                </c:pt>
              </c:numCache>
            </c:numRef>
          </c:val>
          <c:extLst>
            <c:ext xmlns:c16="http://schemas.microsoft.com/office/drawing/2014/chart" uri="{C3380CC4-5D6E-409C-BE32-E72D297353CC}">
              <c16:uniqueId val="{00000006-FADC-4FBE-90BE-180BD0993E2C}"/>
            </c:ext>
          </c:extLst>
        </c:ser>
        <c:dLbls>
          <c:showLegendKey val="0"/>
          <c:showVal val="0"/>
          <c:showCatName val="0"/>
          <c:showSerName val="0"/>
          <c:showPercent val="0"/>
          <c:showBubbleSize val="0"/>
        </c:dLbls>
        <c:gapWidth val="219"/>
        <c:overlap val="-27"/>
        <c:axId val="814070760"/>
        <c:axId val="814060680"/>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Sheet1!$A$2:$A$9</c:f>
              <c:strCache>
                <c:ptCount val="8"/>
                <c:pt idx="0">
                  <c:v>Core vitamin and mineral supplements</c:v>
                </c:pt>
                <c:pt idx="1">
                  <c:v>Over the counter medication</c:v>
                </c:pt>
                <c:pt idx="2">
                  <c:v>Mental health support </c:v>
                </c:pt>
                <c:pt idx="3">
                  <c:v>Specialty supplements </c:v>
                </c:pt>
                <c:pt idx="4">
                  <c:v>Purchase of natural/organic foods</c:v>
                </c:pt>
                <c:pt idx="5">
                  <c:v>Physical support </c:v>
                </c:pt>
                <c:pt idx="6">
                  <c:v>Gym Membership</c:v>
                </c:pt>
                <c:pt idx="7">
                  <c:v>Dining out or takeout meals</c:v>
                </c:pt>
              </c:strCache>
            </c:strRef>
          </c:cat>
          <c:val>
            <c:numRef>
              <c:f>Sheet1!$I$2:$I$9</c:f>
              <c:numCache>
                <c:formatCode>0%</c:formatCode>
                <c:ptCount val="8"/>
                <c:pt idx="0">
                  <c:v>0.45759886</c:v>
                </c:pt>
                <c:pt idx="1">
                  <c:v>0.38041924999999999</c:v>
                </c:pt>
                <c:pt idx="2">
                  <c:v>0.32920438000000002</c:v>
                </c:pt>
                <c:pt idx="3">
                  <c:v>0.32825155</c:v>
                </c:pt>
                <c:pt idx="4">
                  <c:v>0.27465460000000003</c:v>
                </c:pt>
                <c:pt idx="5">
                  <c:v>0.22891853000000001</c:v>
                </c:pt>
                <c:pt idx="6">
                  <c:v>0.18604097</c:v>
                </c:pt>
                <c:pt idx="7">
                  <c:v>0.13363506</c:v>
                </c:pt>
              </c:numCache>
            </c:numRef>
          </c:val>
          <c:smooth val="0"/>
          <c:extLst>
            <c:ext xmlns:c16="http://schemas.microsoft.com/office/drawing/2014/chart" uri="{C3380CC4-5D6E-409C-BE32-E72D297353CC}">
              <c16:uniqueId val="{00000007-FADC-4FBE-90BE-180BD0993E2C}"/>
            </c:ext>
          </c:extLst>
        </c:ser>
        <c:dLbls>
          <c:showLegendKey val="0"/>
          <c:showVal val="0"/>
          <c:showCatName val="0"/>
          <c:showSerName val="0"/>
          <c:showPercent val="0"/>
          <c:showBubbleSize val="0"/>
        </c:dLbls>
        <c:marker val="1"/>
        <c:smooth val="0"/>
        <c:axId val="814070760"/>
        <c:axId val="814060680"/>
      </c:lineChart>
      <c:catAx>
        <c:axId val="814070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4060680"/>
        <c:crosses val="autoZero"/>
        <c:auto val="1"/>
        <c:lblAlgn val="ctr"/>
        <c:lblOffset val="100"/>
        <c:noMultiLvlLbl val="0"/>
      </c:catAx>
      <c:valAx>
        <c:axId val="814060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4070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Dining out or takeout meals</c:v>
                </c:pt>
                <c:pt idx="1">
                  <c:v>Gym Membership</c:v>
                </c:pt>
                <c:pt idx="2">
                  <c:v>Physical support </c:v>
                </c:pt>
                <c:pt idx="3">
                  <c:v>Over the counter medication</c:v>
                </c:pt>
                <c:pt idx="4">
                  <c:v>Purchase of natural/organic foods</c:v>
                </c:pt>
                <c:pt idx="5">
                  <c:v>Specialty supplements </c:v>
                </c:pt>
                <c:pt idx="6">
                  <c:v>Mental health support </c:v>
                </c:pt>
                <c:pt idx="7">
                  <c:v>Core vitamin and mineral supplements</c:v>
                </c:pt>
              </c:strCache>
            </c:strRef>
          </c:cat>
          <c:val>
            <c:numRef>
              <c:f>Sheet1!$B$2:$B$9</c:f>
              <c:numCache>
                <c:formatCode>0%</c:formatCode>
                <c:ptCount val="8"/>
                <c:pt idx="0">
                  <c:v>0.17932488999999999</c:v>
                </c:pt>
                <c:pt idx="1">
                  <c:v>0.21428570999999999</c:v>
                </c:pt>
                <c:pt idx="2">
                  <c:v>0.29324895000000001</c:v>
                </c:pt>
                <c:pt idx="3">
                  <c:v>0.32278480999999998</c:v>
                </c:pt>
                <c:pt idx="4">
                  <c:v>0.33966245</c:v>
                </c:pt>
                <c:pt idx="5">
                  <c:v>0.35654007999999998</c:v>
                </c:pt>
                <c:pt idx="6">
                  <c:v>0.40295358999999997</c:v>
                </c:pt>
                <c:pt idx="7">
                  <c:v>0.46202532000000002</c:v>
                </c:pt>
              </c:numCache>
            </c:numRef>
          </c:val>
          <c:extLst>
            <c:ext xmlns:c16="http://schemas.microsoft.com/office/drawing/2014/chart" uri="{C3380CC4-5D6E-409C-BE32-E72D297353CC}">
              <c16:uniqueId val="{00000000-777F-432C-9FB2-24F723A33150}"/>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Dining out or takeout meals</c:v>
                </c:pt>
                <c:pt idx="1">
                  <c:v>Gym Membership</c:v>
                </c:pt>
                <c:pt idx="2">
                  <c:v>Physical support </c:v>
                </c:pt>
                <c:pt idx="3">
                  <c:v>Over the counter medication</c:v>
                </c:pt>
                <c:pt idx="4">
                  <c:v>Purchase of natural/organic foods</c:v>
                </c:pt>
                <c:pt idx="5">
                  <c:v>Specialty supplements </c:v>
                </c:pt>
                <c:pt idx="6">
                  <c:v>Mental health support </c:v>
                </c:pt>
                <c:pt idx="7">
                  <c:v>Core vitamin and mineral supplements</c:v>
                </c:pt>
              </c:strCache>
            </c:strRef>
          </c:cat>
          <c:val>
            <c:numRef>
              <c:f>Sheet1!$C$2:$C$9</c:f>
              <c:numCache>
                <c:formatCode>0%</c:formatCode>
                <c:ptCount val="8"/>
                <c:pt idx="0">
                  <c:v>0.33966245</c:v>
                </c:pt>
                <c:pt idx="1">
                  <c:v>0.29166667000000002</c:v>
                </c:pt>
                <c:pt idx="2">
                  <c:v>0.38396624000000001</c:v>
                </c:pt>
                <c:pt idx="3">
                  <c:v>0.54008439000000008</c:v>
                </c:pt>
                <c:pt idx="4">
                  <c:v>0.38607595000000011</c:v>
                </c:pt>
                <c:pt idx="5">
                  <c:v>0.46413502000000001</c:v>
                </c:pt>
                <c:pt idx="6">
                  <c:v>0.35654007999999998</c:v>
                </c:pt>
                <c:pt idx="7">
                  <c:v>0.42194092999999999</c:v>
                </c:pt>
              </c:numCache>
            </c:numRef>
          </c:val>
          <c:extLst>
            <c:ext xmlns:c16="http://schemas.microsoft.com/office/drawing/2014/chart" uri="{C3380CC4-5D6E-409C-BE32-E72D297353CC}">
              <c16:uniqueId val="{00000001-777F-432C-9FB2-24F723A33150}"/>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Dining out or takeout meals</c:v>
                </c:pt>
                <c:pt idx="1">
                  <c:v>Gym Membership</c:v>
                </c:pt>
                <c:pt idx="2">
                  <c:v>Physical support </c:v>
                </c:pt>
                <c:pt idx="3">
                  <c:v>Over the counter medication</c:v>
                </c:pt>
                <c:pt idx="4">
                  <c:v>Purchase of natural/organic foods</c:v>
                </c:pt>
                <c:pt idx="5">
                  <c:v>Specialty supplements </c:v>
                </c:pt>
                <c:pt idx="6">
                  <c:v>Mental health support </c:v>
                </c:pt>
                <c:pt idx="7">
                  <c:v>Core vitamin and mineral supplements</c:v>
                </c:pt>
              </c:strCache>
            </c:strRef>
          </c:cat>
          <c:val>
            <c:numRef>
              <c:f>Sheet1!$D$2:$D$9</c:f>
              <c:numCache>
                <c:formatCode>0%</c:formatCode>
                <c:ptCount val="8"/>
                <c:pt idx="0">
                  <c:v>0.48101265999999998</c:v>
                </c:pt>
                <c:pt idx="1">
                  <c:v>0.49404762000000002</c:v>
                </c:pt>
                <c:pt idx="2">
                  <c:v>0.32278480999999998</c:v>
                </c:pt>
                <c:pt idx="3">
                  <c:v>0.1371308</c:v>
                </c:pt>
                <c:pt idx="4">
                  <c:v>0.27426159999999999</c:v>
                </c:pt>
                <c:pt idx="5">
                  <c:v>0.17932488999999999</c:v>
                </c:pt>
                <c:pt idx="6">
                  <c:v>0.24050632999999999</c:v>
                </c:pt>
                <c:pt idx="7">
                  <c:v>0.11603376</c:v>
                </c:pt>
              </c:numCache>
            </c:numRef>
          </c:val>
          <c:extLst>
            <c:ext xmlns:c16="http://schemas.microsoft.com/office/drawing/2014/chart" uri="{C3380CC4-5D6E-409C-BE32-E72D297353CC}">
              <c16:uniqueId val="{00000002-777F-432C-9FB2-24F723A33150}"/>
            </c:ext>
          </c:extLst>
        </c:ser>
        <c:dLbls>
          <c:showLegendKey val="0"/>
          <c:showVal val="0"/>
          <c:showCatName val="0"/>
          <c:showSerName val="0"/>
          <c:showPercent val="0"/>
          <c:showBubbleSize val="0"/>
        </c:dLbls>
        <c:gapWidth val="150"/>
        <c:overlap val="100"/>
        <c:axId val="683036592"/>
        <c:axId val="683030112"/>
      </c:barChart>
      <c:catAx>
        <c:axId val="683036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0112"/>
        <c:crosses val="autoZero"/>
        <c:auto val="1"/>
        <c:lblAlgn val="ctr"/>
        <c:lblOffset val="100"/>
        <c:noMultiLvlLbl val="0"/>
      </c:catAx>
      <c:valAx>
        <c:axId val="683030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Dining out or takeout meals</c:v>
                </c:pt>
                <c:pt idx="1">
                  <c:v>Gym Membership</c:v>
                </c:pt>
                <c:pt idx="2">
                  <c:v>Physical support </c:v>
                </c:pt>
                <c:pt idx="3">
                  <c:v>Purchase of natural/organic foods</c:v>
                </c:pt>
                <c:pt idx="4">
                  <c:v>Over the counter medication</c:v>
                </c:pt>
                <c:pt idx="5">
                  <c:v>Mental health support </c:v>
                </c:pt>
                <c:pt idx="6">
                  <c:v>Specialty supplements </c:v>
                </c:pt>
                <c:pt idx="7">
                  <c:v>Core vitamin and mineral supplements</c:v>
                </c:pt>
              </c:strCache>
            </c:strRef>
          </c:cat>
          <c:val>
            <c:numRef>
              <c:f>Sheet1!$B$2:$B$9</c:f>
              <c:numCache>
                <c:formatCode>0%</c:formatCode>
                <c:ptCount val="8"/>
                <c:pt idx="0">
                  <c:v>0.11904762000000001</c:v>
                </c:pt>
                <c:pt idx="1">
                  <c:v>0.21428570999999999</c:v>
                </c:pt>
                <c:pt idx="2">
                  <c:v>0.25</c:v>
                </c:pt>
                <c:pt idx="3">
                  <c:v>0.29761905</c:v>
                </c:pt>
                <c:pt idx="4">
                  <c:v>0.35119048000000003</c:v>
                </c:pt>
                <c:pt idx="5">
                  <c:v>0.38095237999999998</c:v>
                </c:pt>
                <c:pt idx="6">
                  <c:v>0.40476190000000001</c:v>
                </c:pt>
                <c:pt idx="7">
                  <c:v>0.48214286000000001</c:v>
                </c:pt>
              </c:numCache>
            </c:numRef>
          </c:val>
          <c:extLst>
            <c:ext xmlns:c16="http://schemas.microsoft.com/office/drawing/2014/chart" uri="{C3380CC4-5D6E-409C-BE32-E72D297353CC}">
              <c16:uniqueId val="{00000000-777F-432C-9FB2-24F723A33150}"/>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Dining out or takeout meals</c:v>
                </c:pt>
                <c:pt idx="1">
                  <c:v>Gym Membership</c:v>
                </c:pt>
                <c:pt idx="2">
                  <c:v>Physical support </c:v>
                </c:pt>
                <c:pt idx="3">
                  <c:v>Purchase of natural/organic foods</c:v>
                </c:pt>
                <c:pt idx="4">
                  <c:v>Over the counter medication</c:v>
                </c:pt>
                <c:pt idx="5">
                  <c:v>Mental health support </c:v>
                </c:pt>
                <c:pt idx="6">
                  <c:v>Specialty supplements </c:v>
                </c:pt>
                <c:pt idx="7">
                  <c:v>Core vitamin and mineral supplements</c:v>
                </c:pt>
              </c:strCache>
            </c:strRef>
          </c:cat>
          <c:val>
            <c:numRef>
              <c:f>Sheet1!$C$2:$C$9</c:f>
              <c:numCache>
                <c:formatCode>0%</c:formatCode>
                <c:ptCount val="8"/>
                <c:pt idx="0">
                  <c:v>0.31547618999999999</c:v>
                </c:pt>
                <c:pt idx="1">
                  <c:v>0.29166667000000002</c:v>
                </c:pt>
                <c:pt idx="2">
                  <c:v>0.46428571000000002</c:v>
                </c:pt>
                <c:pt idx="3">
                  <c:v>0.45833332999999998</c:v>
                </c:pt>
                <c:pt idx="4">
                  <c:v>0.5</c:v>
                </c:pt>
                <c:pt idx="5">
                  <c:v>0.38690476000000001</c:v>
                </c:pt>
                <c:pt idx="6">
                  <c:v>0.40476190000000001</c:v>
                </c:pt>
                <c:pt idx="7">
                  <c:v>0.43452381000000001</c:v>
                </c:pt>
              </c:numCache>
            </c:numRef>
          </c:val>
          <c:extLst>
            <c:ext xmlns:c16="http://schemas.microsoft.com/office/drawing/2014/chart" uri="{C3380CC4-5D6E-409C-BE32-E72D297353CC}">
              <c16:uniqueId val="{00000001-777F-432C-9FB2-24F723A33150}"/>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Dining out or takeout meals</c:v>
                </c:pt>
                <c:pt idx="1">
                  <c:v>Gym Membership</c:v>
                </c:pt>
                <c:pt idx="2">
                  <c:v>Physical support </c:v>
                </c:pt>
                <c:pt idx="3">
                  <c:v>Purchase of natural/organic foods</c:v>
                </c:pt>
                <c:pt idx="4">
                  <c:v>Over the counter medication</c:v>
                </c:pt>
                <c:pt idx="5">
                  <c:v>Mental health support </c:v>
                </c:pt>
                <c:pt idx="6">
                  <c:v>Specialty supplements </c:v>
                </c:pt>
                <c:pt idx="7">
                  <c:v>Core vitamin and mineral supplements</c:v>
                </c:pt>
              </c:strCache>
            </c:strRef>
          </c:cat>
          <c:val>
            <c:numRef>
              <c:f>Sheet1!$D$2:$D$9</c:f>
              <c:numCache>
                <c:formatCode>0%</c:formatCode>
                <c:ptCount val="8"/>
                <c:pt idx="0">
                  <c:v>0.56547618999999993</c:v>
                </c:pt>
                <c:pt idx="1">
                  <c:v>0.49404762000000002</c:v>
                </c:pt>
                <c:pt idx="2">
                  <c:v>0.28571428999999998</c:v>
                </c:pt>
                <c:pt idx="3">
                  <c:v>0.24404761999999999</c:v>
                </c:pt>
                <c:pt idx="4">
                  <c:v>0.14880952</c:v>
                </c:pt>
                <c:pt idx="5">
                  <c:v>0.23214286000000001</c:v>
                </c:pt>
                <c:pt idx="6">
                  <c:v>0.19047618999999999</c:v>
                </c:pt>
                <c:pt idx="7">
                  <c:v>8.3333329999999997E-2</c:v>
                </c:pt>
              </c:numCache>
            </c:numRef>
          </c:val>
          <c:extLst>
            <c:ext xmlns:c16="http://schemas.microsoft.com/office/drawing/2014/chart" uri="{C3380CC4-5D6E-409C-BE32-E72D297353CC}">
              <c16:uniqueId val="{00000002-777F-432C-9FB2-24F723A33150}"/>
            </c:ext>
          </c:extLst>
        </c:ser>
        <c:dLbls>
          <c:showLegendKey val="0"/>
          <c:showVal val="0"/>
          <c:showCatName val="0"/>
          <c:showSerName val="0"/>
          <c:showPercent val="0"/>
          <c:showBubbleSize val="0"/>
        </c:dLbls>
        <c:gapWidth val="150"/>
        <c:overlap val="100"/>
        <c:axId val="683036592"/>
        <c:axId val="683030112"/>
      </c:barChart>
      <c:catAx>
        <c:axId val="683036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0112"/>
        <c:crosses val="autoZero"/>
        <c:auto val="1"/>
        <c:lblAlgn val="ctr"/>
        <c:lblOffset val="100"/>
        <c:noMultiLvlLbl val="0"/>
      </c:catAx>
      <c:valAx>
        <c:axId val="683030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Dining out or takeout meals</c:v>
                </c:pt>
                <c:pt idx="1">
                  <c:v>Gym Membership</c:v>
                </c:pt>
                <c:pt idx="2">
                  <c:v>Mental health support </c:v>
                </c:pt>
                <c:pt idx="3">
                  <c:v>Physical support </c:v>
                </c:pt>
                <c:pt idx="4">
                  <c:v>Purchase of natural/organic foods</c:v>
                </c:pt>
                <c:pt idx="5">
                  <c:v>Over the counter medication</c:v>
                </c:pt>
                <c:pt idx="6">
                  <c:v>Core vitamin and mineral supplements</c:v>
                </c:pt>
                <c:pt idx="7">
                  <c:v>Specialty supplements </c:v>
                </c:pt>
              </c:strCache>
            </c:strRef>
          </c:cat>
          <c:val>
            <c:numRef>
              <c:f>Sheet1!$B$2:$B$9</c:f>
              <c:numCache>
                <c:formatCode>0%</c:formatCode>
                <c:ptCount val="8"/>
                <c:pt idx="0">
                  <c:v>0.16256158000000001</c:v>
                </c:pt>
                <c:pt idx="1">
                  <c:v>0.21428570999999999</c:v>
                </c:pt>
                <c:pt idx="2">
                  <c:v>0.29556650000000001</c:v>
                </c:pt>
                <c:pt idx="3">
                  <c:v>0.31034483000000002</c:v>
                </c:pt>
                <c:pt idx="4">
                  <c:v>0.30541871999999998</c:v>
                </c:pt>
                <c:pt idx="5">
                  <c:v>0.35467979999999999</c:v>
                </c:pt>
                <c:pt idx="6">
                  <c:v>0.40394089</c:v>
                </c:pt>
                <c:pt idx="7">
                  <c:v>0.41871921000000001</c:v>
                </c:pt>
              </c:numCache>
            </c:numRef>
          </c:val>
          <c:extLst>
            <c:ext xmlns:c16="http://schemas.microsoft.com/office/drawing/2014/chart" uri="{C3380CC4-5D6E-409C-BE32-E72D297353CC}">
              <c16:uniqueId val="{00000000-6CD3-439B-A9CF-BAA99B8DB216}"/>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Dining out or takeout meals</c:v>
                </c:pt>
                <c:pt idx="1">
                  <c:v>Gym Membership</c:v>
                </c:pt>
                <c:pt idx="2">
                  <c:v>Mental health support </c:v>
                </c:pt>
                <c:pt idx="3">
                  <c:v>Physical support </c:v>
                </c:pt>
                <c:pt idx="4">
                  <c:v>Purchase of natural/organic foods</c:v>
                </c:pt>
                <c:pt idx="5">
                  <c:v>Over the counter medication</c:v>
                </c:pt>
                <c:pt idx="6">
                  <c:v>Core vitamin and mineral supplements</c:v>
                </c:pt>
                <c:pt idx="7">
                  <c:v>Specialty supplements </c:v>
                </c:pt>
              </c:strCache>
            </c:strRef>
          </c:cat>
          <c:val>
            <c:numRef>
              <c:f>Sheet1!$C$2:$C$9</c:f>
              <c:numCache>
                <c:formatCode>0%</c:formatCode>
                <c:ptCount val="8"/>
                <c:pt idx="0">
                  <c:v>0.33497536999999999</c:v>
                </c:pt>
                <c:pt idx="1">
                  <c:v>0.29166667000000002</c:v>
                </c:pt>
                <c:pt idx="2">
                  <c:v>0.36945813</c:v>
                </c:pt>
                <c:pt idx="3">
                  <c:v>0.34975369000000001</c:v>
                </c:pt>
                <c:pt idx="4">
                  <c:v>0.40394089</c:v>
                </c:pt>
                <c:pt idx="5">
                  <c:v>0.50738916000000001</c:v>
                </c:pt>
                <c:pt idx="6">
                  <c:v>0.43349754000000001</c:v>
                </c:pt>
                <c:pt idx="7">
                  <c:v>0.38916255999999999</c:v>
                </c:pt>
              </c:numCache>
            </c:numRef>
          </c:val>
          <c:extLst>
            <c:ext xmlns:c16="http://schemas.microsoft.com/office/drawing/2014/chart" uri="{C3380CC4-5D6E-409C-BE32-E72D297353CC}">
              <c16:uniqueId val="{00000001-6CD3-439B-A9CF-BAA99B8DB216}"/>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Dining out or takeout meals</c:v>
                </c:pt>
                <c:pt idx="1">
                  <c:v>Gym Membership</c:v>
                </c:pt>
                <c:pt idx="2">
                  <c:v>Mental health support </c:v>
                </c:pt>
                <c:pt idx="3">
                  <c:v>Physical support </c:v>
                </c:pt>
                <c:pt idx="4">
                  <c:v>Purchase of natural/organic foods</c:v>
                </c:pt>
                <c:pt idx="5">
                  <c:v>Over the counter medication</c:v>
                </c:pt>
                <c:pt idx="6">
                  <c:v>Core vitamin and mineral supplements</c:v>
                </c:pt>
                <c:pt idx="7">
                  <c:v>Specialty supplements </c:v>
                </c:pt>
              </c:strCache>
            </c:strRef>
          </c:cat>
          <c:val>
            <c:numRef>
              <c:f>Sheet1!$D$2:$D$9</c:f>
              <c:numCache>
                <c:formatCode>0%</c:formatCode>
                <c:ptCount val="8"/>
                <c:pt idx="0">
                  <c:v>0.50246305000000002</c:v>
                </c:pt>
                <c:pt idx="1">
                  <c:v>0.49404762000000002</c:v>
                </c:pt>
                <c:pt idx="2">
                  <c:v>0.33497536999999999</c:v>
                </c:pt>
                <c:pt idx="3">
                  <c:v>0.33990147999999998</c:v>
                </c:pt>
                <c:pt idx="4">
                  <c:v>0.29064039000000003</c:v>
                </c:pt>
                <c:pt idx="5">
                  <c:v>0.13793103000000001</c:v>
                </c:pt>
                <c:pt idx="6">
                  <c:v>0.16256158000000001</c:v>
                </c:pt>
                <c:pt idx="7">
                  <c:v>0.19211823</c:v>
                </c:pt>
              </c:numCache>
            </c:numRef>
          </c:val>
          <c:extLst>
            <c:ext xmlns:c16="http://schemas.microsoft.com/office/drawing/2014/chart" uri="{C3380CC4-5D6E-409C-BE32-E72D297353CC}">
              <c16:uniqueId val="{00000002-6CD3-439B-A9CF-BAA99B8DB216}"/>
            </c:ext>
          </c:extLst>
        </c:ser>
        <c:dLbls>
          <c:showLegendKey val="0"/>
          <c:showVal val="0"/>
          <c:showCatName val="0"/>
          <c:showSerName val="0"/>
          <c:showPercent val="0"/>
          <c:showBubbleSize val="0"/>
        </c:dLbls>
        <c:gapWidth val="150"/>
        <c:overlap val="100"/>
        <c:axId val="674106480"/>
        <c:axId val="674102160"/>
      </c:barChart>
      <c:catAx>
        <c:axId val="674106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74102160"/>
        <c:crosses val="autoZero"/>
        <c:auto val="1"/>
        <c:lblAlgn val="ctr"/>
        <c:lblOffset val="100"/>
        <c:noMultiLvlLbl val="0"/>
      </c:catAx>
      <c:valAx>
        <c:axId val="6741021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74106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Dining out or takeout meals</c:v>
                </c:pt>
                <c:pt idx="1">
                  <c:v>Gym Membership</c:v>
                </c:pt>
                <c:pt idx="2">
                  <c:v>Physical support </c:v>
                </c:pt>
                <c:pt idx="3">
                  <c:v>Purchase of natural/organic foods</c:v>
                </c:pt>
                <c:pt idx="4">
                  <c:v>Over the counter medication</c:v>
                </c:pt>
                <c:pt idx="5">
                  <c:v>Specialty supplements </c:v>
                </c:pt>
                <c:pt idx="6">
                  <c:v>Mental health support </c:v>
                </c:pt>
                <c:pt idx="7">
                  <c:v>Core vitamin and mineral supplements</c:v>
                </c:pt>
              </c:strCache>
            </c:strRef>
          </c:cat>
          <c:val>
            <c:numRef>
              <c:f>Sheet1!$B$2:$B$9</c:f>
              <c:numCache>
                <c:formatCode>0%</c:formatCode>
                <c:ptCount val="8"/>
                <c:pt idx="0">
                  <c:v>0.12955465999999999</c:v>
                </c:pt>
                <c:pt idx="1">
                  <c:v>0.21428570999999999</c:v>
                </c:pt>
                <c:pt idx="2">
                  <c:v>0.25506073000000001</c:v>
                </c:pt>
                <c:pt idx="3">
                  <c:v>0.34412955000000001</c:v>
                </c:pt>
                <c:pt idx="4">
                  <c:v>0.38056679999999998</c:v>
                </c:pt>
                <c:pt idx="5">
                  <c:v>0.38866397000000003</c:v>
                </c:pt>
                <c:pt idx="6">
                  <c:v>0.41700405000000001</c:v>
                </c:pt>
                <c:pt idx="7">
                  <c:v>0.47773279000000002</c:v>
                </c:pt>
              </c:numCache>
            </c:numRef>
          </c:val>
          <c:extLst>
            <c:ext xmlns:c16="http://schemas.microsoft.com/office/drawing/2014/chart" uri="{C3380CC4-5D6E-409C-BE32-E72D297353CC}">
              <c16:uniqueId val="{00000000-777F-432C-9FB2-24F723A33150}"/>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Dining out or takeout meals</c:v>
                </c:pt>
                <c:pt idx="1">
                  <c:v>Gym Membership</c:v>
                </c:pt>
                <c:pt idx="2">
                  <c:v>Physical support </c:v>
                </c:pt>
                <c:pt idx="3">
                  <c:v>Purchase of natural/organic foods</c:v>
                </c:pt>
                <c:pt idx="4">
                  <c:v>Over the counter medication</c:v>
                </c:pt>
                <c:pt idx="5">
                  <c:v>Specialty supplements </c:v>
                </c:pt>
                <c:pt idx="6">
                  <c:v>Mental health support </c:v>
                </c:pt>
                <c:pt idx="7">
                  <c:v>Core vitamin and mineral supplements</c:v>
                </c:pt>
              </c:strCache>
            </c:strRef>
          </c:cat>
          <c:val>
            <c:numRef>
              <c:f>Sheet1!$C$2:$C$9</c:f>
              <c:numCache>
                <c:formatCode>0%</c:formatCode>
                <c:ptCount val="8"/>
                <c:pt idx="0">
                  <c:v>0.28340081</c:v>
                </c:pt>
                <c:pt idx="1">
                  <c:v>0.29166667000000002</c:v>
                </c:pt>
                <c:pt idx="2">
                  <c:v>0.41295546999999999</c:v>
                </c:pt>
                <c:pt idx="3">
                  <c:v>0.48582996000000001</c:v>
                </c:pt>
                <c:pt idx="4">
                  <c:v>0.50202429000000004</c:v>
                </c:pt>
                <c:pt idx="5">
                  <c:v>0.48987853999999997</c:v>
                </c:pt>
                <c:pt idx="6">
                  <c:v>0.33603239000000001</c:v>
                </c:pt>
                <c:pt idx="7">
                  <c:v>0.44534413</c:v>
                </c:pt>
              </c:numCache>
            </c:numRef>
          </c:val>
          <c:extLst>
            <c:ext xmlns:c16="http://schemas.microsoft.com/office/drawing/2014/chart" uri="{C3380CC4-5D6E-409C-BE32-E72D297353CC}">
              <c16:uniqueId val="{00000001-777F-432C-9FB2-24F723A33150}"/>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Dining out or takeout meals</c:v>
                </c:pt>
                <c:pt idx="1">
                  <c:v>Gym Membership</c:v>
                </c:pt>
                <c:pt idx="2">
                  <c:v>Physical support </c:v>
                </c:pt>
                <c:pt idx="3">
                  <c:v>Purchase of natural/organic foods</c:v>
                </c:pt>
                <c:pt idx="4">
                  <c:v>Over the counter medication</c:v>
                </c:pt>
                <c:pt idx="5">
                  <c:v>Specialty supplements </c:v>
                </c:pt>
                <c:pt idx="6">
                  <c:v>Mental health support </c:v>
                </c:pt>
                <c:pt idx="7">
                  <c:v>Core vitamin and mineral supplements</c:v>
                </c:pt>
              </c:strCache>
            </c:strRef>
          </c:cat>
          <c:val>
            <c:numRef>
              <c:f>Sheet1!$D$2:$D$9</c:f>
              <c:numCache>
                <c:formatCode>0%</c:formatCode>
                <c:ptCount val="8"/>
                <c:pt idx="0">
                  <c:v>0.58704453000000001</c:v>
                </c:pt>
                <c:pt idx="1">
                  <c:v>0.49404762000000002</c:v>
                </c:pt>
                <c:pt idx="2">
                  <c:v>0.33198380999999999</c:v>
                </c:pt>
                <c:pt idx="3">
                  <c:v>0.17004048999999999</c:v>
                </c:pt>
                <c:pt idx="4">
                  <c:v>0.11740891000000001</c:v>
                </c:pt>
                <c:pt idx="5">
                  <c:v>0.12145749</c:v>
                </c:pt>
                <c:pt idx="6">
                  <c:v>0.24696356</c:v>
                </c:pt>
                <c:pt idx="7">
                  <c:v>7.6923079999999991E-2</c:v>
                </c:pt>
              </c:numCache>
            </c:numRef>
          </c:val>
          <c:extLst>
            <c:ext xmlns:c16="http://schemas.microsoft.com/office/drawing/2014/chart" uri="{C3380CC4-5D6E-409C-BE32-E72D297353CC}">
              <c16:uniqueId val="{00000002-777F-432C-9FB2-24F723A33150}"/>
            </c:ext>
          </c:extLst>
        </c:ser>
        <c:dLbls>
          <c:showLegendKey val="0"/>
          <c:showVal val="0"/>
          <c:showCatName val="0"/>
          <c:showSerName val="0"/>
          <c:showPercent val="0"/>
          <c:showBubbleSize val="0"/>
        </c:dLbls>
        <c:gapWidth val="150"/>
        <c:overlap val="100"/>
        <c:axId val="683036592"/>
        <c:axId val="683030112"/>
      </c:barChart>
      <c:catAx>
        <c:axId val="683036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0112"/>
        <c:crosses val="autoZero"/>
        <c:auto val="1"/>
        <c:lblAlgn val="ctr"/>
        <c:lblOffset val="100"/>
        <c:noMultiLvlLbl val="0"/>
      </c:catAx>
      <c:valAx>
        <c:axId val="683030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Dining out or takeout meals</c:v>
                </c:pt>
                <c:pt idx="1">
                  <c:v>Gym Membership</c:v>
                </c:pt>
                <c:pt idx="2">
                  <c:v>Physical support </c:v>
                </c:pt>
                <c:pt idx="3">
                  <c:v>Mental health support </c:v>
                </c:pt>
                <c:pt idx="4">
                  <c:v>Purchase of natural/organic foods</c:v>
                </c:pt>
                <c:pt idx="5">
                  <c:v>Over the counter medication</c:v>
                </c:pt>
                <c:pt idx="6">
                  <c:v>Specialty supplements </c:v>
                </c:pt>
                <c:pt idx="7">
                  <c:v>Core vitamin and mineral supplements</c:v>
                </c:pt>
              </c:strCache>
            </c:strRef>
          </c:cat>
          <c:val>
            <c:numRef>
              <c:f>Sheet1!$B$2:$B$9</c:f>
              <c:numCache>
                <c:formatCode>0%</c:formatCode>
                <c:ptCount val="8"/>
                <c:pt idx="0">
                  <c:v>0.15506328999999999</c:v>
                </c:pt>
                <c:pt idx="1">
                  <c:v>0.21428570999999999</c:v>
                </c:pt>
                <c:pt idx="2">
                  <c:v>0.25</c:v>
                </c:pt>
                <c:pt idx="3">
                  <c:v>0.25632911000000003</c:v>
                </c:pt>
                <c:pt idx="4">
                  <c:v>0.32594937000000002</c:v>
                </c:pt>
                <c:pt idx="5">
                  <c:v>0.33544304000000003</c:v>
                </c:pt>
                <c:pt idx="6">
                  <c:v>0.43037975000000001</c:v>
                </c:pt>
                <c:pt idx="7">
                  <c:v>0.57911391999999995</c:v>
                </c:pt>
              </c:numCache>
            </c:numRef>
          </c:val>
          <c:extLst>
            <c:ext xmlns:c16="http://schemas.microsoft.com/office/drawing/2014/chart" uri="{C3380CC4-5D6E-409C-BE32-E72D297353CC}">
              <c16:uniqueId val="{00000000-777F-432C-9FB2-24F723A33150}"/>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Dining out or takeout meals</c:v>
                </c:pt>
                <c:pt idx="1">
                  <c:v>Gym Membership</c:v>
                </c:pt>
                <c:pt idx="2">
                  <c:v>Physical support </c:v>
                </c:pt>
                <c:pt idx="3">
                  <c:v>Mental health support </c:v>
                </c:pt>
                <c:pt idx="4">
                  <c:v>Purchase of natural/organic foods</c:v>
                </c:pt>
                <c:pt idx="5">
                  <c:v>Over the counter medication</c:v>
                </c:pt>
                <c:pt idx="6">
                  <c:v>Specialty supplements </c:v>
                </c:pt>
                <c:pt idx="7">
                  <c:v>Core vitamin and mineral supplements</c:v>
                </c:pt>
              </c:strCache>
            </c:strRef>
          </c:cat>
          <c:val>
            <c:numRef>
              <c:f>Sheet1!$C$2:$C$9</c:f>
              <c:numCache>
                <c:formatCode>0%</c:formatCode>
                <c:ptCount val="8"/>
                <c:pt idx="0">
                  <c:v>0.47151899000000003</c:v>
                </c:pt>
                <c:pt idx="1">
                  <c:v>0.29166667000000002</c:v>
                </c:pt>
                <c:pt idx="2">
                  <c:v>0.44936709000000002</c:v>
                </c:pt>
                <c:pt idx="3">
                  <c:v>0.41139240999999999</c:v>
                </c:pt>
                <c:pt idx="4">
                  <c:v>0.47468354000000001</c:v>
                </c:pt>
                <c:pt idx="5">
                  <c:v>0.41772152000000001</c:v>
                </c:pt>
                <c:pt idx="6">
                  <c:v>0.4556962</c:v>
                </c:pt>
                <c:pt idx="7">
                  <c:v>0.33544304000000003</c:v>
                </c:pt>
              </c:numCache>
            </c:numRef>
          </c:val>
          <c:extLst>
            <c:ext xmlns:c16="http://schemas.microsoft.com/office/drawing/2014/chart" uri="{C3380CC4-5D6E-409C-BE32-E72D297353CC}">
              <c16:uniqueId val="{00000001-777F-432C-9FB2-24F723A33150}"/>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Dining out or takeout meals</c:v>
                </c:pt>
                <c:pt idx="1">
                  <c:v>Gym Membership</c:v>
                </c:pt>
                <c:pt idx="2">
                  <c:v>Physical support </c:v>
                </c:pt>
                <c:pt idx="3">
                  <c:v>Mental health support </c:v>
                </c:pt>
                <c:pt idx="4">
                  <c:v>Purchase of natural/organic foods</c:v>
                </c:pt>
                <c:pt idx="5">
                  <c:v>Over the counter medication</c:v>
                </c:pt>
                <c:pt idx="6">
                  <c:v>Specialty supplements </c:v>
                </c:pt>
                <c:pt idx="7">
                  <c:v>Core vitamin and mineral supplements</c:v>
                </c:pt>
              </c:strCache>
            </c:strRef>
          </c:cat>
          <c:val>
            <c:numRef>
              <c:f>Sheet1!$D$2:$D$9</c:f>
              <c:numCache>
                <c:formatCode>0%</c:formatCode>
                <c:ptCount val="8"/>
                <c:pt idx="0">
                  <c:v>0.37341772000000001</c:v>
                </c:pt>
                <c:pt idx="1">
                  <c:v>0.49404762000000002</c:v>
                </c:pt>
                <c:pt idx="2">
                  <c:v>0.30063290999999998</c:v>
                </c:pt>
                <c:pt idx="3">
                  <c:v>0.33227847999999999</c:v>
                </c:pt>
                <c:pt idx="4">
                  <c:v>0.19936709</c:v>
                </c:pt>
                <c:pt idx="5">
                  <c:v>0.24683543999999999</c:v>
                </c:pt>
                <c:pt idx="6">
                  <c:v>0.11392405</c:v>
                </c:pt>
                <c:pt idx="7">
                  <c:v>8.5443039999999998E-2</c:v>
                </c:pt>
              </c:numCache>
            </c:numRef>
          </c:val>
          <c:extLst>
            <c:ext xmlns:c16="http://schemas.microsoft.com/office/drawing/2014/chart" uri="{C3380CC4-5D6E-409C-BE32-E72D297353CC}">
              <c16:uniqueId val="{00000002-777F-432C-9FB2-24F723A33150}"/>
            </c:ext>
          </c:extLst>
        </c:ser>
        <c:dLbls>
          <c:showLegendKey val="0"/>
          <c:showVal val="0"/>
          <c:showCatName val="0"/>
          <c:showSerName val="0"/>
          <c:showPercent val="0"/>
          <c:showBubbleSize val="0"/>
        </c:dLbls>
        <c:gapWidth val="150"/>
        <c:overlap val="100"/>
        <c:axId val="683036592"/>
        <c:axId val="683030112"/>
      </c:barChart>
      <c:catAx>
        <c:axId val="683036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0112"/>
        <c:crosses val="autoZero"/>
        <c:auto val="1"/>
        <c:lblAlgn val="ctr"/>
        <c:lblOffset val="100"/>
        <c:noMultiLvlLbl val="0"/>
      </c:catAx>
      <c:valAx>
        <c:axId val="683030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Dining out or takeout meals</c:v>
                </c:pt>
                <c:pt idx="1">
                  <c:v>Purchase of natural/organic foods</c:v>
                </c:pt>
                <c:pt idx="2">
                  <c:v>Gym Membership</c:v>
                </c:pt>
                <c:pt idx="3">
                  <c:v>Physical support </c:v>
                </c:pt>
                <c:pt idx="4">
                  <c:v>Mental health support </c:v>
                </c:pt>
                <c:pt idx="5">
                  <c:v>Specialty supplements </c:v>
                </c:pt>
                <c:pt idx="6">
                  <c:v>Over the counter medication</c:v>
                </c:pt>
                <c:pt idx="7">
                  <c:v>Core vitamin and mineral supplements</c:v>
                </c:pt>
              </c:strCache>
            </c:strRef>
          </c:cat>
          <c:val>
            <c:numRef>
              <c:f>Sheet1!$B$2:$B$9</c:f>
              <c:numCache>
                <c:formatCode>0%</c:formatCode>
                <c:ptCount val="8"/>
                <c:pt idx="0">
                  <c:v>0.10659898</c:v>
                </c:pt>
                <c:pt idx="1">
                  <c:v>0.19796954</c:v>
                </c:pt>
                <c:pt idx="2">
                  <c:v>0.21428570999999999</c:v>
                </c:pt>
                <c:pt idx="3">
                  <c:v>0.21319796999999999</c:v>
                </c:pt>
                <c:pt idx="4">
                  <c:v>0.29949239</c:v>
                </c:pt>
                <c:pt idx="5">
                  <c:v>0.29949239</c:v>
                </c:pt>
                <c:pt idx="6">
                  <c:v>0.37055838000000002</c:v>
                </c:pt>
                <c:pt idx="7">
                  <c:v>0.37563452000000003</c:v>
                </c:pt>
              </c:numCache>
            </c:numRef>
          </c:val>
          <c:extLst>
            <c:ext xmlns:c16="http://schemas.microsoft.com/office/drawing/2014/chart" uri="{C3380CC4-5D6E-409C-BE32-E72D297353CC}">
              <c16:uniqueId val="{00000000-777F-432C-9FB2-24F723A33150}"/>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Dining out or takeout meals</c:v>
                </c:pt>
                <c:pt idx="1">
                  <c:v>Purchase of natural/organic foods</c:v>
                </c:pt>
                <c:pt idx="2">
                  <c:v>Gym Membership</c:v>
                </c:pt>
                <c:pt idx="3">
                  <c:v>Physical support </c:v>
                </c:pt>
                <c:pt idx="4">
                  <c:v>Mental health support </c:v>
                </c:pt>
                <c:pt idx="5">
                  <c:v>Specialty supplements </c:v>
                </c:pt>
                <c:pt idx="6">
                  <c:v>Over the counter medication</c:v>
                </c:pt>
                <c:pt idx="7">
                  <c:v>Core vitamin and mineral supplements</c:v>
                </c:pt>
              </c:strCache>
            </c:strRef>
          </c:cat>
          <c:val>
            <c:numRef>
              <c:f>Sheet1!$C$2:$C$9</c:f>
              <c:numCache>
                <c:formatCode>0%</c:formatCode>
                <c:ptCount val="8"/>
                <c:pt idx="0">
                  <c:v>0.35532995000000001</c:v>
                </c:pt>
                <c:pt idx="1">
                  <c:v>0.46700508000000002</c:v>
                </c:pt>
                <c:pt idx="2">
                  <c:v>0.29166667000000002</c:v>
                </c:pt>
                <c:pt idx="3">
                  <c:v>0.41116751000000001</c:v>
                </c:pt>
                <c:pt idx="4">
                  <c:v>0.42639593999999997</c:v>
                </c:pt>
                <c:pt idx="5">
                  <c:v>0.53299492000000004</c:v>
                </c:pt>
                <c:pt idx="6">
                  <c:v>0.51776650000000002</c:v>
                </c:pt>
                <c:pt idx="7">
                  <c:v>0.56345177999999996</c:v>
                </c:pt>
              </c:numCache>
            </c:numRef>
          </c:val>
          <c:extLst>
            <c:ext xmlns:c16="http://schemas.microsoft.com/office/drawing/2014/chart" uri="{C3380CC4-5D6E-409C-BE32-E72D297353CC}">
              <c16:uniqueId val="{00000001-777F-432C-9FB2-24F723A33150}"/>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Dining out or takeout meals</c:v>
                </c:pt>
                <c:pt idx="1">
                  <c:v>Purchase of natural/organic foods</c:v>
                </c:pt>
                <c:pt idx="2">
                  <c:v>Gym Membership</c:v>
                </c:pt>
                <c:pt idx="3">
                  <c:v>Physical support </c:v>
                </c:pt>
                <c:pt idx="4">
                  <c:v>Mental health support </c:v>
                </c:pt>
                <c:pt idx="5">
                  <c:v>Specialty supplements </c:v>
                </c:pt>
                <c:pt idx="6">
                  <c:v>Over the counter medication</c:v>
                </c:pt>
                <c:pt idx="7">
                  <c:v>Core vitamin and mineral supplements</c:v>
                </c:pt>
              </c:strCache>
            </c:strRef>
          </c:cat>
          <c:val>
            <c:numRef>
              <c:f>Sheet1!$D$2:$D$9</c:f>
              <c:numCache>
                <c:formatCode>0%</c:formatCode>
                <c:ptCount val="8"/>
                <c:pt idx="0">
                  <c:v>0.53807106999999998</c:v>
                </c:pt>
                <c:pt idx="1">
                  <c:v>0.33502537999999998</c:v>
                </c:pt>
                <c:pt idx="2">
                  <c:v>0.49404762000000002</c:v>
                </c:pt>
                <c:pt idx="3">
                  <c:v>0.37563452000000003</c:v>
                </c:pt>
                <c:pt idx="4">
                  <c:v>0.27411168000000002</c:v>
                </c:pt>
                <c:pt idx="5">
                  <c:v>0.16751268999999999</c:v>
                </c:pt>
                <c:pt idx="6">
                  <c:v>0.11167513</c:v>
                </c:pt>
                <c:pt idx="7">
                  <c:v>6.0913710000000003E-2</c:v>
                </c:pt>
              </c:numCache>
            </c:numRef>
          </c:val>
          <c:extLst>
            <c:ext xmlns:c16="http://schemas.microsoft.com/office/drawing/2014/chart" uri="{C3380CC4-5D6E-409C-BE32-E72D297353CC}">
              <c16:uniqueId val="{00000002-777F-432C-9FB2-24F723A33150}"/>
            </c:ext>
          </c:extLst>
        </c:ser>
        <c:dLbls>
          <c:showLegendKey val="0"/>
          <c:showVal val="0"/>
          <c:showCatName val="0"/>
          <c:showSerName val="0"/>
          <c:showPercent val="0"/>
          <c:showBubbleSize val="0"/>
        </c:dLbls>
        <c:gapWidth val="150"/>
        <c:overlap val="100"/>
        <c:axId val="683036592"/>
        <c:axId val="683030112"/>
      </c:barChart>
      <c:catAx>
        <c:axId val="683036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0112"/>
        <c:crosses val="autoZero"/>
        <c:auto val="1"/>
        <c:lblAlgn val="ctr"/>
        <c:lblOffset val="100"/>
        <c:noMultiLvlLbl val="0"/>
      </c:catAx>
      <c:valAx>
        <c:axId val="683030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Essential</c:v>
                </c:pt>
              </c:strCache>
            </c:strRef>
          </c:tx>
          <c:spPr>
            <a:solidFill>
              <a:schemeClr val="accent1"/>
            </a:solidFill>
            <a:ln>
              <a:noFill/>
            </a:ln>
            <a:effectLst/>
          </c:spPr>
          <c:invertIfNegative val="0"/>
          <c:cat>
            <c:strRef>
              <c:f>Sheet1!$A$2:$A$9</c:f>
              <c:strCache>
                <c:ptCount val="8"/>
                <c:pt idx="0">
                  <c:v>Gym Membership</c:v>
                </c:pt>
                <c:pt idx="1">
                  <c:v>Dining out or takeout meals</c:v>
                </c:pt>
                <c:pt idx="2">
                  <c:v>Over the counter medication</c:v>
                </c:pt>
                <c:pt idx="3">
                  <c:v>Physical support </c:v>
                </c:pt>
                <c:pt idx="4">
                  <c:v>Mental health support </c:v>
                </c:pt>
                <c:pt idx="5">
                  <c:v>Specialty supplements </c:v>
                </c:pt>
                <c:pt idx="6">
                  <c:v>Purchase of natural/organic foods</c:v>
                </c:pt>
                <c:pt idx="7">
                  <c:v>Core vitamin and mineral supplements</c:v>
                </c:pt>
              </c:strCache>
            </c:strRef>
          </c:cat>
          <c:val>
            <c:numRef>
              <c:f>Sheet1!$B$2:$B$9</c:f>
              <c:numCache>
                <c:formatCode>0%</c:formatCode>
                <c:ptCount val="8"/>
                <c:pt idx="0">
                  <c:v>0.21428570999999999</c:v>
                </c:pt>
                <c:pt idx="1">
                  <c:v>0.25068119999999999</c:v>
                </c:pt>
                <c:pt idx="2">
                  <c:v>0.32697547999999999</c:v>
                </c:pt>
                <c:pt idx="3">
                  <c:v>0.41144414000000001</c:v>
                </c:pt>
                <c:pt idx="4">
                  <c:v>0.46594005000000011</c:v>
                </c:pt>
                <c:pt idx="5">
                  <c:v>0.47683924</c:v>
                </c:pt>
                <c:pt idx="6">
                  <c:v>0.57220707999999998</c:v>
                </c:pt>
                <c:pt idx="7">
                  <c:v>0.59400545000000005</c:v>
                </c:pt>
              </c:numCache>
            </c:numRef>
          </c:val>
          <c:extLst>
            <c:ext xmlns:c16="http://schemas.microsoft.com/office/drawing/2014/chart" uri="{C3380CC4-5D6E-409C-BE32-E72D297353CC}">
              <c16:uniqueId val="{00000000-777F-432C-9FB2-24F723A33150}"/>
            </c:ext>
          </c:extLst>
        </c:ser>
        <c:ser>
          <c:idx val="1"/>
          <c:order val="1"/>
          <c:tx>
            <c:strRef>
              <c:f>Sheet1!$C$1</c:f>
              <c:strCache>
                <c:ptCount val="1"/>
                <c:pt idx="0">
                  <c:v>Change to generic or reduce spend</c:v>
                </c:pt>
              </c:strCache>
            </c:strRef>
          </c:tx>
          <c:spPr>
            <a:solidFill>
              <a:schemeClr val="accent2"/>
            </a:solidFill>
            <a:ln>
              <a:noFill/>
            </a:ln>
            <a:effectLst/>
          </c:spPr>
          <c:invertIfNegative val="0"/>
          <c:cat>
            <c:strRef>
              <c:f>Sheet1!$A$2:$A$9</c:f>
              <c:strCache>
                <c:ptCount val="8"/>
                <c:pt idx="0">
                  <c:v>Gym Membership</c:v>
                </c:pt>
                <c:pt idx="1">
                  <c:v>Dining out or takeout meals</c:v>
                </c:pt>
                <c:pt idx="2">
                  <c:v>Over the counter medication</c:v>
                </c:pt>
                <c:pt idx="3">
                  <c:v>Physical support </c:v>
                </c:pt>
                <c:pt idx="4">
                  <c:v>Mental health support </c:v>
                </c:pt>
                <c:pt idx="5">
                  <c:v>Specialty supplements </c:v>
                </c:pt>
                <c:pt idx="6">
                  <c:v>Purchase of natural/organic foods</c:v>
                </c:pt>
                <c:pt idx="7">
                  <c:v>Core vitamin and mineral supplements</c:v>
                </c:pt>
              </c:strCache>
            </c:strRef>
          </c:cat>
          <c:val>
            <c:numRef>
              <c:f>Sheet1!$C$2:$C$9</c:f>
              <c:numCache>
                <c:formatCode>0%</c:formatCode>
                <c:ptCount val="8"/>
                <c:pt idx="0">
                  <c:v>0.29166667000000002</c:v>
                </c:pt>
                <c:pt idx="1">
                  <c:v>0.44959127999999998</c:v>
                </c:pt>
                <c:pt idx="2">
                  <c:v>0.47956402999999997</c:v>
                </c:pt>
                <c:pt idx="3">
                  <c:v>0.37602180000000002</c:v>
                </c:pt>
                <c:pt idx="4">
                  <c:v>0.38147139000000002</c:v>
                </c:pt>
                <c:pt idx="5">
                  <c:v>0.41689373000000002</c:v>
                </c:pt>
                <c:pt idx="6">
                  <c:v>0.35422343000000001</c:v>
                </c:pt>
                <c:pt idx="7">
                  <c:v>0.31062669999999998</c:v>
                </c:pt>
              </c:numCache>
            </c:numRef>
          </c:val>
          <c:extLst>
            <c:ext xmlns:c16="http://schemas.microsoft.com/office/drawing/2014/chart" uri="{C3380CC4-5D6E-409C-BE32-E72D297353CC}">
              <c16:uniqueId val="{00000001-777F-432C-9FB2-24F723A33150}"/>
            </c:ext>
          </c:extLst>
        </c:ser>
        <c:ser>
          <c:idx val="2"/>
          <c:order val="2"/>
          <c:tx>
            <c:strRef>
              <c:f>Sheet1!$D$1</c:f>
              <c:strCache>
                <c:ptCount val="1"/>
                <c:pt idx="0">
                  <c:v>Non-esssential</c:v>
                </c:pt>
              </c:strCache>
            </c:strRef>
          </c:tx>
          <c:spPr>
            <a:solidFill>
              <a:schemeClr val="accent3"/>
            </a:solidFill>
            <a:ln>
              <a:noFill/>
            </a:ln>
            <a:effectLst/>
          </c:spPr>
          <c:invertIfNegative val="0"/>
          <c:cat>
            <c:strRef>
              <c:f>Sheet1!$A$2:$A$9</c:f>
              <c:strCache>
                <c:ptCount val="8"/>
                <c:pt idx="0">
                  <c:v>Gym Membership</c:v>
                </c:pt>
                <c:pt idx="1">
                  <c:v>Dining out or takeout meals</c:v>
                </c:pt>
                <c:pt idx="2">
                  <c:v>Over the counter medication</c:v>
                </c:pt>
                <c:pt idx="3">
                  <c:v>Physical support </c:v>
                </c:pt>
                <c:pt idx="4">
                  <c:v>Mental health support </c:v>
                </c:pt>
                <c:pt idx="5">
                  <c:v>Specialty supplements </c:v>
                </c:pt>
                <c:pt idx="6">
                  <c:v>Purchase of natural/organic foods</c:v>
                </c:pt>
                <c:pt idx="7">
                  <c:v>Core vitamin and mineral supplements</c:v>
                </c:pt>
              </c:strCache>
            </c:strRef>
          </c:cat>
          <c:val>
            <c:numRef>
              <c:f>Sheet1!$D$2:$D$9</c:f>
              <c:numCache>
                <c:formatCode>0%</c:formatCode>
                <c:ptCount val="8"/>
                <c:pt idx="0">
                  <c:v>0.49404762000000002</c:v>
                </c:pt>
                <c:pt idx="1">
                  <c:v>0.29972752000000003</c:v>
                </c:pt>
                <c:pt idx="2">
                  <c:v>0.19346049000000001</c:v>
                </c:pt>
                <c:pt idx="3">
                  <c:v>0.21253406</c:v>
                </c:pt>
                <c:pt idx="4">
                  <c:v>0.15258856000000001</c:v>
                </c:pt>
                <c:pt idx="5">
                  <c:v>0.10626703</c:v>
                </c:pt>
                <c:pt idx="6">
                  <c:v>7.3569480000000007E-2</c:v>
                </c:pt>
                <c:pt idx="7">
                  <c:v>9.5367850000000004E-2</c:v>
                </c:pt>
              </c:numCache>
            </c:numRef>
          </c:val>
          <c:extLst>
            <c:ext xmlns:c16="http://schemas.microsoft.com/office/drawing/2014/chart" uri="{C3380CC4-5D6E-409C-BE32-E72D297353CC}">
              <c16:uniqueId val="{00000002-777F-432C-9FB2-24F723A33150}"/>
            </c:ext>
          </c:extLst>
        </c:ser>
        <c:dLbls>
          <c:showLegendKey val="0"/>
          <c:showVal val="0"/>
          <c:showCatName val="0"/>
          <c:showSerName val="0"/>
          <c:showPercent val="0"/>
          <c:showBubbleSize val="0"/>
        </c:dLbls>
        <c:gapWidth val="150"/>
        <c:overlap val="100"/>
        <c:axId val="683036592"/>
        <c:axId val="683030112"/>
      </c:barChart>
      <c:catAx>
        <c:axId val="683036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0112"/>
        <c:crosses val="autoZero"/>
        <c:auto val="1"/>
        <c:lblAlgn val="ctr"/>
        <c:lblOffset val="100"/>
        <c:noMultiLvlLbl val="0"/>
      </c:catAx>
      <c:valAx>
        <c:axId val="683030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303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Sheet1!$B$2:$B$11</c:f>
              <c:numCache>
                <c:formatCode>0%</c:formatCode>
                <c:ptCount val="10"/>
                <c:pt idx="0">
                  <c:v>0.44725737999999998</c:v>
                </c:pt>
                <c:pt idx="1">
                  <c:v>0.45147679000000002</c:v>
                </c:pt>
                <c:pt idx="2">
                  <c:v>0.48945147999999999</c:v>
                </c:pt>
                <c:pt idx="3">
                  <c:v>0.35654007999999998</c:v>
                </c:pt>
                <c:pt idx="4">
                  <c:v>0.22151899</c:v>
                </c:pt>
                <c:pt idx="5">
                  <c:v>0.31434599000000002</c:v>
                </c:pt>
                <c:pt idx="6">
                  <c:v>0.20675104999999999</c:v>
                </c:pt>
                <c:pt idx="7">
                  <c:v>0.18987341999999999</c:v>
                </c:pt>
                <c:pt idx="8">
                  <c:v>0.20042193999999999</c:v>
                </c:pt>
                <c:pt idx="9">
                  <c:v>4.2194099999999998E-3</c:v>
                </c:pt>
              </c:numCache>
            </c:numRef>
          </c:val>
          <c:extLst>
            <c:ext xmlns:c16="http://schemas.microsoft.com/office/drawing/2014/chart" uri="{C3380CC4-5D6E-409C-BE32-E72D297353CC}">
              <c16:uniqueId val="{00000000-F1B8-48E6-AADA-8FB265E3609F}"/>
            </c:ext>
          </c:extLst>
        </c:ser>
        <c:ser>
          <c:idx val="1"/>
          <c:order val="1"/>
          <c:tx>
            <c:strRef>
              <c:f>Sheet1!$C$1</c:f>
              <c:strCache>
                <c:ptCount val="1"/>
                <c:pt idx="0">
                  <c:v>UK</c:v>
                </c:pt>
              </c:strCache>
            </c:strRef>
          </c:tx>
          <c:spPr>
            <a:solidFill>
              <a:schemeClr val="accent2"/>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Sheet1!$C$2:$C$11</c:f>
              <c:numCache>
                <c:formatCode>0%</c:formatCode>
                <c:ptCount val="10"/>
                <c:pt idx="0">
                  <c:v>0.45238095</c:v>
                </c:pt>
                <c:pt idx="1">
                  <c:v>0.5</c:v>
                </c:pt>
                <c:pt idx="2">
                  <c:v>0.54761905</c:v>
                </c:pt>
                <c:pt idx="3">
                  <c:v>0.31547618999999999</c:v>
                </c:pt>
                <c:pt idx="4">
                  <c:v>0.27380951999999997</c:v>
                </c:pt>
                <c:pt idx="5">
                  <c:v>0.29166667000000002</c:v>
                </c:pt>
                <c:pt idx="6">
                  <c:v>0.22023809999999999</c:v>
                </c:pt>
                <c:pt idx="7">
                  <c:v>0.19047618999999999</c:v>
                </c:pt>
                <c:pt idx="8">
                  <c:v>0.15476190000000001</c:v>
                </c:pt>
                <c:pt idx="9">
                  <c:v>0</c:v>
                </c:pt>
              </c:numCache>
            </c:numRef>
          </c:val>
          <c:extLst>
            <c:ext xmlns:c16="http://schemas.microsoft.com/office/drawing/2014/chart" uri="{C3380CC4-5D6E-409C-BE32-E72D297353CC}">
              <c16:uniqueId val="{00000001-F1B8-48E6-AADA-8FB265E3609F}"/>
            </c:ext>
          </c:extLst>
        </c:ser>
        <c:ser>
          <c:idx val="2"/>
          <c:order val="2"/>
          <c:tx>
            <c:strRef>
              <c:f>Sheet1!$D$1</c:f>
              <c:strCache>
                <c:ptCount val="1"/>
                <c:pt idx="0">
                  <c:v>DE</c:v>
                </c:pt>
              </c:strCache>
            </c:strRef>
          </c:tx>
          <c:spPr>
            <a:solidFill>
              <a:schemeClr val="accent3"/>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Sheet1!$D$2:$D$11</c:f>
              <c:numCache>
                <c:formatCode>0%</c:formatCode>
                <c:ptCount val="10"/>
                <c:pt idx="0">
                  <c:v>0.44827586000000003</c:v>
                </c:pt>
                <c:pt idx="1">
                  <c:v>0.39408866999999997</c:v>
                </c:pt>
                <c:pt idx="2">
                  <c:v>0.39408866999999997</c:v>
                </c:pt>
                <c:pt idx="3">
                  <c:v>0.31527094</c:v>
                </c:pt>
                <c:pt idx="4">
                  <c:v>0.31034483000000002</c:v>
                </c:pt>
                <c:pt idx="5">
                  <c:v>0.24630542</c:v>
                </c:pt>
                <c:pt idx="6">
                  <c:v>0.21674877000000001</c:v>
                </c:pt>
                <c:pt idx="7">
                  <c:v>0.22167487999999999</c:v>
                </c:pt>
                <c:pt idx="8">
                  <c:v>0.1182266</c:v>
                </c:pt>
                <c:pt idx="9">
                  <c:v>0</c:v>
                </c:pt>
              </c:numCache>
            </c:numRef>
          </c:val>
          <c:extLst>
            <c:ext xmlns:c16="http://schemas.microsoft.com/office/drawing/2014/chart" uri="{C3380CC4-5D6E-409C-BE32-E72D297353CC}">
              <c16:uniqueId val="{00000002-F1B8-48E6-AADA-8FB265E3609F}"/>
            </c:ext>
          </c:extLst>
        </c:ser>
        <c:ser>
          <c:idx val="3"/>
          <c:order val="3"/>
          <c:tx>
            <c:strRef>
              <c:f>Sheet1!$E$1</c:f>
              <c:strCache>
                <c:ptCount val="1"/>
                <c:pt idx="0">
                  <c:v>IT</c:v>
                </c:pt>
              </c:strCache>
            </c:strRef>
          </c:tx>
          <c:spPr>
            <a:solidFill>
              <a:schemeClr val="accent4"/>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Sheet1!$E$2:$E$11</c:f>
              <c:numCache>
                <c:formatCode>0%</c:formatCode>
                <c:ptCount val="10"/>
                <c:pt idx="0">
                  <c:v>0.42914980000000003</c:v>
                </c:pt>
                <c:pt idx="1">
                  <c:v>0.53036437000000003</c:v>
                </c:pt>
                <c:pt idx="2">
                  <c:v>0.32793522000000003</c:v>
                </c:pt>
                <c:pt idx="3">
                  <c:v>0.34412955000000001</c:v>
                </c:pt>
                <c:pt idx="4">
                  <c:v>0.15384614999999999</c:v>
                </c:pt>
                <c:pt idx="5">
                  <c:v>9.3117409999999998E-2</c:v>
                </c:pt>
                <c:pt idx="6">
                  <c:v>0.19433197999999999</c:v>
                </c:pt>
                <c:pt idx="7">
                  <c:v>0.28744939000000003</c:v>
                </c:pt>
                <c:pt idx="8">
                  <c:v>6.0728740000000003E-2</c:v>
                </c:pt>
                <c:pt idx="9">
                  <c:v>8.0971700000000008E-3</c:v>
                </c:pt>
              </c:numCache>
            </c:numRef>
          </c:val>
          <c:extLst>
            <c:ext xmlns:c16="http://schemas.microsoft.com/office/drawing/2014/chart" uri="{C3380CC4-5D6E-409C-BE32-E72D297353CC}">
              <c16:uniqueId val="{00000003-F1B8-48E6-AADA-8FB265E3609F}"/>
            </c:ext>
          </c:extLst>
        </c:ser>
        <c:ser>
          <c:idx val="4"/>
          <c:order val="4"/>
          <c:tx>
            <c:strRef>
              <c:f>Sheet1!$F$1</c:f>
              <c:strCache>
                <c:ptCount val="1"/>
                <c:pt idx="0">
                  <c:v>KR</c:v>
                </c:pt>
              </c:strCache>
            </c:strRef>
          </c:tx>
          <c:spPr>
            <a:solidFill>
              <a:schemeClr val="accent5"/>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Sheet1!$F$2:$F$11</c:f>
              <c:numCache>
                <c:formatCode>0%</c:formatCode>
                <c:ptCount val="10"/>
                <c:pt idx="0">
                  <c:v>0.47468354000000001</c:v>
                </c:pt>
                <c:pt idx="1">
                  <c:v>0.35126582000000001</c:v>
                </c:pt>
                <c:pt idx="2">
                  <c:v>0.40506329000000002</c:v>
                </c:pt>
                <c:pt idx="3">
                  <c:v>0.30063290999999998</c:v>
                </c:pt>
                <c:pt idx="4">
                  <c:v>0.18987341999999999</c:v>
                </c:pt>
                <c:pt idx="5">
                  <c:v>0.16455696</c:v>
                </c:pt>
                <c:pt idx="6">
                  <c:v>0.22151899</c:v>
                </c:pt>
                <c:pt idx="7">
                  <c:v>8.5443039999999998E-2</c:v>
                </c:pt>
                <c:pt idx="8">
                  <c:v>0.21202531999999999</c:v>
                </c:pt>
                <c:pt idx="9">
                  <c:v>6.3291099999999998E-3</c:v>
                </c:pt>
              </c:numCache>
            </c:numRef>
          </c:val>
          <c:extLst>
            <c:ext xmlns:c16="http://schemas.microsoft.com/office/drawing/2014/chart" uri="{C3380CC4-5D6E-409C-BE32-E72D297353CC}">
              <c16:uniqueId val="{00000004-F1B8-48E6-AADA-8FB265E3609F}"/>
            </c:ext>
          </c:extLst>
        </c:ser>
        <c:ser>
          <c:idx val="5"/>
          <c:order val="5"/>
          <c:tx>
            <c:strRef>
              <c:f>Sheet1!$G$1</c:f>
              <c:strCache>
                <c:ptCount val="1"/>
                <c:pt idx="0">
                  <c:v>AU</c:v>
                </c:pt>
              </c:strCache>
            </c:strRef>
          </c:tx>
          <c:spPr>
            <a:solidFill>
              <a:schemeClr val="accent6"/>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Sheet1!$G$2:$G$11</c:f>
              <c:numCache>
                <c:formatCode>0%</c:formatCode>
                <c:ptCount val="10"/>
                <c:pt idx="0">
                  <c:v>0.46192893000000002</c:v>
                </c:pt>
                <c:pt idx="1">
                  <c:v>0.49238578999999999</c:v>
                </c:pt>
                <c:pt idx="2">
                  <c:v>0.43654821999999999</c:v>
                </c:pt>
                <c:pt idx="3">
                  <c:v>0.31472081000000002</c:v>
                </c:pt>
                <c:pt idx="4">
                  <c:v>0.19796954</c:v>
                </c:pt>
                <c:pt idx="5">
                  <c:v>0.19796954</c:v>
                </c:pt>
                <c:pt idx="6">
                  <c:v>0.10659898</c:v>
                </c:pt>
                <c:pt idx="7">
                  <c:v>0.14213197999999999</c:v>
                </c:pt>
                <c:pt idx="8">
                  <c:v>0.10659898</c:v>
                </c:pt>
                <c:pt idx="9">
                  <c:v>2.0304570000000001E-2</c:v>
                </c:pt>
              </c:numCache>
            </c:numRef>
          </c:val>
          <c:extLst>
            <c:ext xmlns:c16="http://schemas.microsoft.com/office/drawing/2014/chart" uri="{C3380CC4-5D6E-409C-BE32-E72D297353CC}">
              <c16:uniqueId val="{00000005-F1B8-48E6-AADA-8FB265E3609F}"/>
            </c:ext>
          </c:extLst>
        </c:ser>
        <c:ser>
          <c:idx val="6"/>
          <c:order val="6"/>
          <c:tx>
            <c:strRef>
              <c:f>Sheet1!$H$1</c:f>
              <c:strCache>
                <c:ptCount val="1"/>
                <c:pt idx="0">
                  <c:v>IN</c:v>
                </c:pt>
              </c:strCache>
            </c:strRef>
          </c:tx>
          <c:spPr>
            <a:solidFill>
              <a:schemeClr val="accent1">
                <a:lumMod val="60000"/>
              </a:schemeClr>
            </a:solidFill>
            <a:ln>
              <a:noFill/>
            </a:ln>
            <a:effectLst/>
          </c:spPr>
          <c:invertIfNegative val="0"/>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Sheet1!$H$2:$H$11</c:f>
              <c:numCache>
                <c:formatCode>0%</c:formatCode>
                <c:ptCount val="10"/>
                <c:pt idx="0">
                  <c:v>0.49046321999999998</c:v>
                </c:pt>
                <c:pt idx="1">
                  <c:v>0.70027247999999997</c:v>
                </c:pt>
                <c:pt idx="2">
                  <c:v>0.59128064999999996</c:v>
                </c:pt>
                <c:pt idx="3">
                  <c:v>0.42779292000000002</c:v>
                </c:pt>
                <c:pt idx="4">
                  <c:v>0.35967302000000001</c:v>
                </c:pt>
                <c:pt idx="5">
                  <c:v>0.48773842000000001</c:v>
                </c:pt>
                <c:pt idx="6">
                  <c:v>0.32152588999999998</c:v>
                </c:pt>
                <c:pt idx="7">
                  <c:v>0.21253406</c:v>
                </c:pt>
                <c:pt idx="8">
                  <c:v>0.30245232</c:v>
                </c:pt>
                <c:pt idx="9">
                  <c:v>0</c:v>
                </c:pt>
              </c:numCache>
            </c:numRef>
          </c:val>
          <c:extLst>
            <c:ext xmlns:c16="http://schemas.microsoft.com/office/drawing/2014/chart" uri="{C3380CC4-5D6E-409C-BE32-E72D297353CC}">
              <c16:uniqueId val="{00000006-F1B8-48E6-AADA-8FB265E3609F}"/>
            </c:ext>
          </c:extLst>
        </c:ser>
        <c:dLbls>
          <c:showLegendKey val="0"/>
          <c:showVal val="0"/>
          <c:showCatName val="0"/>
          <c:showSerName val="0"/>
          <c:showPercent val="0"/>
          <c:showBubbleSize val="0"/>
        </c:dLbls>
        <c:gapWidth val="219"/>
        <c:overlap val="-27"/>
        <c:axId val="2034130928"/>
        <c:axId val="2034135968"/>
      </c:barChart>
      <c:lineChart>
        <c:grouping val="standard"/>
        <c:varyColors val="0"/>
        <c:ser>
          <c:idx val="7"/>
          <c:order val="7"/>
          <c:tx>
            <c:strRef>
              <c:f>Sheet1!$I$1</c:f>
              <c:strCache>
                <c:ptCount val="1"/>
                <c:pt idx="0">
                  <c:v>All Respondents</c:v>
                </c:pt>
              </c:strCache>
            </c:strRef>
          </c:tx>
          <c:spPr>
            <a:ln w="28575" cap="rnd">
              <a:solidFill>
                <a:schemeClr val="accent2">
                  <a:lumMod val="60000"/>
                </a:schemeClr>
              </a:solidFill>
              <a:prstDash val="dash"/>
              <a:round/>
            </a:ln>
            <a:effectLst/>
          </c:spPr>
          <c:marker>
            <c:symbol val="none"/>
          </c:marker>
          <c:cat>
            <c:strRef>
              <c:f>Sheet1!$A$2:$A$11</c:f>
              <c:strCache>
                <c:ptCount val="10"/>
                <c:pt idx="0">
                  <c:v>general web search</c:v>
                </c:pt>
                <c:pt idx="1">
                  <c:v>health care professional</c:v>
                </c:pt>
                <c:pt idx="2">
                  <c:v>brand website</c:v>
                </c:pt>
                <c:pt idx="3">
                  <c:v>ingredient website</c:v>
                </c:pt>
                <c:pt idx="4">
                  <c:v>Friends/family case studies</c:v>
                </c:pt>
                <c:pt idx="5">
                  <c:v>health app/wearable</c:v>
                </c:pt>
                <c:pt idx="6">
                  <c:v>Mainstream media news coverage</c:v>
                </c:pt>
                <c:pt idx="7">
                  <c:v>go directly to research papers</c:v>
                </c:pt>
                <c:pt idx="8">
                  <c:v>Online influencer</c:v>
                </c:pt>
                <c:pt idx="9">
                  <c:v>Other </c:v>
                </c:pt>
              </c:strCache>
            </c:strRef>
          </c:cat>
          <c:val>
            <c:numRef>
              <c:f>Sheet1!$I$2:$I$11</c:f>
              <c:numCache>
                <c:formatCode>0%</c:formatCode>
                <c:ptCount val="10"/>
                <c:pt idx="0">
                  <c:v>0.47856122000000001</c:v>
                </c:pt>
                <c:pt idx="1">
                  <c:v>0.44473559000000001</c:v>
                </c:pt>
                <c:pt idx="2">
                  <c:v>0.40662219999999999</c:v>
                </c:pt>
                <c:pt idx="3">
                  <c:v>0.27894235000000001</c:v>
                </c:pt>
                <c:pt idx="4">
                  <c:v>0.20343020000000001</c:v>
                </c:pt>
                <c:pt idx="5">
                  <c:v>0.17722725</c:v>
                </c:pt>
                <c:pt idx="6">
                  <c:v>0.15507383999999999</c:v>
                </c:pt>
                <c:pt idx="7">
                  <c:v>0.13696999000000001</c:v>
                </c:pt>
                <c:pt idx="8">
                  <c:v>0.10719389999999999</c:v>
                </c:pt>
                <c:pt idx="9">
                  <c:v>2.167699E-2</c:v>
                </c:pt>
              </c:numCache>
            </c:numRef>
          </c:val>
          <c:smooth val="0"/>
          <c:extLst>
            <c:ext xmlns:c16="http://schemas.microsoft.com/office/drawing/2014/chart" uri="{C3380CC4-5D6E-409C-BE32-E72D297353CC}">
              <c16:uniqueId val="{00000007-F1B8-48E6-AADA-8FB265E3609F}"/>
            </c:ext>
          </c:extLst>
        </c:ser>
        <c:dLbls>
          <c:showLegendKey val="0"/>
          <c:showVal val="0"/>
          <c:showCatName val="0"/>
          <c:showSerName val="0"/>
          <c:showPercent val="0"/>
          <c:showBubbleSize val="0"/>
        </c:dLbls>
        <c:marker val="1"/>
        <c:smooth val="0"/>
        <c:axId val="2034130928"/>
        <c:axId val="2034135968"/>
      </c:lineChart>
      <c:catAx>
        <c:axId val="203413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35968"/>
        <c:crosses val="autoZero"/>
        <c:auto val="1"/>
        <c:lblAlgn val="ctr"/>
        <c:lblOffset val="100"/>
        <c:noMultiLvlLbl val="0"/>
      </c:catAx>
      <c:valAx>
        <c:axId val="20341359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4130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622" name="Google Shape;62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690" name="Google Shape;69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4" name="Google Shape;72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3" name="Google Shape;73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64" name="Google Shape;16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9" name="Google Shape;76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778" name="Google Shape;77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4" name="Google Shape;79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803" name="Google Shape;80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812" name="Google Shape;81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1" name="Google Shape;82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0" name="Google Shape;83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7" name="Google Shape;85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5" name="Google Shape;87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4" name="Google Shape;88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893" name="Google Shape;89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2" name="Google Shape;90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1" name="Google Shape;91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0" name="Google Shape;92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9" name="Google Shape;92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8" name="Google Shape;93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7" name="Google Shape;94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6" name="Google Shape;95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5" name="Google Shape;96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992" name="Google Shape;992;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9" name="Google Shape;99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8" name="Google Shape;100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7" name="Google Shape;101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6" name="Google Shape;102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5" name="Google Shape;1035;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4" name="Google Shape;104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5" name="Google Shape;105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6" name="Google Shape;1066;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7" name="Google Shape;1077;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8" name="Google Shape;108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9" name="Google Shape;1099;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0" name="Google Shape;1110;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1" name="Google Shape;1121;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2" name="Google Shape;1132;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141" name="Google Shape;1141;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8" name="Google Shape;1148;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8" name="Google Shape;1158;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7" name="Google Shape;1167;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6" name="Google Shape;1176;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5" name="Google Shape;1185;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194" name="Google Shape;1194;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1" name="Google Shape;1201;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0" name="Google Shape;1210;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9" name="Google Shape;1219;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8" name="Google Shape;1228;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7" name="Google Shape;1237;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4" name="Google Shape;1244;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3" name="Google Shape;1253;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2" name="Google Shape;1262;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1" name="Google Shape;1271;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0" name="Google Shape;1280;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9" name="Google Shape;1289;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298" name="Google Shape;1298;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7" name="Google Shape;1317;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 name="Shape 10"/>
        <p:cNvGrpSpPr/>
        <p:nvPr/>
      </p:nvGrpSpPr>
      <p:grpSpPr>
        <a:xfrm>
          <a:off x="0" y="0"/>
          <a:ext cx="0" cy="0"/>
          <a:chOff x="0" y="0"/>
          <a:chExt cx="0" cy="0"/>
        </a:xfrm>
      </p:grpSpPr>
      <p:sp>
        <p:nvSpPr>
          <p:cNvPr id="11" name="Google Shape;11;p100"/>
          <p:cNvSpPr/>
          <p:nvPr>
            <p:ph idx="2" type="pic"/>
          </p:nvPr>
        </p:nvSpPr>
        <p:spPr>
          <a:xfrm>
            <a:off x="0" y="0"/>
            <a:ext cx="5824538" cy="6858000"/>
          </a:xfrm>
          <a:prstGeom prst="homePlate">
            <a:avLst>
              <a:gd fmla="val 50000" name="adj"/>
            </a:avLst>
          </a:prstGeom>
          <a:solidFill>
            <a:schemeClr val="lt1"/>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33" name="Shape 33"/>
        <p:cNvGrpSpPr/>
        <p:nvPr/>
      </p:nvGrpSpPr>
      <p:grpSpPr>
        <a:xfrm>
          <a:off x="0" y="0"/>
          <a:ext cx="0" cy="0"/>
          <a:chOff x="0" y="0"/>
          <a:chExt cx="0" cy="0"/>
        </a:xfrm>
      </p:grpSpPr>
      <p:sp>
        <p:nvSpPr>
          <p:cNvPr id="34" name="Google Shape;34;p118"/>
          <p:cNvSpPr/>
          <p:nvPr>
            <p:ph idx="2" type="pic"/>
          </p:nvPr>
        </p:nvSpPr>
        <p:spPr>
          <a:xfrm>
            <a:off x="5104607" y="2757488"/>
            <a:ext cx="1982787" cy="2503829"/>
          </a:xfrm>
          <a:prstGeom prst="flowChartOffpageConnector">
            <a:avLst/>
          </a:prstGeom>
          <a:solidFill>
            <a:schemeClr val="lt1"/>
          </a:solidFill>
          <a:ln>
            <a:noFill/>
          </a:ln>
        </p:spPr>
      </p:sp>
      <p:sp>
        <p:nvSpPr>
          <p:cNvPr id="35" name="Google Shape;35;p118"/>
          <p:cNvSpPr/>
          <p:nvPr>
            <p:ph idx="3" type="pic"/>
          </p:nvPr>
        </p:nvSpPr>
        <p:spPr>
          <a:xfrm>
            <a:off x="1700226" y="2757488"/>
            <a:ext cx="1982787" cy="2503829"/>
          </a:xfrm>
          <a:prstGeom prst="flowChartOffpageConnector">
            <a:avLst/>
          </a:prstGeom>
          <a:solidFill>
            <a:schemeClr val="lt1"/>
          </a:solidFill>
          <a:ln>
            <a:noFill/>
          </a:ln>
        </p:spPr>
      </p:sp>
      <p:sp>
        <p:nvSpPr>
          <p:cNvPr id="36" name="Google Shape;36;p118"/>
          <p:cNvSpPr/>
          <p:nvPr>
            <p:ph idx="4" type="pic"/>
          </p:nvPr>
        </p:nvSpPr>
        <p:spPr>
          <a:xfrm>
            <a:off x="8508988" y="2757488"/>
            <a:ext cx="1982787" cy="2503829"/>
          </a:xfrm>
          <a:prstGeom prst="flowChartOffpageConnector">
            <a:avLst/>
          </a:prstGeom>
          <a:solidFill>
            <a:schemeClr val="lt1"/>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37" name="Shape 3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8" name="Shape 3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9" name="Shape 3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2_Title and Content">
    <p:spTree>
      <p:nvGrpSpPr>
        <p:cNvPr id="46" name="Shape 46"/>
        <p:cNvGrpSpPr/>
        <p:nvPr/>
      </p:nvGrpSpPr>
      <p:grpSpPr>
        <a:xfrm>
          <a:off x="0" y="0"/>
          <a:ext cx="0" cy="0"/>
          <a:chOff x="0" y="0"/>
          <a:chExt cx="0" cy="0"/>
        </a:xfrm>
      </p:grpSpPr>
      <p:pic>
        <p:nvPicPr>
          <p:cNvPr descr="A green and blue magnifying glass with a foot print" id="47" name="Google Shape;47;p103"/>
          <p:cNvPicPr preferRelativeResize="0"/>
          <p:nvPr/>
        </p:nvPicPr>
        <p:blipFill rotWithShape="1">
          <a:blip r:embed="rId2">
            <a:alphaModFix/>
          </a:blip>
          <a:srcRect b="0" l="0" r="0" t="0"/>
          <a:stretch/>
        </p:blipFill>
        <p:spPr>
          <a:xfrm>
            <a:off x="9869424" y="0"/>
            <a:ext cx="2322576" cy="929030"/>
          </a:xfrm>
          <a:prstGeom prst="rect">
            <a:avLst/>
          </a:prstGeom>
          <a:noFill/>
          <a:ln>
            <a:noFill/>
          </a:ln>
        </p:spPr>
      </p:pic>
      <p:sp>
        <p:nvSpPr>
          <p:cNvPr id="48" name="Google Shape;48;p103"/>
          <p:cNvSpPr/>
          <p:nvPr>
            <p:ph idx="2" type="pic"/>
          </p:nvPr>
        </p:nvSpPr>
        <p:spPr>
          <a:xfrm>
            <a:off x="717550" y="0"/>
            <a:ext cx="4233863" cy="5865813"/>
          </a:xfrm>
          <a:prstGeom prst="rect">
            <a:avLst/>
          </a:prstGeom>
          <a:solidFill>
            <a:schemeClr val="lt1"/>
          </a:solidFill>
          <a:ln>
            <a:noFill/>
          </a:ln>
        </p:spPr>
      </p:sp>
      <p:sp>
        <p:nvSpPr>
          <p:cNvPr id="49" name="Google Shape;49;p103"/>
          <p:cNvSpPr txBox="1"/>
          <p:nvPr/>
        </p:nvSpPr>
        <p:spPr>
          <a:xfrm>
            <a:off x="7784328" y="6501792"/>
            <a:ext cx="3569472" cy="24618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chemeClr val="dk1"/>
              </a:buClr>
              <a:buSzPts val="1000"/>
              <a:buFont typeface="Arial"/>
              <a:buNone/>
            </a:pPr>
            <a:r>
              <a:rPr b="0" i="0" lang="en-US" sz="1000" u="none" cap="none" strike="noStrike">
                <a:solidFill>
                  <a:schemeClr val="dk1"/>
                </a:solidFill>
                <a:latin typeface="Arial"/>
                <a:ea typeface="Arial"/>
                <a:cs typeface="Arial"/>
                <a:sym typeface="Arial"/>
              </a:rPr>
              <a:t>ITC 2024 Consumer Supplement Survey: Omega-3 Users</a:t>
            </a:r>
            <a:endParaRPr b="0" i="0" sz="1800" u="none" cap="none" strike="noStrike">
              <a:solidFill>
                <a:schemeClr val="dk1"/>
              </a:solidFill>
              <a:latin typeface="Arial"/>
              <a:ea typeface="Arial"/>
              <a:cs typeface="Arial"/>
              <a:sym typeface="Arial"/>
            </a:endParaRPr>
          </a:p>
        </p:txBody>
      </p:sp>
      <p:sp>
        <p:nvSpPr>
          <p:cNvPr id="50" name="Google Shape;50;p103"/>
          <p:cNvSpPr/>
          <p:nvPr/>
        </p:nvSpPr>
        <p:spPr>
          <a:xfrm>
            <a:off x="11353800" y="6384985"/>
            <a:ext cx="546265" cy="473015"/>
          </a:xfrm>
          <a:prstGeom prst="rect">
            <a:avLst/>
          </a:prstGeom>
          <a:solidFill>
            <a:srgbClr val="42B74D"/>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000"/>
              <a:buFont typeface="Arial"/>
              <a:buNone/>
            </a:pPr>
            <a:fld id="{00000000-1234-1234-1234-123412341234}" type="slidenum">
              <a:rPr b="0" i="0" lang="en-US"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1" name="Shape 51"/>
        <p:cNvGrpSpPr/>
        <p:nvPr/>
      </p:nvGrpSpPr>
      <p:grpSpPr>
        <a:xfrm>
          <a:off x="0" y="0"/>
          <a:ext cx="0" cy="0"/>
          <a:chOff x="0" y="0"/>
          <a:chExt cx="0" cy="0"/>
        </a:xfrm>
      </p:grpSpPr>
      <p:sp>
        <p:nvSpPr>
          <p:cNvPr id="52" name="Google Shape;52;p104"/>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2800"/>
              <a:buFont typeface="Arial Black"/>
              <a:buNone/>
              <a:defRPr b="1" i="0" sz="2800" cap="none">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04"/>
          <p:cNvSpPr/>
          <p:nvPr/>
        </p:nvSpPr>
        <p:spPr>
          <a:xfrm>
            <a:off x="190005" y="-45018"/>
            <a:ext cx="546265" cy="726055"/>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 name="Google Shape;54;p104"/>
          <p:cNvSpPr txBox="1"/>
          <p:nvPr/>
        </p:nvSpPr>
        <p:spPr>
          <a:xfrm>
            <a:off x="7736619" y="6501792"/>
            <a:ext cx="3621819" cy="24618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chemeClr val="dk1"/>
              </a:buClr>
              <a:buSzPts val="1000"/>
              <a:buFont typeface="Arial"/>
              <a:buNone/>
            </a:pPr>
            <a:r>
              <a:rPr b="0" i="0" lang="en-US" sz="1000" u="none" cap="none" strike="noStrike">
                <a:solidFill>
                  <a:schemeClr val="dk1"/>
                </a:solidFill>
                <a:latin typeface="Arial"/>
                <a:ea typeface="Arial"/>
                <a:cs typeface="Arial"/>
                <a:sym typeface="Arial"/>
              </a:rPr>
              <a:t>ITC 2024 Consumer Supplement Survey: Prebiotic Users</a:t>
            </a:r>
            <a:endParaRPr b="0" i="0" sz="1800" u="none" cap="none" strike="noStrike">
              <a:solidFill>
                <a:schemeClr val="dk1"/>
              </a:solidFill>
              <a:latin typeface="Arial"/>
              <a:ea typeface="Arial"/>
              <a:cs typeface="Arial"/>
              <a:sym typeface="Arial"/>
            </a:endParaRPr>
          </a:p>
        </p:txBody>
      </p:sp>
      <p:sp>
        <p:nvSpPr>
          <p:cNvPr id="55" name="Google Shape;55;p104"/>
          <p:cNvSpPr/>
          <p:nvPr/>
        </p:nvSpPr>
        <p:spPr>
          <a:xfrm>
            <a:off x="11353800" y="6384985"/>
            <a:ext cx="546265" cy="473015"/>
          </a:xfrm>
          <a:prstGeom prst="rect">
            <a:avLst/>
          </a:prstGeom>
          <a:solidFill>
            <a:srgbClr val="42B74D"/>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000"/>
              <a:buFont typeface="Arial"/>
              <a:buNone/>
            </a:pPr>
            <a:fld id="{00000000-1234-1234-1234-123412341234}" type="slidenum">
              <a:rPr b="0" i="0" lang="en-US"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descr="A green and blue magnifying glass with a foot print&#10;&#10;Description automatically generated" id="56" name="Google Shape;56;p104"/>
          <p:cNvPicPr preferRelativeResize="0"/>
          <p:nvPr/>
        </p:nvPicPr>
        <p:blipFill rotWithShape="1">
          <a:blip r:embed="rId2">
            <a:alphaModFix/>
          </a:blip>
          <a:srcRect b="0" l="0" r="0" t="0"/>
          <a:stretch/>
        </p:blipFill>
        <p:spPr>
          <a:xfrm>
            <a:off x="9869424" y="0"/>
            <a:ext cx="2322576" cy="92903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7" name="Shape 57"/>
        <p:cNvGrpSpPr/>
        <p:nvPr/>
      </p:nvGrpSpPr>
      <p:grpSpPr>
        <a:xfrm>
          <a:off x="0" y="0"/>
          <a:ext cx="0" cy="0"/>
          <a:chOff x="0" y="0"/>
          <a:chExt cx="0" cy="0"/>
        </a:xfrm>
      </p:grpSpPr>
      <p:sp>
        <p:nvSpPr>
          <p:cNvPr id="58" name="Google Shape;58;p122"/>
          <p:cNvSpPr/>
          <p:nvPr>
            <p:ph idx="2" type="pic"/>
          </p:nvPr>
        </p:nvSpPr>
        <p:spPr>
          <a:xfrm>
            <a:off x="0" y="0"/>
            <a:ext cx="5824538" cy="6858000"/>
          </a:xfrm>
          <a:prstGeom prst="homePlate">
            <a:avLst>
              <a:gd fmla="val 50000" name="adj"/>
            </a:avLst>
          </a:prstGeom>
          <a:solidFill>
            <a:schemeClr val="lt1"/>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9" name="Shape 59"/>
        <p:cNvGrpSpPr/>
        <p:nvPr/>
      </p:nvGrpSpPr>
      <p:grpSpPr>
        <a:xfrm>
          <a:off x="0" y="0"/>
          <a:ext cx="0" cy="0"/>
          <a:chOff x="0" y="0"/>
          <a:chExt cx="0" cy="0"/>
        </a:xfrm>
      </p:grpSpPr>
      <p:sp>
        <p:nvSpPr>
          <p:cNvPr id="60" name="Google Shape;60;p123"/>
          <p:cNvSpPr/>
          <p:nvPr>
            <p:ph idx="2" type="pic"/>
          </p:nvPr>
        </p:nvSpPr>
        <p:spPr>
          <a:xfrm>
            <a:off x="5821208" y="1420837"/>
            <a:ext cx="5773268" cy="4016326"/>
          </a:xfrm>
          <a:prstGeom prst="flowChartPunchedTape">
            <a:avLst/>
          </a:prstGeom>
          <a:solidFill>
            <a:schemeClr val="lt1"/>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61" name="Shape 61"/>
        <p:cNvGrpSpPr/>
        <p:nvPr/>
      </p:nvGrpSpPr>
      <p:grpSpPr>
        <a:xfrm>
          <a:off x="0" y="0"/>
          <a:ext cx="0" cy="0"/>
          <a:chOff x="0" y="0"/>
          <a:chExt cx="0" cy="0"/>
        </a:xfrm>
      </p:grpSpPr>
      <p:sp>
        <p:nvSpPr>
          <p:cNvPr id="62" name="Google Shape;62;p124"/>
          <p:cNvSpPr/>
          <p:nvPr>
            <p:ph idx="2" type="pic"/>
          </p:nvPr>
        </p:nvSpPr>
        <p:spPr>
          <a:xfrm>
            <a:off x="6991741" y="992187"/>
            <a:ext cx="4233863" cy="5865813"/>
          </a:xfrm>
          <a:prstGeom prst="rect">
            <a:avLst/>
          </a:prstGeom>
          <a:solidFill>
            <a:schemeClr val="lt1"/>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3" name="Shape 63"/>
        <p:cNvGrpSpPr/>
        <p:nvPr/>
      </p:nvGrpSpPr>
      <p:grpSpPr>
        <a:xfrm>
          <a:off x="0" y="0"/>
          <a:ext cx="0" cy="0"/>
          <a:chOff x="0" y="0"/>
          <a:chExt cx="0" cy="0"/>
        </a:xfrm>
      </p:grpSpPr>
      <p:sp>
        <p:nvSpPr>
          <p:cNvPr id="64" name="Google Shape;64;p125"/>
          <p:cNvSpPr/>
          <p:nvPr>
            <p:ph idx="2" type="pic"/>
          </p:nvPr>
        </p:nvSpPr>
        <p:spPr>
          <a:xfrm>
            <a:off x="1504950" y="0"/>
            <a:ext cx="5078413" cy="6858000"/>
          </a:xfrm>
          <a:prstGeom prst="flowChartOffpageConnector">
            <a:avLst/>
          </a:prstGeom>
          <a:solidFill>
            <a:schemeClr val="lt1"/>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5" name="Shape 65"/>
        <p:cNvGrpSpPr/>
        <p:nvPr/>
      </p:nvGrpSpPr>
      <p:grpSpPr>
        <a:xfrm>
          <a:off x="0" y="0"/>
          <a:ext cx="0" cy="0"/>
          <a:chOff x="0" y="0"/>
          <a:chExt cx="0" cy="0"/>
        </a:xfrm>
      </p:grpSpPr>
      <p:sp>
        <p:nvSpPr>
          <p:cNvPr id="66" name="Google Shape;66;p126"/>
          <p:cNvSpPr/>
          <p:nvPr>
            <p:ph idx="2" type="pic"/>
          </p:nvPr>
        </p:nvSpPr>
        <p:spPr>
          <a:xfrm>
            <a:off x="0" y="0"/>
            <a:ext cx="6907213" cy="4010025"/>
          </a:xfrm>
          <a:prstGeom prst="round2DiagRect">
            <a:avLst>
              <a:gd fmla="val 16667" name="adj1"/>
              <a:gd fmla="val 0" name="adj2"/>
            </a:avLst>
          </a:prstGeom>
          <a:solidFill>
            <a:schemeClr val="lt1"/>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7" name="Shape 67"/>
        <p:cNvGrpSpPr/>
        <p:nvPr/>
      </p:nvGrpSpPr>
      <p:grpSpPr>
        <a:xfrm>
          <a:off x="0" y="0"/>
          <a:ext cx="0" cy="0"/>
          <a:chOff x="0" y="0"/>
          <a:chExt cx="0" cy="0"/>
        </a:xfrm>
      </p:grpSpPr>
      <p:sp>
        <p:nvSpPr>
          <p:cNvPr id="68" name="Google Shape;68;p127"/>
          <p:cNvSpPr/>
          <p:nvPr>
            <p:ph idx="2" type="pic"/>
          </p:nvPr>
        </p:nvSpPr>
        <p:spPr>
          <a:xfrm>
            <a:off x="0" y="0"/>
            <a:ext cx="3235325" cy="4051300"/>
          </a:xfrm>
          <a:prstGeom prst="flowChartOffpageConnector">
            <a:avLst/>
          </a:prstGeom>
          <a:solidFill>
            <a:schemeClr val="lt1"/>
          </a:solidFill>
          <a:ln>
            <a:noFill/>
          </a:ln>
        </p:spPr>
      </p:sp>
      <p:sp>
        <p:nvSpPr>
          <p:cNvPr id="69" name="Google Shape;69;p127"/>
          <p:cNvSpPr/>
          <p:nvPr>
            <p:ph idx="3" type="pic"/>
          </p:nvPr>
        </p:nvSpPr>
        <p:spPr>
          <a:xfrm>
            <a:off x="8956675" y="0"/>
            <a:ext cx="3235325" cy="4051300"/>
          </a:xfrm>
          <a:prstGeom prst="flowChartOffpageConnector">
            <a:avLst/>
          </a:prstGeom>
          <a:solidFill>
            <a:schemeClr val="lt1"/>
          </a:solidFill>
          <a:ln>
            <a:noFill/>
          </a:ln>
        </p:spPr>
      </p:sp>
      <p:sp>
        <p:nvSpPr>
          <p:cNvPr id="70" name="Google Shape;70;p127"/>
          <p:cNvSpPr/>
          <p:nvPr>
            <p:ph idx="4" type="pic"/>
          </p:nvPr>
        </p:nvSpPr>
        <p:spPr>
          <a:xfrm>
            <a:off x="4478337" y="2806700"/>
            <a:ext cx="3235325" cy="4051300"/>
          </a:xfrm>
          <a:prstGeom prst="rect">
            <a:avLst/>
          </a:prstGeom>
          <a:solidFill>
            <a:schemeClr val="lt1"/>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1" name="Shape 71"/>
        <p:cNvGrpSpPr/>
        <p:nvPr/>
      </p:nvGrpSpPr>
      <p:grpSpPr>
        <a:xfrm>
          <a:off x="0" y="0"/>
          <a:ext cx="0" cy="0"/>
          <a:chOff x="0" y="0"/>
          <a:chExt cx="0" cy="0"/>
        </a:xfrm>
      </p:grpSpPr>
      <p:sp>
        <p:nvSpPr>
          <p:cNvPr id="72" name="Google Shape;72;p128"/>
          <p:cNvSpPr/>
          <p:nvPr>
            <p:ph idx="2" type="pic"/>
          </p:nvPr>
        </p:nvSpPr>
        <p:spPr>
          <a:xfrm>
            <a:off x="6357938" y="717550"/>
            <a:ext cx="5834062" cy="2124075"/>
          </a:xfrm>
          <a:prstGeom prst="rect">
            <a:avLst/>
          </a:prstGeom>
          <a:solidFill>
            <a:schemeClr val="lt1"/>
          </a:solidFill>
          <a:ln>
            <a:noFill/>
          </a:ln>
        </p:spPr>
      </p:sp>
      <p:sp>
        <p:nvSpPr>
          <p:cNvPr id="73" name="Google Shape;73;p128"/>
          <p:cNvSpPr/>
          <p:nvPr>
            <p:ph idx="3" type="pic"/>
          </p:nvPr>
        </p:nvSpPr>
        <p:spPr>
          <a:xfrm>
            <a:off x="0" y="4065659"/>
            <a:ext cx="5834062" cy="2124075"/>
          </a:xfrm>
          <a:prstGeom prst="rect">
            <a:avLst/>
          </a:prstGeom>
          <a:solidFill>
            <a:schemeClr val="lt1"/>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74" name="Shape 74"/>
        <p:cNvGrpSpPr/>
        <p:nvPr/>
      </p:nvGrpSpPr>
      <p:grpSpPr>
        <a:xfrm>
          <a:off x="0" y="0"/>
          <a:ext cx="0" cy="0"/>
          <a:chOff x="0" y="0"/>
          <a:chExt cx="0" cy="0"/>
        </a:xfrm>
      </p:grpSpPr>
      <p:sp>
        <p:nvSpPr>
          <p:cNvPr id="75" name="Google Shape;75;p129"/>
          <p:cNvSpPr/>
          <p:nvPr>
            <p:ph idx="2" type="pic"/>
          </p:nvPr>
        </p:nvSpPr>
        <p:spPr>
          <a:xfrm>
            <a:off x="5104607" y="2757488"/>
            <a:ext cx="1982787" cy="2503829"/>
          </a:xfrm>
          <a:prstGeom prst="flowChartOffpageConnector">
            <a:avLst/>
          </a:prstGeom>
          <a:solidFill>
            <a:schemeClr val="lt1"/>
          </a:solidFill>
          <a:ln>
            <a:noFill/>
          </a:ln>
        </p:spPr>
      </p:sp>
      <p:sp>
        <p:nvSpPr>
          <p:cNvPr id="76" name="Google Shape;76;p129"/>
          <p:cNvSpPr/>
          <p:nvPr>
            <p:ph idx="3" type="pic"/>
          </p:nvPr>
        </p:nvSpPr>
        <p:spPr>
          <a:xfrm>
            <a:off x="1700226" y="2757488"/>
            <a:ext cx="1982787" cy="2503829"/>
          </a:xfrm>
          <a:prstGeom prst="flowChartOffpageConnector">
            <a:avLst/>
          </a:prstGeom>
          <a:solidFill>
            <a:schemeClr val="lt1"/>
          </a:solidFill>
          <a:ln>
            <a:noFill/>
          </a:ln>
        </p:spPr>
      </p:sp>
      <p:sp>
        <p:nvSpPr>
          <p:cNvPr id="77" name="Google Shape;77;p129"/>
          <p:cNvSpPr/>
          <p:nvPr>
            <p:ph idx="4" type="pic"/>
          </p:nvPr>
        </p:nvSpPr>
        <p:spPr>
          <a:xfrm>
            <a:off x="8508988" y="2757488"/>
            <a:ext cx="1982787" cy="2503829"/>
          </a:xfrm>
          <a:prstGeom prst="flowChartOffpageConnector">
            <a:avLst/>
          </a:prstGeom>
          <a:solidFill>
            <a:schemeClr val="lt1"/>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2_Title and Content">
    <p:spTree>
      <p:nvGrpSpPr>
        <p:cNvPr id="84" name="Shape 84"/>
        <p:cNvGrpSpPr/>
        <p:nvPr/>
      </p:nvGrpSpPr>
      <p:grpSpPr>
        <a:xfrm>
          <a:off x="0" y="0"/>
          <a:ext cx="0" cy="0"/>
          <a:chOff x="0" y="0"/>
          <a:chExt cx="0" cy="0"/>
        </a:xfrm>
      </p:grpSpPr>
      <p:pic>
        <p:nvPicPr>
          <p:cNvPr descr="A green and blue magnifying glass with a foot print" id="85" name="Google Shape;85;p106"/>
          <p:cNvPicPr preferRelativeResize="0"/>
          <p:nvPr/>
        </p:nvPicPr>
        <p:blipFill rotWithShape="1">
          <a:blip r:embed="rId2">
            <a:alphaModFix/>
          </a:blip>
          <a:srcRect b="0" l="0" r="0" t="0"/>
          <a:stretch/>
        </p:blipFill>
        <p:spPr>
          <a:xfrm>
            <a:off x="9869424" y="0"/>
            <a:ext cx="2322576" cy="929030"/>
          </a:xfrm>
          <a:prstGeom prst="rect">
            <a:avLst/>
          </a:prstGeom>
          <a:noFill/>
          <a:ln>
            <a:noFill/>
          </a:ln>
        </p:spPr>
      </p:pic>
      <p:sp>
        <p:nvSpPr>
          <p:cNvPr id="86" name="Google Shape;86;p106"/>
          <p:cNvSpPr/>
          <p:nvPr>
            <p:ph idx="2" type="pic"/>
          </p:nvPr>
        </p:nvSpPr>
        <p:spPr>
          <a:xfrm>
            <a:off x="717550" y="0"/>
            <a:ext cx="4233863" cy="5865813"/>
          </a:xfrm>
          <a:prstGeom prst="rect">
            <a:avLst/>
          </a:prstGeom>
          <a:solidFill>
            <a:schemeClr val="lt1"/>
          </a:solidFill>
          <a:ln>
            <a:noFill/>
          </a:ln>
        </p:spPr>
      </p:sp>
      <p:sp>
        <p:nvSpPr>
          <p:cNvPr id="87" name="Google Shape;87;p106"/>
          <p:cNvSpPr txBox="1"/>
          <p:nvPr/>
        </p:nvSpPr>
        <p:spPr>
          <a:xfrm>
            <a:off x="7784328" y="6501792"/>
            <a:ext cx="3569472" cy="24618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chemeClr val="dk1"/>
              </a:buClr>
              <a:buSzPts val="1000"/>
              <a:buFont typeface="Arial"/>
              <a:buNone/>
            </a:pPr>
            <a:r>
              <a:rPr b="0" i="0" lang="en-US" sz="1000" u="none" cap="none" strike="noStrike">
                <a:solidFill>
                  <a:schemeClr val="dk1"/>
                </a:solidFill>
                <a:latin typeface="Arial"/>
                <a:ea typeface="Arial"/>
                <a:cs typeface="Arial"/>
                <a:sym typeface="Arial"/>
              </a:rPr>
              <a:t>ITC 2024 Consumer Supplement Survey: Omega-3 Users</a:t>
            </a:r>
            <a:endParaRPr b="0" i="0" sz="1800" u="none" cap="none" strike="noStrike">
              <a:solidFill>
                <a:schemeClr val="dk1"/>
              </a:solidFill>
              <a:latin typeface="Arial"/>
              <a:ea typeface="Arial"/>
              <a:cs typeface="Arial"/>
              <a:sym typeface="Arial"/>
            </a:endParaRPr>
          </a:p>
        </p:txBody>
      </p:sp>
      <p:sp>
        <p:nvSpPr>
          <p:cNvPr id="88" name="Google Shape;88;p106"/>
          <p:cNvSpPr/>
          <p:nvPr/>
        </p:nvSpPr>
        <p:spPr>
          <a:xfrm>
            <a:off x="11353800" y="6384985"/>
            <a:ext cx="546265" cy="473015"/>
          </a:xfrm>
          <a:prstGeom prst="rect">
            <a:avLst/>
          </a:prstGeom>
          <a:solidFill>
            <a:srgbClr val="42B74D"/>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000"/>
              <a:buFont typeface="Arial"/>
              <a:buNone/>
            </a:pPr>
            <a:fld id="{00000000-1234-1234-1234-123412341234}" type="slidenum">
              <a:rPr b="0" i="0" lang="en-US"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9" name="Shape 89"/>
        <p:cNvGrpSpPr/>
        <p:nvPr/>
      </p:nvGrpSpPr>
      <p:grpSpPr>
        <a:xfrm>
          <a:off x="0" y="0"/>
          <a:ext cx="0" cy="0"/>
          <a:chOff x="0" y="0"/>
          <a:chExt cx="0" cy="0"/>
        </a:xfrm>
      </p:grpSpPr>
      <p:sp>
        <p:nvSpPr>
          <p:cNvPr id="90" name="Google Shape;90;p10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2800"/>
              <a:buFont typeface="Arial Black"/>
              <a:buNone/>
              <a:defRPr b="1" i="0" sz="2800" cap="none">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07"/>
          <p:cNvSpPr/>
          <p:nvPr/>
        </p:nvSpPr>
        <p:spPr>
          <a:xfrm>
            <a:off x="190005" y="-45018"/>
            <a:ext cx="546265" cy="726055"/>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 name="Google Shape;92;p107"/>
          <p:cNvSpPr txBox="1"/>
          <p:nvPr/>
        </p:nvSpPr>
        <p:spPr>
          <a:xfrm>
            <a:off x="7816132" y="6501792"/>
            <a:ext cx="3542306" cy="24618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chemeClr val="dk1"/>
              </a:buClr>
              <a:buSzPts val="1000"/>
              <a:buFont typeface="Arial"/>
              <a:buNone/>
            </a:pPr>
            <a:r>
              <a:rPr b="0" i="0" lang="en-US" sz="1000" u="none" cap="none" strike="noStrike">
                <a:solidFill>
                  <a:schemeClr val="dk1"/>
                </a:solidFill>
                <a:latin typeface="Arial"/>
                <a:ea typeface="Arial"/>
                <a:cs typeface="Arial"/>
                <a:sym typeface="Arial"/>
              </a:rPr>
              <a:t>ITC 2024 Consumer Supplement Survey: Prebiotic Users</a:t>
            </a:r>
            <a:endParaRPr b="0" i="0" sz="1800" u="none" cap="none" strike="noStrike">
              <a:solidFill>
                <a:schemeClr val="dk1"/>
              </a:solidFill>
              <a:latin typeface="Arial"/>
              <a:ea typeface="Arial"/>
              <a:cs typeface="Arial"/>
              <a:sym typeface="Arial"/>
            </a:endParaRPr>
          </a:p>
        </p:txBody>
      </p:sp>
      <p:sp>
        <p:nvSpPr>
          <p:cNvPr id="93" name="Google Shape;93;p107"/>
          <p:cNvSpPr/>
          <p:nvPr/>
        </p:nvSpPr>
        <p:spPr>
          <a:xfrm>
            <a:off x="11353800" y="6384985"/>
            <a:ext cx="546265" cy="473015"/>
          </a:xfrm>
          <a:prstGeom prst="rect">
            <a:avLst/>
          </a:prstGeom>
          <a:solidFill>
            <a:srgbClr val="42B74D"/>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1000"/>
              <a:buFont typeface="Arial"/>
              <a:buNone/>
            </a:pPr>
            <a:fld id="{00000000-1234-1234-1234-123412341234}" type="slidenum">
              <a:rPr b="0" i="0" lang="en-US"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descr="A green and blue magnifying glass with a foot print&#10;&#10;Description automatically generated" id="94" name="Google Shape;94;p107"/>
          <p:cNvPicPr preferRelativeResize="0"/>
          <p:nvPr/>
        </p:nvPicPr>
        <p:blipFill rotWithShape="1">
          <a:blip r:embed="rId2">
            <a:alphaModFix/>
          </a:blip>
          <a:srcRect b="0" l="0" r="0" t="0"/>
          <a:stretch/>
        </p:blipFill>
        <p:spPr>
          <a:xfrm>
            <a:off x="9869424" y="0"/>
            <a:ext cx="2322576" cy="92903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5" name="Shape 95"/>
        <p:cNvGrpSpPr/>
        <p:nvPr/>
      </p:nvGrpSpPr>
      <p:grpSpPr>
        <a:xfrm>
          <a:off x="0" y="0"/>
          <a:ext cx="0" cy="0"/>
          <a:chOff x="0" y="0"/>
          <a:chExt cx="0" cy="0"/>
        </a:xfrm>
      </p:grpSpPr>
      <p:pic>
        <p:nvPicPr>
          <p:cNvPr descr="A green and blue magnifying glass with a foot print" id="96" name="Google Shape;96;p108"/>
          <p:cNvPicPr preferRelativeResize="0"/>
          <p:nvPr/>
        </p:nvPicPr>
        <p:blipFill rotWithShape="1">
          <a:blip r:embed="rId2">
            <a:alphaModFix/>
          </a:blip>
          <a:srcRect b="0" l="0" r="0" t="0"/>
          <a:stretch/>
        </p:blipFill>
        <p:spPr>
          <a:xfrm>
            <a:off x="9869424" y="0"/>
            <a:ext cx="2322576" cy="929030"/>
          </a:xfrm>
          <a:prstGeom prst="rect">
            <a:avLst/>
          </a:prstGeom>
          <a:noFill/>
          <a:ln>
            <a:noFill/>
          </a:ln>
        </p:spPr>
      </p:pic>
      <p:sp>
        <p:nvSpPr>
          <p:cNvPr id="97" name="Google Shape;97;p108"/>
          <p:cNvSpPr/>
          <p:nvPr>
            <p:ph idx="2" type="pic"/>
          </p:nvPr>
        </p:nvSpPr>
        <p:spPr>
          <a:xfrm>
            <a:off x="717550" y="0"/>
            <a:ext cx="4233863" cy="5865813"/>
          </a:xfrm>
          <a:prstGeom prst="rect">
            <a:avLst/>
          </a:prstGeom>
          <a:solidFill>
            <a:schemeClr val="lt1"/>
          </a:solidFill>
          <a:ln>
            <a:noFill/>
          </a:ln>
        </p:spPr>
      </p:sp>
      <p:sp>
        <p:nvSpPr>
          <p:cNvPr id="98" name="Google Shape;98;p108"/>
          <p:cNvSpPr txBox="1"/>
          <p:nvPr/>
        </p:nvSpPr>
        <p:spPr>
          <a:xfrm>
            <a:off x="7768424" y="6501792"/>
            <a:ext cx="3585375"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000" u="none" cap="none" strike="noStrike">
                <a:solidFill>
                  <a:schemeClr val="dk1"/>
                </a:solidFill>
                <a:latin typeface="Arial"/>
                <a:ea typeface="Arial"/>
                <a:cs typeface="Arial"/>
                <a:sym typeface="Arial"/>
              </a:rPr>
              <a:t>ITC 2024 Consumer Supplement Survey: Prebiotic Users</a:t>
            </a:r>
            <a:endParaRPr/>
          </a:p>
        </p:txBody>
      </p:sp>
      <p:sp>
        <p:nvSpPr>
          <p:cNvPr id="99" name="Google Shape;99;p108"/>
          <p:cNvSpPr/>
          <p:nvPr/>
        </p:nvSpPr>
        <p:spPr>
          <a:xfrm>
            <a:off x="11353800" y="6384985"/>
            <a:ext cx="546265" cy="473015"/>
          </a:xfrm>
          <a:prstGeom prst="rect">
            <a:avLst/>
          </a:prstGeom>
          <a:solidFill>
            <a:srgbClr val="42B7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bg>
      <p:bgPr>
        <a:solidFill>
          <a:schemeClr val="lt1"/>
        </a:solidFill>
      </p:bgPr>
    </p:bg>
    <p:spTree>
      <p:nvGrpSpPr>
        <p:cNvPr id="100" name="Shape 100"/>
        <p:cNvGrpSpPr/>
        <p:nvPr/>
      </p:nvGrpSpPr>
      <p:grpSpPr>
        <a:xfrm>
          <a:off x="0" y="0"/>
          <a:ext cx="0" cy="0"/>
          <a:chOff x="0" y="0"/>
          <a:chExt cx="0" cy="0"/>
        </a:xfrm>
      </p:grpSpPr>
      <p:pic>
        <p:nvPicPr>
          <p:cNvPr id="101" name="Google Shape;101;p109"/>
          <p:cNvPicPr preferRelativeResize="0"/>
          <p:nvPr/>
        </p:nvPicPr>
        <p:blipFill rotWithShape="1">
          <a:blip r:embed="rId2">
            <a:alphaModFix/>
          </a:blip>
          <a:srcRect b="0" l="0" r="0" t="0"/>
          <a:stretch/>
        </p:blipFill>
        <p:spPr>
          <a:xfrm>
            <a:off x="0" y="1"/>
            <a:ext cx="1821951" cy="72878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p:txBody>
      </p:sp>
      <p:sp>
        <p:nvSpPr>
          <p:cNvPr id="104" name="Google Shape;104;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p:txBody>
      </p:sp>
      <p:sp>
        <p:nvSpPr>
          <p:cNvPr id="105" name="Google Shape;105;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Clr>
                <a:srgbClr val="888888"/>
              </a:buClr>
              <a:buSzPts val="1200"/>
              <a:buFont typeface="Calibri"/>
              <a:buNone/>
              <a:defRPr/>
            </a:lvl1pPr>
            <a:lvl2pPr indent="0" lvl="1" marL="0" marR="0" algn="r">
              <a:spcBef>
                <a:spcPts val="0"/>
              </a:spcBef>
              <a:buClr>
                <a:srgbClr val="888888"/>
              </a:buClr>
              <a:buSzPts val="1200"/>
              <a:buFont typeface="Calibri"/>
              <a:buNone/>
              <a:defRPr/>
            </a:lvl2pPr>
            <a:lvl3pPr indent="0" lvl="2" marL="0" marR="0" algn="r">
              <a:spcBef>
                <a:spcPts val="0"/>
              </a:spcBef>
              <a:buClr>
                <a:srgbClr val="888888"/>
              </a:buClr>
              <a:buSzPts val="1200"/>
              <a:buFont typeface="Calibri"/>
              <a:buNone/>
              <a:defRPr/>
            </a:lvl3pPr>
            <a:lvl4pPr indent="0" lvl="3" marL="0" marR="0" algn="r">
              <a:spcBef>
                <a:spcPts val="0"/>
              </a:spcBef>
              <a:buClr>
                <a:srgbClr val="888888"/>
              </a:buClr>
              <a:buSzPts val="1200"/>
              <a:buFont typeface="Calibri"/>
              <a:buNone/>
              <a:defRPr/>
            </a:lvl4pPr>
            <a:lvl5pPr indent="0" lvl="4" marL="0" marR="0" algn="r">
              <a:spcBef>
                <a:spcPts val="0"/>
              </a:spcBef>
              <a:buClr>
                <a:srgbClr val="888888"/>
              </a:buClr>
              <a:buSzPts val="1200"/>
              <a:buFont typeface="Calibri"/>
              <a:buNone/>
              <a:defRPr/>
            </a:lvl5pPr>
            <a:lvl6pPr indent="0" lvl="5" marL="0" marR="0" algn="r">
              <a:spcBef>
                <a:spcPts val="0"/>
              </a:spcBef>
              <a:buClr>
                <a:srgbClr val="888888"/>
              </a:buClr>
              <a:buSzPts val="1200"/>
              <a:buFont typeface="Calibri"/>
              <a:buNone/>
              <a:defRPr/>
            </a:lvl6pPr>
            <a:lvl7pPr indent="0" lvl="6" marL="0" marR="0" algn="r">
              <a:spcBef>
                <a:spcPts val="0"/>
              </a:spcBef>
              <a:buClr>
                <a:srgbClr val="888888"/>
              </a:buClr>
              <a:buSzPts val="1200"/>
              <a:buFont typeface="Calibri"/>
              <a:buNone/>
              <a:defRPr/>
            </a:lvl7pPr>
            <a:lvl8pPr indent="0" lvl="7" marL="0" marR="0" algn="r">
              <a:spcBef>
                <a:spcPts val="0"/>
              </a:spcBef>
              <a:buClr>
                <a:srgbClr val="888888"/>
              </a:buClr>
              <a:buSzPts val="1200"/>
              <a:buFont typeface="Calibri"/>
              <a:buNone/>
              <a:defRPr/>
            </a:lvl8pPr>
            <a:lvl9pPr indent="0" lvl="8" marL="0" marR="0" algn="r">
              <a:spcBef>
                <a:spcPts val="0"/>
              </a:spcBef>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6" name="Shape 106"/>
        <p:cNvGrpSpPr/>
        <p:nvPr/>
      </p:nvGrpSpPr>
      <p:grpSpPr>
        <a:xfrm>
          <a:off x="0" y="0"/>
          <a:ext cx="0" cy="0"/>
          <a:chOff x="0" y="0"/>
          <a:chExt cx="0" cy="0"/>
        </a:xfrm>
      </p:grpSpPr>
      <p:sp>
        <p:nvSpPr>
          <p:cNvPr id="107" name="Google Shape;107;p130"/>
          <p:cNvSpPr/>
          <p:nvPr>
            <p:ph idx="2" type="pic"/>
          </p:nvPr>
        </p:nvSpPr>
        <p:spPr>
          <a:xfrm>
            <a:off x="0" y="0"/>
            <a:ext cx="5824538" cy="6858000"/>
          </a:xfrm>
          <a:prstGeom prst="homePlate">
            <a:avLst>
              <a:gd fmla="val 50000" name="adj"/>
            </a:avLst>
          </a:prstGeom>
          <a:solidFill>
            <a:schemeClr val="lt1"/>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3" name="Shape 13"/>
        <p:cNvGrpSpPr/>
        <p:nvPr/>
      </p:nvGrpSpPr>
      <p:grpSpPr>
        <a:xfrm>
          <a:off x="0" y="0"/>
          <a:ext cx="0" cy="0"/>
          <a:chOff x="0" y="0"/>
          <a:chExt cx="0" cy="0"/>
        </a:xfrm>
      </p:grpSpPr>
      <p:sp>
        <p:nvSpPr>
          <p:cNvPr id="14" name="Google Shape;14;p111"/>
          <p:cNvSpPr/>
          <p:nvPr>
            <p:ph idx="2" type="pic"/>
          </p:nvPr>
        </p:nvSpPr>
        <p:spPr>
          <a:xfrm>
            <a:off x="5821208" y="1420837"/>
            <a:ext cx="5773268" cy="4016326"/>
          </a:xfrm>
          <a:prstGeom prst="flowChartPunchedTape">
            <a:avLst/>
          </a:prstGeom>
          <a:solidFill>
            <a:schemeClr val="lt1"/>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08" name="Shape 108"/>
        <p:cNvGrpSpPr/>
        <p:nvPr/>
      </p:nvGrpSpPr>
      <p:grpSpPr>
        <a:xfrm>
          <a:off x="0" y="0"/>
          <a:ext cx="0" cy="0"/>
          <a:chOff x="0" y="0"/>
          <a:chExt cx="0" cy="0"/>
        </a:xfrm>
      </p:grpSpPr>
      <p:sp>
        <p:nvSpPr>
          <p:cNvPr id="109" name="Google Shape;109;p131"/>
          <p:cNvSpPr/>
          <p:nvPr>
            <p:ph idx="2" type="pic"/>
          </p:nvPr>
        </p:nvSpPr>
        <p:spPr>
          <a:xfrm>
            <a:off x="5821208" y="1420837"/>
            <a:ext cx="5773268" cy="4016326"/>
          </a:xfrm>
          <a:prstGeom prst="flowChartPunchedTape">
            <a:avLst/>
          </a:prstGeom>
          <a:solidFill>
            <a:schemeClr val="lt1"/>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10" name="Shape 110"/>
        <p:cNvGrpSpPr/>
        <p:nvPr/>
      </p:nvGrpSpPr>
      <p:grpSpPr>
        <a:xfrm>
          <a:off x="0" y="0"/>
          <a:ext cx="0" cy="0"/>
          <a:chOff x="0" y="0"/>
          <a:chExt cx="0" cy="0"/>
        </a:xfrm>
      </p:grpSpPr>
      <p:sp>
        <p:nvSpPr>
          <p:cNvPr id="111" name="Google Shape;111;p132"/>
          <p:cNvSpPr/>
          <p:nvPr>
            <p:ph idx="2" type="pic"/>
          </p:nvPr>
        </p:nvSpPr>
        <p:spPr>
          <a:xfrm>
            <a:off x="6991741" y="992187"/>
            <a:ext cx="4233863" cy="5865813"/>
          </a:xfrm>
          <a:prstGeom prst="rect">
            <a:avLst/>
          </a:prstGeom>
          <a:solidFill>
            <a:schemeClr val="lt1"/>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12" name="Shape 112"/>
        <p:cNvGrpSpPr/>
        <p:nvPr/>
      </p:nvGrpSpPr>
      <p:grpSpPr>
        <a:xfrm>
          <a:off x="0" y="0"/>
          <a:ext cx="0" cy="0"/>
          <a:chOff x="0" y="0"/>
          <a:chExt cx="0" cy="0"/>
        </a:xfrm>
      </p:grpSpPr>
      <p:sp>
        <p:nvSpPr>
          <p:cNvPr id="113" name="Google Shape;113;p133"/>
          <p:cNvSpPr/>
          <p:nvPr>
            <p:ph idx="2" type="pic"/>
          </p:nvPr>
        </p:nvSpPr>
        <p:spPr>
          <a:xfrm>
            <a:off x="1504950" y="0"/>
            <a:ext cx="5078413" cy="6858000"/>
          </a:xfrm>
          <a:prstGeom prst="flowChartOffpageConnector">
            <a:avLst/>
          </a:prstGeom>
          <a:solidFill>
            <a:schemeClr val="lt1"/>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4" name="Shape 114"/>
        <p:cNvGrpSpPr/>
        <p:nvPr/>
      </p:nvGrpSpPr>
      <p:grpSpPr>
        <a:xfrm>
          <a:off x="0" y="0"/>
          <a:ext cx="0" cy="0"/>
          <a:chOff x="0" y="0"/>
          <a:chExt cx="0" cy="0"/>
        </a:xfrm>
      </p:grpSpPr>
      <p:sp>
        <p:nvSpPr>
          <p:cNvPr id="115" name="Google Shape;115;p134"/>
          <p:cNvSpPr/>
          <p:nvPr>
            <p:ph idx="2" type="pic"/>
          </p:nvPr>
        </p:nvSpPr>
        <p:spPr>
          <a:xfrm>
            <a:off x="0" y="0"/>
            <a:ext cx="6907213" cy="4010025"/>
          </a:xfrm>
          <a:prstGeom prst="round2DiagRect">
            <a:avLst>
              <a:gd fmla="val 16667" name="adj1"/>
              <a:gd fmla="val 0" name="adj2"/>
            </a:avLst>
          </a:prstGeom>
          <a:solidFill>
            <a:schemeClr val="lt1"/>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16" name="Shape 116"/>
        <p:cNvGrpSpPr/>
        <p:nvPr/>
      </p:nvGrpSpPr>
      <p:grpSpPr>
        <a:xfrm>
          <a:off x="0" y="0"/>
          <a:ext cx="0" cy="0"/>
          <a:chOff x="0" y="0"/>
          <a:chExt cx="0" cy="0"/>
        </a:xfrm>
      </p:grpSpPr>
      <p:sp>
        <p:nvSpPr>
          <p:cNvPr id="117" name="Google Shape;117;p135"/>
          <p:cNvSpPr/>
          <p:nvPr>
            <p:ph idx="2" type="pic"/>
          </p:nvPr>
        </p:nvSpPr>
        <p:spPr>
          <a:xfrm>
            <a:off x="0" y="0"/>
            <a:ext cx="3235325" cy="4051300"/>
          </a:xfrm>
          <a:prstGeom prst="flowChartOffpageConnector">
            <a:avLst/>
          </a:prstGeom>
          <a:solidFill>
            <a:schemeClr val="lt1"/>
          </a:solidFill>
          <a:ln>
            <a:noFill/>
          </a:ln>
        </p:spPr>
      </p:sp>
      <p:sp>
        <p:nvSpPr>
          <p:cNvPr id="118" name="Google Shape;118;p135"/>
          <p:cNvSpPr/>
          <p:nvPr>
            <p:ph idx="3" type="pic"/>
          </p:nvPr>
        </p:nvSpPr>
        <p:spPr>
          <a:xfrm>
            <a:off x="8956675" y="0"/>
            <a:ext cx="3235325" cy="4051300"/>
          </a:xfrm>
          <a:prstGeom prst="flowChartOffpageConnector">
            <a:avLst/>
          </a:prstGeom>
          <a:solidFill>
            <a:schemeClr val="lt1"/>
          </a:solidFill>
          <a:ln>
            <a:noFill/>
          </a:ln>
        </p:spPr>
      </p:sp>
      <p:sp>
        <p:nvSpPr>
          <p:cNvPr id="119" name="Google Shape;119;p135"/>
          <p:cNvSpPr/>
          <p:nvPr>
            <p:ph idx="4" type="pic"/>
          </p:nvPr>
        </p:nvSpPr>
        <p:spPr>
          <a:xfrm>
            <a:off x="4478337" y="2806700"/>
            <a:ext cx="3235325" cy="4051300"/>
          </a:xfrm>
          <a:prstGeom prst="rect">
            <a:avLst/>
          </a:prstGeom>
          <a:solidFill>
            <a:schemeClr val="lt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20" name="Shape 120"/>
        <p:cNvGrpSpPr/>
        <p:nvPr/>
      </p:nvGrpSpPr>
      <p:grpSpPr>
        <a:xfrm>
          <a:off x="0" y="0"/>
          <a:ext cx="0" cy="0"/>
          <a:chOff x="0" y="0"/>
          <a:chExt cx="0" cy="0"/>
        </a:xfrm>
      </p:grpSpPr>
      <p:sp>
        <p:nvSpPr>
          <p:cNvPr id="121" name="Google Shape;121;p136"/>
          <p:cNvSpPr/>
          <p:nvPr>
            <p:ph idx="2" type="pic"/>
          </p:nvPr>
        </p:nvSpPr>
        <p:spPr>
          <a:xfrm>
            <a:off x="6357938" y="717550"/>
            <a:ext cx="5834062" cy="2124075"/>
          </a:xfrm>
          <a:prstGeom prst="rect">
            <a:avLst/>
          </a:prstGeom>
          <a:solidFill>
            <a:schemeClr val="lt1"/>
          </a:solidFill>
          <a:ln>
            <a:noFill/>
          </a:ln>
        </p:spPr>
      </p:sp>
      <p:sp>
        <p:nvSpPr>
          <p:cNvPr id="122" name="Google Shape;122;p136"/>
          <p:cNvSpPr/>
          <p:nvPr>
            <p:ph idx="3" type="pic"/>
          </p:nvPr>
        </p:nvSpPr>
        <p:spPr>
          <a:xfrm>
            <a:off x="0" y="4065659"/>
            <a:ext cx="5834062" cy="2124075"/>
          </a:xfrm>
          <a:prstGeom prst="rect">
            <a:avLst/>
          </a:prstGeom>
          <a:solidFill>
            <a:schemeClr val="lt1"/>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23" name="Shape 123"/>
        <p:cNvGrpSpPr/>
        <p:nvPr/>
      </p:nvGrpSpPr>
      <p:grpSpPr>
        <a:xfrm>
          <a:off x="0" y="0"/>
          <a:ext cx="0" cy="0"/>
          <a:chOff x="0" y="0"/>
          <a:chExt cx="0" cy="0"/>
        </a:xfrm>
      </p:grpSpPr>
      <p:sp>
        <p:nvSpPr>
          <p:cNvPr id="124" name="Google Shape;124;p137"/>
          <p:cNvSpPr/>
          <p:nvPr>
            <p:ph idx="2" type="pic"/>
          </p:nvPr>
        </p:nvSpPr>
        <p:spPr>
          <a:xfrm>
            <a:off x="5104607" y="2757488"/>
            <a:ext cx="1982787" cy="2503829"/>
          </a:xfrm>
          <a:prstGeom prst="flowChartOffpageConnector">
            <a:avLst/>
          </a:prstGeom>
          <a:solidFill>
            <a:schemeClr val="lt1"/>
          </a:solidFill>
          <a:ln>
            <a:noFill/>
          </a:ln>
        </p:spPr>
      </p:sp>
      <p:sp>
        <p:nvSpPr>
          <p:cNvPr id="125" name="Google Shape;125;p137"/>
          <p:cNvSpPr/>
          <p:nvPr>
            <p:ph idx="3" type="pic"/>
          </p:nvPr>
        </p:nvSpPr>
        <p:spPr>
          <a:xfrm>
            <a:off x="1700226" y="2757488"/>
            <a:ext cx="1982787" cy="2503829"/>
          </a:xfrm>
          <a:prstGeom prst="flowChartOffpageConnector">
            <a:avLst/>
          </a:prstGeom>
          <a:solidFill>
            <a:schemeClr val="lt1"/>
          </a:solidFill>
          <a:ln>
            <a:noFill/>
          </a:ln>
        </p:spPr>
      </p:sp>
      <p:sp>
        <p:nvSpPr>
          <p:cNvPr id="126" name="Google Shape;126;p137"/>
          <p:cNvSpPr/>
          <p:nvPr>
            <p:ph idx="4" type="pic"/>
          </p:nvPr>
        </p:nvSpPr>
        <p:spPr>
          <a:xfrm>
            <a:off x="8508988" y="2757488"/>
            <a:ext cx="1982787" cy="2503829"/>
          </a:xfrm>
          <a:prstGeom prst="flowChartOffpageConnector">
            <a:avLst/>
          </a:prstGeom>
          <a:solidFill>
            <a:schemeClr val="lt1"/>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112"/>
          <p:cNvSpPr/>
          <p:nvPr>
            <p:ph idx="2" type="pic"/>
          </p:nvPr>
        </p:nvSpPr>
        <p:spPr>
          <a:xfrm>
            <a:off x="717550" y="0"/>
            <a:ext cx="4233863" cy="5865813"/>
          </a:xfrm>
          <a:prstGeom prst="rect">
            <a:avLst/>
          </a:prstGeom>
          <a:solidFill>
            <a:schemeClr val="lt1"/>
          </a:solidFill>
          <a:ln>
            <a:noFill/>
          </a:ln>
        </p:spPr>
      </p:sp>
      <p:pic>
        <p:nvPicPr>
          <p:cNvPr descr="A picture containing graphical user interface&#10;&#10;Description automatically generated" id="17" name="Google Shape;17;p112"/>
          <p:cNvPicPr preferRelativeResize="0"/>
          <p:nvPr/>
        </p:nvPicPr>
        <p:blipFill rotWithShape="1">
          <a:blip r:embed="rId2">
            <a:alphaModFix/>
          </a:blip>
          <a:srcRect b="0" l="0" r="0" t="0"/>
          <a:stretch/>
        </p:blipFill>
        <p:spPr>
          <a:xfrm>
            <a:off x="9869424" y="109987"/>
            <a:ext cx="2322576" cy="685350"/>
          </a:xfrm>
          <a:prstGeom prst="rect">
            <a:avLst/>
          </a:prstGeom>
          <a:noFill/>
          <a:ln>
            <a:noFill/>
          </a:ln>
        </p:spPr>
      </p:pic>
      <p:sp>
        <p:nvSpPr>
          <p:cNvPr id="18" name="Google Shape;18;p112"/>
          <p:cNvSpPr txBox="1"/>
          <p:nvPr/>
        </p:nvSpPr>
        <p:spPr>
          <a:xfrm>
            <a:off x="7816132" y="6501792"/>
            <a:ext cx="3537667"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000">
                <a:solidFill>
                  <a:schemeClr val="dk1"/>
                </a:solidFill>
                <a:latin typeface="Arial"/>
                <a:ea typeface="Arial"/>
                <a:cs typeface="Arial"/>
                <a:sym typeface="Arial"/>
              </a:rPr>
              <a:t>ITC 2023 Consumer Supplement Survey: Prebiotic Users</a:t>
            </a:r>
            <a:endParaRPr/>
          </a:p>
        </p:txBody>
      </p:sp>
      <p:sp>
        <p:nvSpPr>
          <p:cNvPr id="19" name="Google Shape;19;p112"/>
          <p:cNvSpPr/>
          <p:nvPr/>
        </p:nvSpPr>
        <p:spPr>
          <a:xfrm>
            <a:off x="11353800" y="6384985"/>
            <a:ext cx="546265" cy="473015"/>
          </a:xfrm>
          <a:prstGeom prst="rect">
            <a:avLst/>
          </a:prstGeom>
          <a:solidFill>
            <a:srgbClr val="42B7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000">
                <a:solidFill>
                  <a:schemeClr val="lt1"/>
                </a:solidFill>
                <a:latin typeface="Arial"/>
                <a:ea typeface="Arial"/>
                <a:cs typeface="Arial"/>
                <a:sym typeface="Arial"/>
              </a:rPr>
              <a:t>‹#›</a:t>
            </a:fld>
            <a:endParaRPr b="0" i="0" sz="100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0" name="Shape 20"/>
        <p:cNvGrpSpPr/>
        <p:nvPr/>
      </p:nvGrpSpPr>
      <p:grpSpPr>
        <a:xfrm>
          <a:off x="0" y="0"/>
          <a:ext cx="0" cy="0"/>
          <a:chOff x="0" y="0"/>
          <a:chExt cx="0" cy="0"/>
        </a:xfrm>
      </p:grpSpPr>
      <p:sp>
        <p:nvSpPr>
          <p:cNvPr id="21" name="Google Shape;21;p113"/>
          <p:cNvSpPr/>
          <p:nvPr>
            <p:ph idx="2" type="pic"/>
          </p:nvPr>
        </p:nvSpPr>
        <p:spPr>
          <a:xfrm>
            <a:off x="6991741" y="992187"/>
            <a:ext cx="4233863" cy="5865813"/>
          </a:xfrm>
          <a:prstGeom prst="rect">
            <a:avLst/>
          </a:prstGeom>
          <a:solidFill>
            <a:schemeClr val="lt1"/>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2" name="Shape 22"/>
        <p:cNvGrpSpPr/>
        <p:nvPr/>
      </p:nvGrpSpPr>
      <p:grpSpPr>
        <a:xfrm>
          <a:off x="0" y="0"/>
          <a:ext cx="0" cy="0"/>
          <a:chOff x="0" y="0"/>
          <a:chExt cx="0" cy="0"/>
        </a:xfrm>
      </p:grpSpPr>
      <p:sp>
        <p:nvSpPr>
          <p:cNvPr id="23" name="Google Shape;23;p114"/>
          <p:cNvSpPr/>
          <p:nvPr>
            <p:ph idx="2" type="pic"/>
          </p:nvPr>
        </p:nvSpPr>
        <p:spPr>
          <a:xfrm>
            <a:off x="1504950" y="0"/>
            <a:ext cx="5078413" cy="6858000"/>
          </a:xfrm>
          <a:prstGeom prst="flowChartOffpageConnector">
            <a:avLst/>
          </a:prstGeom>
          <a:solidFill>
            <a:schemeClr val="lt1"/>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4" name="Shape 24"/>
        <p:cNvGrpSpPr/>
        <p:nvPr/>
      </p:nvGrpSpPr>
      <p:grpSpPr>
        <a:xfrm>
          <a:off x="0" y="0"/>
          <a:ext cx="0" cy="0"/>
          <a:chOff x="0" y="0"/>
          <a:chExt cx="0" cy="0"/>
        </a:xfrm>
      </p:grpSpPr>
      <p:sp>
        <p:nvSpPr>
          <p:cNvPr id="25" name="Google Shape;25;p115"/>
          <p:cNvSpPr/>
          <p:nvPr>
            <p:ph idx="2" type="pic"/>
          </p:nvPr>
        </p:nvSpPr>
        <p:spPr>
          <a:xfrm>
            <a:off x="0" y="0"/>
            <a:ext cx="6907213" cy="4010025"/>
          </a:xfrm>
          <a:prstGeom prst="round2DiagRect">
            <a:avLst>
              <a:gd fmla="val 16667" name="adj1"/>
              <a:gd fmla="val 0" name="adj2"/>
            </a:avLst>
          </a:prstGeom>
          <a:solidFill>
            <a:schemeClr val="lt1"/>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6" name="Shape 26"/>
        <p:cNvGrpSpPr/>
        <p:nvPr/>
      </p:nvGrpSpPr>
      <p:grpSpPr>
        <a:xfrm>
          <a:off x="0" y="0"/>
          <a:ext cx="0" cy="0"/>
          <a:chOff x="0" y="0"/>
          <a:chExt cx="0" cy="0"/>
        </a:xfrm>
      </p:grpSpPr>
      <p:sp>
        <p:nvSpPr>
          <p:cNvPr id="27" name="Google Shape;27;p116"/>
          <p:cNvSpPr/>
          <p:nvPr>
            <p:ph idx="2" type="pic"/>
          </p:nvPr>
        </p:nvSpPr>
        <p:spPr>
          <a:xfrm>
            <a:off x="0" y="0"/>
            <a:ext cx="3235325" cy="4051300"/>
          </a:xfrm>
          <a:prstGeom prst="flowChartOffpageConnector">
            <a:avLst/>
          </a:prstGeom>
          <a:solidFill>
            <a:schemeClr val="lt1"/>
          </a:solidFill>
          <a:ln>
            <a:noFill/>
          </a:ln>
        </p:spPr>
      </p:sp>
      <p:sp>
        <p:nvSpPr>
          <p:cNvPr id="28" name="Google Shape;28;p116"/>
          <p:cNvSpPr/>
          <p:nvPr>
            <p:ph idx="3" type="pic"/>
          </p:nvPr>
        </p:nvSpPr>
        <p:spPr>
          <a:xfrm>
            <a:off x="8956675" y="0"/>
            <a:ext cx="3235325" cy="4051300"/>
          </a:xfrm>
          <a:prstGeom prst="flowChartOffpageConnector">
            <a:avLst/>
          </a:prstGeom>
          <a:solidFill>
            <a:schemeClr val="lt1"/>
          </a:solidFill>
          <a:ln>
            <a:noFill/>
          </a:ln>
        </p:spPr>
      </p:sp>
      <p:sp>
        <p:nvSpPr>
          <p:cNvPr id="29" name="Google Shape;29;p116"/>
          <p:cNvSpPr/>
          <p:nvPr>
            <p:ph idx="4" type="pic"/>
          </p:nvPr>
        </p:nvSpPr>
        <p:spPr>
          <a:xfrm>
            <a:off x="4478337" y="2806700"/>
            <a:ext cx="3235325" cy="4051300"/>
          </a:xfrm>
          <a:prstGeom prst="rect">
            <a:avLst/>
          </a:prstGeom>
          <a:solidFill>
            <a:schemeClr val="lt1"/>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30" name="Shape 30"/>
        <p:cNvGrpSpPr/>
        <p:nvPr/>
      </p:nvGrpSpPr>
      <p:grpSpPr>
        <a:xfrm>
          <a:off x="0" y="0"/>
          <a:ext cx="0" cy="0"/>
          <a:chOff x="0" y="0"/>
          <a:chExt cx="0" cy="0"/>
        </a:xfrm>
      </p:grpSpPr>
      <p:sp>
        <p:nvSpPr>
          <p:cNvPr id="31" name="Google Shape;31;p117"/>
          <p:cNvSpPr/>
          <p:nvPr>
            <p:ph idx="2" type="pic"/>
          </p:nvPr>
        </p:nvSpPr>
        <p:spPr>
          <a:xfrm>
            <a:off x="6357938" y="717550"/>
            <a:ext cx="5834062" cy="2124075"/>
          </a:xfrm>
          <a:prstGeom prst="rect">
            <a:avLst/>
          </a:prstGeom>
          <a:solidFill>
            <a:schemeClr val="lt1"/>
          </a:solidFill>
          <a:ln>
            <a:noFill/>
          </a:ln>
        </p:spPr>
      </p:sp>
      <p:sp>
        <p:nvSpPr>
          <p:cNvPr id="32" name="Google Shape;32;p117"/>
          <p:cNvSpPr/>
          <p:nvPr>
            <p:ph idx="3" type="pic"/>
          </p:nvPr>
        </p:nvSpPr>
        <p:spPr>
          <a:xfrm>
            <a:off x="0" y="4065659"/>
            <a:ext cx="5834062" cy="2124075"/>
          </a:xfrm>
          <a:prstGeom prst="rect">
            <a:avLst/>
          </a:prstGeom>
          <a:solidFill>
            <a:schemeClr val="lt1"/>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4.xml"/><Relationship Id="rId10" Type="http://schemas.openxmlformats.org/officeDocument/2006/relationships/slideLayout" Target="../slideLayouts/slideLayout2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 name="Shape 40"/>
        <p:cNvGrpSpPr/>
        <p:nvPr/>
      </p:nvGrpSpPr>
      <p:grpSpPr>
        <a:xfrm>
          <a:off x="0" y="0"/>
          <a:ext cx="0" cy="0"/>
          <a:chOff x="0" y="0"/>
          <a:chExt cx="0" cy="0"/>
        </a:xfrm>
      </p:grpSpPr>
      <p:sp>
        <p:nvSpPr>
          <p:cNvPr id="41" name="Google Shape;41;p10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2" name="Google Shape;42;p10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4" name="Google Shape;44;p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5" name="Google Shape;45;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 name="Shape 78"/>
        <p:cNvGrpSpPr/>
        <p:nvPr/>
      </p:nvGrpSpPr>
      <p:grpSpPr>
        <a:xfrm>
          <a:off x="0" y="0"/>
          <a:ext cx="0" cy="0"/>
          <a:chOff x="0" y="0"/>
          <a:chExt cx="0" cy="0"/>
        </a:xfrm>
      </p:grpSpPr>
      <p:sp>
        <p:nvSpPr>
          <p:cNvPr id="79" name="Google Shape;79;p1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 name="Google Shape;80;p10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2" name="Google Shape;82;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3" name="Google Shape;83;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chart" Target="../charts/chart11.xml"/><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chart" Target="../charts/chart13.xml"/><Relationship Id="rId4" Type="http://schemas.openxmlformats.org/officeDocument/2006/relationships/chart" Target="../charts/chart14.xml"/><Relationship Id="rId5" Type="http://schemas.openxmlformats.org/officeDocument/2006/relationships/chart" Target="../charts/char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chart" Target="../charts/chart16.xml"/><Relationship Id="rId4" Type="http://schemas.openxmlformats.org/officeDocument/2006/relationships/chart" Target="../charts/char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chart" Target="../charts/chart18.xml"/><Relationship Id="rId4" Type="http://schemas.openxmlformats.org/officeDocument/2006/relationships/chart" Target="../charts/chart19.xml"/><Relationship Id="rId5" Type="http://schemas.openxmlformats.org/officeDocument/2006/relationships/chart" Target="../charts/char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chart" Target="../charts/chart21.xml"/><Relationship Id="rId4" Type="http://schemas.openxmlformats.org/officeDocument/2006/relationships/chart" Target="../charts/char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chart" Target="../charts/chart23.xml"/><Relationship Id="rId4" Type="http://schemas.openxmlformats.org/officeDocument/2006/relationships/chart" Target="../charts/chart24.xml"/><Relationship Id="rId5" Type="http://schemas.openxmlformats.org/officeDocument/2006/relationships/chart" Target="../charts/char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chart" Target="../charts/chart26.xml"/><Relationship Id="rId4" Type="http://schemas.openxmlformats.org/officeDocument/2006/relationships/chart" Target="../charts/char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chart" Target="../charts/chart28.xml"/><Relationship Id="rId4" Type="http://schemas.openxmlformats.org/officeDocument/2006/relationships/chart" Target="../charts/chart29.xml"/><Relationship Id="rId5" Type="http://schemas.openxmlformats.org/officeDocument/2006/relationships/chart" Target="../charts/char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chart" Target="../charts/chart31.xml"/><Relationship Id="rId4" Type="http://schemas.openxmlformats.org/officeDocument/2006/relationships/chart" Target="../charts/char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chart" Target="../charts/chart33.xml"/><Relationship Id="rId4" Type="http://schemas.openxmlformats.org/officeDocument/2006/relationships/chart" Target="../charts/chart34.xml"/><Relationship Id="rId5" Type="http://schemas.openxmlformats.org/officeDocument/2006/relationships/chart" Target="../charts/char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chart" Target="../charts/chart36.xml"/><Relationship Id="rId4" Type="http://schemas.openxmlformats.org/officeDocument/2006/relationships/chart" Target="../charts/char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chart" Target="../charts/chart38.xml"/><Relationship Id="rId4" Type="http://schemas.openxmlformats.org/officeDocument/2006/relationships/chart" Target="../charts/chart39.xml"/><Relationship Id="rId5" Type="http://schemas.openxmlformats.org/officeDocument/2006/relationships/chart" Target="../charts/char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chart" Target="../charts/char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chart" Target="../charts/char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chart" Target="../charts/chart43.xml"/><Relationship Id="rId4" Type="http://schemas.openxmlformats.org/officeDocument/2006/relationships/image" Target="../media/image5.png"/><Relationship Id="rId5" Type="http://schemas.openxmlformats.org/officeDocument/2006/relationships/chart" Target="../charts/char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chart" Target="../charts/chart45.xml"/><Relationship Id="rId5" Type="http://schemas.openxmlformats.org/officeDocument/2006/relationships/chart" Target="../charts/char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chart" Target="../charts/chart47.xml"/><Relationship Id="rId5" Type="http://schemas.openxmlformats.org/officeDocument/2006/relationships/chart" Target="../charts/chart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chart" Target="../charts/chart49.xml"/><Relationship Id="rId4" Type="http://schemas.openxmlformats.org/officeDocument/2006/relationships/image" Target="../media/image5.png"/><Relationship Id="rId5" Type="http://schemas.openxmlformats.org/officeDocument/2006/relationships/chart" Target="../charts/chart5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chart" Target="../charts/chart51.xml"/><Relationship Id="rId5" Type="http://schemas.openxmlformats.org/officeDocument/2006/relationships/chart" Target="../charts/chart52.xml"/></Relationships>
</file>

<file path=ppt/slides/_rels/slide3.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slide" Target="/ppt/slides/slide90.xml"/><Relationship Id="rId12"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24.xml"/><Relationship Id="rId9" Type="http://schemas.openxmlformats.org/officeDocument/2006/relationships/slide" Target="/ppt/slides/slide85.xml"/><Relationship Id="rId5" Type="http://schemas.openxmlformats.org/officeDocument/2006/relationships/slide" Target="/ppt/slides/slide31.xml"/><Relationship Id="rId6" Type="http://schemas.openxmlformats.org/officeDocument/2006/relationships/slide" Target="/ppt/slides/slide41.xml"/><Relationship Id="rId7" Type="http://schemas.openxmlformats.org/officeDocument/2006/relationships/slide" Target="/ppt/slides/slide64.xml"/><Relationship Id="rId8" Type="http://schemas.openxmlformats.org/officeDocument/2006/relationships/slide" Target="/ppt/slides/slide7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chart" Target="../charts/chart53.xml"/><Relationship Id="rId5" Type="http://schemas.openxmlformats.org/officeDocument/2006/relationships/chart" Target="../charts/chart5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1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chart" Target="../charts/chart5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 Id="rId3"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 Id="rId3"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1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2.xml"/><Relationship Id="rId3" Type="http://schemas.openxmlformats.org/officeDocument/2006/relationships/image" Target="../media/image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chart" Target="../charts/chart5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chart" Target="../charts/chart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5.xml"/><Relationship Id="rId3" Type="http://schemas.openxmlformats.org/officeDocument/2006/relationships/image" Target="../media/image5.png"/><Relationship Id="rId4" Type="http://schemas.openxmlformats.org/officeDocument/2006/relationships/chart" Target="../charts/chart5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6.xml"/><Relationship Id="rId3" Type="http://schemas.openxmlformats.org/officeDocument/2006/relationships/image" Target="../media/image5.png"/><Relationship Id="rId4" Type="http://schemas.openxmlformats.org/officeDocument/2006/relationships/chart" Target="../charts/chart5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chart" Target="../charts/chart6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image" Target="../media/image5.png"/><Relationship Id="rId4" Type="http://schemas.openxmlformats.org/officeDocument/2006/relationships/chart" Target="../charts/chart6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chart" Target="../charts/char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chart" Target="../charts/chart6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 Id="rId3" Type="http://schemas.openxmlformats.org/officeDocument/2006/relationships/image" Target="../media/image5.png"/><Relationship Id="rId4" Type="http://schemas.openxmlformats.org/officeDocument/2006/relationships/chart" Target="../charts/chart6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 Id="rId3" Type="http://schemas.openxmlformats.org/officeDocument/2006/relationships/image" Target="../media/image5.png"/><Relationship Id="rId4" Type="http://schemas.openxmlformats.org/officeDocument/2006/relationships/chart" Target="../charts/chart6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3.xml"/><Relationship Id="rId3" Type="http://schemas.openxmlformats.org/officeDocument/2006/relationships/image" Target="../media/image5.png"/><Relationship Id="rId4" Type="http://schemas.openxmlformats.org/officeDocument/2006/relationships/chart" Target="../charts/chart6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4.xml"/><Relationship Id="rId3" Type="http://schemas.openxmlformats.org/officeDocument/2006/relationships/image" Target="../media/image5.png"/><Relationship Id="rId4" Type="http://schemas.openxmlformats.org/officeDocument/2006/relationships/chart" Target="../charts/chart6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chart" Target="../charts/chart6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6.xml"/><Relationship Id="rId3" Type="http://schemas.openxmlformats.org/officeDocument/2006/relationships/image" Target="../media/image5.png"/><Relationship Id="rId4" Type="http://schemas.openxmlformats.org/officeDocument/2006/relationships/chart" Target="../charts/chart6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image" Target="../media/image5.png"/><Relationship Id="rId4" Type="http://schemas.openxmlformats.org/officeDocument/2006/relationships/chart" Target="../charts/chart7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8.xml"/><Relationship Id="rId3" Type="http://schemas.openxmlformats.org/officeDocument/2006/relationships/image" Target="../media/image5.png"/><Relationship Id="rId4" Type="http://schemas.openxmlformats.org/officeDocument/2006/relationships/chart" Target="../charts/chart7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9.xml"/><Relationship Id="rId3" Type="http://schemas.openxmlformats.org/officeDocument/2006/relationships/image" Target="../media/image5.png"/><Relationship Id="rId4" Type="http://schemas.openxmlformats.org/officeDocument/2006/relationships/chart" Target="../charts/chart7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chart" Target="../charts/chart1.xml"/><Relationship Id="rId4" Type="http://schemas.openxmlformats.org/officeDocument/2006/relationships/chart" Target="../charts/char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0.xml"/><Relationship Id="rId3" Type="http://schemas.openxmlformats.org/officeDocument/2006/relationships/image" Target="../media/image5.png"/><Relationship Id="rId4" Type="http://schemas.openxmlformats.org/officeDocument/2006/relationships/chart" Target="../charts/chart7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1.xml"/><Relationship Id="rId3" Type="http://schemas.openxmlformats.org/officeDocument/2006/relationships/image" Target="../media/image5.png"/><Relationship Id="rId4" Type="http://schemas.openxmlformats.org/officeDocument/2006/relationships/chart" Target="../charts/chart7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2.xml"/><Relationship Id="rId3" Type="http://schemas.openxmlformats.org/officeDocument/2006/relationships/image" Target="../media/image5.png"/><Relationship Id="rId4" Type="http://schemas.openxmlformats.org/officeDocument/2006/relationships/chart" Target="../charts/chart75.xml"/></Relationships>
</file>

<file path=ppt/slides/_rels/slide63.xml.rels><?xml version="1.0" encoding="UTF-8" standalone="yes"?><Relationships xmlns="http://schemas.openxmlformats.org/package/2006/relationships"><Relationship Id="rId11" Type="http://schemas.openxmlformats.org/officeDocument/2006/relationships/chart" Target="../charts/chart84.xml"/><Relationship Id="rId10" Type="http://schemas.openxmlformats.org/officeDocument/2006/relationships/chart" Target="../charts/chart83.xml"/><Relationship Id="rId13" Type="http://schemas.openxmlformats.org/officeDocument/2006/relationships/image" Target="../media/image5.png"/><Relationship Id="rId12" Type="http://schemas.openxmlformats.org/officeDocument/2006/relationships/chart" Target="../charts/chart85.xml"/><Relationship Id="rId1" Type="http://schemas.openxmlformats.org/officeDocument/2006/relationships/slideLayout" Target="../slideLayouts/slideLayout25.xml"/><Relationship Id="rId2" Type="http://schemas.openxmlformats.org/officeDocument/2006/relationships/notesSlide" Target="../notesSlides/notesSlide63.xml"/><Relationship Id="rId3" Type="http://schemas.openxmlformats.org/officeDocument/2006/relationships/chart" Target="../charts/chart76.xml"/><Relationship Id="rId4" Type="http://schemas.openxmlformats.org/officeDocument/2006/relationships/chart" Target="../charts/chart77.xml"/><Relationship Id="rId9" Type="http://schemas.openxmlformats.org/officeDocument/2006/relationships/chart" Target="../charts/chart82.xml"/><Relationship Id="rId5" Type="http://schemas.openxmlformats.org/officeDocument/2006/relationships/chart" Target="../charts/chart78.xml"/><Relationship Id="rId6" Type="http://schemas.openxmlformats.org/officeDocument/2006/relationships/chart" Target="../charts/chart79.xml"/><Relationship Id="rId7" Type="http://schemas.openxmlformats.org/officeDocument/2006/relationships/chart" Target="../charts/chart80.xml"/><Relationship Id="rId8" Type="http://schemas.openxmlformats.org/officeDocument/2006/relationships/chart" Target="../charts/chart8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4.xml"/><Relationship Id="rId3" Type="http://schemas.openxmlformats.org/officeDocument/2006/relationships/image" Target="../media/image2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5.xml"/><Relationship Id="rId3" Type="http://schemas.openxmlformats.org/officeDocument/2006/relationships/image" Target="../media/image5.png"/><Relationship Id="rId4" Type="http://schemas.openxmlformats.org/officeDocument/2006/relationships/chart" Target="../charts/chart8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6.xml"/><Relationship Id="rId3" Type="http://schemas.openxmlformats.org/officeDocument/2006/relationships/image" Target="../media/image5.png"/><Relationship Id="rId4" Type="http://schemas.openxmlformats.org/officeDocument/2006/relationships/chart" Target="../charts/chart8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7.xml"/><Relationship Id="rId3" Type="http://schemas.openxmlformats.org/officeDocument/2006/relationships/image" Target="../media/image5.png"/><Relationship Id="rId4" Type="http://schemas.openxmlformats.org/officeDocument/2006/relationships/chart" Target="../charts/chart8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8.xml"/><Relationship Id="rId3" Type="http://schemas.openxmlformats.org/officeDocument/2006/relationships/image" Target="../media/image5.png"/><Relationship Id="rId4" Type="http://schemas.openxmlformats.org/officeDocument/2006/relationships/chart" Target="../charts/chart8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9.xml"/><Relationship Id="rId3" Type="http://schemas.openxmlformats.org/officeDocument/2006/relationships/image" Target="../media/image5.png"/><Relationship Id="rId4" Type="http://schemas.openxmlformats.org/officeDocument/2006/relationships/chart" Target="../charts/chart9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chart" Target="../charts/char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0.xml"/><Relationship Id="rId3" Type="http://schemas.openxmlformats.org/officeDocument/2006/relationships/image" Target="../media/image5.png"/><Relationship Id="rId4" Type="http://schemas.openxmlformats.org/officeDocument/2006/relationships/chart" Target="../charts/chart9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1.xml"/><Relationship Id="rId3" Type="http://schemas.openxmlformats.org/officeDocument/2006/relationships/image" Target="../media/image5.png"/><Relationship Id="rId4" Type="http://schemas.openxmlformats.org/officeDocument/2006/relationships/chart" Target="../charts/chart9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2.xml"/><Relationship Id="rId3" Type="http://schemas.openxmlformats.org/officeDocument/2006/relationships/image" Target="../media/image5.png"/><Relationship Id="rId4" Type="http://schemas.openxmlformats.org/officeDocument/2006/relationships/chart" Target="../charts/chart9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3.xml"/><Relationship Id="rId3" Type="http://schemas.openxmlformats.org/officeDocument/2006/relationships/chart" Target="../charts/chart94.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4.xml"/><Relationship Id="rId3" Type="http://schemas.openxmlformats.org/officeDocument/2006/relationships/image" Target="../media/image5.png"/><Relationship Id="rId4" Type="http://schemas.openxmlformats.org/officeDocument/2006/relationships/chart" Target="../charts/chart9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5.xml"/><Relationship Id="rId3" Type="http://schemas.openxmlformats.org/officeDocument/2006/relationships/image" Target="../media/image5.png"/><Relationship Id="rId4" Type="http://schemas.openxmlformats.org/officeDocument/2006/relationships/chart" Target="../charts/chart9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6.xml"/><Relationship Id="rId3" Type="http://schemas.openxmlformats.org/officeDocument/2006/relationships/image" Target="../media/image5.png"/><Relationship Id="rId4" Type="http://schemas.openxmlformats.org/officeDocument/2006/relationships/chart" Target="../charts/chart9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7.xml"/><Relationship Id="rId3" Type="http://schemas.openxmlformats.org/officeDocument/2006/relationships/image" Target="../media/image5.png"/><Relationship Id="rId4" Type="http://schemas.openxmlformats.org/officeDocument/2006/relationships/chart" Target="../charts/chart9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8.xml"/><Relationship Id="rId3" Type="http://schemas.openxmlformats.org/officeDocument/2006/relationships/image" Target="../media/image5.png"/><Relationship Id="rId4" Type="http://schemas.openxmlformats.org/officeDocument/2006/relationships/chart" Target="../charts/chart9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9.xml"/><Relationship Id="rId3"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chart" Target="../charts/chart6.xml"/><Relationship Id="rId4" Type="http://schemas.openxmlformats.org/officeDocument/2006/relationships/chart" Target="../charts/char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0.xml"/><Relationship Id="rId3" Type="http://schemas.openxmlformats.org/officeDocument/2006/relationships/image" Target="../media/image5.png"/><Relationship Id="rId4" Type="http://schemas.openxmlformats.org/officeDocument/2006/relationships/chart" Target="../charts/chart10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1.xml"/><Relationship Id="rId3" Type="http://schemas.openxmlformats.org/officeDocument/2006/relationships/image" Target="../media/image5.png"/><Relationship Id="rId4" Type="http://schemas.openxmlformats.org/officeDocument/2006/relationships/chart" Target="../charts/chart10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2.xml"/><Relationship Id="rId3" Type="http://schemas.openxmlformats.org/officeDocument/2006/relationships/image" Target="../media/image5.png"/><Relationship Id="rId4" Type="http://schemas.openxmlformats.org/officeDocument/2006/relationships/chart" Target="../charts/chart10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3.xml"/><Relationship Id="rId3" Type="http://schemas.openxmlformats.org/officeDocument/2006/relationships/image" Target="../media/image5.png"/><Relationship Id="rId4" Type="http://schemas.openxmlformats.org/officeDocument/2006/relationships/chart" Target="../charts/chart10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4.xml"/><Relationship Id="rId3" Type="http://schemas.openxmlformats.org/officeDocument/2006/relationships/image" Target="../media/image5.png"/><Relationship Id="rId4" Type="http://schemas.openxmlformats.org/officeDocument/2006/relationships/chart" Target="../charts/chart10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5.xml"/><Relationship Id="rId3" Type="http://schemas.openxmlformats.org/officeDocument/2006/relationships/image" Target="../media/image20.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6.xml"/><Relationship Id="rId3" Type="http://schemas.openxmlformats.org/officeDocument/2006/relationships/image" Target="../media/image5.png"/><Relationship Id="rId4" Type="http://schemas.openxmlformats.org/officeDocument/2006/relationships/chart" Target="../charts/chart10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7.xml"/><Relationship Id="rId3" Type="http://schemas.openxmlformats.org/officeDocument/2006/relationships/image" Target="../media/image5.png"/><Relationship Id="rId4" Type="http://schemas.openxmlformats.org/officeDocument/2006/relationships/chart" Target="../charts/chart10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8.xml"/><Relationship Id="rId3" Type="http://schemas.openxmlformats.org/officeDocument/2006/relationships/image" Target="../media/image5.png"/><Relationship Id="rId4" Type="http://schemas.openxmlformats.org/officeDocument/2006/relationships/chart" Target="../charts/chart10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9.xml"/><Relationship Id="rId3" Type="http://schemas.openxmlformats.org/officeDocument/2006/relationships/image" Target="../media/image5.png"/><Relationship Id="rId4" Type="http://schemas.openxmlformats.org/officeDocument/2006/relationships/chart" Target="../charts/chart10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chart" Target="../charts/chart8.xml"/><Relationship Id="rId4" Type="http://schemas.openxmlformats.org/officeDocument/2006/relationships/chart" Target="../charts/chart9.xml"/><Relationship Id="rId5" Type="http://schemas.openxmlformats.org/officeDocument/2006/relationships/chart" Target="../charts/char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0.xml"/><Relationship Id="rId3" Type="http://schemas.openxmlformats.org/officeDocument/2006/relationships/image" Target="../media/image21.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1.xml"/><Relationship Id="rId3" Type="http://schemas.openxmlformats.org/officeDocument/2006/relationships/image" Target="../media/image5.png"/><Relationship Id="rId4" Type="http://schemas.openxmlformats.org/officeDocument/2006/relationships/chart" Target="../charts/chart10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2.xml"/><Relationship Id="rId3" Type="http://schemas.openxmlformats.org/officeDocument/2006/relationships/image" Target="../media/image5.png"/><Relationship Id="rId4" Type="http://schemas.openxmlformats.org/officeDocument/2006/relationships/chart" Target="../charts/chart1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3.xml"/><Relationship Id="rId3" Type="http://schemas.openxmlformats.org/officeDocument/2006/relationships/image" Target="../media/image5.png"/><Relationship Id="rId4" Type="http://schemas.openxmlformats.org/officeDocument/2006/relationships/chart" Target="../charts/chart1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4.xml"/><Relationship Id="rId3" Type="http://schemas.openxmlformats.org/officeDocument/2006/relationships/image" Target="../media/image5.png"/><Relationship Id="rId4" Type="http://schemas.openxmlformats.org/officeDocument/2006/relationships/chart" Target="../charts/chart1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5.xml"/><Relationship Id="rId3" Type="http://schemas.openxmlformats.org/officeDocument/2006/relationships/image" Target="../media/image5.png"/><Relationship Id="rId4" Type="http://schemas.openxmlformats.org/officeDocument/2006/relationships/chart" Target="../charts/chart1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6.xml"/><Relationship Id="rId3" Type="http://schemas.openxmlformats.org/officeDocument/2006/relationships/image" Target="../media/image5.png"/><Relationship Id="rId4" Type="http://schemas.openxmlformats.org/officeDocument/2006/relationships/chart" Target="../charts/chart1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7.xml"/><Relationship Id="rId3" Type="http://schemas.openxmlformats.org/officeDocument/2006/relationships/image" Target="../media/image18.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8.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
          <p:cNvSpPr/>
          <p:nvPr/>
        </p:nvSpPr>
        <p:spPr>
          <a:xfrm>
            <a:off x="3530992" y="2077490"/>
            <a:ext cx="8661008" cy="2703022"/>
          </a:xfrm>
          <a:prstGeom prst="rect">
            <a:avLst/>
          </a:prstGeom>
          <a:gradFill>
            <a:gsLst>
              <a:gs pos="0">
                <a:srgbClr val="27276E"/>
              </a:gs>
              <a:gs pos="100000">
                <a:srgbClr val="46B64D"/>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2" name="Google Shape;132;p1"/>
          <p:cNvSpPr txBox="1"/>
          <p:nvPr/>
        </p:nvSpPr>
        <p:spPr>
          <a:xfrm>
            <a:off x="6012472" y="2551837"/>
            <a:ext cx="5991593"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rgbClr val="FFFFFF"/>
                </a:solidFill>
                <a:latin typeface="Arial Black"/>
                <a:ea typeface="Arial Black"/>
                <a:cs typeface="Arial Black"/>
                <a:sym typeface="Arial Black"/>
              </a:rPr>
              <a:t>ITC INSIGHTS 2024 CONSUMER SUPPLEMENT SURVEY</a:t>
            </a:r>
            <a:endParaRPr b="1" i="0" sz="3600" u="none" cap="none" strike="noStrike">
              <a:solidFill>
                <a:srgbClr val="FFFFFF"/>
              </a:solidFill>
              <a:latin typeface="Arial Black"/>
              <a:ea typeface="Arial Black"/>
              <a:cs typeface="Arial Black"/>
              <a:sym typeface="Arial Black"/>
            </a:endParaRPr>
          </a:p>
        </p:txBody>
      </p:sp>
      <p:pic>
        <p:nvPicPr>
          <p:cNvPr descr="A green and blue magnifying glass with a foot print" id="133" name="Google Shape;133;p1"/>
          <p:cNvPicPr preferRelativeResize="0"/>
          <p:nvPr/>
        </p:nvPicPr>
        <p:blipFill rotWithShape="1">
          <a:blip r:embed="rId3">
            <a:alphaModFix/>
          </a:blip>
          <a:srcRect b="0" l="0" r="0" t="0"/>
          <a:stretch/>
        </p:blipFill>
        <p:spPr>
          <a:xfrm>
            <a:off x="9869424" y="0"/>
            <a:ext cx="2322576" cy="929030"/>
          </a:xfrm>
          <a:prstGeom prst="rect">
            <a:avLst/>
          </a:prstGeom>
          <a:noFill/>
          <a:ln>
            <a:noFill/>
          </a:ln>
        </p:spPr>
      </p:pic>
      <p:pic>
        <p:nvPicPr>
          <p:cNvPr id="134" name="Google Shape;134;p1"/>
          <p:cNvPicPr preferRelativeResize="0"/>
          <p:nvPr>
            <p:ph idx="2" type="pic"/>
          </p:nvPr>
        </p:nvPicPr>
        <p:blipFill rotWithShape="1">
          <a:blip r:embed="rId4">
            <a:alphaModFix/>
          </a:blip>
          <a:srcRect b="0" l="4060" r="39320" t="0"/>
          <a:stretch/>
        </p:blipFill>
        <p:spPr>
          <a:xfrm>
            <a:off x="0" y="0"/>
            <a:ext cx="5824538" cy="6858000"/>
          </a:xfrm>
          <a:prstGeom prst="homePlate">
            <a:avLst>
              <a:gd fmla="val 50000" name="adj"/>
            </a:avLst>
          </a:prstGeom>
          <a:solidFill>
            <a:schemeClr val="lt1"/>
          </a:solidFill>
          <a:ln>
            <a:noFill/>
          </a:ln>
        </p:spPr>
      </p:pic>
      <p:sp>
        <p:nvSpPr>
          <p:cNvPr id="135" name="Google Shape;135;p1"/>
          <p:cNvSpPr txBox="1"/>
          <p:nvPr/>
        </p:nvSpPr>
        <p:spPr>
          <a:xfrm>
            <a:off x="6892464" y="4974865"/>
            <a:ext cx="4231608"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chemeClr val="dk1"/>
                </a:solidFill>
                <a:latin typeface="Arial Black"/>
                <a:ea typeface="Arial Black"/>
                <a:cs typeface="Arial Black"/>
                <a:sym typeface="Arial Black"/>
              </a:rPr>
              <a:t>PREBIOTIC REPORT:</a:t>
            </a:r>
            <a:br>
              <a:rPr b="1" i="0" lang="en-US" sz="2800" u="none" cap="none" strike="noStrike">
                <a:solidFill>
                  <a:schemeClr val="dk1"/>
                </a:solidFill>
                <a:latin typeface="Arial Black"/>
                <a:ea typeface="Arial Black"/>
                <a:cs typeface="Arial Black"/>
                <a:sym typeface="Arial Black"/>
              </a:rPr>
            </a:br>
            <a:r>
              <a:rPr b="1" i="0" lang="en-US" sz="2800" u="none" cap="none" strike="noStrike">
                <a:solidFill>
                  <a:schemeClr val="dk1"/>
                </a:solidFill>
                <a:latin typeface="Arial Black"/>
                <a:ea typeface="Arial Black"/>
                <a:cs typeface="Arial Black"/>
                <a:sym typeface="Arial Black"/>
              </a:rPr>
              <a:t>ASSOCIATE LEVEL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UK</a:t>
            </a:r>
            <a:endParaRPr/>
          </a:p>
        </p:txBody>
      </p:sp>
      <p:sp>
        <p:nvSpPr>
          <p:cNvPr id="289" name="Google Shape;289;p10"/>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UK n=168.</a:t>
            </a:r>
            <a:endParaRPr/>
          </a:p>
        </p:txBody>
      </p:sp>
      <p:sp>
        <p:nvSpPr>
          <p:cNvPr id="290" name="Google Shape;290;p10"/>
          <p:cNvSpPr txBox="1"/>
          <p:nvPr/>
        </p:nvSpPr>
        <p:spPr>
          <a:xfrm>
            <a:off x="2960704" y="3117182"/>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55%</a:t>
            </a:r>
            <a:endParaRPr/>
          </a:p>
        </p:txBody>
      </p:sp>
      <p:sp>
        <p:nvSpPr>
          <p:cNvPr id="291" name="Google Shape;291;p10"/>
          <p:cNvSpPr txBox="1"/>
          <p:nvPr/>
        </p:nvSpPr>
        <p:spPr>
          <a:xfrm>
            <a:off x="1386495" y="3153999"/>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45%</a:t>
            </a:r>
            <a:endParaRPr/>
          </a:p>
        </p:txBody>
      </p:sp>
      <p:sp>
        <p:nvSpPr>
          <p:cNvPr id="292" name="Google Shape;292;p10"/>
          <p:cNvSpPr/>
          <p:nvPr/>
        </p:nvSpPr>
        <p:spPr>
          <a:xfrm flipH="1" rot="-5400000">
            <a:off x="3285562" y="3190875"/>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93" name="Google Shape;293;p10"/>
          <p:cNvSpPr/>
          <p:nvPr/>
        </p:nvSpPr>
        <p:spPr>
          <a:xfrm flipH="1" rot="-5400000">
            <a:off x="1753528" y="3192563"/>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94" name="Google Shape;294;p10"/>
          <p:cNvSpPr/>
          <p:nvPr/>
        </p:nvSpPr>
        <p:spPr>
          <a:xfrm>
            <a:off x="454579" y="2059982"/>
            <a:ext cx="887977" cy="1685473"/>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95" name="Google Shape;295;p10"/>
          <p:cNvSpPr/>
          <p:nvPr/>
        </p:nvSpPr>
        <p:spPr>
          <a:xfrm>
            <a:off x="2272847" y="2067874"/>
            <a:ext cx="748969" cy="166968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96" name="Google Shape;296;p10"/>
          <p:cNvSpPr txBox="1"/>
          <p:nvPr/>
        </p:nvSpPr>
        <p:spPr>
          <a:xfrm>
            <a:off x="596922" y="4583205"/>
            <a:ext cx="3148140" cy="115973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More men than women.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Female n=75</a:t>
            </a:r>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Male n=93</a:t>
            </a:r>
            <a:endParaRPr/>
          </a:p>
        </p:txBody>
      </p:sp>
      <p:graphicFrame>
        <p:nvGraphicFramePr>
          <p:cNvPr id="297" name="Google Shape;297;p10"/>
          <p:cNvGraphicFramePr/>
          <p:nvPr/>
        </p:nvGraphicFramePr>
        <p:xfrm>
          <a:off x="4188348" y="1096715"/>
          <a:ext cx="3815304" cy="3565161"/>
        </p:xfrm>
        <a:graphic>
          <a:graphicData uri="http://schemas.openxmlformats.org/drawingml/2006/chart">
            <c:chart r:id="rId3"/>
          </a:graphicData>
        </a:graphic>
      </p:graphicFrame>
      <p:sp>
        <p:nvSpPr>
          <p:cNvPr id="298" name="Google Shape;298;p10"/>
          <p:cNvSpPr txBox="1"/>
          <p:nvPr/>
        </p:nvSpPr>
        <p:spPr>
          <a:xfrm>
            <a:off x="5657183" y="2863817"/>
            <a:ext cx="87763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AGE</a:t>
            </a:r>
            <a:endParaRPr/>
          </a:p>
        </p:txBody>
      </p:sp>
      <p:graphicFrame>
        <p:nvGraphicFramePr>
          <p:cNvPr id="299" name="Google Shape;299;p10"/>
          <p:cNvGraphicFramePr/>
          <p:nvPr/>
        </p:nvGraphicFramePr>
        <p:xfrm>
          <a:off x="8067234" y="1206448"/>
          <a:ext cx="3815304" cy="3565161"/>
        </p:xfrm>
        <a:graphic>
          <a:graphicData uri="http://schemas.openxmlformats.org/drawingml/2006/chart">
            <c:chart r:id="rId4"/>
          </a:graphicData>
        </a:graphic>
      </p:graphicFrame>
      <p:sp>
        <p:nvSpPr>
          <p:cNvPr id="300" name="Google Shape;300;p10"/>
          <p:cNvSpPr txBox="1"/>
          <p:nvPr/>
        </p:nvSpPr>
        <p:spPr>
          <a:xfrm>
            <a:off x="9322874"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INCOME</a:t>
            </a:r>
            <a:endParaRPr/>
          </a:p>
        </p:txBody>
      </p:sp>
      <p:sp>
        <p:nvSpPr>
          <p:cNvPr id="301" name="Google Shape;301;p10"/>
          <p:cNvSpPr txBox="1"/>
          <p:nvPr/>
        </p:nvSpPr>
        <p:spPr>
          <a:xfrm>
            <a:off x="8267704" y="4583205"/>
            <a:ext cx="3614834"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 have fewer UK respondents in the £100,000 or more income ranges.</a:t>
            </a:r>
            <a:endParaRPr/>
          </a:p>
        </p:txBody>
      </p:sp>
      <p:sp>
        <p:nvSpPr>
          <p:cNvPr id="302" name="Google Shape;302;p10"/>
          <p:cNvSpPr txBox="1"/>
          <p:nvPr/>
        </p:nvSpPr>
        <p:spPr>
          <a:xfrm>
            <a:off x="4262974" y="4583205"/>
            <a:ext cx="366605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 surveyed a well-diversified set of age brackets, in this survey, across the UK market.</a:t>
            </a:r>
            <a:endParaRPr/>
          </a:p>
        </p:txBody>
      </p:sp>
      <p:cxnSp>
        <p:nvCxnSpPr>
          <p:cNvPr id="303" name="Google Shape;303;p10"/>
          <p:cNvCxnSpPr/>
          <p:nvPr/>
        </p:nvCxnSpPr>
        <p:spPr>
          <a:xfrm>
            <a:off x="4262974" y="1513761"/>
            <a:ext cx="0" cy="4403792"/>
          </a:xfrm>
          <a:prstGeom prst="straightConnector1">
            <a:avLst/>
          </a:prstGeom>
          <a:noFill/>
          <a:ln cap="flat" cmpd="sng" w="9525">
            <a:solidFill>
              <a:srgbClr val="096CC5"/>
            </a:solidFill>
            <a:prstDash val="solid"/>
            <a:round/>
            <a:headEnd len="sm" w="sm" type="none"/>
            <a:tailEnd len="sm" w="sm" type="none"/>
          </a:ln>
        </p:spPr>
      </p:cxnSp>
      <p:cxnSp>
        <p:nvCxnSpPr>
          <p:cNvPr id="304" name="Google Shape;304;p10"/>
          <p:cNvCxnSpPr/>
          <p:nvPr/>
        </p:nvCxnSpPr>
        <p:spPr>
          <a:xfrm>
            <a:off x="7929027" y="1548850"/>
            <a:ext cx="0" cy="4403792"/>
          </a:xfrm>
          <a:prstGeom prst="straightConnector1">
            <a:avLst/>
          </a:prstGeom>
          <a:noFill/>
          <a:ln cap="flat" cmpd="sng" w="9525">
            <a:solidFill>
              <a:srgbClr val="096CC5"/>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UK, AGE &amp; GENDER</a:t>
            </a:r>
            <a:endParaRPr/>
          </a:p>
        </p:txBody>
      </p:sp>
      <p:sp>
        <p:nvSpPr>
          <p:cNvPr id="310" name="Google Shape;310;p11"/>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UK 18-34 n=63, UK 35-54 n=73, UK 55+ n=32.</a:t>
            </a:r>
            <a:endParaRPr/>
          </a:p>
        </p:txBody>
      </p:sp>
      <p:sp>
        <p:nvSpPr>
          <p:cNvPr id="311" name="Google Shape;311;p11"/>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12" name="Google Shape;312;p11"/>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13" name="Google Shape;313;p11"/>
          <p:cNvSpPr txBox="1"/>
          <p:nvPr/>
        </p:nvSpPr>
        <p:spPr>
          <a:xfrm>
            <a:off x="1907695"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54%</a:t>
            </a:r>
            <a:endParaRPr/>
          </a:p>
        </p:txBody>
      </p:sp>
      <p:sp>
        <p:nvSpPr>
          <p:cNvPr id="314" name="Google Shape;314;p11"/>
          <p:cNvSpPr txBox="1"/>
          <p:nvPr/>
        </p:nvSpPr>
        <p:spPr>
          <a:xfrm>
            <a:off x="1110338"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46%</a:t>
            </a:r>
            <a:endParaRPr/>
          </a:p>
        </p:txBody>
      </p:sp>
      <p:sp>
        <p:nvSpPr>
          <p:cNvPr id="315" name="Google Shape;315;p11"/>
          <p:cNvSpPr/>
          <p:nvPr/>
        </p:nvSpPr>
        <p:spPr>
          <a:xfrm>
            <a:off x="94248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18-34</a:t>
            </a:r>
            <a:endParaRPr/>
          </a:p>
        </p:txBody>
      </p:sp>
      <p:sp>
        <p:nvSpPr>
          <p:cNvPr id="316" name="Google Shape;316;p11"/>
          <p:cNvSpPr/>
          <p:nvPr/>
        </p:nvSpPr>
        <p:spPr>
          <a:xfrm>
            <a:off x="1211923" y="2533693"/>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317" name="Google Shape;317;p11"/>
          <p:cNvSpPr/>
          <p:nvPr/>
        </p:nvSpPr>
        <p:spPr>
          <a:xfrm>
            <a:off x="2037888" y="2504132"/>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aphicFrame>
        <p:nvGraphicFramePr>
          <p:cNvPr id="318" name="Google Shape;318;p11"/>
          <p:cNvGraphicFramePr/>
          <p:nvPr/>
        </p:nvGraphicFramePr>
        <p:xfrm>
          <a:off x="471220" y="3657760"/>
          <a:ext cx="2743200" cy="2743200"/>
        </p:xfrm>
        <a:graphic>
          <a:graphicData uri="http://schemas.openxmlformats.org/drawingml/2006/chart">
            <c:chart r:id="rId3"/>
          </a:graphicData>
        </a:graphic>
      </p:graphicFrame>
      <p:cxnSp>
        <p:nvCxnSpPr>
          <p:cNvPr id="319" name="Google Shape;319;p11"/>
          <p:cNvCxnSpPr/>
          <p:nvPr/>
        </p:nvCxnSpPr>
        <p:spPr>
          <a:xfrm>
            <a:off x="3846440" y="1171489"/>
            <a:ext cx="0" cy="4972543"/>
          </a:xfrm>
          <a:prstGeom prst="straightConnector1">
            <a:avLst/>
          </a:prstGeom>
          <a:noFill/>
          <a:ln cap="flat" cmpd="sng" w="9525">
            <a:solidFill>
              <a:srgbClr val="096CC5"/>
            </a:solidFill>
            <a:prstDash val="solid"/>
            <a:round/>
            <a:headEnd len="sm" w="sm" type="none"/>
            <a:tailEnd len="sm" w="sm" type="none"/>
          </a:ln>
        </p:spPr>
      </p:cxnSp>
      <p:cxnSp>
        <p:nvCxnSpPr>
          <p:cNvPr id="320" name="Google Shape;320;p11"/>
          <p:cNvCxnSpPr/>
          <p:nvPr/>
        </p:nvCxnSpPr>
        <p:spPr>
          <a:xfrm>
            <a:off x="8355760" y="1181100"/>
            <a:ext cx="0" cy="4972543"/>
          </a:xfrm>
          <a:prstGeom prst="straightConnector1">
            <a:avLst/>
          </a:prstGeom>
          <a:noFill/>
          <a:ln cap="flat" cmpd="sng" w="9525">
            <a:solidFill>
              <a:srgbClr val="096CC5"/>
            </a:solidFill>
            <a:prstDash val="solid"/>
            <a:round/>
            <a:headEnd len="sm" w="sm" type="none"/>
            <a:tailEnd len="sm" w="sm" type="none"/>
          </a:ln>
        </p:spPr>
      </p:cxnSp>
      <p:graphicFrame>
        <p:nvGraphicFramePr>
          <p:cNvPr id="321" name="Google Shape;321;p11"/>
          <p:cNvGraphicFramePr/>
          <p:nvPr/>
        </p:nvGraphicFramePr>
        <p:xfrm>
          <a:off x="4746580" y="3657600"/>
          <a:ext cx="2743200" cy="2743200"/>
        </p:xfrm>
        <a:graphic>
          <a:graphicData uri="http://schemas.openxmlformats.org/drawingml/2006/chart">
            <c:chart r:id="rId4"/>
          </a:graphicData>
        </a:graphic>
      </p:graphicFrame>
      <p:graphicFrame>
        <p:nvGraphicFramePr>
          <p:cNvPr id="322" name="Google Shape;322;p11"/>
          <p:cNvGraphicFramePr/>
          <p:nvPr/>
        </p:nvGraphicFramePr>
        <p:xfrm>
          <a:off x="8717140" y="3657600"/>
          <a:ext cx="2743200" cy="2743200"/>
        </p:xfrm>
        <a:graphic>
          <a:graphicData uri="http://schemas.openxmlformats.org/drawingml/2006/chart">
            <c:chart r:id="rId5"/>
          </a:graphicData>
        </a:graphic>
      </p:graphicFrame>
      <p:sp>
        <p:nvSpPr>
          <p:cNvPr id="323" name="Google Shape;323;p11"/>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24" name="Google Shape;324;p11"/>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25" name="Google Shape;325;p11"/>
          <p:cNvSpPr txBox="1"/>
          <p:nvPr/>
        </p:nvSpPr>
        <p:spPr>
          <a:xfrm>
            <a:off x="6040470"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58%</a:t>
            </a:r>
            <a:endParaRPr/>
          </a:p>
        </p:txBody>
      </p:sp>
      <p:sp>
        <p:nvSpPr>
          <p:cNvPr id="326" name="Google Shape;326;p11"/>
          <p:cNvSpPr txBox="1"/>
          <p:nvPr/>
        </p:nvSpPr>
        <p:spPr>
          <a:xfrm>
            <a:off x="5232847"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42%</a:t>
            </a:r>
            <a:endParaRPr/>
          </a:p>
        </p:txBody>
      </p:sp>
      <p:sp>
        <p:nvSpPr>
          <p:cNvPr id="327" name="Google Shape;327;p11"/>
          <p:cNvSpPr/>
          <p:nvPr/>
        </p:nvSpPr>
        <p:spPr>
          <a:xfrm>
            <a:off x="506605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35-54</a:t>
            </a:r>
            <a:endParaRPr/>
          </a:p>
        </p:txBody>
      </p:sp>
      <p:sp>
        <p:nvSpPr>
          <p:cNvPr id="328" name="Google Shape;328;p11"/>
          <p:cNvSpPr/>
          <p:nvPr/>
        </p:nvSpPr>
        <p:spPr>
          <a:xfrm>
            <a:off x="5379618" y="2442174"/>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329" name="Google Shape;329;p11"/>
          <p:cNvSpPr/>
          <p:nvPr/>
        </p:nvSpPr>
        <p:spPr>
          <a:xfrm>
            <a:off x="6194763" y="2442174"/>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330" name="Google Shape;330;p11"/>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31" name="Google Shape;331;p11"/>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32" name="Google Shape;332;p11"/>
          <p:cNvSpPr txBox="1"/>
          <p:nvPr/>
        </p:nvSpPr>
        <p:spPr>
          <a:xfrm>
            <a:off x="10129913"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53%</a:t>
            </a:r>
            <a:endParaRPr/>
          </a:p>
        </p:txBody>
      </p:sp>
      <p:sp>
        <p:nvSpPr>
          <p:cNvPr id="333" name="Google Shape;333;p11"/>
          <p:cNvSpPr txBox="1"/>
          <p:nvPr/>
        </p:nvSpPr>
        <p:spPr>
          <a:xfrm>
            <a:off x="9328337" y="19077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47%</a:t>
            </a:r>
            <a:endParaRPr/>
          </a:p>
        </p:txBody>
      </p:sp>
      <p:sp>
        <p:nvSpPr>
          <p:cNvPr id="334" name="Google Shape;334;p11"/>
          <p:cNvSpPr/>
          <p:nvPr/>
        </p:nvSpPr>
        <p:spPr>
          <a:xfrm>
            <a:off x="9097188"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55+</a:t>
            </a:r>
            <a:endParaRPr/>
          </a:p>
        </p:txBody>
      </p:sp>
      <p:sp>
        <p:nvSpPr>
          <p:cNvPr id="335" name="Google Shape;335;p11"/>
          <p:cNvSpPr/>
          <p:nvPr/>
        </p:nvSpPr>
        <p:spPr>
          <a:xfrm>
            <a:off x="9463657" y="2465508"/>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336" name="Google Shape;336;p11"/>
          <p:cNvSpPr/>
          <p:nvPr/>
        </p:nvSpPr>
        <p:spPr>
          <a:xfrm>
            <a:off x="10293121" y="2459251"/>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DE</a:t>
            </a:r>
            <a:endParaRPr/>
          </a:p>
        </p:txBody>
      </p:sp>
      <p:sp>
        <p:nvSpPr>
          <p:cNvPr id="342" name="Google Shape;342;p12"/>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DE n=203.</a:t>
            </a:r>
            <a:endParaRPr/>
          </a:p>
        </p:txBody>
      </p:sp>
      <p:sp>
        <p:nvSpPr>
          <p:cNvPr id="343" name="Google Shape;343;p12"/>
          <p:cNvSpPr txBox="1"/>
          <p:nvPr/>
        </p:nvSpPr>
        <p:spPr>
          <a:xfrm>
            <a:off x="2960704" y="3117182"/>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51%</a:t>
            </a:r>
            <a:endParaRPr/>
          </a:p>
        </p:txBody>
      </p:sp>
      <p:sp>
        <p:nvSpPr>
          <p:cNvPr id="344" name="Google Shape;344;p12"/>
          <p:cNvSpPr txBox="1"/>
          <p:nvPr/>
        </p:nvSpPr>
        <p:spPr>
          <a:xfrm>
            <a:off x="1386495" y="3153999"/>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49%</a:t>
            </a:r>
            <a:endParaRPr/>
          </a:p>
        </p:txBody>
      </p:sp>
      <p:sp>
        <p:nvSpPr>
          <p:cNvPr id="345" name="Google Shape;345;p12"/>
          <p:cNvSpPr/>
          <p:nvPr/>
        </p:nvSpPr>
        <p:spPr>
          <a:xfrm flipH="1" rot="-5400000">
            <a:off x="3285562" y="3190875"/>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46" name="Google Shape;346;p12"/>
          <p:cNvSpPr/>
          <p:nvPr/>
        </p:nvSpPr>
        <p:spPr>
          <a:xfrm flipH="1" rot="-5400000">
            <a:off x="1753528" y="3192563"/>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47" name="Google Shape;347;p12"/>
          <p:cNvSpPr/>
          <p:nvPr/>
        </p:nvSpPr>
        <p:spPr>
          <a:xfrm>
            <a:off x="454579" y="2059982"/>
            <a:ext cx="887977" cy="1685473"/>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348" name="Google Shape;348;p12"/>
          <p:cNvSpPr/>
          <p:nvPr/>
        </p:nvSpPr>
        <p:spPr>
          <a:xfrm>
            <a:off x="2272847" y="2067874"/>
            <a:ext cx="748969" cy="166968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349" name="Google Shape;349;p12"/>
          <p:cNvSpPr txBox="1"/>
          <p:nvPr/>
        </p:nvSpPr>
        <p:spPr>
          <a:xfrm>
            <a:off x="596922" y="4583205"/>
            <a:ext cx="3148140" cy="115973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Slightly more women than men.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Female n=99</a:t>
            </a:r>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Male n=104</a:t>
            </a:r>
            <a:endParaRPr/>
          </a:p>
        </p:txBody>
      </p:sp>
      <p:graphicFrame>
        <p:nvGraphicFramePr>
          <p:cNvPr id="350" name="Google Shape;350;p12"/>
          <p:cNvGraphicFramePr/>
          <p:nvPr/>
        </p:nvGraphicFramePr>
        <p:xfrm>
          <a:off x="4188348" y="1096715"/>
          <a:ext cx="3815304" cy="3565161"/>
        </p:xfrm>
        <a:graphic>
          <a:graphicData uri="http://schemas.openxmlformats.org/drawingml/2006/chart">
            <c:chart r:id="rId3"/>
          </a:graphicData>
        </a:graphic>
      </p:graphicFrame>
      <p:sp>
        <p:nvSpPr>
          <p:cNvPr id="351" name="Google Shape;351;p12"/>
          <p:cNvSpPr txBox="1"/>
          <p:nvPr/>
        </p:nvSpPr>
        <p:spPr>
          <a:xfrm>
            <a:off x="5657183" y="2863817"/>
            <a:ext cx="87763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AGE</a:t>
            </a:r>
            <a:endParaRPr/>
          </a:p>
        </p:txBody>
      </p:sp>
      <p:graphicFrame>
        <p:nvGraphicFramePr>
          <p:cNvPr id="352" name="Google Shape;352;p12"/>
          <p:cNvGraphicFramePr/>
          <p:nvPr/>
        </p:nvGraphicFramePr>
        <p:xfrm>
          <a:off x="8067234" y="1206448"/>
          <a:ext cx="3815304" cy="3565161"/>
        </p:xfrm>
        <a:graphic>
          <a:graphicData uri="http://schemas.openxmlformats.org/drawingml/2006/chart">
            <c:chart r:id="rId4"/>
          </a:graphicData>
        </a:graphic>
      </p:graphicFrame>
      <p:sp>
        <p:nvSpPr>
          <p:cNvPr id="353" name="Google Shape;353;p12"/>
          <p:cNvSpPr txBox="1"/>
          <p:nvPr/>
        </p:nvSpPr>
        <p:spPr>
          <a:xfrm>
            <a:off x="9322874"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INCOME</a:t>
            </a:r>
            <a:endParaRPr/>
          </a:p>
        </p:txBody>
      </p:sp>
      <p:sp>
        <p:nvSpPr>
          <p:cNvPr id="354" name="Google Shape;354;p12"/>
          <p:cNvSpPr txBox="1"/>
          <p:nvPr/>
        </p:nvSpPr>
        <p:spPr>
          <a:xfrm>
            <a:off x="8267704" y="4583205"/>
            <a:ext cx="3614834"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 have fewer German respondents in the $100,000 or more income ranges.</a:t>
            </a:r>
            <a:endParaRPr/>
          </a:p>
        </p:txBody>
      </p:sp>
      <p:sp>
        <p:nvSpPr>
          <p:cNvPr id="355" name="Google Shape;355;p12"/>
          <p:cNvSpPr txBox="1"/>
          <p:nvPr/>
        </p:nvSpPr>
        <p:spPr>
          <a:xfrm>
            <a:off x="4262974" y="4583205"/>
            <a:ext cx="366605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 surveyed a well-diversified set of age brackets, in this survey, across the German market.</a:t>
            </a:r>
            <a:endParaRPr/>
          </a:p>
        </p:txBody>
      </p:sp>
      <p:cxnSp>
        <p:nvCxnSpPr>
          <p:cNvPr id="356" name="Google Shape;356;p12"/>
          <p:cNvCxnSpPr/>
          <p:nvPr/>
        </p:nvCxnSpPr>
        <p:spPr>
          <a:xfrm>
            <a:off x="4262974" y="1513761"/>
            <a:ext cx="0" cy="4403792"/>
          </a:xfrm>
          <a:prstGeom prst="straightConnector1">
            <a:avLst/>
          </a:prstGeom>
          <a:noFill/>
          <a:ln cap="flat" cmpd="sng" w="9525">
            <a:solidFill>
              <a:srgbClr val="096CC5"/>
            </a:solidFill>
            <a:prstDash val="solid"/>
            <a:round/>
            <a:headEnd len="sm" w="sm" type="none"/>
            <a:tailEnd len="sm" w="sm" type="none"/>
          </a:ln>
        </p:spPr>
      </p:cxnSp>
      <p:cxnSp>
        <p:nvCxnSpPr>
          <p:cNvPr id="357" name="Google Shape;357;p12"/>
          <p:cNvCxnSpPr/>
          <p:nvPr/>
        </p:nvCxnSpPr>
        <p:spPr>
          <a:xfrm>
            <a:off x="7929027" y="1548850"/>
            <a:ext cx="0" cy="4403792"/>
          </a:xfrm>
          <a:prstGeom prst="straightConnector1">
            <a:avLst/>
          </a:prstGeom>
          <a:noFill/>
          <a:ln cap="flat" cmpd="sng" w="9525">
            <a:solidFill>
              <a:srgbClr val="096CC5"/>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1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DE, AGE &amp; GENDER</a:t>
            </a:r>
            <a:endParaRPr/>
          </a:p>
        </p:txBody>
      </p:sp>
      <p:sp>
        <p:nvSpPr>
          <p:cNvPr id="363" name="Google Shape;363;p13"/>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DE 18-34 n=69, DE 35-54 n=95, DE 55+ n=39.</a:t>
            </a:r>
            <a:endParaRPr/>
          </a:p>
        </p:txBody>
      </p:sp>
      <p:sp>
        <p:nvSpPr>
          <p:cNvPr id="364" name="Google Shape;364;p13"/>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65" name="Google Shape;365;p13"/>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66" name="Google Shape;366;p13"/>
          <p:cNvSpPr txBox="1"/>
          <p:nvPr/>
        </p:nvSpPr>
        <p:spPr>
          <a:xfrm>
            <a:off x="1907695"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48%</a:t>
            </a:r>
            <a:endParaRPr/>
          </a:p>
        </p:txBody>
      </p:sp>
      <p:sp>
        <p:nvSpPr>
          <p:cNvPr id="367" name="Google Shape;367;p13"/>
          <p:cNvSpPr txBox="1"/>
          <p:nvPr/>
        </p:nvSpPr>
        <p:spPr>
          <a:xfrm>
            <a:off x="1110338"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52%</a:t>
            </a:r>
            <a:endParaRPr/>
          </a:p>
        </p:txBody>
      </p:sp>
      <p:sp>
        <p:nvSpPr>
          <p:cNvPr id="368" name="Google Shape;368;p13"/>
          <p:cNvSpPr/>
          <p:nvPr/>
        </p:nvSpPr>
        <p:spPr>
          <a:xfrm>
            <a:off x="94248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18-34</a:t>
            </a:r>
            <a:endParaRPr/>
          </a:p>
        </p:txBody>
      </p:sp>
      <p:sp>
        <p:nvSpPr>
          <p:cNvPr id="369" name="Google Shape;369;p13"/>
          <p:cNvSpPr/>
          <p:nvPr/>
        </p:nvSpPr>
        <p:spPr>
          <a:xfrm>
            <a:off x="1211923" y="2533693"/>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370" name="Google Shape;370;p13"/>
          <p:cNvSpPr/>
          <p:nvPr/>
        </p:nvSpPr>
        <p:spPr>
          <a:xfrm>
            <a:off x="2037888" y="2504132"/>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aphicFrame>
        <p:nvGraphicFramePr>
          <p:cNvPr id="371" name="Google Shape;371;p13"/>
          <p:cNvGraphicFramePr/>
          <p:nvPr/>
        </p:nvGraphicFramePr>
        <p:xfrm>
          <a:off x="471220" y="3657760"/>
          <a:ext cx="2743200" cy="2743200"/>
        </p:xfrm>
        <a:graphic>
          <a:graphicData uri="http://schemas.openxmlformats.org/drawingml/2006/chart">
            <c:chart r:id="rId3"/>
          </a:graphicData>
        </a:graphic>
      </p:graphicFrame>
      <p:cxnSp>
        <p:nvCxnSpPr>
          <p:cNvPr id="372" name="Google Shape;372;p13"/>
          <p:cNvCxnSpPr/>
          <p:nvPr/>
        </p:nvCxnSpPr>
        <p:spPr>
          <a:xfrm>
            <a:off x="3846440" y="1171489"/>
            <a:ext cx="0" cy="4972543"/>
          </a:xfrm>
          <a:prstGeom prst="straightConnector1">
            <a:avLst/>
          </a:prstGeom>
          <a:noFill/>
          <a:ln cap="flat" cmpd="sng" w="9525">
            <a:solidFill>
              <a:srgbClr val="096CC5"/>
            </a:solidFill>
            <a:prstDash val="solid"/>
            <a:round/>
            <a:headEnd len="sm" w="sm" type="none"/>
            <a:tailEnd len="sm" w="sm" type="none"/>
          </a:ln>
        </p:spPr>
      </p:cxnSp>
      <p:cxnSp>
        <p:nvCxnSpPr>
          <p:cNvPr id="373" name="Google Shape;373;p13"/>
          <p:cNvCxnSpPr/>
          <p:nvPr/>
        </p:nvCxnSpPr>
        <p:spPr>
          <a:xfrm>
            <a:off x="8355760" y="1181100"/>
            <a:ext cx="0" cy="4972543"/>
          </a:xfrm>
          <a:prstGeom prst="straightConnector1">
            <a:avLst/>
          </a:prstGeom>
          <a:noFill/>
          <a:ln cap="flat" cmpd="sng" w="9525">
            <a:solidFill>
              <a:srgbClr val="096CC5"/>
            </a:solidFill>
            <a:prstDash val="solid"/>
            <a:round/>
            <a:headEnd len="sm" w="sm" type="none"/>
            <a:tailEnd len="sm" w="sm" type="none"/>
          </a:ln>
        </p:spPr>
      </p:cxnSp>
      <p:graphicFrame>
        <p:nvGraphicFramePr>
          <p:cNvPr id="374" name="Google Shape;374;p13"/>
          <p:cNvGraphicFramePr/>
          <p:nvPr/>
        </p:nvGraphicFramePr>
        <p:xfrm>
          <a:off x="4746580" y="3657600"/>
          <a:ext cx="2743200" cy="2743200"/>
        </p:xfrm>
        <a:graphic>
          <a:graphicData uri="http://schemas.openxmlformats.org/drawingml/2006/chart">
            <c:chart r:id="rId4"/>
          </a:graphicData>
        </a:graphic>
      </p:graphicFrame>
      <p:graphicFrame>
        <p:nvGraphicFramePr>
          <p:cNvPr id="375" name="Google Shape;375;p13"/>
          <p:cNvGraphicFramePr/>
          <p:nvPr/>
        </p:nvGraphicFramePr>
        <p:xfrm>
          <a:off x="8717140" y="3657600"/>
          <a:ext cx="2743200" cy="2743200"/>
        </p:xfrm>
        <a:graphic>
          <a:graphicData uri="http://schemas.openxmlformats.org/drawingml/2006/chart">
            <c:chart r:id="rId5"/>
          </a:graphicData>
        </a:graphic>
      </p:graphicFrame>
      <p:sp>
        <p:nvSpPr>
          <p:cNvPr id="376" name="Google Shape;376;p13"/>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77" name="Google Shape;377;p13"/>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78" name="Google Shape;378;p13"/>
          <p:cNvSpPr txBox="1"/>
          <p:nvPr/>
        </p:nvSpPr>
        <p:spPr>
          <a:xfrm>
            <a:off x="6040470"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53%</a:t>
            </a:r>
            <a:endParaRPr/>
          </a:p>
        </p:txBody>
      </p:sp>
      <p:sp>
        <p:nvSpPr>
          <p:cNvPr id="379" name="Google Shape;379;p13"/>
          <p:cNvSpPr txBox="1"/>
          <p:nvPr/>
        </p:nvSpPr>
        <p:spPr>
          <a:xfrm>
            <a:off x="5232847"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47%</a:t>
            </a:r>
            <a:endParaRPr/>
          </a:p>
        </p:txBody>
      </p:sp>
      <p:sp>
        <p:nvSpPr>
          <p:cNvPr id="380" name="Google Shape;380;p13"/>
          <p:cNvSpPr/>
          <p:nvPr/>
        </p:nvSpPr>
        <p:spPr>
          <a:xfrm>
            <a:off x="506605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35-54</a:t>
            </a:r>
            <a:endParaRPr/>
          </a:p>
        </p:txBody>
      </p:sp>
      <p:sp>
        <p:nvSpPr>
          <p:cNvPr id="381" name="Google Shape;381;p13"/>
          <p:cNvSpPr/>
          <p:nvPr/>
        </p:nvSpPr>
        <p:spPr>
          <a:xfrm>
            <a:off x="5379618" y="2442174"/>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382" name="Google Shape;382;p13"/>
          <p:cNvSpPr/>
          <p:nvPr/>
        </p:nvSpPr>
        <p:spPr>
          <a:xfrm>
            <a:off x="6194763" y="2442174"/>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383" name="Google Shape;383;p13"/>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84" name="Google Shape;384;p13"/>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85" name="Google Shape;385;p13"/>
          <p:cNvSpPr txBox="1"/>
          <p:nvPr/>
        </p:nvSpPr>
        <p:spPr>
          <a:xfrm>
            <a:off x="10129913"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54%</a:t>
            </a:r>
            <a:endParaRPr/>
          </a:p>
        </p:txBody>
      </p:sp>
      <p:sp>
        <p:nvSpPr>
          <p:cNvPr id="386" name="Google Shape;386;p13"/>
          <p:cNvSpPr txBox="1"/>
          <p:nvPr/>
        </p:nvSpPr>
        <p:spPr>
          <a:xfrm>
            <a:off x="9328337" y="19077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46%</a:t>
            </a:r>
            <a:endParaRPr/>
          </a:p>
        </p:txBody>
      </p:sp>
      <p:sp>
        <p:nvSpPr>
          <p:cNvPr id="387" name="Google Shape;387;p13"/>
          <p:cNvSpPr/>
          <p:nvPr/>
        </p:nvSpPr>
        <p:spPr>
          <a:xfrm>
            <a:off x="9097188"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55+</a:t>
            </a:r>
            <a:endParaRPr/>
          </a:p>
        </p:txBody>
      </p:sp>
      <p:sp>
        <p:nvSpPr>
          <p:cNvPr id="388" name="Google Shape;388;p13"/>
          <p:cNvSpPr/>
          <p:nvPr/>
        </p:nvSpPr>
        <p:spPr>
          <a:xfrm>
            <a:off x="9463657" y="2465508"/>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389" name="Google Shape;389;p13"/>
          <p:cNvSpPr/>
          <p:nvPr/>
        </p:nvSpPr>
        <p:spPr>
          <a:xfrm>
            <a:off x="10293121" y="2459251"/>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14"/>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IT</a:t>
            </a:r>
            <a:endParaRPr/>
          </a:p>
        </p:txBody>
      </p:sp>
      <p:sp>
        <p:nvSpPr>
          <p:cNvPr id="395" name="Google Shape;395;p14"/>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IT n=247.</a:t>
            </a:r>
            <a:endParaRPr/>
          </a:p>
        </p:txBody>
      </p:sp>
      <p:sp>
        <p:nvSpPr>
          <p:cNvPr id="396" name="Google Shape;396;p14"/>
          <p:cNvSpPr txBox="1"/>
          <p:nvPr/>
        </p:nvSpPr>
        <p:spPr>
          <a:xfrm>
            <a:off x="2960704" y="3117182"/>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45%</a:t>
            </a:r>
            <a:endParaRPr/>
          </a:p>
        </p:txBody>
      </p:sp>
      <p:sp>
        <p:nvSpPr>
          <p:cNvPr id="397" name="Google Shape;397;p14"/>
          <p:cNvSpPr txBox="1"/>
          <p:nvPr/>
        </p:nvSpPr>
        <p:spPr>
          <a:xfrm>
            <a:off x="1386495" y="3153999"/>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55%</a:t>
            </a:r>
            <a:endParaRPr/>
          </a:p>
        </p:txBody>
      </p:sp>
      <p:sp>
        <p:nvSpPr>
          <p:cNvPr id="398" name="Google Shape;398;p14"/>
          <p:cNvSpPr/>
          <p:nvPr/>
        </p:nvSpPr>
        <p:spPr>
          <a:xfrm flipH="1" rot="-5400000">
            <a:off x="3285562" y="3190875"/>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399" name="Google Shape;399;p14"/>
          <p:cNvSpPr/>
          <p:nvPr/>
        </p:nvSpPr>
        <p:spPr>
          <a:xfrm flipH="1" rot="-5400000">
            <a:off x="1753528" y="3192563"/>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00" name="Google Shape;400;p14"/>
          <p:cNvSpPr/>
          <p:nvPr/>
        </p:nvSpPr>
        <p:spPr>
          <a:xfrm>
            <a:off x="454579" y="2059982"/>
            <a:ext cx="887977" cy="1685473"/>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01" name="Google Shape;401;p14"/>
          <p:cNvSpPr/>
          <p:nvPr/>
        </p:nvSpPr>
        <p:spPr>
          <a:xfrm>
            <a:off x="2272847" y="2067874"/>
            <a:ext cx="748969" cy="166968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02" name="Google Shape;402;p14"/>
          <p:cNvSpPr txBox="1"/>
          <p:nvPr/>
        </p:nvSpPr>
        <p:spPr>
          <a:xfrm>
            <a:off x="596922" y="4583205"/>
            <a:ext cx="3148140" cy="115973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More women than men.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Female n=133</a:t>
            </a:r>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Male n=112</a:t>
            </a:r>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Non-Binary n=2</a:t>
            </a:r>
            <a:endParaRPr b="0" i="0" sz="1600" u="none" cap="none" strike="noStrike">
              <a:solidFill>
                <a:srgbClr val="000000"/>
              </a:solidFill>
              <a:latin typeface="Arial"/>
              <a:ea typeface="Arial"/>
              <a:cs typeface="Arial"/>
              <a:sym typeface="Arial"/>
            </a:endParaRPr>
          </a:p>
        </p:txBody>
      </p:sp>
      <p:graphicFrame>
        <p:nvGraphicFramePr>
          <p:cNvPr id="403" name="Google Shape;403;p14"/>
          <p:cNvGraphicFramePr/>
          <p:nvPr/>
        </p:nvGraphicFramePr>
        <p:xfrm>
          <a:off x="4188348" y="1096715"/>
          <a:ext cx="3815304" cy="3565161"/>
        </p:xfrm>
        <a:graphic>
          <a:graphicData uri="http://schemas.openxmlformats.org/drawingml/2006/chart">
            <c:chart r:id="rId3"/>
          </a:graphicData>
        </a:graphic>
      </p:graphicFrame>
      <p:sp>
        <p:nvSpPr>
          <p:cNvPr id="404" name="Google Shape;404;p14"/>
          <p:cNvSpPr txBox="1"/>
          <p:nvPr/>
        </p:nvSpPr>
        <p:spPr>
          <a:xfrm>
            <a:off x="5657183" y="2863817"/>
            <a:ext cx="87763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AGE</a:t>
            </a:r>
            <a:endParaRPr/>
          </a:p>
        </p:txBody>
      </p:sp>
      <p:graphicFrame>
        <p:nvGraphicFramePr>
          <p:cNvPr id="405" name="Google Shape;405;p14"/>
          <p:cNvGraphicFramePr/>
          <p:nvPr/>
        </p:nvGraphicFramePr>
        <p:xfrm>
          <a:off x="8067234" y="1206448"/>
          <a:ext cx="3815304" cy="3565161"/>
        </p:xfrm>
        <a:graphic>
          <a:graphicData uri="http://schemas.openxmlformats.org/drawingml/2006/chart">
            <c:chart r:id="rId4"/>
          </a:graphicData>
        </a:graphic>
      </p:graphicFrame>
      <p:sp>
        <p:nvSpPr>
          <p:cNvPr id="406" name="Google Shape;406;p14"/>
          <p:cNvSpPr txBox="1"/>
          <p:nvPr/>
        </p:nvSpPr>
        <p:spPr>
          <a:xfrm>
            <a:off x="9322874"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INCOME</a:t>
            </a:r>
            <a:endParaRPr/>
          </a:p>
        </p:txBody>
      </p:sp>
      <p:sp>
        <p:nvSpPr>
          <p:cNvPr id="407" name="Google Shape;407;p14"/>
          <p:cNvSpPr txBox="1"/>
          <p:nvPr/>
        </p:nvSpPr>
        <p:spPr>
          <a:xfrm>
            <a:off x="8267704" y="4583205"/>
            <a:ext cx="3614834"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 have fewer Italian respondents in the $100,000 or more income ranges.</a:t>
            </a:r>
            <a:endParaRPr/>
          </a:p>
        </p:txBody>
      </p:sp>
      <p:sp>
        <p:nvSpPr>
          <p:cNvPr id="408" name="Google Shape;408;p14"/>
          <p:cNvSpPr txBox="1"/>
          <p:nvPr/>
        </p:nvSpPr>
        <p:spPr>
          <a:xfrm>
            <a:off x="4262974" y="4583205"/>
            <a:ext cx="366605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 surveyed a well-diversified set of age brackets, in this survey, across the Italian market.</a:t>
            </a:r>
            <a:endParaRPr/>
          </a:p>
        </p:txBody>
      </p:sp>
      <p:cxnSp>
        <p:nvCxnSpPr>
          <p:cNvPr id="409" name="Google Shape;409;p14"/>
          <p:cNvCxnSpPr/>
          <p:nvPr/>
        </p:nvCxnSpPr>
        <p:spPr>
          <a:xfrm>
            <a:off x="4262974" y="1513761"/>
            <a:ext cx="0" cy="4403792"/>
          </a:xfrm>
          <a:prstGeom prst="straightConnector1">
            <a:avLst/>
          </a:prstGeom>
          <a:noFill/>
          <a:ln cap="flat" cmpd="sng" w="9525">
            <a:solidFill>
              <a:srgbClr val="096CC5"/>
            </a:solidFill>
            <a:prstDash val="solid"/>
            <a:round/>
            <a:headEnd len="sm" w="sm" type="none"/>
            <a:tailEnd len="sm" w="sm" type="none"/>
          </a:ln>
        </p:spPr>
      </p:cxnSp>
      <p:cxnSp>
        <p:nvCxnSpPr>
          <p:cNvPr id="410" name="Google Shape;410;p14"/>
          <p:cNvCxnSpPr/>
          <p:nvPr/>
        </p:nvCxnSpPr>
        <p:spPr>
          <a:xfrm>
            <a:off x="7929027" y="1548850"/>
            <a:ext cx="0" cy="4403792"/>
          </a:xfrm>
          <a:prstGeom prst="straightConnector1">
            <a:avLst/>
          </a:prstGeom>
          <a:noFill/>
          <a:ln cap="flat" cmpd="sng" w="9525">
            <a:solidFill>
              <a:srgbClr val="096CC5"/>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1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IT, AGE &amp; GENDER</a:t>
            </a:r>
            <a:endParaRPr/>
          </a:p>
        </p:txBody>
      </p:sp>
      <p:sp>
        <p:nvSpPr>
          <p:cNvPr id="416" name="Google Shape;416;p15"/>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IT 18-34 n=65, IT 35-54 n=120, IT 55+ n=62.</a:t>
            </a:r>
            <a:endParaRPr/>
          </a:p>
        </p:txBody>
      </p:sp>
      <p:sp>
        <p:nvSpPr>
          <p:cNvPr id="417" name="Google Shape;417;p15"/>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18" name="Google Shape;418;p15"/>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19" name="Google Shape;419;p15"/>
          <p:cNvSpPr txBox="1"/>
          <p:nvPr/>
        </p:nvSpPr>
        <p:spPr>
          <a:xfrm>
            <a:off x="1907695"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34%</a:t>
            </a:r>
            <a:endParaRPr/>
          </a:p>
        </p:txBody>
      </p:sp>
      <p:sp>
        <p:nvSpPr>
          <p:cNvPr id="420" name="Google Shape;420;p15"/>
          <p:cNvSpPr txBox="1"/>
          <p:nvPr/>
        </p:nvSpPr>
        <p:spPr>
          <a:xfrm>
            <a:off x="1110338"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65%</a:t>
            </a:r>
            <a:endParaRPr/>
          </a:p>
        </p:txBody>
      </p:sp>
      <p:sp>
        <p:nvSpPr>
          <p:cNvPr id="421" name="Google Shape;421;p15"/>
          <p:cNvSpPr/>
          <p:nvPr/>
        </p:nvSpPr>
        <p:spPr>
          <a:xfrm>
            <a:off x="94248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18-34</a:t>
            </a:r>
            <a:endParaRPr/>
          </a:p>
        </p:txBody>
      </p:sp>
      <p:sp>
        <p:nvSpPr>
          <p:cNvPr id="422" name="Google Shape;422;p15"/>
          <p:cNvSpPr/>
          <p:nvPr/>
        </p:nvSpPr>
        <p:spPr>
          <a:xfrm>
            <a:off x="1211923" y="2533693"/>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23" name="Google Shape;423;p15"/>
          <p:cNvSpPr/>
          <p:nvPr/>
        </p:nvSpPr>
        <p:spPr>
          <a:xfrm>
            <a:off x="2037888" y="2504132"/>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aphicFrame>
        <p:nvGraphicFramePr>
          <p:cNvPr id="424" name="Google Shape;424;p15"/>
          <p:cNvGraphicFramePr/>
          <p:nvPr/>
        </p:nvGraphicFramePr>
        <p:xfrm>
          <a:off x="471220" y="3657760"/>
          <a:ext cx="2743200" cy="2743200"/>
        </p:xfrm>
        <a:graphic>
          <a:graphicData uri="http://schemas.openxmlformats.org/drawingml/2006/chart">
            <c:chart r:id="rId3"/>
          </a:graphicData>
        </a:graphic>
      </p:graphicFrame>
      <p:cxnSp>
        <p:nvCxnSpPr>
          <p:cNvPr id="425" name="Google Shape;425;p15"/>
          <p:cNvCxnSpPr/>
          <p:nvPr/>
        </p:nvCxnSpPr>
        <p:spPr>
          <a:xfrm>
            <a:off x="3846440" y="1171489"/>
            <a:ext cx="0" cy="4972543"/>
          </a:xfrm>
          <a:prstGeom prst="straightConnector1">
            <a:avLst/>
          </a:prstGeom>
          <a:noFill/>
          <a:ln cap="flat" cmpd="sng" w="9525">
            <a:solidFill>
              <a:srgbClr val="096CC5"/>
            </a:solidFill>
            <a:prstDash val="solid"/>
            <a:round/>
            <a:headEnd len="sm" w="sm" type="none"/>
            <a:tailEnd len="sm" w="sm" type="none"/>
          </a:ln>
        </p:spPr>
      </p:cxnSp>
      <p:cxnSp>
        <p:nvCxnSpPr>
          <p:cNvPr id="426" name="Google Shape;426;p15"/>
          <p:cNvCxnSpPr/>
          <p:nvPr/>
        </p:nvCxnSpPr>
        <p:spPr>
          <a:xfrm>
            <a:off x="8355760" y="1181100"/>
            <a:ext cx="0" cy="4972543"/>
          </a:xfrm>
          <a:prstGeom prst="straightConnector1">
            <a:avLst/>
          </a:prstGeom>
          <a:noFill/>
          <a:ln cap="flat" cmpd="sng" w="9525">
            <a:solidFill>
              <a:srgbClr val="096CC5"/>
            </a:solidFill>
            <a:prstDash val="solid"/>
            <a:round/>
            <a:headEnd len="sm" w="sm" type="none"/>
            <a:tailEnd len="sm" w="sm" type="none"/>
          </a:ln>
        </p:spPr>
      </p:cxnSp>
      <p:graphicFrame>
        <p:nvGraphicFramePr>
          <p:cNvPr id="427" name="Google Shape;427;p15"/>
          <p:cNvGraphicFramePr/>
          <p:nvPr/>
        </p:nvGraphicFramePr>
        <p:xfrm>
          <a:off x="4746580" y="3657600"/>
          <a:ext cx="2743200" cy="2743200"/>
        </p:xfrm>
        <a:graphic>
          <a:graphicData uri="http://schemas.openxmlformats.org/drawingml/2006/chart">
            <c:chart r:id="rId4"/>
          </a:graphicData>
        </a:graphic>
      </p:graphicFrame>
      <p:graphicFrame>
        <p:nvGraphicFramePr>
          <p:cNvPr id="428" name="Google Shape;428;p15"/>
          <p:cNvGraphicFramePr/>
          <p:nvPr/>
        </p:nvGraphicFramePr>
        <p:xfrm>
          <a:off x="8717140" y="3657600"/>
          <a:ext cx="2743200" cy="2743200"/>
        </p:xfrm>
        <a:graphic>
          <a:graphicData uri="http://schemas.openxmlformats.org/drawingml/2006/chart">
            <c:chart r:id="rId5"/>
          </a:graphicData>
        </a:graphic>
      </p:graphicFrame>
      <p:sp>
        <p:nvSpPr>
          <p:cNvPr id="429" name="Google Shape;429;p15"/>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30" name="Google Shape;430;p15"/>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31" name="Google Shape;431;p15"/>
          <p:cNvSpPr txBox="1"/>
          <p:nvPr/>
        </p:nvSpPr>
        <p:spPr>
          <a:xfrm>
            <a:off x="6040470"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50%</a:t>
            </a:r>
            <a:endParaRPr/>
          </a:p>
        </p:txBody>
      </p:sp>
      <p:sp>
        <p:nvSpPr>
          <p:cNvPr id="432" name="Google Shape;432;p15"/>
          <p:cNvSpPr txBox="1"/>
          <p:nvPr/>
        </p:nvSpPr>
        <p:spPr>
          <a:xfrm>
            <a:off x="5232847"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49%</a:t>
            </a:r>
            <a:endParaRPr/>
          </a:p>
        </p:txBody>
      </p:sp>
      <p:sp>
        <p:nvSpPr>
          <p:cNvPr id="433" name="Google Shape;433;p15"/>
          <p:cNvSpPr/>
          <p:nvPr/>
        </p:nvSpPr>
        <p:spPr>
          <a:xfrm>
            <a:off x="506605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35-54</a:t>
            </a:r>
            <a:endParaRPr/>
          </a:p>
        </p:txBody>
      </p:sp>
      <p:sp>
        <p:nvSpPr>
          <p:cNvPr id="434" name="Google Shape;434;p15"/>
          <p:cNvSpPr/>
          <p:nvPr/>
        </p:nvSpPr>
        <p:spPr>
          <a:xfrm>
            <a:off x="5379618" y="2442174"/>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35" name="Google Shape;435;p15"/>
          <p:cNvSpPr/>
          <p:nvPr/>
        </p:nvSpPr>
        <p:spPr>
          <a:xfrm>
            <a:off x="6194763" y="2442174"/>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36" name="Google Shape;436;p15"/>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37" name="Google Shape;437;p15"/>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38" name="Google Shape;438;p15"/>
          <p:cNvSpPr txBox="1"/>
          <p:nvPr/>
        </p:nvSpPr>
        <p:spPr>
          <a:xfrm>
            <a:off x="10129913"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48%</a:t>
            </a:r>
            <a:endParaRPr/>
          </a:p>
        </p:txBody>
      </p:sp>
      <p:sp>
        <p:nvSpPr>
          <p:cNvPr id="439" name="Google Shape;439;p15"/>
          <p:cNvSpPr txBox="1"/>
          <p:nvPr/>
        </p:nvSpPr>
        <p:spPr>
          <a:xfrm>
            <a:off x="9328337" y="19077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52%</a:t>
            </a:r>
            <a:endParaRPr/>
          </a:p>
        </p:txBody>
      </p:sp>
      <p:sp>
        <p:nvSpPr>
          <p:cNvPr id="440" name="Google Shape;440;p15"/>
          <p:cNvSpPr/>
          <p:nvPr/>
        </p:nvSpPr>
        <p:spPr>
          <a:xfrm>
            <a:off x="9097188"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55+</a:t>
            </a:r>
            <a:endParaRPr/>
          </a:p>
        </p:txBody>
      </p:sp>
      <p:sp>
        <p:nvSpPr>
          <p:cNvPr id="441" name="Google Shape;441;p15"/>
          <p:cNvSpPr/>
          <p:nvPr/>
        </p:nvSpPr>
        <p:spPr>
          <a:xfrm>
            <a:off x="9463657" y="2465508"/>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42" name="Google Shape;442;p15"/>
          <p:cNvSpPr/>
          <p:nvPr/>
        </p:nvSpPr>
        <p:spPr>
          <a:xfrm>
            <a:off x="10293121" y="2459251"/>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1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KR</a:t>
            </a:r>
            <a:endParaRPr/>
          </a:p>
        </p:txBody>
      </p:sp>
      <p:sp>
        <p:nvSpPr>
          <p:cNvPr id="448" name="Google Shape;448;p16"/>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KR n=316.</a:t>
            </a:r>
            <a:endParaRPr/>
          </a:p>
        </p:txBody>
      </p:sp>
      <p:sp>
        <p:nvSpPr>
          <p:cNvPr id="449" name="Google Shape;449;p16"/>
          <p:cNvSpPr txBox="1"/>
          <p:nvPr/>
        </p:nvSpPr>
        <p:spPr>
          <a:xfrm>
            <a:off x="2960704" y="3117182"/>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49%</a:t>
            </a:r>
            <a:endParaRPr/>
          </a:p>
        </p:txBody>
      </p:sp>
      <p:sp>
        <p:nvSpPr>
          <p:cNvPr id="450" name="Google Shape;450;p16"/>
          <p:cNvSpPr txBox="1"/>
          <p:nvPr/>
        </p:nvSpPr>
        <p:spPr>
          <a:xfrm>
            <a:off x="1386495" y="3153999"/>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51%</a:t>
            </a:r>
            <a:endParaRPr/>
          </a:p>
        </p:txBody>
      </p:sp>
      <p:sp>
        <p:nvSpPr>
          <p:cNvPr id="451" name="Google Shape;451;p16"/>
          <p:cNvSpPr/>
          <p:nvPr/>
        </p:nvSpPr>
        <p:spPr>
          <a:xfrm flipH="1" rot="-5400000">
            <a:off x="3285562" y="3190875"/>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52" name="Google Shape;452;p16"/>
          <p:cNvSpPr/>
          <p:nvPr/>
        </p:nvSpPr>
        <p:spPr>
          <a:xfrm flipH="1" rot="-5400000">
            <a:off x="1753528" y="3192563"/>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53" name="Google Shape;453;p16"/>
          <p:cNvSpPr/>
          <p:nvPr/>
        </p:nvSpPr>
        <p:spPr>
          <a:xfrm>
            <a:off x="454579" y="2059982"/>
            <a:ext cx="887977" cy="1685473"/>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54" name="Google Shape;454;p16"/>
          <p:cNvSpPr/>
          <p:nvPr/>
        </p:nvSpPr>
        <p:spPr>
          <a:xfrm>
            <a:off x="2272847" y="2067874"/>
            <a:ext cx="748969" cy="166968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55" name="Google Shape;455;p16"/>
          <p:cNvSpPr txBox="1"/>
          <p:nvPr/>
        </p:nvSpPr>
        <p:spPr>
          <a:xfrm>
            <a:off x="596922" y="4583205"/>
            <a:ext cx="3148140" cy="115973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Slightly more women than men.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Female n=162</a:t>
            </a:r>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Male n=154</a:t>
            </a:r>
            <a:endParaRPr/>
          </a:p>
        </p:txBody>
      </p:sp>
      <p:graphicFrame>
        <p:nvGraphicFramePr>
          <p:cNvPr id="456" name="Google Shape;456;p16"/>
          <p:cNvGraphicFramePr/>
          <p:nvPr/>
        </p:nvGraphicFramePr>
        <p:xfrm>
          <a:off x="4188348" y="1096715"/>
          <a:ext cx="3815304" cy="3565161"/>
        </p:xfrm>
        <a:graphic>
          <a:graphicData uri="http://schemas.openxmlformats.org/drawingml/2006/chart">
            <c:chart r:id="rId3"/>
          </a:graphicData>
        </a:graphic>
      </p:graphicFrame>
      <p:sp>
        <p:nvSpPr>
          <p:cNvPr id="457" name="Google Shape;457;p16"/>
          <p:cNvSpPr txBox="1"/>
          <p:nvPr/>
        </p:nvSpPr>
        <p:spPr>
          <a:xfrm>
            <a:off x="5657183" y="2863817"/>
            <a:ext cx="87763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AGE</a:t>
            </a:r>
            <a:endParaRPr/>
          </a:p>
        </p:txBody>
      </p:sp>
      <p:graphicFrame>
        <p:nvGraphicFramePr>
          <p:cNvPr id="458" name="Google Shape;458;p16"/>
          <p:cNvGraphicFramePr/>
          <p:nvPr/>
        </p:nvGraphicFramePr>
        <p:xfrm>
          <a:off x="8067234" y="1206448"/>
          <a:ext cx="3815304" cy="3565161"/>
        </p:xfrm>
        <a:graphic>
          <a:graphicData uri="http://schemas.openxmlformats.org/drawingml/2006/chart">
            <c:chart r:id="rId4"/>
          </a:graphicData>
        </a:graphic>
      </p:graphicFrame>
      <p:sp>
        <p:nvSpPr>
          <p:cNvPr id="459" name="Google Shape;459;p16"/>
          <p:cNvSpPr txBox="1"/>
          <p:nvPr/>
        </p:nvSpPr>
        <p:spPr>
          <a:xfrm>
            <a:off x="9322874"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INCOME</a:t>
            </a:r>
            <a:endParaRPr/>
          </a:p>
        </p:txBody>
      </p:sp>
      <p:sp>
        <p:nvSpPr>
          <p:cNvPr id="460" name="Google Shape;460;p16"/>
          <p:cNvSpPr txBox="1"/>
          <p:nvPr/>
        </p:nvSpPr>
        <p:spPr>
          <a:xfrm>
            <a:off x="8267704" y="4583205"/>
            <a:ext cx="3614834"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 have fewer Korean respondents in the $100,000 or more income range.</a:t>
            </a:r>
            <a:endParaRPr/>
          </a:p>
        </p:txBody>
      </p:sp>
      <p:sp>
        <p:nvSpPr>
          <p:cNvPr id="461" name="Google Shape;461;p16"/>
          <p:cNvSpPr txBox="1"/>
          <p:nvPr/>
        </p:nvSpPr>
        <p:spPr>
          <a:xfrm>
            <a:off x="4262974" y="4583205"/>
            <a:ext cx="366605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 surveyed a well-diversified set of age brackets, in this survey, across the Korean market.</a:t>
            </a:r>
            <a:endParaRPr/>
          </a:p>
        </p:txBody>
      </p:sp>
      <p:cxnSp>
        <p:nvCxnSpPr>
          <p:cNvPr id="462" name="Google Shape;462;p16"/>
          <p:cNvCxnSpPr/>
          <p:nvPr/>
        </p:nvCxnSpPr>
        <p:spPr>
          <a:xfrm>
            <a:off x="4262974" y="1513761"/>
            <a:ext cx="0" cy="4403792"/>
          </a:xfrm>
          <a:prstGeom prst="straightConnector1">
            <a:avLst/>
          </a:prstGeom>
          <a:noFill/>
          <a:ln cap="flat" cmpd="sng" w="9525">
            <a:solidFill>
              <a:srgbClr val="096CC5"/>
            </a:solidFill>
            <a:prstDash val="solid"/>
            <a:round/>
            <a:headEnd len="sm" w="sm" type="none"/>
            <a:tailEnd len="sm" w="sm" type="none"/>
          </a:ln>
        </p:spPr>
      </p:cxnSp>
      <p:cxnSp>
        <p:nvCxnSpPr>
          <p:cNvPr id="463" name="Google Shape;463;p16"/>
          <p:cNvCxnSpPr/>
          <p:nvPr/>
        </p:nvCxnSpPr>
        <p:spPr>
          <a:xfrm>
            <a:off x="7929027" y="1548850"/>
            <a:ext cx="0" cy="4403792"/>
          </a:xfrm>
          <a:prstGeom prst="straightConnector1">
            <a:avLst/>
          </a:prstGeom>
          <a:noFill/>
          <a:ln cap="flat" cmpd="sng" w="9525">
            <a:solidFill>
              <a:srgbClr val="096CC5"/>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1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KR, AGE &amp; GENDER</a:t>
            </a:r>
            <a:endParaRPr/>
          </a:p>
        </p:txBody>
      </p:sp>
      <p:sp>
        <p:nvSpPr>
          <p:cNvPr id="469" name="Google Shape;469;p17"/>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KR 18-34 n=129, KR 35-54 n=123, KR 55+ n=64.</a:t>
            </a:r>
            <a:endParaRPr/>
          </a:p>
        </p:txBody>
      </p:sp>
      <p:sp>
        <p:nvSpPr>
          <p:cNvPr id="470" name="Google Shape;470;p17"/>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71" name="Google Shape;471;p17"/>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72" name="Google Shape;472;p17"/>
          <p:cNvSpPr txBox="1"/>
          <p:nvPr/>
        </p:nvSpPr>
        <p:spPr>
          <a:xfrm>
            <a:off x="1907695"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36%</a:t>
            </a:r>
            <a:endParaRPr/>
          </a:p>
        </p:txBody>
      </p:sp>
      <p:sp>
        <p:nvSpPr>
          <p:cNvPr id="473" name="Google Shape;473;p17"/>
          <p:cNvSpPr txBox="1"/>
          <p:nvPr/>
        </p:nvSpPr>
        <p:spPr>
          <a:xfrm>
            <a:off x="1110338"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64%</a:t>
            </a:r>
            <a:endParaRPr/>
          </a:p>
        </p:txBody>
      </p:sp>
      <p:sp>
        <p:nvSpPr>
          <p:cNvPr id="474" name="Google Shape;474;p17"/>
          <p:cNvSpPr/>
          <p:nvPr/>
        </p:nvSpPr>
        <p:spPr>
          <a:xfrm>
            <a:off x="94248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18-34</a:t>
            </a:r>
            <a:endParaRPr/>
          </a:p>
        </p:txBody>
      </p:sp>
      <p:sp>
        <p:nvSpPr>
          <p:cNvPr id="475" name="Google Shape;475;p17"/>
          <p:cNvSpPr/>
          <p:nvPr/>
        </p:nvSpPr>
        <p:spPr>
          <a:xfrm>
            <a:off x="1211923" y="2533693"/>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76" name="Google Shape;476;p17"/>
          <p:cNvSpPr/>
          <p:nvPr/>
        </p:nvSpPr>
        <p:spPr>
          <a:xfrm>
            <a:off x="2037888" y="2504132"/>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aphicFrame>
        <p:nvGraphicFramePr>
          <p:cNvPr id="477" name="Google Shape;477;p17"/>
          <p:cNvGraphicFramePr/>
          <p:nvPr/>
        </p:nvGraphicFramePr>
        <p:xfrm>
          <a:off x="471220" y="3657760"/>
          <a:ext cx="2743200" cy="2743200"/>
        </p:xfrm>
        <a:graphic>
          <a:graphicData uri="http://schemas.openxmlformats.org/drawingml/2006/chart">
            <c:chart r:id="rId3"/>
          </a:graphicData>
        </a:graphic>
      </p:graphicFrame>
      <p:cxnSp>
        <p:nvCxnSpPr>
          <p:cNvPr id="478" name="Google Shape;478;p17"/>
          <p:cNvCxnSpPr/>
          <p:nvPr/>
        </p:nvCxnSpPr>
        <p:spPr>
          <a:xfrm>
            <a:off x="3846440" y="1171489"/>
            <a:ext cx="0" cy="4972543"/>
          </a:xfrm>
          <a:prstGeom prst="straightConnector1">
            <a:avLst/>
          </a:prstGeom>
          <a:noFill/>
          <a:ln cap="flat" cmpd="sng" w="9525">
            <a:solidFill>
              <a:srgbClr val="096CC5"/>
            </a:solidFill>
            <a:prstDash val="solid"/>
            <a:round/>
            <a:headEnd len="sm" w="sm" type="none"/>
            <a:tailEnd len="sm" w="sm" type="none"/>
          </a:ln>
        </p:spPr>
      </p:cxnSp>
      <p:cxnSp>
        <p:nvCxnSpPr>
          <p:cNvPr id="479" name="Google Shape;479;p17"/>
          <p:cNvCxnSpPr/>
          <p:nvPr/>
        </p:nvCxnSpPr>
        <p:spPr>
          <a:xfrm>
            <a:off x="8355760" y="1181100"/>
            <a:ext cx="0" cy="4972543"/>
          </a:xfrm>
          <a:prstGeom prst="straightConnector1">
            <a:avLst/>
          </a:prstGeom>
          <a:noFill/>
          <a:ln cap="flat" cmpd="sng" w="9525">
            <a:solidFill>
              <a:srgbClr val="096CC5"/>
            </a:solidFill>
            <a:prstDash val="solid"/>
            <a:round/>
            <a:headEnd len="sm" w="sm" type="none"/>
            <a:tailEnd len="sm" w="sm" type="none"/>
          </a:ln>
        </p:spPr>
      </p:cxnSp>
      <p:graphicFrame>
        <p:nvGraphicFramePr>
          <p:cNvPr id="480" name="Google Shape;480;p17"/>
          <p:cNvGraphicFramePr/>
          <p:nvPr/>
        </p:nvGraphicFramePr>
        <p:xfrm>
          <a:off x="4746580" y="3657600"/>
          <a:ext cx="2743200" cy="2743200"/>
        </p:xfrm>
        <a:graphic>
          <a:graphicData uri="http://schemas.openxmlformats.org/drawingml/2006/chart">
            <c:chart r:id="rId4"/>
          </a:graphicData>
        </a:graphic>
      </p:graphicFrame>
      <p:graphicFrame>
        <p:nvGraphicFramePr>
          <p:cNvPr id="481" name="Google Shape;481;p17"/>
          <p:cNvGraphicFramePr/>
          <p:nvPr/>
        </p:nvGraphicFramePr>
        <p:xfrm>
          <a:off x="8717140" y="3657600"/>
          <a:ext cx="2743200" cy="2743200"/>
        </p:xfrm>
        <a:graphic>
          <a:graphicData uri="http://schemas.openxmlformats.org/drawingml/2006/chart">
            <c:chart r:id="rId5"/>
          </a:graphicData>
        </a:graphic>
      </p:graphicFrame>
      <p:sp>
        <p:nvSpPr>
          <p:cNvPr id="482" name="Google Shape;482;p17"/>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83" name="Google Shape;483;p17"/>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84" name="Google Shape;484;p17"/>
          <p:cNvSpPr txBox="1"/>
          <p:nvPr/>
        </p:nvSpPr>
        <p:spPr>
          <a:xfrm>
            <a:off x="6040470"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50%</a:t>
            </a:r>
            <a:endParaRPr/>
          </a:p>
        </p:txBody>
      </p:sp>
      <p:sp>
        <p:nvSpPr>
          <p:cNvPr id="485" name="Google Shape;485;p17"/>
          <p:cNvSpPr txBox="1"/>
          <p:nvPr/>
        </p:nvSpPr>
        <p:spPr>
          <a:xfrm>
            <a:off x="5232847"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50%</a:t>
            </a:r>
            <a:endParaRPr/>
          </a:p>
        </p:txBody>
      </p:sp>
      <p:sp>
        <p:nvSpPr>
          <p:cNvPr id="486" name="Google Shape;486;p17"/>
          <p:cNvSpPr/>
          <p:nvPr/>
        </p:nvSpPr>
        <p:spPr>
          <a:xfrm>
            <a:off x="506605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35-54</a:t>
            </a:r>
            <a:endParaRPr/>
          </a:p>
        </p:txBody>
      </p:sp>
      <p:sp>
        <p:nvSpPr>
          <p:cNvPr id="487" name="Google Shape;487;p17"/>
          <p:cNvSpPr/>
          <p:nvPr/>
        </p:nvSpPr>
        <p:spPr>
          <a:xfrm>
            <a:off x="5379618" y="2442174"/>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88" name="Google Shape;488;p17"/>
          <p:cNvSpPr/>
          <p:nvPr/>
        </p:nvSpPr>
        <p:spPr>
          <a:xfrm>
            <a:off x="6194763" y="2442174"/>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89" name="Google Shape;489;p17"/>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90" name="Google Shape;490;p17"/>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491" name="Google Shape;491;p17"/>
          <p:cNvSpPr txBox="1"/>
          <p:nvPr/>
        </p:nvSpPr>
        <p:spPr>
          <a:xfrm>
            <a:off x="10129913"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70%</a:t>
            </a:r>
            <a:endParaRPr/>
          </a:p>
        </p:txBody>
      </p:sp>
      <p:sp>
        <p:nvSpPr>
          <p:cNvPr id="492" name="Google Shape;492;p17"/>
          <p:cNvSpPr txBox="1"/>
          <p:nvPr/>
        </p:nvSpPr>
        <p:spPr>
          <a:xfrm>
            <a:off x="9328337" y="19077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30%</a:t>
            </a:r>
            <a:endParaRPr/>
          </a:p>
        </p:txBody>
      </p:sp>
      <p:sp>
        <p:nvSpPr>
          <p:cNvPr id="493" name="Google Shape;493;p17"/>
          <p:cNvSpPr/>
          <p:nvPr/>
        </p:nvSpPr>
        <p:spPr>
          <a:xfrm>
            <a:off x="9097188"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55+</a:t>
            </a:r>
            <a:endParaRPr/>
          </a:p>
        </p:txBody>
      </p:sp>
      <p:sp>
        <p:nvSpPr>
          <p:cNvPr id="494" name="Google Shape;494;p17"/>
          <p:cNvSpPr/>
          <p:nvPr/>
        </p:nvSpPr>
        <p:spPr>
          <a:xfrm>
            <a:off x="9463657" y="2465508"/>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95" name="Google Shape;495;p17"/>
          <p:cNvSpPr/>
          <p:nvPr/>
        </p:nvSpPr>
        <p:spPr>
          <a:xfrm>
            <a:off x="10293121" y="2459251"/>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1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AU</a:t>
            </a:r>
            <a:endParaRPr/>
          </a:p>
        </p:txBody>
      </p:sp>
      <p:sp>
        <p:nvSpPr>
          <p:cNvPr id="501" name="Google Shape;501;p18"/>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AU n=197.</a:t>
            </a:r>
            <a:endParaRPr/>
          </a:p>
        </p:txBody>
      </p:sp>
      <p:sp>
        <p:nvSpPr>
          <p:cNvPr id="502" name="Google Shape;502;p18"/>
          <p:cNvSpPr txBox="1"/>
          <p:nvPr/>
        </p:nvSpPr>
        <p:spPr>
          <a:xfrm>
            <a:off x="2960704" y="3117182"/>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50%</a:t>
            </a:r>
            <a:endParaRPr/>
          </a:p>
        </p:txBody>
      </p:sp>
      <p:sp>
        <p:nvSpPr>
          <p:cNvPr id="503" name="Google Shape;503;p18"/>
          <p:cNvSpPr txBox="1"/>
          <p:nvPr/>
        </p:nvSpPr>
        <p:spPr>
          <a:xfrm>
            <a:off x="1386495" y="3153999"/>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49%</a:t>
            </a:r>
            <a:endParaRPr/>
          </a:p>
        </p:txBody>
      </p:sp>
      <p:sp>
        <p:nvSpPr>
          <p:cNvPr id="504" name="Google Shape;504;p18"/>
          <p:cNvSpPr/>
          <p:nvPr/>
        </p:nvSpPr>
        <p:spPr>
          <a:xfrm flipH="1" rot="-5400000">
            <a:off x="3285562" y="3190875"/>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05" name="Google Shape;505;p18"/>
          <p:cNvSpPr/>
          <p:nvPr/>
        </p:nvSpPr>
        <p:spPr>
          <a:xfrm flipH="1" rot="-5400000">
            <a:off x="1753528" y="3192563"/>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06" name="Google Shape;506;p18"/>
          <p:cNvSpPr/>
          <p:nvPr/>
        </p:nvSpPr>
        <p:spPr>
          <a:xfrm>
            <a:off x="454579" y="2059982"/>
            <a:ext cx="887977" cy="1685473"/>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07" name="Google Shape;507;p18"/>
          <p:cNvSpPr/>
          <p:nvPr/>
        </p:nvSpPr>
        <p:spPr>
          <a:xfrm>
            <a:off x="2272847" y="2067874"/>
            <a:ext cx="748969" cy="166968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08" name="Google Shape;508;p18"/>
          <p:cNvSpPr txBox="1"/>
          <p:nvPr/>
        </p:nvSpPr>
        <p:spPr>
          <a:xfrm>
            <a:off x="596922" y="4583205"/>
            <a:ext cx="3148140" cy="115973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Even mix of men and women.</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Female n=97</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Male n=98</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Non-Binary n=2</a:t>
            </a:r>
            <a:endParaRPr b="0" i="0" sz="1600" u="none" cap="none" strike="noStrike">
              <a:solidFill>
                <a:srgbClr val="000000"/>
              </a:solidFill>
              <a:latin typeface="Arial"/>
              <a:ea typeface="Arial"/>
              <a:cs typeface="Arial"/>
              <a:sym typeface="Arial"/>
            </a:endParaRPr>
          </a:p>
        </p:txBody>
      </p:sp>
      <p:graphicFrame>
        <p:nvGraphicFramePr>
          <p:cNvPr id="509" name="Google Shape;509;p18"/>
          <p:cNvGraphicFramePr/>
          <p:nvPr/>
        </p:nvGraphicFramePr>
        <p:xfrm>
          <a:off x="4188348" y="1096715"/>
          <a:ext cx="3815304" cy="3565161"/>
        </p:xfrm>
        <a:graphic>
          <a:graphicData uri="http://schemas.openxmlformats.org/drawingml/2006/chart">
            <c:chart r:id="rId3"/>
          </a:graphicData>
        </a:graphic>
      </p:graphicFrame>
      <p:sp>
        <p:nvSpPr>
          <p:cNvPr id="510" name="Google Shape;510;p18"/>
          <p:cNvSpPr txBox="1"/>
          <p:nvPr/>
        </p:nvSpPr>
        <p:spPr>
          <a:xfrm>
            <a:off x="5657183" y="2863817"/>
            <a:ext cx="87763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AGE</a:t>
            </a:r>
            <a:endParaRPr/>
          </a:p>
        </p:txBody>
      </p:sp>
      <p:graphicFrame>
        <p:nvGraphicFramePr>
          <p:cNvPr id="511" name="Google Shape;511;p18"/>
          <p:cNvGraphicFramePr/>
          <p:nvPr/>
        </p:nvGraphicFramePr>
        <p:xfrm>
          <a:off x="8067234" y="1206448"/>
          <a:ext cx="3815304" cy="3565161"/>
        </p:xfrm>
        <a:graphic>
          <a:graphicData uri="http://schemas.openxmlformats.org/drawingml/2006/chart">
            <c:chart r:id="rId4"/>
          </a:graphicData>
        </a:graphic>
      </p:graphicFrame>
      <p:sp>
        <p:nvSpPr>
          <p:cNvPr id="512" name="Google Shape;512;p18"/>
          <p:cNvSpPr txBox="1"/>
          <p:nvPr/>
        </p:nvSpPr>
        <p:spPr>
          <a:xfrm>
            <a:off x="9322874"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INCOME</a:t>
            </a:r>
            <a:endParaRPr/>
          </a:p>
        </p:txBody>
      </p:sp>
      <p:sp>
        <p:nvSpPr>
          <p:cNvPr id="513" name="Google Shape;513;p18"/>
          <p:cNvSpPr txBox="1"/>
          <p:nvPr/>
        </p:nvSpPr>
        <p:spPr>
          <a:xfrm>
            <a:off x="8267704" y="4583205"/>
            <a:ext cx="3614834"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 have significantly more Australian respondents in the $100,000 or more ranges.</a:t>
            </a:r>
            <a:endParaRPr/>
          </a:p>
        </p:txBody>
      </p:sp>
      <p:sp>
        <p:nvSpPr>
          <p:cNvPr id="514" name="Google Shape;514;p18"/>
          <p:cNvSpPr txBox="1"/>
          <p:nvPr/>
        </p:nvSpPr>
        <p:spPr>
          <a:xfrm>
            <a:off x="4262974" y="4583205"/>
            <a:ext cx="366605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 surveyed a well-diversified set of age brackets, in this survey, across the Australian market.</a:t>
            </a:r>
            <a:endParaRPr/>
          </a:p>
        </p:txBody>
      </p:sp>
      <p:cxnSp>
        <p:nvCxnSpPr>
          <p:cNvPr id="515" name="Google Shape;515;p18"/>
          <p:cNvCxnSpPr/>
          <p:nvPr/>
        </p:nvCxnSpPr>
        <p:spPr>
          <a:xfrm>
            <a:off x="4262974" y="1513761"/>
            <a:ext cx="0" cy="4403792"/>
          </a:xfrm>
          <a:prstGeom prst="straightConnector1">
            <a:avLst/>
          </a:prstGeom>
          <a:noFill/>
          <a:ln cap="flat" cmpd="sng" w="9525">
            <a:solidFill>
              <a:srgbClr val="096CC5"/>
            </a:solidFill>
            <a:prstDash val="solid"/>
            <a:round/>
            <a:headEnd len="sm" w="sm" type="none"/>
            <a:tailEnd len="sm" w="sm" type="none"/>
          </a:ln>
        </p:spPr>
      </p:cxnSp>
      <p:cxnSp>
        <p:nvCxnSpPr>
          <p:cNvPr id="516" name="Google Shape;516;p18"/>
          <p:cNvCxnSpPr/>
          <p:nvPr/>
        </p:nvCxnSpPr>
        <p:spPr>
          <a:xfrm>
            <a:off x="7929027" y="1548850"/>
            <a:ext cx="0" cy="4403792"/>
          </a:xfrm>
          <a:prstGeom prst="straightConnector1">
            <a:avLst/>
          </a:prstGeom>
          <a:noFill/>
          <a:ln cap="flat" cmpd="sng" w="9525">
            <a:solidFill>
              <a:srgbClr val="096CC5"/>
            </a:solidFill>
            <a:prstDash val="solid"/>
            <a:round/>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1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AU, AGE &amp; GENDER</a:t>
            </a:r>
            <a:endParaRPr/>
          </a:p>
        </p:txBody>
      </p:sp>
      <p:sp>
        <p:nvSpPr>
          <p:cNvPr id="522" name="Google Shape;522;p19"/>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AU 18-34 n=63, AU 35-54 n=99, AU 55+ n=35.</a:t>
            </a:r>
            <a:endParaRPr/>
          </a:p>
        </p:txBody>
      </p:sp>
      <p:sp>
        <p:nvSpPr>
          <p:cNvPr id="523" name="Google Shape;523;p19"/>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24" name="Google Shape;524;p19"/>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25" name="Google Shape;525;p19"/>
          <p:cNvSpPr txBox="1"/>
          <p:nvPr/>
        </p:nvSpPr>
        <p:spPr>
          <a:xfrm>
            <a:off x="1907695"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52%</a:t>
            </a:r>
            <a:endParaRPr/>
          </a:p>
        </p:txBody>
      </p:sp>
      <p:sp>
        <p:nvSpPr>
          <p:cNvPr id="526" name="Google Shape;526;p19"/>
          <p:cNvSpPr txBox="1"/>
          <p:nvPr/>
        </p:nvSpPr>
        <p:spPr>
          <a:xfrm>
            <a:off x="1110338"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46%</a:t>
            </a:r>
            <a:endParaRPr/>
          </a:p>
        </p:txBody>
      </p:sp>
      <p:sp>
        <p:nvSpPr>
          <p:cNvPr id="527" name="Google Shape;527;p19"/>
          <p:cNvSpPr/>
          <p:nvPr/>
        </p:nvSpPr>
        <p:spPr>
          <a:xfrm>
            <a:off x="94248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18-34</a:t>
            </a:r>
            <a:endParaRPr/>
          </a:p>
        </p:txBody>
      </p:sp>
      <p:sp>
        <p:nvSpPr>
          <p:cNvPr id="528" name="Google Shape;528;p19"/>
          <p:cNvSpPr/>
          <p:nvPr/>
        </p:nvSpPr>
        <p:spPr>
          <a:xfrm>
            <a:off x="1211923" y="2533693"/>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29" name="Google Shape;529;p19"/>
          <p:cNvSpPr/>
          <p:nvPr/>
        </p:nvSpPr>
        <p:spPr>
          <a:xfrm>
            <a:off x="2037888" y="2504132"/>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aphicFrame>
        <p:nvGraphicFramePr>
          <p:cNvPr id="530" name="Google Shape;530;p19"/>
          <p:cNvGraphicFramePr/>
          <p:nvPr/>
        </p:nvGraphicFramePr>
        <p:xfrm>
          <a:off x="471220" y="3657760"/>
          <a:ext cx="2743200" cy="2743200"/>
        </p:xfrm>
        <a:graphic>
          <a:graphicData uri="http://schemas.openxmlformats.org/drawingml/2006/chart">
            <c:chart r:id="rId3"/>
          </a:graphicData>
        </a:graphic>
      </p:graphicFrame>
      <p:cxnSp>
        <p:nvCxnSpPr>
          <p:cNvPr id="531" name="Google Shape;531;p19"/>
          <p:cNvCxnSpPr/>
          <p:nvPr/>
        </p:nvCxnSpPr>
        <p:spPr>
          <a:xfrm>
            <a:off x="3846440" y="1171489"/>
            <a:ext cx="0" cy="4972543"/>
          </a:xfrm>
          <a:prstGeom prst="straightConnector1">
            <a:avLst/>
          </a:prstGeom>
          <a:noFill/>
          <a:ln cap="flat" cmpd="sng" w="9525">
            <a:solidFill>
              <a:srgbClr val="096CC5"/>
            </a:solidFill>
            <a:prstDash val="solid"/>
            <a:round/>
            <a:headEnd len="sm" w="sm" type="none"/>
            <a:tailEnd len="sm" w="sm" type="none"/>
          </a:ln>
        </p:spPr>
      </p:cxnSp>
      <p:cxnSp>
        <p:nvCxnSpPr>
          <p:cNvPr id="532" name="Google Shape;532;p19"/>
          <p:cNvCxnSpPr/>
          <p:nvPr/>
        </p:nvCxnSpPr>
        <p:spPr>
          <a:xfrm>
            <a:off x="8355760" y="1181100"/>
            <a:ext cx="0" cy="4972543"/>
          </a:xfrm>
          <a:prstGeom prst="straightConnector1">
            <a:avLst/>
          </a:prstGeom>
          <a:noFill/>
          <a:ln cap="flat" cmpd="sng" w="9525">
            <a:solidFill>
              <a:srgbClr val="096CC5"/>
            </a:solidFill>
            <a:prstDash val="solid"/>
            <a:round/>
            <a:headEnd len="sm" w="sm" type="none"/>
            <a:tailEnd len="sm" w="sm" type="none"/>
          </a:ln>
        </p:spPr>
      </p:cxnSp>
      <p:graphicFrame>
        <p:nvGraphicFramePr>
          <p:cNvPr id="533" name="Google Shape;533;p19"/>
          <p:cNvGraphicFramePr/>
          <p:nvPr/>
        </p:nvGraphicFramePr>
        <p:xfrm>
          <a:off x="4746580" y="3657600"/>
          <a:ext cx="2743200" cy="2743200"/>
        </p:xfrm>
        <a:graphic>
          <a:graphicData uri="http://schemas.openxmlformats.org/drawingml/2006/chart">
            <c:chart r:id="rId4"/>
          </a:graphicData>
        </a:graphic>
      </p:graphicFrame>
      <p:graphicFrame>
        <p:nvGraphicFramePr>
          <p:cNvPr id="534" name="Google Shape;534;p19"/>
          <p:cNvGraphicFramePr/>
          <p:nvPr/>
        </p:nvGraphicFramePr>
        <p:xfrm>
          <a:off x="8717140" y="3657600"/>
          <a:ext cx="2743200" cy="2743200"/>
        </p:xfrm>
        <a:graphic>
          <a:graphicData uri="http://schemas.openxmlformats.org/drawingml/2006/chart">
            <c:chart r:id="rId5"/>
          </a:graphicData>
        </a:graphic>
      </p:graphicFrame>
      <p:sp>
        <p:nvSpPr>
          <p:cNvPr id="535" name="Google Shape;535;p19"/>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36" name="Google Shape;536;p19"/>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37" name="Google Shape;537;p19"/>
          <p:cNvSpPr txBox="1"/>
          <p:nvPr/>
        </p:nvSpPr>
        <p:spPr>
          <a:xfrm>
            <a:off x="6040470"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41%</a:t>
            </a:r>
            <a:endParaRPr/>
          </a:p>
        </p:txBody>
      </p:sp>
      <p:sp>
        <p:nvSpPr>
          <p:cNvPr id="538" name="Google Shape;538;p19"/>
          <p:cNvSpPr txBox="1"/>
          <p:nvPr/>
        </p:nvSpPr>
        <p:spPr>
          <a:xfrm>
            <a:off x="5232847"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58%</a:t>
            </a:r>
            <a:endParaRPr/>
          </a:p>
        </p:txBody>
      </p:sp>
      <p:sp>
        <p:nvSpPr>
          <p:cNvPr id="539" name="Google Shape;539;p19"/>
          <p:cNvSpPr/>
          <p:nvPr/>
        </p:nvSpPr>
        <p:spPr>
          <a:xfrm>
            <a:off x="506605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35-54</a:t>
            </a:r>
            <a:endParaRPr/>
          </a:p>
        </p:txBody>
      </p:sp>
      <p:sp>
        <p:nvSpPr>
          <p:cNvPr id="540" name="Google Shape;540;p19"/>
          <p:cNvSpPr/>
          <p:nvPr/>
        </p:nvSpPr>
        <p:spPr>
          <a:xfrm>
            <a:off x="5379618" y="2442174"/>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41" name="Google Shape;541;p19"/>
          <p:cNvSpPr/>
          <p:nvPr/>
        </p:nvSpPr>
        <p:spPr>
          <a:xfrm>
            <a:off x="6194763" y="2442174"/>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42" name="Google Shape;542;p19"/>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43" name="Google Shape;543;p19"/>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44" name="Google Shape;544;p19"/>
          <p:cNvSpPr txBox="1"/>
          <p:nvPr/>
        </p:nvSpPr>
        <p:spPr>
          <a:xfrm>
            <a:off x="10129913"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69%</a:t>
            </a:r>
            <a:endParaRPr/>
          </a:p>
        </p:txBody>
      </p:sp>
      <p:sp>
        <p:nvSpPr>
          <p:cNvPr id="545" name="Google Shape;545;p19"/>
          <p:cNvSpPr txBox="1"/>
          <p:nvPr/>
        </p:nvSpPr>
        <p:spPr>
          <a:xfrm>
            <a:off x="9328337" y="19077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31%</a:t>
            </a:r>
            <a:endParaRPr/>
          </a:p>
        </p:txBody>
      </p:sp>
      <p:sp>
        <p:nvSpPr>
          <p:cNvPr id="546" name="Google Shape;546;p19"/>
          <p:cNvSpPr/>
          <p:nvPr/>
        </p:nvSpPr>
        <p:spPr>
          <a:xfrm>
            <a:off x="9097188"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55+</a:t>
            </a:r>
            <a:endParaRPr/>
          </a:p>
        </p:txBody>
      </p:sp>
      <p:sp>
        <p:nvSpPr>
          <p:cNvPr id="547" name="Google Shape;547;p19"/>
          <p:cNvSpPr/>
          <p:nvPr/>
        </p:nvSpPr>
        <p:spPr>
          <a:xfrm>
            <a:off x="9463657" y="2465508"/>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48" name="Google Shape;548;p19"/>
          <p:cNvSpPr/>
          <p:nvPr/>
        </p:nvSpPr>
        <p:spPr>
          <a:xfrm>
            <a:off x="10293121" y="2459251"/>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p:nvPr/>
        </p:nvSpPr>
        <p:spPr>
          <a:xfrm>
            <a:off x="928466" y="0"/>
            <a:ext cx="1828800" cy="6858000"/>
          </a:xfrm>
          <a:prstGeom prst="rect">
            <a:avLst/>
          </a:prstGeom>
          <a:gradFill>
            <a:gsLst>
              <a:gs pos="0">
                <a:srgbClr val="27276E"/>
              </a:gs>
              <a:gs pos="100000">
                <a:srgbClr val="46B64D"/>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1" name="Google Shape;141;p2"/>
          <p:cNvSpPr/>
          <p:nvPr/>
        </p:nvSpPr>
        <p:spPr>
          <a:xfrm>
            <a:off x="3784208" y="1409009"/>
            <a:ext cx="8407792" cy="5231347"/>
          </a:xfrm>
          <a:prstGeom prst="round1Rect">
            <a:avLst>
              <a:gd fmla="val 16667" name="adj"/>
            </a:avLst>
          </a:prstGeom>
          <a:solidFill>
            <a:srgbClr val="2727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2" name="Google Shape;142;p2"/>
          <p:cNvSpPr txBox="1"/>
          <p:nvPr/>
        </p:nvSpPr>
        <p:spPr>
          <a:xfrm rot="-5400000">
            <a:off x="-342540" y="3136613"/>
            <a:ext cx="437081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Black"/>
              <a:buNone/>
            </a:pPr>
            <a:r>
              <a:rPr b="1" i="0" lang="en-US" sz="3200" u="none" cap="none" strike="noStrike">
                <a:solidFill>
                  <a:srgbClr val="FFFFFF"/>
                </a:solidFill>
                <a:latin typeface="Arial Black"/>
                <a:ea typeface="Arial Black"/>
                <a:cs typeface="Arial Black"/>
                <a:sym typeface="Arial Black"/>
              </a:rPr>
              <a:t>OVERVIEW</a:t>
            </a:r>
            <a:endParaRPr b="1" i="0" sz="3200" u="none" cap="none" strike="noStrike">
              <a:solidFill>
                <a:srgbClr val="ED7D31"/>
              </a:solidFill>
              <a:latin typeface="Arial Black"/>
              <a:ea typeface="Arial Black"/>
              <a:cs typeface="Arial Black"/>
              <a:sym typeface="Arial Black"/>
            </a:endParaRPr>
          </a:p>
        </p:txBody>
      </p:sp>
      <p:sp>
        <p:nvSpPr>
          <p:cNvPr id="143" name="Google Shape;143;p2"/>
          <p:cNvSpPr txBox="1"/>
          <p:nvPr/>
        </p:nvSpPr>
        <p:spPr>
          <a:xfrm>
            <a:off x="4100986" y="1547075"/>
            <a:ext cx="6133006" cy="50873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The 2024 ITC Insights Consumer Supplement Survey was fielded from February to March 2024 and analyzed by the Industry Transparency Center. </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l">
              <a:spcBef>
                <a:spcPts val="0"/>
              </a:spcBef>
              <a:spcAft>
                <a:spcPts val="0"/>
              </a:spcAft>
              <a:buNone/>
            </a:pPr>
            <a:r>
              <a:rPr b="0" i="0" lang="en-US" sz="1800" u="none" cap="none" strike="noStrike">
                <a:solidFill>
                  <a:schemeClr val="lt1"/>
                </a:solidFill>
                <a:latin typeface="Arial"/>
                <a:ea typeface="Arial"/>
                <a:cs typeface="Arial"/>
                <a:sym typeface="Arial"/>
              </a:rPr>
              <a:t>The overall survey includes over 4000 supplement consumers ages 18+ in 6 countries: US (1000), UK (500), DE (500)  IT: (500), KR: (500), AU: (500), IN: (500). Prebiotic users range from 474 in the US, to 367 in India, 316 in South Korea, 247 in Italy, 203 in Germany,197 in Australia and 168 in the UK.</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The survey provides insights into supplement user buying behaviors and priorities, including familiarity, usage patterns, purchase drivers, branded ingredients and the importance of values like trust, transparency and sustainability. </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a:p>
            <a:pPr indent="-101600" lvl="0" marL="171450" marR="0" rtl="0" algn="l">
              <a:lnSpc>
                <a:spcPct val="200000"/>
              </a:lnSpc>
              <a:spcBef>
                <a:spcPts val="0"/>
              </a:spcBef>
              <a:spcAft>
                <a:spcPts val="0"/>
              </a:spcAft>
              <a:buClr>
                <a:schemeClr val="dk1"/>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44" name="Google Shape;144;p2"/>
          <p:cNvSpPr/>
          <p:nvPr/>
        </p:nvSpPr>
        <p:spPr>
          <a:xfrm>
            <a:off x="10550769" y="0"/>
            <a:ext cx="815927" cy="4979963"/>
          </a:xfrm>
          <a:prstGeom prst="rect">
            <a:avLst/>
          </a:prstGeom>
          <a:gradFill>
            <a:gsLst>
              <a:gs pos="0">
                <a:srgbClr val="27276E"/>
              </a:gs>
              <a:gs pos="100000">
                <a:srgbClr val="46B64D"/>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Icon&#10;&#10;Description automatically generated" id="145" name="Google Shape;145;p2"/>
          <p:cNvPicPr preferRelativeResize="0"/>
          <p:nvPr/>
        </p:nvPicPr>
        <p:blipFill rotWithShape="1">
          <a:blip r:embed="rId3">
            <a:alphaModFix/>
          </a:blip>
          <a:srcRect b="0" l="0" r="0" t="0"/>
          <a:stretch/>
        </p:blipFill>
        <p:spPr>
          <a:xfrm>
            <a:off x="3877466" y="6004952"/>
            <a:ext cx="457200" cy="457200"/>
          </a:xfrm>
          <a:prstGeom prst="rect">
            <a:avLst/>
          </a:prstGeom>
          <a:noFill/>
          <a:ln>
            <a:noFill/>
          </a:ln>
        </p:spPr>
      </p:pic>
      <p:sp>
        <p:nvSpPr>
          <p:cNvPr id="146" name="Google Shape;146;p2"/>
          <p:cNvSpPr txBox="1"/>
          <p:nvPr/>
        </p:nvSpPr>
        <p:spPr>
          <a:xfrm>
            <a:off x="4334371" y="6079725"/>
            <a:ext cx="467022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The ITC Insights lightbulb indicates there are key takeaways for that slide.</a:t>
            </a:r>
            <a:endParaRPr/>
          </a:p>
        </p:txBody>
      </p:sp>
      <p:pic>
        <p:nvPicPr>
          <p:cNvPr descr="A logo for a company&#10;&#10;Description automatically generated" id="147" name="Google Shape;147;p2"/>
          <p:cNvPicPr preferRelativeResize="0"/>
          <p:nvPr/>
        </p:nvPicPr>
        <p:blipFill rotWithShape="1">
          <a:blip r:embed="rId4">
            <a:alphaModFix/>
          </a:blip>
          <a:srcRect b="0" l="0" r="0" t="0"/>
          <a:stretch/>
        </p:blipFill>
        <p:spPr>
          <a:xfrm>
            <a:off x="9818581" y="121894"/>
            <a:ext cx="2280301" cy="914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2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IN</a:t>
            </a:r>
            <a:endParaRPr/>
          </a:p>
        </p:txBody>
      </p:sp>
      <p:sp>
        <p:nvSpPr>
          <p:cNvPr id="554" name="Google Shape;554;p20"/>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IN n=367.</a:t>
            </a:r>
            <a:endParaRPr/>
          </a:p>
        </p:txBody>
      </p:sp>
      <p:sp>
        <p:nvSpPr>
          <p:cNvPr id="555" name="Google Shape;555;p20"/>
          <p:cNvSpPr txBox="1"/>
          <p:nvPr/>
        </p:nvSpPr>
        <p:spPr>
          <a:xfrm>
            <a:off x="2960704" y="3117182"/>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50%</a:t>
            </a:r>
            <a:endParaRPr/>
          </a:p>
        </p:txBody>
      </p:sp>
      <p:sp>
        <p:nvSpPr>
          <p:cNvPr id="556" name="Google Shape;556;p20"/>
          <p:cNvSpPr txBox="1"/>
          <p:nvPr/>
        </p:nvSpPr>
        <p:spPr>
          <a:xfrm>
            <a:off x="1386495" y="3153999"/>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50%</a:t>
            </a:r>
            <a:endParaRPr/>
          </a:p>
        </p:txBody>
      </p:sp>
      <p:sp>
        <p:nvSpPr>
          <p:cNvPr id="557" name="Google Shape;557;p20"/>
          <p:cNvSpPr/>
          <p:nvPr/>
        </p:nvSpPr>
        <p:spPr>
          <a:xfrm flipH="1" rot="-5400000">
            <a:off x="3285562" y="3190875"/>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58" name="Google Shape;558;p20"/>
          <p:cNvSpPr/>
          <p:nvPr/>
        </p:nvSpPr>
        <p:spPr>
          <a:xfrm flipH="1" rot="-5400000">
            <a:off x="1753528" y="3192563"/>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59" name="Google Shape;559;p20"/>
          <p:cNvSpPr/>
          <p:nvPr/>
        </p:nvSpPr>
        <p:spPr>
          <a:xfrm>
            <a:off x="454579" y="2059982"/>
            <a:ext cx="887977" cy="1685473"/>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60" name="Google Shape;560;p20"/>
          <p:cNvSpPr/>
          <p:nvPr/>
        </p:nvSpPr>
        <p:spPr>
          <a:xfrm>
            <a:off x="2272847" y="2067874"/>
            <a:ext cx="748969" cy="166968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61" name="Google Shape;561;p20"/>
          <p:cNvSpPr txBox="1"/>
          <p:nvPr/>
        </p:nvSpPr>
        <p:spPr>
          <a:xfrm>
            <a:off x="596922" y="4583205"/>
            <a:ext cx="3148140" cy="115973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Even mix of men and women.</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Female n=182</a:t>
            </a:r>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Male n=185</a:t>
            </a:r>
            <a:endParaRPr/>
          </a:p>
        </p:txBody>
      </p:sp>
      <p:graphicFrame>
        <p:nvGraphicFramePr>
          <p:cNvPr id="562" name="Google Shape;562;p20"/>
          <p:cNvGraphicFramePr/>
          <p:nvPr/>
        </p:nvGraphicFramePr>
        <p:xfrm>
          <a:off x="4188348" y="1096715"/>
          <a:ext cx="3815304" cy="3565161"/>
        </p:xfrm>
        <a:graphic>
          <a:graphicData uri="http://schemas.openxmlformats.org/drawingml/2006/chart">
            <c:chart r:id="rId3"/>
          </a:graphicData>
        </a:graphic>
      </p:graphicFrame>
      <p:sp>
        <p:nvSpPr>
          <p:cNvPr id="563" name="Google Shape;563;p20"/>
          <p:cNvSpPr txBox="1"/>
          <p:nvPr/>
        </p:nvSpPr>
        <p:spPr>
          <a:xfrm>
            <a:off x="5657183" y="2863817"/>
            <a:ext cx="87763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AGE</a:t>
            </a:r>
            <a:endParaRPr/>
          </a:p>
        </p:txBody>
      </p:sp>
      <p:graphicFrame>
        <p:nvGraphicFramePr>
          <p:cNvPr id="564" name="Google Shape;564;p20"/>
          <p:cNvGraphicFramePr/>
          <p:nvPr/>
        </p:nvGraphicFramePr>
        <p:xfrm>
          <a:off x="8067234" y="1206448"/>
          <a:ext cx="3815304" cy="3565161"/>
        </p:xfrm>
        <a:graphic>
          <a:graphicData uri="http://schemas.openxmlformats.org/drawingml/2006/chart">
            <c:chart r:id="rId4"/>
          </a:graphicData>
        </a:graphic>
      </p:graphicFrame>
      <p:sp>
        <p:nvSpPr>
          <p:cNvPr id="565" name="Google Shape;565;p20"/>
          <p:cNvSpPr txBox="1"/>
          <p:nvPr/>
        </p:nvSpPr>
        <p:spPr>
          <a:xfrm>
            <a:off x="9322874"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INCOME</a:t>
            </a:r>
            <a:endParaRPr/>
          </a:p>
        </p:txBody>
      </p:sp>
      <p:sp>
        <p:nvSpPr>
          <p:cNvPr id="566" name="Google Shape;566;p20"/>
          <p:cNvSpPr txBox="1"/>
          <p:nvPr/>
        </p:nvSpPr>
        <p:spPr>
          <a:xfrm>
            <a:off x="8267704" y="4583205"/>
            <a:ext cx="3614834"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India sees the largest portion of respondents in the under $45,000 ranges.</a:t>
            </a:r>
            <a:endParaRPr/>
          </a:p>
        </p:txBody>
      </p:sp>
      <p:sp>
        <p:nvSpPr>
          <p:cNvPr id="567" name="Google Shape;567;p20"/>
          <p:cNvSpPr txBox="1"/>
          <p:nvPr/>
        </p:nvSpPr>
        <p:spPr>
          <a:xfrm>
            <a:off x="4262974" y="4583205"/>
            <a:ext cx="366605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 surveyed a well-diversified set of age brackets, in this survey, across the Indian market.</a:t>
            </a:r>
            <a:endParaRPr/>
          </a:p>
        </p:txBody>
      </p:sp>
      <p:cxnSp>
        <p:nvCxnSpPr>
          <p:cNvPr id="568" name="Google Shape;568;p20"/>
          <p:cNvCxnSpPr/>
          <p:nvPr/>
        </p:nvCxnSpPr>
        <p:spPr>
          <a:xfrm>
            <a:off x="4262974" y="1513761"/>
            <a:ext cx="0" cy="4403792"/>
          </a:xfrm>
          <a:prstGeom prst="straightConnector1">
            <a:avLst/>
          </a:prstGeom>
          <a:noFill/>
          <a:ln cap="flat" cmpd="sng" w="9525">
            <a:solidFill>
              <a:srgbClr val="096CC5"/>
            </a:solidFill>
            <a:prstDash val="solid"/>
            <a:round/>
            <a:headEnd len="sm" w="sm" type="none"/>
            <a:tailEnd len="sm" w="sm" type="none"/>
          </a:ln>
        </p:spPr>
      </p:cxnSp>
      <p:cxnSp>
        <p:nvCxnSpPr>
          <p:cNvPr id="569" name="Google Shape;569;p20"/>
          <p:cNvCxnSpPr/>
          <p:nvPr/>
        </p:nvCxnSpPr>
        <p:spPr>
          <a:xfrm>
            <a:off x="7929027" y="1548850"/>
            <a:ext cx="0" cy="4403792"/>
          </a:xfrm>
          <a:prstGeom prst="straightConnector1">
            <a:avLst/>
          </a:prstGeom>
          <a:noFill/>
          <a:ln cap="flat" cmpd="sng" w="9525">
            <a:solidFill>
              <a:srgbClr val="096CC5"/>
            </a:solidFill>
            <a:prstDash val="solid"/>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2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IN, AGE &amp; GENDER</a:t>
            </a:r>
            <a:endParaRPr/>
          </a:p>
        </p:txBody>
      </p:sp>
      <p:sp>
        <p:nvSpPr>
          <p:cNvPr id="575" name="Google Shape;575;p21"/>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IN 18-34 n=135, IN 35-54 n=159, IN 55+ n=73.</a:t>
            </a:r>
            <a:endParaRPr/>
          </a:p>
        </p:txBody>
      </p:sp>
      <p:sp>
        <p:nvSpPr>
          <p:cNvPr id="576" name="Google Shape;576;p21"/>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77" name="Google Shape;577;p21"/>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78" name="Google Shape;578;p21"/>
          <p:cNvSpPr txBox="1"/>
          <p:nvPr/>
        </p:nvSpPr>
        <p:spPr>
          <a:xfrm>
            <a:off x="1907695"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49%</a:t>
            </a:r>
            <a:endParaRPr/>
          </a:p>
        </p:txBody>
      </p:sp>
      <p:sp>
        <p:nvSpPr>
          <p:cNvPr id="579" name="Google Shape;579;p21"/>
          <p:cNvSpPr txBox="1"/>
          <p:nvPr/>
        </p:nvSpPr>
        <p:spPr>
          <a:xfrm>
            <a:off x="1110338"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51%</a:t>
            </a:r>
            <a:endParaRPr/>
          </a:p>
        </p:txBody>
      </p:sp>
      <p:sp>
        <p:nvSpPr>
          <p:cNvPr id="580" name="Google Shape;580;p21"/>
          <p:cNvSpPr/>
          <p:nvPr/>
        </p:nvSpPr>
        <p:spPr>
          <a:xfrm>
            <a:off x="94248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18-34</a:t>
            </a:r>
            <a:endParaRPr/>
          </a:p>
        </p:txBody>
      </p:sp>
      <p:sp>
        <p:nvSpPr>
          <p:cNvPr id="581" name="Google Shape;581;p21"/>
          <p:cNvSpPr/>
          <p:nvPr/>
        </p:nvSpPr>
        <p:spPr>
          <a:xfrm>
            <a:off x="1211923" y="2533693"/>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82" name="Google Shape;582;p21"/>
          <p:cNvSpPr/>
          <p:nvPr/>
        </p:nvSpPr>
        <p:spPr>
          <a:xfrm>
            <a:off x="2037888" y="2504132"/>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aphicFrame>
        <p:nvGraphicFramePr>
          <p:cNvPr id="583" name="Google Shape;583;p21"/>
          <p:cNvGraphicFramePr/>
          <p:nvPr/>
        </p:nvGraphicFramePr>
        <p:xfrm>
          <a:off x="471220" y="3657760"/>
          <a:ext cx="2743200" cy="2743200"/>
        </p:xfrm>
        <a:graphic>
          <a:graphicData uri="http://schemas.openxmlformats.org/drawingml/2006/chart">
            <c:chart r:id="rId3"/>
          </a:graphicData>
        </a:graphic>
      </p:graphicFrame>
      <p:cxnSp>
        <p:nvCxnSpPr>
          <p:cNvPr id="584" name="Google Shape;584;p21"/>
          <p:cNvCxnSpPr/>
          <p:nvPr/>
        </p:nvCxnSpPr>
        <p:spPr>
          <a:xfrm>
            <a:off x="3846440" y="1171489"/>
            <a:ext cx="0" cy="4972543"/>
          </a:xfrm>
          <a:prstGeom prst="straightConnector1">
            <a:avLst/>
          </a:prstGeom>
          <a:noFill/>
          <a:ln cap="flat" cmpd="sng" w="9525">
            <a:solidFill>
              <a:srgbClr val="096CC5"/>
            </a:solidFill>
            <a:prstDash val="solid"/>
            <a:round/>
            <a:headEnd len="sm" w="sm" type="none"/>
            <a:tailEnd len="sm" w="sm" type="none"/>
          </a:ln>
        </p:spPr>
      </p:cxnSp>
      <p:cxnSp>
        <p:nvCxnSpPr>
          <p:cNvPr id="585" name="Google Shape;585;p21"/>
          <p:cNvCxnSpPr/>
          <p:nvPr/>
        </p:nvCxnSpPr>
        <p:spPr>
          <a:xfrm>
            <a:off x="8355760" y="1181100"/>
            <a:ext cx="0" cy="4972543"/>
          </a:xfrm>
          <a:prstGeom prst="straightConnector1">
            <a:avLst/>
          </a:prstGeom>
          <a:noFill/>
          <a:ln cap="flat" cmpd="sng" w="9525">
            <a:solidFill>
              <a:srgbClr val="096CC5"/>
            </a:solidFill>
            <a:prstDash val="solid"/>
            <a:round/>
            <a:headEnd len="sm" w="sm" type="none"/>
            <a:tailEnd len="sm" w="sm" type="none"/>
          </a:ln>
        </p:spPr>
      </p:cxnSp>
      <p:graphicFrame>
        <p:nvGraphicFramePr>
          <p:cNvPr id="586" name="Google Shape;586;p21"/>
          <p:cNvGraphicFramePr/>
          <p:nvPr/>
        </p:nvGraphicFramePr>
        <p:xfrm>
          <a:off x="4746580" y="3657600"/>
          <a:ext cx="2743200" cy="2743200"/>
        </p:xfrm>
        <a:graphic>
          <a:graphicData uri="http://schemas.openxmlformats.org/drawingml/2006/chart">
            <c:chart r:id="rId4"/>
          </a:graphicData>
        </a:graphic>
      </p:graphicFrame>
      <p:graphicFrame>
        <p:nvGraphicFramePr>
          <p:cNvPr id="587" name="Google Shape;587;p21"/>
          <p:cNvGraphicFramePr/>
          <p:nvPr/>
        </p:nvGraphicFramePr>
        <p:xfrm>
          <a:off x="8717140" y="3657600"/>
          <a:ext cx="2743200" cy="2743200"/>
        </p:xfrm>
        <a:graphic>
          <a:graphicData uri="http://schemas.openxmlformats.org/drawingml/2006/chart">
            <c:chart r:id="rId5"/>
          </a:graphicData>
        </a:graphic>
      </p:graphicFrame>
      <p:sp>
        <p:nvSpPr>
          <p:cNvPr id="588" name="Google Shape;588;p21"/>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89" name="Google Shape;589;p21"/>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90" name="Google Shape;590;p21"/>
          <p:cNvSpPr txBox="1"/>
          <p:nvPr/>
        </p:nvSpPr>
        <p:spPr>
          <a:xfrm>
            <a:off x="6040470"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50%</a:t>
            </a:r>
            <a:endParaRPr/>
          </a:p>
        </p:txBody>
      </p:sp>
      <p:sp>
        <p:nvSpPr>
          <p:cNvPr id="591" name="Google Shape;591;p21"/>
          <p:cNvSpPr txBox="1"/>
          <p:nvPr/>
        </p:nvSpPr>
        <p:spPr>
          <a:xfrm>
            <a:off x="5232847"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50%</a:t>
            </a:r>
            <a:endParaRPr/>
          </a:p>
        </p:txBody>
      </p:sp>
      <p:sp>
        <p:nvSpPr>
          <p:cNvPr id="592" name="Google Shape;592;p21"/>
          <p:cNvSpPr/>
          <p:nvPr/>
        </p:nvSpPr>
        <p:spPr>
          <a:xfrm>
            <a:off x="506605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35-54</a:t>
            </a:r>
            <a:endParaRPr/>
          </a:p>
        </p:txBody>
      </p:sp>
      <p:sp>
        <p:nvSpPr>
          <p:cNvPr id="593" name="Google Shape;593;p21"/>
          <p:cNvSpPr/>
          <p:nvPr/>
        </p:nvSpPr>
        <p:spPr>
          <a:xfrm>
            <a:off x="5379618" y="2442174"/>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94" name="Google Shape;594;p21"/>
          <p:cNvSpPr/>
          <p:nvPr/>
        </p:nvSpPr>
        <p:spPr>
          <a:xfrm>
            <a:off x="6194763" y="2442174"/>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95" name="Google Shape;595;p21"/>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96" name="Google Shape;596;p21"/>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597" name="Google Shape;597;p21"/>
          <p:cNvSpPr txBox="1"/>
          <p:nvPr/>
        </p:nvSpPr>
        <p:spPr>
          <a:xfrm>
            <a:off x="10129913"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53%</a:t>
            </a:r>
            <a:endParaRPr/>
          </a:p>
        </p:txBody>
      </p:sp>
      <p:sp>
        <p:nvSpPr>
          <p:cNvPr id="598" name="Google Shape;598;p21"/>
          <p:cNvSpPr txBox="1"/>
          <p:nvPr/>
        </p:nvSpPr>
        <p:spPr>
          <a:xfrm>
            <a:off x="9328337" y="19077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47%</a:t>
            </a:r>
            <a:endParaRPr/>
          </a:p>
        </p:txBody>
      </p:sp>
      <p:sp>
        <p:nvSpPr>
          <p:cNvPr id="599" name="Google Shape;599;p21"/>
          <p:cNvSpPr/>
          <p:nvPr/>
        </p:nvSpPr>
        <p:spPr>
          <a:xfrm>
            <a:off x="9097188"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55+</a:t>
            </a:r>
            <a:endParaRPr/>
          </a:p>
        </p:txBody>
      </p:sp>
      <p:sp>
        <p:nvSpPr>
          <p:cNvPr id="600" name="Google Shape;600;p21"/>
          <p:cNvSpPr/>
          <p:nvPr/>
        </p:nvSpPr>
        <p:spPr>
          <a:xfrm>
            <a:off x="9463657" y="2465508"/>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01" name="Google Shape;601;p21"/>
          <p:cNvSpPr/>
          <p:nvPr/>
        </p:nvSpPr>
        <p:spPr>
          <a:xfrm>
            <a:off x="10293121" y="2459251"/>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2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WHY CONSUMERS TAKE SUPPLEMENTS</a:t>
            </a:r>
            <a:endParaRPr/>
          </a:p>
        </p:txBody>
      </p:sp>
      <p:sp>
        <p:nvSpPr>
          <p:cNvPr id="607" name="Google Shape;607;p22"/>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“Why do you take dietary supplements?”</a:t>
            </a:r>
            <a:endParaRPr/>
          </a:p>
        </p:txBody>
      </p:sp>
      <p:pic>
        <p:nvPicPr>
          <p:cNvPr descr="Icon&#10;&#10;Description automatically generated" id="608" name="Google Shape;608;p22"/>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609" name="Google Shape;609;p22"/>
          <p:cNvSpPr txBox="1"/>
          <p:nvPr/>
        </p:nvSpPr>
        <p:spPr>
          <a:xfrm>
            <a:off x="1295400" y="791024"/>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 users are mainly taking supplements for general health &amp; well-being purposes.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Indian respondents over-index for all reasons.</a:t>
            </a:r>
            <a:endParaRPr b="0" i="0" sz="1800" u="none" cap="none" strike="noStrike">
              <a:solidFill>
                <a:srgbClr val="000000"/>
              </a:solidFill>
              <a:latin typeface="Arial"/>
              <a:ea typeface="Arial"/>
              <a:cs typeface="Arial"/>
              <a:sym typeface="Arial"/>
            </a:endParaRPr>
          </a:p>
        </p:txBody>
      </p:sp>
      <p:graphicFrame>
        <p:nvGraphicFramePr>
          <p:cNvPr id="610" name="Google Shape;610;p22"/>
          <p:cNvGraphicFramePr/>
          <p:nvPr/>
        </p:nvGraphicFramePr>
        <p:xfrm>
          <a:off x="182880" y="1639634"/>
          <a:ext cx="12009120" cy="4745263"/>
        </p:xfrm>
        <a:graphic>
          <a:graphicData uri="http://schemas.openxmlformats.org/drawingml/2006/chart">
            <c:chart r:id="rId4"/>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2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DISCUSSION WITH A HEALTH CARE </a:t>
            </a:r>
            <a:br>
              <a:rPr lang="en-US">
                <a:solidFill>
                  <a:schemeClr val="dk1"/>
                </a:solidFill>
              </a:rPr>
            </a:br>
            <a:r>
              <a:rPr lang="en-US">
                <a:solidFill>
                  <a:schemeClr val="dk1"/>
                </a:solidFill>
              </a:rPr>
              <a:t>PROFESSIONAL</a:t>
            </a:r>
            <a:endParaRPr/>
          </a:p>
        </p:txBody>
      </p:sp>
      <p:sp>
        <p:nvSpPr>
          <p:cNvPr id="616" name="Google Shape;616;p23"/>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“Under which circumstances would you discuss your dietary supplements with your health care professional?”</a:t>
            </a:r>
            <a:endParaRPr/>
          </a:p>
        </p:txBody>
      </p:sp>
      <p:pic>
        <p:nvPicPr>
          <p:cNvPr descr="Icon&#10;&#10;Description automatically generated" id="617" name="Google Shape;617;p23"/>
          <p:cNvPicPr preferRelativeResize="0"/>
          <p:nvPr/>
        </p:nvPicPr>
        <p:blipFill rotWithShape="1">
          <a:blip r:embed="rId3">
            <a:alphaModFix/>
          </a:blip>
          <a:srcRect b="0" l="0" r="0" t="0"/>
          <a:stretch/>
        </p:blipFill>
        <p:spPr>
          <a:xfrm>
            <a:off x="838200" y="907261"/>
            <a:ext cx="457200" cy="457200"/>
          </a:xfrm>
          <a:prstGeom prst="rect">
            <a:avLst/>
          </a:prstGeom>
          <a:noFill/>
          <a:ln>
            <a:noFill/>
          </a:ln>
        </p:spPr>
      </p:pic>
      <p:sp>
        <p:nvSpPr>
          <p:cNvPr id="618" name="Google Shape;618;p23"/>
          <p:cNvSpPr txBox="1"/>
          <p:nvPr/>
        </p:nvSpPr>
        <p:spPr>
          <a:xfrm>
            <a:off x="1295400" y="907261"/>
            <a:ext cx="100584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'Situational' is the top response from each country but the US who instead mark ‘always’ as their number one.</a:t>
            </a:r>
            <a:endParaRPr b="0" i="0" sz="1400" u="none" cap="none" strike="noStrike">
              <a:solidFill>
                <a:srgbClr val="000000"/>
              </a:solidFill>
              <a:latin typeface="Arial"/>
              <a:ea typeface="Arial"/>
              <a:cs typeface="Arial"/>
              <a:sym typeface="Arial"/>
            </a:endParaRPr>
          </a:p>
        </p:txBody>
      </p:sp>
      <p:graphicFrame>
        <p:nvGraphicFramePr>
          <p:cNvPr id="619" name="Google Shape;619;p23"/>
          <p:cNvGraphicFramePr/>
          <p:nvPr/>
        </p:nvGraphicFramePr>
        <p:xfrm>
          <a:off x="182880" y="1606164"/>
          <a:ext cx="12009120" cy="4778734"/>
        </p:xfrm>
        <a:graphic>
          <a:graphicData uri="http://schemas.openxmlformats.org/drawingml/2006/chart">
            <c:chart r:id="rId4"/>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24"/>
          <p:cNvSpPr/>
          <p:nvPr/>
        </p:nvSpPr>
        <p:spPr>
          <a:xfrm>
            <a:off x="884451" y="89320"/>
            <a:ext cx="4324157" cy="5964239"/>
          </a:xfrm>
          <a:prstGeom prst="rect">
            <a:avLst/>
          </a:prstGeom>
          <a:gradFill>
            <a:gsLst>
              <a:gs pos="0">
                <a:srgbClr val="2E3188"/>
              </a:gs>
              <a:gs pos="14000">
                <a:srgbClr val="2E3188"/>
              </a:gs>
              <a:gs pos="100000">
                <a:srgbClr val="5ABC5B"/>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25" name="Google Shape;625;p24"/>
          <p:cNvSpPr txBox="1"/>
          <p:nvPr/>
        </p:nvSpPr>
        <p:spPr>
          <a:xfrm>
            <a:off x="5818509" y="1986273"/>
            <a:ext cx="472870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Black"/>
                <a:ea typeface="Arial Black"/>
                <a:cs typeface="Arial Black"/>
                <a:sym typeface="Arial Black"/>
              </a:rPr>
              <a:t>HEALTH CONCERNS</a:t>
            </a:r>
            <a:endParaRPr b="0" i="0" sz="1400" u="none" cap="none" strike="noStrike">
              <a:solidFill>
                <a:srgbClr val="000000"/>
              </a:solidFill>
              <a:latin typeface="Arial"/>
              <a:ea typeface="Arial"/>
              <a:cs typeface="Arial"/>
              <a:sym typeface="Arial"/>
            </a:endParaRPr>
          </a:p>
        </p:txBody>
      </p:sp>
      <p:sp>
        <p:nvSpPr>
          <p:cNvPr id="626" name="Google Shape;626;p24"/>
          <p:cNvSpPr txBox="1"/>
          <p:nvPr/>
        </p:nvSpPr>
        <p:spPr>
          <a:xfrm>
            <a:off x="5914761" y="3348233"/>
            <a:ext cx="532597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0000"/>
                </a:solidFill>
                <a:latin typeface="Arial"/>
                <a:ea typeface="Arial"/>
                <a:cs typeface="Arial"/>
                <a:sym typeface="Arial"/>
              </a:rPr>
              <a:t>Deep dive into supplement user health concerns and which </a:t>
            </a:r>
            <a:r>
              <a:rPr b="0" i="0" lang="en-US" sz="1800" u="none" cap="none" strike="noStrike">
                <a:solidFill>
                  <a:schemeClr val="dk1"/>
                </a:solidFill>
                <a:latin typeface="Arial"/>
                <a:ea typeface="Arial"/>
                <a:cs typeface="Arial"/>
                <a:sym typeface="Arial"/>
              </a:rPr>
              <a:t>ones they</a:t>
            </a:r>
            <a:r>
              <a:rPr b="0" i="0" lang="en-US" sz="1800" u="none" cap="none" strike="noStrike">
                <a:solidFill>
                  <a:srgbClr val="000000"/>
                </a:solidFill>
                <a:latin typeface="Arial"/>
                <a:ea typeface="Arial"/>
                <a:cs typeface="Arial"/>
                <a:sym typeface="Arial"/>
              </a:rPr>
              <a:t> take supplements for</a:t>
            </a:r>
            <a:endParaRPr b="0" i="0" sz="1400" u="none" cap="none" strike="noStrike">
              <a:solidFill>
                <a:srgbClr val="000000"/>
              </a:solidFill>
              <a:latin typeface="Arial"/>
              <a:ea typeface="Arial"/>
              <a:cs typeface="Arial"/>
              <a:sym typeface="Arial"/>
            </a:endParaRPr>
          </a:p>
        </p:txBody>
      </p:sp>
      <p:pic>
        <p:nvPicPr>
          <p:cNvPr descr="A doctor talking to a patient&#10;&#10;Description automatically generated" id="627" name="Google Shape;627;p24"/>
          <p:cNvPicPr preferRelativeResize="0"/>
          <p:nvPr>
            <p:ph idx="2" type="pic"/>
          </p:nvPr>
        </p:nvPicPr>
        <p:blipFill rotWithShape="1">
          <a:blip r:embed="rId3">
            <a:alphaModFix/>
          </a:blip>
          <a:srcRect b="0" l="22061" r="22061" t="0"/>
          <a:stretch/>
        </p:blipFill>
        <p:spPr>
          <a:xfrm>
            <a:off x="717550" y="0"/>
            <a:ext cx="4233863" cy="5865813"/>
          </a:xfrm>
          <a:prstGeom prst="rect">
            <a:avLst/>
          </a:prstGeom>
          <a:solidFill>
            <a:schemeClr val="lt1"/>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graphicFrame>
        <p:nvGraphicFramePr>
          <p:cNvPr id="632" name="Google Shape;632;p25"/>
          <p:cNvGraphicFramePr/>
          <p:nvPr/>
        </p:nvGraphicFramePr>
        <p:xfrm>
          <a:off x="3424362" y="5987332"/>
          <a:ext cx="5343276" cy="469070"/>
        </p:xfrm>
        <a:graphic>
          <a:graphicData uri="http://schemas.openxmlformats.org/drawingml/2006/chart">
            <c:chart r:id="rId3"/>
          </a:graphicData>
        </a:graphic>
      </p:graphicFrame>
      <p:sp>
        <p:nvSpPr>
          <p:cNvPr id="633" name="Google Shape;633;p2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HEALTH CONCERNS AND WHAT THEY TAKE SUPPLEMENTS FOR</a:t>
            </a:r>
            <a:endParaRPr/>
          </a:p>
        </p:txBody>
      </p:sp>
      <p:sp>
        <p:nvSpPr>
          <p:cNvPr id="634" name="Google Shape;634;p25"/>
          <p:cNvSpPr txBox="1"/>
          <p:nvPr/>
        </p:nvSpPr>
        <p:spPr>
          <a:xfrm>
            <a:off x="0" y="6304002"/>
            <a:ext cx="7772400"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Results shown for top 10 health concerns. Question: “Which of the following health conditions or concerns currently impact or impacted you within the past year?” Entire bar represents total reporting, solid bar represents using supplements for that concern and cross hatch bar represents fulfillment gap.</a:t>
            </a:r>
            <a:endParaRPr/>
          </a:p>
        </p:txBody>
      </p:sp>
      <p:pic>
        <p:nvPicPr>
          <p:cNvPr descr="Icon&#10;&#10;Description automatically generated" id="635" name="Google Shape;635;p25"/>
          <p:cNvPicPr preferRelativeResize="0"/>
          <p:nvPr/>
        </p:nvPicPr>
        <p:blipFill rotWithShape="1">
          <a:blip r:embed="rId4">
            <a:alphaModFix/>
          </a:blip>
          <a:srcRect b="0" l="0" r="0" t="0"/>
          <a:stretch/>
        </p:blipFill>
        <p:spPr>
          <a:xfrm>
            <a:off x="838200" y="791024"/>
            <a:ext cx="457200" cy="457200"/>
          </a:xfrm>
          <a:prstGeom prst="rect">
            <a:avLst/>
          </a:prstGeom>
          <a:noFill/>
          <a:ln>
            <a:noFill/>
          </a:ln>
        </p:spPr>
      </p:pic>
      <p:sp>
        <p:nvSpPr>
          <p:cNvPr id="636" name="Google Shape;636;p25"/>
          <p:cNvSpPr txBox="1"/>
          <p:nvPr/>
        </p:nvSpPr>
        <p:spPr>
          <a:xfrm>
            <a:off x="1295400" y="791024"/>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There are large fulfillment gaps across the board, but mental health related concerns see some of the largest – across all surveyed countries.</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Mood shows an exceedingly large gap, especially for Italy, the UK and Australia.</a:t>
            </a:r>
            <a:endParaRPr/>
          </a:p>
        </p:txBody>
      </p:sp>
      <p:graphicFrame>
        <p:nvGraphicFramePr>
          <p:cNvPr id="637" name="Google Shape;637;p25"/>
          <p:cNvGraphicFramePr/>
          <p:nvPr/>
        </p:nvGraphicFramePr>
        <p:xfrm>
          <a:off x="198783" y="1590725"/>
          <a:ext cx="11993217" cy="4502082"/>
        </p:xfrm>
        <a:graphic>
          <a:graphicData uri="http://schemas.openxmlformats.org/drawingml/2006/chart">
            <c:chart r:id="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2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HEALTH CONCERNS AND WHAT THEY TAKE SUPPLEMENTS FOR – NEXT 10</a:t>
            </a:r>
            <a:endParaRPr/>
          </a:p>
        </p:txBody>
      </p:sp>
      <p:sp>
        <p:nvSpPr>
          <p:cNvPr id="643" name="Google Shape;643;p26"/>
          <p:cNvSpPr txBox="1"/>
          <p:nvPr/>
        </p:nvSpPr>
        <p:spPr>
          <a:xfrm>
            <a:off x="0" y="6304002"/>
            <a:ext cx="7772400"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Results shown for top 11-20 health concerns. Question: “Which of the following health conditions or concerns currently impact or impacted you within the past year?” Entire bar represents total reporting, solid bar represents using supplements for that concern and cross hatch bar represents fulfillment gap.</a:t>
            </a:r>
            <a:endParaRPr/>
          </a:p>
        </p:txBody>
      </p:sp>
      <p:pic>
        <p:nvPicPr>
          <p:cNvPr descr="Icon&#10;&#10;Description automatically generated" id="644" name="Google Shape;644;p26"/>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645" name="Google Shape;645;p26"/>
          <p:cNvSpPr txBox="1"/>
          <p:nvPr/>
        </p:nvSpPr>
        <p:spPr>
          <a:xfrm>
            <a:off x="1295400" y="791024"/>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Overweight/obese have the largest fulfillment gaps among this grouping, 10% and larger in some cases.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Korean respondents show by far the highest levels of both reporting and addressing with supplements for eye fatigue, doubling the next closest group.</a:t>
            </a:r>
            <a:endParaRPr b="0" i="0" sz="1800" u="none" cap="none" strike="noStrike">
              <a:solidFill>
                <a:srgbClr val="000000"/>
              </a:solidFill>
              <a:latin typeface="Arial"/>
              <a:ea typeface="Arial"/>
              <a:cs typeface="Arial"/>
              <a:sym typeface="Arial"/>
            </a:endParaRPr>
          </a:p>
        </p:txBody>
      </p:sp>
      <p:graphicFrame>
        <p:nvGraphicFramePr>
          <p:cNvPr id="646" name="Google Shape;646;p26"/>
          <p:cNvGraphicFramePr/>
          <p:nvPr/>
        </p:nvGraphicFramePr>
        <p:xfrm>
          <a:off x="3424362" y="5987332"/>
          <a:ext cx="5343276" cy="469070"/>
        </p:xfrm>
        <a:graphic>
          <a:graphicData uri="http://schemas.openxmlformats.org/drawingml/2006/chart">
            <c:chart r:id="rId4"/>
          </a:graphicData>
        </a:graphic>
      </p:graphicFrame>
      <p:graphicFrame>
        <p:nvGraphicFramePr>
          <p:cNvPr id="647" name="Google Shape;647;p26"/>
          <p:cNvGraphicFramePr/>
          <p:nvPr/>
        </p:nvGraphicFramePr>
        <p:xfrm>
          <a:off x="198783" y="1603640"/>
          <a:ext cx="11993217" cy="4502082"/>
        </p:xfrm>
        <a:graphic>
          <a:graphicData uri="http://schemas.openxmlformats.org/drawingml/2006/chart">
            <c:chart r:id="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2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HEALTH CONCERNS AND WHAT THEY TAKE SUPPLEMENTS FOR – LAST 10</a:t>
            </a:r>
            <a:endParaRPr/>
          </a:p>
        </p:txBody>
      </p:sp>
      <p:sp>
        <p:nvSpPr>
          <p:cNvPr id="653" name="Google Shape;653;p27"/>
          <p:cNvSpPr txBox="1"/>
          <p:nvPr/>
        </p:nvSpPr>
        <p:spPr>
          <a:xfrm>
            <a:off x="0" y="6304002"/>
            <a:ext cx="7772400"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Results shown for top 21-32 health concerns. Question: “Which of the following health conditions or concerns currently impact or impacted you within the past year?” Entire bar represents total reporting, solid bar represents using supplements for that concern and cross hatch bar represents fulfillment gap.</a:t>
            </a:r>
            <a:endParaRPr/>
          </a:p>
        </p:txBody>
      </p:sp>
      <p:pic>
        <p:nvPicPr>
          <p:cNvPr descr="Icon&#10;&#10;Description automatically generated" id="654" name="Google Shape;654;p27"/>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655" name="Google Shape;655;p27"/>
          <p:cNvSpPr txBox="1"/>
          <p:nvPr/>
        </p:nvSpPr>
        <p:spPr>
          <a:xfrm>
            <a:off x="1295400" y="791024"/>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Vision concerns continue to be one of the top concerns for those in South Korea with high reporting and addressing rates for poo/declining vision.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Both Indian and South Korean respondents over-index for immunity concerns, with relatively small fulfillment gaps.</a:t>
            </a:r>
            <a:endParaRPr/>
          </a:p>
        </p:txBody>
      </p:sp>
      <p:graphicFrame>
        <p:nvGraphicFramePr>
          <p:cNvPr id="656" name="Google Shape;656;p27"/>
          <p:cNvGraphicFramePr/>
          <p:nvPr/>
        </p:nvGraphicFramePr>
        <p:xfrm>
          <a:off x="3424362" y="5987332"/>
          <a:ext cx="5343276" cy="469070"/>
        </p:xfrm>
        <a:graphic>
          <a:graphicData uri="http://schemas.openxmlformats.org/drawingml/2006/chart">
            <c:chart r:id="rId4"/>
          </a:graphicData>
        </a:graphic>
      </p:graphicFrame>
      <p:graphicFrame>
        <p:nvGraphicFramePr>
          <p:cNvPr id="657" name="Google Shape;657;p27"/>
          <p:cNvGraphicFramePr/>
          <p:nvPr/>
        </p:nvGraphicFramePr>
        <p:xfrm>
          <a:off x="147122" y="1683654"/>
          <a:ext cx="11993217" cy="4460813"/>
        </p:xfrm>
        <a:graphic>
          <a:graphicData uri="http://schemas.openxmlformats.org/drawingml/2006/chart">
            <c:chart r:id="rId5"/>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graphicFrame>
        <p:nvGraphicFramePr>
          <p:cNvPr id="662" name="Google Shape;662;p28"/>
          <p:cNvGraphicFramePr/>
          <p:nvPr/>
        </p:nvGraphicFramePr>
        <p:xfrm>
          <a:off x="3424362" y="5836256"/>
          <a:ext cx="5343276" cy="469070"/>
        </p:xfrm>
        <a:graphic>
          <a:graphicData uri="http://schemas.openxmlformats.org/drawingml/2006/chart">
            <c:chart r:id="rId3"/>
          </a:graphicData>
        </a:graphic>
      </p:graphicFrame>
      <p:sp>
        <p:nvSpPr>
          <p:cNvPr id="663" name="Google Shape;663;p28"/>
          <p:cNvSpPr txBox="1"/>
          <p:nvPr/>
        </p:nvSpPr>
        <p:spPr>
          <a:xfrm>
            <a:off x="1295400" y="791023"/>
            <a:ext cx="10058400" cy="11695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For the most part, the response rate for a willingness to take a supplement tracks with reporting of a health concern.</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Consistently though, there seems to be more of a willingness to consider taking supplements for a reported health concern than actually taking supplements for said concern – suggesting broad opportunities.</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Here, smaller gaps are better news for companies targeting those concerns.</a:t>
            </a:r>
            <a:endParaRPr/>
          </a:p>
        </p:txBody>
      </p:sp>
      <p:sp>
        <p:nvSpPr>
          <p:cNvPr id="664" name="Google Shape;664;p2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WILLING TO TAKE SUPPLEMENTS TO </a:t>
            </a:r>
            <a:br>
              <a:rPr lang="en-US">
                <a:solidFill>
                  <a:schemeClr val="dk1"/>
                </a:solidFill>
              </a:rPr>
            </a:br>
            <a:r>
              <a:rPr lang="en-US">
                <a:solidFill>
                  <a:schemeClr val="dk1"/>
                </a:solidFill>
              </a:rPr>
              <a:t>ADDRESS CONCERNS</a:t>
            </a:r>
            <a:endParaRPr/>
          </a:p>
        </p:txBody>
      </p:sp>
      <p:sp>
        <p:nvSpPr>
          <p:cNvPr id="665" name="Google Shape;665;p28"/>
          <p:cNvSpPr txBox="1"/>
          <p:nvPr/>
        </p:nvSpPr>
        <p:spPr>
          <a:xfrm>
            <a:off x="0" y="6150114"/>
            <a:ext cx="77724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rgbClr val="7F7F7F"/>
                </a:solidFill>
                <a:latin typeface="Arial"/>
                <a:ea typeface="Arial"/>
                <a:cs typeface="Arial"/>
                <a:sym typeface="Arial"/>
              </a:rPr>
              <a:t>Note: US n=474, UK n=168, DE n=203, IT n=247, KR n=316, AU n=197, IN n=367. Question: “</a:t>
            </a:r>
            <a:r>
              <a:rPr b="1" i="0" lang="en-US" sz="1000" u="sng" cap="none" strike="noStrike">
                <a:solidFill>
                  <a:srgbClr val="7F7F7F"/>
                </a:solidFill>
                <a:latin typeface="Arial"/>
                <a:ea typeface="Arial"/>
                <a:cs typeface="Arial"/>
                <a:sym typeface="Arial"/>
              </a:rPr>
              <a:t>Would you consider supplements for any of the following health concerns?</a:t>
            </a:r>
            <a:r>
              <a:rPr b="0" i="0" lang="en-US" sz="1000" u="none" cap="none" strike="noStrike">
                <a:solidFill>
                  <a:srgbClr val="7F7F7F"/>
                </a:solidFill>
                <a:latin typeface="Arial"/>
                <a:ea typeface="Arial"/>
                <a:cs typeface="Arial"/>
                <a:sym typeface="Arial"/>
              </a:rPr>
              <a:t>” Results shown for top 10 health concerns. Question: “Which of the following health conditions or concerns currently impact or impacted you within the past year?” Entire bar represents total reporting, solid bar represents a willingness to use supplements for that concern, smaller hatch indicates willingness to fulfill.</a:t>
            </a:r>
            <a:endParaRPr/>
          </a:p>
        </p:txBody>
      </p:sp>
      <p:pic>
        <p:nvPicPr>
          <p:cNvPr descr="Icon&#10;&#10;Description automatically generated" id="666" name="Google Shape;666;p28"/>
          <p:cNvPicPr preferRelativeResize="0"/>
          <p:nvPr/>
        </p:nvPicPr>
        <p:blipFill rotWithShape="1">
          <a:blip r:embed="rId4">
            <a:alphaModFix/>
          </a:blip>
          <a:srcRect b="0" l="0" r="0" t="0"/>
          <a:stretch/>
        </p:blipFill>
        <p:spPr>
          <a:xfrm>
            <a:off x="838200" y="791024"/>
            <a:ext cx="457200" cy="457200"/>
          </a:xfrm>
          <a:prstGeom prst="rect">
            <a:avLst/>
          </a:prstGeom>
          <a:noFill/>
          <a:ln>
            <a:noFill/>
          </a:ln>
        </p:spPr>
      </p:pic>
      <p:graphicFrame>
        <p:nvGraphicFramePr>
          <p:cNvPr id="667" name="Google Shape;667;p28"/>
          <p:cNvGraphicFramePr/>
          <p:nvPr/>
        </p:nvGraphicFramePr>
        <p:xfrm>
          <a:off x="198783" y="1876508"/>
          <a:ext cx="11993217" cy="4190469"/>
        </p:xfrm>
        <a:graphic>
          <a:graphicData uri="http://schemas.openxmlformats.org/drawingml/2006/chart">
            <c:chart r:id="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2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WILLING TO TAKE SUPPLEMENTS TO </a:t>
            </a:r>
            <a:br>
              <a:rPr lang="en-US">
                <a:solidFill>
                  <a:schemeClr val="dk1"/>
                </a:solidFill>
              </a:rPr>
            </a:br>
            <a:r>
              <a:rPr lang="en-US">
                <a:solidFill>
                  <a:schemeClr val="dk1"/>
                </a:solidFill>
              </a:rPr>
              <a:t>ADDRESS CONCERNS – NEXT 10</a:t>
            </a:r>
            <a:endParaRPr/>
          </a:p>
        </p:txBody>
      </p:sp>
      <p:sp>
        <p:nvSpPr>
          <p:cNvPr id="673" name="Google Shape;673;p29"/>
          <p:cNvSpPr txBox="1"/>
          <p:nvPr/>
        </p:nvSpPr>
        <p:spPr>
          <a:xfrm>
            <a:off x="0" y="6150114"/>
            <a:ext cx="777240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Question: “</a:t>
            </a:r>
            <a:r>
              <a:rPr b="1" i="0" lang="en-US" sz="1000" u="sng" cap="none" strike="noStrike">
                <a:solidFill>
                  <a:srgbClr val="7F7F7F"/>
                </a:solidFill>
                <a:latin typeface="Arial"/>
                <a:ea typeface="Arial"/>
                <a:cs typeface="Arial"/>
                <a:sym typeface="Arial"/>
              </a:rPr>
              <a:t>Would you consider supplements for any of the following health concerns?</a:t>
            </a:r>
            <a:r>
              <a:rPr b="0" i="0" lang="en-US" sz="1000" u="none" cap="none" strike="noStrike">
                <a:solidFill>
                  <a:srgbClr val="7F7F7F"/>
                </a:solidFill>
                <a:latin typeface="Arial"/>
                <a:ea typeface="Arial"/>
                <a:cs typeface="Arial"/>
                <a:sym typeface="Arial"/>
              </a:rPr>
              <a:t>” Results shown for top 11-20 health concerns. Question: “Which of the following health conditions or concerns currently impact or impacted you within the past year?” Entire bar represents total reporting, solid bar represents a willingness to use supplements for that concern, smaller hatch indicates willingness to fulfill.</a:t>
            </a:r>
            <a:endParaRPr/>
          </a:p>
        </p:txBody>
      </p:sp>
      <p:pic>
        <p:nvPicPr>
          <p:cNvPr descr="Icon&#10;&#10;Description automatically generated" id="674" name="Google Shape;674;p29"/>
          <p:cNvPicPr preferRelativeResize="0"/>
          <p:nvPr/>
        </p:nvPicPr>
        <p:blipFill rotWithShape="1">
          <a:blip r:embed="rId3">
            <a:alphaModFix/>
          </a:blip>
          <a:srcRect b="0" l="0" r="0" t="0"/>
          <a:stretch/>
        </p:blipFill>
        <p:spPr>
          <a:xfrm>
            <a:off x="127862" y="816855"/>
            <a:ext cx="457200" cy="457200"/>
          </a:xfrm>
          <a:prstGeom prst="rect">
            <a:avLst/>
          </a:prstGeom>
          <a:noFill/>
          <a:ln>
            <a:noFill/>
          </a:ln>
        </p:spPr>
      </p:pic>
      <p:graphicFrame>
        <p:nvGraphicFramePr>
          <p:cNvPr id="675" name="Google Shape;675;p29"/>
          <p:cNvGraphicFramePr/>
          <p:nvPr/>
        </p:nvGraphicFramePr>
        <p:xfrm>
          <a:off x="3424362" y="5836256"/>
          <a:ext cx="5343276" cy="469070"/>
        </p:xfrm>
        <a:graphic>
          <a:graphicData uri="http://schemas.openxmlformats.org/drawingml/2006/chart">
            <c:chart r:id="rId4"/>
          </a:graphicData>
        </a:graphic>
      </p:graphicFrame>
      <p:sp>
        <p:nvSpPr>
          <p:cNvPr id="676" name="Google Shape;676;p29"/>
          <p:cNvSpPr txBox="1"/>
          <p:nvPr/>
        </p:nvSpPr>
        <p:spPr>
          <a:xfrm>
            <a:off x="559231" y="704361"/>
            <a:ext cx="11575941"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Overweight/obese shows some of the largest gaps in this set of concerns.</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Many health concerns here see relatively small willingness to fulfillment gaps in this measure.</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Of note, digestive concerns in Italy shows a small gap indicating almost all those he the concern are willing to take supplements to address it.</a:t>
            </a:r>
            <a:endParaRPr/>
          </a:p>
        </p:txBody>
      </p:sp>
      <p:graphicFrame>
        <p:nvGraphicFramePr>
          <p:cNvPr id="677" name="Google Shape;677;p29"/>
          <p:cNvGraphicFramePr/>
          <p:nvPr/>
        </p:nvGraphicFramePr>
        <p:xfrm>
          <a:off x="198783" y="1533490"/>
          <a:ext cx="11993217" cy="4533487"/>
        </p:xfrm>
        <a:graphic>
          <a:graphicData uri="http://schemas.openxmlformats.org/drawingml/2006/chart">
            <c:chart r:id="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151" name="Shape 151"/>
        <p:cNvGrpSpPr/>
        <p:nvPr/>
      </p:nvGrpSpPr>
      <p:grpSpPr>
        <a:xfrm>
          <a:off x="0" y="0"/>
          <a:ext cx="0" cy="0"/>
          <a:chOff x="0" y="0"/>
          <a:chExt cx="0" cy="0"/>
        </a:xfrm>
      </p:grpSpPr>
      <p:sp>
        <p:nvSpPr>
          <p:cNvPr id="152" name="Google Shape;152;p3"/>
          <p:cNvSpPr/>
          <p:nvPr/>
        </p:nvSpPr>
        <p:spPr>
          <a:xfrm>
            <a:off x="8494295" y="2564340"/>
            <a:ext cx="2799347" cy="1638692"/>
          </a:xfrm>
          <a:prstGeom prst="rect">
            <a:avLst/>
          </a:prstGeom>
          <a:gradFill>
            <a:gsLst>
              <a:gs pos="0">
                <a:srgbClr val="27276E"/>
              </a:gs>
              <a:gs pos="100000">
                <a:srgbClr val="46B64D"/>
              </a:gs>
            </a:gsLst>
            <a:lin ang="5400000" scaled="0"/>
          </a:gra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53" name="Google Shape;153;p3"/>
          <p:cNvSpPr/>
          <p:nvPr/>
        </p:nvSpPr>
        <p:spPr>
          <a:xfrm rot="5400000">
            <a:off x="3115177" y="-2858911"/>
            <a:ext cx="627646" cy="6858000"/>
          </a:xfrm>
          <a:prstGeom prst="rect">
            <a:avLst/>
          </a:prstGeom>
          <a:gradFill>
            <a:gsLst>
              <a:gs pos="0">
                <a:srgbClr val="27276E"/>
              </a:gs>
              <a:gs pos="100000">
                <a:srgbClr val="46B64D"/>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54" name="Google Shape;154;p3"/>
          <p:cNvSpPr txBox="1"/>
          <p:nvPr/>
        </p:nvSpPr>
        <p:spPr>
          <a:xfrm>
            <a:off x="83915" y="376212"/>
            <a:ext cx="551385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800"/>
              <a:buFont typeface="Arial Black"/>
              <a:buNone/>
            </a:pPr>
            <a:r>
              <a:rPr b="1" i="0" lang="en-US" sz="2800" u="none" cap="none" strike="noStrike">
                <a:solidFill>
                  <a:srgbClr val="FFFFFF"/>
                </a:solidFill>
                <a:latin typeface="Arial Black"/>
                <a:ea typeface="Arial Black"/>
                <a:cs typeface="Arial Black"/>
                <a:sym typeface="Arial Black"/>
              </a:rPr>
              <a:t>TABLE OF CONTENTS</a:t>
            </a:r>
            <a:endParaRPr/>
          </a:p>
        </p:txBody>
      </p:sp>
      <p:graphicFrame>
        <p:nvGraphicFramePr>
          <p:cNvPr id="155" name="Google Shape;155;p3"/>
          <p:cNvGraphicFramePr/>
          <p:nvPr/>
        </p:nvGraphicFramePr>
        <p:xfrm>
          <a:off x="98926" y="1639681"/>
          <a:ext cx="3000000" cy="3000000"/>
        </p:xfrm>
        <a:graphic>
          <a:graphicData uri="http://schemas.openxmlformats.org/drawingml/2006/table">
            <a:tbl>
              <a:tblPr bandRow="1" firstRow="1">
                <a:noFill/>
                <a:tableStyleId>{29B700CC-9DC9-4FEB-8125-0DF5974EFCA0}</a:tableStyleId>
              </a:tblPr>
              <a:tblGrid>
                <a:gridCol w="6975650"/>
                <a:gridCol w="1152350"/>
              </a:tblGrid>
              <a:tr h="228600">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Section</a:t>
                      </a:r>
                      <a:endParaRPr/>
                    </a:p>
                  </a:txBody>
                  <a:tcPr marT="45725" marB="45725" marR="91450" marL="91450">
                    <a:solidFill>
                      <a:srgbClr val="27276E"/>
                    </a:solidFill>
                  </a:tcPr>
                </a:tc>
                <a:tc>
                  <a:txBody>
                    <a:bodyPr/>
                    <a:lstStyle/>
                    <a:p>
                      <a:pPr indent="0" lvl="0" marL="0" marR="0" rtl="0" algn="ctr">
                        <a:spcBef>
                          <a:spcPts val="0"/>
                        </a:spcBef>
                        <a:spcAft>
                          <a:spcPts val="0"/>
                        </a:spcAft>
                        <a:buNone/>
                      </a:pPr>
                      <a:r>
                        <a:rPr lang="en-US" sz="1800"/>
                        <a:t>Page Number</a:t>
                      </a:r>
                      <a:endParaRPr/>
                    </a:p>
                  </a:txBody>
                  <a:tcPr marT="45725" marB="45725" marR="91450" marL="91450">
                    <a:solidFill>
                      <a:srgbClr val="27276E"/>
                    </a:solidFill>
                  </a:tcPr>
                </a:tc>
              </a:tr>
              <a:tr h="370850">
                <a:tc>
                  <a:txBody>
                    <a:bodyPr/>
                    <a:lstStyle/>
                    <a:p>
                      <a:pPr indent="0" lvl="0" marL="0" marR="0" rtl="0" algn="l">
                        <a:spcBef>
                          <a:spcPts val="0"/>
                        </a:spcBef>
                        <a:spcAft>
                          <a:spcPts val="0"/>
                        </a:spcAft>
                        <a:buNone/>
                      </a:pPr>
                      <a:r>
                        <a:rPr lang="en-US" sz="1800"/>
                        <a:t>Demographics</a:t>
                      </a:r>
                      <a:endParaRPr/>
                    </a:p>
                  </a:txBody>
                  <a:tcPr marT="45725" marB="45725" marR="91450" marL="91450"/>
                </a:tc>
                <a:tc>
                  <a:txBody>
                    <a:bodyPr/>
                    <a:lstStyle/>
                    <a:p>
                      <a:pPr indent="0" lvl="0" marL="0" marR="0" rtl="0" algn="ctr">
                        <a:spcBef>
                          <a:spcPts val="0"/>
                        </a:spcBef>
                        <a:spcAft>
                          <a:spcPts val="0"/>
                        </a:spcAft>
                        <a:buNone/>
                      </a:pPr>
                      <a:r>
                        <a:rPr lang="en-US" sz="1800" u="sng">
                          <a:solidFill>
                            <a:schemeClr val="hlink"/>
                          </a:solidFill>
                          <a:hlinkClick action="ppaction://hlinksldjump" r:id="rId3"/>
                        </a:rPr>
                        <a:t>4</a:t>
                      </a:r>
                      <a:endParaRPr sz="1800"/>
                    </a:p>
                  </a:txBody>
                  <a:tcPr marT="45725" marB="45725" marR="91450" marL="91450"/>
                </a:tc>
              </a:tr>
              <a:tr h="370850">
                <a:tc>
                  <a:txBody>
                    <a:bodyPr/>
                    <a:lstStyle/>
                    <a:p>
                      <a:pPr indent="0" lvl="0" marL="0" marR="0" rtl="0" algn="l">
                        <a:spcBef>
                          <a:spcPts val="0"/>
                        </a:spcBef>
                        <a:spcAft>
                          <a:spcPts val="0"/>
                        </a:spcAft>
                        <a:buNone/>
                      </a:pPr>
                      <a:r>
                        <a:rPr lang="en-US" sz="1800"/>
                        <a:t>Health Concerns</a:t>
                      </a:r>
                      <a:endParaRPr/>
                    </a:p>
                  </a:txBody>
                  <a:tcPr marT="45725" marB="45725" marR="91450" marL="91450"/>
                </a:tc>
                <a:tc>
                  <a:txBody>
                    <a:bodyPr/>
                    <a:lstStyle/>
                    <a:p>
                      <a:pPr indent="0" lvl="0" marL="0" marR="0" rtl="0" algn="ctr">
                        <a:spcBef>
                          <a:spcPts val="0"/>
                        </a:spcBef>
                        <a:spcAft>
                          <a:spcPts val="0"/>
                        </a:spcAft>
                        <a:buNone/>
                      </a:pPr>
                      <a:r>
                        <a:rPr lang="en-US" sz="1800" u="sng">
                          <a:solidFill>
                            <a:schemeClr val="hlink"/>
                          </a:solidFill>
                          <a:hlinkClick action="ppaction://hlinksldjump" r:id="rId4"/>
                        </a:rPr>
                        <a:t>24</a:t>
                      </a:r>
                      <a:endParaRPr sz="1800"/>
                    </a:p>
                  </a:txBody>
                  <a:tcPr marT="45725" marB="45725" marR="91450" marL="91450"/>
                </a:tc>
              </a:tr>
              <a:tr h="370850">
                <a:tc>
                  <a:txBody>
                    <a:bodyPr/>
                    <a:lstStyle/>
                    <a:p>
                      <a:pPr indent="0" lvl="0" marL="0" marR="0" rtl="0" algn="l">
                        <a:spcBef>
                          <a:spcPts val="0"/>
                        </a:spcBef>
                        <a:spcAft>
                          <a:spcPts val="0"/>
                        </a:spcAft>
                        <a:buNone/>
                      </a:pPr>
                      <a:r>
                        <a:rPr lang="en-US" sz="1800"/>
                        <a:t>Supplement Usage</a:t>
                      </a:r>
                      <a:endParaRPr/>
                    </a:p>
                  </a:txBody>
                  <a:tcPr marT="45725" marB="45725" marR="91450" marL="91450"/>
                </a:tc>
                <a:tc>
                  <a:txBody>
                    <a:bodyPr/>
                    <a:lstStyle/>
                    <a:p>
                      <a:pPr indent="0" lvl="0" marL="0" marR="0" rtl="0" algn="ctr">
                        <a:spcBef>
                          <a:spcPts val="0"/>
                        </a:spcBef>
                        <a:spcAft>
                          <a:spcPts val="0"/>
                        </a:spcAft>
                        <a:buNone/>
                      </a:pPr>
                      <a:r>
                        <a:rPr lang="en-US" sz="1800" u="sng">
                          <a:solidFill>
                            <a:schemeClr val="hlink"/>
                          </a:solidFill>
                          <a:hlinkClick action="ppaction://hlinksldjump" r:id="rId5"/>
                        </a:rPr>
                        <a:t>31</a:t>
                      </a:r>
                      <a:endParaRPr sz="1800"/>
                    </a:p>
                  </a:txBody>
                  <a:tcPr marT="45725" marB="45725" marR="91450" marL="91450"/>
                </a:tc>
              </a:tr>
              <a:tr h="370850">
                <a:tc>
                  <a:txBody>
                    <a:bodyPr/>
                    <a:lstStyle/>
                    <a:p>
                      <a:pPr indent="0" lvl="0" marL="0" marR="0" rtl="0" algn="l">
                        <a:spcBef>
                          <a:spcPts val="0"/>
                        </a:spcBef>
                        <a:spcAft>
                          <a:spcPts val="0"/>
                        </a:spcAft>
                        <a:buNone/>
                      </a:pPr>
                      <a:r>
                        <a:rPr lang="en-US" sz="1800"/>
                        <a:t>Familiarity &amp; Reasons They Buy</a:t>
                      </a:r>
                      <a:endParaRPr/>
                    </a:p>
                  </a:txBody>
                  <a:tcPr marT="45725" marB="45725" marR="91450" marL="91450"/>
                </a:tc>
                <a:tc>
                  <a:txBody>
                    <a:bodyPr/>
                    <a:lstStyle/>
                    <a:p>
                      <a:pPr indent="0" lvl="0" marL="0" marR="0" rtl="0" algn="ctr">
                        <a:spcBef>
                          <a:spcPts val="0"/>
                        </a:spcBef>
                        <a:spcAft>
                          <a:spcPts val="0"/>
                        </a:spcAft>
                        <a:buNone/>
                      </a:pPr>
                      <a:r>
                        <a:rPr lang="en-US" sz="1800" u="sng">
                          <a:solidFill>
                            <a:schemeClr val="hlink"/>
                          </a:solidFill>
                          <a:hlinkClick action="ppaction://hlinksldjump" r:id="rId6"/>
                        </a:rPr>
                        <a:t>41</a:t>
                      </a:r>
                      <a:endParaRPr sz="1800"/>
                    </a:p>
                  </a:txBody>
                  <a:tcPr marT="45725" marB="45725" marR="91450" marL="91450"/>
                </a:tc>
              </a:tr>
              <a:tr h="370850">
                <a:tc>
                  <a:txBody>
                    <a:bodyPr/>
                    <a:lstStyle/>
                    <a:p>
                      <a:pPr indent="0" lvl="0" marL="0" marR="0" rtl="0" algn="l">
                        <a:spcBef>
                          <a:spcPts val="0"/>
                        </a:spcBef>
                        <a:spcAft>
                          <a:spcPts val="0"/>
                        </a:spcAft>
                        <a:buNone/>
                      </a:pPr>
                      <a:r>
                        <a:rPr lang="en-US" sz="1800"/>
                        <a:t>Shopping Behavior</a:t>
                      </a:r>
                      <a:endParaRPr/>
                    </a:p>
                  </a:txBody>
                  <a:tcPr marT="45725" marB="45725" marR="91450" marL="91450"/>
                </a:tc>
                <a:tc>
                  <a:txBody>
                    <a:bodyPr/>
                    <a:lstStyle/>
                    <a:p>
                      <a:pPr indent="0" lvl="0" marL="0" marR="0" rtl="0" algn="ctr">
                        <a:spcBef>
                          <a:spcPts val="0"/>
                        </a:spcBef>
                        <a:spcAft>
                          <a:spcPts val="0"/>
                        </a:spcAft>
                        <a:buNone/>
                      </a:pPr>
                      <a:r>
                        <a:rPr lang="en-US" sz="1800" u="sng">
                          <a:solidFill>
                            <a:schemeClr val="hlink"/>
                          </a:solidFill>
                          <a:hlinkClick action="ppaction://hlinksldjump" r:id="rId7"/>
                        </a:rPr>
                        <a:t>64</a:t>
                      </a:r>
                      <a:endParaRPr sz="1800"/>
                    </a:p>
                  </a:txBody>
                  <a:tcPr marT="45725" marB="45725" marR="91450" marL="91450"/>
                </a:tc>
              </a:tr>
              <a:tr h="370850">
                <a:tc>
                  <a:txBody>
                    <a:bodyPr/>
                    <a:lstStyle/>
                    <a:p>
                      <a:pPr indent="0" lvl="0" marL="0" marR="0" rtl="0" algn="l">
                        <a:spcBef>
                          <a:spcPts val="0"/>
                        </a:spcBef>
                        <a:spcAft>
                          <a:spcPts val="0"/>
                        </a:spcAft>
                        <a:buNone/>
                      </a:pPr>
                      <a:r>
                        <a:rPr lang="en-US" sz="1800"/>
                        <a:t>Branded Ingredients</a:t>
                      </a:r>
                      <a:endParaRPr/>
                    </a:p>
                  </a:txBody>
                  <a:tcPr marT="45725" marB="45725" marR="91450" marL="91450"/>
                </a:tc>
                <a:tc>
                  <a:txBody>
                    <a:bodyPr/>
                    <a:lstStyle/>
                    <a:p>
                      <a:pPr indent="0" lvl="0" marL="0" marR="0" rtl="0" algn="ctr">
                        <a:spcBef>
                          <a:spcPts val="0"/>
                        </a:spcBef>
                        <a:spcAft>
                          <a:spcPts val="0"/>
                        </a:spcAft>
                        <a:buNone/>
                      </a:pPr>
                      <a:r>
                        <a:rPr lang="en-US" sz="1800" u="sng">
                          <a:solidFill>
                            <a:schemeClr val="hlink"/>
                          </a:solidFill>
                          <a:hlinkClick action="ppaction://hlinksldjump" r:id="rId8"/>
                        </a:rPr>
                        <a:t>79</a:t>
                      </a:r>
                      <a:endParaRPr sz="1800"/>
                    </a:p>
                  </a:txBody>
                  <a:tcPr marT="45725" marB="45725" marR="91450" marL="91450"/>
                </a:tc>
              </a:tr>
              <a:tr h="370850">
                <a:tc>
                  <a:txBody>
                    <a:bodyPr/>
                    <a:lstStyle/>
                    <a:p>
                      <a:pPr indent="0" lvl="0" marL="0" marR="0" rtl="0" algn="l">
                        <a:spcBef>
                          <a:spcPts val="0"/>
                        </a:spcBef>
                        <a:spcAft>
                          <a:spcPts val="0"/>
                        </a:spcAft>
                        <a:buNone/>
                      </a:pPr>
                      <a:r>
                        <a:rPr lang="en-US" sz="1800"/>
                        <a:t>Values</a:t>
                      </a:r>
                      <a:endParaRPr/>
                    </a:p>
                  </a:txBody>
                  <a:tcPr marT="45725" marB="45725" marR="91450" marL="91450"/>
                </a:tc>
                <a:tc>
                  <a:txBody>
                    <a:bodyPr/>
                    <a:lstStyle/>
                    <a:p>
                      <a:pPr indent="0" lvl="0" marL="0" marR="0" rtl="0" algn="ctr">
                        <a:spcBef>
                          <a:spcPts val="0"/>
                        </a:spcBef>
                        <a:spcAft>
                          <a:spcPts val="0"/>
                        </a:spcAft>
                        <a:buNone/>
                      </a:pPr>
                      <a:r>
                        <a:rPr lang="en-US" sz="1800" u="sng">
                          <a:solidFill>
                            <a:schemeClr val="hlink"/>
                          </a:solidFill>
                          <a:hlinkClick action="ppaction://hlinksldjump" r:id="rId9"/>
                        </a:rPr>
                        <a:t>85</a:t>
                      </a:r>
                      <a:endParaRPr sz="1800"/>
                    </a:p>
                  </a:txBody>
                  <a:tcPr marT="45725" marB="45725" marR="91450" marL="91450"/>
                </a:tc>
              </a:tr>
              <a:tr h="370850">
                <a:tc>
                  <a:txBody>
                    <a:bodyPr/>
                    <a:lstStyle/>
                    <a:p>
                      <a:pPr indent="0" lvl="0" marL="0" marR="0" rtl="0" algn="l">
                        <a:spcBef>
                          <a:spcPts val="0"/>
                        </a:spcBef>
                        <a:spcAft>
                          <a:spcPts val="0"/>
                        </a:spcAft>
                        <a:buNone/>
                      </a:pPr>
                      <a:r>
                        <a:rPr lang="en-US" sz="1800"/>
                        <a:t>Prebiotic Deep Dive</a:t>
                      </a:r>
                      <a:endParaRPr/>
                    </a:p>
                  </a:txBody>
                  <a:tcPr marT="45725" marB="45725" marR="91450" marL="91450"/>
                </a:tc>
                <a:tc>
                  <a:txBody>
                    <a:bodyPr/>
                    <a:lstStyle/>
                    <a:p>
                      <a:pPr indent="0" lvl="0" marL="0" marR="0" rtl="0" algn="ctr">
                        <a:spcBef>
                          <a:spcPts val="0"/>
                        </a:spcBef>
                        <a:spcAft>
                          <a:spcPts val="0"/>
                        </a:spcAft>
                        <a:buNone/>
                      </a:pPr>
                      <a:r>
                        <a:rPr lang="en-US" sz="1800" u="sng">
                          <a:solidFill>
                            <a:schemeClr val="hlink"/>
                          </a:solidFill>
                          <a:hlinkClick action="ppaction://hlinksldjump" r:id="rId10"/>
                        </a:rPr>
                        <a:t>90</a:t>
                      </a:r>
                      <a:endParaRPr sz="1800"/>
                    </a:p>
                  </a:txBody>
                  <a:tcPr marT="45725" marB="45725" marR="91450" marL="91450"/>
                </a:tc>
              </a:tr>
            </a:tbl>
          </a:graphicData>
        </a:graphic>
      </p:graphicFrame>
      <p:sp>
        <p:nvSpPr>
          <p:cNvPr id="156" name="Google Shape;156;p3"/>
          <p:cNvSpPr txBox="1"/>
          <p:nvPr/>
        </p:nvSpPr>
        <p:spPr>
          <a:xfrm>
            <a:off x="100125" y="997625"/>
            <a:ext cx="853974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This table of contents is hyperlinked to the sections. Just click the page number to jump to that section in the deck. </a:t>
            </a:r>
            <a:endParaRPr b="0" i="0" sz="1800" u="none" cap="none" strike="noStrike">
              <a:solidFill>
                <a:srgbClr val="000000"/>
              </a:solidFill>
              <a:latin typeface="Arial"/>
              <a:ea typeface="Arial"/>
              <a:cs typeface="Arial"/>
              <a:sym typeface="Arial"/>
            </a:endParaRPr>
          </a:p>
        </p:txBody>
      </p:sp>
      <p:pic>
        <p:nvPicPr>
          <p:cNvPr descr="Icon&#10;&#10;Description automatically generated" id="157" name="Google Shape;157;p3"/>
          <p:cNvPicPr preferRelativeResize="0"/>
          <p:nvPr/>
        </p:nvPicPr>
        <p:blipFill rotWithShape="1">
          <a:blip r:embed="rId11">
            <a:alphaModFix/>
          </a:blip>
          <a:srcRect b="0" l="0" r="0" t="0"/>
          <a:stretch/>
        </p:blipFill>
        <p:spPr>
          <a:xfrm>
            <a:off x="8644918" y="2940330"/>
            <a:ext cx="457200" cy="457200"/>
          </a:xfrm>
          <a:prstGeom prst="rect">
            <a:avLst/>
          </a:prstGeom>
          <a:noFill/>
          <a:ln>
            <a:noFill/>
          </a:ln>
        </p:spPr>
      </p:pic>
      <p:sp>
        <p:nvSpPr>
          <p:cNvPr id="158" name="Google Shape;158;p3"/>
          <p:cNvSpPr txBox="1"/>
          <p:nvPr/>
        </p:nvSpPr>
        <p:spPr>
          <a:xfrm>
            <a:off x="9102118" y="2940330"/>
            <a:ext cx="2108338"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The ITC Insights lightbulb indicates there are key takeaways for that slide.</a:t>
            </a:r>
            <a:endParaRPr/>
          </a:p>
        </p:txBody>
      </p:sp>
      <p:sp>
        <p:nvSpPr>
          <p:cNvPr id="159" name="Google Shape;159;p3"/>
          <p:cNvSpPr txBox="1"/>
          <p:nvPr/>
        </p:nvSpPr>
        <p:spPr>
          <a:xfrm>
            <a:off x="98926" y="5617321"/>
            <a:ext cx="11301575"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 can access primary data for charts by right clicking and opening the data in Excel.</a:t>
            </a:r>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Country abbreviations in footers:</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United States = US, United Kingdom = UK, Germany = DE, Italy = IT, South Korea = KR, Australia = AU, India = IN.</a:t>
            </a:r>
            <a:endParaRPr/>
          </a:p>
        </p:txBody>
      </p:sp>
      <p:sp>
        <p:nvSpPr>
          <p:cNvPr id="160" name="Google Shape;160;p3"/>
          <p:cNvSpPr/>
          <p:nvPr/>
        </p:nvSpPr>
        <p:spPr>
          <a:xfrm>
            <a:off x="10550769" y="0"/>
            <a:ext cx="815927" cy="1366463"/>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A logo for a company" id="161" name="Google Shape;161;p3"/>
          <p:cNvPicPr preferRelativeResize="0"/>
          <p:nvPr/>
        </p:nvPicPr>
        <p:blipFill rotWithShape="1">
          <a:blip r:embed="rId12">
            <a:alphaModFix/>
          </a:blip>
          <a:srcRect b="0" l="0" r="0" t="0"/>
          <a:stretch/>
        </p:blipFill>
        <p:spPr>
          <a:xfrm>
            <a:off x="9818581" y="121894"/>
            <a:ext cx="2280301" cy="914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3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WILLING TO TAKE SUPPLEMENTS TO </a:t>
            </a:r>
            <a:br>
              <a:rPr lang="en-US">
                <a:solidFill>
                  <a:schemeClr val="dk1"/>
                </a:solidFill>
              </a:rPr>
            </a:br>
            <a:r>
              <a:rPr lang="en-US">
                <a:solidFill>
                  <a:schemeClr val="dk1"/>
                </a:solidFill>
              </a:rPr>
              <a:t>ADDRESS CONCERNS – LAST 10</a:t>
            </a:r>
            <a:endParaRPr/>
          </a:p>
        </p:txBody>
      </p:sp>
      <p:sp>
        <p:nvSpPr>
          <p:cNvPr id="683" name="Google Shape;683;p30"/>
          <p:cNvSpPr txBox="1"/>
          <p:nvPr/>
        </p:nvSpPr>
        <p:spPr>
          <a:xfrm>
            <a:off x="0" y="6150114"/>
            <a:ext cx="777240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Question: “</a:t>
            </a:r>
            <a:r>
              <a:rPr b="1" i="0" lang="en-US" sz="1000" u="sng" cap="none" strike="noStrike">
                <a:solidFill>
                  <a:srgbClr val="7F7F7F"/>
                </a:solidFill>
                <a:latin typeface="Arial"/>
                <a:ea typeface="Arial"/>
                <a:cs typeface="Arial"/>
                <a:sym typeface="Arial"/>
              </a:rPr>
              <a:t>Would you consider supplements for any of the following health concerns?</a:t>
            </a:r>
            <a:r>
              <a:rPr b="0" i="0" lang="en-US" sz="1000" u="none" cap="none" strike="noStrike">
                <a:solidFill>
                  <a:srgbClr val="7F7F7F"/>
                </a:solidFill>
                <a:latin typeface="Arial"/>
                <a:ea typeface="Arial"/>
                <a:cs typeface="Arial"/>
                <a:sym typeface="Arial"/>
              </a:rPr>
              <a:t>” Results shown for top 21-32 health concerns. Question: “Which of the following health conditions or concerns currently impact or impacted you within the past year?” Entire bar represents total reporting, solid bar represents a willingness to use supplements for that concern, smaller hatch indicates willingness to fulfill.</a:t>
            </a:r>
            <a:endParaRPr/>
          </a:p>
        </p:txBody>
      </p:sp>
      <p:pic>
        <p:nvPicPr>
          <p:cNvPr descr="Icon&#10;&#10;Description automatically generated" id="684" name="Google Shape;684;p30"/>
          <p:cNvPicPr preferRelativeResize="0"/>
          <p:nvPr/>
        </p:nvPicPr>
        <p:blipFill rotWithShape="1">
          <a:blip r:embed="rId3">
            <a:alphaModFix/>
          </a:blip>
          <a:srcRect b="0" l="0" r="0" t="0"/>
          <a:stretch/>
        </p:blipFill>
        <p:spPr>
          <a:xfrm>
            <a:off x="127861" y="791024"/>
            <a:ext cx="457200" cy="457200"/>
          </a:xfrm>
          <a:prstGeom prst="rect">
            <a:avLst/>
          </a:prstGeom>
          <a:noFill/>
          <a:ln>
            <a:noFill/>
          </a:ln>
        </p:spPr>
      </p:pic>
      <p:graphicFrame>
        <p:nvGraphicFramePr>
          <p:cNvPr id="685" name="Google Shape;685;p30"/>
          <p:cNvGraphicFramePr/>
          <p:nvPr/>
        </p:nvGraphicFramePr>
        <p:xfrm>
          <a:off x="3424362" y="5836256"/>
          <a:ext cx="5343276" cy="469070"/>
        </p:xfrm>
        <a:graphic>
          <a:graphicData uri="http://schemas.openxmlformats.org/drawingml/2006/chart">
            <c:chart r:id="rId4"/>
          </a:graphicData>
        </a:graphic>
      </p:graphicFrame>
      <p:sp>
        <p:nvSpPr>
          <p:cNvPr id="686" name="Google Shape;686;p30"/>
          <p:cNvSpPr txBox="1"/>
          <p:nvPr/>
        </p:nvSpPr>
        <p:spPr>
          <a:xfrm>
            <a:off x="585061" y="791024"/>
            <a:ext cx="11298264" cy="11695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Even in these last 10, there is more of a willingness to consider taking supplements for a reported health concern than actually taking supplements for said concern.</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Immunity shows well here, especially in Korea.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However, there still exists significant gaps between reporting a concern and a willingness to take a supplement for a concern.</a:t>
            </a:r>
            <a:endParaRPr b="0" i="0" sz="1400" u="none" cap="none" strike="noStrike">
              <a:solidFill>
                <a:srgbClr val="000000"/>
              </a:solidFill>
              <a:latin typeface="Arial"/>
              <a:ea typeface="Arial"/>
              <a:cs typeface="Arial"/>
              <a:sym typeface="Arial"/>
            </a:endParaRPr>
          </a:p>
        </p:txBody>
      </p:sp>
      <p:graphicFrame>
        <p:nvGraphicFramePr>
          <p:cNvPr id="687" name="Google Shape;687;p30"/>
          <p:cNvGraphicFramePr/>
          <p:nvPr/>
        </p:nvGraphicFramePr>
        <p:xfrm>
          <a:off x="198783" y="1866534"/>
          <a:ext cx="11993217" cy="4277934"/>
        </p:xfrm>
        <a:graphic>
          <a:graphicData uri="http://schemas.openxmlformats.org/drawingml/2006/chart">
            <c:chart r:id="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31"/>
          <p:cNvSpPr/>
          <p:nvPr/>
        </p:nvSpPr>
        <p:spPr>
          <a:xfrm>
            <a:off x="884451" y="0"/>
            <a:ext cx="4324157" cy="6053559"/>
          </a:xfrm>
          <a:prstGeom prst="rect">
            <a:avLst/>
          </a:prstGeom>
          <a:gradFill>
            <a:gsLst>
              <a:gs pos="0">
                <a:srgbClr val="2E3188"/>
              </a:gs>
              <a:gs pos="14000">
                <a:srgbClr val="2E3188"/>
              </a:gs>
              <a:gs pos="100000">
                <a:srgbClr val="5ABC5B"/>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93" name="Google Shape;693;p31"/>
          <p:cNvSpPr txBox="1"/>
          <p:nvPr/>
        </p:nvSpPr>
        <p:spPr>
          <a:xfrm>
            <a:off x="6356972" y="2748273"/>
            <a:ext cx="472870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Black"/>
                <a:ea typeface="Arial Black"/>
                <a:cs typeface="Arial Black"/>
                <a:sym typeface="Arial Black"/>
              </a:rPr>
              <a:t>SUPPLEMENT USAGE</a:t>
            </a:r>
            <a:endParaRPr b="0" i="0" sz="1400" u="none" cap="none" strike="noStrike">
              <a:solidFill>
                <a:srgbClr val="000000"/>
              </a:solidFill>
              <a:latin typeface="Arial Black"/>
              <a:ea typeface="Arial Black"/>
              <a:cs typeface="Arial Black"/>
              <a:sym typeface="Arial Black"/>
            </a:endParaRPr>
          </a:p>
        </p:txBody>
      </p:sp>
      <p:pic>
        <p:nvPicPr>
          <p:cNvPr descr="A spoons of powder and pills&#10;&#10;Description automatically generated" id="694" name="Google Shape;694;p31"/>
          <p:cNvPicPr preferRelativeResize="0"/>
          <p:nvPr>
            <p:ph idx="2" type="pic"/>
          </p:nvPr>
        </p:nvPicPr>
        <p:blipFill rotWithShape="1">
          <a:blip r:embed="rId3">
            <a:alphaModFix/>
          </a:blip>
          <a:srcRect b="0" l="27022" r="27021" t="0"/>
          <a:stretch/>
        </p:blipFill>
        <p:spPr>
          <a:xfrm>
            <a:off x="717550" y="0"/>
            <a:ext cx="4233863" cy="5865813"/>
          </a:xfrm>
          <a:prstGeom prst="rect">
            <a:avLst/>
          </a:prstGeom>
          <a:solidFill>
            <a:schemeClr val="lt1"/>
          </a:solid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3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SUPPLEMENT USAGE FREQUENCY</a:t>
            </a:r>
            <a:endParaRPr/>
          </a:p>
        </p:txBody>
      </p:sp>
      <p:sp>
        <p:nvSpPr>
          <p:cNvPr id="700" name="Google Shape;700;p32"/>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“How often do you take vitamins, minerals, herbs or other dietary supplements (e.g. fish oil, protein powder, probiotics, melatonin, etc.)?”</a:t>
            </a:r>
            <a:endParaRPr/>
          </a:p>
        </p:txBody>
      </p:sp>
      <p:pic>
        <p:nvPicPr>
          <p:cNvPr descr="Icon&#10;&#10;Description automatically generated" id="701" name="Google Shape;701;p32"/>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702" name="Google Shape;702;p32"/>
          <p:cNvSpPr txBox="1"/>
          <p:nvPr/>
        </p:nvSpPr>
        <p:spPr>
          <a:xfrm>
            <a:off x="1295400" y="791024"/>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Daily is the most popular response from each country, but those with relatively low responses there; Germany, Italy and India, have relatively high response rates for as need arises.</a:t>
            </a:r>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Overall, prebiotic users under-index slightly compared to all supplement users.</a:t>
            </a:r>
            <a:endParaRPr/>
          </a:p>
        </p:txBody>
      </p:sp>
      <p:graphicFrame>
        <p:nvGraphicFramePr>
          <p:cNvPr id="703" name="Google Shape;703;p32"/>
          <p:cNvGraphicFramePr/>
          <p:nvPr/>
        </p:nvGraphicFramePr>
        <p:xfrm>
          <a:off x="198783" y="1745091"/>
          <a:ext cx="11993217" cy="4639805"/>
        </p:xfrm>
        <a:graphic>
          <a:graphicData uri="http://schemas.openxmlformats.org/drawingml/2006/chart">
            <c:chart r:id="rId4"/>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3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SUPPLEMENT USAGE</a:t>
            </a:r>
            <a:endParaRPr/>
          </a:p>
        </p:txBody>
      </p:sp>
      <p:sp>
        <p:nvSpPr>
          <p:cNvPr id="709" name="Google Shape;709;p33"/>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by supplement. Question: “Which of the following best describes how frequently you are taking the following supplements?”</a:t>
            </a:r>
            <a:endParaRPr/>
          </a:p>
        </p:txBody>
      </p:sp>
      <p:pic>
        <p:nvPicPr>
          <p:cNvPr descr="Icon&#10;&#10;Description automatically generated" id="710" name="Google Shape;710;p33"/>
          <p:cNvPicPr preferRelativeResize="0"/>
          <p:nvPr/>
        </p:nvPicPr>
        <p:blipFill rotWithShape="1">
          <a:blip r:embed="rId3">
            <a:alphaModFix/>
          </a:blip>
          <a:srcRect b="0" l="0" r="0" t="0"/>
          <a:stretch/>
        </p:blipFill>
        <p:spPr>
          <a:xfrm>
            <a:off x="0" y="865776"/>
            <a:ext cx="457200" cy="457200"/>
          </a:xfrm>
          <a:prstGeom prst="rect">
            <a:avLst/>
          </a:prstGeom>
          <a:noFill/>
          <a:ln>
            <a:noFill/>
          </a:ln>
        </p:spPr>
      </p:pic>
      <p:sp>
        <p:nvSpPr>
          <p:cNvPr id="711" name="Google Shape;711;p33"/>
          <p:cNvSpPr txBox="1"/>
          <p:nvPr/>
        </p:nvSpPr>
        <p:spPr>
          <a:xfrm>
            <a:off x="357147" y="865776"/>
            <a:ext cx="2655755" cy="54783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 users tend to use supplements more frequently than all users; what this means for instance is that regular use of something like probiotics has gone up 12%.</a:t>
            </a:r>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 use itself is mostly irregular, with the highest reported usage rates coming in at 1-3 times per week (24%) and seasonally/as needed (40%).</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Daily usage rates for most supplements is above 10%, with the most popular daily usage is supplements like vitamin C and multivitamins seeing daily use of 30% or more.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All supplements have a 65% or more total usage rate among prebiotic users.</a:t>
            </a:r>
            <a:endParaRPr b="0" i="0" sz="1800" u="none" cap="none" strike="noStrike">
              <a:solidFill>
                <a:srgbClr val="000000"/>
              </a:solidFill>
              <a:latin typeface="Arial"/>
              <a:ea typeface="Arial"/>
              <a:cs typeface="Arial"/>
              <a:sym typeface="Arial"/>
            </a:endParaRPr>
          </a:p>
        </p:txBody>
      </p:sp>
      <p:graphicFrame>
        <p:nvGraphicFramePr>
          <p:cNvPr id="712" name="Google Shape;712;p33"/>
          <p:cNvGraphicFramePr/>
          <p:nvPr/>
        </p:nvGraphicFramePr>
        <p:xfrm>
          <a:off x="3012902" y="729285"/>
          <a:ext cx="3000000" cy="3000000"/>
        </p:xfrm>
        <a:graphic>
          <a:graphicData uri="http://schemas.openxmlformats.org/drawingml/2006/table">
            <a:tbl>
              <a:tblPr bandRow="1" firstRow="1">
                <a:noFill/>
                <a:tableStyleId>{D170D86B-2F85-4BFE-99CC-D33C993C0082}</a:tableStyleId>
              </a:tblPr>
              <a:tblGrid>
                <a:gridCol w="1188725"/>
                <a:gridCol w="493975"/>
                <a:gridCol w="493975"/>
                <a:gridCol w="493975"/>
                <a:gridCol w="493975"/>
                <a:gridCol w="493975"/>
                <a:gridCol w="493975"/>
                <a:gridCol w="493975"/>
                <a:gridCol w="493975"/>
                <a:gridCol w="493975"/>
                <a:gridCol w="493975"/>
                <a:gridCol w="493975"/>
                <a:gridCol w="493975"/>
                <a:gridCol w="493975"/>
                <a:gridCol w="493975"/>
                <a:gridCol w="493975"/>
                <a:gridCol w="493975"/>
              </a:tblGrid>
              <a:tr h="457200">
                <a:tc>
                  <a:txBody>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6625" marB="0" marR="6625" marL="6625" anchor="ctr"/>
                </a:tc>
                <a:tc gridSpan="2">
                  <a:txBody>
                    <a:bodyPr/>
                    <a:lstStyle/>
                    <a:p>
                      <a:pPr indent="0" lvl="0" marL="0" marR="0" rtl="0" algn="ctr">
                        <a:lnSpc>
                          <a:spcPct val="100000"/>
                        </a:lnSpc>
                        <a:spcBef>
                          <a:spcPts val="0"/>
                        </a:spcBef>
                        <a:spcAft>
                          <a:spcPts val="0"/>
                        </a:spcAft>
                        <a:buNone/>
                      </a:pPr>
                      <a:r>
                        <a:rPr lang="en-US" sz="1000" u="none" cap="none" strike="noStrike"/>
                        <a:t>n</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All Usage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Daily</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4-6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1-3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Seasonally/As needed</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It's in another supplement I take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Never</a:t>
                      </a:r>
                      <a:endParaRPr b="0" i="0" sz="1000" u="none" cap="none" strike="noStrike">
                        <a:solidFill>
                          <a:srgbClr val="000000"/>
                        </a:solidFill>
                        <a:latin typeface="Arial"/>
                        <a:ea typeface="Arial"/>
                        <a:cs typeface="Arial"/>
                        <a:sym typeface="Arial"/>
                      </a:endParaRPr>
                    </a:p>
                  </a:txBody>
                  <a:tcPr marT="6625" marB="0" marR="6625" marL="6625" anchor="ctr"/>
                </a:tc>
                <a:tc hMerge="1"/>
              </a:tr>
              <a:tr h="137150">
                <a:tc>
                  <a:txBody>
                    <a:bodyPr/>
                    <a:lstStyle/>
                    <a:p>
                      <a:pPr indent="0" lvl="0" marL="0" marR="0" rtl="0" algn="ctr">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Prebiotic</a:t>
                      </a:r>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All</a:t>
                      </a:r>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Prebiotic</a:t>
                      </a:r>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All</a:t>
                      </a:r>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Prebiotic</a:t>
                      </a:r>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All</a:t>
                      </a:r>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Prebiotic</a:t>
                      </a:r>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All</a:t>
                      </a:r>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Prebiotic</a:t>
                      </a:r>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All</a:t>
                      </a:r>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Prebiotic</a:t>
                      </a:r>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All</a:t>
                      </a:r>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Prebiotic</a:t>
                      </a:r>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All</a:t>
                      </a:r>
                      <a:endParaRPr/>
                    </a:p>
                  </a:txBody>
                  <a:tcPr marT="9525" marB="0" marR="9525" marL="9525" anchor="b">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Prebiotic</a:t>
                      </a:r>
                      <a:endParaRPr/>
                    </a:p>
                  </a:txBody>
                  <a:tcPr marT="9525" marB="0" marR="9525" marL="95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All</a:t>
                      </a:r>
                      <a:endParaRPr/>
                    </a:p>
                  </a:txBody>
                  <a:tcPr marT="9525" marB="0" marR="9525" marL="9525" anchor="b"/>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Prebiotics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1972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3548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1967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Multivitamin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1961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4151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1959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1948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Magnesium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1950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Omega-3s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1954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4095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Antioxidants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Iron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1958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Calcium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1959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Postbiotics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2567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Protein Powder</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3881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Curcumin/ Turmeric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1901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K2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1748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Collagen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1904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3805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Ashwagandha</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2072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Biotin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Alpha-GPC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1299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Melatonin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1874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3701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Nootropics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Synbiotics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1458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MSM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1385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1980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Astaxanthin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CoQ10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1437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Citicoline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1245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Glucosamine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1802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Glutathione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1489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2145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Lutein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1569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Choline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1388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2006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CBD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1563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2893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Mushrooms </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1649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2936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54%</a:t>
                      </a:r>
                      <a:endParaRPr/>
                    </a:p>
                  </a:txBody>
                  <a:tcPr marT="9525" marB="0" marR="9525" marL="9525" anchor="ct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34"/>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SUPPLEMENT USAGE: US</a:t>
            </a:r>
            <a:endParaRPr/>
          </a:p>
        </p:txBody>
      </p:sp>
      <p:sp>
        <p:nvSpPr>
          <p:cNvPr id="718" name="Google Shape;718;p34"/>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by supplement. Question: “Which of the following best describes how frequently you are taking the following supplements?”</a:t>
            </a:r>
            <a:endParaRPr/>
          </a:p>
        </p:txBody>
      </p:sp>
      <p:graphicFrame>
        <p:nvGraphicFramePr>
          <p:cNvPr id="719" name="Google Shape;719;p34"/>
          <p:cNvGraphicFramePr/>
          <p:nvPr/>
        </p:nvGraphicFramePr>
        <p:xfrm>
          <a:off x="3012902" y="729285"/>
          <a:ext cx="3000000" cy="3000000"/>
        </p:xfrm>
        <a:graphic>
          <a:graphicData uri="http://schemas.openxmlformats.org/drawingml/2006/table">
            <a:tbl>
              <a:tblPr bandRow="1" firstRow="1">
                <a:noFill/>
                <a:tableStyleId>{D170D86B-2F85-4BFE-99CC-D33C993C0082}</a:tableStyleId>
              </a:tblPr>
              <a:tblGrid>
                <a:gridCol w="1188725"/>
                <a:gridCol w="493975"/>
                <a:gridCol w="493975"/>
                <a:gridCol w="493975"/>
                <a:gridCol w="493975"/>
                <a:gridCol w="493975"/>
                <a:gridCol w="493975"/>
                <a:gridCol w="493975"/>
                <a:gridCol w="493975"/>
                <a:gridCol w="493975"/>
                <a:gridCol w="493975"/>
                <a:gridCol w="493975"/>
                <a:gridCol w="493975"/>
                <a:gridCol w="493975"/>
                <a:gridCol w="493975"/>
                <a:gridCol w="493975"/>
                <a:gridCol w="493975"/>
              </a:tblGrid>
              <a:tr h="457200">
                <a:tc>
                  <a:txBody>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6625" marB="0" marR="6625" marL="6625" anchor="ctr"/>
                </a:tc>
                <a:tc gridSpan="2">
                  <a:txBody>
                    <a:bodyPr/>
                    <a:lstStyle/>
                    <a:p>
                      <a:pPr indent="0" lvl="0" marL="0" marR="0" rtl="0" algn="ctr">
                        <a:lnSpc>
                          <a:spcPct val="100000"/>
                        </a:lnSpc>
                        <a:spcBef>
                          <a:spcPts val="0"/>
                        </a:spcBef>
                        <a:spcAft>
                          <a:spcPts val="0"/>
                        </a:spcAft>
                        <a:buNone/>
                      </a:pPr>
                      <a:r>
                        <a:rPr lang="en-US" sz="1000" u="none" cap="none" strike="noStrike"/>
                        <a:t>n</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All Usage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Daily</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4-6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1-3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Seasonally/As needed</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It's in another supplement I take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Never</a:t>
                      </a:r>
                      <a:endParaRPr b="0" i="0" sz="1000" u="none" cap="none" strike="noStrike">
                        <a:solidFill>
                          <a:srgbClr val="000000"/>
                        </a:solidFill>
                        <a:latin typeface="Arial"/>
                        <a:ea typeface="Arial"/>
                        <a:cs typeface="Arial"/>
                        <a:sym typeface="Arial"/>
                      </a:endParaRPr>
                    </a:p>
                  </a:txBody>
                  <a:tcPr marT="6625" marB="0" marR="6625" marL="6625" anchor="ctr"/>
                </a:tc>
                <a:tc hMerge="1"/>
              </a:tr>
              <a:tr h="137150">
                <a:tc>
                  <a:txBody>
                    <a:bodyPr/>
                    <a:lstStyle/>
                    <a:p>
                      <a:pPr indent="0" lvl="0" marL="0" marR="0" rtl="0" algn="ctr">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US</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US</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US</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US</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US</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US</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US</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US</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Prebiotics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3548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Multivitamin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4151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Antioxidants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Calcium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Iron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Omega-3s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4095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Magnesium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Melatonin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3701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Protein Powder</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3881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Postbiotics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2567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Curcumin/ Turmeric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Alpha-GPC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Citicoline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Biotin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Astaxanthin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K2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Synbiotics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Nootropics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MSM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1980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CoQ10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Glutathione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2145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Collagen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3805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Glucosamine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Ashwagandha</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2072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Choline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2006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Lutein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CBD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2893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Mushrooms </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2936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54%</a:t>
                      </a:r>
                      <a:endParaRPr/>
                    </a:p>
                  </a:txBody>
                  <a:tcPr marT="9525" marB="0" marR="9525" marL="9525" anchor="ctr"/>
                </a:tc>
              </a:tr>
            </a:tbl>
          </a:graphicData>
        </a:graphic>
      </p:graphicFrame>
      <p:pic>
        <p:nvPicPr>
          <p:cNvPr descr="Icon&#10;&#10;Description automatically generated" id="720" name="Google Shape;720;p34"/>
          <p:cNvPicPr preferRelativeResize="0"/>
          <p:nvPr/>
        </p:nvPicPr>
        <p:blipFill rotWithShape="1">
          <a:blip r:embed="rId3">
            <a:alphaModFix/>
          </a:blip>
          <a:srcRect b="0" l="0" r="0" t="0"/>
          <a:stretch/>
        </p:blipFill>
        <p:spPr>
          <a:xfrm>
            <a:off x="0" y="865776"/>
            <a:ext cx="457200" cy="457200"/>
          </a:xfrm>
          <a:prstGeom prst="rect">
            <a:avLst/>
          </a:prstGeom>
          <a:noFill/>
          <a:ln>
            <a:noFill/>
          </a:ln>
        </p:spPr>
      </p:pic>
      <p:sp>
        <p:nvSpPr>
          <p:cNvPr id="721" name="Google Shape;721;p34"/>
          <p:cNvSpPr txBox="1"/>
          <p:nvPr/>
        </p:nvSpPr>
        <p:spPr>
          <a:xfrm>
            <a:off x="357147" y="865776"/>
            <a:ext cx="2655755" cy="28930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 the US, we see a significant uptick of all supplement frequency of use for prebiotic users. For instance, regular use of probiotics is up 23%.</a:t>
            </a:r>
            <a:endParaRPr b="0" i="0" sz="18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US prebiotic use is more spread out over each category, with not single category, regular or irregular seeing a usage rate above 28%.</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3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SUPPLEMENT USAGE: UK</a:t>
            </a:r>
            <a:endParaRPr/>
          </a:p>
        </p:txBody>
      </p:sp>
      <p:sp>
        <p:nvSpPr>
          <p:cNvPr id="727" name="Google Shape;727;p35"/>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by supplement. Question: “Which of the following best describes how frequently you are taking the following supplements?”</a:t>
            </a:r>
            <a:endParaRPr/>
          </a:p>
        </p:txBody>
      </p:sp>
      <p:graphicFrame>
        <p:nvGraphicFramePr>
          <p:cNvPr id="728" name="Google Shape;728;p35"/>
          <p:cNvGraphicFramePr/>
          <p:nvPr/>
        </p:nvGraphicFramePr>
        <p:xfrm>
          <a:off x="3012902" y="729285"/>
          <a:ext cx="3000000" cy="3000000"/>
        </p:xfrm>
        <a:graphic>
          <a:graphicData uri="http://schemas.openxmlformats.org/drawingml/2006/table">
            <a:tbl>
              <a:tblPr bandRow="1" firstRow="1">
                <a:noFill/>
                <a:tableStyleId>{D170D86B-2F85-4BFE-99CC-D33C993C0082}</a:tableStyleId>
              </a:tblPr>
              <a:tblGrid>
                <a:gridCol w="1188725"/>
                <a:gridCol w="493975"/>
                <a:gridCol w="493975"/>
                <a:gridCol w="493975"/>
                <a:gridCol w="493975"/>
                <a:gridCol w="493975"/>
                <a:gridCol w="493975"/>
                <a:gridCol w="493975"/>
                <a:gridCol w="493975"/>
                <a:gridCol w="493975"/>
                <a:gridCol w="493975"/>
                <a:gridCol w="493975"/>
                <a:gridCol w="493975"/>
                <a:gridCol w="493975"/>
                <a:gridCol w="493975"/>
                <a:gridCol w="493975"/>
                <a:gridCol w="493975"/>
              </a:tblGrid>
              <a:tr h="457200">
                <a:tc>
                  <a:txBody>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6625" marB="0" marR="6625" marL="6625" anchor="ctr"/>
                </a:tc>
                <a:tc gridSpan="2">
                  <a:txBody>
                    <a:bodyPr/>
                    <a:lstStyle/>
                    <a:p>
                      <a:pPr indent="0" lvl="0" marL="0" marR="0" rtl="0" algn="ctr">
                        <a:lnSpc>
                          <a:spcPct val="100000"/>
                        </a:lnSpc>
                        <a:spcBef>
                          <a:spcPts val="0"/>
                        </a:spcBef>
                        <a:spcAft>
                          <a:spcPts val="0"/>
                        </a:spcAft>
                        <a:buNone/>
                      </a:pPr>
                      <a:r>
                        <a:rPr lang="en-US" sz="1000" u="none" cap="none" strike="noStrike"/>
                        <a:t>n</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All Usage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Daily</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4-6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1-3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Seasonally/As needed</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It's in another supplement I take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Never</a:t>
                      </a:r>
                      <a:endParaRPr b="0" i="0" sz="1000" u="none" cap="none" strike="noStrike">
                        <a:solidFill>
                          <a:srgbClr val="000000"/>
                        </a:solidFill>
                        <a:latin typeface="Arial"/>
                        <a:ea typeface="Arial"/>
                        <a:cs typeface="Arial"/>
                        <a:sym typeface="Arial"/>
                      </a:endParaRPr>
                    </a:p>
                  </a:txBody>
                  <a:tcPr marT="6625" marB="0" marR="6625" marL="6625" anchor="ctr"/>
                </a:tc>
                <a:tc hMerge="1"/>
              </a:tr>
              <a:tr h="137150">
                <a:tc>
                  <a:txBody>
                    <a:bodyPr/>
                    <a:lstStyle/>
                    <a:p>
                      <a:pPr indent="0" lvl="0" marL="0" marR="0" rtl="0" algn="ctr">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UK</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UK</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UK</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UK</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UK</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UK</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UK</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UK</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Prebiotics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3548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Multivitamin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4151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Iron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Omega-3s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4095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Antioxidants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Calcium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Magnesium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Curcumin/ Turmeric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K2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Postbiotics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2567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Protein Powder</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3881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Collagen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3805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Glucosamine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Ashwagandha</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2072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Nootropics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MSM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1980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Alpha-GPC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Lutein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Astaxanthin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Biotin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Glutathione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2145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Synbiotics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Melatonin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3701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Citicoline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Choline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2006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CoQ10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CBD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2893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Mushrooms </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2936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54%</a:t>
                      </a:r>
                      <a:endParaRPr/>
                    </a:p>
                  </a:txBody>
                  <a:tcPr marT="9525" marB="0" marR="9525" marL="9525" anchor="ctr"/>
                </a:tc>
              </a:tr>
            </a:tbl>
          </a:graphicData>
        </a:graphic>
      </p:graphicFrame>
      <p:pic>
        <p:nvPicPr>
          <p:cNvPr descr="Icon&#10;&#10;Description automatically generated" id="729" name="Google Shape;729;p35"/>
          <p:cNvPicPr preferRelativeResize="0"/>
          <p:nvPr/>
        </p:nvPicPr>
        <p:blipFill rotWithShape="1">
          <a:blip r:embed="rId3">
            <a:alphaModFix/>
          </a:blip>
          <a:srcRect b="0" l="0" r="0" t="0"/>
          <a:stretch/>
        </p:blipFill>
        <p:spPr>
          <a:xfrm>
            <a:off x="0" y="865776"/>
            <a:ext cx="457200" cy="457200"/>
          </a:xfrm>
          <a:prstGeom prst="rect">
            <a:avLst/>
          </a:prstGeom>
          <a:noFill/>
          <a:ln>
            <a:noFill/>
          </a:ln>
        </p:spPr>
      </p:pic>
      <p:sp>
        <p:nvSpPr>
          <p:cNvPr id="730" name="Google Shape;730;p35"/>
          <p:cNvSpPr txBox="1"/>
          <p:nvPr/>
        </p:nvSpPr>
        <p:spPr>
          <a:xfrm>
            <a:off x="357147" y="865776"/>
            <a:ext cx="2655755" cy="31085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Again, in the UK, we see that prebiotic users also use other supplements more regularly, for jnstance, vitamin D up 13%. Probiotic regular use though is only up 3% for these users</a:t>
            </a:r>
            <a:endParaRPr b="0" i="0" sz="18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UK prebiotic use is heavily driven by the seasonal/as needed category at 48%, double the next highest, the irregular 1-3 times per week (24%).</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3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SUPPLEMENT USAGE: DE</a:t>
            </a:r>
            <a:endParaRPr/>
          </a:p>
        </p:txBody>
      </p:sp>
      <p:sp>
        <p:nvSpPr>
          <p:cNvPr id="736" name="Google Shape;736;p36"/>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by supplement. Question: “Which of the following best describes how frequently you are taking the following supplements?”</a:t>
            </a:r>
            <a:endParaRPr/>
          </a:p>
        </p:txBody>
      </p:sp>
      <p:graphicFrame>
        <p:nvGraphicFramePr>
          <p:cNvPr id="737" name="Google Shape;737;p36"/>
          <p:cNvGraphicFramePr/>
          <p:nvPr/>
        </p:nvGraphicFramePr>
        <p:xfrm>
          <a:off x="3012902" y="729285"/>
          <a:ext cx="3000000" cy="3000000"/>
        </p:xfrm>
        <a:graphic>
          <a:graphicData uri="http://schemas.openxmlformats.org/drawingml/2006/table">
            <a:tbl>
              <a:tblPr bandRow="1" firstRow="1">
                <a:noFill/>
                <a:tableStyleId>{D170D86B-2F85-4BFE-99CC-D33C993C0082}</a:tableStyleId>
              </a:tblPr>
              <a:tblGrid>
                <a:gridCol w="1188725"/>
                <a:gridCol w="493975"/>
                <a:gridCol w="493975"/>
                <a:gridCol w="493975"/>
                <a:gridCol w="493975"/>
                <a:gridCol w="493975"/>
                <a:gridCol w="493975"/>
                <a:gridCol w="493975"/>
                <a:gridCol w="493975"/>
                <a:gridCol w="493975"/>
                <a:gridCol w="493975"/>
                <a:gridCol w="493975"/>
                <a:gridCol w="493975"/>
                <a:gridCol w="493975"/>
                <a:gridCol w="493975"/>
                <a:gridCol w="493975"/>
                <a:gridCol w="493975"/>
              </a:tblGrid>
              <a:tr h="457200">
                <a:tc>
                  <a:txBody>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6625" marB="0" marR="6625" marL="6625" anchor="ctr"/>
                </a:tc>
                <a:tc gridSpan="2">
                  <a:txBody>
                    <a:bodyPr/>
                    <a:lstStyle/>
                    <a:p>
                      <a:pPr indent="0" lvl="0" marL="0" marR="0" rtl="0" algn="ctr">
                        <a:lnSpc>
                          <a:spcPct val="100000"/>
                        </a:lnSpc>
                        <a:spcBef>
                          <a:spcPts val="0"/>
                        </a:spcBef>
                        <a:spcAft>
                          <a:spcPts val="0"/>
                        </a:spcAft>
                        <a:buNone/>
                      </a:pPr>
                      <a:r>
                        <a:rPr lang="en-US" sz="1000" u="none" cap="none" strike="noStrike"/>
                        <a:t>n</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All Usage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Daily</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4-6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1-3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Seasonally/As needed</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It's in another supplement I take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Never</a:t>
                      </a:r>
                      <a:endParaRPr b="0" i="0" sz="1000" u="none" cap="none" strike="noStrike">
                        <a:solidFill>
                          <a:srgbClr val="000000"/>
                        </a:solidFill>
                        <a:latin typeface="Arial"/>
                        <a:ea typeface="Arial"/>
                        <a:cs typeface="Arial"/>
                        <a:sym typeface="Arial"/>
                      </a:endParaRPr>
                    </a:p>
                  </a:txBody>
                  <a:tcPr marT="6625" marB="0" marR="6625" marL="6625" anchor="ctr"/>
                </a:tc>
                <a:tc hMerge="1"/>
              </a:tr>
              <a:tr h="137150">
                <a:tc>
                  <a:txBody>
                    <a:bodyPr/>
                    <a:lstStyle/>
                    <a:p>
                      <a:pPr indent="0" lvl="0" marL="0" marR="0" rtl="0" algn="ctr">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DE</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DE</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DE</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DE</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DE</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DE</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DE</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DE</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Prebiotics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3548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Magnesium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Multivitamin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4151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Iron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Omega-3s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4095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Antioxidants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Calcium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Curcumin/ Turmeric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Postbiotics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2567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Biotin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Protein Powder</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3881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Alpha-GPC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Astaxanthin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CoQ10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Choline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2006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Synbiotics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K2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MSM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1980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Nootropics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Glutathione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2145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Ashwagandha</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2072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Collagen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3805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Mushrooms </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2936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Melatonin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3701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Citicoline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CBD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2893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Glucosamine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Lutein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bl>
          </a:graphicData>
        </a:graphic>
      </p:graphicFrame>
      <p:pic>
        <p:nvPicPr>
          <p:cNvPr descr="Icon&#10;&#10;Description automatically generated" id="738" name="Google Shape;738;p36"/>
          <p:cNvPicPr preferRelativeResize="0"/>
          <p:nvPr/>
        </p:nvPicPr>
        <p:blipFill rotWithShape="1">
          <a:blip r:embed="rId3">
            <a:alphaModFix/>
          </a:blip>
          <a:srcRect b="0" l="0" r="0" t="0"/>
          <a:stretch/>
        </p:blipFill>
        <p:spPr>
          <a:xfrm>
            <a:off x="0" y="865776"/>
            <a:ext cx="457200" cy="457200"/>
          </a:xfrm>
          <a:prstGeom prst="rect">
            <a:avLst/>
          </a:prstGeom>
          <a:noFill/>
          <a:ln>
            <a:noFill/>
          </a:ln>
        </p:spPr>
      </p:pic>
      <p:sp>
        <p:nvSpPr>
          <p:cNvPr id="739" name="Google Shape;739;p36"/>
          <p:cNvSpPr txBox="1"/>
          <p:nvPr/>
        </p:nvSpPr>
        <p:spPr>
          <a:xfrm>
            <a:off x="357147" y="865776"/>
            <a:ext cx="2655755" cy="24621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 Germany, for prebiotic users, regular use of magnesium is up 20%, and all probiotic use has gone up 22%.</a:t>
            </a:r>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German respondents also have high usage in the seasonal/as needed category at 40% for prebiotics.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3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SUPPLEMENT USAGE: IT</a:t>
            </a:r>
            <a:endParaRPr/>
          </a:p>
        </p:txBody>
      </p:sp>
      <p:sp>
        <p:nvSpPr>
          <p:cNvPr id="745" name="Google Shape;745;p37"/>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by supplement. Question: “Which of the following best describes how frequently you are taking the following supplements?”</a:t>
            </a:r>
            <a:endParaRPr/>
          </a:p>
        </p:txBody>
      </p:sp>
      <p:graphicFrame>
        <p:nvGraphicFramePr>
          <p:cNvPr id="746" name="Google Shape;746;p37"/>
          <p:cNvGraphicFramePr/>
          <p:nvPr/>
        </p:nvGraphicFramePr>
        <p:xfrm>
          <a:off x="3012902" y="729285"/>
          <a:ext cx="3000000" cy="3000000"/>
        </p:xfrm>
        <a:graphic>
          <a:graphicData uri="http://schemas.openxmlformats.org/drawingml/2006/table">
            <a:tbl>
              <a:tblPr bandRow="1" firstRow="1">
                <a:noFill/>
                <a:tableStyleId>{D170D86B-2F85-4BFE-99CC-D33C993C0082}</a:tableStyleId>
              </a:tblPr>
              <a:tblGrid>
                <a:gridCol w="1188725"/>
                <a:gridCol w="493975"/>
                <a:gridCol w="493975"/>
                <a:gridCol w="493975"/>
                <a:gridCol w="493975"/>
                <a:gridCol w="493975"/>
                <a:gridCol w="493975"/>
                <a:gridCol w="493975"/>
                <a:gridCol w="493975"/>
                <a:gridCol w="493975"/>
                <a:gridCol w="493975"/>
                <a:gridCol w="493975"/>
                <a:gridCol w="493975"/>
                <a:gridCol w="493975"/>
                <a:gridCol w="493975"/>
                <a:gridCol w="493975"/>
                <a:gridCol w="493975"/>
              </a:tblGrid>
              <a:tr h="457200">
                <a:tc>
                  <a:txBody>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6625" marB="0" marR="6625" marL="6625" anchor="ctr"/>
                </a:tc>
                <a:tc gridSpan="2">
                  <a:txBody>
                    <a:bodyPr/>
                    <a:lstStyle/>
                    <a:p>
                      <a:pPr indent="0" lvl="0" marL="0" marR="0" rtl="0" algn="ctr">
                        <a:lnSpc>
                          <a:spcPct val="100000"/>
                        </a:lnSpc>
                        <a:spcBef>
                          <a:spcPts val="0"/>
                        </a:spcBef>
                        <a:spcAft>
                          <a:spcPts val="0"/>
                        </a:spcAft>
                        <a:buNone/>
                      </a:pPr>
                      <a:r>
                        <a:rPr lang="en-US" sz="1000" u="none" cap="none" strike="noStrike"/>
                        <a:t>n</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All Usage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Daily</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4-6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1-3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Seasonally/As needed</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It's in another supplement I take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Never</a:t>
                      </a:r>
                      <a:endParaRPr b="0" i="0" sz="1000" u="none" cap="none" strike="noStrike">
                        <a:solidFill>
                          <a:srgbClr val="000000"/>
                        </a:solidFill>
                        <a:latin typeface="Arial"/>
                        <a:ea typeface="Arial"/>
                        <a:cs typeface="Arial"/>
                        <a:sym typeface="Arial"/>
                      </a:endParaRPr>
                    </a:p>
                  </a:txBody>
                  <a:tcPr marT="6625" marB="0" marR="6625" marL="6625" anchor="ctr"/>
                </a:tc>
                <a:tc hMerge="1"/>
              </a:tr>
              <a:tr h="137150">
                <a:tc>
                  <a:txBody>
                    <a:bodyPr/>
                    <a:lstStyle/>
                    <a:p>
                      <a:pPr indent="0" lvl="0" marL="0" marR="0" rtl="0" algn="ctr">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IT</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IT</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IT</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IT</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IT</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IT</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IT</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IT</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Prebiotics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3548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Multivitamin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4151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Magnesium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Omega-3s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4095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Antioxidants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Iron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Calcium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Melatonin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3701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Postbiotics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2567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Protein Powder</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3881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K2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Collagen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3805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Curcumin/ Turmeric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Alpha-GPC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Biotin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Nootropics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MSM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1980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Synbiotics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Glucosamine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CoQ10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Choline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2006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Astaxanthin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Citicoline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Ashwagandha</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2072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Lutein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Glutathione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2145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CBD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2893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Mushrooms </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2936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54%</a:t>
                      </a:r>
                      <a:endParaRPr/>
                    </a:p>
                  </a:txBody>
                  <a:tcPr marT="9525" marB="0" marR="9525" marL="9525" anchor="ctr"/>
                </a:tc>
              </a:tr>
            </a:tbl>
          </a:graphicData>
        </a:graphic>
      </p:graphicFrame>
      <p:pic>
        <p:nvPicPr>
          <p:cNvPr descr="Icon&#10;&#10;Description automatically generated" id="747" name="Google Shape;747;p37"/>
          <p:cNvPicPr preferRelativeResize="0"/>
          <p:nvPr/>
        </p:nvPicPr>
        <p:blipFill rotWithShape="1">
          <a:blip r:embed="rId3">
            <a:alphaModFix/>
          </a:blip>
          <a:srcRect b="0" l="0" r="0" t="0"/>
          <a:stretch/>
        </p:blipFill>
        <p:spPr>
          <a:xfrm>
            <a:off x="0" y="865776"/>
            <a:ext cx="457200" cy="457200"/>
          </a:xfrm>
          <a:prstGeom prst="rect">
            <a:avLst/>
          </a:prstGeom>
          <a:noFill/>
          <a:ln>
            <a:noFill/>
          </a:ln>
        </p:spPr>
      </p:pic>
      <p:sp>
        <p:nvSpPr>
          <p:cNvPr id="748" name="Google Shape;748;p37"/>
          <p:cNvSpPr txBox="1"/>
          <p:nvPr/>
        </p:nvSpPr>
        <p:spPr>
          <a:xfrm>
            <a:off x="269896" y="865776"/>
            <a:ext cx="2743006" cy="37548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Italian prebiotic users see the highest irregular usage rates from any group. Prebiotics sit at 78% irregular use.</a:t>
            </a:r>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These users actually under-index, that is they have less regular use than all users for many of the more common supplements (probiotics –3% for instance).</a:t>
            </a:r>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They also have some of the highest response rates for never, with many supplements above 40% there.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3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SUPPLEMENT USAGE: KR</a:t>
            </a:r>
            <a:endParaRPr/>
          </a:p>
        </p:txBody>
      </p:sp>
      <p:sp>
        <p:nvSpPr>
          <p:cNvPr id="754" name="Google Shape;754;p38"/>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by supplement. Question: “Which of the following best describes how frequently you are taking the following supplements?”</a:t>
            </a:r>
            <a:endParaRPr/>
          </a:p>
        </p:txBody>
      </p:sp>
      <p:graphicFrame>
        <p:nvGraphicFramePr>
          <p:cNvPr id="755" name="Google Shape;755;p38"/>
          <p:cNvGraphicFramePr/>
          <p:nvPr/>
        </p:nvGraphicFramePr>
        <p:xfrm>
          <a:off x="3012902" y="729285"/>
          <a:ext cx="3000000" cy="3000000"/>
        </p:xfrm>
        <a:graphic>
          <a:graphicData uri="http://schemas.openxmlformats.org/drawingml/2006/table">
            <a:tbl>
              <a:tblPr bandRow="1" firstRow="1">
                <a:noFill/>
                <a:tableStyleId>{D170D86B-2F85-4BFE-99CC-D33C993C0082}</a:tableStyleId>
              </a:tblPr>
              <a:tblGrid>
                <a:gridCol w="1188725"/>
                <a:gridCol w="493975"/>
                <a:gridCol w="493975"/>
                <a:gridCol w="493975"/>
                <a:gridCol w="493975"/>
                <a:gridCol w="493975"/>
                <a:gridCol w="493975"/>
                <a:gridCol w="493975"/>
                <a:gridCol w="493975"/>
                <a:gridCol w="493975"/>
                <a:gridCol w="493975"/>
                <a:gridCol w="493975"/>
                <a:gridCol w="493975"/>
                <a:gridCol w="493975"/>
                <a:gridCol w="493975"/>
                <a:gridCol w="493975"/>
                <a:gridCol w="493975"/>
              </a:tblGrid>
              <a:tr h="457200">
                <a:tc>
                  <a:txBody>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6625" marB="0" marR="6625" marL="6625" anchor="ctr"/>
                </a:tc>
                <a:tc gridSpan="2">
                  <a:txBody>
                    <a:bodyPr/>
                    <a:lstStyle/>
                    <a:p>
                      <a:pPr indent="0" lvl="0" marL="0" marR="0" rtl="0" algn="ctr">
                        <a:lnSpc>
                          <a:spcPct val="100000"/>
                        </a:lnSpc>
                        <a:spcBef>
                          <a:spcPts val="0"/>
                        </a:spcBef>
                        <a:spcAft>
                          <a:spcPts val="0"/>
                        </a:spcAft>
                        <a:buNone/>
                      </a:pPr>
                      <a:r>
                        <a:rPr lang="en-US" sz="1000" u="none" cap="none" strike="noStrike"/>
                        <a:t>n</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All Usage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Daily</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4-6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1-3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Seasonally/As needed</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It's in another supplement I take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Never</a:t>
                      </a:r>
                      <a:endParaRPr b="0" i="0" sz="1000" u="none" cap="none" strike="noStrike">
                        <a:solidFill>
                          <a:srgbClr val="000000"/>
                        </a:solidFill>
                        <a:latin typeface="Arial"/>
                        <a:ea typeface="Arial"/>
                        <a:cs typeface="Arial"/>
                        <a:sym typeface="Arial"/>
                      </a:endParaRPr>
                    </a:p>
                  </a:txBody>
                  <a:tcPr marT="6625" marB="0" marR="6625" marL="6625" anchor="ctr"/>
                </a:tc>
                <a:tc hMerge="1"/>
              </a:tr>
              <a:tr h="137150">
                <a:tc>
                  <a:txBody>
                    <a:bodyPr/>
                    <a:lstStyle/>
                    <a:p>
                      <a:pPr indent="0" lvl="0" marL="0" marR="0" rtl="0" algn="ctr">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KR</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KR</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KR</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KR</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KR</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KR</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KR</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KR</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Prebiotics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3548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Multivitamin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4151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Omega-3s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4095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Magnesium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Calcium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Lutein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Iron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Antioxidants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Postbiotics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2567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Collagen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3805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Protein Powder</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3881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Nootropics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CBD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2893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Synbiotics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Alpha-GPC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CoQ10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Glucosamine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K2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Citicoline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Ashwagandha</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2072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Biotin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MSM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1980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Glutathione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2145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Choline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2006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Astaxanthin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Mushrooms </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2936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Curcumin/ Turmeric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Melatonin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3701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bl>
          </a:graphicData>
        </a:graphic>
      </p:graphicFrame>
      <p:pic>
        <p:nvPicPr>
          <p:cNvPr descr="Icon&#10;&#10;Description automatically generated" id="756" name="Google Shape;756;p38"/>
          <p:cNvPicPr preferRelativeResize="0"/>
          <p:nvPr/>
        </p:nvPicPr>
        <p:blipFill rotWithShape="1">
          <a:blip r:embed="rId3">
            <a:alphaModFix/>
          </a:blip>
          <a:srcRect b="0" l="0" r="0" t="0"/>
          <a:stretch/>
        </p:blipFill>
        <p:spPr>
          <a:xfrm>
            <a:off x="0" y="865776"/>
            <a:ext cx="457200" cy="457200"/>
          </a:xfrm>
          <a:prstGeom prst="rect">
            <a:avLst/>
          </a:prstGeom>
          <a:noFill/>
          <a:ln>
            <a:noFill/>
          </a:ln>
        </p:spPr>
      </p:pic>
      <p:sp>
        <p:nvSpPr>
          <p:cNvPr id="757" name="Google Shape;757;p38"/>
          <p:cNvSpPr txBox="1"/>
          <p:nvPr/>
        </p:nvSpPr>
        <p:spPr>
          <a:xfrm>
            <a:off x="357147" y="865776"/>
            <a:ext cx="2655755" cy="24621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 users in South Korea have a relatively high daily usage rate for prebiotics (28%), the highest among all respondent countries by a decent margin.</a:t>
            </a:r>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Regular use of probiotics goes up 20%, also the same for omega-3s.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3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SUPPLEMENT USAGE: AU</a:t>
            </a:r>
            <a:endParaRPr/>
          </a:p>
        </p:txBody>
      </p:sp>
      <p:sp>
        <p:nvSpPr>
          <p:cNvPr id="763" name="Google Shape;763;p39"/>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by supplement. Question: “Which of the following best describes how frequently you are taking the following supplements?”</a:t>
            </a:r>
            <a:endParaRPr/>
          </a:p>
        </p:txBody>
      </p:sp>
      <p:graphicFrame>
        <p:nvGraphicFramePr>
          <p:cNvPr id="764" name="Google Shape;764;p39"/>
          <p:cNvGraphicFramePr/>
          <p:nvPr/>
        </p:nvGraphicFramePr>
        <p:xfrm>
          <a:off x="3012902" y="729285"/>
          <a:ext cx="3000000" cy="3000000"/>
        </p:xfrm>
        <a:graphic>
          <a:graphicData uri="http://schemas.openxmlformats.org/drawingml/2006/table">
            <a:tbl>
              <a:tblPr bandRow="1" firstRow="1">
                <a:noFill/>
                <a:tableStyleId>{D170D86B-2F85-4BFE-99CC-D33C993C0082}</a:tableStyleId>
              </a:tblPr>
              <a:tblGrid>
                <a:gridCol w="1188725"/>
                <a:gridCol w="493975"/>
                <a:gridCol w="493975"/>
                <a:gridCol w="493975"/>
                <a:gridCol w="493975"/>
                <a:gridCol w="493975"/>
                <a:gridCol w="493975"/>
                <a:gridCol w="493975"/>
                <a:gridCol w="493975"/>
                <a:gridCol w="493975"/>
                <a:gridCol w="493975"/>
                <a:gridCol w="493975"/>
                <a:gridCol w="493975"/>
                <a:gridCol w="493975"/>
                <a:gridCol w="493975"/>
                <a:gridCol w="493975"/>
                <a:gridCol w="493975"/>
              </a:tblGrid>
              <a:tr h="457200">
                <a:tc>
                  <a:txBody>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6625" marB="0" marR="6625" marL="6625" anchor="ctr"/>
                </a:tc>
                <a:tc gridSpan="2">
                  <a:txBody>
                    <a:bodyPr/>
                    <a:lstStyle/>
                    <a:p>
                      <a:pPr indent="0" lvl="0" marL="0" marR="0" rtl="0" algn="ctr">
                        <a:lnSpc>
                          <a:spcPct val="100000"/>
                        </a:lnSpc>
                        <a:spcBef>
                          <a:spcPts val="0"/>
                        </a:spcBef>
                        <a:spcAft>
                          <a:spcPts val="0"/>
                        </a:spcAft>
                        <a:buNone/>
                      </a:pPr>
                      <a:r>
                        <a:rPr lang="en-US" sz="1000" u="none" cap="none" strike="noStrike"/>
                        <a:t>n</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All Usage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Daily</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4-6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1-3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Seasonally/As needed</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It's in another supplement I take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Never</a:t>
                      </a:r>
                      <a:endParaRPr b="0" i="0" sz="1000" u="none" cap="none" strike="noStrike">
                        <a:solidFill>
                          <a:srgbClr val="000000"/>
                        </a:solidFill>
                        <a:latin typeface="Arial"/>
                        <a:ea typeface="Arial"/>
                        <a:cs typeface="Arial"/>
                        <a:sym typeface="Arial"/>
                      </a:endParaRPr>
                    </a:p>
                  </a:txBody>
                  <a:tcPr marT="6625" marB="0" marR="6625" marL="6625" anchor="ctr"/>
                </a:tc>
                <a:tc hMerge="1"/>
              </a:tr>
              <a:tr h="137150">
                <a:tc>
                  <a:txBody>
                    <a:bodyPr/>
                    <a:lstStyle/>
                    <a:p>
                      <a:pPr indent="0" lvl="0" marL="0" marR="0" rtl="0" algn="ctr">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AU</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AU</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AU</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AU</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AU</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AU</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AU</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AU</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Prebiotics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3548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Multivitamin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4151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Iron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Omega-3s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4095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Magnesium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Antioxidants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Calcium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Astaxanthin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Protein Powder</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3881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Curcumin/ Turmeric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Postbiotics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2567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Collagen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3805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Nootropics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CoQ10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Alpha-GPC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Citicoline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MSM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1980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Melatonin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3701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Glutathione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2145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K2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Glucosamine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Biotin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Lutein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Synbiotics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Ashwagandha</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2072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Choline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2006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CBD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2893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Mushrooms </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2936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54%</a:t>
                      </a:r>
                      <a:endParaRPr/>
                    </a:p>
                  </a:txBody>
                  <a:tcPr marT="9525" marB="0" marR="9525" marL="9525" anchor="ctr"/>
                </a:tc>
              </a:tr>
            </a:tbl>
          </a:graphicData>
        </a:graphic>
      </p:graphicFrame>
      <p:pic>
        <p:nvPicPr>
          <p:cNvPr descr="Icon&#10;&#10;Description automatically generated" id="765" name="Google Shape;765;p39"/>
          <p:cNvPicPr preferRelativeResize="0"/>
          <p:nvPr/>
        </p:nvPicPr>
        <p:blipFill rotWithShape="1">
          <a:blip r:embed="rId3">
            <a:alphaModFix/>
          </a:blip>
          <a:srcRect b="0" l="0" r="0" t="0"/>
          <a:stretch/>
        </p:blipFill>
        <p:spPr>
          <a:xfrm>
            <a:off x="0" y="865776"/>
            <a:ext cx="457200" cy="457200"/>
          </a:xfrm>
          <a:prstGeom prst="rect">
            <a:avLst/>
          </a:prstGeom>
          <a:noFill/>
          <a:ln>
            <a:noFill/>
          </a:ln>
        </p:spPr>
      </p:pic>
      <p:sp>
        <p:nvSpPr>
          <p:cNvPr id="766" name="Google Shape;766;p39"/>
          <p:cNvSpPr txBox="1"/>
          <p:nvPr/>
        </p:nvSpPr>
        <p:spPr>
          <a:xfrm>
            <a:off x="357147" y="865776"/>
            <a:ext cx="2655755"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Australian prebiotic users are similar to those in Italy, with high irregular use (73% for prebiotics) and relatively high response rates for never for many supplements.</a:t>
            </a:r>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Regular use of probiotics among these users rises 20%, omega-3s goes up 6%.</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4"/>
          <p:cNvSpPr/>
          <p:nvPr/>
        </p:nvSpPr>
        <p:spPr>
          <a:xfrm>
            <a:off x="884451" y="89320"/>
            <a:ext cx="4324157" cy="5964239"/>
          </a:xfrm>
          <a:prstGeom prst="rect">
            <a:avLst/>
          </a:prstGeom>
          <a:gradFill>
            <a:gsLst>
              <a:gs pos="0">
                <a:srgbClr val="2E3188"/>
              </a:gs>
              <a:gs pos="14000">
                <a:srgbClr val="2E3188"/>
              </a:gs>
              <a:gs pos="100000">
                <a:srgbClr val="5ABC5B"/>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67" name="Google Shape;167;p4"/>
          <p:cNvSpPr txBox="1"/>
          <p:nvPr/>
        </p:nvSpPr>
        <p:spPr>
          <a:xfrm>
            <a:off x="5871411" y="2748273"/>
            <a:ext cx="472870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Black"/>
              <a:buNone/>
            </a:pPr>
            <a:r>
              <a:rPr b="1" i="0" lang="en-US" sz="3600" u="none" cap="none" strike="noStrike">
                <a:solidFill>
                  <a:srgbClr val="000000"/>
                </a:solidFill>
                <a:latin typeface="Arial Black"/>
                <a:ea typeface="Arial Black"/>
                <a:cs typeface="Arial Black"/>
                <a:sym typeface="Arial Black"/>
              </a:rPr>
              <a:t>DEMOGRAPHICS</a:t>
            </a:r>
            <a:endParaRPr b="0" i="0" sz="1400" u="none" cap="none" strike="noStrike">
              <a:solidFill>
                <a:srgbClr val="000000"/>
              </a:solidFill>
              <a:latin typeface="Arial"/>
              <a:ea typeface="Arial"/>
              <a:cs typeface="Arial"/>
              <a:sym typeface="Arial"/>
            </a:endParaRPr>
          </a:p>
        </p:txBody>
      </p:sp>
      <p:sp>
        <p:nvSpPr>
          <p:cNvPr id="168" name="Google Shape;168;p4"/>
          <p:cNvSpPr txBox="1"/>
          <p:nvPr/>
        </p:nvSpPr>
        <p:spPr>
          <a:xfrm>
            <a:off x="5871411" y="3296653"/>
            <a:ext cx="532597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Age, gender and income for all respondents and by individual countries</a:t>
            </a:r>
            <a:endParaRPr b="0" i="0" sz="1400" u="none" cap="none" strike="noStrike">
              <a:solidFill>
                <a:srgbClr val="000000"/>
              </a:solidFill>
              <a:latin typeface="Arial"/>
              <a:ea typeface="Arial"/>
              <a:cs typeface="Arial"/>
              <a:sym typeface="Arial"/>
            </a:endParaRPr>
          </a:p>
        </p:txBody>
      </p:sp>
      <p:pic>
        <p:nvPicPr>
          <p:cNvPr descr="A pile of pills and capsules&#10;&#10;Description automatically generated" id="169" name="Google Shape;169;p4"/>
          <p:cNvPicPr preferRelativeResize="0"/>
          <p:nvPr>
            <p:ph idx="2" type="pic"/>
          </p:nvPr>
        </p:nvPicPr>
        <p:blipFill rotWithShape="1">
          <a:blip r:embed="rId3">
            <a:alphaModFix/>
          </a:blip>
          <a:srcRect b="3801" l="0" r="0" t="3802"/>
          <a:stretch/>
        </p:blipFill>
        <p:spPr>
          <a:xfrm>
            <a:off x="717550" y="0"/>
            <a:ext cx="4233863" cy="5865813"/>
          </a:xfrm>
          <a:prstGeom prst="rect">
            <a:avLst/>
          </a:prstGeom>
          <a:solidFill>
            <a:schemeClr val="lt1"/>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4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SUPPLEMENT USAGE: IN</a:t>
            </a:r>
            <a:endParaRPr/>
          </a:p>
        </p:txBody>
      </p:sp>
      <p:sp>
        <p:nvSpPr>
          <p:cNvPr id="772" name="Google Shape;772;p40"/>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by supplement. Question: “Which of the following best describes how frequently you are taking the following supplements?”</a:t>
            </a:r>
            <a:endParaRPr/>
          </a:p>
        </p:txBody>
      </p:sp>
      <p:graphicFrame>
        <p:nvGraphicFramePr>
          <p:cNvPr id="773" name="Google Shape;773;p40"/>
          <p:cNvGraphicFramePr/>
          <p:nvPr/>
        </p:nvGraphicFramePr>
        <p:xfrm>
          <a:off x="3012902" y="729285"/>
          <a:ext cx="3000000" cy="3000000"/>
        </p:xfrm>
        <a:graphic>
          <a:graphicData uri="http://schemas.openxmlformats.org/drawingml/2006/table">
            <a:tbl>
              <a:tblPr bandRow="1" firstRow="1">
                <a:noFill/>
                <a:tableStyleId>{D170D86B-2F85-4BFE-99CC-D33C993C0082}</a:tableStyleId>
              </a:tblPr>
              <a:tblGrid>
                <a:gridCol w="1188725"/>
                <a:gridCol w="493975"/>
                <a:gridCol w="493975"/>
                <a:gridCol w="493975"/>
                <a:gridCol w="493975"/>
                <a:gridCol w="493975"/>
                <a:gridCol w="493975"/>
                <a:gridCol w="493975"/>
                <a:gridCol w="493975"/>
                <a:gridCol w="493975"/>
                <a:gridCol w="493975"/>
                <a:gridCol w="493975"/>
                <a:gridCol w="493975"/>
                <a:gridCol w="493975"/>
                <a:gridCol w="493975"/>
                <a:gridCol w="493975"/>
                <a:gridCol w="493975"/>
              </a:tblGrid>
              <a:tr h="457200">
                <a:tc>
                  <a:txBody>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6625" marB="0" marR="6625" marL="6625" anchor="ctr"/>
                </a:tc>
                <a:tc gridSpan="2">
                  <a:txBody>
                    <a:bodyPr/>
                    <a:lstStyle/>
                    <a:p>
                      <a:pPr indent="0" lvl="0" marL="0" marR="0" rtl="0" algn="ctr">
                        <a:lnSpc>
                          <a:spcPct val="100000"/>
                        </a:lnSpc>
                        <a:spcBef>
                          <a:spcPts val="0"/>
                        </a:spcBef>
                        <a:spcAft>
                          <a:spcPts val="0"/>
                        </a:spcAft>
                        <a:buNone/>
                      </a:pPr>
                      <a:r>
                        <a:rPr lang="en-US" sz="1000" u="none" cap="none" strike="noStrike"/>
                        <a:t>n</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All Usage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Daily</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4-6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1-3 times per week</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Seasonally/As needed</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It's in another supplement I take</a:t>
                      </a:r>
                      <a:endParaRPr b="0" i="0" sz="1000" u="none" cap="none" strike="noStrike">
                        <a:solidFill>
                          <a:srgbClr val="000000"/>
                        </a:solidFill>
                        <a:latin typeface="Arial"/>
                        <a:ea typeface="Arial"/>
                        <a:cs typeface="Arial"/>
                        <a:sym typeface="Arial"/>
                      </a:endParaRPr>
                    </a:p>
                  </a:txBody>
                  <a:tcPr marT="6625" marB="0" marR="6625" marL="6625" anchor="ctr"/>
                </a:tc>
                <a:tc hMerge="1"/>
                <a:tc gridSpan="2">
                  <a:txBody>
                    <a:bodyPr/>
                    <a:lstStyle/>
                    <a:p>
                      <a:pPr indent="0" lvl="0" marL="0" marR="0" rtl="0" algn="ctr">
                        <a:lnSpc>
                          <a:spcPct val="100000"/>
                        </a:lnSpc>
                        <a:spcBef>
                          <a:spcPts val="0"/>
                        </a:spcBef>
                        <a:spcAft>
                          <a:spcPts val="0"/>
                        </a:spcAft>
                        <a:buNone/>
                      </a:pPr>
                      <a:r>
                        <a:rPr lang="en-US" sz="1000" u="none" cap="none" strike="noStrike"/>
                        <a:t>Never</a:t>
                      </a:r>
                      <a:endParaRPr b="0" i="0" sz="1000" u="none" cap="none" strike="noStrike">
                        <a:solidFill>
                          <a:srgbClr val="000000"/>
                        </a:solidFill>
                        <a:latin typeface="Arial"/>
                        <a:ea typeface="Arial"/>
                        <a:cs typeface="Arial"/>
                        <a:sym typeface="Arial"/>
                      </a:endParaRPr>
                    </a:p>
                  </a:txBody>
                  <a:tcPr marT="6625" marB="0" marR="6625" marL="6625" anchor="ctr"/>
                </a:tc>
                <a:tc hMerge="1"/>
              </a:tr>
              <a:tr h="137150">
                <a:tc>
                  <a:txBody>
                    <a:bodyPr/>
                    <a:lstStyle/>
                    <a:p>
                      <a:pPr indent="0" lvl="0" marL="0" marR="0" rtl="0" algn="ctr">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IN</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IN</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IN</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IN</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IN</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IN</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IN</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IN</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All</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Prebiotics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3548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Multivitamin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4151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Iron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Calcium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4139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Curcumin/ Turmeric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Omega-3s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4095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Magnesium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4070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Antioxidants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Ashwagandha</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2072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Protein Powder</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3881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K2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Mushrooms </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2936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Biotin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352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Postbiotics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2567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Collagen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3805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Glutathione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2145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Synbiotics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Alpha-GPC</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Glucosamine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Melatonin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3701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MSM</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1980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Astaxanthin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1791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Choline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2006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15%</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45%</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CBD</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304</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2893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CoQ10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285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2253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Lutein</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2414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14%</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43%</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Citicoline</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313</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1652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20%</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31%</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40%</a:t>
                      </a:r>
                      <a:endParaRPr/>
                    </a:p>
                  </a:txBody>
                  <a:tcPr marT="9525" marB="0" marR="9525" marL="9525" anchor="ctr"/>
                </a:tc>
              </a:tr>
              <a:tr h="1371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Nootropics</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295</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1649</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17%</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12%</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19%</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16%</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a:t>
                      </a:r>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22%</a:t>
                      </a:r>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39%</a:t>
                      </a:r>
                      <a:endParaRPr/>
                    </a:p>
                  </a:txBody>
                  <a:tcPr marT="9525" marB="0" marR="9525" marL="9525" anchor="ctr"/>
                </a:tc>
              </a:tr>
            </a:tbl>
          </a:graphicData>
        </a:graphic>
      </p:graphicFrame>
      <p:pic>
        <p:nvPicPr>
          <p:cNvPr descr="Icon&#10;&#10;Description automatically generated" id="774" name="Google Shape;774;p40"/>
          <p:cNvPicPr preferRelativeResize="0"/>
          <p:nvPr/>
        </p:nvPicPr>
        <p:blipFill rotWithShape="1">
          <a:blip r:embed="rId3">
            <a:alphaModFix/>
          </a:blip>
          <a:srcRect b="0" l="0" r="0" t="0"/>
          <a:stretch/>
        </p:blipFill>
        <p:spPr>
          <a:xfrm>
            <a:off x="0" y="865776"/>
            <a:ext cx="457200" cy="457200"/>
          </a:xfrm>
          <a:prstGeom prst="rect">
            <a:avLst/>
          </a:prstGeom>
          <a:noFill/>
          <a:ln>
            <a:noFill/>
          </a:ln>
        </p:spPr>
      </p:pic>
      <p:sp>
        <p:nvSpPr>
          <p:cNvPr id="775" name="Google Shape;775;p40"/>
          <p:cNvSpPr txBox="1"/>
          <p:nvPr/>
        </p:nvSpPr>
        <p:spPr>
          <a:xfrm>
            <a:off x="357147" y="865776"/>
            <a:ext cx="2655755" cy="33239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Indian respondents, despite having some of the highest total usage rates, see most of their usage in the irregular categories. Prebiotics have high irregular rates (66%).</a:t>
            </a:r>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Regular use of probiotics among these users does go up by net 9%, but this is with a drop of 2% in those using daily and a rise of 11% by those using 4-6 times per week.</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41"/>
          <p:cNvSpPr/>
          <p:nvPr/>
        </p:nvSpPr>
        <p:spPr>
          <a:xfrm>
            <a:off x="884451" y="0"/>
            <a:ext cx="4324157" cy="6053559"/>
          </a:xfrm>
          <a:prstGeom prst="rect">
            <a:avLst/>
          </a:prstGeom>
          <a:gradFill>
            <a:gsLst>
              <a:gs pos="0">
                <a:srgbClr val="2E3188"/>
              </a:gs>
              <a:gs pos="14000">
                <a:srgbClr val="2E3188"/>
              </a:gs>
              <a:gs pos="100000">
                <a:srgbClr val="5ABC5B"/>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81" name="Google Shape;781;p41"/>
          <p:cNvSpPr txBox="1"/>
          <p:nvPr/>
        </p:nvSpPr>
        <p:spPr>
          <a:xfrm>
            <a:off x="6356972" y="2748273"/>
            <a:ext cx="4728704"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Black"/>
                <a:ea typeface="Arial Black"/>
                <a:cs typeface="Arial Black"/>
                <a:sym typeface="Arial Black"/>
              </a:rPr>
              <a:t>FAMILIARITY &amp; REASONS THEY BUY</a:t>
            </a:r>
            <a:endParaRPr b="0" i="0" sz="1400" u="none" cap="none" strike="noStrike">
              <a:solidFill>
                <a:srgbClr val="000000"/>
              </a:solidFill>
              <a:latin typeface="Arial"/>
              <a:ea typeface="Arial"/>
              <a:cs typeface="Arial"/>
              <a:sym typeface="Arial"/>
            </a:endParaRPr>
          </a:p>
        </p:txBody>
      </p:sp>
      <p:pic>
        <p:nvPicPr>
          <p:cNvPr descr="A spoon full of pills and leaves&#10;&#10;Description automatically generated" id="782" name="Google Shape;782;p41"/>
          <p:cNvPicPr preferRelativeResize="0"/>
          <p:nvPr>
            <p:ph idx="2" type="pic"/>
          </p:nvPr>
        </p:nvPicPr>
        <p:blipFill rotWithShape="1">
          <a:blip r:embed="rId3">
            <a:alphaModFix/>
          </a:blip>
          <a:srcRect b="3850" l="0" r="0" t="3851"/>
          <a:stretch/>
        </p:blipFill>
        <p:spPr>
          <a:xfrm>
            <a:off x="717550" y="0"/>
            <a:ext cx="4233863" cy="5865813"/>
          </a:xfrm>
          <a:prstGeom prst="rect">
            <a:avLst/>
          </a:prstGeom>
          <a:solidFill>
            <a:schemeClr val="lt1"/>
          </a:solid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4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OVERALL FAMILIARITY INGREDIENT </a:t>
            </a:r>
            <a:br>
              <a:rPr lang="en-US">
                <a:solidFill>
                  <a:schemeClr val="dk1"/>
                </a:solidFill>
              </a:rPr>
            </a:br>
            <a:r>
              <a:rPr lang="en-US">
                <a:solidFill>
                  <a:schemeClr val="dk1"/>
                </a:solidFill>
              </a:rPr>
              <a:t>CATEGORIES: COUNTRY</a:t>
            </a:r>
            <a:endParaRPr/>
          </a:p>
        </p:txBody>
      </p:sp>
      <p:sp>
        <p:nvSpPr>
          <p:cNvPr id="788" name="Google Shape;788;p42"/>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All Prebiotic Users n=1972, US n=474, UK n=168, DE n=203, IT n=247, KR n=316, AU n=197, IN n=367. Question: “How familiar would you consider yourself regarding the use of these supplements?” Sum of all responses except “Never heard of it”</a:t>
            </a:r>
            <a:endParaRPr/>
          </a:p>
        </p:txBody>
      </p:sp>
      <p:graphicFrame>
        <p:nvGraphicFramePr>
          <p:cNvPr id="789" name="Google Shape;789;p42"/>
          <p:cNvGraphicFramePr/>
          <p:nvPr/>
        </p:nvGraphicFramePr>
        <p:xfrm>
          <a:off x="3214940" y="869879"/>
          <a:ext cx="3000000" cy="3000000"/>
        </p:xfrm>
        <a:graphic>
          <a:graphicData uri="http://schemas.openxmlformats.org/drawingml/2006/table">
            <a:tbl>
              <a:tblPr bandRow="1" firstRow="1">
                <a:noFill/>
                <a:tableStyleId>{D170D86B-2F85-4BFE-99CC-D33C993C0082}</a:tableStyleId>
              </a:tblPr>
              <a:tblGrid>
                <a:gridCol w="1371600"/>
                <a:gridCol w="914400"/>
                <a:gridCol w="914400"/>
                <a:gridCol w="914400"/>
                <a:gridCol w="914400"/>
                <a:gridCol w="914400"/>
                <a:gridCol w="914400"/>
                <a:gridCol w="914400"/>
                <a:gridCol w="914400"/>
              </a:tblGrid>
              <a:tr h="365750">
                <a:tc>
                  <a:txBody>
                    <a:bodyPr/>
                    <a:lstStyle/>
                    <a:p>
                      <a:pPr indent="0" lvl="0" marL="0" marR="0" rtl="0" algn="ctr">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txBody>
                  <a:tcPr marT="6600" marB="0" marR="6600" marL="6600" anchor="ctr"/>
                </a:tc>
                <a:tc>
                  <a:txBody>
                    <a:bodyPr/>
                    <a:lstStyle/>
                    <a:p>
                      <a:pPr indent="0" lvl="0" marL="0" marR="0" rtl="0" algn="ctr">
                        <a:lnSpc>
                          <a:spcPct val="100000"/>
                        </a:lnSpc>
                        <a:spcBef>
                          <a:spcPts val="0"/>
                        </a:spcBef>
                        <a:spcAft>
                          <a:spcPts val="0"/>
                        </a:spcAft>
                        <a:buNone/>
                      </a:pPr>
                      <a:r>
                        <a:rPr b="1" i="0" lang="en-US" sz="1000" u="none" cap="none" strike="noStrike">
                          <a:solidFill>
                            <a:schemeClr val="lt1"/>
                          </a:solidFill>
                          <a:latin typeface="Arial"/>
                          <a:ea typeface="Arial"/>
                          <a:cs typeface="Arial"/>
                          <a:sym typeface="Arial"/>
                        </a:rPr>
                        <a:t>All Prebiotic Users</a:t>
                      </a:r>
                      <a:endParaRPr/>
                    </a:p>
                  </a:txBody>
                  <a:tcPr marT="9525" marB="0" marR="9525" marL="9525" anchor="ctr"/>
                </a:tc>
                <a:tc>
                  <a:txBody>
                    <a:bodyPr/>
                    <a:lstStyle/>
                    <a:p>
                      <a:pPr indent="0" lvl="0" marL="0" marR="0" rtl="0" algn="ctr">
                        <a:lnSpc>
                          <a:spcPct val="100000"/>
                        </a:lnSpc>
                        <a:spcBef>
                          <a:spcPts val="0"/>
                        </a:spcBef>
                        <a:spcAft>
                          <a:spcPts val="0"/>
                        </a:spcAft>
                        <a:buNone/>
                      </a:pPr>
                      <a:r>
                        <a:rPr lang="en-US" sz="1000" u="none" cap="none" strike="noStrike">
                          <a:latin typeface="Arial"/>
                          <a:ea typeface="Arial"/>
                          <a:cs typeface="Arial"/>
                          <a:sym typeface="Arial"/>
                        </a:rPr>
                        <a:t>US</a:t>
                      </a:r>
                      <a:endParaRPr b="1" i="0" sz="1000" u="none" cap="none" strike="noStrike">
                        <a:solidFill>
                          <a:srgbClr val="000000"/>
                        </a:solidFill>
                        <a:latin typeface="Arial"/>
                        <a:ea typeface="Arial"/>
                        <a:cs typeface="Arial"/>
                        <a:sym typeface="Arial"/>
                      </a:endParaRPr>
                    </a:p>
                  </a:txBody>
                  <a:tcPr marT="6600" marB="0" marR="6600" marL="6600" anchor="ctr"/>
                </a:tc>
                <a:tc>
                  <a:txBody>
                    <a:bodyPr/>
                    <a:lstStyle/>
                    <a:p>
                      <a:pPr indent="0" lvl="0" marL="0" marR="0" rtl="0" algn="ctr">
                        <a:lnSpc>
                          <a:spcPct val="100000"/>
                        </a:lnSpc>
                        <a:spcBef>
                          <a:spcPts val="0"/>
                        </a:spcBef>
                        <a:spcAft>
                          <a:spcPts val="0"/>
                        </a:spcAft>
                        <a:buNone/>
                      </a:pPr>
                      <a:r>
                        <a:rPr lang="en-US" sz="1000" u="none" cap="none" strike="noStrike">
                          <a:latin typeface="Arial"/>
                          <a:ea typeface="Arial"/>
                          <a:cs typeface="Arial"/>
                          <a:sym typeface="Arial"/>
                        </a:rPr>
                        <a:t>UK</a:t>
                      </a:r>
                      <a:endParaRPr b="1" i="0" sz="1000" u="none" cap="none" strike="noStrike">
                        <a:solidFill>
                          <a:srgbClr val="000000"/>
                        </a:solidFill>
                        <a:latin typeface="Arial"/>
                        <a:ea typeface="Arial"/>
                        <a:cs typeface="Arial"/>
                        <a:sym typeface="Arial"/>
                      </a:endParaRPr>
                    </a:p>
                  </a:txBody>
                  <a:tcPr marT="6600" marB="0" marR="6600" marL="6600" anchor="ctr"/>
                </a:tc>
                <a:tc>
                  <a:txBody>
                    <a:bodyPr/>
                    <a:lstStyle/>
                    <a:p>
                      <a:pPr indent="0" lvl="0" marL="0" marR="0" rtl="0" algn="ctr">
                        <a:lnSpc>
                          <a:spcPct val="100000"/>
                        </a:lnSpc>
                        <a:spcBef>
                          <a:spcPts val="0"/>
                        </a:spcBef>
                        <a:spcAft>
                          <a:spcPts val="0"/>
                        </a:spcAft>
                        <a:buNone/>
                      </a:pPr>
                      <a:r>
                        <a:rPr lang="en-US" sz="1000" u="none" cap="none" strike="noStrike">
                          <a:latin typeface="Arial"/>
                          <a:ea typeface="Arial"/>
                          <a:cs typeface="Arial"/>
                          <a:sym typeface="Arial"/>
                        </a:rPr>
                        <a:t>DE</a:t>
                      </a:r>
                      <a:endParaRPr b="1" i="0" sz="1000" u="none" cap="none" strike="noStrike">
                        <a:solidFill>
                          <a:srgbClr val="000000"/>
                        </a:solidFill>
                        <a:latin typeface="Arial"/>
                        <a:ea typeface="Arial"/>
                        <a:cs typeface="Arial"/>
                        <a:sym typeface="Arial"/>
                      </a:endParaRPr>
                    </a:p>
                  </a:txBody>
                  <a:tcPr marT="6600" marB="0" marR="6600" marL="6600" anchor="ctr"/>
                </a:tc>
                <a:tc>
                  <a:txBody>
                    <a:bodyPr/>
                    <a:lstStyle/>
                    <a:p>
                      <a:pPr indent="0" lvl="0" marL="0" marR="0" rtl="0" algn="ctr">
                        <a:lnSpc>
                          <a:spcPct val="100000"/>
                        </a:lnSpc>
                        <a:spcBef>
                          <a:spcPts val="0"/>
                        </a:spcBef>
                        <a:spcAft>
                          <a:spcPts val="0"/>
                        </a:spcAft>
                        <a:buNone/>
                      </a:pPr>
                      <a:r>
                        <a:rPr lang="en-US" sz="1000" u="none" cap="none" strike="noStrike">
                          <a:latin typeface="Arial"/>
                          <a:ea typeface="Arial"/>
                          <a:cs typeface="Arial"/>
                          <a:sym typeface="Arial"/>
                        </a:rPr>
                        <a:t>IT</a:t>
                      </a:r>
                      <a:endParaRPr b="1" i="0" sz="1000" u="none" cap="none" strike="noStrike">
                        <a:solidFill>
                          <a:srgbClr val="000000"/>
                        </a:solidFill>
                        <a:latin typeface="Arial"/>
                        <a:ea typeface="Arial"/>
                        <a:cs typeface="Arial"/>
                        <a:sym typeface="Arial"/>
                      </a:endParaRPr>
                    </a:p>
                  </a:txBody>
                  <a:tcPr marT="6600" marB="0" marR="6600" marL="6600" anchor="ctr"/>
                </a:tc>
                <a:tc>
                  <a:txBody>
                    <a:bodyPr/>
                    <a:lstStyle/>
                    <a:p>
                      <a:pPr indent="0" lvl="0" marL="0" marR="0" rtl="0" algn="ctr">
                        <a:lnSpc>
                          <a:spcPct val="100000"/>
                        </a:lnSpc>
                        <a:spcBef>
                          <a:spcPts val="0"/>
                        </a:spcBef>
                        <a:spcAft>
                          <a:spcPts val="0"/>
                        </a:spcAft>
                        <a:buNone/>
                      </a:pPr>
                      <a:r>
                        <a:rPr lang="en-US" sz="1000" u="none" cap="none" strike="noStrike">
                          <a:latin typeface="Arial"/>
                          <a:ea typeface="Arial"/>
                          <a:cs typeface="Arial"/>
                          <a:sym typeface="Arial"/>
                        </a:rPr>
                        <a:t>KR</a:t>
                      </a:r>
                      <a:endParaRPr b="1" i="0" sz="1000" u="none" cap="none" strike="noStrike">
                        <a:solidFill>
                          <a:srgbClr val="000000"/>
                        </a:solidFill>
                        <a:latin typeface="Arial"/>
                        <a:ea typeface="Arial"/>
                        <a:cs typeface="Arial"/>
                        <a:sym typeface="Arial"/>
                      </a:endParaRPr>
                    </a:p>
                  </a:txBody>
                  <a:tcPr marT="6600" marB="0" marR="6600" marL="6600" anchor="ctr"/>
                </a:tc>
                <a:tc>
                  <a:txBody>
                    <a:bodyPr/>
                    <a:lstStyle/>
                    <a:p>
                      <a:pPr indent="0" lvl="0" marL="0" marR="0" rtl="0" algn="ctr">
                        <a:lnSpc>
                          <a:spcPct val="100000"/>
                        </a:lnSpc>
                        <a:spcBef>
                          <a:spcPts val="0"/>
                        </a:spcBef>
                        <a:spcAft>
                          <a:spcPts val="0"/>
                        </a:spcAft>
                        <a:buNone/>
                      </a:pPr>
                      <a:r>
                        <a:rPr lang="en-US" sz="1000" u="none" cap="none" strike="noStrike">
                          <a:latin typeface="Arial"/>
                          <a:ea typeface="Arial"/>
                          <a:cs typeface="Arial"/>
                          <a:sym typeface="Arial"/>
                        </a:rPr>
                        <a:t>AU</a:t>
                      </a:r>
                      <a:endParaRPr b="1" i="0" sz="1000" u="none" cap="none" strike="noStrike">
                        <a:solidFill>
                          <a:srgbClr val="000000"/>
                        </a:solidFill>
                        <a:latin typeface="Arial"/>
                        <a:ea typeface="Arial"/>
                        <a:cs typeface="Arial"/>
                        <a:sym typeface="Arial"/>
                      </a:endParaRPr>
                    </a:p>
                  </a:txBody>
                  <a:tcPr marT="6600" marB="0" marR="6600" marL="6600" anchor="ctr"/>
                </a:tc>
                <a:tc>
                  <a:txBody>
                    <a:bodyPr/>
                    <a:lstStyle/>
                    <a:p>
                      <a:pPr indent="0" lvl="0" marL="0" marR="0" rtl="0" algn="ctr">
                        <a:lnSpc>
                          <a:spcPct val="100000"/>
                        </a:lnSpc>
                        <a:spcBef>
                          <a:spcPts val="0"/>
                        </a:spcBef>
                        <a:spcAft>
                          <a:spcPts val="0"/>
                        </a:spcAft>
                        <a:buNone/>
                      </a:pPr>
                      <a:r>
                        <a:rPr lang="en-US" sz="1000" u="none" cap="none" strike="noStrike">
                          <a:latin typeface="Arial"/>
                          <a:ea typeface="Arial"/>
                          <a:cs typeface="Arial"/>
                          <a:sym typeface="Arial"/>
                        </a:rPr>
                        <a:t>IN</a:t>
                      </a:r>
                      <a:endParaRPr b="1" i="0" sz="1000" u="none" cap="none" strike="noStrike">
                        <a:solidFill>
                          <a:srgbClr val="000000"/>
                        </a:solidFill>
                        <a:latin typeface="Arial"/>
                        <a:ea typeface="Arial"/>
                        <a:cs typeface="Arial"/>
                        <a:sym typeface="Arial"/>
                      </a:endParaRPr>
                    </a:p>
                  </a:txBody>
                  <a:tcPr marT="6600" marB="0" marR="6600" marL="6600"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Prebiotics</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C</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Multivitamin</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D</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Calcium</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Iron</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Omega-3s</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Magnesium</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Probiotics</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Antioxidants</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95%</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Protein Powder</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Collagen</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100%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95%</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Curcumin/ Turmeric</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Melatonin</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95%</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94%</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Glucosamine</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95%</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Biotin</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95%</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81%</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Vitamin K2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96%</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Mushrooms</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97%</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Postbiotics</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93%</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Lutein</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90%</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CBD</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95%</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65%</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83%</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Glutathione</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89%</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Synbiotics</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91%</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CoQ10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78%</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Choline</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75%</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87%</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MSM</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69%</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71%</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86%</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Ashwagandha</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99%</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Astaxanthin</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84%</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Alpha-GPC</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70%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55%</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88%</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Citicoline</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63%</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56%</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85%</a:t>
                      </a:r>
                      <a:endParaRPr/>
                    </a:p>
                  </a:txBody>
                  <a:tcPr marT="9525" marB="0" marR="9525" marL="9525" anchor="ctr"/>
                </a:tc>
              </a:tr>
              <a:tr h="131850">
                <a:tc>
                  <a:txBody>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 Nootropics</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62%</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64%</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61%</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57%</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48%</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50%</a:t>
                      </a:r>
                      <a:endParaRPr/>
                    </a:p>
                  </a:txBody>
                  <a:tcPr marT="9525" marB="0" marR="9525" marL="9525" anchor="ctr"/>
                </a:tc>
                <a:tc>
                  <a:txBody>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80%</a:t>
                      </a:r>
                      <a:endParaRPr/>
                    </a:p>
                  </a:txBody>
                  <a:tcPr marT="9525" marB="0" marR="9525" marL="9525" anchor="ctr"/>
                </a:tc>
              </a:tr>
            </a:tbl>
          </a:graphicData>
        </a:graphic>
      </p:graphicFrame>
      <p:sp>
        <p:nvSpPr>
          <p:cNvPr id="790" name="Google Shape;790;p42"/>
          <p:cNvSpPr txBox="1"/>
          <p:nvPr/>
        </p:nvSpPr>
        <p:spPr>
          <a:xfrm>
            <a:off x="651345" y="865776"/>
            <a:ext cx="2584836" cy="33239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 users have total familiarity levels above 60% for every supplement surveyed and 90% or more for almost half with several supplements seeing 100% familiarity levels across each respondent country.</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Familiarity levels in India are significantly higher, CoQ10 has the lowest response rate there at 78%.</a:t>
            </a:r>
            <a:endParaRPr b="0" i="0" sz="1400" u="none" cap="none" strike="noStrike">
              <a:solidFill>
                <a:srgbClr val="000000"/>
              </a:solidFill>
              <a:latin typeface="Arial"/>
              <a:ea typeface="Arial"/>
              <a:cs typeface="Arial"/>
              <a:sym typeface="Arial"/>
            </a:endParaRPr>
          </a:p>
        </p:txBody>
      </p:sp>
      <p:pic>
        <p:nvPicPr>
          <p:cNvPr descr="Icon&#10;&#10;Description automatically generated" id="791" name="Google Shape;791;p42"/>
          <p:cNvPicPr preferRelativeResize="0"/>
          <p:nvPr/>
        </p:nvPicPr>
        <p:blipFill rotWithShape="1">
          <a:blip r:embed="rId3">
            <a:alphaModFix/>
          </a:blip>
          <a:srcRect b="0" l="0" r="0" t="0"/>
          <a:stretch/>
        </p:blipFill>
        <p:spPr>
          <a:xfrm>
            <a:off x="194145" y="865775"/>
            <a:ext cx="457200" cy="457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4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OVERALL FAMILIARITY INGREDIENT </a:t>
            </a:r>
            <a:br>
              <a:rPr lang="en-US">
                <a:solidFill>
                  <a:schemeClr val="dk1"/>
                </a:solidFill>
              </a:rPr>
            </a:br>
            <a:r>
              <a:rPr lang="en-US">
                <a:solidFill>
                  <a:schemeClr val="dk1"/>
                </a:solidFill>
              </a:rPr>
              <a:t>CATEGORIES: COUNTRY</a:t>
            </a:r>
            <a:endParaRPr/>
          </a:p>
        </p:txBody>
      </p:sp>
      <p:sp>
        <p:nvSpPr>
          <p:cNvPr id="797" name="Google Shape;797;p43"/>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“How familiar would you consider yourself regarding the use of these supplements?” Sum of all responses except “Never heard of it”</a:t>
            </a:r>
            <a:endParaRPr/>
          </a:p>
        </p:txBody>
      </p:sp>
      <p:pic>
        <p:nvPicPr>
          <p:cNvPr descr="Icon&#10;&#10;Description automatically generated" id="798" name="Google Shape;798;p43"/>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799" name="Google Shape;799;p43"/>
          <p:cNvSpPr txBox="1"/>
          <p:nvPr/>
        </p:nvSpPr>
        <p:spPr>
          <a:xfrm>
            <a:off x="1295400" y="791024"/>
            <a:ext cx="100584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 the chart display, we see additional points: a spike for several ingredients in India and South Korea are most noticeable.</a:t>
            </a:r>
            <a:endParaRPr b="0" i="0" sz="1800" u="none" cap="none" strike="noStrike">
              <a:solidFill>
                <a:srgbClr val="000000"/>
              </a:solidFill>
              <a:latin typeface="Arial"/>
              <a:ea typeface="Arial"/>
              <a:cs typeface="Arial"/>
              <a:sym typeface="Arial"/>
            </a:endParaRPr>
          </a:p>
        </p:txBody>
      </p:sp>
      <p:graphicFrame>
        <p:nvGraphicFramePr>
          <p:cNvPr id="800" name="Google Shape;800;p43"/>
          <p:cNvGraphicFramePr/>
          <p:nvPr/>
        </p:nvGraphicFramePr>
        <p:xfrm>
          <a:off x="182880" y="1358211"/>
          <a:ext cx="12009120" cy="5018734"/>
        </p:xfrm>
        <a:graphic>
          <a:graphicData uri="http://schemas.openxmlformats.org/drawingml/2006/chart">
            <c:chart r:id="rId4"/>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44"/>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FAMILIARITY: ALL USERS</a:t>
            </a:r>
            <a:endParaRPr/>
          </a:p>
        </p:txBody>
      </p:sp>
      <p:sp>
        <p:nvSpPr>
          <p:cNvPr id="806" name="Google Shape;806;p44"/>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All Respondents n=4198. Question: “How familiar would you consider yourself regarding the use of these supplements?”</a:t>
            </a:r>
            <a:endParaRPr b="0" i="0" sz="1800" u="none" cap="none" strike="noStrike">
              <a:solidFill>
                <a:schemeClr val="dk1"/>
              </a:solidFill>
              <a:latin typeface="Arial"/>
              <a:ea typeface="Arial"/>
              <a:cs typeface="Arial"/>
              <a:sym typeface="Arial"/>
            </a:endParaRPr>
          </a:p>
        </p:txBody>
      </p:sp>
      <p:pic>
        <p:nvPicPr>
          <p:cNvPr descr="Icon&#10;&#10;Description automatically generated" id="807" name="Google Shape;807;p44"/>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808" name="Google Shape;808;p44"/>
          <p:cNvSpPr txBox="1"/>
          <p:nvPr/>
        </p:nvSpPr>
        <p:spPr>
          <a:xfrm>
            <a:off x="1295400" y="791024"/>
            <a:ext cx="10058400" cy="5231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Key Insight:</a:t>
            </a:r>
            <a:endParaRPr b="0" i="0" sz="18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For all supplement users, prebiotic familiarity is in the middle of the pack, sitting at 13% top familiarity and 35% top-2.</a:t>
            </a:r>
            <a:endParaRPr b="0" i="0" sz="1400" u="none" cap="none" strike="noStrike">
              <a:solidFill>
                <a:schemeClr val="dk1"/>
              </a:solidFill>
              <a:latin typeface="Arial"/>
              <a:ea typeface="Arial"/>
              <a:cs typeface="Arial"/>
              <a:sym typeface="Arial"/>
            </a:endParaRPr>
          </a:p>
        </p:txBody>
      </p:sp>
      <p:graphicFrame>
        <p:nvGraphicFramePr>
          <p:cNvPr id="809" name="Google Shape;809;p44"/>
          <p:cNvGraphicFramePr/>
          <p:nvPr/>
        </p:nvGraphicFramePr>
        <p:xfrm>
          <a:off x="190831" y="1358211"/>
          <a:ext cx="12001169" cy="5026686"/>
        </p:xfrm>
        <a:graphic>
          <a:graphicData uri="http://schemas.openxmlformats.org/drawingml/2006/chart">
            <c:chart r:id="rId4"/>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4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FAMILIARITY: PREBIOTIC USERS</a:t>
            </a:r>
            <a:endParaRPr/>
          </a:p>
        </p:txBody>
      </p:sp>
      <p:sp>
        <p:nvSpPr>
          <p:cNvPr id="815" name="Google Shape;815;p45"/>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All Prebiotic Users n=1972. Question: “How familiar would you consider yourself regarding the use of these supplements?”</a:t>
            </a:r>
            <a:endParaRPr b="0" i="0" sz="1800" u="none" cap="none" strike="noStrike">
              <a:solidFill>
                <a:schemeClr val="dk1"/>
              </a:solidFill>
              <a:latin typeface="Arial"/>
              <a:ea typeface="Arial"/>
              <a:cs typeface="Arial"/>
              <a:sym typeface="Arial"/>
            </a:endParaRPr>
          </a:p>
        </p:txBody>
      </p:sp>
      <p:pic>
        <p:nvPicPr>
          <p:cNvPr descr="Icon&#10;&#10;Description automatically generated" id="816" name="Google Shape;816;p45"/>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817" name="Google Shape;817;p45"/>
          <p:cNvSpPr txBox="1"/>
          <p:nvPr/>
        </p:nvSpPr>
        <p:spPr>
          <a:xfrm>
            <a:off x="1295400" y="791024"/>
            <a:ext cx="10058400" cy="7386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Key Insights:</a:t>
            </a:r>
            <a:endParaRPr b="0" i="0" sz="18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Top-2 responses from prebiotic users are generally higher than responses from general supplement users.</a:t>
            </a:r>
            <a:endParaRPr b="0" i="0" sz="14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Prebiotic familiarity levels are high, 24% top and 58% top-2/</a:t>
            </a:r>
            <a:endParaRPr b="0" i="0" sz="1400" u="none" cap="none" strike="noStrike">
              <a:solidFill>
                <a:schemeClr val="dk1"/>
              </a:solidFill>
              <a:latin typeface="Arial"/>
              <a:ea typeface="Arial"/>
              <a:cs typeface="Arial"/>
              <a:sym typeface="Arial"/>
            </a:endParaRPr>
          </a:p>
        </p:txBody>
      </p:sp>
      <p:graphicFrame>
        <p:nvGraphicFramePr>
          <p:cNvPr id="818" name="Google Shape;818;p45"/>
          <p:cNvGraphicFramePr/>
          <p:nvPr/>
        </p:nvGraphicFramePr>
        <p:xfrm>
          <a:off x="190831" y="1463040"/>
          <a:ext cx="12001169" cy="4921857"/>
        </p:xfrm>
        <a:graphic>
          <a:graphicData uri="http://schemas.openxmlformats.org/drawingml/2006/chart">
            <c:chart r:id="rId4"/>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4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FAMILIARITY: US</a:t>
            </a:r>
            <a:endParaRPr/>
          </a:p>
        </p:txBody>
      </p:sp>
      <p:sp>
        <p:nvSpPr>
          <p:cNvPr id="824" name="Google Shape;824;p46"/>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Question: “How familiar would you consider yourself regarding the use of these supplements?”</a:t>
            </a:r>
            <a:endParaRPr/>
          </a:p>
        </p:txBody>
      </p:sp>
      <p:pic>
        <p:nvPicPr>
          <p:cNvPr descr="Icon&#10;&#10;Description automatically generated" id="825" name="Google Shape;825;p46"/>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826" name="Google Shape;826;p46"/>
          <p:cNvSpPr txBox="1"/>
          <p:nvPr/>
        </p:nvSpPr>
        <p:spPr>
          <a:xfrm>
            <a:off x="1295400" y="791024"/>
            <a:ext cx="100584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 familiarity sits at 26% top and 64% top-2, some of the highest among prebiotic users.</a:t>
            </a:r>
            <a:endParaRPr b="0" i="0" sz="1400" u="none" cap="none" strike="noStrike">
              <a:solidFill>
                <a:srgbClr val="000000"/>
              </a:solidFill>
              <a:latin typeface="Arial"/>
              <a:ea typeface="Arial"/>
              <a:cs typeface="Arial"/>
              <a:sym typeface="Arial"/>
            </a:endParaRPr>
          </a:p>
        </p:txBody>
      </p:sp>
      <p:graphicFrame>
        <p:nvGraphicFramePr>
          <p:cNvPr id="827" name="Google Shape;827;p46"/>
          <p:cNvGraphicFramePr/>
          <p:nvPr/>
        </p:nvGraphicFramePr>
        <p:xfrm>
          <a:off x="190831" y="1358211"/>
          <a:ext cx="12001169" cy="5026686"/>
        </p:xfrm>
        <a:graphic>
          <a:graphicData uri="http://schemas.openxmlformats.org/drawingml/2006/chart">
            <c:chart r:id="rId4"/>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4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FAMILIARITY: UK</a:t>
            </a:r>
            <a:endParaRPr/>
          </a:p>
        </p:txBody>
      </p:sp>
      <p:sp>
        <p:nvSpPr>
          <p:cNvPr id="833" name="Google Shape;833;p47"/>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UK n=168. Question: “How familiar would you consider yourself regarding the use of these supplements?”</a:t>
            </a:r>
            <a:endParaRPr/>
          </a:p>
        </p:txBody>
      </p:sp>
      <p:pic>
        <p:nvPicPr>
          <p:cNvPr descr="Icon&#10;&#10;Description automatically generated" id="834" name="Google Shape;834;p47"/>
          <p:cNvPicPr preferRelativeResize="0"/>
          <p:nvPr/>
        </p:nvPicPr>
        <p:blipFill rotWithShape="1">
          <a:blip r:embed="rId3">
            <a:alphaModFix/>
          </a:blip>
          <a:srcRect b="0" l="0" r="0" t="0"/>
          <a:stretch/>
        </p:blipFill>
        <p:spPr>
          <a:xfrm>
            <a:off x="838200" y="695024"/>
            <a:ext cx="457200" cy="457200"/>
          </a:xfrm>
          <a:prstGeom prst="rect">
            <a:avLst/>
          </a:prstGeom>
          <a:noFill/>
          <a:ln>
            <a:noFill/>
          </a:ln>
        </p:spPr>
      </p:pic>
      <p:sp>
        <p:nvSpPr>
          <p:cNvPr id="835" name="Google Shape;835;p47"/>
          <p:cNvSpPr txBox="1"/>
          <p:nvPr/>
        </p:nvSpPr>
        <p:spPr>
          <a:xfrm>
            <a:off x="1295400" y="695024"/>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While responses for the popular supplements like vitamins D and C are high, top-2 responses in the UK are slightly lower compared to the US.</a:t>
            </a:r>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Prebiotics sit at 21% top and 51% top-2.</a:t>
            </a:r>
            <a:endParaRPr/>
          </a:p>
        </p:txBody>
      </p:sp>
      <p:graphicFrame>
        <p:nvGraphicFramePr>
          <p:cNvPr id="836" name="Google Shape;836;p47"/>
          <p:cNvGraphicFramePr/>
          <p:nvPr/>
        </p:nvGraphicFramePr>
        <p:xfrm>
          <a:off x="190831" y="1558457"/>
          <a:ext cx="12001169" cy="4826440"/>
        </p:xfrm>
        <a:graphic>
          <a:graphicData uri="http://schemas.openxmlformats.org/drawingml/2006/chart">
            <c:chart r:id="rId4"/>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4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FAMILIARITY: DE</a:t>
            </a:r>
            <a:endParaRPr/>
          </a:p>
        </p:txBody>
      </p:sp>
      <p:sp>
        <p:nvSpPr>
          <p:cNvPr id="842" name="Google Shape;842;p48"/>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DE n=203. Question: “How familiar would you consider yourself regarding the use of these supplements?”</a:t>
            </a:r>
            <a:endParaRPr/>
          </a:p>
        </p:txBody>
      </p:sp>
      <p:pic>
        <p:nvPicPr>
          <p:cNvPr descr="Icon&#10;&#10;Description automatically generated" id="843" name="Google Shape;843;p48"/>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844" name="Google Shape;844;p48"/>
          <p:cNvSpPr txBox="1"/>
          <p:nvPr/>
        </p:nvSpPr>
        <p:spPr>
          <a:xfrm>
            <a:off x="1295400" y="791024"/>
            <a:ext cx="100584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 Germany, prebiotic familiarity sits is relatively low, 18% top and just 47% top-2.</a:t>
            </a:r>
            <a:endParaRPr b="0" i="0" sz="1400" u="none" cap="none" strike="noStrike">
              <a:solidFill>
                <a:srgbClr val="000000"/>
              </a:solidFill>
              <a:latin typeface="Arial"/>
              <a:ea typeface="Arial"/>
              <a:cs typeface="Arial"/>
              <a:sym typeface="Arial"/>
            </a:endParaRPr>
          </a:p>
        </p:txBody>
      </p:sp>
      <p:graphicFrame>
        <p:nvGraphicFramePr>
          <p:cNvPr id="845" name="Google Shape;845;p48"/>
          <p:cNvGraphicFramePr/>
          <p:nvPr/>
        </p:nvGraphicFramePr>
        <p:xfrm>
          <a:off x="190831" y="1358211"/>
          <a:ext cx="12001169" cy="5026686"/>
        </p:xfrm>
        <a:graphic>
          <a:graphicData uri="http://schemas.openxmlformats.org/drawingml/2006/chart">
            <c:chart r:id="rId4"/>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4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FAMILIARITY: IT</a:t>
            </a:r>
            <a:endParaRPr/>
          </a:p>
        </p:txBody>
      </p:sp>
      <p:sp>
        <p:nvSpPr>
          <p:cNvPr id="851" name="Google Shape;851;p49"/>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IT n=247. Question: “How familiar would you consider yourself regarding the use of these supplements?”</a:t>
            </a:r>
            <a:endParaRPr/>
          </a:p>
        </p:txBody>
      </p:sp>
      <p:pic>
        <p:nvPicPr>
          <p:cNvPr descr="Icon&#10;&#10;Description automatically generated" id="852" name="Google Shape;852;p49"/>
          <p:cNvPicPr preferRelativeResize="0"/>
          <p:nvPr/>
        </p:nvPicPr>
        <p:blipFill rotWithShape="1">
          <a:blip r:embed="rId3">
            <a:alphaModFix/>
          </a:blip>
          <a:srcRect b="0" l="0" r="0" t="0"/>
          <a:stretch/>
        </p:blipFill>
        <p:spPr>
          <a:xfrm>
            <a:off x="838200" y="695024"/>
            <a:ext cx="457200" cy="457200"/>
          </a:xfrm>
          <a:prstGeom prst="rect">
            <a:avLst/>
          </a:prstGeom>
          <a:noFill/>
          <a:ln>
            <a:noFill/>
          </a:ln>
        </p:spPr>
      </p:pic>
      <p:sp>
        <p:nvSpPr>
          <p:cNvPr id="853" name="Google Shape;853;p49"/>
          <p:cNvSpPr txBox="1"/>
          <p:nvPr/>
        </p:nvSpPr>
        <p:spPr>
          <a:xfrm>
            <a:off x="1295400" y="695024"/>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Italian top familiarity responses, like those from the UK are relatively low.</a:t>
            </a:r>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 familiarity is 26% top and 56% top-2.</a:t>
            </a:r>
            <a:endParaRPr/>
          </a:p>
        </p:txBody>
      </p:sp>
      <p:graphicFrame>
        <p:nvGraphicFramePr>
          <p:cNvPr id="854" name="Google Shape;854;p49"/>
          <p:cNvGraphicFramePr/>
          <p:nvPr/>
        </p:nvGraphicFramePr>
        <p:xfrm>
          <a:off x="190831" y="1358211"/>
          <a:ext cx="12001169" cy="5026686"/>
        </p:xfrm>
        <a:graphic>
          <a:graphicData uri="http://schemas.openxmlformats.org/drawingml/2006/chart">
            <c:chart r:id="rId4"/>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 OVERVIEW</a:t>
            </a:r>
            <a:endParaRPr/>
          </a:p>
        </p:txBody>
      </p:sp>
      <p:graphicFrame>
        <p:nvGraphicFramePr>
          <p:cNvPr id="175" name="Google Shape;175;p5"/>
          <p:cNvGraphicFramePr/>
          <p:nvPr/>
        </p:nvGraphicFramePr>
        <p:xfrm>
          <a:off x="722914" y="2479800"/>
          <a:ext cx="3000000" cy="3000000"/>
        </p:xfrm>
        <a:graphic>
          <a:graphicData uri="http://schemas.openxmlformats.org/drawingml/2006/table">
            <a:tbl>
              <a:tblPr bandRow="1">
                <a:noFill/>
                <a:tableStyleId>{D170D86B-2F85-4BFE-99CC-D33C993C0082}</a:tableStyleId>
              </a:tblPr>
              <a:tblGrid>
                <a:gridCol w="1236425"/>
                <a:gridCol w="594350"/>
                <a:gridCol w="594350"/>
                <a:gridCol w="594350"/>
                <a:gridCol w="594350"/>
                <a:gridCol w="594350"/>
                <a:gridCol w="594350"/>
                <a:gridCol w="594350"/>
                <a:gridCol w="594350"/>
                <a:gridCol w="594350"/>
                <a:gridCol w="594350"/>
                <a:gridCol w="594350"/>
                <a:gridCol w="594350"/>
                <a:gridCol w="594350"/>
                <a:gridCol w="594350"/>
                <a:gridCol w="594350"/>
                <a:gridCol w="594350"/>
              </a:tblGrid>
              <a:tr h="203200">
                <a:tc>
                  <a:txBody>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txBody>
                  <a:tcPr marT="9525" marB="0" marR="9525" marL="9525" anchor="b">
                    <a:lnR cap="flat" cmpd="sng" w="12700">
                      <a:solidFill>
                        <a:schemeClr val="dk1"/>
                      </a:solidFill>
                      <a:prstDash val="solid"/>
                      <a:round/>
                      <a:headEnd len="sm" w="sm" type="none"/>
                      <a:tailEnd len="sm" w="sm" type="none"/>
                    </a:lnR>
                  </a:tcPr>
                </a:tc>
                <a:tc gridSpan="2">
                  <a:txBody>
                    <a:bodyPr/>
                    <a:lstStyle/>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All </a:t>
                      </a:r>
                      <a:br>
                        <a:rPr b="1" lang="en-US" sz="1200" u="none" cap="none" strike="noStrike">
                          <a:latin typeface="Arial"/>
                          <a:ea typeface="Arial"/>
                          <a:cs typeface="Arial"/>
                          <a:sym typeface="Arial"/>
                        </a:rPr>
                      </a:br>
                      <a:r>
                        <a:rPr b="1" lang="en-US" sz="1200" u="none" cap="none" strike="noStrike">
                          <a:latin typeface="Arial"/>
                          <a:ea typeface="Arial"/>
                          <a:cs typeface="Arial"/>
                          <a:sym typeface="Arial"/>
                        </a:rPr>
                        <a:t>Respondents</a:t>
                      </a:r>
                      <a:endParaRPr b="1"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gridSpan="2">
                  <a:txBody>
                    <a:bodyPr/>
                    <a:lstStyle/>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US</a:t>
                      </a:r>
                      <a:br>
                        <a:rPr b="1" lang="en-US" sz="1200" u="none" cap="none" strike="noStrike">
                          <a:latin typeface="Arial"/>
                          <a:ea typeface="Arial"/>
                          <a:cs typeface="Arial"/>
                          <a:sym typeface="Arial"/>
                        </a:rPr>
                      </a:br>
                      <a:r>
                        <a:rPr b="1" lang="en-US" sz="1200" u="none" cap="none" strike="noStrike">
                          <a:latin typeface="Arial"/>
                          <a:ea typeface="Arial"/>
                          <a:cs typeface="Arial"/>
                          <a:sym typeface="Arial"/>
                        </a:rPr>
                        <a:t>Prebiotic</a:t>
                      </a:r>
                      <a:endParaRPr/>
                    </a:p>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 Users</a:t>
                      </a:r>
                      <a:endParaRPr b="1"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gridSpan="2">
                  <a:txBody>
                    <a:bodyPr/>
                    <a:lstStyle/>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UK</a:t>
                      </a:r>
                      <a:br>
                        <a:rPr b="1" lang="en-US" sz="1200" u="none" cap="none" strike="noStrike">
                          <a:latin typeface="Arial"/>
                          <a:ea typeface="Arial"/>
                          <a:cs typeface="Arial"/>
                          <a:sym typeface="Arial"/>
                        </a:rPr>
                      </a:br>
                      <a:r>
                        <a:rPr b="1" lang="en-US" sz="1200" u="none" cap="none" strike="noStrike">
                          <a:latin typeface="Arial"/>
                          <a:ea typeface="Arial"/>
                          <a:cs typeface="Arial"/>
                          <a:sym typeface="Arial"/>
                        </a:rPr>
                        <a:t>Prebiotic</a:t>
                      </a:r>
                      <a:endParaRPr/>
                    </a:p>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 Users</a:t>
                      </a:r>
                      <a:endParaRPr b="1"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gridSpan="2">
                  <a:txBody>
                    <a:bodyPr/>
                    <a:lstStyle/>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DE</a:t>
                      </a:r>
                      <a:br>
                        <a:rPr b="1" lang="en-US" sz="1200" u="none" cap="none" strike="noStrike">
                          <a:latin typeface="Arial"/>
                          <a:ea typeface="Arial"/>
                          <a:cs typeface="Arial"/>
                          <a:sym typeface="Arial"/>
                        </a:rPr>
                      </a:br>
                      <a:r>
                        <a:rPr b="1" lang="en-US" sz="1200" u="none" cap="none" strike="noStrike">
                          <a:latin typeface="Arial"/>
                          <a:ea typeface="Arial"/>
                          <a:cs typeface="Arial"/>
                          <a:sym typeface="Arial"/>
                        </a:rPr>
                        <a:t>Prebiotic</a:t>
                      </a:r>
                      <a:endParaRPr/>
                    </a:p>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 Users</a:t>
                      </a:r>
                      <a:endParaRPr b="1"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gridSpan="2">
                  <a:txBody>
                    <a:bodyPr/>
                    <a:lstStyle/>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IT</a:t>
                      </a:r>
                      <a:br>
                        <a:rPr b="1" lang="en-US" sz="1200" u="none" cap="none" strike="noStrike">
                          <a:latin typeface="Arial"/>
                          <a:ea typeface="Arial"/>
                          <a:cs typeface="Arial"/>
                          <a:sym typeface="Arial"/>
                        </a:rPr>
                      </a:br>
                      <a:r>
                        <a:rPr b="1" lang="en-US" sz="1200" u="none" cap="none" strike="noStrike">
                          <a:latin typeface="Arial"/>
                          <a:ea typeface="Arial"/>
                          <a:cs typeface="Arial"/>
                          <a:sym typeface="Arial"/>
                        </a:rPr>
                        <a:t>Prebiotic</a:t>
                      </a:r>
                      <a:endParaRPr/>
                    </a:p>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 Users</a:t>
                      </a:r>
                      <a:endParaRPr b="1"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gridSpan="2">
                  <a:txBody>
                    <a:bodyPr/>
                    <a:lstStyle/>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KR</a:t>
                      </a:r>
                      <a:br>
                        <a:rPr b="1" lang="en-US" sz="1200" u="none" cap="none" strike="noStrike">
                          <a:latin typeface="Arial"/>
                          <a:ea typeface="Arial"/>
                          <a:cs typeface="Arial"/>
                          <a:sym typeface="Arial"/>
                        </a:rPr>
                      </a:br>
                      <a:r>
                        <a:rPr b="1" lang="en-US" sz="1200" u="none" cap="none" strike="noStrike">
                          <a:latin typeface="Arial"/>
                          <a:ea typeface="Arial"/>
                          <a:cs typeface="Arial"/>
                          <a:sym typeface="Arial"/>
                        </a:rPr>
                        <a:t>Prebiotic</a:t>
                      </a:r>
                      <a:endParaRPr/>
                    </a:p>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 Users</a:t>
                      </a:r>
                      <a:endParaRPr b="1"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gridSpan="2">
                  <a:txBody>
                    <a:bodyPr/>
                    <a:lstStyle/>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AU</a:t>
                      </a:r>
                      <a:br>
                        <a:rPr b="1" lang="en-US" sz="1200" u="none" cap="none" strike="noStrike">
                          <a:latin typeface="Arial"/>
                          <a:ea typeface="Arial"/>
                          <a:cs typeface="Arial"/>
                          <a:sym typeface="Arial"/>
                        </a:rPr>
                      </a:br>
                      <a:r>
                        <a:rPr b="1" lang="en-US" sz="1200" u="none" cap="none" strike="noStrike">
                          <a:latin typeface="Arial"/>
                          <a:ea typeface="Arial"/>
                          <a:cs typeface="Arial"/>
                          <a:sym typeface="Arial"/>
                        </a:rPr>
                        <a:t>Prebiotic</a:t>
                      </a:r>
                      <a:endParaRPr/>
                    </a:p>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 Users</a:t>
                      </a:r>
                      <a:endParaRPr b="1"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gridSpan="2">
                  <a:txBody>
                    <a:bodyPr/>
                    <a:lstStyle/>
                    <a:p>
                      <a:pPr indent="0" lvl="0" marL="0" marR="0" rtl="0" algn="ctr">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IN</a:t>
                      </a:r>
                      <a:br>
                        <a:rPr b="1" i="0" lang="en-US" sz="1200" u="none" cap="none" strike="noStrike">
                          <a:solidFill>
                            <a:srgbClr val="000000"/>
                          </a:solidFill>
                          <a:latin typeface="Arial"/>
                          <a:ea typeface="Arial"/>
                          <a:cs typeface="Arial"/>
                          <a:sym typeface="Arial"/>
                        </a:rPr>
                      </a:br>
                      <a:r>
                        <a:rPr b="1" lang="en-US" sz="1200" u="none" cap="none" strike="noStrike">
                          <a:latin typeface="Arial"/>
                          <a:ea typeface="Arial"/>
                          <a:cs typeface="Arial"/>
                          <a:sym typeface="Arial"/>
                        </a:rPr>
                        <a:t>Prebiotic</a:t>
                      </a:r>
                      <a:endParaRPr/>
                    </a:p>
                    <a:p>
                      <a:pPr indent="0" lvl="0" marL="0" marR="0" rtl="0" algn="ctr">
                        <a:lnSpc>
                          <a:spcPct val="100000"/>
                        </a:lnSpc>
                        <a:spcBef>
                          <a:spcPts val="0"/>
                        </a:spcBef>
                        <a:spcAft>
                          <a:spcPts val="0"/>
                        </a:spcAft>
                        <a:buNone/>
                      </a:pPr>
                      <a:r>
                        <a:rPr b="1" lang="en-US" sz="1200" u="none" cap="none" strike="noStrike">
                          <a:latin typeface="Arial"/>
                          <a:ea typeface="Arial"/>
                          <a:cs typeface="Arial"/>
                          <a:sym typeface="Arial"/>
                        </a:rPr>
                        <a:t> Users</a:t>
                      </a:r>
                      <a:endParaRPr b="1"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r>
              <a:tr h="203200">
                <a:tc>
                  <a:txBody>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txBody>
                  <a:tcPr marT="9525" marB="0" marR="9525" marL="95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gridSpan="2">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n=4198</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n=474</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n=168</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n=203</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n=247</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n=316</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n=197</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n=367</a:t>
                      </a:r>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r>
              <a:tr h="457200">
                <a:tc>
                  <a:txBody>
                    <a:bodyPr/>
                    <a:lstStyle/>
                    <a:p>
                      <a:pPr indent="0" lvl="0" marL="0" marR="0" rtl="0" algn="r">
                        <a:lnSpc>
                          <a:spcPct val="100000"/>
                        </a:lnSpc>
                        <a:spcBef>
                          <a:spcPts val="0"/>
                        </a:spcBef>
                        <a:spcAft>
                          <a:spcPts val="0"/>
                        </a:spcAft>
                        <a:buNone/>
                      </a:pPr>
                      <a:r>
                        <a:rPr lang="en-US" sz="1200" u="none" cap="none" strike="noStrike">
                          <a:latin typeface="Arial"/>
                          <a:ea typeface="Arial"/>
                          <a:cs typeface="Arial"/>
                          <a:sym typeface="Arial"/>
                        </a:rPr>
                        <a:t>Female</a:t>
                      </a:r>
                      <a:endParaRPr b="0" i="0" sz="12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n=2091</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50%</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n=210</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45%</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n=75</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45%</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n=99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49%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n=133</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55%</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n=162</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51%</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n=97</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49%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n=182</a:t>
                      </a:r>
                      <a:endParaRPr/>
                    </a:p>
                  </a:txBody>
                  <a:tcPr marT="9525" marB="0" marR="9525" marL="9525" anchor="ctr">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50%</a:t>
                      </a:r>
                      <a:endParaRPr/>
                    </a:p>
                  </a:txBody>
                  <a:tcPr marT="9525" marB="0" marR="9525" marL="9525"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7200">
                <a:tc>
                  <a:txBody>
                    <a:bodyPr/>
                    <a:lstStyle/>
                    <a:p>
                      <a:pPr indent="0" lvl="0" marL="0" marR="0" rtl="0" algn="r">
                        <a:lnSpc>
                          <a:spcPct val="100000"/>
                        </a:lnSpc>
                        <a:spcBef>
                          <a:spcPts val="0"/>
                        </a:spcBef>
                        <a:spcAft>
                          <a:spcPts val="0"/>
                        </a:spcAft>
                        <a:buNone/>
                      </a:pPr>
                      <a:r>
                        <a:rPr lang="en-US" sz="1200" u="none" cap="none" strike="noStrike">
                          <a:latin typeface="Arial"/>
                          <a:ea typeface="Arial"/>
                          <a:cs typeface="Arial"/>
                          <a:sym typeface="Arial"/>
                        </a:rPr>
                        <a:t>Male</a:t>
                      </a:r>
                      <a:endParaRPr b="0" i="0" sz="12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n=2100</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50%</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n=263</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55%</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n=93</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55%</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n=104</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51%</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n=112</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45%</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n=154</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49%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n=98</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50%</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n=185</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50%</a:t>
                      </a:r>
                      <a:endParaRPr/>
                    </a:p>
                  </a:txBody>
                  <a:tcPr marT="9525" marB="0" marR="9525" marL="9525" anchor="ctr">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tcPr>
                </a:tc>
              </a:tr>
              <a:tr h="457200">
                <a:tc>
                  <a:txBody>
                    <a:bodyPr/>
                    <a:lstStyle/>
                    <a:p>
                      <a:pPr indent="0" lvl="0" marL="0" marR="0" rtl="0" algn="r">
                        <a:lnSpc>
                          <a:spcPct val="100000"/>
                        </a:lnSpc>
                        <a:spcBef>
                          <a:spcPts val="0"/>
                        </a:spcBef>
                        <a:spcAft>
                          <a:spcPts val="0"/>
                        </a:spcAft>
                        <a:buNone/>
                      </a:pPr>
                      <a:r>
                        <a:rPr lang="en-US" sz="1200" u="none" cap="none" strike="noStrike">
                          <a:latin typeface="Arial"/>
                          <a:ea typeface="Arial"/>
                          <a:cs typeface="Arial"/>
                          <a:sym typeface="Arial"/>
                        </a:rPr>
                        <a:t>Non-binary/prefer </a:t>
                      </a:r>
                      <a:endParaRPr/>
                    </a:p>
                    <a:p>
                      <a:pPr indent="0" lvl="0" marL="0" marR="0" rtl="0" algn="r">
                        <a:lnSpc>
                          <a:spcPct val="100000"/>
                        </a:lnSpc>
                        <a:spcBef>
                          <a:spcPts val="0"/>
                        </a:spcBef>
                        <a:spcAft>
                          <a:spcPts val="0"/>
                        </a:spcAft>
                        <a:buNone/>
                      </a:pPr>
                      <a:r>
                        <a:rPr lang="en-US" sz="1200" u="none" cap="none" strike="noStrike">
                          <a:latin typeface="Arial"/>
                          <a:ea typeface="Arial"/>
                          <a:cs typeface="Arial"/>
                          <a:sym typeface="Arial"/>
                        </a:rPr>
                        <a:t>to self-describe</a:t>
                      </a:r>
                      <a:endParaRPr b="0" i="0" sz="12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n=7</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&lt;1%</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&lt;1%</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n=0 </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n/a</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n=0</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n/a</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n=2</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&lt;1%</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n=0</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n/a</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n=2</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1%</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n=0</a:t>
                      </a:r>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n/a</a:t>
                      </a:r>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r h="457200">
                <a:tc>
                  <a:txBody>
                    <a:bodyPr/>
                    <a:lstStyle/>
                    <a:p>
                      <a:pPr indent="0" lvl="0" marL="0" marR="0" rtl="0" algn="r">
                        <a:lnSpc>
                          <a:spcPct val="100000"/>
                        </a:lnSpc>
                        <a:spcBef>
                          <a:spcPts val="0"/>
                        </a:spcBef>
                        <a:spcAft>
                          <a:spcPts val="0"/>
                        </a:spcAft>
                        <a:buNone/>
                      </a:pPr>
                      <a:r>
                        <a:rPr lang="en-US" sz="1200" u="none" cap="none" strike="noStrike">
                          <a:latin typeface="Arial"/>
                          <a:ea typeface="Arial"/>
                          <a:cs typeface="Arial"/>
                          <a:sym typeface="Arial"/>
                        </a:rPr>
                        <a:t>18-34</a:t>
                      </a:r>
                      <a:endParaRPr b="0" i="0" sz="12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n=1204</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29%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n=177</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37%</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n=63</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38%</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n=69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34%</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n=65</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26%</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n=129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41%</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n=63</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32%</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n=135</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37%</a:t>
                      </a:r>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r>
              <a:tr h="457200">
                <a:tc>
                  <a:txBody>
                    <a:bodyPr/>
                    <a:lstStyle/>
                    <a:p>
                      <a:pPr indent="0" lvl="0" marL="0" marR="0" rtl="0" algn="r">
                        <a:lnSpc>
                          <a:spcPct val="100000"/>
                        </a:lnSpc>
                        <a:spcBef>
                          <a:spcPts val="0"/>
                        </a:spcBef>
                        <a:spcAft>
                          <a:spcPts val="0"/>
                        </a:spcAft>
                        <a:buNone/>
                      </a:pPr>
                      <a:r>
                        <a:rPr lang="en-US" sz="1200" u="none" cap="none" strike="noStrike">
                          <a:latin typeface="Arial"/>
                          <a:ea typeface="Arial"/>
                          <a:cs typeface="Arial"/>
                          <a:sym typeface="Arial"/>
                        </a:rPr>
                        <a:t>35-54</a:t>
                      </a:r>
                      <a:endParaRPr b="0" i="0" sz="12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n=1764</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42%</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n=218</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46%</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n=73</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43%</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n=95</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47%</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n=120</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49%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n=123</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39%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n=99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50%</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n=159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43%</a:t>
                      </a:r>
                      <a:endParaRPr/>
                    </a:p>
                  </a:txBody>
                  <a:tcPr marT="9525" marB="0" marR="9525" marL="9525" anchor="ctr">
                    <a:lnR cap="flat" cmpd="sng" w="12700">
                      <a:solidFill>
                        <a:schemeClr val="dk1"/>
                      </a:solidFill>
                      <a:prstDash val="solid"/>
                      <a:round/>
                      <a:headEnd len="sm" w="sm" type="none"/>
                      <a:tailEnd len="sm" w="sm" type="none"/>
                    </a:lnR>
                  </a:tcPr>
                </a:tc>
              </a:tr>
              <a:tr h="457200">
                <a:tc>
                  <a:txBody>
                    <a:bodyPr/>
                    <a:lstStyle/>
                    <a:p>
                      <a:pPr indent="0" lvl="0" marL="0" marR="0" rtl="0" algn="r">
                        <a:lnSpc>
                          <a:spcPct val="100000"/>
                        </a:lnSpc>
                        <a:spcBef>
                          <a:spcPts val="0"/>
                        </a:spcBef>
                        <a:spcAft>
                          <a:spcPts val="0"/>
                        </a:spcAft>
                        <a:buNone/>
                      </a:pPr>
                      <a:r>
                        <a:rPr lang="en-US" sz="1200" u="none" cap="none" strike="noStrike">
                          <a:latin typeface="Arial"/>
                          <a:ea typeface="Arial"/>
                          <a:cs typeface="Arial"/>
                          <a:sym typeface="Arial"/>
                        </a:rPr>
                        <a:t>55+</a:t>
                      </a:r>
                      <a:endParaRPr b="0" i="0" sz="12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n=1230</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29%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n=79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17%</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n=32</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19%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n=39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19%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n=62</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25%</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n=64</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20%</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n=35</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Arial"/>
                          <a:ea typeface="Arial"/>
                          <a:cs typeface="Arial"/>
                          <a:sym typeface="Arial"/>
                        </a:rPr>
                        <a:t>18%</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n=73</a:t>
                      </a:r>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20%</a:t>
                      </a:r>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pic>
        <p:nvPicPr>
          <p:cNvPr descr="Icon&#10;&#10;Description automatically generated" id="176" name="Google Shape;176;p5"/>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77" name="Google Shape;177;p5"/>
          <p:cNvSpPr txBox="1"/>
          <p:nvPr/>
        </p:nvSpPr>
        <p:spPr>
          <a:xfrm>
            <a:off x="1295400" y="791024"/>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Respondents were fairly evenly split across genders, skewing male overall, driven by the US; with users skewing slightly female in Italy and South Korea, skewing male in the US, UK, Germany and Australia, with an even split in India.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Except for South Korea where the largest group was those 18-34, the 35-54 age range has highest prebiotic users.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5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FAMILIARITY: KR</a:t>
            </a:r>
            <a:endParaRPr>
              <a:solidFill>
                <a:schemeClr val="dk1"/>
              </a:solidFill>
            </a:endParaRPr>
          </a:p>
        </p:txBody>
      </p:sp>
      <p:sp>
        <p:nvSpPr>
          <p:cNvPr id="860" name="Google Shape;860;p50"/>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KR n=316. Question: “How familiar would you consider yourself regarding the use of these supplements?”</a:t>
            </a:r>
            <a:endParaRPr/>
          </a:p>
        </p:txBody>
      </p:sp>
      <p:pic>
        <p:nvPicPr>
          <p:cNvPr descr="Icon&#10;&#10;Description automatically generated" id="861" name="Google Shape;861;p50"/>
          <p:cNvPicPr preferRelativeResize="0"/>
          <p:nvPr/>
        </p:nvPicPr>
        <p:blipFill rotWithShape="1">
          <a:blip r:embed="rId3">
            <a:alphaModFix/>
          </a:blip>
          <a:srcRect b="0" l="0" r="0" t="0"/>
          <a:stretch/>
        </p:blipFill>
        <p:spPr>
          <a:xfrm>
            <a:off x="838200" y="719024"/>
            <a:ext cx="457200" cy="457200"/>
          </a:xfrm>
          <a:prstGeom prst="rect">
            <a:avLst/>
          </a:prstGeom>
          <a:noFill/>
          <a:ln>
            <a:noFill/>
          </a:ln>
        </p:spPr>
      </p:pic>
      <p:sp>
        <p:nvSpPr>
          <p:cNvPr id="862" name="Google Shape;862;p50"/>
          <p:cNvSpPr txBox="1"/>
          <p:nvPr/>
        </p:nvSpPr>
        <p:spPr>
          <a:xfrm>
            <a:off x="1295400" y="717562"/>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Korean responses show relatively low top familiarity levels, but also some of the lowest responses for minimally familiar.</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Prebiotics are 23% top and 57% top-2.</a:t>
            </a:r>
            <a:endParaRPr/>
          </a:p>
        </p:txBody>
      </p:sp>
      <p:graphicFrame>
        <p:nvGraphicFramePr>
          <p:cNvPr id="863" name="Google Shape;863;p50"/>
          <p:cNvGraphicFramePr/>
          <p:nvPr/>
        </p:nvGraphicFramePr>
        <p:xfrm>
          <a:off x="190831" y="1358211"/>
          <a:ext cx="12001169" cy="5026686"/>
        </p:xfrm>
        <a:graphic>
          <a:graphicData uri="http://schemas.openxmlformats.org/drawingml/2006/chart">
            <c:chart r:id="rId4"/>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5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FAMILIARITY: AU</a:t>
            </a:r>
            <a:endParaRPr/>
          </a:p>
        </p:txBody>
      </p:sp>
      <p:sp>
        <p:nvSpPr>
          <p:cNvPr id="869" name="Google Shape;869;p51"/>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AU n=197. Question: “How familiar would you consider yourself regarding the use of these supplements?”</a:t>
            </a:r>
            <a:endParaRPr/>
          </a:p>
        </p:txBody>
      </p:sp>
      <p:pic>
        <p:nvPicPr>
          <p:cNvPr descr="Icon&#10;&#10;Description automatically generated" id="870" name="Google Shape;870;p51"/>
          <p:cNvPicPr preferRelativeResize="0"/>
          <p:nvPr/>
        </p:nvPicPr>
        <p:blipFill rotWithShape="1">
          <a:blip r:embed="rId3">
            <a:alphaModFix/>
          </a:blip>
          <a:srcRect b="0" l="0" r="0" t="0"/>
          <a:stretch/>
        </p:blipFill>
        <p:spPr>
          <a:xfrm>
            <a:off x="838200" y="719024"/>
            <a:ext cx="457200" cy="457200"/>
          </a:xfrm>
          <a:prstGeom prst="rect">
            <a:avLst/>
          </a:prstGeom>
          <a:noFill/>
          <a:ln>
            <a:noFill/>
          </a:ln>
        </p:spPr>
      </p:pic>
      <p:sp>
        <p:nvSpPr>
          <p:cNvPr id="871" name="Google Shape;871;p51"/>
          <p:cNvSpPr txBox="1"/>
          <p:nvPr/>
        </p:nvSpPr>
        <p:spPr>
          <a:xfrm>
            <a:off x="1295400" y="719024"/>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Australians have some of the largest response rates for “Never heard of it”, and lowest top familiarity responses.</a:t>
            </a:r>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Prebiotics sit at 22% top and 53% top-2.</a:t>
            </a:r>
            <a:endParaRPr/>
          </a:p>
        </p:txBody>
      </p:sp>
      <p:graphicFrame>
        <p:nvGraphicFramePr>
          <p:cNvPr id="872" name="Google Shape;872;p51"/>
          <p:cNvGraphicFramePr/>
          <p:nvPr/>
        </p:nvGraphicFramePr>
        <p:xfrm>
          <a:off x="190831" y="1358211"/>
          <a:ext cx="12001169" cy="5026686"/>
        </p:xfrm>
        <a:graphic>
          <a:graphicData uri="http://schemas.openxmlformats.org/drawingml/2006/chart">
            <c:chart r:id="rId4"/>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5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FAMILIARITY: IN</a:t>
            </a:r>
            <a:endParaRPr/>
          </a:p>
        </p:txBody>
      </p:sp>
      <p:sp>
        <p:nvSpPr>
          <p:cNvPr id="878" name="Google Shape;878;p52"/>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IN n=367. Question: “How familiar would you consider yourself regarding the use of these supplements?”</a:t>
            </a:r>
            <a:endParaRPr/>
          </a:p>
        </p:txBody>
      </p:sp>
      <p:pic>
        <p:nvPicPr>
          <p:cNvPr descr="Icon&#10;&#10;Description automatically generated" id="879" name="Google Shape;879;p52"/>
          <p:cNvPicPr preferRelativeResize="0"/>
          <p:nvPr/>
        </p:nvPicPr>
        <p:blipFill rotWithShape="1">
          <a:blip r:embed="rId3">
            <a:alphaModFix/>
          </a:blip>
          <a:srcRect b="0" l="0" r="0" t="0"/>
          <a:stretch/>
        </p:blipFill>
        <p:spPr>
          <a:xfrm>
            <a:off x="838200" y="659024"/>
            <a:ext cx="457200" cy="457200"/>
          </a:xfrm>
          <a:prstGeom prst="rect">
            <a:avLst/>
          </a:prstGeom>
          <a:noFill/>
          <a:ln>
            <a:noFill/>
          </a:ln>
        </p:spPr>
      </p:pic>
      <p:sp>
        <p:nvSpPr>
          <p:cNvPr id="880" name="Google Shape;880;p52"/>
          <p:cNvSpPr txBox="1"/>
          <p:nvPr/>
        </p:nvSpPr>
        <p:spPr>
          <a:xfrm>
            <a:off x="1295400" y="659024"/>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Top-2 responses in India are significantly higher than in any other country, with all supplements having 20%+ top response and most over 30%, and the top supplements seeing top-2 responses above 80%.</a:t>
            </a:r>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Prebiotics sit at 25% top and 63% top-2.</a:t>
            </a:r>
            <a:endParaRPr/>
          </a:p>
        </p:txBody>
      </p:sp>
      <p:graphicFrame>
        <p:nvGraphicFramePr>
          <p:cNvPr id="881" name="Google Shape;881;p52"/>
          <p:cNvGraphicFramePr/>
          <p:nvPr/>
        </p:nvGraphicFramePr>
        <p:xfrm>
          <a:off x="190831" y="1534602"/>
          <a:ext cx="12001169" cy="4850295"/>
        </p:xfrm>
        <a:graphic>
          <a:graphicData uri="http://schemas.openxmlformats.org/drawingml/2006/chart">
            <c:chart r:id="rId4"/>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5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PERCEIVED EFFECTIVENESS: COUNTRY</a:t>
            </a:r>
            <a:endParaRPr/>
          </a:p>
        </p:txBody>
      </p:sp>
      <p:sp>
        <p:nvSpPr>
          <p:cNvPr id="887" name="Google Shape;887;p53"/>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Question: “What is your opinion of the effectiveness/benefit of each of these supplements?” Sum of top 2 responses marked “I trust that it is effective, and I have experienced its benefits” and “I trust that it is effective, but I haven't experienced benefits”</a:t>
            </a:r>
            <a:endParaRPr/>
          </a:p>
        </p:txBody>
      </p:sp>
      <p:pic>
        <p:nvPicPr>
          <p:cNvPr descr="Icon&#10;&#10;Description automatically generated" id="888" name="Google Shape;888;p53"/>
          <p:cNvPicPr preferRelativeResize="0"/>
          <p:nvPr/>
        </p:nvPicPr>
        <p:blipFill rotWithShape="1">
          <a:blip r:embed="rId3">
            <a:alphaModFix/>
          </a:blip>
          <a:srcRect b="0" l="0" r="0" t="0"/>
          <a:stretch/>
        </p:blipFill>
        <p:spPr>
          <a:xfrm>
            <a:off x="838200" y="707024"/>
            <a:ext cx="457200" cy="457200"/>
          </a:xfrm>
          <a:prstGeom prst="rect">
            <a:avLst/>
          </a:prstGeom>
          <a:noFill/>
          <a:ln>
            <a:noFill/>
          </a:ln>
        </p:spPr>
      </p:pic>
      <p:sp>
        <p:nvSpPr>
          <p:cNvPr id="889" name="Google Shape;889;p53"/>
          <p:cNvSpPr txBox="1"/>
          <p:nvPr/>
        </p:nvSpPr>
        <p:spPr>
          <a:xfrm>
            <a:off x="1295400" y="707024"/>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As with familiarity, Indian respondents significantly over-index for most of the supplements surveyed, especially for those herbs of Indian origin.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US responses are also quite high.</a:t>
            </a:r>
            <a:endParaRPr b="0" i="0" sz="1800" u="none" cap="none" strike="noStrike">
              <a:solidFill>
                <a:srgbClr val="000000"/>
              </a:solidFill>
              <a:latin typeface="Arial"/>
              <a:ea typeface="Arial"/>
              <a:cs typeface="Arial"/>
              <a:sym typeface="Arial"/>
            </a:endParaRPr>
          </a:p>
        </p:txBody>
      </p:sp>
      <p:graphicFrame>
        <p:nvGraphicFramePr>
          <p:cNvPr id="890" name="Google Shape;890;p53"/>
          <p:cNvGraphicFramePr/>
          <p:nvPr/>
        </p:nvGraphicFramePr>
        <p:xfrm>
          <a:off x="198783" y="1529647"/>
          <a:ext cx="11993217" cy="4855250"/>
        </p:xfrm>
        <a:graphic>
          <a:graphicData uri="http://schemas.openxmlformats.org/drawingml/2006/chart">
            <c:chart r:id="rId4"/>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54"/>
          <p:cNvSpPr txBox="1"/>
          <p:nvPr>
            <p:ph type="title"/>
          </p:nvPr>
        </p:nvSpPr>
        <p:spPr>
          <a:xfrm>
            <a:off x="896510" y="186881"/>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PERCEIVED EFFECTIVENESS: ALL USERS</a:t>
            </a:r>
            <a:endParaRPr/>
          </a:p>
        </p:txBody>
      </p:sp>
      <p:sp>
        <p:nvSpPr>
          <p:cNvPr id="896" name="Google Shape;896;p54"/>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Question: “What is your opinion of the effectiveness/benefit of each of these supplements?”</a:t>
            </a:r>
            <a:endParaRPr b="0" i="0" sz="1800" u="none" cap="none" strike="noStrike">
              <a:solidFill>
                <a:schemeClr val="dk1"/>
              </a:solidFill>
              <a:latin typeface="Arial"/>
              <a:ea typeface="Arial"/>
              <a:cs typeface="Arial"/>
              <a:sym typeface="Arial"/>
            </a:endParaRPr>
          </a:p>
        </p:txBody>
      </p:sp>
      <p:pic>
        <p:nvPicPr>
          <p:cNvPr descr="Icon&#10;&#10;Description automatically generated" id="897" name="Google Shape;897;p54"/>
          <p:cNvPicPr preferRelativeResize="0"/>
          <p:nvPr/>
        </p:nvPicPr>
        <p:blipFill rotWithShape="1">
          <a:blip r:embed="rId3">
            <a:alphaModFix/>
          </a:blip>
          <a:srcRect b="0" l="0" r="0" t="0"/>
          <a:stretch/>
        </p:blipFill>
        <p:spPr>
          <a:xfrm>
            <a:off x="838200" y="719024"/>
            <a:ext cx="457200" cy="457200"/>
          </a:xfrm>
          <a:prstGeom prst="rect">
            <a:avLst/>
          </a:prstGeom>
          <a:noFill/>
          <a:ln>
            <a:noFill/>
          </a:ln>
        </p:spPr>
      </p:pic>
      <p:sp>
        <p:nvSpPr>
          <p:cNvPr id="898" name="Google Shape;898;p54"/>
          <p:cNvSpPr txBox="1"/>
          <p:nvPr/>
        </p:nvSpPr>
        <p:spPr>
          <a:xfrm>
            <a:off x="1295400" y="719024"/>
            <a:ext cx="10058400" cy="9540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Key Insights:</a:t>
            </a:r>
            <a:endParaRPr b="0" i="0" sz="18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Top 2 responses for each ingredient are all over 40%; Lutein sits at 74% top-2.</a:t>
            </a:r>
            <a:endParaRPr b="0" i="0" sz="14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The two not effective responses have by far the lowest response rates across the board with no single response for “I know it’s not effective” above 4%.</a:t>
            </a:r>
            <a:endParaRPr b="0" i="0" sz="1400" u="none" cap="none" strike="noStrike">
              <a:solidFill>
                <a:schemeClr val="dk1"/>
              </a:solidFill>
              <a:latin typeface="Arial"/>
              <a:ea typeface="Arial"/>
              <a:cs typeface="Arial"/>
              <a:sym typeface="Arial"/>
            </a:endParaRPr>
          </a:p>
        </p:txBody>
      </p:sp>
      <p:graphicFrame>
        <p:nvGraphicFramePr>
          <p:cNvPr id="899" name="Google Shape;899;p54"/>
          <p:cNvGraphicFramePr/>
          <p:nvPr/>
        </p:nvGraphicFramePr>
        <p:xfrm>
          <a:off x="198783" y="1550505"/>
          <a:ext cx="11993217" cy="4834392"/>
        </p:xfrm>
        <a:graphic>
          <a:graphicData uri="http://schemas.openxmlformats.org/drawingml/2006/chart">
            <c:chart r:id="rId4"/>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5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PERCEIVED EFFECTIVENESS: US</a:t>
            </a:r>
            <a:endParaRPr/>
          </a:p>
        </p:txBody>
      </p:sp>
      <p:sp>
        <p:nvSpPr>
          <p:cNvPr id="905" name="Google Shape;905;p55"/>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Question: “What is your opinion of the effectiveness/benefit of each of these supplements?”</a:t>
            </a:r>
            <a:endParaRPr/>
          </a:p>
        </p:txBody>
      </p:sp>
      <p:pic>
        <p:nvPicPr>
          <p:cNvPr descr="Icon&#10;&#10;Description automatically generated" id="906" name="Google Shape;906;p55"/>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907" name="Google Shape;907;p55"/>
          <p:cNvSpPr txBox="1"/>
          <p:nvPr/>
        </p:nvSpPr>
        <p:spPr>
          <a:xfrm>
            <a:off x="1295400" y="675569"/>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US respondents have almost all supplements over 60% top-2</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Prebiotics rank 9</a:t>
            </a:r>
            <a:r>
              <a:rPr b="0" baseline="30000" i="0" lang="en-US" sz="1400" u="none" cap="none" strike="noStrike">
                <a:solidFill>
                  <a:srgbClr val="000000"/>
                </a:solidFill>
                <a:latin typeface="Arial"/>
                <a:ea typeface="Arial"/>
                <a:cs typeface="Arial"/>
                <a:sym typeface="Arial"/>
              </a:rPr>
              <a:t>th</a:t>
            </a:r>
            <a:r>
              <a:rPr b="0" i="0" lang="en-US" sz="1400" u="none" cap="none" strike="noStrike">
                <a:solidFill>
                  <a:srgbClr val="000000"/>
                </a:solidFill>
                <a:latin typeface="Arial"/>
                <a:ea typeface="Arial"/>
                <a:cs typeface="Arial"/>
                <a:sym typeface="Arial"/>
              </a:rPr>
              <a:t> in terms of top response at 47% and 7</a:t>
            </a:r>
            <a:r>
              <a:rPr b="0" baseline="30000" i="0" lang="en-US" sz="1400" u="none" cap="none" strike="noStrike">
                <a:solidFill>
                  <a:srgbClr val="000000"/>
                </a:solidFill>
                <a:latin typeface="Arial"/>
                <a:ea typeface="Arial"/>
                <a:cs typeface="Arial"/>
                <a:sym typeface="Arial"/>
              </a:rPr>
              <a:t>th</a:t>
            </a:r>
            <a:r>
              <a:rPr b="0" i="0" lang="en-US" sz="1400" u="none" cap="none" strike="noStrike">
                <a:solidFill>
                  <a:srgbClr val="000000"/>
                </a:solidFill>
                <a:latin typeface="Arial"/>
                <a:ea typeface="Arial"/>
                <a:cs typeface="Arial"/>
                <a:sym typeface="Arial"/>
              </a:rPr>
              <a:t> top-2 at 81%.</a:t>
            </a:r>
            <a:endParaRPr b="0" i="0" sz="1400" u="none" cap="none" strike="noStrike">
              <a:solidFill>
                <a:srgbClr val="000000"/>
              </a:solidFill>
              <a:latin typeface="Arial"/>
              <a:ea typeface="Arial"/>
              <a:cs typeface="Arial"/>
              <a:sym typeface="Arial"/>
            </a:endParaRPr>
          </a:p>
        </p:txBody>
      </p:sp>
      <p:graphicFrame>
        <p:nvGraphicFramePr>
          <p:cNvPr id="908" name="Google Shape;908;p55"/>
          <p:cNvGraphicFramePr/>
          <p:nvPr/>
        </p:nvGraphicFramePr>
        <p:xfrm>
          <a:off x="198783" y="1358211"/>
          <a:ext cx="11993217" cy="5026686"/>
        </p:xfrm>
        <a:graphic>
          <a:graphicData uri="http://schemas.openxmlformats.org/drawingml/2006/chart">
            <c:chart r:id="rId4"/>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5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PERCEIVED EFFECTIVENESS: UK</a:t>
            </a:r>
            <a:endParaRPr/>
          </a:p>
        </p:txBody>
      </p:sp>
      <p:sp>
        <p:nvSpPr>
          <p:cNvPr id="914" name="Google Shape;914;p56"/>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Question: “What is your opinion of the effectiveness/benefit of each of these supplements?”</a:t>
            </a:r>
            <a:endParaRPr/>
          </a:p>
        </p:txBody>
      </p:sp>
      <p:pic>
        <p:nvPicPr>
          <p:cNvPr descr="Icon&#10;&#10;Description automatically generated" id="915" name="Google Shape;915;p56"/>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916" name="Google Shape;916;p56"/>
          <p:cNvSpPr txBox="1"/>
          <p:nvPr/>
        </p:nvSpPr>
        <p:spPr>
          <a:xfrm>
            <a:off x="1295400" y="791024"/>
            <a:ext cx="100584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Prebiotics are 9</a:t>
            </a:r>
            <a:r>
              <a:rPr b="0" baseline="30000" i="0" lang="en-US" sz="1400" u="none" cap="none" strike="noStrike">
                <a:solidFill>
                  <a:srgbClr val="000000"/>
                </a:solidFill>
                <a:latin typeface="Arial"/>
                <a:ea typeface="Arial"/>
                <a:cs typeface="Arial"/>
                <a:sym typeface="Arial"/>
              </a:rPr>
              <a:t>th</a:t>
            </a:r>
            <a:r>
              <a:rPr b="0" i="0" lang="en-US" sz="1400" u="none" cap="none" strike="noStrike">
                <a:solidFill>
                  <a:srgbClr val="000000"/>
                </a:solidFill>
                <a:latin typeface="Arial"/>
                <a:ea typeface="Arial"/>
                <a:cs typeface="Arial"/>
                <a:sym typeface="Arial"/>
              </a:rPr>
              <a:t> top response in the UK at 40%, also 9</a:t>
            </a:r>
            <a:r>
              <a:rPr b="0" baseline="30000" i="0" lang="en-US" sz="1400" u="none" cap="none" strike="noStrike">
                <a:solidFill>
                  <a:srgbClr val="000000"/>
                </a:solidFill>
                <a:latin typeface="Arial"/>
                <a:ea typeface="Arial"/>
                <a:cs typeface="Arial"/>
                <a:sym typeface="Arial"/>
              </a:rPr>
              <a:t>th</a:t>
            </a:r>
            <a:r>
              <a:rPr b="0" i="0" lang="en-US" sz="1400" u="none" cap="none" strike="noStrike">
                <a:solidFill>
                  <a:srgbClr val="000000"/>
                </a:solidFill>
                <a:latin typeface="Arial"/>
                <a:ea typeface="Arial"/>
                <a:cs typeface="Arial"/>
                <a:sym typeface="Arial"/>
              </a:rPr>
              <a:t> top-2 at 79%.</a:t>
            </a:r>
            <a:endParaRPr b="0" i="0" sz="1800" u="none" cap="none" strike="noStrike">
              <a:solidFill>
                <a:srgbClr val="000000"/>
              </a:solidFill>
              <a:latin typeface="Arial"/>
              <a:ea typeface="Arial"/>
              <a:cs typeface="Arial"/>
              <a:sym typeface="Arial"/>
            </a:endParaRPr>
          </a:p>
        </p:txBody>
      </p:sp>
      <p:graphicFrame>
        <p:nvGraphicFramePr>
          <p:cNvPr id="917" name="Google Shape;917;p56"/>
          <p:cNvGraphicFramePr/>
          <p:nvPr/>
        </p:nvGraphicFramePr>
        <p:xfrm>
          <a:off x="198783" y="1314204"/>
          <a:ext cx="11993217" cy="5070693"/>
        </p:xfrm>
        <a:graphic>
          <a:graphicData uri="http://schemas.openxmlformats.org/drawingml/2006/chart">
            <c:chart r:id="rId4"/>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5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PERCEIVED EFFECTIVENESS: DE</a:t>
            </a:r>
            <a:endParaRPr/>
          </a:p>
        </p:txBody>
      </p:sp>
      <p:sp>
        <p:nvSpPr>
          <p:cNvPr id="923" name="Google Shape;923;p57"/>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Question: “What is your opinion of the effectiveness/benefit of each of these supplements?”</a:t>
            </a:r>
            <a:endParaRPr/>
          </a:p>
        </p:txBody>
      </p:sp>
      <p:pic>
        <p:nvPicPr>
          <p:cNvPr descr="Icon&#10;&#10;Description automatically generated" id="924" name="Google Shape;924;p57"/>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925" name="Google Shape;925;p57"/>
          <p:cNvSpPr txBox="1"/>
          <p:nvPr/>
        </p:nvSpPr>
        <p:spPr>
          <a:xfrm>
            <a:off x="1295400" y="791024"/>
            <a:ext cx="100584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Top responses for prebiotics fall in Germany, sitting outside the top 10 at 27% top response and 70% top-2.</a:t>
            </a:r>
            <a:endParaRPr b="0" i="0" sz="1800" u="none" cap="none" strike="noStrike">
              <a:solidFill>
                <a:srgbClr val="000000"/>
              </a:solidFill>
              <a:latin typeface="Arial"/>
              <a:ea typeface="Arial"/>
              <a:cs typeface="Arial"/>
              <a:sym typeface="Arial"/>
            </a:endParaRPr>
          </a:p>
        </p:txBody>
      </p:sp>
      <p:graphicFrame>
        <p:nvGraphicFramePr>
          <p:cNvPr id="926" name="Google Shape;926;p57"/>
          <p:cNvGraphicFramePr/>
          <p:nvPr/>
        </p:nvGraphicFramePr>
        <p:xfrm>
          <a:off x="198783" y="1314204"/>
          <a:ext cx="11993217" cy="5070693"/>
        </p:xfrm>
        <a:graphic>
          <a:graphicData uri="http://schemas.openxmlformats.org/drawingml/2006/chart">
            <c:chart r:id="rId4"/>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5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PERCEIVED EFFECTIVENESS: IT</a:t>
            </a:r>
            <a:endParaRPr/>
          </a:p>
        </p:txBody>
      </p:sp>
      <p:sp>
        <p:nvSpPr>
          <p:cNvPr id="932" name="Google Shape;932;p58"/>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Question: “What is your opinion of the effectiveness/benefit of each of these supplements?”</a:t>
            </a:r>
            <a:endParaRPr/>
          </a:p>
        </p:txBody>
      </p:sp>
      <p:pic>
        <p:nvPicPr>
          <p:cNvPr descr="Icon&#10;&#10;Description automatically generated" id="933" name="Google Shape;933;p58"/>
          <p:cNvPicPr preferRelativeResize="0"/>
          <p:nvPr/>
        </p:nvPicPr>
        <p:blipFill rotWithShape="1">
          <a:blip r:embed="rId3">
            <a:alphaModFix/>
          </a:blip>
          <a:srcRect b="0" l="0" r="0" t="0"/>
          <a:stretch/>
        </p:blipFill>
        <p:spPr>
          <a:xfrm>
            <a:off x="838200" y="695024"/>
            <a:ext cx="457200" cy="457200"/>
          </a:xfrm>
          <a:prstGeom prst="rect">
            <a:avLst/>
          </a:prstGeom>
          <a:noFill/>
          <a:ln>
            <a:noFill/>
          </a:ln>
        </p:spPr>
      </p:pic>
      <p:sp>
        <p:nvSpPr>
          <p:cNvPr id="934" name="Google Shape;934;p58"/>
          <p:cNvSpPr txBox="1"/>
          <p:nvPr/>
        </p:nvSpPr>
        <p:spPr>
          <a:xfrm>
            <a:off x="1295400" y="695024"/>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We see a strong top grouping in Italy, with a sharp drop off in responses after prebiotics.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 responses are at 43% top and 76% top-2.</a:t>
            </a:r>
            <a:endParaRPr b="0" i="0" sz="1400" u="none" cap="none" strike="noStrike">
              <a:solidFill>
                <a:srgbClr val="000000"/>
              </a:solidFill>
              <a:latin typeface="Arial"/>
              <a:ea typeface="Arial"/>
              <a:cs typeface="Arial"/>
              <a:sym typeface="Arial"/>
            </a:endParaRPr>
          </a:p>
        </p:txBody>
      </p:sp>
      <p:graphicFrame>
        <p:nvGraphicFramePr>
          <p:cNvPr id="935" name="Google Shape;935;p58"/>
          <p:cNvGraphicFramePr/>
          <p:nvPr/>
        </p:nvGraphicFramePr>
        <p:xfrm>
          <a:off x="198783" y="1314204"/>
          <a:ext cx="11993217" cy="5070693"/>
        </p:xfrm>
        <a:graphic>
          <a:graphicData uri="http://schemas.openxmlformats.org/drawingml/2006/chart">
            <c:chart r:id="rId4"/>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5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PERCEIVED EFFECTIVENESS: KR</a:t>
            </a:r>
            <a:endParaRPr>
              <a:solidFill>
                <a:schemeClr val="dk1"/>
              </a:solidFill>
            </a:endParaRPr>
          </a:p>
        </p:txBody>
      </p:sp>
      <p:sp>
        <p:nvSpPr>
          <p:cNvPr id="941" name="Google Shape;941;p59"/>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Question: “What is your opinion of the effectiveness/benefit of each of these supplements?”</a:t>
            </a:r>
            <a:endParaRPr/>
          </a:p>
        </p:txBody>
      </p:sp>
      <p:pic>
        <p:nvPicPr>
          <p:cNvPr descr="Icon&#10;&#10;Description automatically generated" id="942" name="Google Shape;942;p59"/>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943" name="Google Shape;943;p59"/>
          <p:cNvSpPr txBox="1"/>
          <p:nvPr/>
        </p:nvSpPr>
        <p:spPr>
          <a:xfrm>
            <a:off x="1295400" y="791024"/>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As with familiarity, Korean responses are more in the middle ground, with relatively low top and bottom responses.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Prebiotics are 7</a:t>
            </a:r>
            <a:r>
              <a:rPr b="0" baseline="30000" i="0" lang="en-US" sz="1400" u="none" cap="none" strike="noStrike">
                <a:solidFill>
                  <a:srgbClr val="000000"/>
                </a:solidFill>
                <a:latin typeface="Arial"/>
                <a:ea typeface="Arial"/>
                <a:cs typeface="Arial"/>
                <a:sym typeface="Arial"/>
              </a:rPr>
              <a:t>th</a:t>
            </a:r>
            <a:r>
              <a:rPr b="0" i="0" lang="en-US" sz="1400" u="none" cap="none" strike="noStrike">
                <a:solidFill>
                  <a:srgbClr val="000000"/>
                </a:solidFill>
                <a:latin typeface="Arial"/>
                <a:ea typeface="Arial"/>
                <a:cs typeface="Arial"/>
                <a:sym typeface="Arial"/>
              </a:rPr>
              <a:t> at 30% top response and 58% top-2.</a:t>
            </a:r>
            <a:endParaRPr b="0" i="0" sz="1800" u="none" cap="none" strike="noStrike">
              <a:solidFill>
                <a:srgbClr val="000000"/>
              </a:solidFill>
              <a:latin typeface="Arial"/>
              <a:ea typeface="Arial"/>
              <a:cs typeface="Arial"/>
              <a:sym typeface="Arial"/>
            </a:endParaRPr>
          </a:p>
        </p:txBody>
      </p:sp>
      <p:graphicFrame>
        <p:nvGraphicFramePr>
          <p:cNvPr id="944" name="Google Shape;944;p59"/>
          <p:cNvGraphicFramePr/>
          <p:nvPr/>
        </p:nvGraphicFramePr>
        <p:xfrm>
          <a:off x="198783" y="1415333"/>
          <a:ext cx="11993217" cy="4969564"/>
        </p:xfrm>
        <a:graphic>
          <a:graphicData uri="http://schemas.openxmlformats.org/drawingml/2006/chart">
            <c:chart r:id="rId4"/>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a:t>
            </a:r>
            <a:endParaRPr/>
          </a:p>
        </p:txBody>
      </p:sp>
      <p:sp>
        <p:nvSpPr>
          <p:cNvPr id="183" name="Google Shape;183;p6"/>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Prebiotic Users n=1972, Income n=1607 (UK and AU not included).</a:t>
            </a:r>
            <a:endParaRPr/>
          </a:p>
        </p:txBody>
      </p:sp>
      <p:sp>
        <p:nvSpPr>
          <p:cNvPr id="184" name="Google Shape;184;p6"/>
          <p:cNvSpPr txBox="1"/>
          <p:nvPr/>
        </p:nvSpPr>
        <p:spPr>
          <a:xfrm>
            <a:off x="2960704" y="3117182"/>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51%</a:t>
            </a:r>
            <a:endParaRPr/>
          </a:p>
        </p:txBody>
      </p:sp>
      <p:sp>
        <p:nvSpPr>
          <p:cNvPr id="185" name="Google Shape;185;p6"/>
          <p:cNvSpPr txBox="1"/>
          <p:nvPr/>
        </p:nvSpPr>
        <p:spPr>
          <a:xfrm>
            <a:off x="1386495" y="3153999"/>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49%</a:t>
            </a:r>
            <a:endParaRPr/>
          </a:p>
        </p:txBody>
      </p:sp>
      <p:sp>
        <p:nvSpPr>
          <p:cNvPr id="186" name="Google Shape;186;p6"/>
          <p:cNvSpPr/>
          <p:nvPr/>
        </p:nvSpPr>
        <p:spPr>
          <a:xfrm flipH="1" rot="-5400000">
            <a:off x="3285562" y="3190875"/>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187" name="Google Shape;187;p6"/>
          <p:cNvSpPr/>
          <p:nvPr/>
        </p:nvSpPr>
        <p:spPr>
          <a:xfrm flipH="1" rot="-5400000">
            <a:off x="1753528" y="3192563"/>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188" name="Google Shape;188;p6"/>
          <p:cNvSpPr/>
          <p:nvPr/>
        </p:nvSpPr>
        <p:spPr>
          <a:xfrm>
            <a:off x="454579" y="2059982"/>
            <a:ext cx="887977" cy="1685473"/>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189" name="Google Shape;189;p6"/>
          <p:cNvSpPr/>
          <p:nvPr/>
        </p:nvSpPr>
        <p:spPr>
          <a:xfrm>
            <a:off x="2272847" y="2067874"/>
            <a:ext cx="748969" cy="166968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190" name="Google Shape;190;p6"/>
          <p:cNvSpPr txBox="1"/>
          <p:nvPr/>
        </p:nvSpPr>
        <p:spPr>
          <a:xfrm>
            <a:off x="596922" y="4583205"/>
            <a:ext cx="3052763" cy="1159733"/>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Even mix of men and women.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Female n=958</a:t>
            </a:r>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Male n=1009</a:t>
            </a:r>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Non-Binary n=5</a:t>
            </a:r>
            <a:endParaRPr b="0" i="0" sz="1600" u="none" cap="none" strike="noStrike">
              <a:solidFill>
                <a:srgbClr val="000000"/>
              </a:solidFill>
              <a:latin typeface="Arial"/>
              <a:ea typeface="Arial"/>
              <a:cs typeface="Arial"/>
              <a:sym typeface="Arial"/>
            </a:endParaRPr>
          </a:p>
        </p:txBody>
      </p:sp>
      <p:graphicFrame>
        <p:nvGraphicFramePr>
          <p:cNvPr id="191" name="Google Shape;191;p6"/>
          <p:cNvGraphicFramePr/>
          <p:nvPr/>
        </p:nvGraphicFramePr>
        <p:xfrm>
          <a:off x="4188348" y="1096715"/>
          <a:ext cx="3815304" cy="3565161"/>
        </p:xfrm>
        <a:graphic>
          <a:graphicData uri="http://schemas.openxmlformats.org/drawingml/2006/chart">
            <c:chart r:id="rId3"/>
          </a:graphicData>
        </a:graphic>
      </p:graphicFrame>
      <p:graphicFrame>
        <p:nvGraphicFramePr>
          <p:cNvPr id="192" name="Google Shape;192;p6"/>
          <p:cNvGraphicFramePr/>
          <p:nvPr/>
        </p:nvGraphicFramePr>
        <p:xfrm>
          <a:off x="8067234" y="1206448"/>
          <a:ext cx="3815304" cy="3565161"/>
        </p:xfrm>
        <a:graphic>
          <a:graphicData uri="http://schemas.openxmlformats.org/drawingml/2006/chart">
            <c:chart r:id="rId4"/>
          </a:graphicData>
        </a:graphic>
      </p:graphicFrame>
      <p:sp>
        <p:nvSpPr>
          <p:cNvPr id="193" name="Google Shape;193;p6"/>
          <p:cNvSpPr txBox="1"/>
          <p:nvPr/>
        </p:nvSpPr>
        <p:spPr>
          <a:xfrm>
            <a:off x="9322874"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INCOME</a:t>
            </a:r>
            <a:endParaRPr/>
          </a:p>
        </p:txBody>
      </p:sp>
      <p:sp>
        <p:nvSpPr>
          <p:cNvPr id="194" name="Google Shape;194;p6"/>
          <p:cNvSpPr txBox="1"/>
          <p:nvPr/>
        </p:nvSpPr>
        <p:spPr>
          <a:xfrm>
            <a:off x="8267704" y="4583205"/>
            <a:ext cx="3614834"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 diverse balance of all income groups was achieved, via individualized country quotas.</a:t>
            </a:r>
            <a:endParaRPr/>
          </a:p>
        </p:txBody>
      </p:sp>
      <p:sp>
        <p:nvSpPr>
          <p:cNvPr id="195" name="Google Shape;195;p6"/>
          <p:cNvSpPr txBox="1"/>
          <p:nvPr/>
        </p:nvSpPr>
        <p:spPr>
          <a:xfrm>
            <a:off x="4262974" y="4583205"/>
            <a:ext cx="366605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We surveyed a well-diversified set of age brackets, in this survey, across all countries/markets.</a:t>
            </a:r>
            <a:endParaRPr/>
          </a:p>
        </p:txBody>
      </p:sp>
      <p:cxnSp>
        <p:nvCxnSpPr>
          <p:cNvPr id="196" name="Google Shape;196;p6"/>
          <p:cNvCxnSpPr/>
          <p:nvPr/>
        </p:nvCxnSpPr>
        <p:spPr>
          <a:xfrm>
            <a:off x="4262974" y="1513761"/>
            <a:ext cx="0" cy="4403792"/>
          </a:xfrm>
          <a:prstGeom prst="straightConnector1">
            <a:avLst/>
          </a:prstGeom>
          <a:noFill/>
          <a:ln cap="flat" cmpd="sng" w="9525">
            <a:solidFill>
              <a:srgbClr val="096CC5"/>
            </a:solidFill>
            <a:prstDash val="solid"/>
            <a:round/>
            <a:headEnd len="sm" w="sm" type="none"/>
            <a:tailEnd len="sm" w="sm" type="none"/>
          </a:ln>
        </p:spPr>
      </p:cxnSp>
      <p:cxnSp>
        <p:nvCxnSpPr>
          <p:cNvPr id="197" name="Google Shape;197;p6"/>
          <p:cNvCxnSpPr/>
          <p:nvPr/>
        </p:nvCxnSpPr>
        <p:spPr>
          <a:xfrm>
            <a:off x="7929027" y="1548850"/>
            <a:ext cx="0" cy="4403792"/>
          </a:xfrm>
          <a:prstGeom prst="straightConnector1">
            <a:avLst/>
          </a:prstGeom>
          <a:noFill/>
          <a:ln cap="flat" cmpd="sng" w="9525">
            <a:solidFill>
              <a:srgbClr val="096CC5"/>
            </a:solidFill>
            <a:prstDash val="solid"/>
            <a:round/>
            <a:headEnd len="sm" w="sm" type="none"/>
            <a:tailEnd len="sm" w="sm" type="none"/>
          </a:ln>
        </p:spPr>
      </p:cxnSp>
      <p:sp>
        <p:nvSpPr>
          <p:cNvPr id="198" name="Google Shape;198;p6"/>
          <p:cNvSpPr txBox="1"/>
          <p:nvPr/>
        </p:nvSpPr>
        <p:spPr>
          <a:xfrm>
            <a:off x="5657183" y="2863817"/>
            <a:ext cx="87763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AGE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6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PERCEIVED EFFECTIVENESS: AU</a:t>
            </a:r>
            <a:endParaRPr/>
          </a:p>
        </p:txBody>
      </p:sp>
      <p:sp>
        <p:nvSpPr>
          <p:cNvPr id="950" name="Google Shape;950;p60"/>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Question: “What is your opinion of the effectiveness/benefit of each of these supplements?”</a:t>
            </a:r>
            <a:endParaRPr/>
          </a:p>
        </p:txBody>
      </p:sp>
      <p:pic>
        <p:nvPicPr>
          <p:cNvPr descr="Icon&#10;&#10;Description automatically generated" id="951" name="Google Shape;951;p60"/>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952" name="Google Shape;952;p60"/>
          <p:cNvSpPr txBox="1"/>
          <p:nvPr/>
        </p:nvSpPr>
        <p:spPr>
          <a:xfrm>
            <a:off x="1295400" y="791024"/>
            <a:ext cx="100584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Prebiotics are top 10 in Australia, 38% top response and 72% top-2 response.</a:t>
            </a:r>
            <a:endParaRPr b="0" i="0" sz="1400" u="none" cap="none" strike="noStrike">
              <a:solidFill>
                <a:srgbClr val="000000"/>
              </a:solidFill>
              <a:latin typeface="Arial"/>
              <a:ea typeface="Arial"/>
              <a:cs typeface="Arial"/>
              <a:sym typeface="Arial"/>
            </a:endParaRPr>
          </a:p>
        </p:txBody>
      </p:sp>
      <p:graphicFrame>
        <p:nvGraphicFramePr>
          <p:cNvPr id="953" name="Google Shape;953;p60"/>
          <p:cNvGraphicFramePr/>
          <p:nvPr/>
        </p:nvGraphicFramePr>
        <p:xfrm>
          <a:off x="198783" y="1358211"/>
          <a:ext cx="11993217" cy="5026687"/>
        </p:xfrm>
        <a:graphic>
          <a:graphicData uri="http://schemas.openxmlformats.org/drawingml/2006/chart">
            <c:chart r:id="rId4"/>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6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PERCEIVED EFFECTIVENESS: IN</a:t>
            </a:r>
            <a:endParaRPr/>
          </a:p>
        </p:txBody>
      </p:sp>
      <p:sp>
        <p:nvSpPr>
          <p:cNvPr id="959" name="Google Shape;959;p61"/>
          <p:cNvSpPr txBox="1"/>
          <p:nvPr/>
        </p:nvSpPr>
        <p:spPr>
          <a:xfrm>
            <a:off x="0" y="6611779"/>
            <a:ext cx="82296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Question: “What is your opinion of the effectiveness/benefit of each of these supplements?”</a:t>
            </a:r>
            <a:endParaRPr/>
          </a:p>
        </p:txBody>
      </p:sp>
      <p:pic>
        <p:nvPicPr>
          <p:cNvPr descr="Icon&#10;&#10;Description automatically generated" id="960" name="Google Shape;960;p61"/>
          <p:cNvPicPr preferRelativeResize="0"/>
          <p:nvPr/>
        </p:nvPicPr>
        <p:blipFill rotWithShape="1">
          <a:blip r:embed="rId3">
            <a:alphaModFix/>
          </a:blip>
          <a:srcRect b="0" l="0" r="0" t="0"/>
          <a:stretch/>
        </p:blipFill>
        <p:spPr>
          <a:xfrm>
            <a:off x="838200" y="731024"/>
            <a:ext cx="457200" cy="457200"/>
          </a:xfrm>
          <a:prstGeom prst="rect">
            <a:avLst/>
          </a:prstGeom>
          <a:noFill/>
          <a:ln>
            <a:noFill/>
          </a:ln>
        </p:spPr>
      </p:pic>
      <p:sp>
        <p:nvSpPr>
          <p:cNvPr id="961" name="Google Shape;961;p61"/>
          <p:cNvSpPr txBox="1"/>
          <p:nvPr/>
        </p:nvSpPr>
        <p:spPr>
          <a:xfrm>
            <a:off x="1295400" y="730930"/>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As with familiarity, Indian respondents have by far the highest response rates for this question with top-2 responses for all supplements over 60% and many over 80%.</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 responses are middle of the pack for India, but high overall at 44% top and 81% top-2.</a:t>
            </a:r>
            <a:endParaRPr/>
          </a:p>
        </p:txBody>
      </p:sp>
      <p:graphicFrame>
        <p:nvGraphicFramePr>
          <p:cNvPr id="962" name="Google Shape;962;p61"/>
          <p:cNvGraphicFramePr/>
          <p:nvPr/>
        </p:nvGraphicFramePr>
        <p:xfrm>
          <a:off x="198783" y="1566407"/>
          <a:ext cx="11993217" cy="4818491"/>
        </p:xfrm>
        <a:graphic>
          <a:graphicData uri="http://schemas.openxmlformats.org/drawingml/2006/chart">
            <c:chart r:id="rId4"/>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6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ATTRIBUTES INFLUENCING PURCHASE</a:t>
            </a:r>
            <a:endParaRPr/>
          </a:p>
        </p:txBody>
      </p:sp>
      <p:sp>
        <p:nvSpPr>
          <p:cNvPr id="968" name="Google Shape;968;p62"/>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“What are the most important attributes you look for when purchasing supplements?”</a:t>
            </a:r>
            <a:endParaRPr/>
          </a:p>
        </p:txBody>
      </p:sp>
      <p:pic>
        <p:nvPicPr>
          <p:cNvPr descr="Icon&#10;&#10;Description automatically generated" id="969" name="Google Shape;969;p62"/>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970" name="Google Shape;970;p62"/>
          <p:cNvSpPr txBox="1"/>
          <p:nvPr/>
        </p:nvSpPr>
        <p:spPr>
          <a:xfrm>
            <a:off x="1295400" y="791937"/>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Italian and Indian respondents noticeably over-index for a recommendation from a health care professional.</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We see over-indexing for proof of safety and containing branded ingredients from South Korea.</a:t>
            </a:r>
            <a:endParaRPr/>
          </a:p>
        </p:txBody>
      </p:sp>
      <p:graphicFrame>
        <p:nvGraphicFramePr>
          <p:cNvPr id="971" name="Google Shape;971;p62"/>
          <p:cNvGraphicFramePr/>
          <p:nvPr/>
        </p:nvGraphicFramePr>
        <p:xfrm>
          <a:off x="190831" y="1530560"/>
          <a:ext cx="12001169" cy="4854337"/>
        </p:xfrm>
        <a:graphic>
          <a:graphicData uri="http://schemas.openxmlformats.org/drawingml/2006/chart">
            <c:chart r:id="rId4"/>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6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QUALITY, SAFETY AND REGULATION </a:t>
            </a:r>
            <a:br>
              <a:rPr lang="en-US">
                <a:solidFill>
                  <a:schemeClr val="dk1"/>
                </a:solidFill>
              </a:rPr>
            </a:br>
            <a:r>
              <a:rPr lang="en-US">
                <a:solidFill>
                  <a:schemeClr val="dk1"/>
                </a:solidFill>
              </a:rPr>
              <a:t>CONCERN: COUNTRY</a:t>
            </a:r>
            <a:endParaRPr/>
          </a:p>
        </p:txBody>
      </p:sp>
      <p:sp>
        <p:nvSpPr>
          <p:cNvPr id="977" name="Google Shape;977;p63"/>
          <p:cNvSpPr txBox="1"/>
          <p:nvPr/>
        </p:nvSpPr>
        <p:spPr>
          <a:xfrm>
            <a:off x="0" y="5842337"/>
            <a:ext cx="2560817"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Question: “Please rate your level of concern surrounding these areas related to the quality, safety and regulation of dietary supplements:”</a:t>
            </a:r>
            <a:endParaRPr/>
          </a:p>
        </p:txBody>
      </p:sp>
      <p:graphicFrame>
        <p:nvGraphicFramePr>
          <p:cNvPr id="978" name="Google Shape;978;p63"/>
          <p:cNvGraphicFramePr/>
          <p:nvPr/>
        </p:nvGraphicFramePr>
        <p:xfrm>
          <a:off x="8970395" y="4467619"/>
          <a:ext cx="3200400" cy="1828800"/>
        </p:xfrm>
        <a:graphic>
          <a:graphicData uri="http://schemas.openxmlformats.org/drawingml/2006/chart">
            <c:chart r:id="rId3"/>
          </a:graphicData>
        </a:graphic>
      </p:graphicFrame>
      <p:graphicFrame>
        <p:nvGraphicFramePr>
          <p:cNvPr id="979" name="Google Shape;979;p63"/>
          <p:cNvGraphicFramePr/>
          <p:nvPr/>
        </p:nvGraphicFramePr>
        <p:xfrm>
          <a:off x="2564466" y="2636111"/>
          <a:ext cx="3200400" cy="1828800"/>
        </p:xfrm>
        <a:graphic>
          <a:graphicData uri="http://schemas.openxmlformats.org/drawingml/2006/chart">
            <c:chart r:id="rId4"/>
          </a:graphicData>
        </a:graphic>
      </p:graphicFrame>
      <p:graphicFrame>
        <p:nvGraphicFramePr>
          <p:cNvPr id="980" name="Google Shape;980;p63"/>
          <p:cNvGraphicFramePr/>
          <p:nvPr/>
        </p:nvGraphicFramePr>
        <p:xfrm>
          <a:off x="5767032" y="814486"/>
          <a:ext cx="3200400" cy="1828800"/>
        </p:xfrm>
        <a:graphic>
          <a:graphicData uri="http://schemas.openxmlformats.org/drawingml/2006/chart">
            <c:chart r:id="rId5"/>
          </a:graphicData>
        </a:graphic>
      </p:graphicFrame>
      <p:graphicFrame>
        <p:nvGraphicFramePr>
          <p:cNvPr id="981" name="Google Shape;981;p63"/>
          <p:cNvGraphicFramePr/>
          <p:nvPr/>
        </p:nvGraphicFramePr>
        <p:xfrm>
          <a:off x="8970395" y="2639893"/>
          <a:ext cx="3202875" cy="1828800"/>
        </p:xfrm>
        <a:graphic>
          <a:graphicData uri="http://schemas.openxmlformats.org/drawingml/2006/chart">
            <c:chart r:id="rId6"/>
          </a:graphicData>
        </a:graphic>
      </p:graphicFrame>
      <p:graphicFrame>
        <p:nvGraphicFramePr>
          <p:cNvPr id="982" name="Google Shape;982;p63"/>
          <p:cNvGraphicFramePr/>
          <p:nvPr/>
        </p:nvGraphicFramePr>
        <p:xfrm>
          <a:off x="2564466" y="814874"/>
          <a:ext cx="3200400" cy="1828800"/>
        </p:xfrm>
        <a:graphic>
          <a:graphicData uri="http://schemas.openxmlformats.org/drawingml/2006/chart">
            <c:chart r:id="rId7"/>
          </a:graphicData>
        </a:graphic>
      </p:graphicFrame>
      <p:graphicFrame>
        <p:nvGraphicFramePr>
          <p:cNvPr id="983" name="Google Shape;983;p63"/>
          <p:cNvGraphicFramePr/>
          <p:nvPr/>
        </p:nvGraphicFramePr>
        <p:xfrm>
          <a:off x="8970395" y="811617"/>
          <a:ext cx="3200400" cy="1828800"/>
        </p:xfrm>
        <a:graphic>
          <a:graphicData uri="http://schemas.openxmlformats.org/drawingml/2006/chart">
            <c:chart r:id="rId8"/>
          </a:graphicData>
        </a:graphic>
      </p:graphicFrame>
      <p:graphicFrame>
        <p:nvGraphicFramePr>
          <p:cNvPr id="984" name="Google Shape;984;p63"/>
          <p:cNvGraphicFramePr/>
          <p:nvPr/>
        </p:nvGraphicFramePr>
        <p:xfrm>
          <a:off x="5764032" y="4467619"/>
          <a:ext cx="3209013" cy="1828800"/>
        </p:xfrm>
        <a:graphic>
          <a:graphicData uri="http://schemas.openxmlformats.org/drawingml/2006/chart">
            <c:chart r:id="rId9"/>
          </a:graphicData>
        </a:graphic>
      </p:graphicFrame>
      <p:graphicFrame>
        <p:nvGraphicFramePr>
          <p:cNvPr id="985" name="Google Shape;985;p63"/>
          <p:cNvGraphicFramePr/>
          <p:nvPr/>
        </p:nvGraphicFramePr>
        <p:xfrm>
          <a:off x="2564466" y="4465171"/>
          <a:ext cx="3200400" cy="1828800"/>
        </p:xfrm>
        <a:graphic>
          <a:graphicData uri="http://schemas.openxmlformats.org/drawingml/2006/chart">
            <c:chart r:id="rId10"/>
          </a:graphicData>
        </a:graphic>
      </p:graphicFrame>
      <p:graphicFrame>
        <p:nvGraphicFramePr>
          <p:cNvPr id="986" name="Google Shape;986;p63"/>
          <p:cNvGraphicFramePr/>
          <p:nvPr/>
        </p:nvGraphicFramePr>
        <p:xfrm>
          <a:off x="5770032" y="2638819"/>
          <a:ext cx="3200400" cy="1828800"/>
        </p:xfrm>
        <a:graphic>
          <a:graphicData uri="http://schemas.openxmlformats.org/drawingml/2006/chart">
            <c:chart r:id="rId11"/>
          </a:graphicData>
        </a:graphic>
      </p:graphicFrame>
      <p:graphicFrame>
        <p:nvGraphicFramePr>
          <p:cNvPr id="987" name="Google Shape;987;p63"/>
          <p:cNvGraphicFramePr/>
          <p:nvPr/>
        </p:nvGraphicFramePr>
        <p:xfrm>
          <a:off x="5761217" y="6298961"/>
          <a:ext cx="3209544" cy="213158"/>
        </p:xfrm>
        <a:graphic>
          <a:graphicData uri="http://schemas.openxmlformats.org/drawingml/2006/chart">
            <c:chart r:id="rId12"/>
          </a:graphicData>
        </a:graphic>
      </p:graphicFrame>
      <p:sp>
        <p:nvSpPr>
          <p:cNvPr id="988" name="Google Shape;988;p63"/>
          <p:cNvSpPr txBox="1"/>
          <p:nvPr/>
        </p:nvSpPr>
        <p:spPr>
          <a:xfrm>
            <a:off x="411615" y="840091"/>
            <a:ext cx="2143247" cy="20312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Major concern tends to be the top response in each category with only a few exceptions, mostly among German respondents.</a:t>
            </a:r>
            <a:endParaRPr b="0" i="0" sz="1400" u="none" cap="none" strike="noStrike">
              <a:solidFill>
                <a:srgbClr val="000000"/>
              </a:solidFill>
              <a:latin typeface="Arial"/>
              <a:ea typeface="Arial"/>
              <a:cs typeface="Arial"/>
              <a:sym typeface="Arial"/>
            </a:endParaRPr>
          </a:p>
        </p:txBody>
      </p:sp>
      <p:pic>
        <p:nvPicPr>
          <p:cNvPr descr="Icon&#10;&#10;Description automatically generated" id="989" name="Google Shape;989;p63"/>
          <p:cNvPicPr preferRelativeResize="0"/>
          <p:nvPr/>
        </p:nvPicPr>
        <p:blipFill rotWithShape="1">
          <a:blip r:embed="rId13">
            <a:alphaModFix/>
          </a:blip>
          <a:srcRect b="0" l="0" r="0" t="0"/>
          <a:stretch/>
        </p:blipFill>
        <p:spPr>
          <a:xfrm>
            <a:off x="59106" y="836592"/>
            <a:ext cx="457200" cy="457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64"/>
          <p:cNvSpPr/>
          <p:nvPr/>
        </p:nvSpPr>
        <p:spPr>
          <a:xfrm>
            <a:off x="884451" y="0"/>
            <a:ext cx="4324157" cy="6053559"/>
          </a:xfrm>
          <a:prstGeom prst="rect">
            <a:avLst/>
          </a:prstGeom>
          <a:gradFill>
            <a:gsLst>
              <a:gs pos="0">
                <a:srgbClr val="2E3188"/>
              </a:gs>
              <a:gs pos="14000">
                <a:srgbClr val="2E3188"/>
              </a:gs>
              <a:gs pos="100000">
                <a:srgbClr val="5ABC5B"/>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95" name="Google Shape;995;p64"/>
          <p:cNvSpPr txBox="1"/>
          <p:nvPr/>
        </p:nvSpPr>
        <p:spPr>
          <a:xfrm>
            <a:off x="6356972" y="2748273"/>
            <a:ext cx="472870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Black"/>
                <a:ea typeface="Arial Black"/>
                <a:cs typeface="Arial Black"/>
                <a:sym typeface="Arial Black"/>
              </a:rPr>
              <a:t>SHOPPING BEHAVIOR</a:t>
            </a:r>
            <a:endParaRPr b="0" i="0" sz="1400" u="none" cap="none" strike="noStrike">
              <a:solidFill>
                <a:srgbClr val="000000"/>
              </a:solidFill>
              <a:latin typeface="Arial"/>
              <a:ea typeface="Arial"/>
              <a:cs typeface="Arial"/>
              <a:sym typeface="Arial"/>
            </a:endParaRPr>
          </a:p>
        </p:txBody>
      </p:sp>
      <p:pic>
        <p:nvPicPr>
          <p:cNvPr id="996" name="Google Shape;996;p64"/>
          <p:cNvPicPr preferRelativeResize="0"/>
          <p:nvPr>
            <p:ph idx="2" type="pic"/>
          </p:nvPr>
        </p:nvPicPr>
        <p:blipFill rotWithShape="1">
          <a:blip r:embed="rId3">
            <a:alphaModFix/>
          </a:blip>
          <a:srcRect b="0" l="24909" r="24909" t="0"/>
          <a:stretch/>
        </p:blipFill>
        <p:spPr>
          <a:xfrm>
            <a:off x="717550" y="0"/>
            <a:ext cx="4233863" cy="5865813"/>
          </a:xfrm>
          <a:prstGeom prst="rect">
            <a:avLst/>
          </a:prstGeom>
          <a:solidFill>
            <a:schemeClr val="lt1"/>
          </a:solid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6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SUPPLEMENT SPEND: COUNTRY</a:t>
            </a:r>
            <a:endParaRPr/>
          </a:p>
        </p:txBody>
      </p:sp>
      <p:sp>
        <p:nvSpPr>
          <p:cNvPr id="1002" name="Google Shape;1002;p65"/>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“On average, how much do you spend monthly on vitamins, minerals, herbals, or other dietary supplements for just yourself?”</a:t>
            </a:r>
            <a:endParaRPr/>
          </a:p>
        </p:txBody>
      </p:sp>
      <p:pic>
        <p:nvPicPr>
          <p:cNvPr descr="Icon&#10;&#10;Description automatically generated" id="1003" name="Google Shape;1003;p65"/>
          <p:cNvPicPr preferRelativeResize="0"/>
          <p:nvPr/>
        </p:nvPicPr>
        <p:blipFill rotWithShape="1">
          <a:blip r:embed="rId3">
            <a:alphaModFix/>
          </a:blip>
          <a:srcRect b="0" l="0" r="0" t="0"/>
          <a:stretch/>
        </p:blipFill>
        <p:spPr>
          <a:xfrm>
            <a:off x="838200" y="755024"/>
            <a:ext cx="457200" cy="457200"/>
          </a:xfrm>
          <a:prstGeom prst="rect">
            <a:avLst/>
          </a:prstGeom>
          <a:noFill/>
          <a:ln>
            <a:noFill/>
          </a:ln>
        </p:spPr>
      </p:pic>
      <p:sp>
        <p:nvSpPr>
          <p:cNvPr id="1004" name="Google Shape;1004;p65"/>
          <p:cNvSpPr txBox="1"/>
          <p:nvPr/>
        </p:nvSpPr>
        <p:spPr>
          <a:xfrm>
            <a:off x="1295400" y="755024"/>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UK respondents are spending less than any other respondent group with most of their responses coming in the under $30 spending ranges.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US, Korean and Indian respondents tend to have the high response rates in the higher spending ranges. </a:t>
            </a:r>
            <a:endParaRPr b="0" i="0" sz="1800" u="none" cap="none" strike="noStrike">
              <a:solidFill>
                <a:srgbClr val="000000"/>
              </a:solidFill>
              <a:latin typeface="Arial"/>
              <a:ea typeface="Arial"/>
              <a:cs typeface="Arial"/>
              <a:sym typeface="Arial"/>
            </a:endParaRPr>
          </a:p>
        </p:txBody>
      </p:sp>
      <p:graphicFrame>
        <p:nvGraphicFramePr>
          <p:cNvPr id="1005" name="Google Shape;1005;p65"/>
          <p:cNvGraphicFramePr/>
          <p:nvPr/>
        </p:nvGraphicFramePr>
        <p:xfrm>
          <a:off x="198783" y="1630017"/>
          <a:ext cx="11993217" cy="4762832"/>
        </p:xfrm>
        <a:graphic>
          <a:graphicData uri="http://schemas.openxmlformats.org/drawingml/2006/chart">
            <c:chart r:id="rId4"/>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6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MONTHLY SUPPLEMENT SPEND: COUNTRY</a:t>
            </a:r>
            <a:endParaRPr/>
          </a:p>
        </p:txBody>
      </p:sp>
      <p:sp>
        <p:nvSpPr>
          <p:cNvPr id="1011" name="Google Shape;1011;p66"/>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n varies. Question: “Approximately how much per month do you spend for yourself on EACH of these supplements?” Dollar value is an approximation based on spending ranges.</a:t>
            </a:r>
            <a:endParaRPr/>
          </a:p>
        </p:txBody>
      </p:sp>
      <p:pic>
        <p:nvPicPr>
          <p:cNvPr descr="Icon&#10;&#10;Description automatically generated" id="1012" name="Google Shape;1012;p66"/>
          <p:cNvPicPr preferRelativeResize="0"/>
          <p:nvPr/>
        </p:nvPicPr>
        <p:blipFill rotWithShape="1">
          <a:blip r:embed="rId3">
            <a:alphaModFix/>
          </a:blip>
          <a:srcRect b="0" l="0" r="0" t="0"/>
          <a:stretch/>
        </p:blipFill>
        <p:spPr>
          <a:xfrm>
            <a:off x="838200" y="611024"/>
            <a:ext cx="457200" cy="457200"/>
          </a:xfrm>
          <a:prstGeom prst="rect">
            <a:avLst/>
          </a:prstGeom>
          <a:noFill/>
          <a:ln>
            <a:noFill/>
          </a:ln>
        </p:spPr>
      </p:pic>
      <p:sp>
        <p:nvSpPr>
          <p:cNvPr id="1013" name="Google Shape;1013;p66"/>
          <p:cNvSpPr txBox="1"/>
          <p:nvPr/>
        </p:nvSpPr>
        <p:spPr>
          <a:xfrm>
            <a:off x="1295400" y="611024"/>
            <a:ext cx="10058400" cy="11695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Indian respondents consistently have the highest spend per supplement with most seeing spending around $25/month. Prebiotic pend follows this pattern.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US, South Korean and Australian respondents tend to have the next highest dollar amounts.</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Prebiotic spending falls in the bottom quarter for most countries.</a:t>
            </a:r>
            <a:endParaRPr b="0" i="0" sz="1800" u="none" cap="none" strike="noStrike">
              <a:solidFill>
                <a:srgbClr val="000000"/>
              </a:solidFill>
              <a:latin typeface="Arial"/>
              <a:ea typeface="Arial"/>
              <a:cs typeface="Arial"/>
              <a:sym typeface="Arial"/>
            </a:endParaRPr>
          </a:p>
        </p:txBody>
      </p:sp>
      <p:graphicFrame>
        <p:nvGraphicFramePr>
          <p:cNvPr id="1014" name="Google Shape;1014;p66"/>
          <p:cNvGraphicFramePr/>
          <p:nvPr/>
        </p:nvGraphicFramePr>
        <p:xfrm>
          <a:off x="206734" y="1565648"/>
          <a:ext cx="11985266" cy="4847298"/>
        </p:xfrm>
        <a:graphic>
          <a:graphicData uri="http://schemas.openxmlformats.org/drawingml/2006/chart">
            <c:chart r:id="rId4"/>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6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PURCHASE LOCATION: COUNTRY</a:t>
            </a:r>
            <a:endParaRPr/>
          </a:p>
        </p:txBody>
      </p:sp>
      <p:sp>
        <p:nvSpPr>
          <p:cNvPr id="1020" name="Google Shape;1020;p67"/>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“Where do you primarily purchase your vitamins, minerals, herbals &amp; other dietary supplements?”</a:t>
            </a:r>
            <a:endParaRPr/>
          </a:p>
        </p:txBody>
      </p:sp>
      <p:pic>
        <p:nvPicPr>
          <p:cNvPr descr="Icon&#10;&#10;Description automatically generated" id="1021" name="Google Shape;1021;p67"/>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022" name="Google Shape;1022;p67"/>
          <p:cNvSpPr txBox="1"/>
          <p:nvPr/>
        </p:nvSpPr>
        <p:spPr>
          <a:xfrm>
            <a:off x="1295400" y="791024"/>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Online is the number one purchase location for all but those in the UK and Australia. The UK marks natural/health food stores number one and Australia marks mass market retailer number one.</a:t>
            </a:r>
            <a:endParaRPr/>
          </a:p>
        </p:txBody>
      </p:sp>
      <p:graphicFrame>
        <p:nvGraphicFramePr>
          <p:cNvPr id="1023" name="Google Shape;1023;p67"/>
          <p:cNvGraphicFramePr/>
          <p:nvPr/>
        </p:nvGraphicFramePr>
        <p:xfrm>
          <a:off x="206734" y="1529648"/>
          <a:ext cx="11985266" cy="4847298"/>
        </p:xfrm>
        <a:graphic>
          <a:graphicData uri="http://schemas.openxmlformats.org/drawingml/2006/chart">
            <c:chart r:id="rId4"/>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6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PREFERRED FORMAT: COUNTRY</a:t>
            </a:r>
            <a:endParaRPr/>
          </a:p>
        </p:txBody>
      </p:sp>
      <p:sp>
        <p:nvSpPr>
          <p:cNvPr id="1029" name="Google Shape;1029;p68"/>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“In which format do you prefer your supplements?”</a:t>
            </a:r>
            <a:endParaRPr/>
          </a:p>
        </p:txBody>
      </p:sp>
      <p:pic>
        <p:nvPicPr>
          <p:cNvPr descr="Icon&#10;&#10;Description automatically generated" id="1030" name="Google Shape;1030;p68"/>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031" name="Google Shape;1031;p68"/>
          <p:cNvSpPr txBox="1"/>
          <p:nvPr/>
        </p:nvSpPr>
        <p:spPr>
          <a:xfrm>
            <a:off x="1295400" y="791024"/>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Either tablet or pill is the top response from each country, the former exceptionally strong in both Australia and India.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Indian respondents over-index for powder, liquid and vegetarian capsule.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Gummy format is heavily driven by the US.</a:t>
            </a:r>
            <a:endParaRPr b="0" i="0" sz="1800" u="none" cap="none" strike="noStrike">
              <a:solidFill>
                <a:srgbClr val="000000"/>
              </a:solidFill>
              <a:latin typeface="Arial"/>
              <a:ea typeface="Arial"/>
              <a:cs typeface="Arial"/>
              <a:sym typeface="Arial"/>
            </a:endParaRPr>
          </a:p>
        </p:txBody>
      </p:sp>
      <p:graphicFrame>
        <p:nvGraphicFramePr>
          <p:cNvPr id="1032" name="Google Shape;1032;p68"/>
          <p:cNvGraphicFramePr/>
          <p:nvPr/>
        </p:nvGraphicFramePr>
        <p:xfrm>
          <a:off x="182880" y="1745091"/>
          <a:ext cx="12009120" cy="4639806"/>
        </p:xfrm>
        <a:graphic>
          <a:graphicData uri="http://schemas.openxmlformats.org/drawingml/2006/chart">
            <c:chart r:id="rId4"/>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6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FORMAT CHARACTERISTICS: COUNTRY</a:t>
            </a:r>
            <a:endParaRPr/>
          </a:p>
        </p:txBody>
      </p:sp>
      <p:sp>
        <p:nvSpPr>
          <p:cNvPr id="1038" name="Google Shape;1038;p69"/>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“What do you like about these formats?”</a:t>
            </a:r>
            <a:endParaRPr/>
          </a:p>
        </p:txBody>
      </p:sp>
      <p:pic>
        <p:nvPicPr>
          <p:cNvPr descr="Icon&#10;&#10;Description automatically generated" id="1039" name="Google Shape;1039;p69"/>
          <p:cNvPicPr preferRelativeResize="0"/>
          <p:nvPr/>
        </p:nvPicPr>
        <p:blipFill rotWithShape="1">
          <a:blip r:embed="rId3">
            <a:alphaModFix/>
          </a:blip>
          <a:srcRect b="0" l="0" r="0" t="0"/>
          <a:stretch/>
        </p:blipFill>
        <p:spPr>
          <a:xfrm>
            <a:off x="838200" y="707024"/>
            <a:ext cx="457200" cy="457200"/>
          </a:xfrm>
          <a:prstGeom prst="rect">
            <a:avLst/>
          </a:prstGeom>
          <a:noFill/>
          <a:ln>
            <a:noFill/>
          </a:ln>
        </p:spPr>
      </p:pic>
      <p:sp>
        <p:nvSpPr>
          <p:cNvPr id="1040" name="Google Shape;1040;p69"/>
          <p:cNvSpPr txBox="1"/>
          <p:nvPr/>
        </p:nvSpPr>
        <p:spPr>
          <a:xfrm>
            <a:off x="1295400" y="707024"/>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Easy to swallow is the number one response for all groups, particularly in the UK and Australia.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Indian respondents over-index for pleasant taste, combination formulas, multi-pack, single ingredient formulas and bioavailable.</a:t>
            </a:r>
            <a:endParaRPr b="0" i="0" sz="1800" u="none" cap="none" strike="noStrike">
              <a:solidFill>
                <a:srgbClr val="000000"/>
              </a:solidFill>
              <a:latin typeface="Arial"/>
              <a:ea typeface="Arial"/>
              <a:cs typeface="Arial"/>
              <a:sym typeface="Arial"/>
            </a:endParaRPr>
          </a:p>
        </p:txBody>
      </p:sp>
      <p:graphicFrame>
        <p:nvGraphicFramePr>
          <p:cNvPr id="1041" name="Google Shape;1041;p69"/>
          <p:cNvGraphicFramePr/>
          <p:nvPr/>
        </p:nvGraphicFramePr>
        <p:xfrm>
          <a:off x="206734" y="1582310"/>
          <a:ext cx="11985266" cy="4802587"/>
        </p:xfrm>
        <a:graphic>
          <a:graphicData uri="http://schemas.openxmlformats.org/drawingml/2006/chart">
            <c:chart r:id="rId4"/>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AGE &amp; GENDER</a:t>
            </a:r>
            <a:endParaRPr/>
          </a:p>
        </p:txBody>
      </p:sp>
      <p:sp>
        <p:nvSpPr>
          <p:cNvPr id="204" name="Google Shape;204;p7"/>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Gender Split: 18-34 n=701, 35-54 n=887, 55+ n=984, Income: 18-34 n=575, 35-54 n=715, 55+ n=317 (UK and AU not included).</a:t>
            </a:r>
            <a:endParaRPr/>
          </a:p>
        </p:txBody>
      </p:sp>
      <p:sp>
        <p:nvSpPr>
          <p:cNvPr id="205" name="Google Shape;205;p7"/>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06" name="Google Shape;206;p7"/>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07" name="Google Shape;207;p7"/>
          <p:cNvSpPr txBox="1"/>
          <p:nvPr/>
        </p:nvSpPr>
        <p:spPr>
          <a:xfrm>
            <a:off x="1907695"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51%</a:t>
            </a:r>
            <a:endParaRPr/>
          </a:p>
        </p:txBody>
      </p:sp>
      <p:sp>
        <p:nvSpPr>
          <p:cNvPr id="208" name="Google Shape;208;p7"/>
          <p:cNvSpPr txBox="1"/>
          <p:nvPr/>
        </p:nvSpPr>
        <p:spPr>
          <a:xfrm>
            <a:off x="1110338"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49%</a:t>
            </a:r>
            <a:endParaRPr/>
          </a:p>
        </p:txBody>
      </p:sp>
      <p:sp>
        <p:nvSpPr>
          <p:cNvPr id="209" name="Google Shape;209;p7"/>
          <p:cNvSpPr/>
          <p:nvPr/>
        </p:nvSpPr>
        <p:spPr>
          <a:xfrm>
            <a:off x="94248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18-34</a:t>
            </a:r>
            <a:endParaRPr/>
          </a:p>
        </p:txBody>
      </p:sp>
      <p:sp>
        <p:nvSpPr>
          <p:cNvPr id="210" name="Google Shape;210;p7"/>
          <p:cNvSpPr/>
          <p:nvPr/>
        </p:nvSpPr>
        <p:spPr>
          <a:xfrm>
            <a:off x="1211923" y="2533693"/>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11" name="Google Shape;211;p7"/>
          <p:cNvSpPr/>
          <p:nvPr/>
        </p:nvSpPr>
        <p:spPr>
          <a:xfrm>
            <a:off x="2037888" y="2504132"/>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aphicFrame>
        <p:nvGraphicFramePr>
          <p:cNvPr id="212" name="Google Shape;212;p7"/>
          <p:cNvGraphicFramePr/>
          <p:nvPr/>
        </p:nvGraphicFramePr>
        <p:xfrm>
          <a:off x="471220" y="3657760"/>
          <a:ext cx="2743200" cy="2743200"/>
        </p:xfrm>
        <a:graphic>
          <a:graphicData uri="http://schemas.openxmlformats.org/drawingml/2006/chart">
            <c:chart r:id="rId3"/>
          </a:graphicData>
        </a:graphic>
      </p:graphicFrame>
      <p:cxnSp>
        <p:nvCxnSpPr>
          <p:cNvPr id="213" name="Google Shape;213;p7"/>
          <p:cNvCxnSpPr/>
          <p:nvPr/>
        </p:nvCxnSpPr>
        <p:spPr>
          <a:xfrm>
            <a:off x="3846440" y="1171489"/>
            <a:ext cx="0" cy="4972543"/>
          </a:xfrm>
          <a:prstGeom prst="straightConnector1">
            <a:avLst/>
          </a:prstGeom>
          <a:noFill/>
          <a:ln cap="flat" cmpd="sng" w="9525">
            <a:solidFill>
              <a:srgbClr val="096CC5"/>
            </a:solidFill>
            <a:prstDash val="solid"/>
            <a:round/>
            <a:headEnd len="sm" w="sm" type="none"/>
            <a:tailEnd len="sm" w="sm" type="none"/>
          </a:ln>
        </p:spPr>
      </p:cxnSp>
      <p:cxnSp>
        <p:nvCxnSpPr>
          <p:cNvPr id="214" name="Google Shape;214;p7"/>
          <p:cNvCxnSpPr/>
          <p:nvPr/>
        </p:nvCxnSpPr>
        <p:spPr>
          <a:xfrm>
            <a:off x="8355760" y="1181100"/>
            <a:ext cx="0" cy="4972543"/>
          </a:xfrm>
          <a:prstGeom prst="straightConnector1">
            <a:avLst/>
          </a:prstGeom>
          <a:noFill/>
          <a:ln cap="flat" cmpd="sng" w="9525">
            <a:solidFill>
              <a:srgbClr val="096CC5"/>
            </a:solidFill>
            <a:prstDash val="solid"/>
            <a:round/>
            <a:headEnd len="sm" w="sm" type="none"/>
            <a:tailEnd len="sm" w="sm" type="none"/>
          </a:ln>
        </p:spPr>
      </p:cxnSp>
      <p:graphicFrame>
        <p:nvGraphicFramePr>
          <p:cNvPr id="215" name="Google Shape;215;p7"/>
          <p:cNvGraphicFramePr/>
          <p:nvPr/>
        </p:nvGraphicFramePr>
        <p:xfrm>
          <a:off x="4746580" y="3657600"/>
          <a:ext cx="2743200" cy="2743200"/>
        </p:xfrm>
        <a:graphic>
          <a:graphicData uri="http://schemas.openxmlformats.org/drawingml/2006/chart">
            <c:chart r:id="rId4"/>
          </a:graphicData>
        </a:graphic>
      </p:graphicFrame>
      <p:graphicFrame>
        <p:nvGraphicFramePr>
          <p:cNvPr id="216" name="Google Shape;216;p7"/>
          <p:cNvGraphicFramePr/>
          <p:nvPr/>
        </p:nvGraphicFramePr>
        <p:xfrm>
          <a:off x="8717140" y="3657600"/>
          <a:ext cx="2743200" cy="2743200"/>
        </p:xfrm>
        <a:graphic>
          <a:graphicData uri="http://schemas.openxmlformats.org/drawingml/2006/chart">
            <c:chart r:id="rId5"/>
          </a:graphicData>
        </a:graphic>
      </p:graphicFrame>
      <p:sp>
        <p:nvSpPr>
          <p:cNvPr id="217" name="Google Shape;217;p7"/>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18" name="Google Shape;218;p7"/>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19" name="Google Shape;219;p7"/>
          <p:cNvSpPr txBox="1"/>
          <p:nvPr/>
        </p:nvSpPr>
        <p:spPr>
          <a:xfrm>
            <a:off x="6040470"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51%</a:t>
            </a:r>
            <a:endParaRPr/>
          </a:p>
        </p:txBody>
      </p:sp>
      <p:sp>
        <p:nvSpPr>
          <p:cNvPr id="220" name="Google Shape;220;p7"/>
          <p:cNvSpPr txBox="1"/>
          <p:nvPr/>
        </p:nvSpPr>
        <p:spPr>
          <a:xfrm>
            <a:off x="5232847"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49%</a:t>
            </a:r>
            <a:endParaRPr/>
          </a:p>
        </p:txBody>
      </p:sp>
      <p:sp>
        <p:nvSpPr>
          <p:cNvPr id="221" name="Google Shape;221;p7"/>
          <p:cNvSpPr/>
          <p:nvPr/>
        </p:nvSpPr>
        <p:spPr>
          <a:xfrm>
            <a:off x="506605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35-54</a:t>
            </a:r>
            <a:endParaRPr/>
          </a:p>
        </p:txBody>
      </p:sp>
      <p:sp>
        <p:nvSpPr>
          <p:cNvPr id="222" name="Google Shape;222;p7"/>
          <p:cNvSpPr/>
          <p:nvPr/>
        </p:nvSpPr>
        <p:spPr>
          <a:xfrm>
            <a:off x="5379618" y="2442174"/>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23" name="Google Shape;223;p7"/>
          <p:cNvSpPr/>
          <p:nvPr/>
        </p:nvSpPr>
        <p:spPr>
          <a:xfrm>
            <a:off x="6194763" y="2442174"/>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24" name="Google Shape;224;p7"/>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25" name="Google Shape;225;p7"/>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26" name="Google Shape;226;p7"/>
          <p:cNvSpPr txBox="1"/>
          <p:nvPr/>
        </p:nvSpPr>
        <p:spPr>
          <a:xfrm>
            <a:off x="10129913"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54%</a:t>
            </a:r>
            <a:endParaRPr/>
          </a:p>
        </p:txBody>
      </p:sp>
      <p:sp>
        <p:nvSpPr>
          <p:cNvPr id="227" name="Google Shape;227;p7"/>
          <p:cNvSpPr txBox="1"/>
          <p:nvPr/>
        </p:nvSpPr>
        <p:spPr>
          <a:xfrm>
            <a:off x="9328337" y="19077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46%</a:t>
            </a:r>
            <a:endParaRPr/>
          </a:p>
        </p:txBody>
      </p:sp>
      <p:sp>
        <p:nvSpPr>
          <p:cNvPr id="228" name="Google Shape;228;p7"/>
          <p:cNvSpPr/>
          <p:nvPr/>
        </p:nvSpPr>
        <p:spPr>
          <a:xfrm>
            <a:off x="9097188"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55+</a:t>
            </a:r>
            <a:endParaRPr/>
          </a:p>
        </p:txBody>
      </p:sp>
      <p:sp>
        <p:nvSpPr>
          <p:cNvPr id="229" name="Google Shape;229;p7"/>
          <p:cNvSpPr/>
          <p:nvPr/>
        </p:nvSpPr>
        <p:spPr>
          <a:xfrm>
            <a:off x="9463657" y="2465508"/>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30" name="Google Shape;230;p7"/>
          <p:cNvSpPr/>
          <p:nvPr/>
        </p:nvSpPr>
        <p:spPr>
          <a:xfrm>
            <a:off x="10293121" y="2459251"/>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7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PRIORITIZING SPENDING CUTS: </a:t>
            </a:r>
            <a:br>
              <a:rPr lang="en-US">
                <a:solidFill>
                  <a:schemeClr val="dk1"/>
                </a:solidFill>
              </a:rPr>
            </a:br>
            <a:r>
              <a:rPr lang="en-US">
                <a:solidFill>
                  <a:schemeClr val="dk1"/>
                </a:solidFill>
              </a:rPr>
              <a:t>ESSENTIALITY, COUNTRY</a:t>
            </a:r>
            <a:endParaRPr/>
          </a:p>
        </p:txBody>
      </p:sp>
      <p:sp>
        <p:nvSpPr>
          <p:cNvPr id="1047" name="Google Shape;1047;p70"/>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“If you had to cut household spending, how would you prioritize your cuts?” Percentage of responses marked “Essential”</a:t>
            </a:r>
            <a:endParaRPr/>
          </a:p>
        </p:txBody>
      </p:sp>
      <p:pic>
        <p:nvPicPr>
          <p:cNvPr descr="Icon&#10;&#10;Description automatically generated" id="1048" name="Google Shape;1048;p70"/>
          <p:cNvPicPr preferRelativeResize="0"/>
          <p:nvPr/>
        </p:nvPicPr>
        <p:blipFill rotWithShape="1">
          <a:blip r:embed="rId3">
            <a:alphaModFix/>
          </a:blip>
          <a:srcRect b="0" l="0" r="0" t="0"/>
          <a:stretch/>
        </p:blipFill>
        <p:spPr>
          <a:xfrm>
            <a:off x="742200" y="851024"/>
            <a:ext cx="457200" cy="457200"/>
          </a:xfrm>
          <a:prstGeom prst="rect">
            <a:avLst/>
          </a:prstGeom>
          <a:noFill/>
          <a:ln>
            <a:noFill/>
          </a:ln>
        </p:spPr>
      </p:pic>
      <p:sp>
        <p:nvSpPr>
          <p:cNvPr id="1049" name="Google Shape;1049;p70"/>
          <p:cNvSpPr txBox="1"/>
          <p:nvPr/>
        </p:nvSpPr>
        <p:spPr>
          <a:xfrm>
            <a:off x="1199400" y="851024"/>
            <a:ext cx="10892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For all but over the counter medication, Indian respondents over-index significantly, showing the highest essential responses.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Korean respondents come close to matching them for essentiality of core vitamins and minerals (58% compared to 59% from India).</a:t>
            </a:r>
            <a:endParaRPr b="0" i="0" sz="1400" u="none" cap="none" strike="noStrike">
              <a:solidFill>
                <a:srgbClr val="000000"/>
              </a:solidFill>
              <a:latin typeface="Arial"/>
              <a:ea typeface="Arial"/>
              <a:cs typeface="Arial"/>
              <a:sym typeface="Arial"/>
            </a:endParaRPr>
          </a:p>
        </p:txBody>
      </p:sp>
      <p:graphicFrame>
        <p:nvGraphicFramePr>
          <p:cNvPr id="1050" name="Google Shape;1050;p70"/>
          <p:cNvGraphicFramePr/>
          <p:nvPr/>
        </p:nvGraphicFramePr>
        <p:xfrm>
          <a:off x="206734" y="1512986"/>
          <a:ext cx="11985266" cy="5070693"/>
        </p:xfrm>
        <a:graphic>
          <a:graphicData uri="http://schemas.openxmlformats.org/drawingml/2006/chart">
            <c:chart r:id="rId4"/>
          </a:graphicData>
        </a:graphic>
      </p:graphicFrame>
      <p:sp>
        <p:nvSpPr>
          <p:cNvPr id="1051" name="Google Shape;1051;p70"/>
          <p:cNvSpPr/>
          <p:nvPr/>
        </p:nvSpPr>
        <p:spPr>
          <a:xfrm>
            <a:off x="678509" y="2070522"/>
            <a:ext cx="1524001" cy="4177505"/>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52" name="Google Shape;1052;p70"/>
          <p:cNvSpPr/>
          <p:nvPr/>
        </p:nvSpPr>
        <p:spPr>
          <a:xfrm>
            <a:off x="4956313" y="2070522"/>
            <a:ext cx="1463040" cy="4177505"/>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7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PRIORITIZING SPENDING CUTS: US</a:t>
            </a:r>
            <a:endParaRPr/>
          </a:p>
        </p:txBody>
      </p:sp>
      <p:sp>
        <p:nvSpPr>
          <p:cNvPr id="1058" name="Google Shape;1058;p71"/>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Question: “If you had to cut household spending, how would you prioritize your cuts?”</a:t>
            </a:r>
            <a:endParaRPr/>
          </a:p>
        </p:txBody>
      </p:sp>
      <p:pic>
        <p:nvPicPr>
          <p:cNvPr descr="Icon&#10;&#10;Description automatically generated" id="1059" name="Google Shape;1059;p71"/>
          <p:cNvPicPr preferRelativeResize="0"/>
          <p:nvPr/>
        </p:nvPicPr>
        <p:blipFill rotWithShape="1">
          <a:blip r:embed="rId3">
            <a:alphaModFix/>
          </a:blip>
          <a:srcRect b="0" l="0" r="0" t="0"/>
          <a:stretch/>
        </p:blipFill>
        <p:spPr>
          <a:xfrm>
            <a:off x="838200" y="719137"/>
            <a:ext cx="457200" cy="457200"/>
          </a:xfrm>
          <a:prstGeom prst="rect">
            <a:avLst/>
          </a:prstGeom>
          <a:noFill/>
          <a:ln>
            <a:noFill/>
          </a:ln>
        </p:spPr>
      </p:pic>
      <p:sp>
        <p:nvSpPr>
          <p:cNvPr id="1060" name="Google Shape;1060;p71"/>
          <p:cNvSpPr txBox="1"/>
          <p:nvPr/>
        </p:nvSpPr>
        <p:spPr>
          <a:xfrm>
            <a:off x="1295400" y="719137"/>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Core vitamins and minerals have the largest essential response, as well as the lowest response for non-essential.</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Mental health support has the most extreme responses with high essentiality as well as high non-essential with relatively few middle responses..</a:t>
            </a:r>
            <a:endParaRPr b="0" i="0" sz="1800" u="none" cap="none" strike="noStrike">
              <a:solidFill>
                <a:srgbClr val="000000"/>
              </a:solidFill>
              <a:latin typeface="Arial"/>
              <a:ea typeface="Arial"/>
              <a:cs typeface="Arial"/>
              <a:sym typeface="Arial"/>
            </a:endParaRPr>
          </a:p>
        </p:txBody>
      </p:sp>
      <p:graphicFrame>
        <p:nvGraphicFramePr>
          <p:cNvPr id="1061" name="Google Shape;1061;p71"/>
          <p:cNvGraphicFramePr/>
          <p:nvPr/>
        </p:nvGraphicFramePr>
        <p:xfrm>
          <a:off x="214685" y="1582309"/>
          <a:ext cx="11977315" cy="4810539"/>
        </p:xfrm>
        <a:graphic>
          <a:graphicData uri="http://schemas.openxmlformats.org/drawingml/2006/chart">
            <c:chart r:id="rId4"/>
          </a:graphicData>
        </a:graphic>
      </p:graphicFrame>
      <p:sp>
        <p:nvSpPr>
          <p:cNvPr id="1062" name="Google Shape;1062;p71"/>
          <p:cNvSpPr/>
          <p:nvPr/>
        </p:nvSpPr>
        <p:spPr>
          <a:xfrm>
            <a:off x="214685" y="1724395"/>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63" name="Google Shape;1063;p71"/>
          <p:cNvSpPr/>
          <p:nvPr/>
        </p:nvSpPr>
        <p:spPr>
          <a:xfrm>
            <a:off x="214685" y="2719235"/>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7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PRIORITIZING SPENDING CUTS: UK</a:t>
            </a:r>
            <a:endParaRPr>
              <a:solidFill>
                <a:schemeClr val="dk1"/>
              </a:solidFill>
            </a:endParaRPr>
          </a:p>
        </p:txBody>
      </p:sp>
      <p:sp>
        <p:nvSpPr>
          <p:cNvPr id="1069" name="Google Shape;1069;p72"/>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UK n=168. Question: “If you had to cut household spending, how would you prioritize your cuts?”</a:t>
            </a:r>
            <a:endParaRPr/>
          </a:p>
        </p:txBody>
      </p:sp>
      <p:pic>
        <p:nvPicPr>
          <p:cNvPr descr="Icon&#10;&#10;Description automatically generated" id="1070" name="Google Shape;1070;p72"/>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071" name="Google Shape;1071;p72"/>
          <p:cNvSpPr txBox="1"/>
          <p:nvPr/>
        </p:nvSpPr>
        <p:spPr>
          <a:xfrm>
            <a:off x="1295400" y="791024"/>
            <a:ext cx="100584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UK responses see mental health support fall being specialty supplements in terms of essentiality.</a:t>
            </a:r>
            <a:endParaRPr/>
          </a:p>
        </p:txBody>
      </p:sp>
      <p:graphicFrame>
        <p:nvGraphicFramePr>
          <p:cNvPr id="1072" name="Google Shape;1072;p72"/>
          <p:cNvGraphicFramePr/>
          <p:nvPr/>
        </p:nvGraphicFramePr>
        <p:xfrm>
          <a:off x="214685" y="1415333"/>
          <a:ext cx="11977315" cy="4977516"/>
        </p:xfrm>
        <a:graphic>
          <a:graphicData uri="http://schemas.openxmlformats.org/drawingml/2006/chart">
            <c:chart r:id="rId4"/>
          </a:graphicData>
        </a:graphic>
      </p:graphicFrame>
      <p:sp>
        <p:nvSpPr>
          <p:cNvPr id="1073" name="Google Shape;1073;p72"/>
          <p:cNvSpPr/>
          <p:nvPr/>
        </p:nvSpPr>
        <p:spPr>
          <a:xfrm>
            <a:off x="214685" y="1556496"/>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74" name="Google Shape;1074;p72"/>
          <p:cNvSpPr/>
          <p:nvPr/>
        </p:nvSpPr>
        <p:spPr>
          <a:xfrm>
            <a:off x="214685" y="2053394"/>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graphicFrame>
        <p:nvGraphicFramePr>
          <p:cNvPr id="1079" name="Google Shape;1079;p73"/>
          <p:cNvGraphicFramePr/>
          <p:nvPr/>
        </p:nvGraphicFramePr>
        <p:xfrm>
          <a:off x="214685" y="1529646"/>
          <a:ext cx="11977315" cy="4847299"/>
        </p:xfrm>
        <a:graphic>
          <a:graphicData uri="http://schemas.openxmlformats.org/drawingml/2006/chart">
            <c:chart r:id="rId3"/>
          </a:graphicData>
        </a:graphic>
      </p:graphicFrame>
      <p:sp>
        <p:nvSpPr>
          <p:cNvPr id="1080" name="Google Shape;1080;p7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PRIORITIZING SPENDING CUTS: DE</a:t>
            </a:r>
            <a:endParaRPr/>
          </a:p>
        </p:txBody>
      </p:sp>
      <p:sp>
        <p:nvSpPr>
          <p:cNvPr id="1081" name="Google Shape;1081;p73"/>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DE n=203. Question: “If you had to cut household spending, how would you prioritize your cuts?”</a:t>
            </a:r>
            <a:endParaRPr/>
          </a:p>
        </p:txBody>
      </p:sp>
      <p:pic>
        <p:nvPicPr>
          <p:cNvPr descr="Icon&#10;&#10;Description automatically generated" id="1082" name="Google Shape;1082;p73"/>
          <p:cNvPicPr preferRelativeResize="0"/>
          <p:nvPr/>
        </p:nvPicPr>
        <p:blipFill rotWithShape="1">
          <a:blip r:embed="rId4">
            <a:alphaModFix/>
          </a:blip>
          <a:srcRect b="0" l="0" r="0" t="0"/>
          <a:stretch/>
        </p:blipFill>
        <p:spPr>
          <a:xfrm>
            <a:off x="838200" y="791024"/>
            <a:ext cx="457200" cy="457200"/>
          </a:xfrm>
          <a:prstGeom prst="rect">
            <a:avLst/>
          </a:prstGeom>
          <a:noFill/>
          <a:ln>
            <a:noFill/>
          </a:ln>
        </p:spPr>
      </p:pic>
      <p:sp>
        <p:nvSpPr>
          <p:cNvPr id="1083" name="Google Shape;1083;p73"/>
          <p:cNvSpPr txBox="1"/>
          <p:nvPr/>
        </p:nvSpPr>
        <p:spPr>
          <a:xfrm>
            <a:off x="1295400" y="791024"/>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German respondents are the only group to not have core supplements as their top essential response; in this case it is actually specialty supplements.</a:t>
            </a:r>
            <a:endParaRPr b="0" i="0" sz="1800" u="none" cap="none" strike="noStrike">
              <a:solidFill>
                <a:srgbClr val="000000"/>
              </a:solidFill>
              <a:latin typeface="Arial"/>
              <a:ea typeface="Arial"/>
              <a:cs typeface="Arial"/>
              <a:sym typeface="Arial"/>
            </a:endParaRPr>
          </a:p>
        </p:txBody>
      </p:sp>
      <p:sp>
        <p:nvSpPr>
          <p:cNvPr id="1084" name="Google Shape;1084;p73"/>
          <p:cNvSpPr/>
          <p:nvPr/>
        </p:nvSpPr>
        <p:spPr>
          <a:xfrm>
            <a:off x="214685" y="1661178"/>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85" name="Google Shape;1085;p73"/>
          <p:cNvSpPr/>
          <p:nvPr/>
        </p:nvSpPr>
        <p:spPr>
          <a:xfrm>
            <a:off x="214685" y="2156018"/>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74"/>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PRIORITIZING SPENDING CUTS: IT</a:t>
            </a:r>
            <a:endParaRPr/>
          </a:p>
        </p:txBody>
      </p:sp>
      <p:sp>
        <p:nvSpPr>
          <p:cNvPr id="1091" name="Google Shape;1091;p74"/>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IT n=247. Question: “If you had to cut household spending, how would you prioritize your cuts?”</a:t>
            </a:r>
            <a:endParaRPr/>
          </a:p>
        </p:txBody>
      </p:sp>
      <p:pic>
        <p:nvPicPr>
          <p:cNvPr descr="Icon&#10;&#10;Description automatically generated" id="1092" name="Google Shape;1092;p74"/>
          <p:cNvPicPr preferRelativeResize="0"/>
          <p:nvPr/>
        </p:nvPicPr>
        <p:blipFill rotWithShape="1">
          <a:blip r:embed="rId3">
            <a:alphaModFix/>
          </a:blip>
          <a:srcRect b="0" l="0" r="0" t="0"/>
          <a:stretch/>
        </p:blipFill>
        <p:spPr>
          <a:xfrm>
            <a:off x="838200" y="719137"/>
            <a:ext cx="457200" cy="457200"/>
          </a:xfrm>
          <a:prstGeom prst="rect">
            <a:avLst/>
          </a:prstGeom>
          <a:noFill/>
          <a:ln>
            <a:noFill/>
          </a:ln>
        </p:spPr>
      </p:pic>
      <p:sp>
        <p:nvSpPr>
          <p:cNvPr id="1093" name="Google Shape;1093;p74"/>
          <p:cNvSpPr txBox="1"/>
          <p:nvPr/>
        </p:nvSpPr>
        <p:spPr>
          <a:xfrm>
            <a:off x="1295400" y="719137"/>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Like in the US, Italian respondents have a high regard for mental health support, marking it second behind just core supplements and more essential than specialty supplements.</a:t>
            </a:r>
            <a:endParaRPr b="0" i="0" sz="1800" u="none" cap="none" strike="noStrike">
              <a:solidFill>
                <a:srgbClr val="000000"/>
              </a:solidFill>
              <a:latin typeface="Arial"/>
              <a:ea typeface="Arial"/>
              <a:cs typeface="Arial"/>
              <a:sym typeface="Arial"/>
            </a:endParaRPr>
          </a:p>
        </p:txBody>
      </p:sp>
      <p:graphicFrame>
        <p:nvGraphicFramePr>
          <p:cNvPr id="1094" name="Google Shape;1094;p74"/>
          <p:cNvGraphicFramePr/>
          <p:nvPr/>
        </p:nvGraphicFramePr>
        <p:xfrm>
          <a:off x="214685" y="1358211"/>
          <a:ext cx="11977315" cy="5034638"/>
        </p:xfrm>
        <a:graphic>
          <a:graphicData uri="http://schemas.openxmlformats.org/drawingml/2006/chart">
            <c:chart r:id="rId4"/>
          </a:graphicData>
        </a:graphic>
      </p:graphicFrame>
      <p:sp>
        <p:nvSpPr>
          <p:cNvPr id="1095" name="Google Shape;1095;p74"/>
          <p:cNvSpPr/>
          <p:nvPr/>
        </p:nvSpPr>
        <p:spPr>
          <a:xfrm>
            <a:off x="214685" y="1507939"/>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96" name="Google Shape;1096;p74"/>
          <p:cNvSpPr/>
          <p:nvPr/>
        </p:nvSpPr>
        <p:spPr>
          <a:xfrm>
            <a:off x="214685" y="2564352"/>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7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PRIORITIZING SPENDING CUTS: KR</a:t>
            </a:r>
            <a:endParaRPr>
              <a:solidFill>
                <a:schemeClr val="dk1"/>
              </a:solidFill>
            </a:endParaRPr>
          </a:p>
        </p:txBody>
      </p:sp>
      <p:sp>
        <p:nvSpPr>
          <p:cNvPr id="1102" name="Google Shape;1102;p75"/>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KR n=316. Question: “If you had to cut household spending, how would you prioritize your cuts?”</a:t>
            </a:r>
            <a:endParaRPr/>
          </a:p>
        </p:txBody>
      </p:sp>
      <p:pic>
        <p:nvPicPr>
          <p:cNvPr descr="Icon&#10;&#10;Description automatically generated" id="1103" name="Google Shape;1103;p75"/>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104" name="Google Shape;1104;p75"/>
          <p:cNvSpPr txBox="1"/>
          <p:nvPr/>
        </p:nvSpPr>
        <p:spPr>
          <a:xfrm>
            <a:off x="1295400" y="791024"/>
            <a:ext cx="100584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 Korean essential response for core supplements is particularly high at 58%.</a:t>
            </a:r>
            <a:endParaRPr b="0" i="0" sz="1800" u="none" cap="none" strike="noStrike">
              <a:solidFill>
                <a:srgbClr val="000000"/>
              </a:solidFill>
              <a:latin typeface="Arial"/>
              <a:ea typeface="Arial"/>
              <a:cs typeface="Arial"/>
              <a:sym typeface="Arial"/>
            </a:endParaRPr>
          </a:p>
        </p:txBody>
      </p:sp>
      <p:graphicFrame>
        <p:nvGraphicFramePr>
          <p:cNvPr id="1105" name="Google Shape;1105;p75"/>
          <p:cNvGraphicFramePr/>
          <p:nvPr/>
        </p:nvGraphicFramePr>
        <p:xfrm>
          <a:off x="214685" y="1358211"/>
          <a:ext cx="11977315" cy="5034638"/>
        </p:xfrm>
        <a:graphic>
          <a:graphicData uri="http://schemas.openxmlformats.org/drawingml/2006/chart">
            <c:chart r:id="rId4"/>
          </a:graphicData>
        </a:graphic>
      </p:graphicFrame>
      <p:sp>
        <p:nvSpPr>
          <p:cNvPr id="1106" name="Google Shape;1106;p75"/>
          <p:cNvSpPr/>
          <p:nvPr/>
        </p:nvSpPr>
        <p:spPr>
          <a:xfrm>
            <a:off x="214685" y="1529647"/>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7" name="Google Shape;1107;p75"/>
          <p:cNvSpPr/>
          <p:nvPr/>
        </p:nvSpPr>
        <p:spPr>
          <a:xfrm>
            <a:off x="214685" y="2025275"/>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7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PRIORITIZING SPENDING CUTS: AU</a:t>
            </a:r>
            <a:endParaRPr/>
          </a:p>
        </p:txBody>
      </p:sp>
      <p:sp>
        <p:nvSpPr>
          <p:cNvPr id="1113" name="Google Shape;1113;p76"/>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AU n=197. Question: “If you had to cut household spending, how would you prioritize your cuts?”</a:t>
            </a:r>
            <a:endParaRPr/>
          </a:p>
        </p:txBody>
      </p:sp>
      <p:pic>
        <p:nvPicPr>
          <p:cNvPr descr="Icon&#10;&#10;Description automatically generated" id="1114" name="Google Shape;1114;p76"/>
          <p:cNvPicPr preferRelativeResize="0"/>
          <p:nvPr/>
        </p:nvPicPr>
        <p:blipFill rotWithShape="1">
          <a:blip r:embed="rId3">
            <a:alphaModFix/>
          </a:blip>
          <a:srcRect b="0" l="0" r="0" t="0"/>
          <a:stretch/>
        </p:blipFill>
        <p:spPr>
          <a:xfrm>
            <a:off x="838200" y="733515"/>
            <a:ext cx="457200" cy="457200"/>
          </a:xfrm>
          <a:prstGeom prst="rect">
            <a:avLst/>
          </a:prstGeom>
          <a:noFill/>
          <a:ln>
            <a:noFill/>
          </a:ln>
        </p:spPr>
      </p:pic>
      <p:sp>
        <p:nvSpPr>
          <p:cNvPr id="1115" name="Google Shape;1115;p76"/>
          <p:cNvSpPr txBox="1"/>
          <p:nvPr/>
        </p:nvSpPr>
        <p:spPr>
          <a:xfrm>
            <a:off x="1295400" y="733515"/>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Australian respondents are the only group to not rank any category above 40% for essentiality, with only core supplements and over the counter medication over 30%.</a:t>
            </a:r>
            <a:endParaRPr b="0" i="0" sz="1800" u="none" cap="none" strike="noStrike">
              <a:solidFill>
                <a:srgbClr val="000000"/>
              </a:solidFill>
              <a:latin typeface="Arial"/>
              <a:ea typeface="Arial"/>
              <a:cs typeface="Arial"/>
              <a:sym typeface="Arial"/>
            </a:endParaRPr>
          </a:p>
        </p:txBody>
      </p:sp>
      <p:graphicFrame>
        <p:nvGraphicFramePr>
          <p:cNvPr id="1116" name="Google Shape;1116;p76"/>
          <p:cNvGraphicFramePr/>
          <p:nvPr/>
        </p:nvGraphicFramePr>
        <p:xfrm>
          <a:off x="214685" y="1358211"/>
          <a:ext cx="11977315" cy="5034638"/>
        </p:xfrm>
        <a:graphic>
          <a:graphicData uri="http://schemas.openxmlformats.org/drawingml/2006/chart">
            <c:chart r:id="rId4"/>
          </a:graphicData>
        </a:graphic>
      </p:graphicFrame>
      <p:sp>
        <p:nvSpPr>
          <p:cNvPr id="1117" name="Google Shape;1117;p76"/>
          <p:cNvSpPr/>
          <p:nvPr/>
        </p:nvSpPr>
        <p:spPr>
          <a:xfrm>
            <a:off x="214685" y="1511306"/>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18" name="Google Shape;1118;p76"/>
          <p:cNvSpPr/>
          <p:nvPr/>
        </p:nvSpPr>
        <p:spPr>
          <a:xfrm>
            <a:off x="214685" y="2557179"/>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7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PRIORITIZING SPENDING CUTS: IN</a:t>
            </a:r>
            <a:endParaRPr/>
          </a:p>
        </p:txBody>
      </p:sp>
      <p:sp>
        <p:nvSpPr>
          <p:cNvPr id="1124" name="Google Shape;1124;p77"/>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IN n=367. Question: “If you had to cut household spending, how would you prioritize your cuts?”</a:t>
            </a:r>
            <a:endParaRPr/>
          </a:p>
        </p:txBody>
      </p:sp>
      <p:pic>
        <p:nvPicPr>
          <p:cNvPr descr="Icon&#10;&#10;Description automatically generated" id="1125" name="Google Shape;1125;p77"/>
          <p:cNvPicPr preferRelativeResize="0"/>
          <p:nvPr/>
        </p:nvPicPr>
        <p:blipFill rotWithShape="1">
          <a:blip r:embed="rId3">
            <a:alphaModFix/>
          </a:blip>
          <a:srcRect b="0" l="0" r="0" t="0"/>
          <a:stretch/>
        </p:blipFill>
        <p:spPr>
          <a:xfrm>
            <a:off x="838200" y="719137"/>
            <a:ext cx="457200" cy="457200"/>
          </a:xfrm>
          <a:prstGeom prst="rect">
            <a:avLst/>
          </a:prstGeom>
          <a:noFill/>
          <a:ln>
            <a:noFill/>
          </a:ln>
        </p:spPr>
      </p:pic>
      <p:sp>
        <p:nvSpPr>
          <p:cNvPr id="1126" name="Google Shape;1126;p77"/>
          <p:cNvSpPr txBox="1"/>
          <p:nvPr/>
        </p:nvSpPr>
        <p:spPr>
          <a:xfrm>
            <a:off x="1295400" y="719137"/>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Indian essential responses are the highest of this group and they have by far the highest essential responses for the purchase of natural/organic foods at 57%.</a:t>
            </a:r>
            <a:endParaRPr b="0" i="0" sz="1800" u="none" cap="none" strike="noStrike">
              <a:solidFill>
                <a:srgbClr val="000000"/>
              </a:solidFill>
              <a:latin typeface="Arial"/>
              <a:ea typeface="Arial"/>
              <a:cs typeface="Arial"/>
              <a:sym typeface="Arial"/>
            </a:endParaRPr>
          </a:p>
        </p:txBody>
      </p:sp>
      <p:graphicFrame>
        <p:nvGraphicFramePr>
          <p:cNvPr id="1127" name="Google Shape;1127;p77"/>
          <p:cNvGraphicFramePr/>
          <p:nvPr/>
        </p:nvGraphicFramePr>
        <p:xfrm>
          <a:off x="214685" y="1358211"/>
          <a:ext cx="11977315" cy="5034638"/>
        </p:xfrm>
        <a:graphic>
          <a:graphicData uri="http://schemas.openxmlformats.org/drawingml/2006/chart">
            <c:chart r:id="rId4"/>
          </a:graphicData>
        </a:graphic>
      </p:graphicFrame>
      <p:sp>
        <p:nvSpPr>
          <p:cNvPr id="1128" name="Google Shape;1128;p77"/>
          <p:cNvSpPr/>
          <p:nvPr/>
        </p:nvSpPr>
        <p:spPr>
          <a:xfrm>
            <a:off x="214685" y="1499988"/>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29" name="Google Shape;1129;p77"/>
          <p:cNvSpPr/>
          <p:nvPr/>
        </p:nvSpPr>
        <p:spPr>
          <a:xfrm>
            <a:off x="214685" y="2564352"/>
            <a:ext cx="11762630" cy="497177"/>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7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SOURCE OF INGREDIENT INFORMATION: </a:t>
            </a:r>
            <a:br>
              <a:rPr lang="en-US">
                <a:solidFill>
                  <a:schemeClr val="dk1"/>
                </a:solidFill>
              </a:rPr>
            </a:br>
            <a:r>
              <a:rPr lang="en-US">
                <a:solidFill>
                  <a:schemeClr val="dk1"/>
                </a:solidFill>
              </a:rPr>
              <a:t>COUNTRY</a:t>
            </a:r>
            <a:endParaRPr/>
          </a:p>
        </p:txBody>
      </p:sp>
      <p:sp>
        <p:nvSpPr>
          <p:cNvPr id="1135" name="Google Shape;1135;p78"/>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“When considering supplements to purchase, where do you go for ingredient information?”</a:t>
            </a:r>
            <a:endParaRPr/>
          </a:p>
        </p:txBody>
      </p:sp>
      <p:pic>
        <p:nvPicPr>
          <p:cNvPr descr="Icon&#10;&#10;Description automatically generated" id="1136" name="Google Shape;1136;p78"/>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137" name="Google Shape;1137;p78"/>
          <p:cNvSpPr txBox="1"/>
          <p:nvPr/>
        </p:nvSpPr>
        <p:spPr>
          <a:xfrm>
            <a:off x="1295400" y="789680"/>
            <a:ext cx="100584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 general web search is the number one response in the US, Germany and South Korea; a health care professional is the number one response for Italian, Australian and Indian respondents while those in the UK have brand website.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India also over-indexes for each category response.</a:t>
            </a:r>
            <a:endParaRPr b="0" i="0" sz="1400" u="none" cap="none" strike="noStrike">
              <a:solidFill>
                <a:srgbClr val="000000"/>
              </a:solidFill>
              <a:latin typeface="Arial"/>
              <a:ea typeface="Arial"/>
              <a:cs typeface="Arial"/>
              <a:sym typeface="Arial"/>
            </a:endParaRPr>
          </a:p>
        </p:txBody>
      </p:sp>
      <p:graphicFrame>
        <p:nvGraphicFramePr>
          <p:cNvPr id="1138" name="Google Shape;1138;p78"/>
          <p:cNvGraphicFramePr/>
          <p:nvPr/>
        </p:nvGraphicFramePr>
        <p:xfrm>
          <a:off x="198783" y="1657916"/>
          <a:ext cx="11993217" cy="4784490"/>
        </p:xfrm>
        <a:graphic>
          <a:graphicData uri="http://schemas.openxmlformats.org/drawingml/2006/chart">
            <c:chart r:id="rId4"/>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79"/>
          <p:cNvSpPr/>
          <p:nvPr/>
        </p:nvSpPr>
        <p:spPr>
          <a:xfrm>
            <a:off x="884451" y="0"/>
            <a:ext cx="4324157" cy="6053559"/>
          </a:xfrm>
          <a:prstGeom prst="rect">
            <a:avLst/>
          </a:prstGeom>
          <a:gradFill>
            <a:gsLst>
              <a:gs pos="0">
                <a:srgbClr val="2E3188"/>
              </a:gs>
              <a:gs pos="14000">
                <a:srgbClr val="2E3188"/>
              </a:gs>
              <a:gs pos="100000">
                <a:srgbClr val="5ABC5B"/>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44" name="Google Shape;1144;p79"/>
          <p:cNvSpPr txBox="1"/>
          <p:nvPr/>
        </p:nvSpPr>
        <p:spPr>
          <a:xfrm>
            <a:off x="6356972" y="2748273"/>
            <a:ext cx="472870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Black"/>
                <a:ea typeface="Arial Black"/>
                <a:cs typeface="Arial Black"/>
                <a:sym typeface="Arial Black"/>
              </a:rPr>
              <a:t>BRANDED INGREDIENTS</a:t>
            </a:r>
            <a:endParaRPr b="0" i="0" sz="1400" u="none" cap="none" strike="noStrike">
              <a:solidFill>
                <a:srgbClr val="000000"/>
              </a:solidFill>
              <a:latin typeface="Arial"/>
              <a:ea typeface="Arial"/>
              <a:cs typeface="Arial"/>
              <a:sym typeface="Arial"/>
            </a:endParaRPr>
          </a:p>
        </p:txBody>
      </p:sp>
      <p:pic>
        <p:nvPicPr>
          <p:cNvPr descr="A white bottle next to a bowl of fruit&#10;&#10;Description automatically generated" id="1145" name="Google Shape;1145;p79"/>
          <p:cNvPicPr preferRelativeResize="0"/>
          <p:nvPr>
            <p:ph idx="2" type="pic"/>
          </p:nvPr>
        </p:nvPicPr>
        <p:blipFill rotWithShape="1">
          <a:blip r:embed="rId3">
            <a:alphaModFix/>
          </a:blip>
          <a:srcRect b="0" l="25948" r="25948" t="0"/>
          <a:stretch/>
        </p:blipFill>
        <p:spPr>
          <a:xfrm>
            <a:off x="717550" y="0"/>
            <a:ext cx="4233863" cy="5865813"/>
          </a:xfrm>
          <a:prstGeom prst="rect">
            <a:avLst/>
          </a:prstGeom>
          <a:solidFill>
            <a:schemeClr val="lt1"/>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US</a:t>
            </a:r>
            <a:endParaRPr/>
          </a:p>
        </p:txBody>
      </p:sp>
      <p:sp>
        <p:nvSpPr>
          <p:cNvPr id="236" name="Google Shape;236;p8"/>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a:t>
            </a:r>
            <a:endParaRPr/>
          </a:p>
        </p:txBody>
      </p:sp>
      <p:sp>
        <p:nvSpPr>
          <p:cNvPr id="237" name="Google Shape;237;p8"/>
          <p:cNvSpPr txBox="1"/>
          <p:nvPr/>
        </p:nvSpPr>
        <p:spPr>
          <a:xfrm>
            <a:off x="2960704" y="3117182"/>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55%</a:t>
            </a:r>
            <a:endParaRPr/>
          </a:p>
        </p:txBody>
      </p:sp>
      <p:sp>
        <p:nvSpPr>
          <p:cNvPr id="238" name="Google Shape;238;p8"/>
          <p:cNvSpPr txBox="1"/>
          <p:nvPr/>
        </p:nvSpPr>
        <p:spPr>
          <a:xfrm>
            <a:off x="1386495" y="3153999"/>
            <a:ext cx="95174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45%</a:t>
            </a:r>
            <a:endParaRPr/>
          </a:p>
        </p:txBody>
      </p:sp>
      <p:sp>
        <p:nvSpPr>
          <p:cNvPr id="239" name="Google Shape;239;p8"/>
          <p:cNvSpPr/>
          <p:nvPr/>
        </p:nvSpPr>
        <p:spPr>
          <a:xfrm flipH="1" rot="-5400000">
            <a:off x="3285562" y="3190875"/>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40" name="Google Shape;240;p8"/>
          <p:cNvSpPr/>
          <p:nvPr/>
        </p:nvSpPr>
        <p:spPr>
          <a:xfrm flipH="1" rot="-5400000">
            <a:off x="1753528" y="3192563"/>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41" name="Google Shape;241;p8"/>
          <p:cNvSpPr/>
          <p:nvPr/>
        </p:nvSpPr>
        <p:spPr>
          <a:xfrm>
            <a:off x="454579" y="2059982"/>
            <a:ext cx="887977" cy="1685473"/>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42" name="Google Shape;242;p8"/>
          <p:cNvSpPr/>
          <p:nvPr/>
        </p:nvSpPr>
        <p:spPr>
          <a:xfrm>
            <a:off x="2272847" y="2067874"/>
            <a:ext cx="748969" cy="166968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43" name="Google Shape;243;p8"/>
          <p:cNvSpPr txBox="1"/>
          <p:nvPr/>
        </p:nvSpPr>
        <p:spPr>
          <a:xfrm>
            <a:off x="596922" y="4583205"/>
            <a:ext cx="3148140" cy="115973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More men than women.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Female n=210</a:t>
            </a:r>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Male n=263</a:t>
            </a:r>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Non-Binary n=1</a:t>
            </a:r>
            <a:endParaRPr b="0" i="0" sz="1600" u="none" cap="none" strike="noStrike">
              <a:solidFill>
                <a:srgbClr val="000000"/>
              </a:solidFill>
              <a:latin typeface="Arial"/>
              <a:ea typeface="Arial"/>
              <a:cs typeface="Arial"/>
              <a:sym typeface="Arial"/>
            </a:endParaRPr>
          </a:p>
        </p:txBody>
      </p:sp>
      <p:graphicFrame>
        <p:nvGraphicFramePr>
          <p:cNvPr id="244" name="Google Shape;244;p8"/>
          <p:cNvGraphicFramePr/>
          <p:nvPr/>
        </p:nvGraphicFramePr>
        <p:xfrm>
          <a:off x="4188348" y="1096715"/>
          <a:ext cx="3815304" cy="3565161"/>
        </p:xfrm>
        <a:graphic>
          <a:graphicData uri="http://schemas.openxmlformats.org/drawingml/2006/chart">
            <c:chart r:id="rId3"/>
          </a:graphicData>
        </a:graphic>
      </p:graphicFrame>
      <p:sp>
        <p:nvSpPr>
          <p:cNvPr id="245" name="Google Shape;245;p8"/>
          <p:cNvSpPr txBox="1"/>
          <p:nvPr/>
        </p:nvSpPr>
        <p:spPr>
          <a:xfrm>
            <a:off x="5657183" y="2863817"/>
            <a:ext cx="87763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AGE</a:t>
            </a:r>
            <a:endParaRPr/>
          </a:p>
        </p:txBody>
      </p:sp>
      <p:graphicFrame>
        <p:nvGraphicFramePr>
          <p:cNvPr id="246" name="Google Shape;246;p8"/>
          <p:cNvGraphicFramePr/>
          <p:nvPr/>
        </p:nvGraphicFramePr>
        <p:xfrm>
          <a:off x="8067234" y="1206448"/>
          <a:ext cx="3815304" cy="3565161"/>
        </p:xfrm>
        <a:graphic>
          <a:graphicData uri="http://schemas.openxmlformats.org/drawingml/2006/chart">
            <c:chart r:id="rId4"/>
          </a:graphicData>
        </a:graphic>
      </p:graphicFrame>
      <p:sp>
        <p:nvSpPr>
          <p:cNvPr id="247" name="Google Shape;247;p8"/>
          <p:cNvSpPr txBox="1"/>
          <p:nvPr/>
        </p:nvSpPr>
        <p:spPr>
          <a:xfrm>
            <a:off x="9322874"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Black"/>
              <a:buNone/>
            </a:pPr>
            <a:r>
              <a:rPr b="1" i="0" lang="en-US" sz="1800" u="none" cap="none" strike="noStrike">
                <a:solidFill>
                  <a:srgbClr val="000000"/>
                </a:solidFill>
                <a:latin typeface="Arial Black"/>
                <a:ea typeface="Arial Black"/>
                <a:cs typeface="Arial Black"/>
                <a:sym typeface="Arial Black"/>
              </a:rPr>
              <a:t>INCOME</a:t>
            </a:r>
            <a:endParaRPr/>
          </a:p>
        </p:txBody>
      </p:sp>
      <p:sp>
        <p:nvSpPr>
          <p:cNvPr id="248" name="Google Shape;248;p8"/>
          <p:cNvSpPr txBox="1"/>
          <p:nvPr/>
        </p:nvSpPr>
        <p:spPr>
          <a:xfrm>
            <a:off x="8267704" y="4583205"/>
            <a:ext cx="3614834"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 diverse balance of all income groups was achieved.</a:t>
            </a:r>
            <a:endParaRPr/>
          </a:p>
        </p:txBody>
      </p:sp>
      <p:sp>
        <p:nvSpPr>
          <p:cNvPr id="249" name="Google Shape;249;p8"/>
          <p:cNvSpPr txBox="1"/>
          <p:nvPr/>
        </p:nvSpPr>
        <p:spPr>
          <a:xfrm>
            <a:off x="4262974" y="4583205"/>
            <a:ext cx="3666053"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rgbClr val="000000"/>
                </a:solidFill>
                <a:latin typeface="Arial"/>
                <a:ea typeface="Arial"/>
                <a:cs typeface="Arial"/>
                <a:sym typeface="Arial"/>
              </a:rPr>
              <a:t>We surveyed a well-diversified set of age brackets, in this survey, across the US market, overall.</a:t>
            </a:r>
            <a:endParaRPr b="0" i="0" sz="1600" u="none" cap="none" strike="noStrike">
              <a:solidFill>
                <a:srgbClr val="000000"/>
              </a:solidFill>
              <a:latin typeface="Arial"/>
              <a:ea typeface="Arial"/>
              <a:cs typeface="Arial"/>
              <a:sym typeface="Arial"/>
            </a:endParaRPr>
          </a:p>
        </p:txBody>
      </p:sp>
      <p:cxnSp>
        <p:nvCxnSpPr>
          <p:cNvPr id="250" name="Google Shape;250;p8"/>
          <p:cNvCxnSpPr/>
          <p:nvPr/>
        </p:nvCxnSpPr>
        <p:spPr>
          <a:xfrm>
            <a:off x="4262974" y="1513761"/>
            <a:ext cx="0" cy="4403792"/>
          </a:xfrm>
          <a:prstGeom prst="straightConnector1">
            <a:avLst/>
          </a:prstGeom>
          <a:noFill/>
          <a:ln cap="flat" cmpd="sng" w="9525">
            <a:solidFill>
              <a:srgbClr val="096CC5"/>
            </a:solidFill>
            <a:prstDash val="solid"/>
            <a:round/>
            <a:headEnd len="sm" w="sm" type="none"/>
            <a:tailEnd len="sm" w="sm" type="none"/>
          </a:ln>
        </p:spPr>
      </p:cxnSp>
      <p:cxnSp>
        <p:nvCxnSpPr>
          <p:cNvPr id="251" name="Google Shape;251;p8"/>
          <p:cNvCxnSpPr/>
          <p:nvPr/>
        </p:nvCxnSpPr>
        <p:spPr>
          <a:xfrm>
            <a:off x="7929027" y="1548850"/>
            <a:ext cx="0" cy="4403792"/>
          </a:xfrm>
          <a:prstGeom prst="straightConnector1">
            <a:avLst/>
          </a:prstGeom>
          <a:noFill/>
          <a:ln cap="flat" cmpd="sng" w="9525">
            <a:solidFill>
              <a:srgbClr val="096CC5"/>
            </a:solidFill>
            <a:prstDash val="solid"/>
            <a:round/>
            <a:headEnd len="sm" w="sm" type="none"/>
            <a:tailEnd len="sm" w="sm" type="none"/>
          </a:ln>
        </p:spPr>
      </p:cxn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8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BRANDED INGREDIENTS: COUNTRY</a:t>
            </a:r>
            <a:endParaRPr/>
          </a:p>
        </p:txBody>
      </p:sp>
      <p:sp>
        <p:nvSpPr>
          <p:cNvPr id="1151" name="Google Shape;1151;p80"/>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n=308, UK n=113, DE n=109, IT n=181, KR n=184, AU n=138, IN n=293, All Respondents n=2863. Question: “When deciding which supplements to purchase, how important is the inclusion of branded or proprietary ingredients?”</a:t>
            </a:r>
            <a:endParaRPr/>
          </a:p>
        </p:txBody>
      </p:sp>
      <p:pic>
        <p:nvPicPr>
          <p:cNvPr descr="Icon&#10;&#10;Description automatically generated" id="1152" name="Google Shape;1152;p80"/>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153" name="Google Shape;1153;p80"/>
          <p:cNvSpPr txBox="1"/>
          <p:nvPr/>
        </p:nvSpPr>
        <p:spPr>
          <a:xfrm>
            <a:off x="1295400" y="791024"/>
            <a:ext cx="10058400" cy="11695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Indian respondents massively over-index for always looking for branded ingredients; their 62% for that response is almost 30% higher than the next group (US at 38%, who also mark that response as their top).</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All other countries have “I appreciate branded ingredients when I find them” as their top response (each hovering around 30-40%).</a:t>
            </a:r>
            <a:endParaRPr b="0" i="0" sz="1400" u="none" cap="none" strike="noStrike">
              <a:solidFill>
                <a:srgbClr val="000000"/>
              </a:solidFill>
              <a:latin typeface="Arial"/>
              <a:ea typeface="Arial"/>
              <a:cs typeface="Arial"/>
              <a:sym typeface="Arial"/>
            </a:endParaRPr>
          </a:p>
        </p:txBody>
      </p:sp>
      <p:graphicFrame>
        <p:nvGraphicFramePr>
          <p:cNvPr id="1154" name="Google Shape;1154;p80"/>
          <p:cNvGraphicFramePr/>
          <p:nvPr/>
        </p:nvGraphicFramePr>
        <p:xfrm>
          <a:off x="198783" y="1876508"/>
          <a:ext cx="11993217" cy="4500437"/>
        </p:xfrm>
        <a:graphic>
          <a:graphicData uri="http://schemas.openxmlformats.org/drawingml/2006/chart">
            <c:chart r:id="rId4"/>
          </a:graphicData>
        </a:graphic>
      </p:graphicFrame>
      <p:sp>
        <p:nvSpPr>
          <p:cNvPr id="1155" name="Google Shape;1155;p80"/>
          <p:cNvSpPr/>
          <p:nvPr/>
        </p:nvSpPr>
        <p:spPr>
          <a:xfrm>
            <a:off x="9016780" y="1960535"/>
            <a:ext cx="3093058" cy="1358478"/>
          </a:xfrm>
          <a:prstGeom prst="wedgeRectCallout">
            <a:avLst>
              <a:gd fmla="val -38459" name="adj1"/>
              <a:gd fmla="val 68557" name="adj2"/>
            </a:avLst>
          </a:prstGeom>
          <a:solidFill>
            <a:schemeClr val="accent2"/>
          </a:solidFill>
          <a:ln cap="flat" cmpd="sng" w="25400">
            <a:solidFill>
              <a:srgbClr val="0042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Arial"/>
                <a:ea typeface="Arial"/>
                <a:cs typeface="Arial"/>
                <a:sym typeface="Arial"/>
              </a:rPr>
              <a:t>As in last year's survey, respondents, in order to access this section, had to go a screening in which they were asked to note the label or site that did not contain a branded ingredient. The number of survey respondents that “passed” this screening is located in the footer, typically sitting at between 60% and 75% of users.</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8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BRANDED INGREDIENT </a:t>
            </a:r>
            <a:br>
              <a:rPr lang="en-US">
                <a:solidFill>
                  <a:schemeClr val="dk1"/>
                </a:solidFill>
              </a:rPr>
            </a:br>
            <a:r>
              <a:rPr lang="en-US">
                <a:solidFill>
                  <a:schemeClr val="dk1"/>
                </a:solidFill>
              </a:rPr>
              <a:t>VALUE PROPOSITION: COUNTRY</a:t>
            </a:r>
            <a:endParaRPr/>
          </a:p>
        </p:txBody>
      </p:sp>
      <p:sp>
        <p:nvSpPr>
          <p:cNvPr id="1161" name="Google Shape;1161;p81"/>
          <p:cNvSpPr txBox="1"/>
          <p:nvPr/>
        </p:nvSpPr>
        <p:spPr>
          <a:xfrm>
            <a:off x="0" y="6304002"/>
            <a:ext cx="7772400"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n=308, UK n=113, DE n=109, IT n=181, KR n=184, AU n=138, IN n=293, All Respondents n=2863. Question: “When deciding which supplements to purchase, how important are the following qualities/values related to any branded ingredient?” Percentage of responses marked “Extremely Important”</a:t>
            </a:r>
            <a:endParaRPr/>
          </a:p>
        </p:txBody>
      </p:sp>
      <p:pic>
        <p:nvPicPr>
          <p:cNvPr descr="Icon&#10;&#10;Description automatically generated" id="1162" name="Google Shape;1162;p81"/>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163" name="Google Shape;1163;p81"/>
          <p:cNvSpPr txBox="1"/>
          <p:nvPr/>
        </p:nvSpPr>
        <p:spPr>
          <a:xfrm>
            <a:off x="1295400" y="765193"/>
            <a:ext cx="10058400" cy="11695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India over-indexed for all branded ingredient categories, in some cases by more than 30%, confirming that they are putting more weight into branded ingredients when looking to buy supplements, at least, according to this survey.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There is a noticeable drop off in responses from each country past efficacy/efficacious dose as a contributing aspect of the branded ingredient proposition.</a:t>
            </a:r>
            <a:endParaRPr b="0" i="0" sz="1400" u="none" cap="none" strike="noStrike">
              <a:solidFill>
                <a:srgbClr val="000000"/>
              </a:solidFill>
              <a:latin typeface="Arial"/>
              <a:ea typeface="Arial"/>
              <a:cs typeface="Arial"/>
              <a:sym typeface="Arial"/>
            </a:endParaRPr>
          </a:p>
        </p:txBody>
      </p:sp>
      <p:graphicFrame>
        <p:nvGraphicFramePr>
          <p:cNvPr id="1164" name="Google Shape;1164;p81"/>
          <p:cNvGraphicFramePr/>
          <p:nvPr/>
        </p:nvGraphicFramePr>
        <p:xfrm>
          <a:off x="190831" y="1749287"/>
          <a:ext cx="12001169" cy="4627657"/>
        </p:xfrm>
        <a:graphic>
          <a:graphicData uri="http://schemas.openxmlformats.org/drawingml/2006/chart">
            <c:chart r:id="rId4"/>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8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BRANDED INGREDIENT PRICE PREMIUM: </a:t>
            </a:r>
            <a:br>
              <a:rPr lang="en-US">
                <a:solidFill>
                  <a:schemeClr val="dk1"/>
                </a:solidFill>
              </a:rPr>
            </a:br>
            <a:r>
              <a:rPr lang="en-US">
                <a:solidFill>
                  <a:schemeClr val="dk1"/>
                </a:solidFill>
              </a:rPr>
              <a:t>COUNTRY</a:t>
            </a:r>
            <a:endParaRPr/>
          </a:p>
        </p:txBody>
      </p:sp>
      <p:sp>
        <p:nvSpPr>
          <p:cNvPr id="1170" name="Google Shape;1170;p82"/>
          <p:cNvSpPr txBox="1"/>
          <p:nvPr/>
        </p:nvSpPr>
        <p:spPr>
          <a:xfrm>
            <a:off x="0" y="6150114"/>
            <a:ext cx="777240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n=308, UK n=113, DE n=109, IT n=181, KR n=184, AU n=138, IN n=293, All Respondents n=2863. Question: “When deciding which supplements to purchase, how much of a premium would you be willing to pay for the inclusion of a BRANDED INGREDIENT with the following features (versus the cheapest option available)?” Sum of top two responses marked “11% to 20% premium” and “More than 20% premium”</a:t>
            </a:r>
            <a:endParaRPr/>
          </a:p>
        </p:txBody>
      </p:sp>
      <p:pic>
        <p:nvPicPr>
          <p:cNvPr descr="Icon&#10;&#10;Description automatically generated" id="1171" name="Google Shape;1171;p82"/>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172" name="Google Shape;1172;p82"/>
          <p:cNvSpPr txBox="1"/>
          <p:nvPr/>
        </p:nvSpPr>
        <p:spPr>
          <a:xfrm>
            <a:off x="1295400" y="791023"/>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US and most significantly Indian respondents over-index for each category with Korean responses close behind.</a:t>
            </a:r>
            <a:endParaRPr b="0" i="0" sz="1400" u="none" cap="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Quality ranks as the top premium element in all countries.</a:t>
            </a:r>
            <a:endParaRPr/>
          </a:p>
        </p:txBody>
      </p:sp>
      <p:graphicFrame>
        <p:nvGraphicFramePr>
          <p:cNvPr id="1173" name="Google Shape;1173;p82"/>
          <p:cNvGraphicFramePr/>
          <p:nvPr/>
        </p:nvGraphicFramePr>
        <p:xfrm>
          <a:off x="190831" y="1358210"/>
          <a:ext cx="12001169" cy="4945791"/>
        </p:xfrm>
        <a:graphic>
          <a:graphicData uri="http://schemas.openxmlformats.org/drawingml/2006/chart">
            <c:chart r:id="rId4"/>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8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BRANDED INGREDIENT PRICE PREMIUM</a:t>
            </a:r>
            <a:endParaRPr/>
          </a:p>
        </p:txBody>
      </p:sp>
      <p:sp>
        <p:nvSpPr>
          <p:cNvPr id="1179" name="Google Shape;1179;p83"/>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All Prebiotic Users n=1326. Question: “When deciding which supplements to purchase, how much of a premium would you be willing to pay for the inclusion of a BRANDED INGREDIENT with the following features (versus the cheapest option available)?”</a:t>
            </a:r>
            <a:endParaRPr/>
          </a:p>
        </p:txBody>
      </p:sp>
      <p:pic>
        <p:nvPicPr>
          <p:cNvPr descr="Icon&#10;&#10;Description automatically generated" id="1180" name="Google Shape;1180;p83"/>
          <p:cNvPicPr preferRelativeResize="0"/>
          <p:nvPr/>
        </p:nvPicPr>
        <p:blipFill rotWithShape="1">
          <a:blip r:embed="rId3">
            <a:alphaModFix/>
          </a:blip>
          <a:srcRect b="0" l="0" r="0" t="0"/>
          <a:stretch/>
        </p:blipFill>
        <p:spPr>
          <a:xfrm>
            <a:off x="838200" y="752278"/>
            <a:ext cx="457200" cy="457200"/>
          </a:xfrm>
          <a:prstGeom prst="rect">
            <a:avLst/>
          </a:prstGeom>
          <a:noFill/>
          <a:ln>
            <a:noFill/>
          </a:ln>
        </p:spPr>
      </p:pic>
      <p:sp>
        <p:nvSpPr>
          <p:cNvPr id="1181" name="Google Shape;1181;p83"/>
          <p:cNvSpPr txBox="1"/>
          <p:nvPr/>
        </p:nvSpPr>
        <p:spPr>
          <a:xfrm>
            <a:off x="1295400" y="752278"/>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Insights:</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Quality is the number one characteristic no matter how you look at these responses.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Trust has high responses for the higher premium ranges but also has a relatively high no premium response.</a:t>
            </a:r>
            <a:endParaRPr b="0" i="0" sz="1800" u="none" cap="none" strike="noStrike">
              <a:solidFill>
                <a:srgbClr val="000000"/>
              </a:solidFill>
              <a:latin typeface="Arial"/>
              <a:ea typeface="Arial"/>
              <a:cs typeface="Arial"/>
              <a:sym typeface="Arial"/>
            </a:endParaRPr>
          </a:p>
        </p:txBody>
      </p:sp>
      <p:graphicFrame>
        <p:nvGraphicFramePr>
          <p:cNvPr id="1182" name="Google Shape;1182;p83"/>
          <p:cNvGraphicFramePr/>
          <p:nvPr/>
        </p:nvGraphicFramePr>
        <p:xfrm>
          <a:off x="190831" y="1424190"/>
          <a:ext cx="12001169" cy="4952755"/>
        </p:xfrm>
        <a:graphic>
          <a:graphicData uri="http://schemas.openxmlformats.org/drawingml/2006/chart">
            <c:chart r:id="rId4"/>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84"/>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BRANDED INGREDIENT PRICE PREMIUM: US</a:t>
            </a:r>
            <a:endParaRPr/>
          </a:p>
        </p:txBody>
      </p:sp>
      <p:sp>
        <p:nvSpPr>
          <p:cNvPr id="1188" name="Google Shape;1188;p84"/>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n=308. Question: “When deciding which supplements to purchase, how much of a premium would you be willing to pay for the inclusion of a BRANDED INGREDIENT with the following features (versus the cheapest option available)?”</a:t>
            </a:r>
            <a:endParaRPr/>
          </a:p>
        </p:txBody>
      </p:sp>
      <p:pic>
        <p:nvPicPr>
          <p:cNvPr descr="Icon&#10;&#10;Description automatically generated" id="1189" name="Google Shape;1189;p84"/>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190" name="Google Shape;1190;p84"/>
          <p:cNvSpPr txBox="1"/>
          <p:nvPr/>
        </p:nvSpPr>
        <p:spPr>
          <a:xfrm>
            <a:off x="1295400" y="791024"/>
            <a:ext cx="1005840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Insight:</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Top 2 responses are high in the US with most categories receiving top 2 responses above 30% willing to pay at least a 10% premium for the feature.</a:t>
            </a:r>
            <a:endParaRPr b="0" i="0" sz="1800" u="none" cap="none" strike="noStrike">
              <a:solidFill>
                <a:srgbClr val="000000"/>
              </a:solidFill>
              <a:latin typeface="Arial"/>
              <a:ea typeface="Arial"/>
              <a:cs typeface="Arial"/>
              <a:sym typeface="Arial"/>
            </a:endParaRPr>
          </a:p>
        </p:txBody>
      </p:sp>
      <p:graphicFrame>
        <p:nvGraphicFramePr>
          <p:cNvPr id="1191" name="Google Shape;1191;p84"/>
          <p:cNvGraphicFramePr/>
          <p:nvPr/>
        </p:nvGraphicFramePr>
        <p:xfrm>
          <a:off x="190831" y="1424190"/>
          <a:ext cx="12001169" cy="4952755"/>
        </p:xfrm>
        <a:graphic>
          <a:graphicData uri="http://schemas.openxmlformats.org/drawingml/2006/chart">
            <c:chart r:id="rId4"/>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85"/>
          <p:cNvSpPr/>
          <p:nvPr/>
        </p:nvSpPr>
        <p:spPr>
          <a:xfrm>
            <a:off x="884451" y="0"/>
            <a:ext cx="4324157" cy="6053559"/>
          </a:xfrm>
          <a:prstGeom prst="rect">
            <a:avLst/>
          </a:prstGeom>
          <a:gradFill>
            <a:gsLst>
              <a:gs pos="0">
                <a:srgbClr val="2E3188"/>
              </a:gs>
              <a:gs pos="14000">
                <a:srgbClr val="2E3188"/>
              </a:gs>
              <a:gs pos="100000">
                <a:srgbClr val="5ABC5B"/>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97" name="Google Shape;1197;p85"/>
          <p:cNvSpPr txBox="1"/>
          <p:nvPr/>
        </p:nvSpPr>
        <p:spPr>
          <a:xfrm>
            <a:off x="6356972" y="2748273"/>
            <a:ext cx="4728704" cy="15081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Black"/>
                <a:ea typeface="Arial Black"/>
                <a:cs typeface="Arial Black"/>
                <a:sym typeface="Arial Black"/>
              </a:rPr>
              <a:t>VALUES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Trust, Transparency &amp; Sustainability</a:t>
            </a:r>
            <a:endParaRPr b="0" i="0" sz="1400" u="none" cap="none" strike="noStrike">
              <a:solidFill>
                <a:srgbClr val="000000"/>
              </a:solidFill>
              <a:latin typeface="Arial"/>
              <a:ea typeface="Arial"/>
              <a:cs typeface="Arial"/>
              <a:sym typeface="Arial"/>
            </a:endParaRPr>
          </a:p>
        </p:txBody>
      </p:sp>
      <p:pic>
        <p:nvPicPr>
          <p:cNvPr descr="A finger pointing at a bottle&#10;&#10;Description automatically generated" id="1198" name="Google Shape;1198;p85"/>
          <p:cNvPicPr preferRelativeResize="0"/>
          <p:nvPr>
            <p:ph idx="2" type="pic"/>
          </p:nvPr>
        </p:nvPicPr>
        <p:blipFill rotWithShape="1">
          <a:blip r:embed="rId3">
            <a:alphaModFix/>
          </a:blip>
          <a:srcRect b="0" l="27285" r="27285" t="0"/>
          <a:stretch/>
        </p:blipFill>
        <p:spPr>
          <a:xfrm>
            <a:off x="717550" y="0"/>
            <a:ext cx="4233863" cy="5865813"/>
          </a:xfrm>
          <a:prstGeom prst="rect">
            <a:avLst/>
          </a:prstGeom>
          <a:solidFill>
            <a:schemeClr val="lt1"/>
          </a:solid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8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TRUST: COUNTRY</a:t>
            </a:r>
            <a:endParaRPr/>
          </a:p>
        </p:txBody>
      </p:sp>
      <p:sp>
        <p:nvSpPr>
          <p:cNvPr id="1204" name="Google Shape;1204;p86"/>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“What characteristics most encourage you to trust a supplement brand?”</a:t>
            </a:r>
            <a:endParaRPr/>
          </a:p>
        </p:txBody>
      </p:sp>
      <p:pic>
        <p:nvPicPr>
          <p:cNvPr descr="Icon&#10;&#10;Description automatically generated" id="1205" name="Google Shape;1205;p86"/>
          <p:cNvPicPr preferRelativeResize="0"/>
          <p:nvPr/>
        </p:nvPicPr>
        <p:blipFill rotWithShape="1">
          <a:blip r:embed="rId3">
            <a:alphaModFix/>
          </a:blip>
          <a:srcRect b="0" l="0" r="0" t="0"/>
          <a:stretch/>
        </p:blipFill>
        <p:spPr>
          <a:xfrm>
            <a:off x="838200" y="713532"/>
            <a:ext cx="457200" cy="457200"/>
          </a:xfrm>
          <a:prstGeom prst="rect">
            <a:avLst/>
          </a:prstGeom>
          <a:noFill/>
          <a:ln>
            <a:noFill/>
          </a:ln>
        </p:spPr>
      </p:pic>
      <p:sp>
        <p:nvSpPr>
          <p:cNvPr id="1206" name="Google Shape;1206;p86"/>
          <p:cNvSpPr txBox="1"/>
          <p:nvPr/>
        </p:nvSpPr>
        <p:spPr>
          <a:xfrm>
            <a:off x="1295400" y="713532"/>
            <a:ext cx="10342535" cy="9540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Key Insights:</a:t>
            </a:r>
            <a:endParaRPr b="0" i="0" sz="18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A recommendation from a health care professional is the top trust driver from all countries apart from Germany who mark clinical research on the ingredient number one.</a:t>
            </a:r>
            <a:endParaRPr b="0" i="0" sz="14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Korean and Indian respondents over-index for contains branded ingredients, consistent with other responses on that topic.</a:t>
            </a:r>
            <a:endParaRPr b="0" i="0" sz="1800" u="none" cap="none" strike="noStrike">
              <a:solidFill>
                <a:schemeClr val="dk1"/>
              </a:solidFill>
              <a:latin typeface="Arial"/>
              <a:ea typeface="Arial"/>
              <a:cs typeface="Arial"/>
              <a:sym typeface="Arial"/>
            </a:endParaRPr>
          </a:p>
        </p:txBody>
      </p:sp>
      <p:graphicFrame>
        <p:nvGraphicFramePr>
          <p:cNvPr id="1207" name="Google Shape;1207;p86"/>
          <p:cNvGraphicFramePr/>
          <p:nvPr/>
        </p:nvGraphicFramePr>
        <p:xfrm>
          <a:off x="198783" y="1574358"/>
          <a:ext cx="11993217" cy="4802587"/>
        </p:xfrm>
        <a:graphic>
          <a:graphicData uri="http://schemas.openxmlformats.org/drawingml/2006/chart">
            <c:chart r:id="rId4"/>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8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TRANSPARENCY PURCHASE INFLUENCE: </a:t>
            </a:r>
            <a:br>
              <a:rPr lang="en-US">
                <a:solidFill>
                  <a:schemeClr val="dk1"/>
                </a:solidFill>
              </a:rPr>
            </a:br>
            <a:r>
              <a:rPr lang="en-US">
                <a:solidFill>
                  <a:schemeClr val="dk1"/>
                </a:solidFill>
              </a:rPr>
              <a:t>COUNTRY</a:t>
            </a:r>
            <a:endParaRPr/>
          </a:p>
        </p:txBody>
      </p:sp>
      <p:sp>
        <p:nvSpPr>
          <p:cNvPr id="1213" name="Google Shape;1213;p87"/>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“How likely are you to purchase supplements from a manufacturer that provides transparency information on its label or website?”</a:t>
            </a:r>
            <a:endParaRPr/>
          </a:p>
        </p:txBody>
      </p:sp>
      <p:pic>
        <p:nvPicPr>
          <p:cNvPr descr="Icon&#10;&#10;Description automatically generated" id="1214" name="Google Shape;1214;p87"/>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215" name="Google Shape;1215;p87"/>
          <p:cNvSpPr txBox="1"/>
          <p:nvPr/>
        </p:nvSpPr>
        <p:spPr>
          <a:xfrm>
            <a:off x="1295400" y="791024"/>
            <a:ext cx="10058400" cy="7386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Key Insights:</a:t>
            </a:r>
            <a:endParaRPr b="0" i="0" sz="18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Most responses come in for the two responses marking transparency positively influencing a purchase decision.</a:t>
            </a:r>
            <a:endParaRPr b="0" i="0" sz="14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US and Indian respondents over-index for greatly, South Korea less so.</a:t>
            </a:r>
            <a:endParaRPr b="0" i="0" sz="1800" u="none" cap="none" strike="noStrike">
              <a:solidFill>
                <a:schemeClr val="dk1"/>
              </a:solidFill>
              <a:latin typeface="Arial"/>
              <a:ea typeface="Arial"/>
              <a:cs typeface="Arial"/>
              <a:sym typeface="Arial"/>
            </a:endParaRPr>
          </a:p>
        </p:txBody>
      </p:sp>
      <p:graphicFrame>
        <p:nvGraphicFramePr>
          <p:cNvPr id="1216" name="Google Shape;1216;p87"/>
          <p:cNvGraphicFramePr/>
          <p:nvPr/>
        </p:nvGraphicFramePr>
        <p:xfrm>
          <a:off x="190831" y="1358210"/>
          <a:ext cx="12001169" cy="5018735"/>
        </p:xfrm>
        <a:graphic>
          <a:graphicData uri="http://schemas.openxmlformats.org/drawingml/2006/chart">
            <c:chart r:id="rId4"/>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8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SIGNALS OF BRAND TRANSPARENCY: </a:t>
            </a:r>
            <a:br>
              <a:rPr lang="en-US">
                <a:solidFill>
                  <a:schemeClr val="dk1"/>
                </a:solidFill>
              </a:rPr>
            </a:br>
            <a:r>
              <a:rPr lang="en-US">
                <a:solidFill>
                  <a:schemeClr val="dk1"/>
                </a:solidFill>
              </a:rPr>
              <a:t>COUNTRY</a:t>
            </a:r>
            <a:endParaRPr/>
          </a:p>
        </p:txBody>
      </p:sp>
      <p:sp>
        <p:nvSpPr>
          <p:cNvPr id="1222" name="Google Shape;1222;p88"/>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“Which of the following items are the strongest signals that a supplement brand is operating transparently?”</a:t>
            </a:r>
            <a:endParaRPr/>
          </a:p>
        </p:txBody>
      </p:sp>
      <p:pic>
        <p:nvPicPr>
          <p:cNvPr descr="Icon&#10;&#10;Description automatically generated" id="1223" name="Google Shape;1223;p88"/>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224" name="Google Shape;1224;p88"/>
          <p:cNvSpPr txBox="1"/>
          <p:nvPr/>
        </p:nvSpPr>
        <p:spPr>
          <a:xfrm>
            <a:off x="1295400" y="791024"/>
            <a:ext cx="10058400" cy="7386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Key Insights:</a:t>
            </a:r>
            <a:endParaRPr b="0" i="0" sz="18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'Detailed ingredient information is readily available' is the top response from each respondent country, especially the UK.</a:t>
            </a:r>
            <a:endParaRPr b="0" i="0" sz="14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Indian respondents significantly over-index for most categories.</a:t>
            </a:r>
            <a:endParaRPr b="0" i="0" sz="1400" u="none" cap="none" strike="noStrike">
              <a:solidFill>
                <a:schemeClr val="dk1"/>
              </a:solidFill>
              <a:latin typeface="Arial"/>
              <a:ea typeface="Arial"/>
              <a:cs typeface="Arial"/>
              <a:sym typeface="Arial"/>
            </a:endParaRPr>
          </a:p>
        </p:txBody>
      </p:sp>
      <p:graphicFrame>
        <p:nvGraphicFramePr>
          <p:cNvPr id="1225" name="Google Shape;1225;p88"/>
          <p:cNvGraphicFramePr/>
          <p:nvPr/>
        </p:nvGraphicFramePr>
        <p:xfrm>
          <a:off x="190831" y="1424191"/>
          <a:ext cx="12001169" cy="4960706"/>
        </p:xfrm>
        <a:graphic>
          <a:graphicData uri="http://schemas.openxmlformats.org/drawingml/2006/chart">
            <c:chart r:id="rId4"/>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8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SUSTAINABILITY: COUNTRY</a:t>
            </a:r>
            <a:endParaRPr/>
          </a:p>
        </p:txBody>
      </p:sp>
      <p:sp>
        <p:nvSpPr>
          <p:cNvPr id="1231" name="Google Shape;1231;p89"/>
          <p:cNvSpPr txBox="1"/>
          <p:nvPr/>
        </p:nvSpPr>
        <p:spPr>
          <a:xfrm>
            <a:off x="0" y="6304002"/>
            <a:ext cx="7772400"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 All Respondents n=4198. Question: “When deciding which supplements to purchase, to what degree does the sustainability/environmental impact of a supplement ingredient influence your purchasing decision?”</a:t>
            </a:r>
            <a:endParaRPr/>
          </a:p>
        </p:txBody>
      </p:sp>
      <p:pic>
        <p:nvPicPr>
          <p:cNvPr descr="Icon&#10;&#10;Description automatically generated" id="1232" name="Google Shape;1232;p89"/>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233" name="Google Shape;1233;p89"/>
          <p:cNvSpPr txBox="1"/>
          <p:nvPr/>
        </p:nvSpPr>
        <p:spPr>
          <a:xfrm>
            <a:off x="1295400" y="791024"/>
            <a:ext cx="10058400" cy="7386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Key Insight:</a:t>
            </a:r>
            <a:endParaRPr b="0" i="0" sz="18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Most responses for sustainability importance are in sometimes and frequently but Indian respondents significantly over-index for always, their 43% is nearly 20% higher than the next closest response (US at 26%).</a:t>
            </a:r>
            <a:endParaRPr b="0" i="0" sz="1800" u="none" cap="none" strike="noStrike">
              <a:solidFill>
                <a:schemeClr val="dk1"/>
              </a:solidFill>
              <a:latin typeface="Arial"/>
              <a:ea typeface="Arial"/>
              <a:cs typeface="Arial"/>
              <a:sym typeface="Arial"/>
            </a:endParaRPr>
          </a:p>
        </p:txBody>
      </p:sp>
      <p:graphicFrame>
        <p:nvGraphicFramePr>
          <p:cNvPr id="1234" name="Google Shape;1234;p89"/>
          <p:cNvGraphicFramePr/>
          <p:nvPr/>
        </p:nvGraphicFramePr>
        <p:xfrm>
          <a:off x="190831" y="1424190"/>
          <a:ext cx="12001169" cy="4879811"/>
        </p:xfrm>
        <a:graphic>
          <a:graphicData uri="http://schemas.openxmlformats.org/drawingml/2006/chart">
            <c:chart r:id="rId4"/>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DEMOGRAPHICS: US, AGE &amp; GENDER</a:t>
            </a:r>
            <a:endParaRPr/>
          </a:p>
        </p:txBody>
      </p:sp>
      <p:sp>
        <p:nvSpPr>
          <p:cNvPr id="257" name="Google Shape;257;p9"/>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18-34 n=177, US 35-54 n=218, US 55+ n=79.</a:t>
            </a:r>
            <a:endParaRPr/>
          </a:p>
        </p:txBody>
      </p:sp>
      <p:sp>
        <p:nvSpPr>
          <p:cNvPr id="258" name="Google Shape;258;p9"/>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59" name="Google Shape;259;p9"/>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60" name="Google Shape;260;p9"/>
          <p:cNvSpPr txBox="1"/>
          <p:nvPr/>
        </p:nvSpPr>
        <p:spPr>
          <a:xfrm>
            <a:off x="1907695"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66%</a:t>
            </a:r>
            <a:endParaRPr/>
          </a:p>
        </p:txBody>
      </p:sp>
      <p:sp>
        <p:nvSpPr>
          <p:cNvPr id="261" name="Google Shape;261;p9"/>
          <p:cNvSpPr txBox="1"/>
          <p:nvPr/>
        </p:nvSpPr>
        <p:spPr>
          <a:xfrm>
            <a:off x="1110338"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34%</a:t>
            </a:r>
            <a:endParaRPr/>
          </a:p>
        </p:txBody>
      </p:sp>
      <p:sp>
        <p:nvSpPr>
          <p:cNvPr id="262" name="Google Shape;262;p9"/>
          <p:cNvSpPr/>
          <p:nvPr/>
        </p:nvSpPr>
        <p:spPr>
          <a:xfrm>
            <a:off x="94248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18-34</a:t>
            </a:r>
            <a:endParaRPr/>
          </a:p>
        </p:txBody>
      </p:sp>
      <p:sp>
        <p:nvSpPr>
          <p:cNvPr id="263" name="Google Shape;263;p9"/>
          <p:cNvSpPr/>
          <p:nvPr/>
        </p:nvSpPr>
        <p:spPr>
          <a:xfrm>
            <a:off x="1211923" y="2533693"/>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64" name="Google Shape;264;p9"/>
          <p:cNvSpPr/>
          <p:nvPr/>
        </p:nvSpPr>
        <p:spPr>
          <a:xfrm>
            <a:off x="2037888" y="2504132"/>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aphicFrame>
        <p:nvGraphicFramePr>
          <p:cNvPr id="265" name="Google Shape;265;p9"/>
          <p:cNvGraphicFramePr/>
          <p:nvPr/>
        </p:nvGraphicFramePr>
        <p:xfrm>
          <a:off x="471220" y="3657760"/>
          <a:ext cx="2743200" cy="2743200"/>
        </p:xfrm>
        <a:graphic>
          <a:graphicData uri="http://schemas.openxmlformats.org/drawingml/2006/chart">
            <c:chart r:id="rId3"/>
          </a:graphicData>
        </a:graphic>
      </p:graphicFrame>
      <p:cxnSp>
        <p:nvCxnSpPr>
          <p:cNvPr id="266" name="Google Shape;266;p9"/>
          <p:cNvCxnSpPr/>
          <p:nvPr/>
        </p:nvCxnSpPr>
        <p:spPr>
          <a:xfrm>
            <a:off x="3846440" y="1171489"/>
            <a:ext cx="0" cy="4972543"/>
          </a:xfrm>
          <a:prstGeom prst="straightConnector1">
            <a:avLst/>
          </a:prstGeom>
          <a:noFill/>
          <a:ln cap="flat" cmpd="sng" w="9525">
            <a:solidFill>
              <a:srgbClr val="096CC5"/>
            </a:solidFill>
            <a:prstDash val="solid"/>
            <a:round/>
            <a:headEnd len="sm" w="sm" type="none"/>
            <a:tailEnd len="sm" w="sm" type="none"/>
          </a:ln>
        </p:spPr>
      </p:cxnSp>
      <p:cxnSp>
        <p:nvCxnSpPr>
          <p:cNvPr id="267" name="Google Shape;267;p9"/>
          <p:cNvCxnSpPr/>
          <p:nvPr/>
        </p:nvCxnSpPr>
        <p:spPr>
          <a:xfrm>
            <a:off x="8355760" y="1181100"/>
            <a:ext cx="0" cy="4972543"/>
          </a:xfrm>
          <a:prstGeom prst="straightConnector1">
            <a:avLst/>
          </a:prstGeom>
          <a:noFill/>
          <a:ln cap="flat" cmpd="sng" w="9525">
            <a:solidFill>
              <a:srgbClr val="096CC5"/>
            </a:solidFill>
            <a:prstDash val="solid"/>
            <a:round/>
            <a:headEnd len="sm" w="sm" type="none"/>
            <a:tailEnd len="sm" w="sm" type="none"/>
          </a:ln>
        </p:spPr>
      </p:cxnSp>
      <p:graphicFrame>
        <p:nvGraphicFramePr>
          <p:cNvPr id="268" name="Google Shape;268;p9"/>
          <p:cNvGraphicFramePr/>
          <p:nvPr/>
        </p:nvGraphicFramePr>
        <p:xfrm>
          <a:off x="4746580" y="3657600"/>
          <a:ext cx="2743200" cy="2743200"/>
        </p:xfrm>
        <a:graphic>
          <a:graphicData uri="http://schemas.openxmlformats.org/drawingml/2006/chart">
            <c:chart r:id="rId4"/>
          </a:graphicData>
        </a:graphic>
      </p:graphicFrame>
      <p:graphicFrame>
        <p:nvGraphicFramePr>
          <p:cNvPr id="269" name="Google Shape;269;p9"/>
          <p:cNvGraphicFramePr/>
          <p:nvPr/>
        </p:nvGraphicFramePr>
        <p:xfrm>
          <a:off x="8717140" y="3657600"/>
          <a:ext cx="2743200" cy="2743200"/>
        </p:xfrm>
        <a:graphic>
          <a:graphicData uri="http://schemas.openxmlformats.org/drawingml/2006/chart">
            <c:chart r:id="rId5"/>
          </a:graphicData>
        </a:graphic>
      </p:graphicFrame>
      <p:sp>
        <p:nvSpPr>
          <p:cNvPr id="270" name="Google Shape;270;p9"/>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71" name="Google Shape;271;p9"/>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72" name="Google Shape;272;p9"/>
          <p:cNvSpPr txBox="1"/>
          <p:nvPr/>
        </p:nvSpPr>
        <p:spPr>
          <a:xfrm>
            <a:off x="6040470"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52%</a:t>
            </a:r>
            <a:endParaRPr/>
          </a:p>
        </p:txBody>
      </p:sp>
      <p:sp>
        <p:nvSpPr>
          <p:cNvPr id="273" name="Google Shape;273;p9"/>
          <p:cNvSpPr txBox="1"/>
          <p:nvPr/>
        </p:nvSpPr>
        <p:spPr>
          <a:xfrm>
            <a:off x="5232847"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48%</a:t>
            </a:r>
            <a:endParaRPr/>
          </a:p>
        </p:txBody>
      </p:sp>
      <p:sp>
        <p:nvSpPr>
          <p:cNvPr id="274" name="Google Shape;274;p9"/>
          <p:cNvSpPr/>
          <p:nvPr/>
        </p:nvSpPr>
        <p:spPr>
          <a:xfrm>
            <a:off x="5066050"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35-54</a:t>
            </a:r>
            <a:endParaRPr/>
          </a:p>
        </p:txBody>
      </p:sp>
      <p:sp>
        <p:nvSpPr>
          <p:cNvPr id="275" name="Google Shape;275;p9"/>
          <p:cNvSpPr/>
          <p:nvPr/>
        </p:nvSpPr>
        <p:spPr>
          <a:xfrm>
            <a:off x="5379618" y="2442174"/>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76" name="Google Shape;276;p9"/>
          <p:cNvSpPr/>
          <p:nvPr/>
        </p:nvSpPr>
        <p:spPr>
          <a:xfrm>
            <a:off x="6194763" y="2442174"/>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77" name="Google Shape;277;p9"/>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78" name="Google Shape;278;p9"/>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Lato Light"/>
              <a:ea typeface="Lato Light"/>
              <a:cs typeface="Lato Light"/>
              <a:sym typeface="Lato Light"/>
            </a:endParaRPr>
          </a:p>
        </p:txBody>
      </p:sp>
      <p:sp>
        <p:nvSpPr>
          <p:cNvPr id="279" name="Google Shape;279;p9"/>
          <p:cNvSpPr txBox="1"/>
          <p:nvPr/>
        </p:nvSpPr>
        <p:spPr>
          <a:xfrm>
            <a:off x="10129913"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42%</a:t>
            </a:r>
            <a:endParaRPr/>
          </a:p>
        </p:txBody>
      </p:sp>
      <p:sp>
        <p:nvSpPr>
          <p:cNvPr id="280" name="Google Shape;280;p9"/>
          <p:cNvSpPr txBox="1"/>
          <p:nvPr/>
        </p:nvSpPr>
        <p:spPr>
          <a:xfrm>
            <a:off x="9328337" y="1907749"/>
            <a:ext cx="95174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2000" u="none" cap="none" strike="noStrike">
                <a:solidFill>
                  <a:srgbClr val="FFFFFF"/>
                </a:solidFill>
                <a:latin typeface="Arial"/>
                <a:ea typeface="Arial"/>
                <a:cs typeface="Arial"/>
                <a:sym typeface="Arial"/>
              </a:rPr>
              <a:t>58%</a:t>
            </a:r>
            <a:endParaRPr/>
          </a:p>
        </p:txBody>
      </p:sp>
      <p:sp>
        <p:nvSpPr>
          <p:cNvPr id="281" name="Google Shape;281;p9"/>
          <p:cNvSpPr/>
          <p:nvPr/>
        </p:nvSpPr>
        <p:spPr>
          <a:xfrm>
            <a:off x="9097188" y="1181100"/>
            <a:ext cx="2070100" cy="461662"/>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55+</a:t>
            </a:r>
            <a:endParaRPr/>
          </a:p>
        </p:txBody>
      </p:sp>
      <p:sp>
        <p:nvSpPr>
          <p:cNvPr id="282" name="Google Shape;282;p9"/>
          <p:cNvSpPr/>
          <p:nvPr/>
        </p:nvSpPr>
        <p:spPr>
          <a:xfrm>
            <a:off x="9463657" y="2465508"/>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83" name="Google Shape;283;p9"/>
          <p:cNvSpPr/>
          <p:nvPr/>
        </p:nvSpPr>
        <p:spPr>
          <a:xfrm>
            <a:off x="10293121" y="2459251"/>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90"/>
          <p:cNvSpPr/>
          <p:nvPr/>
        </p:nvSpPr>
        <p:spPr>
          <a:xfrm>
            <a:off x="884451" y="1"/>
            <a:ext cx="4524457" cy="6208542"/>
          </a:xfrm>
          <a:prstGeom prst="rect">
            <a:avLst/>
          </a:prstGeom>
          <a:gradFill>
            <a:gsLst>
              <a:gs pos="0">
                <a:srgbClr val="27276E"/>
              </a:gs>
              <a:gs pos="100000">
                <a:srgbClr val="46B64D"/>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40" name="Google Shape;1240;p90"/>
          <p:cNvSpPr txBox="1"/>
          <p:nvPr/>
        </p:nvSpPr>
        <p:spPr>
          <a:xfrm>
            <a:off x="6356972" y="2748273"/>
            <a:ext cx="472870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chemeClr val="dk1"/>
                </a:solidFill>
                <a:latin typeface="Arial Black"/>
                <a:ea typeface="Arial Black"/>
                <a:cs typeface="Arial Black"/>
                <a:sym typeface="Arial Black"/>
              </a:rPr>
              <a:t>PREBIOTIC:</a:t>
            </a:r>
            <a:br>
              <a:rPr b="1" i="0" lang="en-US" sz="3600" u="none" cap="none" strike="noStrike">
                <a:solidFill>
                  <a:schemeClr val="dk1"/>
                </a:solidFill>
                <a:latin typeface="Arial Black"/>
                <a:ea typeface="Arial Black"/>
                <a:cs typeface="Arial Black"/>
                <a:sym typeface="Arial Black"/>
              </a:rPr>
            </a:br>
            <a:r>
              <a:rPr b="1" i="0" lang="en-US" sz="3600" u="none" cap="none" strike="noStrike">
                <a:solidFill>
                  <a:schemeClr val="dk1"/>
                </a:solidFill>
                <a:latin typeface="Arial Black"/>
                <a:ea typeface="Arial Black"/>
                <a:cs typeface="Arial Black"/>
                <a:sym typeface="Arial Black"/>
              </a:rPr>
              <a:t>DEEP DIVE</a:t>
            </a:r>
            <a:endParaRPr/>
          </a:p>
        </p:txBody>
      </p:sp>
      <p:pic>
        <p:nvPicPr>
          <p:cNvPr descr="A bowl of white pills&#10;&#10;Description automatically generated" id="1241" name="Google Shape;1241;p90"/>
          <p:cNvPicPr preferRelativeResize="0"/>
          <p:nvPr>
            <p:ph idx="2" type="pic"/>
          </p:nvPr>
        </p:nvPicPr>
        <p:blipFill rotWithShape="1">
          <a:blip r:embed="rId3">
            <a:alphaModFix/>
          </a:blip>
          <a:srcRect b="0" l="25956" r="25956" t="0"/>
          <a:stretch/>
        </p:blipFill>
        <p:spPr>
          <a:xfrm>
            <a:off x="717550" y="0"/>
            <a:ext cx="4233863" cy="5865813"/>
          </a:xfrm>
          <a:prstGeom prst="rect">
            <a:avLst/>
          </a:prstGeom>
          <a:solidFill>
            <a:schemeClr val="lt1"/>
          </a:solid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9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WHY THEY TAKE PREBIOTICS: COUNTRY</a:t>
            </a:r>
            <a:endParaRPr/>
          </a:p>
        </p:txBody>
      </p:sp>
      <p:sp>
        <p:nvSpPr>
          <p:cNvPr id="1247" name="Google Shape;1247;p91"/>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a:t>
            </a:r>
            <a:r>
              <a:rPr lang="en-US" sz="1000">
                <a:solidFill>
                  <a:srgbClr val="7F7F7F"/>
                </a:solidFill>
                <a:latin typeface="Arial"/>
                <a:ea typeface="Arial"/>
                <a:cs typeface="Arial"/>
                <a:sym typeface="Arial"/>
              </a:rPr>
              <a:t> </a:t>
            </a:r>
            <a:r>
              <a:rPr b="0" i="0" lang="en-US" sz="1000" u="none" cap="none" strike="noStrike">
                <a:solidFill>
                  <a:srgbClr val="7F7F7F"/>
                </a:solidFill>
                <a:latin typeface="Arial"/>
                <a:ea typeface="Arial"/>
                <a:cs typeface="Arial"/>
                <a:sym typeface="Arial"/>
              </a:rPr>
              <a:t>Question: “Why do you take a prebiotic supplement?”</a:t>
            </a:r>
            <a:endParaRPr/>
          </a:p>
        </p:txBody>
      </p:sp>
      <p:pic>
        <p:nvPicPr>
          <p:cNvPr descr="Icon&#10;&#10;Description automatically generated" id="1248" name="Google Shape;1248;p91"/>
          <p:cNvPicPr preferRelativeResize="0"/>
          <p:nvPr/>
        </p:nvPicPr>
        <p:blipFill rotWithShape="1">
          <a:blip r:embed="rId3">
            <a:alphaModFix/>
          </a:blip>
          <a:srcRect b="0" l="0" r="0" t="0"/>
          <a:stretch/>
        </p:blipFill>
        <p:spPr>
          <a:xfrm>
            <a:off x="838200" y="726448"/>
            <a:ext cx="457200" cy="457200"/>
          </a:xfrm>
          <a:prstGeom prst="rect">
            <a:avLst/>
          </a:prstGeom>
          <a:noFill/>
          <a:ln>
            <a:noFill/>
          </a:ln>
        </p:spPr>
      </p:pic>
      <p:sp>
        <p:nvSpPr>
          <p:cNvPr id="1249" name="Google Shape;1249;p91"/>
          <p:cNvSpPr txBox="1"/>
          <p:nvPr/>
        </p:nvSpPr>
        <p:spPr>
          <a:xfrm>
            <a:off x="1295400" y="726448"/>
            <a:ext cx="10058400" cy="9540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Gut health/digestion and immunity health are the top two responses by a decent margin, the former being the top response from all but Indian respondents who instead mark immunity number one.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Indian respondents, as seen with most survey questions, tend to have some of the highest response rates.</a:t>
            </a:r>
            <a:endParaRPr sz="1800">
              <a:solidFill>
                <a:schemeClr val="dk1"/>
              </a:solidFill>
              <a:latin typeface="Arial"/>
              <a:ea typeface="Arial"/>
              <a:cs typeface="Arial"/>
              <a:sym typeface="Arial"/>
            </a:endParaRPr>
          </a:p>
        </p:txBody>
      </p:sp>
      <p:graphicFrame>
        <p:nvGraphicFramePr>
          <p:cNvPr id="1250" name="Google Shape;1250;p91"/>
          <p:cNvGraphicFramePr/>
          <p:nvPr/>
        </p:nvGraphicFramePr>
        <p:xfrm>
          <a:off x="190831" y="1590262"/>
          <a:ext cx="12001169" cy="4713740"/>
        </p:xfrm>
        <a:graphic>
          <a:graphicData uri="http://schemas.openxmlformats.org/drawingml/2006/chart">
            <c:chart r:id="rId4"/>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9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IMPORTANT LABEL CHARACTERISTICS: </a:t>
            </a:r>
            <a:br>
              <a:rPr lang="en-US">
                <a:solidFill>
                  <a:schemeClr val="dk1"/>
                </a:solidFill>
              </a:rPr>
            </a:br>
            <a:r>
              <a:rPr lang="en-US">
                <a:solidFill>
                  <a:schemeClr val="dk1"/>
                </a:solidFill>
              </a:rPr>
              <a:t>COUNTRY</a:t>
            </a:r>
            <a:endParaRPr/>
          </a:p>
        </p:txBody>
      </p:sp>
      <p:sp>
        <p:nvSpPr>
          <p:cNvPr id="1256" name="Google Shape;1256;p92"/>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a:t>
            </a:r>
            <a:r>
              <a:rPr lang="en-US" sz="1000">
                <a:solidFill>
                  <a:srgbClr val="7F7F7F"/>
                </a:solidFill>
                <a:latin typeface="Arial"/>
                <a:ea typeface="Arial"/>
                <a:cs typeface="Arial"/>
                <a:sym typeface="Arial"/>
              </a:rPr>
              <a:t> </a:t>
            </a:r>
            <a:r>
              <a:rPr b="0" i="0" lang="en-US" sz="1000" u="none" cap="none" strike="noStrike">
                <a:solidFill>
                  <a:srgbClr val="7F7F7F"/>
                </a:solidFill>
                <a:latin typeface="Arial"/>
                <a:ea typeface="Arial"/>
                <a:cs typeface="Arial"/>
                <a:sym typeface="Arial"/>
              </a:rPr>
              <a:t>Question: “When you select what prebiotic to purchase, what characteristics do you look for on the label?”</a:t>
            </a:r>
            <a:endParaRPr/>
          </a:p>
        </p:txBody>
      </p:sp>
      <p:pic>
        <p:nvPicPr>
          <p:cNvPr descr="Icon&#10;&#10;Description automatically generated" id="1257" name="Google Shape;1257;p92"/>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258" name="Google Shape;1258;p92"/>
          <p:cNvSpPr txBox="1"/>
          <p:nvPr/>
        </p:nvSpPr>
        <p:spPr>
          <a:xfrm>
            <a:off x="1295400" y="791024"/>
            <a:ext cx="10058400" cy="9540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Responses are varied with a noticeable top 4 or 5 and as usual, Indian respondents over-indexing across the board.</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top response is from Korean respondents for specific activity or action on gut microbiota at 40%; that is also the top response from Italy.</a:t>
            </a:r>
            <a:endParaRPr sz="1800">
              <a:solidFill>
                <a:schemeClr val="dk1"/>
              </a:solidFill>
              <a:latin typeface="Arial"/>
              <a:ea typeface="Arial"/>
              <a:cs typeface="Arial"/>
              <a:sym typeface="Arial"/>
            </a:endParaRPr>
          </a:p>
        </p:txBody>
      </p:sp>
      <p:graphicFrame>
        <p:nvGraphicFramePr>
          <p:cNvPr id="1259" name="Google Shape;1259;p92"/>
          <p:cNvGraphicFramePr/>
          <p:nvPr/>
        </p:nvGraphicFramePr>
        <p:xfrm>
          <a:off x="164743" y="1578988"/>
          <a:ext cx="12001169" cy="4879811"/>
        </p:xfrm>
        <a:graphic>
          <a:graphicData uri="http://schemas.openxmlformats.org/drawingml/2006/chart">
            <c:chart r:id="rId4"/>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9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PREFERRED PREBIOTIC FORMATS: COUNTRY</a:t>
            </a:r>
            <a:endParaRPr/>
          </a:p>
        </p:txBody>
      </p:sp>
      <p:sp>
        <p:nvSpPr>
          <p:cNvPr id="1265" name="Google Shape;1265;p93"/>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a:t>
            </a:r>
            <a:r>
              <a:rPr lang="en-US" sz="1000">
                <a:solidFill>
                  <a:srgbClr val="7F7F7F"/>
                </a:solidFill>
                <a:latin typeface="Arial"/>
                <a:ea typeface="Arial"/>
                <a:cs typeface="Arial"/>
                <a:sym typeface="Arial"/>
              </a:rPr>
              <a:t> </a:t>
            </a:r>
            <a:r>
              <a:rPr b="0" i="0" lang="en-US" sz="1000" u="none" cap="none" strike="noStrike">
                <a:solidFill>
                  <a:srgbClr val="7F7F7F"/>
                </a:solidFill>
                <a:latin typeface="Arial"/>
                <a:ea typeface="Arial"/>
                <a:cs typeface="Arial"/>
                <a:sym typeface="Arial"/>
              </a:rPr>
              <a:t>Question: “How do you prefer to consume your prebiotics?”</a:t>
            </a:r>
            <a:endParaRPr/>
          </a:p>
        </p:txBody>
      </p:sp>
      <p:pic>
        <p:nvPicPr>
          <p:cNvPr descr="Icon&#10;&#10;Description automatically generated" id="1266" name="Google Shape;1266;p93"/>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267" name="Google Shape;1267;p93"/>
          <p:cNvSpPr txBox="1"/>
          <p:nvPr/>
        </p:nvSpPr>
        <p:spPr>
          <a:xfrm>
            <a:off x="1295400" y="791024"/>
            <a:ext cx="10058400" cy="9540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Pill and capsules are the top two preferred formats by a decent margin.</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Gummy is mostly a US format.</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Indian respondents over-index for both beverage and powder, the latter sees the over-indexing from South Korea as well.</a:t>
            </a:r>
            <a:endParaRPr sz="1800">
              <a:solidFill>
                <a:schemeClr val="dk1"/>
              </a:solidFill>
              <a:latin typeface="Arial"/>
              <a:ea typeface="Arial"/>
              <a:cs typeface="Arial"/>
              <a:sym typeface="Arial"/>
            </a:endParaRPr>
          </a:p>
        </p:txBody>
      </p:sp>
      <p:graphicFrame>
        <p:nvGraphicFramePr>
          <p:cNvPr id="1268" name="Google Shape;1268;p93"/>
          <p:cNvGraphicFramePr/>
          <p:nvPr/>
        </p:nvGraphicFramePr>
        <p:xfrm>
          <a:off x="190831" y="1653872"/>
          <a:ext cx="12001169" cy="4650130"/>
        </p:xfrm>
        <a:graphic>
          <a:graphicData uri="http://schemas.openxmlformats.org/drawingml/2006/chart">
            <c:chart r:id="rId4"/>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94"/>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PREBIOTIC USAGE DRIVERS: COUNTRY</a:t>
            </a:r>
            <a:endParaRPr/>
          </a:p>
        </p:txBody>
      </p:sp>
      <p:sp>
        <p:nvSpPr>
          <p:cNvPr id="1274" name="Google Shape;1274;p94"/>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a:t>
            </a:r>
            <a:r>
              <a:rPr lang="en-US" sz="1000">
                <a:solidFill>
                  <a:srgbClr val="7F7F7F"/>
                </a:solidFill>
                <a:latin typeface="Arial"/>
                <a:ea typeface="Arial"/>
                <a:cs typeface="Arial"/>
                <a:sym typeface="Arial"/>
              </a:rPr>
              <a:t> </a:t>
            </a:r>
            <a:r>
              <a:rPr b="0" i="0" lang="en-US" sz="1000" u="none" cap="none" strike="noStrike">
                <a:solidFill>
                  <a:srgbClr val="7F7F7F"/>
                </a:solidFill>
                <a:latin typeface="Arial"/>
                <a:ea typeface="Arial"/>
                <a:cs typeface="Arial"/>
                <a:sym typeface="Arial"/>
              </a:rPr>
              <a:t>Question: “What would encourage you to start using or to increase your use of prebiotics?”</a:t>
            </a:r>
            <a:endParaRPr/>
          </a:p>
        </p:txBody>
      </p:sp>
      <p:pic>
        <p:nvPicPr>
          <p:cNvPr descr="Icon&#10;&#10;Description automatically generated" id="1275" name="Google Shape;1275;p94"/>
          <p:cNvPicPr preferRelativeResize="0"/>
          <p:nvPr/>
        </p:nvPicPr>
        <p:blipFill rotWithShape="1">
          <a:blip r:embed="rId3">
            <a:alphaModFix/>
          </a:blip>
          <a:srcRect b="0" l="0" r="0" t="0"/>
          <a:stretch/>
        </p:blipFill>
        <p:spPr>
          <a:xfrm>
            <a:off x="838200" y="767024"/>
            <a:ext cx="457200" cy="457200"/>
          </a:xfrm>
          <a:prstGeom prst="rect">
            <a:avLst/>
          </a:prstGeom>
          <a:noFill/>
          <a:ln>
            <a:noFill/>
          </a:ln>
        </p:spPr>
      </p:pic>
      <p:sp>
        <p:nvSpPr>
          <p:cNvPr id="1276" name="Google Shape;1276;p94"/>
          <p:cNvSpPr txBox="1"/>
          <p:nvPr/>
        </p:nvSpPr>
        <p:spPr>
          <a:xfrm>
            <a:off x="1295400" y="767024"/>
            <a:ext cx="10058400" cy="7386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We have a clear top 3 here with one of either, a recommendation from a health care professional, more information on benefits or more scientific research proving those benefits being the top response from each respondent country.</a:t>
            </a:r>
            <a:endParaRPr sz="1800">
              <a:solidFill>
                <a:schemeClr val="dk1"/>
              </a:solidFill>
              <a:latin typeface="Arial"/>
              <a:ea typeface="Arial"/>
              <a:cs typeface="Arial"/>
              <a:sym typeface="Arial"/>
            </a:endParaRPr>
          </a:p>
        </p:txBody>
      </p:sp>
      <p:graphicFrame>
        <p:nvGraphicFramePr>
          <p:cNvPr id="1277" name="Google Shape;1277;p94"/>
          <p:cNvGraphicFramePr/>
          <p:nvPr/>
        </p:nvGraphicFramePr>
        <p:xfrm>
          <a:off x="190831" y="1424190"/>
          <a:ext cx="12001169" cy="4879811"/>
        </p:xfrm>
        <a:graphic>
          <a:graphicData uri="http://schemas.openxmlformats.org/drawingml/2006/chart">
            <c:chart r:id="rId4"/>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9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SOURCE OF PREBIOTIC KNOWLEDGE: </a:t>
            </a:r>
            <a:br>
              <a:rPr lang="en-US">
                <a:solidFill>
                  <a:schemeClr val="dk1"/>
                </a:solidFill>
              </a:rPr>
            </a:br>
            <a:r>
              <a:rPr lang="en-US">
                <a:solidFill>
                  <a:schemeClr val="dk1"/>
                </a:solidFill>
              </a:rPr>
              <a:t>COUNTRY</a:t>
            </a:r>
            <a:endParaRPr/>
          </a:p>
        </p:txBody>
      </p:sp>
      <p:sp>
        <p:nvSpPr>
          <p:cNvPr id="1283" name="Google Shape;1283;p95"/>
          <p:cNvSpPr txBox="1"/>
          <p:nvPr/>
        </p:nvSpPr>
        <p:spPr>
          <a:xfrm>
            <a:off x="0" y="6611779"/>
            <a:ext cx="777240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n=474, UK n=168, DE n=203, IT n=247, KR n=316, AU n=197, IN n=367.</a:t>
            </a:r>
            <a:r>
              <a:rPr lang="en-US" sz="1000">
                <a:solidFill>
                  <a:srgbClr val="7F7F7F"/>
                </a:solidFill>
                <a:latin typeface="Arial"/>
                <a:ea typeface="Arial"/>
                <a:cs typeface="Arial"/>
                <a:sym typeface="Arial"/>
              </a:rPr>
              <a:t> </a:t>
            </a:r>
            <a:r>
              <a:rPr b="0" i="0" lang="en-US" sz="1000" u="none" cap="none" strike="noStrike">
                <a:solidFill>
                  <a:srgbClr val="7F7F7F"/>
                </a:solidFill>
                <a:latin typeface="Arial"/>
                <a:ea typeface="Arial"/>
                <a:cs typeface="Arial"/>
                <a:sym typeface="Arial"/>
              </a:rPr>
              <a:t>Question: “How did you learn about prebiotics?”</a:t>
            </a:r>
            <a:endParaRPr/>
          </a:p>
        </p:txBody>
      </p:sp>
      <p:pic>
        <p:nvPicPr>
          <p:cNvPr descr="Icon&#10;&#10;Description automatically generated" id="1284" name="Google Shape;1284;p95"/>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285" name="Google Shape;1285;p95"/>
          <p:cNvSpPr txBox="1"/>
          <p:nvPr/>
        </p:nvSpPr>
        <p:spPr>
          <a:xfrm>
            <a:off x="1295400" y="791024"/>
            <a:ext cx="10058400" cy="9540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 health care professional is the number one response for all but the UK (online research on health conditions) and South Korea (health TV show).</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As with most other areas in this survey, Indian respondents over-index almost across the board.</a:t>
            </a:r>
            <a:endParaRPr sz="1800">
              <a:solidFill>
                <a:schemeClr val="dk1"/>
              </a:solidFill>
              <a:latin typeface="Arial"/>
              <a:ea typeface="Arial"/>
              <a:cs typeface="Arial"/>
              <a:sym typeface="Arial"/>
            </a:endParaRPr>
          </a:p>
        </p:txBody>
      </p:sp>
      <p:graphicFrame>
        <p:nvGraphicFramePr>
          <p:cNvPr id="1286" name="Google Shape;1286;p95"/>
          <p:cNvGraphicFramePr/>
          <p:nvPr/>
        </p:nvGraphicFramePr>
        <p:xfrm>
          <a:off x="190831" y="1594602"/>
          <a:ext cx="12001169" cy="4769399"/>
        </p:xfrm>
        <a:graphic>
          <a:graphicData uri="http://schemas.openxmlformats.org/drawingml/2006/chart">
            <c:chart r:id="rId4"/>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9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solidFill>
                  <a:schemeClr val="dk1"/>
                </a:solidFill>
              </a:rPr>
              <a:t>PREBIOTIC BRANDED INGREDIENT </a:t>
            </a:r>
            <a:br>
              <a:rPr lang="en-US">
                <a:solidFill>
                  <a:schemeClr val="dk1"/>
                </a:solidFill>
              </a:rPr>
            </a:br>
            <a:r>
              <a:rPr lang="en-US">
                <a:solidFill>
                  <a:schemeClr val="dk1"/>
                </a:solidFill>
              </a:rPr>
              <a:t>FAMILIARITY: COUNTRY</a:t>
            </a:r>
            <a:endParaRPr/>
          </a:p>
        </p:txBody>
      </p:sp>
      <p:sp>
        <p:nvSpPr>
          <p:cNvPr id="1292" name="Google Shape;1292;p96"/>
          <p:cNvSpPr txBox="1"/>
          <p:nvPr/>
        </p:nvSpPr>
        <p:spPr>
          <a:xfrm>
            <a:off x="0" y="6457890"/>
            <a:ext cx="77724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000"/>
              <a:buFont typeface="Arial"/>
              <a:buNone/>
            </a:pPr>
            <a:r>
              <a:rPr b="0" i="0" lang="en-US" sz="1000" u="none" cap="none" strike="noStrike">
                <a:solidFill>
                  <a:srgbClr val="7F7F7F"/>
                </a:solidFill>
                <a:latin typeface="Arial"/>
                <a:ea typeface="Arial"/>
                <a:cs typeface="Arial"/>
                <a:sym typeface="Arial"/>
              </a:rPr>
              <a:t>Note: US n=308, UK n=113, DE n=109, IT n=181, KR n=184, AU n=138, IN n=293.</a:t>
            </a:r>
            <a:r>
              <a:rPr lang="en-US" sz="1000">
                <a:solidFill>
                  <a:srgbClr val="7F7F7F"/>
                </a:solidFill>
                <a:latin typeface="Arial"/>
                <a:ea typeface="Arial"/>
                <a:cs typeface="Arial"/>
                <a:sym typeface="Arial"/>
              </a:rPr>
              <a:t> </a:t>
            </a:r>
            <a:r>
              <a:rPr b="0" i="0" lang="en-US" sz="1000" u="none" cap="none" strike="noStrike">
                <a:solidFill>
                  <a:srgbClr val="7F7F7F"/>
                </a:solidFill>
                <a:latin typeface="Arial"/>
                <a:ea typeface="Arial"/>
                <a:cs typeface="Arial"/>
                <a:sym typeface="Arial"/>
              </a:rPr>
              <a:t>Question: “How familiar would you consider yourself regarding the use of these prebiotic branded ingredients?” Sum of all responses except “Never heard of it”</a:t>
            </a:r>
            <a:endParaRPr/>
          </a:p>
        </p:txBody>
      </p:sp>
      <p:pic>
        <p:nvPicPr>
          <p:cNvPr descr="Icon&#10;&#10;Description automatically generated" id="1293" name="Google Shape;1293;p96"/>
          <p:cNvPicPr preferRelativeResize="0"/>
          <p:nvPr/>
        </p:nvPicPr>
        <p:blipFill rotWithShape="1">
          <a:blip r:embed="rId3">
            <a:alphaModFix/>
          </a:blip>
          <a:srcRect b="0" l="0" r="0" t="0"/>
          <a:stretch/>
        </p:blipFill>
        <p:spPr>
          <a:xfrm>
            <a:off x="838200" y="791024"/>
            <a:ext cx="457200" cy="457200"/>
          </a:xfrm>
          <a:prstGeom prst="rect">
            <a:avLst/>
          </a:prstGeom>
          <a:noFill/>
          <a:ln>
            <a:noFill/>
          </a:ln>
        </p:spPr>
      </p:pic>
      <p:sp>
        <p:nvSpPr>
          <p:cNvPr id="1294" name="Google Shape;1294;p96"/>
          <p:cNvSpPr txBox="1"/>
          <p:nvPr/>
        </p:nvSpPr>
        <p:spPr>
          <a:xfrm>
            <a:off x="1295400" y="791024"/>
            <a:ext cx="10058400" cy="7386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According to survey responses, Indian respondents have by far the highest familiarity levels, US and Korean respondents tend to have the higher levels among the rest of the respondent countries.</a:t>
            </a:r>
            <a:endParaRPr sz="1800">
              <a:solidFill>
                <a:schemeClr val="dk1"/>
              </a:solidFill>
              <a:latin typeface="Arial"/>
              <a:ea typeface="Arial"/>
              <a:cs typeface="Arial"/>
              <a:sym typeface="Arial"/>
            </a:endParaRPr>
          </a:p>
        </p:txBody>
      </p:sp>
      <p:graphicFrame>
        <p:nvGraphicFramePr>
          <p:cNvPr id="1295" name="Google Shape;1295;p96"/>
          <p:cNvGraphicFramePr/>
          <p:nvPr/>
        </p:nvGraphicFramePr>
        <p:xfrm>
          <a:off x="190831" y="1424190"/>
          <a:ext cx="12001169" cy="4879811"/>
        </p:xfrm>
        <a:graphic>
          <a:graphicData uri="http://schemas.openxmlformats.org/drawingml/2006/chart">
            <c:chart r:id="rId4"/>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pic>
        <p:nvPicPr>
          <p:cNvPr descr="A picture containing indoor&#10;&#10;Description automatically generated" id="1300" name="Google Shape;1300;p97"/>
          <p:cNvPicPr preferRelativeResize="0"/>
          <p:nvPr>
            <p:ph idx="2" type="pic"/>
          </p:nvPr>
        </p:nvPicPr>
        <p:blipFill rotWithShape="1">
          <a:blip r:embed="rId3">
            <a:alphaModFix/>
          </a:blip>
          <a:srcRect b="0" l="22782" r="22781" t="0"/>
          <a:stretch/>
        </p:blipFill>
        <p:spPr>
          <a:xfrm>
            <a:off x="7146929" y="0"/>
            <a:ext cx="5030881" cy="6858000"/>
          </a:xfrm>
          <a:prstGeom prst="rect">
            <a:avLst/>
          </a:prstGeom>
          <a:solidFill>
            <a:schemeClr val="lt1"/>
          </a:solidFill>
          <a:ln>
            <a:noFill/>
          </a:ln>
        </p:spPr>
      </p:pic>
      <p:sp>
        <p:nvSpPr>
          <p:cNvPr id="1301" name="Google Shape;1301;p97"/>
          <p:cNvSpPr txBox="1"/>
          <p:nvPr/>
        </p:nvSpPr>
        <p:spPr>
          <a:xfrm>
            <a:off x="109592" y="1215205"/>
            <a:ext cx="7037337" cy="75709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4800"/>
              <a:buFont typeface="Arial"/>
              <a:buNone/>
            </a:pPr>
            <a:r>
              <a:rPr b="1" lang="en-US" sz="4800" u="none" cap="none" strike="noStrike">
                <a:solidFill>
                  <a:srgbClr val="2E3583"/>
                </a:solidFill>
                <a:latin typeface="Arial Black"/>
                <a:ea typeface="Arial Black"/>
                <a:cs typeface="Arial Black"/>
                <a:sym typeface="Arial Black"/>
              </a:rPr>
              <a:t>QUESTIONS?</a:t>
            </a:r>
            <a:endParaRPr b="1" sz="2400" u="none" cap="none" strike="noStrike">
              <a:solidFill>
                <a:srgbClr val="2E3583"/>
              </a:solidFill>
              <a:latin typeface="Arial Black"/>
              <a:ea typeface="Arial Black"/>
              <a:cs typeface="Arial Black"/>
              <a:sym typeface="Arial Black"/>
            </a:endParaRPr>
          </a:p>
        </p:txBody>
      </p:sp>
      <p:sp>
        <p:nvSpPr>
          <p:cNvPr id="1302" name="Google Shape;1302;p97"/>
          <p:cNvSpPr txBox="1"/>
          <p:nvPr/>
        </p:nvSpPr>
        <p:spPr>
          <a:xfrm>
            <a:off x="922933" y="4717064"/>
            <a:ext cx="1040671" cy="3001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1"/>
              <a:buFont typeface="Arial"/>
              <a:buNone/>
            </a:pPr>
            <a:r>
              <a:rPr b="0" i="0" lang="en-US" sz="1351" u="none" cap="none" strike="noStrike">
                <a:solidFill>
                  <a:srgbClr val="FFFFFF"/>
                </a:solidFill>
                <a:latin typeface="Arial"/>
                <a:ea typeface="Arial"/>
                <a:cs typeface="Arial"/>
                <a:sym typeface="Arial"/>
              </a:rPr>
              <a:t>#itcinsights</a:t>
            </a:r>
            <a:endParaRPr b="0" i="0" sz="1351" u="none" cap="none" strike="noStrike">
              <a:solidFill>
                <a:srgbClr val="FFFFFF"/>
              </a:solidFill>
              <a:latin typeface="Arial"/>
              <a:ea typeface="Arial"/>
              <a:cs typeface="Arial"/>
              <a:sym typeface="Arial"/>
            </a:endParaRPr>
          </a:p>
        </p:txBody>
      </p:sp>
      <p:sp>
        <p:nvSpPr>
          <p:cNvPr id="1303" name="Google Shape;1303;p97"/>
          <p:cNvSpPr/>
          <p:nvPr/>
        </p:nvSpPr>
        <p:spPr>
          <a:xfrm>
            <a:off x="916279" y="2912165"/>
            <a:ext cx="548423" cy="412347"/>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Arial"/>
              <a:ea typeface="Arial"/>
              <a:cs typeface="Arial"/>
              <a:sym typeface="Arial"/>
            </a:endParaRPr>
          </a:p>
        </p:txBody>
      </p:sp>
      <p:sp>
        <p:nvSpPr>
          <p:cNvPr id="1304" name="Google Shape;1304;p97"/>
          <p:cNvSpPr/>
          <p:nvPr/>
        </p:nvSpPr>
        <p:spPr>
          <a:xfrm>
            <a:off x="1264185" y="3110529"/>
            <a:ext cx="548423" cy="412347"/>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FFFFFF"/>
              </a:solidFill>
              <a:latin typeface="Arial"/>
              <a:ea typeface="Arial"/>
              <a:cs typeface="Arial"/>
              <a:sym typeface="Arial"/>
            </a:endParaRPr>
          </a:p>
        </p:txBody>
      </p:sp>
      <p:grpSp>
        <p:nvGrpSpPr>
          <p:cNvPr id="1305" name="Google Shape;1305;p97"/>
          <p:cNvGrpSpPr/>
          <p:nvPr/>
        </p:nvGrpSpPr>
        <p:grpSpPr>
          <a:xfrm>
            <a:off x="1819975" y="2660906"/>
            <a:ext cx="3345419" cy="379615"/>
            <a:chOff x="1819975" y="2588894"/>
            <a:chExt cx="3345419" cy="379615"/>
          </a:xfrm>
        </p:grpSpPr>
        <p:sp>
          <p:nvSpPr>
            <p:cNvPr id="1306" name="Google Shape;1306;p97"/>
            <p:cNvSpPr txBox="1"/>
            <p:nvPr/>
          </p:nvSpPr>
          <p:spPr>
            <a:xfrm flipH="1">
              <a:off x="2160513" y="2588894"/>
              <a:ext cx="3004881" cy="3796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rgbClr val="2E3583"/>
                  </a:solidFill>
                  <a:latin typeface="Arial"/>
                  <a:ea typeface="Arial"/>
                  <a:cs typeface="Arial"/>
                  <a:sym typeface="Arial"/>
                </a:rPr>
                <a:t>len@itcstrategy.com</a:t>
              </a:r>
              <a:endParaRPr b="0" i="0" sz="1867" u="none" cap="none" strike="noStrike">
                <a:solidFill>
                  <a:srgbClr val="2E3583"/>
                </a:solidFill>
                <a:latin typeface="Arial"/>
                <a:ea typeface="Arial"/>
                <a:cs typeface="Arial"/>
                <a:sym typeface="Arial"/>
              </a:endParaRPr>
            </a:p>
          </p:txBody>
        </p:sp>
        <p:sp>
          <p:nvSpPr>
            <p:cNvPr id="1307" name="Google Shape;1307;p97"/>
            <p:cNvSpPr/>
            <p:nvPr/>
          </p:nvSpPr>
          <p:spPr>
            <a:xfrm>
              <a:off x="1819975" y="2694056"/>
              <a:ext cx="242352" cy="169291"/>
            </a:xfrm>
            <a:custGeom>
              <a:rect b="b" l="l" r="r" t="t"/>
              <a:pathLst>
                <a:path extrusionOk="0" h="418" w="601">
                  <a:moveTo>
                    <a:pt x="410" y="191"/>
                  </a:moveTo>
                  <a:lnTo>
                    <a:pt x="410" y="191"/>
                  </a:lnTo>
                  <a:cubicBezTo>
                    <a:pt x="593" y="7"/>
                    <a:pt x="593" y="7"/>
                    <a:pt x="593" y="7"/>
                  </a:cubicBezTo>
                  <a:cubicBezTo>
                    <a:pt x="600" y="14"/>
                    <a:pt x="600" y="21"/>
                    <a:pt x="600" y="28"/>
                  </a:cubicBezTo>
                  <a:cubicBezTo>
                    <a:pt x="600" y="388"/>
                    <a:pt x="600" y="388"/>
                    <a:pt x="600" y="388"/>
                  </a:cubicBezTo>
                  <a:cubicBezTo>
                    <a:pt x="600" y="395"/>
                    <a:pt x="600" y="403"/>
                    <a:pt x="593" y="410"/>
                  </a:cubicBezTo>
                  <a:lnTo>
                    <a:pt x="410" y="191"/>
                  </a:lnTo>
                  <a:close/>
                  <a:moveTo>
                    <a:pt x="7" y="7"/>
                  </a:moveTo>
                  <a:lnTo>
                    <a:pt x="7" y="7"/>
                  </a:lnTo>
                  <a:cubicBezTo>
                    <a:pt x="14" y="7"/>
                    <a:pt x="21" y="0"/>
                    <a:pt x="28" y="0"/>
                  </a:cubicBezTo>
                  <a:cubicBezTo>
                    <a:pt x="572" y="0"/>
                    <a:pt x="572" y="0"/>
                    <a:pt x="572" y="0"/>
                  </a:cubicBezTo>
                  <a:cubicBezTo>
                    <a:pt x="579" y="0"/>
                    <a:pt x="586" y="7"/>
                    <a:pt x="593" y="7"/>
                  </a:cubicBezTo>
                  <a:cubicBezTo>
                    <a:pt x="297" y="240"/>
                    <a:pt x="297" y="240"/>
                    <a:pt x="297" y="240"/>
                  </a:cubicBezTo>
                  <a:lnTo>
                    <a:pt x="7" y="7"/>
                  </a:lnTo>
                  <a:close/>
                  <a:moveTo>
                    <a:pt x="7" y="410"/>
                  </a:moveTo>
                  <a:lnTo>
                    <a:pt x="7" y="410"/>
                  </a:lnTo>
                  <a:cubicBezTo>
                    <a:pt x="0" y="403"/>
                    <a:pt x="0" y="395"/>
                    <a:pt x="0" y="388"/>
                  </a:cubicBezTo>
                  <a:cubicBezTo>
                    <a:pt x="0" y="28"/>
                    <a:pt x="0" y="28"/>
                    <a:pt x="0" y="28"/>
                  </a:cubicBezTo>
                  <a:cubicBezTo>
                    <a:pt x="0" y="21"/>
                    <a:pt x="0" y="14"/>
                    <a:pt x="7" y="7"/>
                  </a:cubicBezTo>
                  <a:cubicBezTo>
                    <a:pt x="191" y="191"/>
                    <a:pt x="191" y="191"/>
                    <a:pt x="191" y="191"/>
                  </a:cubicBezTo>
                  <a:lnTo>
                    <a:pt x="7" y="410"/>
                  </a:lnTo>
                  <a:close/>
                  <a:moveTo>
                    <a:pt x="297" y="297"/>
                  </a:moveTo>
                  <a:lnTo>
                    <a:pt x="297" y="297"/>
                  </a:lnTo>
                  <a:cubicBezTo>
                    <a:pt x="374" y="219"/>
                    <a:pt x="374" y="219"/>
                    <a:pt x="374" y="219"/>
                  </a:cubicBezTo>
                  <a:cubicBezTo>
                    <a:pt x="593" y="410"/>
                    <a:pt x="593" y="410"/>
                    <a:pt x="593" y="410"/>
                  </a:cubicBezTo>
                  <a:cubicBezTo>
                    <a:pt x="586" y="417"/>
                    <a:pt x="579" y="417"/>
                    <a:pt x="572" y="417"/>
                  </a:cubicBezTo>
                  <a:cubicBezTo>
                    <a:pt x="28" y="417"/>
                    <a:pt x="28" y="417"/>
                    <a:pt x="28" y="417"/>
                  </a:cubicBezTo>
                  <a:cubicBezTo>
                    <a:pt x="21" y="417"/>
                    <a:pt x="14" y="417"/>
                    <a:pt x="7" y="410"/>
                  </a:cubicBezTo>
                  <a:cubicBezTo>
                    <a:pt x="219" y="219"/>
                    <a:pt x="219" y="219"/>
                    <a:pt x="219" y="219"/>
                  </a:cubicBezTo>
                  <a:lnTo>
                    <a:pt x="297" y="297"/>
                  </a:lnTo>
                  <a:close/>
                </a:path>
              </a:pathLst>
            </a:custGeom>
            <a:gradFill>
              <a:gsLst>
                <a:gs pos="0">
                  <a:srgbClr val="2E3583"/>
                </a:gs>
                <a:gs pos="100000">
                  <a:srgbClr val="44B64D"/>
                </a:gs>
              </a:gsLst>
              <a:lin ang="2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rgbClr val="1D405A"/>
                </a:solidFill>
                <a:latin typeface="Arial"/>
                <a:ea typeface="Arial"/>
                <a:cs typeface="Arial"/>
                <a:sym typeface="Arial"/>
              </a:endParaRPr>
            </a:p>
          </p:txBody>
        </p:sp>
      </p:grpSp>
      <p:grpSp>
        <p:nvGrpSpPr>
          <p:cNvPr id="1308" name="Google Shape;1308;p97"/>
          <p:cNvGrpSpPr/>
          <p:nvPr/>
        </p:nvGrpSpPr>
        <p:grpSpPr>
          <a:xfrm>
            <a:off x="1812607" y="2119790"/>
            <a:ext cx="3581638" cy="379615"/>
            <a:chOff x="1812607" y="2119790"/>
            <a:chExt cx="3581638" cy="379615"/>
          </a:xfrm>
        </p:grpSpPr>
        <p:sp>
          <p:nvSpPr>
            <p:cNvPr id="1309" name="Google Shape;1309;p97"/>
            <p:cNvSpPr txBox="1"/>
            <p:nvPr/>
          </p:nvSpPr>
          <p:spPr>
            <a:xfrm flipH="1">
              <a:off x="2103297" y="2119790"/>
              <a:ext cx="3290948" cy="3796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rgbClr val="2E3583"/>
                  </a:solidFill>
                  <a:latin typeface="Arial"/>
                  <a:ea typeface="Arial"/>
                  <a:cs typeface="Arial"/>
                  <a:sym typeface="Arial"/>
                </a:rPr>
                <a:t>+1 (303) 746-9555</a:t>
              </a:r>
              <a:endParaRPr b="0" i="0" sz="1400" u="none" cap="none" strike="noStrike">
                <a:solidFill>
                  <a:srgbClr val="2E3583"/>
                </a:solidFill>
                <a:latin typeface="Arial"/>
                <a:ea typeface="Arial"/>
                <a:cs typeface="Arial"/>
                <a:sym typeface="Arial"/>
              </a:endParaRPr>
            </a:p>
          </p:txBody>
        </p:sp>
        <p:sp>
          <p:nvSpPr>
            <p:cNvPr id="1310" name="Google Shape;1310;p97"/>
            <p:cNvSpPr/>
            <p:nvPr/>
          </p:nvSpPr>
          <p:spPr>
            <a:xfrm>
              <a:off x="1812607" y="2202700"/>
              <a:ext cx="213796" cy="213795"/>
            </a:xfrm>
            <a:custGeom>
              <a:rect b="b" l="l" r="r" t="t"/>
              <a:pathLst>
                <a:path extrusionOk="0" h="254" w="253">
                  <a:moveTo>
                    <a:pt x="253" y="201"/>
                  </a:moveTo>
                  <a:lnTo>
                    <a:pt x="253" y="201"/>
                  </a:lnTo>
                  <a:lnTo>
                    <a:pt x="253" y="207"/>
                  </a:lnTo>
                  <a:lnTo>
                    <a:pt x="250" y="212"/>
                  </a:lnTo>
                  <a:lnTo>
                    <a:pt x="214" y="246"/>
                  </a:lnTo>
                  <a:lnTo>
                    <a:pt x="214" y="246"/>
                  </a:lnTo>
                  <a:lnTo>
                    <a:pt x="208" y="252"/>
                  </a:lnTo>
                  <a:lnTo>
                    <a:pt x="208" y="252"/>
                  </a:lnTo>
                  <a:lnTo>
                    <a:pt x="201" y="254"/>
                  </a:lnTo>
                  <a:lnTo>
                    <a:pt x="201" y="254"/>
                  </a:lnTo>
                  <a:lnTo>
                    <a:pt x="199" y="254"/>
                  </a:lnTo>
                  <a:lnTo>
                    <a:pt x="199" y="254"/>
                  </a:lnTo>
                  <a:lnTo>
                    <a:pt x="195" y="254"/>
                  </a:lnTo>
                  <a:lnTo>
                    <a:pt x="195" y="254"/>
                  </a:lnTo>
                  <a:lnTo>
                    <a:pt x="179" y="252"/>
                  </a:lnTo>
                  <a:lnTo>
                    <a:pt x="179" y="252"/>
                  </a:lnTo>
                  <a:lnTo>
                    <a:pt x="166" y="250"/>
                  </a:lnTo>
                  <a:lnTo>
                    <a:pt x="150" y="245"/>
                  </a:lnTo>
                  <a:lnTo>
                    <a:pt x="150" y="245"/>
                  </a:lnTo>
                  <a:lnTo>
                    <a:pt x="134" y="236"/>
                  </a:lnTo>
                  <a:lnTo>
                    <a:pt x="114" y="223"/>
                  </a:lnTo>
                  <a:lnTo>
                    <a:pt x="114" y="223"/>
                  </a:lnTo>
                  <a:lnTo>
                    <a:pt x="92" y="207"/>
                  </a:lnTo>
                  <a:lnTo>
                    <a:pt x="69" y="187"/>
                  </a:lnTo>
                  <a:lnTo>
                    <a:pt x="69" y="187"/>
                  </a:lnTo>
                  <a:lnTo>
                    <a:pt x="52" y="169"/>
                  </a:lnTo>
                  <a:lnTo>
                    <a:pt x="38" y="150"/>
                  </a:lnTo>
                  <a:lnTo>
                    <a:pt x="38" y="150"/>
                  </a:lnTo>
                  <a:lnTo>
                    <a:pt x="27" y="134"/>
                  </a:lnTo>
                  <a:lnTo>
                    <a:pt x="18" y="120"/>
                  </a:lnTo>
                  <a:lnTo>
                    <a:pt x="18" y="120"/>
                  </a:lnTo>
                  <a:lnTo>
                    <a:pt x="11" y="105"/>
                  </a:lnTo>
                  <a:lnTo>
                    <a:pt x="7" y="92"/>
                  </a:lnTo>
                  <a:lnTo>
                    <a:pt x="7" y="92"/>
                  </a:lnTo>
                  <a:lnTo>
                    <a:pt x="1" y="72"/>
                  </a:lnTo>
                  <a:lnTo>
                    <a:pt x="1" y="72"/>
                  </a:lnTo>
                  <a:lnTo>
                    <a:pt x="0" y="60"/>
                  </a:lnTo>
                  <a:lnTo>
                    <a:pt x="0" y="60"/>
                  </a:lnTo>
                  <a:lnTo>
                    <a:pt x="1" y="54"/>
                  </a:lnTo>
                  <a:lnTo>
                    <a:pt x="1" y="54"/>
                  </a:lnTo>
                  <a:lnTo>
                    <a:pt x="3" y="47"/>
                  </a:lnTo>
                  <a:lnTo>
                    <a:pt x="3" y="47"/>
                  </a:lnTo>
                  <a:lnTo>
                    <a:pt x="7" y="40"/>
                  </a:lnTo>
                  <a:lnTo>
                    <a:pt x="43" y="5"/>
                  </a:lnTo>
                  <a:lnTo>
                    <a:pt x="43" y="5"/>
                  </a:lnTo>
                  <a:lnTo>
                    <a:pt x="47" y="2"/>
                  </a:lnTo>
                  <a:lnTo>
                    <a:pt x="52" y="0"/>
                  </a:lnTo>
                  <a:lnTo>
                    <a:pt x="52" y="0"/>
                  </a:lnTo>
                  <a:lnTo>
                    <a:pt x="56" y="2"/>
                  </a:lnTo>
                  <a:lnTo>
                    <a:pt x="58" y="4"/>
                  </a:lnTo>
                  <a:lnTo>
                    <a:pt x="58" y="4"/>
                  </a:lnTo>
                  <a:lnTo>
                    <a:pt x="63" y="7"/>
                  </a:lnTo>
                  <a:lnTo>
                    <a:pt x="92" y="62"/>
                  </a:lnTo>
                  <a:lnTo>
                    <a:pt x="92" y="62"/>
                  </a:lnTo>
                  <a:lnTo>
                    <a:pt x="92" y="67"/>
                  </a:lnTo>
                  <a:lnTo>
                    <a:pt x="92" y="72"/>
                  </a:lnTo>
                  <a:lnTo>
                    <a:pt x="92" y="72"/>
                  </a:lnTo>
                  <a:lnTo>
                    <a:pt x="90" y="76"/>
                  </a:lnTo>
                  <a:lnTo>
                    <a:pt x="88" y="80"/>
                  </a:lnTo>
                  <a:lnTo>
                    <a:pt x="76" y="94"/>
                  </a:lnTo>
                  <a:lnTo>
                    <a:pt x="76" y="94"/>
                  </a:lnTo>
                  <a:lnTo>
                    <a:pt x="74" y="96"/>
                  </a:lnTo>
                  <a:lnTo>
                    <a:pt x="74" y="96"/>
                  </a:lnTo>
                  <a:lnTo>
                    <a:pt x="74" y="98"/>
                  </a:lnTo>
                  <a:lnTo>
                    <a:pt x="74" y="98"/>
                  </a:lnTo>
                  <a:lnTo>
                    <a:pt x="79" y="110"/>
                  </a:lnTo>
                  <a:lnTo>
                    <a:pt x="79" y="110"/>
                  </a:lnTo>
                  <a:lnTo>
                    <a:pt x="88" y="125"/>
                  </a:lnTo>
                  <a:lnTo>
                    <a:pt x="88" y="125"/>
                  </a:lnTo>
                  <a:lnTo>
                    <a:pt x="96" y="136"/>
                  </a:lnTo>
                  <a:lnTo>
                    <a:pt x="108" y="147"/>
                  </a:lnTo>
                  <a:lnTo>
                    <a:pt x="108" y="147"/>
                  </a:lnTo>
                  <a:lnTo>
                    <a:pt x="119" y="158"/>
                  </a:lnTo>
                  <a:lnTo>
                    <a:pt x="128" y="167"/>
                  </a:lnTo>
                  <a:lnTo>
                    <a:pt x="128" y="167"/>
                  </a:lnTo>
                  <a:lnTo>
                    <a:pt x="145" y="176"/>
                  </a:lnTo>
                  <a:lnTo>
                    <a:pt x="145" y="176"/>
                  </a:lnTo>
                  <a:lnTo>
                    <a:pt x="154" y="181"/>
                  </a:lnTo>
                  <a:lnTo>
                    <a:pt x="157" y="181"/>
                  </a:lnTo>
                  <a:lnTo>
                    <a:pt x="157" y="181"/>
                  </a:lnTo>
                  <a:lnTo>
                    <a:pt x="159" y="181"/>
                  </a:lnTo>
                  <a:lnTo>
                    <a:pt x="159" y="181"/>
                  </a:lnTo>
                  <a:lnTo>
                    <a:pt x="161" y="179"/>
                  </a:lnTo>
                  <a:lnTo>
                    <a:pt x="177" y="165"/>
                  </a:lnTo>
                  <a:lnTo>
                    <a:pt x="177" y="165"/>
                  </a:lnTo>
                  <a:lnTo>
                    <a:pt x="181" y="161"/>
                  </a:lnTo>
                  <a:lnTo>
                    <a:pt x="188" y="159"/>
                  </a:lnTo>
                  <a:lnTo>
                    <a:pt x="188" y="159"/>
                  </a:lnTo>
                  <a:lnTo>
                    <a:pt x="195" y="161"/>
                  </a:lnTo>
                  <a:lnTo>
                    <a:pt x="195" y="161"/>
                  </a:lnTo>
                  <a:lnTo>
                    <a:pt x="248" y="192"/>
                  </a:lnTo>
                  <a:lnTo>
                    <a:pt x="248" y="192"/>
                  </a:lnTo>
                  <a:lnTo>
                    <a:pt x="252" y="196"/>
                  </a:lnTo>
                  <a:lnTo>
                    <a:pt x="253" y="201"/>
                  </a:lnTo>
                  <a:lnTo>
                    <a:pt x="253" y="201"/>
                  </a:lnTo>
                  <a:close/>
                </a:path>
              </a:pathLst>
            </a:custGeom>
            <a:gradFill>
              <a:gsLst>
                <a:gs pos="0">
                  <a:srgbClr val="2E3583"/>
                </a:gs>
                <a:gs pos="99000">
                  <a:srgbClr val="44B64D"/>
                </a:gs>
                <a:gs pos="100000">
                  <a:srgbClr val="44B64D"/>
                </a:gs>
              </a:gsLst>
              <a:lin ang="2700000" scaled="0"/>
            </a:gra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1D405A"/>
                </a:solidFill>
                <a:latin typeface="Arial"/>
                <a:ea typeface="Arial"/>
                <a:cs typeface="Arial"/>
                <a:sym typeface="Arial"/>
              </a:endParaRPr>
            </a:p>
          </p:txBody>
        </p:sp>
      </p:grpSp>
      <p:grpSp>
        <p:nvGrpSpPr>
          <p:cNvPr id="1311" name="Google Shape;1311;p97"/>
          <p:cNvGrpSpPr/>
          <p:nvPr/>
        </p:nvGrpSpPr>
        <p:grpSpPr>
          <a:xfrm>
            <a:off x="1816525" y="3202022"/>
            <a:ext cx="4222837" cy="379615"/>
            <a:chOff x="1816525" y="3073295"/>
            <a:chExt cx="4222837" cy="379615"/>
          </a:xfrm>
        </p:grpSpPr>
        <p:sp>
          <p:nvSpPr>
            <p:cNvPr id="1312" name="Google Shape;1312;p97"/>
            <p:cNvSpPr txBox="1"/>
            <p:nvPr/>
          </p:nvSpPr>
          <p:spPr>
            <a:xfrm flipH="1">
              <a:off x="2160513" y="3073295"/>
              <a:ext cx="3878849" cy="3796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rgbClr val="2E3583"/>
                  </a:solidFill>
                  <a:latin typeface="Arial"/>
                  <a:ea typeface="Arial"/>
                  <a:cs typeface="Arial"/>
                  <a:sym typeface="Arial"/>
                </a:rPr>
                <a:t>itcstrategy.com</a:t>
              </a:r>
              <a:endParaRPr b="0" i="0" sz="1867" u="none" cap="none" strike="noStrike">
                <a:solidFill>
                  <a:srgbClr val="2E3583"/>
                </a:solidFill>
                <a:latin typeface="Arial"/>
                <a:ea typeface="Arial"/>
                <a:cs typeface="Arial"/>
                <a:sym typeface="Arial"/>
              </a:endParaRPr>
            </a:p>
          </p:txBody>
        </p:sp>
        <p:sp>
          <p:nvSpPr>
            <p:cNvPr id="1313" name="Google Shape;1313;p97"/>
            <p:cNvSpPr/>
            <p:nvPr/>
          </p:nvSpPr>
          <p:spPr>
            <a:xfrm>
              <a:off x="1816525" y="3154710"/>
              <a:ext cx="217247" cy="216784"/>
            </a:xfrm>
            <a:custGeom>
              <a:rect b="b" l="l" r="r" t="t"/>
              <a:pathLst>
                <a:path extrusionOk="0" h="198" w="199">
                  <a:moveTo>
                    <a:pt x="100" y="0"/>
                  </a:moveTo>
                  <a:cubicBezTo>
                    <a:pt x="45" y="0"/>
                    <a:pt x="0" y="44"/>
                    <a:pt x="0" y="99"/>
                  </a:cubicBezTo>
                  <a:cubicBezTo>
                    <a:pt x="0" y="153"/>
                    <a:pt x="45" y="198"/>
                    <a:pt x="100" y="198"/>
                  </a:cubicBezTo>
                  <a:cubicBezTo>
                    <a:pt x="154" y="198"/>
                    <a:pt x="199" y="153"/>
                    <a:pt x="199" y="99"/>
                  </a:cubicBezTo>
                  <a:cubicBezTo>
                    <a:pt x="199" y="44"/>
                    <a:pt x="154" y="0"/>
                    <a:pt x="100" y="0"/>
                  </a:cubicBezTo>
                  <a:moveTo>
                    <a:pt x="112" y="185"/>
                  </a:moveTo>
                  <a:cubicBezTo>
                    <a:pt x="109" y="185"/>
                    <a:pt x="106" y="186"/>
                    <a:pt x="104" y="186"/>
                  </a:cubicBezTo>
                  <a:cubicBezTo>
                    <a:pt x="104" y="145"/>
                    <a:pt x="104" y="145"/>
                    <a:pt x="104" y="145"/>
                  </a:cubicBezTo>
                  <a:cubicBezTo>
                    <a:pt x="116" y="145"/>
                    <a:pt x="129" y="147"/>
                    <a:pt x="140" y="150"/>
                  </a:cubicBezTo>
                  <a:cubicBezTo>
                    <a:pt x="133" y="167"/>
                    <a:pt x="123" y="180"/>
                    <a:pt x="112" y="185"/>
                  </a:cubicBezTo>
                  <a:moveTo>
                    <a:pt x="59" y="150"/>
                  </a:moveTo>
                  <a:cubicBezTo>
                    <a:pt x="71" y="147"/>
                    <a:pt x="83" y="145"/>
                    <a:pt x="96" y="145"/>
                  </a:cubicBezTo>
                  <a:cubicBezTo>
                    <a:pt x="96" y="186"/>
                    <a:pt x="96" y="186"/>
                    <a:pt x="96" y="186"/>
                  </a:cubicBezTo>
                  <a:cubicBezTo>
                    <a:pt x="93" y="186"/>
                    <a:pt x="90" y="185"/>
                    <a:pt x="87" y="185"/>
                  </a:cubicBezTo>
                  <a:cubicBezTo>
                    <a:pt x="76" y="180"/>
                    <a:pt x="66" y="167"/>
                    <a:pt x="59" y="150"/>
                  </a:cubicBezTo>
                  <a:moveTo>
                    <a:pt x="87" y="13"/>
                  </a:moveTo>
                  <a:cubicBezTo>
                    <a:pt x="90" y="12"/>
                    <a:pt x="93" y="12"/>
                    <a:pt x="96" y="12"/>
                  </a:cubicBezTo>
                  <a:cubicBezTo>
                    <a:pt x="96" y="53"/>
                    <a:pt x="96" y="53"/>
                    <a:pt x="96" y="53"/>
                  </a:cubicBezTo>
                  <a:cubicBezTo>
                    <a:pt x="83" y="53"/>
                    <a:pt x="71" y="51"/>
                    <a:pt x="59" y="48"/>
                  </a:cubicBezTo>
                  <a:cubicBezTo>
                    <a:pt x="66" y="31"/>
                    <a:pt x="76" y="18"/>
                    <a:pt x="87" y="13"/>
                  </a:cubicBezTo>
                  <a:moveTo>
                    <a:pt x="140" y="48"/>
                  </a:moveTo>
                  <a:cubicBezTo>
                    <a:pt x="129" y="51"/>
                    <a:pt x="116" y="53"/>
                    <a:pt x="104" y="53"/>
                  </a:cubicBezTo>
                  <a:cubicBezTo>
                    <a:pt x="104" y="12"/>
                    <a:pt x="104" y="12"/>
                    <a:pt x="104" y="12"/>
                  </a:cubicBezTo>
                  <a:cubicBezTo>
                    <a:pt x="106" y="12"/>
                    <a:pt x="109" y="12"/>
                    <a:pt x="112" y="13"/>
                  </a:cubicBezTo>
                  <a:cubicBezTo>
                    <a:pt x="123" y="18"/>
                    <a:pt x="133" y="31"/>
                    <a:pt x="140" y="48"/>
                  </a:cubicBezTo>
                  <a:moveTo>
                    <a:pt x="104" y="61"/>
                  </a:moveTo>
                  <a:cubicBezTo>
                    <a:pt x="117" y="61"/>
                    <a:pt x="130" y="59"/>
                    <a:pt x="143" y="55"/>
                  </a:cubicBezTo>
                  <a:cubicBezTo>
                    <a:pt x="146" y="67"/>
                    <a:pt x="148" y="81"/>
                    <a:pt x="149" y="95"/>
                  </a:cubicBezTo>
                  <a:cubicBezTo>
                    <a:pt x="104" y="95"/>
                    <a:pt x="104" y="95"/>
                    <a:pt x="104" y="95"/>
                  </a:cubicBezTo>
                  <a:lnTo>
                    <a:pt x="104" y="61"/>
                  </a:lnTo>
                  <a:close/>
                  <a:moveTo>
                    <a:pt x="96" y="61"/>
                  </a:moveTo>
                  <a:cubicBezTo>
                    <a:pt x="96" y="95"/>
                    <a:pt x="96" y="95"/>
                    <a:pt x="96" y="95"/>
                  </a:cubicBezTo>
                  <a:cubicBezTo>
                    <a:pt x="50" y="95"/>
                    <a:pt x="50" y="95"/>
                    <a:pt x="50" y="95"/>
                  </a:cubicBezTo>
                  <a:cubicBezTo>
                    <a:pt x="51" y="81"/>
                    <a:pt x="53" y="67"/>
                    <a:pt x="57" y="55"/>
                  </a:cubicBezTo>
                  <a:cubicBezTo>
                    <a:pt x="69" y="59"/>
                    <a:pt x="82" y="61"/>
                    <a:pt x="96" y="61"/>
                  </a:cubicBezTo>
                  <a:moveTo>
                    <a:pt x="42" y="95"/>
                  </a:moveTo>
                  <a:cubicBezTo>
                    <a:pt x="13" y="95"/>
                    <a:pt x="13" y="95"/>
                    <a:pt x="13" y="95"/>
                  </a:cubicBezTo>
                  <a:cubicBezTo>
                    <a:pt x="13" y="76"/>
                    <a:pt x="20" y="59"/>
                    <a:pt x="31" y="45"/>
                  </a:cubicBezTo>
                  <a:cubicBezTo>
                    <a:pt x="37" y="48"/>
                    <a:pt x="43" y="51"/>
                    <a:pt x="49" y="53"/>
                  </a:cubicBezTo>
                  <a:cubicBezTo>
                    <a:pt x="45" y="65"/>
                    <a:pt x="43" y="80"/>
                    <a:pt x="42" y="95"/>
                  </a:cubicBezTo>
                  <a:moveTo>
                    <a:pt x="42" y="103"/>
                  </a:moveTo>
                  <a:cubicBezTo>
                    <a:pt x="43" y="118"/>
                    <a:pt x="45" y="132"/>
                    <a:pt x="49" y="145"/>
                  </a:cubicBezTo>
                  <a:cubicBezTo>
                    <a:pt x="43" y="147"/>
                    <a:pt x="37" y="150"/>
                    <a:pt x="31" y="153"/>
                  </a:cubicBezTo>
                  <a:cubicBezTo>
                    <a:pt x="20" y="139"/>
                    <a:pt x="13" y="122"/>
                    <a:pt x="13" y="103"/>
                  </a:cubicBezTo>
                  <a:lnTo>
                    <a:pt x="42" y="103"/>
                  </a:lnTo>
                  <a:close/>
                  <a:moveTo>
                    <a:pt x="50" y="103"/>
                  </a:moveTo>
                  <a:cubicBezTo>
                    <a:pt x="96" y="103"/>
                    <a:pt x="96" y="103"/>
                    <a:pt x="96" y="103"/>
                  </a:cubicBezTo>
                  <a:cubicBezTo>
                    <a:pt x="96" y="137"/>
                    <a:pt x="96" y="137"/>
                    <a:pt x="96" y="137"/>
                  </a:cubicBezTo>
                  <a:cubicBezTo>
                    <a:pt x="82" y="137"/>
                    <a:pt x="69" y="139"/>
                    <a:pt x="57" y="142"/>
                  </a:cubicBezTo>
                  <a:cubicBezTo>
                    <a:pt x="53" y="131"/>
                    <a:pt x="51" y="117"/>
                    <a:pt x="50" y="103"/>
                  </a:cubicBezTo>
                  <a:moveTo>
                    <a:pt x="104" y="137"/>
                  </a:moveTo>
                  <a:cubicBezTo>
                    <a:pt x="104" y="103"/>
                    <a:pt x="104" y="103"/>
                    <a:pt x="104" y="103"/>
                  </a:cubicBezTo>
                  <a:cubicBezTo>
                    <a:pt x="149" y="103"/>
                    <a:pt x="149" y="103"/>
                    <a:pt x="149" y="103"/>
                  </a:cubicBezTo>
                  <a:cubicBezTo>
                    <a:pt x="148" y="117"/>
                    <a:pt x="146" y="131"/>
                    <a:pt x="143" y="142"/>
                  </a:cubicBezTo>
                  <a:cubicBezTo>
                    <a:pt x="130" y="139"/>
                    <a:pt x="117" y="137"/>
                    <a:pt x="104" y="137"/>
                  </a:cubicBezTo>
                  <a:moveTo>
                    <a:pt x="157" y="103"/>
                  </a:moveTo>
                  <a:cubicBezTo>
                    <a:pt x="187" y="103"/>
                    <a:pt x="187" y="103"/>
                    <a:pt x="187" y="103"/>
                  </a:cubicBezTo>
                  <a:cubicBezTo>
                    <a:pt x="186" y="122"/>
                    <a:pt x="179" y="139"/>
                    <a:pt x="168" y="153"/>
                  </a:cubicBezTo>
                  <a:cubicBezTo>
                    <a:pt x="162" y="150"/>
                    <a:pt x="156" y="147"/>
                    <a:pt x="150" y="145"/>
                  </a:cubicBezTo>
                  <a:cubicBezTo>
                    <a:pt x="154" y="132"/>
                    <a:pt x="156" y="118"/>
                    <a:pt x="157" y="103"/>
                  </a:cubicBezTo>
                  <a:moveTo>
                    <a:pt x="157" y="95"/>
                  </a:moveTo>
                  <a:cubicBezTo>
                    <a:pt x="156" y="80"/>
                    <a:pt x="154" y="65"/>
                    <a:pt x="150" y="53"/>
                  </a:cubicBezTo>
                  <a:cubicBezTo>
                    <a:pt x="156" y="51"/>
                    <a:pt x="162" y="48"/>
                    <a:pt x="168" y="45"/>
                  </a:cubicBezTo>
                  <a:cubicBezTo>
                    <a:pt x="179" y="59"/>
                    <a:pt x="186" y="76"/>
                    <a:pt x="187" y="95"/>
                  </a:cubicBezTo>
                  <a:lnTo>
                    <a:pt x="157" y="95"/>
                  </a:lnTo>
                  <a:close/>
                  <a:moveTo>
                    <a:pt x="162" y="39"/>
                  </a:moveTo>
                  <a:cubicBezTo>
                    <a:pt x="158" y="41"/>
                    <a:pt x="153" y="43"/>
                    <a:pt x="147" y="45"/>
                  </a:cubicBezTo>
                  <a:cubicBezTo>
                    <a:pt x="143" y="34"/>
                    <a:pt x="137" y="25"/>
                    <a:pt x="131" y="18"/>
                  </a:cubicBezTo>
                  <a:cubicBezTo>
                    <a:pt x="143" y="22"/>
                    <a:pt x="154" y="29"/>
                    <a:pt x="162" y="39"/>
                  </a:cubicBezTo>
                  <a:moveTo>
                    <a:pt x="68" y="18"/>
                  </a:moveTo>
                  <a:cubicBezTo>
                    <a:pt x="62" y="25"/>
                    <a:pt x="56" y="34"/>
                    <a:pt x="52" y="45"/>
                  </a:cubicBezTo>
                  <a:cubicBezTo>
                    <a:pt x="46" y="43"/>
                    <a:pt x="41" y="41"/>
                    <a:pt x="37" y="39"/>
                  </a:cubicBezTo>
                  <a:cubicBezTo>
                    <a:pt x="46" y="29"/>
                    <a:pt x="56" y="22"/>
                    <a:pt x="68" y="18"/>
                  </a:cubicBezTo>
                  <a:moveTo>
                    <a:pt x="37" y="159"/>
                  </a:moveTo>
                  <a:cubicBezTo>
                    <a:pt x="41" y="157"/>
                    <a:pt x="46" y="154"/>
                    <a:pt x="52" y="152"/>
                  </a:cubicBezTo>
                  <a:cubicBezTo>
                    <a:pt x="56" y="163"/>
                    <a:pt x="62" y="173"/>
                    <a:pt x="68" y="180"/>
                  </a:cubicBezTo>
                  <a:cubicBezTo>
                    <a:pt x="56" y="175"/>
                    <a:pt x="46" y="168"/>
                    <a:pt x="37" y="159"/>
                  </a:cubicBezTo>
                  <a:moveTo>
                    <a:pt x="131" y="180"/>
                  </a:moveTo>
                  <a:cubicBezTo>
                    <a:pt x="137" y="173"/>
                    <a:pt x="143" y="163"/>
                    <a:pt x="147" y="152"/>
                  </a:cubicBezTo>
                  <a:cubicBezTo>
                    <a:pt x="153" y="154"/>
                    <a:pt x="158" y="157"/>
                    <a:pt x="162" y="159"/>
                  </a:cubicBezTo>
                  <a:cubicBezTo>
                    <a:pt x="154" y="168"/>
                    <a:pt x="143" y="175"/>
                    <a:pt x="131" y="180"/>
                  </a:cubicBezTo>
                </a:path>
              </a:pathLst>
            </a:custGeom>
            <a:gradFill>
              <a:gsLst>
                <a:gs pos="0">
                  <a:srgbClr val="2E3583"/>
                </a:gs>
                <a:gs pos="100000">
                  <a:srgbClr val="44B64D"/>
                </a:gs>
              </a:gsLst>
              <a:lin ang="27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1"/>
                <a:buFont typeface="Arial"/>
                <a:buNone/>
              </a:pPr>
              <a:r>
                <a:t/>
              </a:r>
              <a:endParaRPr b="0" i="0" sz="1351" u="none" cap="none" strike="noStrike">
                <a:solidFill>
                  <a:srgbClr val="1D405A"/>
                </a:solidFill>
                <a:latin typeface="Arial"/>
                <a:ea typeface="Arial"/>
                <a:cs typeface="Arial"/>
                <a:sym typeface="Arial"/>
              </a:endParaRPr>
            </a:p>
          </p:txBody>
        </p:sp>
      </p:grpSp>
      <p:sp>
        <p:nvSpPr>
          <p:cNvPr id="1314" name="Google Shape;1314;p97"/>
          <p:cNvSpPr txBox="1"/>
          <p:nvPr/>
        </p:nvSpPr>
        <p:spPr>
          <a:xfrm>
            <a:off x="1719073" y="3743139"/>
            <a:ext cx="1912860" cy="379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rgbClr val="2E3583"/>
                </a:solidFill>
                <a:latin typeface="Arial"/>
                <a:ea typeface="Arial"/>
                <a:cs typeface="Arial"/>
                <a:sym typeface="Arial"/>
              </a:rPr>
              <a:t>#itcinsights</a:t>
            </a:r>
            <a:endParaRPr b="0" i="0" sz="1867" u="none" cap="none" strike="noStrike">
              <a:solidFill>
                <a:srgbClr val="2E3583"/>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98"/>
          <p:cNvSpPr txBox="1"/>
          <p:nvPr/>
        </p:nvSpPr>
        <p:spPr>
          <a:xfrm>
            <a:off x="5390985" y="4005850"/>
            <a:ext cx="4041913" cy="492443"/>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2400"/>
              <a:buFont typeface="Arial"/>
              <a:buNone/>
            </a:pPr>
            <a:r>
              <a:t/>
            </a:r>
            <a:endParaRPr b="0" i="1" sz="2400" u="none" cap="none" strike="noStrike">
              <a:solidFill>
                <a:srgbClr val="000000"/>
              </a:solidFill>
              <a:latin typeface="Arial"/>
              <a:ea typeface="Arial"/>
              <a:cs typeface="Arial"/>
              <a:sym typeface="Arial"/>
            </a:endParaRPr>
          </a:p>
        </p:txBody>
      </p:sp>
      <p:sp>
        <p:nvSpPr>
          <p:cNvPr id="1320" name="Google Shape;1320;p98"/>
          <p:cNvSpPr txBox="1"/>
          <p:nvPr/>
        </p:nvSpPr>
        <p:spPr>
          <a:xfrm>
            <a:off x="2573" y="5162204"/>
            <a:ext cx="12186855" cy="938719"/>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Clr>
                <a:srgbClr val="000000"/>
              </a:buClr>
              <a:buSzPts val="2650"/>
              <a:buFont typeface="Arial"/>
              <a:buNone/>
            </a:pPr>
            <a:r>
              <a:rPr b="1" i="0" lang="en-US" sz="2650" u="none" cap="none" strike="noStrike">
                <a:solidFill>
                  <a:srgbClr val="27276E"/>
                </a:solidFill>
                <a:latin typeface="Arial"/>
                <a:ea typeface="Arial"/>
                <a:cs typeface="Arial"/>
                <a:sym typeface="Arial"/>
              </a:rPr>
              <a:t>Visit our data-driven insights page to discover </a:t>
            </a:r>
            <a:br>
              <a:rPr b="1" i="0" lang="en-US" sz="2650" u="none" cap="none" strike="noStrike">
                <a:solidFill>
                  <a:srgbClr val="27276E"/>
                </a:solidFill>
                <a:latin typeface="Arial"/>
                <a:ea typeface="Arial"/>
                <a:cs typeface="Arial"/>
                <a:sym typeface="Arial"/>
              </a:rPr>
            </a:br>
            <a:r>
              <a:rPr b="1" i="0" lang="en-US" sz="2650" u="none" cap="none" strike="noStrike">
                <a:solidFill>
                  <a:srgbClr val="27276E"/>
                </a:solidFill>
                <a:latin typeface="Arial"/>
                <a:ea typeface="Arial"/>
                <a:cs typeface="Arial"/>
                <a:sym typeface="Arial"/>
              </a:rPr>
              <a:t>actionable knowledge that can transform your decision-making.</a:t>
            </a:r>
            <a:endParaRPr b="1" i="0" sz="2650" u="none" cap="none" strike="noStrike">
              <a:solidFill>
                <a:srgbClr val="27276E"/>
              </a:solidFill>
              <a:latin typeface="Arial"/>
              <a:ea typeface="Arial"/>
              <a:cs typeface="Arial"/>
              <a:sym typeface="Arial"/>
            </a:endParaRPr>
          </a:p>
        </p:txBody>
      </p:sp>
      <p:sp>
        <p:nvSpPr>
          <p:cNvPr id="1321" name="Google Shape;1321;p98"/>
          <p:cNvSpPr txBox="1"/>
          <p:nvPr/>
        </p:nvSpPr>
        <p:spPr>
          <a:xfrm>
            <a:off x="-3377" y="430385"/>
            <a:ext cx="12196503" cy="984885"/>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Clr>
                <a:srgbClr val="000000"/>
              </a:buClr>
              <a:buSzPts val="2800"/>
              <a:buFont typeface="Arial"/>
              <a:buNone/>
            </a:pPr>
            <a:r>
              <a:rPr b="1" lang="en-US" sz="2800" u="none" cap="none" strike="noStrike">
                <a:solidFill>
                  <a:srgbClr val="27276E"/>
                </a:solidFill>
                <a:latin typeface="Arial Black"/>
                <a:ea typeface="Arial Black"/>
                <a:cs typeface="Arial Black"/>
                <a:sym typeface="Arial Black"/>
              </a:rPr>
              <a:t>UNLOCK THE POWER OF </a:t>
            </a:r>
            <a:br>
              <a:rPr b="1" lang="en-US" sz="2800" u="none" cap="none" strike="noStrike">
                <a:solidFill>
                  <a:srgbClr val="27276E"/>
                </a:solidFill>
                <a:latin typeface="Arial Black"/>
                <a:ea typeface="Arial Black"/>
                <a:cs typeface="Arial Black"/>
                <a:sym typeface="Arial Black"/>
              </a:rPr>
            </a:br>
            <a:r>
              <a:rPr b="1" lang="en-US" sz="2800" u="none" cap="none" strike="noStrike">
                <a:solidFill>
                  <a:srgbClr val="27276E"/>
                </a:solidFill>
                <a:latin typeface="Arial Black"/>
                <a:ea typeface="Arial Black"/>
                <a:cs typeface="Arial Black"/>
                <a:sym typeface="Arial Black"/>
              </a:rPr>
              <a:t>OUR DATA-DRIVEN INSIGHTS TODAY!</a:t>
            </a:r>
            <a:endParaRPr b="1" sz="2400" u="none" cap="none" strike="noStrike">
              <a:solidFill>
                <a:srgbClr val="27276E"/>
              </a:solidFill>
              <a:latin typeface="Arial Black"/>
              <a:ea typeface="Arial Black"/>
              <a:cs typeface="Arial Black"/>
              <a:sym typeface="Arial Black"/>
            </a:endParaRPr>
          </a:p>
        </p:txBody>
      </p:sp>
      <p:pic>
        <p:nvPicPr>
          <p:cNvPr id="1322" name="Google Shape;1322;p98"/>
          <p:cNvPicPr preferRelativeResize="0"/>
          <p:nvPr/>
        </p:nvPicPr>
        <p:blipFill rotWithShape="1">
          <a:blip r:embed="rId3">
            <a:alphaModFix/>
          </a:blip>
          <a:srcRect b="0" l="0" r="0" t="0"/>
          <a:stretch/>
        </p:blipFill>
        <p:spPr>
          <a:xfrm>
            <a:off x="832338" y="1835859"/>
            <a:ext cx="7058005" cy="1488720"/>
          </a:xfrm>
          <a:prstGeom prst="rect">
            <a:avLst/>
          </a:prstGeom>
          <a:noFill/>
          <a:ln>
            <a:noFill/>
          </a:ln>
        </p:spPr>
      </p:pic>
      <p:pic>
        <p:nvPicPr>
          <p:cNvPr id="1323" name="Google Shape;1323;p98"/>
          <p:cNvPicPr preferRelativeResize="0"/>
          <p:nvPr/>
        </p:nvPicPr>
        <p:blipFill rotWithShape="1">
          <a:blip r:embed="rId4">
            <a:alphaModFix/>
          </a:blip>
          <a:srcRect b="0" l="0" r="0" t="0"/>
          <a:stretch/>
        </p:blipFill>
        <p:spPr>
          <a:xfrm>
            <a:off x="884299" y="3252895"/>
            <a:ext cx="6923270" cy="1413914"/>
          </a:xfrm>
          <a:prstGeom prst="rect">
            <a:avLst/>
          </a:prstGeom>
          <a:noFill/>
          <a:ln>
            <a:noFill/>
          </a:ln>
        </p:spPr>
      </p:pic>
      <p:pic>
        <p:nvPicPr>
          <p:cNvPr id="1324" name="Google Shape;1324;p98"/>
          <p:cNvPicPr preferRelativeResize="0"/>
          <p:nvPr/>
        </p:nvPicPr>
        <p:blipFill rotWithShape="1">
          <a:blip r:embed="rId5">
            <a:alphaModFix/>
          </a:blip>
          <a:srcRect b="0" l="0" r="0" t="0"/>
          <a:stretch/>
        </p:blipFill>
        <p:spPr>
          <a:xfrm>
            <a:off x="7890341" y="1783517"/>
            <a:ext cx="2871443" cy="2883292"/>
          </a:xfrm>
          <a:prstGeom prst="rect">
            <a:avLst/>
          </a:prstGeom>
          <a:gradFill>
            <a:gsLst>
              <a:gs pos="0">
                <a:srgbClr val="2E3087"/>
              </a:gs>
              <a:gs pos="7000">
                <a:srgbClr val="2E3087"/>
              </a:gs>
              <a:gs pos="27999">
                <a:srgbClr val="335278"/>
              </a:gs>
              <a:gs pos="90000">
                <a:srgbClr val="42B84C"/>
              </a:gs>
              <a:gs pos="100000">
                <a:srgbClr val="42B84C"/>
              </a:gs>
            </a:gsLst>
            <a:lin ang="5400000" scaled="0"/>
          </a:gradFill>
          <a:ln>
            <a:noFill/>
          </a:ln>
          <a:effectLst>
            <a:outerShdw blurRad="63500" sx="102000" rotWithShape="0" algn="ctr" sy="102000">
              <a:srgbClr val="42B84C"/>
            </a:outerShdw>
          </a:effectLst>
        </p:spPr>
      </p:pic>
      <p:pic>
        <p:nvPicPr>
          <p:cNvPr id="1325" name="Google Shape;1325;p98"/>
          <p:cNvPicPr preferRelativeResize="0"/>
          <p:nvPr/>
        </p:nvPicPr>
        <p:blipFill rotWithShape="1">
          <a:blip r:embed="rId6">
            <a:alphaModFix/>
          </a:blip>
          <a:srcRect b="0" l="0" r="0" t="0"/>
          <a:stretch/>
        </p:blipFill>
        <p:spPr>
          <a:xfrm>
            <a:off x="10367477" y="0"/>
            <a:ext cx="1821951" cy="72878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ustom Design">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2024-04-05T16:42:59Z</dcterms:created>
  <dc:creator>Tom Lorenzen</dc:creator>
</cp:coreProperties>
</file>